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57" r:id="rId7"/>
    <p:sldId id="262" r:id="rId8"/>
    <p:sldId id="266" r:id="rId9"/>
    <p:sldId id="267" r:id="rId10"/>
    <p:sldId id="268" r:id="rId11"/>
    <p:sldId id="269"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EAE23C-F287-4FA8-921B-D7929472A4D8}" type="datetimeFigureOut">
              <a:rPr lang="en-US" smtClean="0"/>
              <a:t>5/26/2024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152C5D5-7C22-4C31-A048-34F44AA297B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08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AE23C-F287-4FA8-921B-D7929472A4D8}"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2C5D5-7C22-4C31-A048-34F44AA297B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901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AE23C-F287-4FA8-921B-D7929472A4D8}"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2C5D5-7C22-4C31-A048-34F44AA297B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480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AE23C-F287-4FA8-921B-D7929472A4D8}"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2C5D5-7C22-4C31-A048-34F44AA297B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93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AE23C-F287-4FA8-921B-D7929472A4D8}"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2C5D5-7C22-4C31-A048-34F44AA297B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670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EAE23C-F287-4FA8-921B-D7929472A4D8}"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2C5D5-7C22-4C31-A048-34F44AA297B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607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EAE23C-F287-4FA8-921B-D7929472A4D8}"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2C5D5-7C22-4C31-A048-34F44AA297B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0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EAE23C-F287-4FA8-921B-D7929472A4D8}"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52C5D5-7C22-4C31-A048-34F44AA297B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816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AE23C-F287-4FA8-921B-D7929472A4D8}"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2C5D5-7C22-4C31-A048-34F44AA297BD}" type="slidenum">
              <a:rPr lang="en-US" smtClean="0"/>
              <a:t>‹#›</a:t>
            </a:fld>
            <a:endParaRPr lang="en-US"/>
          </a:p>
        </p:txBody>
      </p:sp>
    </p:spTree>
    <p:extLst>
      <p:ext uri="{BB962C8B-B14F-4D97-AF65-F5344CB8AC3E}">
        <p14:creationId xmlns:p14="http://schemas.microsoft.com/office/powerpoint/2010/main" val="183572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EAE23C-F287-4FA8-921B-D7929472A4D8}"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2C5D5-7C22-4C31-A048-34F44AA297B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836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EEAE23C-F287-4FA8-921B-D7929472A4D8}" type="datetimeFigureOut">
              <a:rPr lang="en-US" smtClean="0"/>
              <a:t>5/26/2024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152C5D5-7C22-4C31-A048-34F44AA297B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549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EEAE23C-F287-4FA8-921B-D7929472A4D8}" type="datetimeFigureOut">
              <a:rPr lang="en-US" smtClean="0"/>
              <a:t>5/26/2024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152C5D5-7C22-4C31-A048-34F44AA297B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413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9998E-AA95-BD83-D0ED-7FAAE330AEF0}"/>
              </a:ext>
            </a:extLst>
          </p:cNvPr>
          <p:cNvSpPr>
            <a:spLocks noGrp="1"/>
          </p:cNvSpPr>
          <p:nvPr>
            <p:ph type="ctrTitle"/>
          </p:nvPr>
        </p:nvSpPr>
        <p:spPr>
          <a:xfrm>
            <a:off x="4749282" y="643467"/>
            <a:ext cx="7221894" cy="2485813"/>
          </a:xfrm>
        </p:spPr>
        <p:txBody>
          <a:bodyPr anchor="ctr">
            <a:normAutofit/>
          </a:bodyPr>
          <a:lstStyle/>
          <a:p>
            <a:pPr algn="ctr"/>
            <a:r>
              <a:rPr lang="en-US" sz="2000" b="0" dirty="0"/>
              <a:t>Presentation on </a:t>
            </a:r>
            <a:br>
              <a:rPr lang="en-US" sz="2000" b="0" dirty="0"/>
            </a:br>
            <a:r>
              <a:rPr lang="en-US" sz="4800" b="0" dirty="0"/>
              <a:t>Library </a:t>
            </a:r>
            <a:r>
              <a:rPr lang="en-US" sz="4800" dirty="0"/>
              <a:t>reservation system</a:t>
            </a:r>
          </a:p>
        </p:txBody>
      </p:sp>
      <p:sp>
        <p:nvSpPr>
          <p:cNvPr id="11" name="Rectangle 10">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56C08DF-5CB0-8EE4-2694-97A9A73091BE}"/>
              </a:ext>
            </a:extLst>
          </p:cNvPr>
          <p:cNvSpPr>
            <a:spLocks noGrp="1"/>
          </p:cNvSpPr>
          <p:nvPr>
            <p:ph type="subTitle" idx="1"/>
          </p:nvPr>
        </p:nvSpPr>
        <p:spPr>
          <a:xfrm>
            <a:off x="4988560" y="3129281"/>
            <a:ext cx="6066292" cy="2966572"/>
          </a:xfrm>
        </p:spPr>
        <p:txBody>
          <a:bodyPr>
            <a:normAutofit fontScale="32500" lnSpcReduction="20000"/>
          </a:bodyPr>
          <a:lstStyle/>
          <a:p>
            <a:pPr algn="just">
              <a:buNone/>
            </a:pPr>
            <a:r>
              <a:rPr lang="en-US" sz="4200" b="1" dirty="0"/>
              <a:t>Presented By</a:t>
            </a:r>
          </a:p>
          <a:p>
            <a:pPr algn="just"/>
            <a:r>
              <a:rPr lang="en-US" sz="4200" dirty="0" err="1"/>
              <a:t>mD.</a:t>
            </a:r>
            <a:r>
              <a:rPr lang="en-US" sz="4200" dirty="0"/>
              <a:t> Fahad </a:t>
            </a:r>
            <a:r>
              <a:rPr lang="en-US" sz="4200" dirty="0" err="1"/>
              <a:t>mia</a:t>
            </a:r>
            <a:r>
              <a:rPr lang="en-US" sz="4200" dirty="0"/>
              <a:t>                 2021-1-50-002</a:t>
            </a:r>
          </a:p>
          <a:p>
            <a:pPr algn="just"/>
            <a:r>
              <a:rPr lang="en-US" sz="4200" dirty="0" err="1"/>
              <a:t>Tahrima</a:t>
            </a:r>
            <a:r>
              <a:rPr lang="en-US" sz="4200" dirty="0"/>
              <a:t>  </a:t>
            </a:r>
            <a:r>
              <a:rPr lang="en-US" sz="4200" dirty="0" err="1"/>
              <a:t>billal</a:t>
            </a:r>
            <a:r>
              <a:rPr lang="en-US" sz="4200" dirty="0"/>
              <a:t> </a:t>
            </a:r>
            <a:r>
              <a:rPr lang="en-US" sz="4200" dirty="0" err="1"/>
              <a:t>Biva</a:t>
            </a:r>
            <a:r>
              <a:rPr lang="en-US" sz="4200" dirty="0"/>
              <a:t>      2020-3-60-049     </a:t>
            </a:r>
          </a:p>
          <a:p>
            <a:pPr algn="just"/>
            <a:r>
              <a:rPr lang="en-US" sz="4200" dirty="0" err="1"/>
              <a:t>Miftha</a:t>
            </a:r>
            <a:r>
              <a:rPr lang="en-US" sz="4200" dirty="0"/>
              <a:t> </a:t>
            </a:r>
            <a:r>
              <a:rPr lang="en-US" sz="4200" dirty="0" err="1"/>
              <a:t>Ahona</a:t>
            </a:r>
            <a:r>
              <a:rPr lang="en-US" sz="4200" dirty="0"/>
              <a:t> Majid     2022-1-50-015   </a:t>
            </a:r>
          </a:p>
          <a:p>
            <a:pPr algn="just"/>
            <a:endParaRPr lang="en-US" sz="4200" dirty="0"/>
          </a:p>
          <a:p>
            <a:pPr algn="just"/>
            <a:r>
              <a:rPr lang="en-US" sz="4200" b="1" dirty="0"/>
              <a:t>                                        </a:t>
            </a:r>
            <a:r>
              <a:rPr lang="en-US" sz="5600" b="1" dirty="0"/>
              <a:t>Submitted To </a:t>
            </a:r>
          </a:p>
          <a:p>
            <a:pPr algn="ctr">
              <a:buNone/>
            </a:pPr>
            <a:r>
              <a:rPr lang="en-US" sz="5600" dirty="0">
                <a:latin typeface="Google Sans"/>
              </a:rPr>
              <a:t>Dr. Md. Nawab Yousuf </a:t>
            </a:r>
            <a:r>
              <a:rPr lang="en-US" sz="5600" dirty="0" err="1">
                <a:latin typeface="Google Sans"/>
              </a:rPr>
              <a:t>ali</a:t>
            </a:r>
            <a:br>
              <a:rPr lang="en-US" sz="5600" dirty="0"/>
            </a:br>
            <a:r>
              <a:rPr lang="en-US" sz="5600" b="0" i="0" dirty="0">
                <a:solidFill>
                  <a:srgbClr val="182E59"/>
                </a:solidFill>
                <a:effectLst/>
                <a:latin typeface="Poppins" panose="020B0502040204020203" pitchFamily="2" charset="0"/>
              </a:rPr>
              <a:t>Department of Computer Science &amp; Engineering</a:t>
            </a:r>
            <a:endParaRPr lang="en-US" sz="5600" b="1" dirty="0"/>
          </a:p>
          <a:p>
            <a:pPr algn="ctr">
              <a:buNone/>
            </a:pPr>
            <a:endParaRPr lang="en-US" sz="2900" b="1" dirty="0"/>
          </a:p>
          <a:p>
            <a:pPr algn="ctr">
              <a:buNone/>
            </a:pPr>
            <a:endParaRPr lang="en-US" sz="2200" dirty="0"/>
          </a:p>
          <a:p>
            <a:endParaRPr lang="en-US" dirty="0">
              <a:solidFill>
                <a:srgbClr val="FFFFFF"/>
              </a:solidFill>
            </a:endParaRPr>
          </a:p>
        </p:txBody>
      </p:sp>
      <p:pic>
        <p:nvPicPr>
          <p:cNvPr id="5" name="Picture 4">
            <a:extLst>
              <a:ext uri="{FF2B5EF4-FFF2-40B4-BE49-F238E27FC236}">
                <a16:creationId xmlns:a16="http://schemas.microsoft.com/office/drawing/2014/main" id="{20C642F1-265F-C208-1D48-76191C7784E7}"/>
              </a:ext>
            </a:extLst>
          </p:cNvPr>
          <p:cNvPicPr>
            <a:picLocks noChangeAspect="1"/>
          </p:cNvPicPr>
          <p:nvPr/>
        </p:nvPicPr>
        <p:blipFill rotWithShape="1">
          <a:blip r:embed="rId2"/>
          <a:srcRect l="35911" r="9832" b="-1"/>
          <a:stretch/>
        </p:blipFill>
        <p:spPr>
          <a:xfrm>
            <a:off x="3179" y="-2"/>
            <a:ext cx="4651117" cy="6858002"/>
          </a:xfrm>
          <a:prstGeom prst="rect">
            <a:avLst/>
          </a:prstGeom>
        </p:spPr>
      </p:pic>
    </p:spTree>
    <p:extLst>
      <p:ext uri="{BB962C8B-B14F-4D97-AF65-F5344CB8AC3E}">
        <p14:creationId xmlns:p14="http://schemas.microsoft.com/office/powerpoint/2010/main" val="3738725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B050A-102B-C643-26F1-E10ED8CD2F45}"/>
              </a:ext>
            </a:extLst>
          </p:cNvPr>
          <p:cNvSpPr>
            <a:spLocks noGrp="1"/>
          </p:cNvSpPr>
          <p:nvPr>
            <p:ph type="title"/>
          </p:nvPr>
        </p:nvSpPr>
        <p:spPr>
          <a:xfrm>
            <a:off x="304801" y="1240076"/>
            <a:ext cx="3272696" cy="4584527"/>
          </a:xfrm>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F6BC858D-9AF9-F55F-F0A9-2771D4B16A85}"/>
              </a:ext>
            </a:extLst>
          </p:cNvPr>
          <p:cNvSpPr>
            <a:spLocks noGrp="1"/>
          </p:cNvSpPr>
          <p:nvPr>
            <p:ph idx="1"/>
          </p:nvPr>
        </p:nvSpPr>
        <p:spPr>
          <a:xfrm>
            <a:off x="4705594" y="1240077"/>
            <a:ext cx="6034827" cy="4916465"/>
          </a:xfrm>
        </p:spPr>
        <p:txBody>
          <a:bodyPr anchor="t">
            <a:normAutofit/>
          </a:bodyPr>
          <a:lstStyle/>
          <a:p>
            <a:pPr marL="0" indent="0" algn="just">
              <a:buNone/>
            </a:pPr>
            <a:r>
              <a:rPr lang="en-US" i="0" dirty="0">
                <a:solidFill>
                  <a:srgbClr val="0D0D0D"/>
                </a:solidFill>
                <a:effectLst/>
                <a:latin typeface="ui-sans-serif"/>
              </a:rPr>
              <a:t>The Library Reservation System effectively manages study room reservations in a busy city library through a multi-threaded C program incorporating semaphores, processes, threads, and mutex locks. It ensures coordinated and conflict-free reservations, maintains accurate records of bookings, and streamlines the entire reservation process. Overall, the system enhances user experience, optimizes resource utilization, and contributes to a more organized and efficient library environment.</a:t>
            </a:r>
            <a:endParaRPr lang="en-US" dirty="0"/>
          </a:p>
        </p:txBody>
      </p:sp>
    </p:spTree>
    <p:extLst>
      <p:ext uri="{BB962C8B-B14F-4D97-AF65-F5344CB8AC3E}">
        <p14:creationId xmlns:p14="http://schemas.microsoft.com/office/powerpoint/2010/main" val="356283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1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E3086FB-5CD0-E170-C6CF-CEE9940E05A5}"/>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                         THANK YOU ! </a:t>
            </a:r>
          </a:p>
        </p:txBody>
      </p:sp>
      <p:pic>
        <p:nvPicPr>
          <p:cNvPr id="6" name="Graphic 5" descr="Handshake">
            <a:extLst>
              <a:ext uri="{FF2B5EF4-FFF2-40B4-BE49-F238E27FC236}">
                <a16:creationId xmlns:a16="http://schemas.microsoft.com/office/drawing/2014/main" id="{0C36F647-B47F-D75A-3CF5-39740C071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35" name="Straight Connector 2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6" name="Picture 2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2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3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CDEFD-42D3-EDEC-31FD-473F38487190}"/>
              </a:ext>
            </a:extLst>
          </p:cNvPr>
          <p:cNvSpPr>
            <a:spLocks noGrp="1"/>
          </p:cNvSpPr>
          <p:nvPr>
            <p:ph type="title"/>
          </p:nvPr>
        </p:nvSpPr>
        <p:spPr>
          <a:xfrm>
            <a:off x="667156" y="2900925"/>
            <a:ext cx="2727813" cy="4584527"/>
          </a:xfrm>
        </p:spPr>
        <p:txBody>
          <a:bodyPr>
            <a:normAutofit/>
          </a:bodyPr>
          <a:lstStyle/>
          <a:p>
            <a:r>
              <a:rPr lang="en-US" sz="3600" b="1" i="0" u="none" strike="noStrike" dirty="0">
                <a:effectLst/>
                <a:latin typeface="Times New Roman" panose="02020603050405020304" pitchFamily="18" charset="0"/>
              </a:rPr>
              <a:t>contents</a:t>
            </a:r>
            <a:endParaRPr lang="en-US" sz="3600" dirty="0"/>
          </a:p>
        </p:txBody>
      </p:sp>
      <p:sp>
        <p:nvSpPr>
          <p:cNvPr id="3" name="Content Placeholder 2">
            <a:extLst>
              <a:ext uri="{FF2B5EF4-FFF2-40B4-BE49-F238E27FC236}">
                <a16:creationId xmlns:a16="http://schemas.microsoft.com/office/drawing/2014/main" id="{CC62CC2E-0356-E3EC-0DEB-FF82B9F0A242}"/>
              </a:ext>
            </a:extLst>
          </p:cNvPr>
          <p:cNvSpPr>
            <a:spLocks noGrp="1"/>
          </p:cNvSpPr>
          <p:nvPr>
            <p:ph idx="1"/>
          </p:nvPr>
        </p:nvSpPr>
        <p:spPr>
          <a:xfrm>
            <a:off x="4511040" y="548640"/>
            <a:ext cx="6664960" cy="5984239"/>
          </a:xfrm>
        </p:spPr>
        <p:txBody>
          <a:bodyPr anchor="t">
            <a:normAutofit/>
          </a:bodyPr>
          <a:lstStyle/>
          <a:p>
            <a:pPr lvl="0" algn="l" rtl="0">
              <a:lnSpc>
                <a:spcPct val="115000"/>
              </a:lnSpc>
              <a:spcBef>
                <a:spcPts val="0"/>
              </a:spcBef>
              <a:spcAft>
                <a:spcPts val="0"/>
              </a:spcAft>
              <a:buSzPts val="1800"/>
              <a:buFont typeface="Wingdings" panose="05000000000000000000" pitchFamily="2" charset="2"/>
              <a:buChar char="q"/>
            </a:pPr>
            <a:r>
              <a:rPr lang="en-US" sz="3600" dirty="0"/>
              <a:t>Discussion about the given problem</a:t>
            </a:r>
          </a:p>
          <a:p>
            <a:pPr marL="0" lvl="0" indent="0" algn="l" rtl="0">
              <a:lnSpc>
                <a:spcPct val="115000"/>
              </a:lnSpc>
              <a:spcBef>
                <a:spcPts val="1200"/>
              </a:spcBef>
              <a:spcAft>
                <a:spcPts val="0"/>
              </a:spcAft>
              <a:buSzPts val="1800"/>
              <a:buNone/>
            </a:pPr>
            <a:endParaRPr lang="en-US" sz="3600" dirty="0"/>
          </a:p>
          <a:p>
            <a:pPr lvl="0" algn="l" rtl="0">
              <a:lnSpc>
                <a:spcPct val="115000"/>
              </a:lnSpc>
              <a:spcBef>
                <a:spcPts val="1200"/>
              </a:spcBef>
              <a:spcAft>
                <a:spcPts val="0"/>
              </a:spcAft>
              <a:buSzPts val="1800"/>
              <a:buFont typeface="Wingdings" panose="05000000000000000000" pitchFamily="2" charset="2"/>
              <a:buChar char="q"/>
            </a:pPr>
            <a:r>
              <a:rPr lang="en-US" sz="3600" dirty="0"/>
              <a:t> Approach to solution</a:t>
            </a:r>
          </a:p>
          <a:p>
            <a:pPr marL="0" lvl="0" indent="0" algn="l" rtl="0">
              <a:lnSpc>
                <a:spcPct val="115000"/>
              </a:lnSpc>
              <a:spcBef>
                <a:spcPts val="1200"/>
              </a:spcBef>
              <a:spcAft>
                <a:spcPts val="0"/>
              </a:spcAft>
              <a:buSzPts val="1800"/>
              <a:buNone/>
            </a:pPr>
            <a:endParaRPr lang="en-US" sz="3600" dirty="0"/>
          </a:p>
          <a:p>
            <a:pPr lvl="0" algn="l" rtl="0">
              <a:lnSpc>
                <a:spcPct val="115000"/>
              </a:lnSpc>
              <a:spcBef>
                <a:spcPts val="1200"/>
              </a:spcBef>
              <a:spcAft>
                <a:spcPts val="0"/>
              </a:spcAft>
              <a:buSzPts val="1800"/>
              <a:buFont typeface="Wingdings" panose="05000000000000000000" pitchFamily="2" charset="2"/>
              <a:buChar char="q"/>
            </a:pPr>
            <a:r>
              <a:rPr lang="en-US" sz="3600" dirty="0"/>
              <a:t> Discussion about the result and output</a:t>
            </a:r>
          </a:p>
          <a:p>
            <a:pPr rtl="0">
              <a:lnSpc>
                <a:spcPct val="110000"/>
              </a:lnSpc>
              <a:spcBef>
                <a:spcPts val="0"/>
              </a:spcBef>
              <a:spcAft>
                <a:spcPts val="600"/>
              </a:spcAft>
            </a:pPr>
            <a:endParaRPr lang="en-US" sz="1100" dirty="0"/>
          </a:p>
        </p:txBody>
      </p:sp>
    </p:spTree>
    <p:extLst>
      <p:ext uri="{BB962C8B-B14F-4D97-AF65-F5344CB8AC3E}">
        <p14:creationId xmlns:p14="http://schemas.microsoft.com/office/powerpoint/2010/main" val="144023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430EA-5F72-39D9-3901-4FD6B060C3E5}"/>
              </a:ext>
            </a:extLst>
          </p:cNvPr>
          <p:cNvSpPr>
            <a:spLocks noGrp="1"/>
          </p:cNvSpPr>
          <p:nvPr>
            <p:ph type="title"/>
          </p:nvPr>
        </p:nvSpPr>
        <p:spPr>
          <a:xfrm>
            <a:off x="849683" y="1240076"/>
            <a:ext cx="2727813" cy="4584527"/>
          </a:xfrm>
        </p:spPr>
        <p:txBody>
          <a:bodyPr>
            <a:normAutofit/>
          </a:bodyPr>
          <a:lstStyle/>
          <a:p>
            <a:r>
              <a:rPr lang="en-US" sz="2800" b="1" i="0" u="none" strike="noStrike" dirty="0">
                <a:solidFill>
                  <a:srgbClr val="000000"/>
                </a:solidFill>
                <a:effectLst/>
                <a:latin typeface="Times New Roman" panose="02020603050405020304" pitchFamily="18" charset="0"/>
              </a:rPr>
              <a:t>Problem statement</a:t>
            </a:r>
            <a:endParaRPr lang="en-US" sz="2800" b="1" dirty="0">
              <a:solidFill>
                <a:srgbClr val="FFFFFF"/>
              </a:solidFill>
            </a:endParaRPr>
          </a:p>
        </p:txBody>
      </p:sp>
      <p:sp>
        <p:nvSpPr>
          <p:cNvPr id="3" name="Content Placeholder 2">
            <a:extLst>
              <a:ext uri="{FF2B5EF4-FFF2-40B4-BE49-F238E27FC236}">
                <a16:creationId xmlns:a16="http://schemas.microsoft.com/office/drawing/2014/main" id="{A36E7E28-8BF7-E85D-C5AC-1652A8C58C9B}"/>
              </a:ext>
            </a:extLst>
          </p:cNvPr>
          <p:cNvSpPr>
            <a:spLocks noGrp="1"/>
          </p:cNvSpPr>
          <p:nvPr>
            <p:ph idx="1"/>
          </p:nvPr>
        </p:nvSpPr>
        <p:spPr>
          <a:xfrm>
            <a:off x="4705594" y="1240077"/>
            <a:ext cx="6034827" cy="4916465"/>
          </a:xfrm>
        </p:spPr>
        <p:txBody>
          <a:bodyPr anchor="t">
            <a:normAutofit/>
          </a:bodyPr>
          <a:lstStyle/>
          <a:p>
            <a:pPr marL="0" indent="0" algn="just" rtl="0">
              <a:spcBef>
                <a:spcPts val="1200"/>
              </a:spcBef>
              <a:spcAft>
                <a:spcPts val="1200"/>
              </a:spcAft>
              <a:buNone/>
            </a:pPr>
            <a:r>
              <a:rPr lang="en-US" b="0" i="0" dirty="0">
                <a:solidFill>
                  <a:srgbClr val="0D0D0D"/>
                </a:solidFill>
                <a:effectLst/>
                <a:latin typeface="ui-sans-serif"/>
              </a:rPr>
              <a:t>Managing the growing demand for limited resources such as study rooms and computers in urban libraries presents significant challenges. The current manual or semi-automated reservation systems often lead to booking conflicts and inefficient resource allocation, negatively impacting user experience. The proposed project aims to develop a multi-threaded reservation system using C programming to address these issues. This system will incorporate semaphores, processes, threads, and mutex locks to ensure efficient and synchronized access, enhancing the overall management of library resources and improving user satisfaction.</a:t>
            </a:r>
            <a:br>
              <a:rPr lang="en-US" dirty="0"/>
            </a:br>
            <a:endParaRPr lang="en-US" dirty="0"/>
          </a:p>
        </p:txBody>
      </p:sp>
    </p:spTree>
    <p:extLst>
      <p:ext uri="{BB962C8B-B14F-4D97-AF65-F5344CB8AC3E}">
        <p14:creationId xmlns:p14="http://schemas.microsoft.com/office/powerpoint/2010/main" val="122631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0FA5-41B6-4583-BD21-89BBBBCD6FE8}"/>
              </a:ext>
            </a:extLst>
          </p:cNvPr>
          <p:cNvSpPr>
            <a:spLocks noGrp="1"/>
          </p:cNvSpPr>
          <p:nvPr>
            <p:ph type="title"/>
          </p:nvPr>
        </p:nvSpPr>
        <p:spPr>
          <a:xfrm>
            <a:off x="1451579" y="559837"/>
            <a:ext cx="9603275" cy="1148016"/>
          </a:xfrm>
        </p:spPr>
        <p:txBody>
          <a:bodyPr>
            <a:normAutofit fontScale="90000"/>
          </a:bodyPr>
          <a:lstStyle/>
          <a:p>
            <a:pPr algn="ctr"/>
            <a:r>
              <a:rPr lang="en-US" sz="5400" b="1" i="0" dirty="0">
                <a:solidFill>
                  <a:schemeClr val="accent2">
                    <a:lumMod val="75000"/>
                  </a:schemeClr>
                </a:solidFill>
                <a:effectLst/>
                <a:latin typeface="ui-sans-serif"/>
              </a:rPr>
              <a:t>Approach to Solution</a:t>
            </a:r>
            <a:br>
              <a:rPr lang="en-US" b="1" i="0" dirty="0">
                <a:solidFill>
                  <a:srgbClr val="0D0D0D"/>
                </a:solidFill>
                <a:effectLst/>
                <a:latin typeface="ui-sans-serif"/>
              </a:rPr>
            </a:br>
            <a:r>
              <a:rPr lang="en-US" b="1" i="0" dirty="0">
                <a:solidFill>
                  <a:srgbClr val="0D0D0D"/>
                </a:solidFill>
                <a:effectLst/>
                <a:latin typeface="ui-sans-serif"/>
              </a:rPr>
              <a:t>Resource Initialization</a:t>
            </a:r>
            <a:r>
              <a:rPr lang="en-US" b="0" i="0" dirty="0">
                <a:solidFill>
                  <a:srgbClr val="0D0D0D"/>
                </a:solidFill>
                <a:effectLst/>
                <a:latin typeface="ui-sans-serif"/>
              </a:rPr>
              <a:t>:</a:t>
            </a:r>
            <a:endParaRPr lang="en-US" b="1" dirty="0"/>
          </a:p>
        </p:txBody>
      </p:sp>
      <p:sp>
        <p:nvSpPr>
          <p:cNvPr id="5" name="Content Placeholder 4">
            <a:extLst>
              <a:ext uri="{FF2B5EF4-FFF2-40B4-BE49-F238E27FC236}">
                <a16:creationId xmlns:a16="http://schemas.microsoft.com/office/drawing/2014/main" id="{4D67B591-377F-73E2-5135-B9439FF26926}"/>
              </a:ext>
            </a:extLst>
          </p:cNvPr>
          <p:cNvSpPr>
            <a:spLocks noGrp="1"/>
          </p:cNvSpPr>
          <p:nvPr>
            <p:ph idx="1"/>
          </p:nvPr>
        </p:nvSpPr>
        <p:spPr>
          <a:xfrm>
            <a:off x="1451579" y="2015732"/>
            <a:ext cx="4986543" cy="3450613"/>
          </a:xfrm>
        </p:spPr>
        <p:txBody>
          <a:bodyPr/>
          <a:lstStyle/>
          <a:p>
            <a:pPr>
              <a:buFont typeface="Wingdings" panose="05000000000000000000" pitchFamily="2" charset="2"/>
              <a:buChar char="ü"/>
            </a:pPr>
            <a:r>
              <a:rPr lang="en-US" b="1" u="sng" dirty="0">
                <a:solidFill>
                  <a:schemeClr val="accent2">
                    <a:lumMod val="75000"/>
                  </a:schemeClr>
                </a:solidFill>
                <a:latin typeface="ui-sans-serif"/>
              </a:rPr>
              <a:t>DESCRIPTION:</a:t>
            </a:r>
            <a:endParaRPr lang="en-US" b="1" u="sng" dirty="0">
              <a:solidFill>
                <a:schemeClr val="accent2">
                  <a:lumMod val="75000"/>
                </a:schemeClr>
              </a:solidFill>
            </a:endParaRPr>
          </a:p>
          <a:p>
            <a:pPr marL="0" indent="0" algn="just">
              <a:buNone/>
            </a:pPr>
            <a:r>
              <a:rPr lang="en-US" b="0" i="0" dirty="0">
                <a:solidFill>
                  <a:srgbClr val="0D0D0D"/>
                </a:solidFill>
                <a:effectLst/>
                <a:latin typeface="ui-sans-serif"/>
              </a:rPr>
              <a:t>Initializing mutexes for each study room and computer to ensure exclusive access. This prevents multiple reservations for the same resource at the same time.</a:t>
            </a:r>
            <a:endParaRPr lang="en-US" dirty="0"/>
          </a:p>
        </p:txBody>
      </p:sp>
      <p:sp>
        <p:nvSpPr>
          <p:cNvPr id="7" name="Content Placeholder 4">
            <a:extLst>
              <a:ext uri="{FF2B5EF4-FFF2-40B4-BE49-F238E27FC236}">
                <a16:creationId xmlns:a16="http://schemas.microsoft.com/office/drawing/2014/main" id="{A1DA4959-1061-E35C-0122-A5FF99F0F143}"/>
              </a:ext>
            </a:extLst>
          </p:cNvPr>
          <p:cNvSpPr txBox="1">
            <a:spLocks/>
          </p:cNvSpPr>
          <p:nvPr/>
        </p:nvSpPr>
        <p:spPr>
          <a:xfrm>
            <a:off x="6438122" y="2015732"/>
            <a:ext cx="4986543"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ü"/>
            </a:pPr>
            <a:r>
              <a:rPr lang="en-US" b="1" u="sng" dirty="0">
                <a:solidFill>
                  <a:schemeClr val="accent2">
                    <a:lumMod val="75000"/>
                  </a:schemeClr>
                </a:solidFill>
                <a:latin typeface="ui-sans-serif"/>
              </a:rPr>
              <a:t>CODE IMPLEMENTATION:</a:t>
            </a:r>
          </a:p>
          <a:p>
            <a:pPr marL="0" indent="0">
              <a:buNone/>
            </a:pPr>
            <a:r>
              <a:rPr lang="en-US" b="0" i="0" dirty="0">
                <a:solidFill>
                  <a:srgbClr val="2E95D3"/>
                </a:solidFill>
                <a:effectLst/>
                <a:highlight>
                  <a:srgbClr val="0D0D0D"/>
                </a:highlight>
                <a:latin typeface="ui-monospace"/>
              </a:rPr>
              <a:t>for</a:t>
            </a:r>
            <a:r>
              <a:rPr lang="en-US" b="0" i="0" dirty="0">
                <a:solidFill>
                  <a:srgbClr val="FFFFFF"/>
                </a:solidFill>
                <a:effectLst/>
                <a:highlight>
                  <a:srgbClr val="0D0D0D"/>
                </a:highlight>
                <a:latin typeface="ui-monospace"/>
              </a:rPr>
              <a:t> (</a:t>
            </a:r>
            <a:r>
              <a:rPr lang="en-US" b="0" i="0" dirty="0">
                <a:solidFill>
                  <a:srgbClr val="DF3079"/>
                </a:solidFill>
                <a:effectLst/>
                <a:highlight>
                  <a:srgbClr val="0D0D0D"/>
                </a:highlight>
                <a:latin typeface="ui-monospace"/>
              </a:rPr>
              <a:t>int</a:t>
            </a:r>
            <a:r>
              <a:rPr lang="en-US" b="0" i="0" dirty="0">
                <a:solidFill>
                  <a:srgbClr val="FFFFFF"/>
                </a:solidFill>
                <a:effectLst/>
                <a:highlight>
                  <a:srgbClr val="0D0D0D"/>
                </a:highlight>
                <a:latin typeface="ui-monospace"/>
              </a:rPr>
              <a:t> </a:t>
            </a:r>
            <a:r>
              <a:rPr lang="en-US" b="0" i="0" dirty="0" err="1">
                <a:solidFill>
                  <a:srgbClr val="FFFFFF"/>
                </a:solidFill>
                <a:effectLst/>
                <a:highlight>
                  <a:srgbClr val="0D0D0D"/>
                </a:highlight>
                <a:latin typeface="ui-monospace"/>
              </a:rPr>
              <a:t>i</a:t>
            </a:r>
            <a:r>
              <a:rPr lang="en-US" b="0" i="0" dirty="0">
                <a:solidFill>
                  <a:srgbClr val="FFFFFF"/>
                </a:solidFill>
                <a:effectLst/>
                <a:highlight>
                  <a:srgbClr val="0D0D0D"/>
                </a:highlight>
                <a:latin typeface="ui-monospace"/>
              </a:rPr>
              <a:t> = </a:t>
            </a:r>
            <a:r>
              <a:rPr lang="en-US" b="0" i="0" dirty="0">
                <a:solidFill>
                  <a:srgbClr val="DF3079"/>
                </a:solidFill>
                <a:effectLst/>
                <a:highlight>
                  <a:srgbClr val="0D0D0D"/>
                </a:highlight>
                <a:latin typeface="ui-monospace"/>
              </a:rPr>
              <a:t>0</a:t>
            </a:r>
            <a:r>
              <a:rPr lang="en-US" b="0" i="0" dirty="0">
                <a:solidFill>
                  <a:srgbClr val="FFFFFF"/>
                </a:solidFill>
                <a:effectLst/>
                <a:highlight>
                  <a:srgbClr val="0D0D0D"/>
                </a:highlight>
                <a:latin typeface="ui-monospace"/>
              </a:rPr>
              <a:t>; </a:t>
            </a:r>
            <a:r>
              <a:rPr lang="en-US" b="0" i="0" dirty="0" err="1">
                <a:solidFill>
                  <a:srgbClr val="FFFFFF"/>
                </a:solidFill>
                <a:effectLst/>
                <a:highlight>
                  <a:srgbClr val="0D0D0D"/>
                </a:highlight>
                <a:latin typeface="ui-monospace"/>
              </a:rPr>
              <a:t>i</a:t>
            </a:r>
            <a:r>
              <a:rPr lang="en-US" b="0" i="0" dirty="0">
                <a:solidFill>
                  <a:srgbClr val="FFFFFF"/>
                </a:solidFill>
                <a:effectLst/>
                <a:highlight>
                  <a:srgbClr val="0D0D0D"/>
                </a:highlight>
                <a:latin typeface="ui-monospace"/>
              </a:rPr>
              <a:t> &lt; NUM_ROOMS; </a:t>
            </a:r>
            <a:r>
              <a:rPr lang="en-US" b="0" i="0" dirty="0" err="1">
                <a:solidFill>
                  <a:srgbClr val="FFFFFF"/>
                </a:solidFill>
                <a:effectLst/>
                <a:highlight>
                  <a:srgbClr val="0D0D0D"/>
                </a:highlight>
                <a:latin typeface="ui-monospace"/>
              </a:rPr>
              <a:t>i</a:t>
            </a:r>
            <a:r>
              <a:rPr lang="en-US" b="0" i="0" dirty="0">
                <a:solidFill>
                  <a:srgbClr val="FFFFFF"/>
                </a:solidFill>
                <a:effectLst/>
                <a:highlight>
                  <a:srgbClr val="0D0D0D"/>
                </a:highlight>
                <a:latin typeface="ui-monospace"/>
              </a:rPr>
              <a:t>++) { </a:t>
            </a:r>
            <a:r>
              <a:rPr lang="en-US" b="0" i="0" dirty="0" err="1">
                <a:solidFill>
                  <a:srgbClr val="FFFFFF"/>
                </a:solidFill>
                <a:effectLst/>
                <a:highlight>
                  <a:srgbClr val="0D0D0D"/>
                </a:highlight>
                <a:latin typeface="ui-monospace"/>
              </a:rPr>
              <a:t>pthread_mutex_init</a:t>
            </a:r>
            <a:r>
              <a:rPr lang="en-US" b="0" i="0" dirty="0">
                <a:solidFill>
                  <a:srgbClr val="FFFFFF"/>
                </a:solidFill>
                <a:effectLst/>
                <a:highlight>
                  <a:srgbClr val="0D0D0D"/>
                </a:highlight>
                <a:latin typeface="ui-monospace"/>
              </a:rPr>
              <a:t>(&amp;</a:t>
            </a:r>
            <a:r>
              <a:rPr lang="en-US" b="0" i="0" dirty="0" err="1">
                <a:solidFill>
                  <a:srgbClr val="FFFFFF"/>
                </a:solidFill>
                <a:effectLst/>
                <a:highlight>
                  <a:srgbClr val="0D0D0D"/>
                </a:highlight>
                <a:latin typeface="ui-monospace"/>
              </a:rPr>
              <a:t>room_mutex</a:t>
            </a:r>
            <a:r>
              <a:rPr lang="en-US" b="0" i="0" dirty="0">
                <a:solidFill>
                  <a:srgbClr val="FFFFFF"/>
                </a:solidFill>
                <a:effectLst/>
                <a:highlight>
                  <a:srgbClr val="0D0D0D"/>
                </a:highlight>
                <a:latin typeface="ui-monospace"/>
              </a:rPr>
              <a:t>[</a:t>
            </a:r>
            <a:r>
              <a:rPr lang="en-US" b="0" i="0" dirty="0" err="1">
                <a:solidFill>
                  <a:srgbClr val="FFFFFF"/>
                </a:solidFill>
                <a:effectLst/>
                <a:highlight>
                  <a:srgbClr val="0D0D0D"/>
                </a:highlight>
                <a:latin typeface="ui-monospace"/>
              </a:rPr>
              <a:t>i</a:t>
            </a:r>
            <a:r>
              <a:rPr lang="en-US" b="0" i="0" dirty="0">
                <a:solidFill>
                  <a:srgbClr val="FFFFFF"/>
                </a:solidFill>
                <a:effectLst/>
                <a:highlight>
                  <a:srgbClr val="0D0D0D"/>
                </a:highlight>
                <a:latin typeface="ui-monospace"/>
              </a:rPr>
              <a:t>], </a:t>
            </a:r>
            <a:r>
              <a:rPr lang="en-US" b="0" i="0" dirty="0">
                <a:solidFill>
                  <a:srgbClr val="2E95D3"/>
                </a:solidFill>
                <a:effectLst/>
                <a:highlight>
                  <a:srgbClr val="0D0D0D"/>
                </a:highlight>
                <a:latin typeface="ui-monospace"/>
              </a:rPr>
              <a:t>NULL</a:t>
            </a:r>
            <a:r>
              <a:rPr lang="en-US" b="0" i="0" dirty="0">
                <a:solidFill>
                  <a:srgbClr val="FFFFFF"/>
                </a:solidFill>
                <a:effectLst/>
                <a:highlight>
                  <a:srgbClr val="0D0D0D"/>
                </a:highlight>
                <a:latin typeface="ui-monospace"/>
              </a:rPr>
              <a:t>); } </a:t>
            </a:r>
            <a:r>
              <a:rPr lang="en-US" b="0" i="0" dirty="0">
                <a:solidFill>
                  <a:srgbClr val="2E95D3"/>
                </a:solidFill>
                <a:effectLst/>
                <a:highlight>
                  <a:srgbClr val="0D0D0D"/>
                </a:highlight>
                <a:latin typeface="ui-monospace"/>
              </a:rPr>
              <a:t>for</a:t>
            </a:r>
            <a:r>
              <a:rPr lang="en-US" b="0" i="0" dirty="0">
                <a:solidFill>
                  <a:srgbClr val="FFFFFF"/>
                </a:solidFill>
                <a:effectLst/>
                <a:highlight>
                  <a:srgbClr val="0D0D0D"/>
                </a:highlight>
                <a:latin typeface="ui-monospace"/>
              </a:rPr>
              <a:t> (</a:t>
            </a:r>
            <a:r>
              <a:rPr lang="en-US" b="0" i="0" dirty="0">
                <a:solidFill>
                  <a:srgbClr val="DF3079"/>
                </a:solidFill>
                <a:effectLst/>
                <a:highlight>
                  <a:srgbClr val="0D0D0D"/>
                </a:highlight>
                <a:latin typeface="ui-monospace"/>
              </a:rPr>
              <a:t>int</a:t>
            </a:r>
            <a:r>
              <a:rPr lang="en-US" b="0" i="0" dirty="0">
                <a:solidFill>
                  <a:srgbClr val="FFFFFF"/>
                </a:solidFill>
                <a:effectLst/>
                <a:highlight>
                  <a:srgbClr val="0D0D0D"/>
                </a:highlight>
                <a:latin typeface="ui-monospace"/>
              </a:rPr>
              <a:t> </a:t>
            </a:r>
            <a:r>
              <a:rPr lang="en-US" b="0" i="0" dirty="0" err="1">
                <a:solidFill>
                  <a:srgbClr val="FFFFFF"/>
                </a:solidFill>
                <a:effectLst/>
                <a:highlight>
                  <a:srgbClr val="0D0D0D"/>
                </a:highlight>
                <a:latin typeface="ui-monospace"/>
              </a:rPr>
              <a:t>i</a:t>
            </a:r>
            <a:r>
              <a:rPr lang="en-US" b="0" i="0" dirty="0">
                <a:solidFill>
                  <a:srgbClr val="FFFFFF"/>
                </a:solidFill>
                <a:effectLst/>
                <a:highlight>
                  <a:srgbClr val="0D0D0D"/>
                </a:highlight>
                <a:latin typeface="ui-monospace"/>
              </a:rPr>
              <a:t> = </a:t>
            </a:r>
            <a:r>
              <a:rPr lang="en-US" b="0" i="0" dirty="0">
                <a:solidFill>
                  <a:srgbClr val="DF3079"/>
                </a:solidFill>
                <a:effectLst/>
                <a:highlight>
                  <a:srgbClr val="0D0D0D"/>
                </a:highlight>
                <a:latin typeface="ui-monospace"/>
              </a:rPr>
              <a:t>0</a:t>
            </a:r>
            <a:r>
              <a:rPr lang="en-US" b="0" i="0" dirty="0">
                <a:solidFill>
                  <a:srgbClr val="FFFFFF"/>
                </a:solidFill>
                <a:effectLst/>
                <a:highlight>
                  <a:srgbClr val="0D0D0D"/>
                </a:highlight>
                <a:latin typeface="ui-monospace"/>
              </a:rPr>
              <a:t>; </a:t>
            </a:r>
            <a:r>
              <a:rPr lang="en-US" b="0" i="0" dirty="0" err="1">
                <a:solidFill>
                  <a:srgbClr val="FFFFFF"/>
                </a:solidFill>
                <a:effectLst/>
                <a:highlight>
                  <a:srgbClr val="0D0D0D"/>
                </a:highlight>
                <a:latin typeface="ui-monospace"/>
              </a:rPr>
              <a:t>i</a:t>
            </a:r>
            <a:r>
              <a:rPr lang="en-US" b="0" i="0" dirty="0">
                <a:solidFill>
                  <a:srgbClr val="FFFFFF"/>
                </a:solidFill>
                <a:effectLst/>
                <a:highlight>
                  <a:srgbClr val="0D0D0D"/>
                </a:highlight>
                <a:latin typeface="ui-monospace"/>
              </a:rPr>
              <a:t> &lt; NUM_COMPUTERS; </a:t>
            </a:r>
            <a:r>
              <a:rPr lang="en-US" b="0" i="0" dirty="0" err="1">
                <a:solidFill>
                  <a:srgbClr val="FFFFFF"/>
                </a:solidFill>
                <a:effectLst/>
                <a:highlight>
                  <a:srgbClr val="0D0D0D"/>
                </a:highlight>
                <a:latin typeface="ui-monospace"/>
              </a:rPr>
              <a:t>i</a:t>
            </a:r>
            <a:r>
              <a:rPr lang="en-US" b="0" i="0" dirty="0">
                <a:solidFill>
                  <a:srgbClr val="FFFFFF"/>
                </a:solidFill>
                <a:effectLst/>
                <a:highlight>
                  <a:srgbClr val="0D0D0D"/>
                </a:highlight>
                <a:latin typeface="ui-monospace"/>
              </a:rPr>
              <a:t>++) { </a:t>
            </a:r>
            <a:r>
              <a:rPr lang="en-US" b="0" i="0" dirty="0" err="1">
                <a:solidFill>
                  <a:srgbClr val="FFFFFF"/>
                </a:solidFill>
                <a:effectLst/>
                <a:highlight>
                  <a:srgbClr val="0D0D0D"/>
                </a:highlight>
                <a:latin typeface="ui-monospace"/>
              </a:rPr>
              <a:t>pthread_mutex_init</a:t>
            </a:r>
            <a:r>
              <a:rPr lang="en-US" b="0" i="0" dirty="0">
                <a:solidFill>
                  <a:srgbClr val="FFFFFF"/>
                </a:solidFill>
                <a:effectLst/>
                <a:highlight>
                  <a:srgbClr val="0D0D0D"/>
                </a:highlight>
                <a:latin typeface="ui-monospace"/>
              </a:rPr>
              <a:t>(&amp;</a:t>
            </a:r>
            <a:r>
              <a:rPr lang="en-US" b="0" i="0" dirty="0" err="1">
                <a:solidFill>
                  <a:srgbClr val="FFFFFF"/>
                </a:solidFill>
                <a:effectLst/>
                <a:highlight>
                  <a:srgbClr val="0D0D0D"/>
                </a:highlight>
                <a:latin typeface="ui-monospace"/>
              </a:rPr>
              <a:t>computer_mutex</a:t>
            </a:r>
            <a:r>
              <a:rPr lang="en-US" b="0" i="0" dirty="0">
                <a:solidFill>
                  <a:srgbClr val="FFFFFF"/>
                </a:solidFill>
                <a:effectLst/>
                <a:highlight>
                  <a:srgbClr val="0D0D0D"/>
                </a:highlight>
                <a:latin typeface="ui-monospace"/>
              </a:rPr>
              <a:t>[</a:t>
            </a:r>
            <a:r>
              <a:rPr lang="en-US" b="0" i="0" dirty="0" err="1">
                <a:solidFill>
                  <a:srgbClr val="FFFFFF"/>
                </a:solidFill>
                <a:effectLst/>
                <a:highlight>
                  <a:srgbClr val="0D0D0D"/>
                </a:highlight>
                <a:latin typeface="ui-monospace"/>
              </a:rPr>
              <a:t>i</a:t>
            </a:r>
            <a:r>
              <a:rPr lang="en-US" b="0" i="0" dirty="0">
                <a:solidFill>
                  <a:srgbClr val="FFFFFF"/>
                </a:solidFill>
                <a:effectLst/>
                <a:highlight>
                  <a:srgbClr val="0D0D0D"/>
                </a:highlight>
                <a:latin typeface="ui-monospace"/>
              </a:rPr>
              <a:t>], </a:t>
            </a:r>
            <a:r>
              <a:rPr lang="en-US" b="0" i="0" dirty="0">
                <a:solidFill>
                  <a:srgbClr val="2E95D3"/>
                </a:solidFill>
                <a:effectLst/>
                <a:highlight>
                  <a:srgbClr val="0D0D0D"/>
                </a:highlight>
                <a:latin typeface="ui-monospace"/>
              </a:rPr>
              <a:t>NULL</a:t>
            </a:r>
            <a:r>
              <a:rPr lang="en-US" b="0" i="0" dirty="0">
                <a:solidFill>
                  <a:srgbClr val="FFFFFF"/>
                </a:solidFill>
                <a:effectLst/>
                <a:highlight>
                  <a:srgbClr val="0D0D0D"/>
                </a:highlight>
                <a:latin typeface="ui-monospace"/>
              </a:rPr>
              <a:t>); }</a:t>
            </a:r>
            <a:endParaRPr lang="en-US" b="1" u="sng" dirty="0">
              <a:solidFill>
                <a:schemeClr val="accent2">
                  <a:lumMod val="75000"/>
                </a:schemeClr>
              </a:solidFill>
            </a:endParaRPr>
          </a:p>
        </p:txBody>
      </p:sp>
    </p:spTree>
    <p:extLst>
      <p:ext uri="{BB962C8B-B14F-4D97-AF65-F5344CB8AC3E}">
        <p14:creationId xmlns:p14="http://schemas.microsoft.com/office/powerpoint/2010/main" val="397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0FA5-41B6-4583-BD21-89BBBBCD6FE8}"/>
              </a:ext>
            </a:extLst>
          </p:cNvPr>
          <p:cNvSpPr>
            <a:spLocks noGrp="1"/>
          </p:cNvSpPr>
          <p:nvPr>
            <p:ph type="title"/>
          </p:nvPr>
        </p:nvSpPr>
        <p:spPr>
          <a:xfrm>
            <a:off x="1451579" y="559837"/>
            <a:ext cx="9603275" cy="1148016"/>
          </a:xfrm>
        </p:spPr>
        <p:txBody>
          <a:bodyPr>
            <a:normAutofit fontScale="90000"/>
          </a:bodyPr>
          <a:lstStyle/>
          <a:p>
            <a:pPr algn="ctr"/>
            <a:r>
              <a:rPr lang="en-US" sz="5400" b="1" i="0" dirty="0">
                <a:solidFill>
                  <a:schemeClr val="accent2">
                    <a:lumMod val="75000"/>
                  </a:schemeClr>
                </a:solidFill>
                <a:effectLst/>
                <a:latin typeface="ui-sans-serif"/>
              </a:rPr>
              <a:t>Approach for solution</a:t>
            </a:r>
            <a:br>
              <a:rPr lang="en-US" b="1" i="0" dirty="0">
                <a:solidFill>
                  <a:srgbClr val="0D0D0D"/>
                </a:solidFill>
                <a:effectLst/>
                <a:latin typeface="ui-sans-serif"/>
              </a:rPr>
            </a:br>
            <a:r>
              <a:rPr lang="en-US" b="1" i="0" dirty="0">
                <a:solidFill>
                  <a:srgbClr val="0D0D0D"/>
                </a:solidFill>
                <a:effectLst/>
                <a:latin typeface="ui-sans-serif"/>
              </a:rPr>
              <a:t>Semaphore Setup</a:t>
            </a:r>
            <a:r>
              <a:rPr lang="en-US" b="0" i="0" dirty="0">
                <a:solidFill>
                  <a:srgbClr val="0D0D0D"/>
                </a:solidFill>
                <a:effectLst/>
                <a:latin typeface="ui-sans-serif"/>
              </a:rPr>
              <a:t>:</a:t>
            </a:r>
            <a:endParaRPr lang="en-US" b="1" dirty="0"/>
          </a:p>
        </p:txBody>
      </p:sp>
      <p:sp>
        <p:nvSpPr>
          <p:cNvPr id="5" name="Content Placeholder 4">
            <a:extLst>
              <a:ext uri="{FF2B5EF4-FFF2-40B4-BE49-F238E27FC236}">
                <a16:creationId xmlns:a16="http://schemas.microsoft.com/office/drawing/2014/main" id="{4D67B591-377F-73E2-5135-B9439FF26926}"/>
              </a:ext>
            </a:extLst>
          </p:cNvPr>
          <p:cNvSpPr>
            <a:spLocks noGrp="1"/>
          </p:cNvSpPr>
          <p:nvPr>
            <p:ph idx="1"/>
          </p:nvPr>
        </p:nvSpPr>
        <p:spPr>
          <a:xfrm>
            <a:off x="1451579" y="2015732"/>
            <a:ext cx="4986543" cy="3450613"/>
          </a:xfrm>
        </p:spPr>
        <p:txBody>
          <a:bodyPr/>
          <a:lstStyle/>
          <a:p>
            <a:pPr>
              <a:buFont typeface="Wingdings" panose="05000000000000000000" pitchFamily="2" charset="2"/>
              <a:buChar char="ü"/>
            </a:pPr>
            <a:r>
              <a:rPr lang="en-US" b="1" u="sng" dirty="0">
                <a:solidFill>
                  <a:schemeClr val="accent2">
                    <a:lumMod val="75000"/>
                  </a:schemeClr>
                </a:solidFill>
                <a:latin typeface="ui-sans-serif"/>
              </a:rPr>
              <a:t>DESCRIPTION:</a:t>
            </a:r>
            <a:endParaRPr lang="en-US" b="1" u="sng" dirty="0">
              <a:solidFill>
                <a:schemeClr val="accent2">
                  <a:lumMod val="75000"/>
                </a:schemeClr>
              </a:solidFill>
            </a:endParaRPr>
          </a:p>
          <a:p>
            <a:pPr marL="0" indent="0" algn="just">
              <a:buNone/>
            </a:pPr>
            <a:r>
              <a:rPr lang="en-US" b="0" i="0" dirty="0">
                <a:solidFill>
                  <a:srgbClr val="0D0D0D"/>
                </a:solidFill>
                <a:effectLst/>
                <a:latin typeface="ui-sans-serif"/>
              </a:rPr>
              <a:t>Semaphores are used to manage the number of available resources, allowing the system to handle concurrent access requests efficiently.</a:t>
            </a:r>
            <a:endParaRPr lang="en-US" dirty="0"/>
          </a:p>
        </p:txBody>
      </p:sp>
      <p:sp>
        <p:nvSpPr>
          <p:cNvPr id="7" name="Content Placeholder 4">
            <a:extLst>
              <a:ext uri="{FF2B5EF4-FFF2-40B4-BE49-F238E27FC236}">
                <a16:creationId xmlns:a16="http://schemas.microsoft.com/office/drawing/2014/main" id="{A1DA4959-1061-E35C-0122-A5FF99F0F143}"/>
              </a:ext>
            </a:extLst>
          </p:cNvPr>
          <p:cNvSpPr txBox="1">
            <a:spLocks/>
          </p:cNvSpPr>
          <p:nvPr/>
        </p:nvSpPr>
        <p:spPr>
          <a:xfrm>
            <a:off x="6438122" y="2015732"/>
            <a:ext cx="4986543"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ü"/>
            </a:pPr>
            <a:r>
              <a:rPr lang="en-US" b="1" u="sng" dirty="0">
                <a:solidFill>
                  <a:schemeClr val="accent2">
                    <a:lumMod val="75000"/>
                  </a:schemeClr>
                </a:solidFill>
                <a:latin typeface="ui-sans-serif"/>
              </a:rPr>
              <a:t>CODE IMPLEMENTATION:</a:t>
            </a:r>
          </a:p>
          <a:p>
            <a:pPr marL="0" indent="0">
              <a:buNone/>
            </a:pPr>
            <a:r>
              <a:rPr lang="pt-BR" b="0" i="0" dirty="0">
                <a:solidFill>
                  <a:srgbClr val="FFFFFF"/>
                </a:solidFill>
                <a:effectLst/>
                <a:highlight>
                  <a:srgbClr val="0D0D0D"/>
                </a:highlight>
                <a:latin typeface="ui-monospace"/>
              </a:rPr>
              <a:t>sem_init(&amp;room_sem, </a:t>
            </a:r>
            <a:r>
              <a:rPr lang="pt-BR" b="0" i="0" dirty="0">
                <a:solidFill>
                  <a:srgbClr val="DF3079"/>
                </a:solidFill>
                <a:effectLst/>
                <a:highlight>
                  <a:srgbClr val="0D0D0D"/>
                </a:highlight>
                <a:latin typeface="ui-monospace"/>
              </a:rPr>
              <a:t>0</a:t>
            </a:r>
            <a:r>
              <a:rPr lang="pt-BR" b="0" i="0" dirty="0">
                <a:solidFill>
                  <a:srgbClr val="FFFFFF"/>
                </a:solidFill>
                <a:effectLst/>
                <a:highlight>
                  <a:srgbClr val="0D0D0D"/>
                </a:highlight>
                <a:latin typeface="ui-monospace"/>
              </a:rPr>
              <a:t>, NUM_ROOMS); sem_init(&amp;computer_sem, </a:t>
            </a:r>
            <a:r>
              <a:rPr lang="pt-BR" b="0" i="0" dirty="0">
                <a:solidFill>
                  <a:srgbClr val="DF3079"/>
                </a:solidFill>
                <a:effectLst/>
                <a:highlight>
                  <a:srgbClr val="0D0D0D"/>
                </a:highlight>
                <a:latin typeface="ui-monospace"/>
              </a:rPr>
              <a:t>0</a:t>
            </a:r>
            <a:r>
              <a:rPr lang="pt-BR" b="0" i="0" dirty="0">
                <a:solidFill>
                  <a:srgbClr val="FFFFFF"/>
                </a:solidFill>
                <a:effectLst/>
                <a:highlight>
                  <a:srgbClr val="0D0D0D"/>
                </a:highlight>
                <a:latin typeface="ui-monospace"/>
              </a:rPr>
              <a:t>, NUM_COMPUTERS);</a:t>
            </a:r>
            <a:endParaRPr lang="en-US" b="1" u="sng" dirty="0">
              <a:solidFill>
                <a:schemeClr val="accent2">
                  <a:lumMod val="75000"/>
                </a:schemeClr>
              </a:solidFill>
            </a:endParaRPr>
          </a:p>
        </p:txBody>
      </p:sp>
    </p:spTree>
    <p:extLst>
      <p:ext uri="{BB962C8B-B14F-4D97-AF65-F5344CB8AC3E}">
        <p14:creationId xmlns:p14="http://schemas.microsoft.com/office/powerpoint/2010/main" val="331112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0FA5-41B6-4583-BD21-89BBBBCD6FE8}"/>
              </a:ext>
            </a:extLst>
          </p:cNvPr>
          <p:cNvSpPr>
            <a:spLocks noGrp="1"/>
          </p:cNvSpPr>
          <p:nvPr>
            <p:ph type="title"/>
          </p:nvPr>
        </p:nvSpPr>
        <p:spPr>
          <a:xfrm>
            <a:off x="1451579" y="559837"/>
            <a:ext cx="9603275" cy="1148016"/>
          </a:xfrm>
        </p:spPr>
        <p:txBody>
          <a:bodyPr>
            <a:normAutofit fontScale="90000"/>
          </a:bodyPr>
          <a:lstStyle/>
          <a:p>
            <a:pPr algn="ctr"/>
            <a:r>
              <a:rPr lang="en-US" sz="5400" b="1" i="0" dirty="0">
                <a:solidFill>
                  <a:schemeClr val="accent2">
                    <a:lumMod val="75000"/>
                  </a:schemeClr>
                </a:solidFill>
                <a:effectLst/>
                <a:latin typeface="ui-sans-serif"/>
              </a:rPr>
              <a:t>Approach to Solution</a:t>
            </a:r>
            <a:br>
              <a:rPr lang="en-US" b="1" i="0" dirty="0">
                <a:solidFill>
                  <a:srgbClr val="0D0D0D"/>
                </a:solidFill>
                <a:effectLst/>
                <a:latin typeface="ui-sans-serif"/>
              </a:rPr>
            </a:br>
            <a:r>
              <a:rPr lang="en-US" b="1" i="0" dirty="0">
                <a:solidFill>
                  <a:srgbClr val="0D0D0D"/>
                </a:solidFill>
                <a:effectLst/>
                <a:latin typeface="ui-sans-serif"/>
              </a:rPr>
              <a:t>Resource Reservation Functions</a:t>
            </a:r>
            <a:r>
              <a:rPr lang="en-US" b="0" i="0" dirty="0">
                <a:solidFill>
                  <a:srgbClr val="0D0D0D"/>
                </a:solidFill>
                <a:effectLst/>
                <a:latin typeface="ui-sans-serif"/>
              </a:rPr>
              <a:t>:</a:t>
            </a:r>
            <a:endParaRPr lang="en-US" b="1" dirty="0"/>
          </a:p>
        </p:txBody>
      </p:sp>
      <p:sp>
        <p:nvSpPr>
          <p:cNvPr id="5" name="Content Placeholder 4">
            <a:extLst>
              <a:ext uri="{FF2B5EF4-FFF2-40B4-BE49-F238E27FC236}">
                <a16:creationId xmlns:a16="http://schemas.microsoft.com/office/drawing/2014/main" id="{4D67B591-377F-73E2-5135-B9439FF26926}"/>
              </a:ext>
            </a:extLst>
          </p:cNvPr>
          <p:cNvSpPr>
            <a:spLocks noGrp="1"/>
          </p:cNvSpPr>
          <p:nvPr>
            <p:ph idx="1"/>
          </p:nvPr>
        </p:nvSpPr>
        <p:spPr>
          <a:xfrm>
            <a:off x="687659" y="2285144"/>
            <a:ext cx="4986543" cy="3450613"/>
          </a:xfrm>
        </p:spPr>
        <p:txBody>
          <a:bodyPr/>
          <a:lstStyle/>
          <a:p>
            <a:pPr>
              <a:buFont typeface="Wingdings" panose="05000000000000000000" pitchFamily="2" charset="2"/>
              <a:buChar char="ü"/>
            </a:pPr>
            <a:r>
              <a:rPr lang="en-US" b="1" u="sng" dirty="0">
                <a:solidFill>
                  <a:schemeClr val="accent2">
                    <a:lumMod val="75000"/>
                  </a:schemeClr>
                </a:solidFill>
                <a:latin typeface="ui-sans-serif"/>
              </a:rPr>
              <a:t>DESCRIPTION:</a:t>
            </a:r>
            <a:endParaRPr lang="en-US" b="1" u="sng" dirty="0">
              <a:solidFill>
                <a:schemeClr val="accent2">
                  <a:lumMod val="75000"/>
                </a:schemeClr>
              </a:solidFill>
            </a:endParaRPr>
          </a:p>
          <a:p>
            <a:pPr marL="0" indent="0" algn="just">
              <a:buNone/>
            </a:pPr>
            <a:r>
              <a:rPr lang="en-US" sz="1800" b="0" i="0" dirty="0">
                <a:solidFill>
                  <a:srgbClr val="0D0D0D"/>
                </a:solidFill>
                <a:effectLst/>
                <a:latin typeface="ui-sans-serif"/>
              </a:rPr>
              <a:t>Functions to manage the reservation process using semaphores to wait for an available room, then attempting to lock a mutex for reservation. After usage, the mutex is unlocked, and the semaphore is updated.</a:t>
            </a:r>
            <a:endParaRPr lang="en-US" sz="1800" dirty="0"/>
          </a:p>
        </p:txBody>
      </p:sp>
      <p:sp>
        <p:nvSpPr>
          <p:cNvPr id="7" name="Content Placeholder 4">
            <a:extLst>
              <a:ext uri="{FF2B5EF4-FFF2-40B4-BE49-F238E27FC236}">
                <a16:creationId xmlns:a16="http://schemas.microsoft.com/office/drawing/2014/main" id="{A1DA4959-1061-E35C-0122-A5FF99F0F143}"/>
              </a:ext>
            </a:extLst>
          </p:cNvPr>
          <p:cNvSpPr txBox="1">
            <a:spLocks/>
          </p:cNvSpPr>
          <p:nvPr/>
        </p:nvSpPr>
        <p:spPr>
          <a:xfrm>
            <a:off x="687659" y="4412524"/>
            <a:ext cx="4986543"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ü"/>
            </a:pPr>
            <a:r>
              <a:rPr lang="en-US" b="1" u="sng" dirty="0">
                <a:solidFill>
                  <a:schemeClr val="accent2">
                    <a:lumMod val="75000"/>
                  </a:schemeClr>
                </a:solidFill>
                <a:latin typeface="ui-sans-serif"/>
              </a:rPr>
              <a:t>CODE IMPLEMENTATION:</a:t>
            </a:r>
          </a:p>
          <a:p>
            <a:pPr marL="0" indent="0">
              <a:buNone/>
            </a:pPr>
            <a:r>
              <a:rPr lang="en-US" b="0" i="0" dirty="0">
                <a:solidFill>
                  <a:srgbClr val="DF3079"/>
                </a:solidFill>
                <a:effectLst/>
                <a:highlight>
                  <a:srgbClr val="0D0D0D"/>
                </a:highlight>
                <a:latin typeface="ui-monospace"/>
              </a:rPr>
              <a:t>void</a:t>
            </a:r>
            <a:r>
              <a:rPr lang="en-US" b="0" i="0" dirty="0">
                <a:solidFill>
                  <a:srgbClr val="FFFFFF"/>
                </a:solidFill>
                <a:effectLst/>
                <a:highlight>
                  <a:srgbClr val="0D0D0D"/>
                </a:highlight>
                <a:latin typeface="ui-monospace"/>
              </a:rPr>
              <a:t>* </a:t>
            </a:r>
            <a:r>
              <a:rPr lang="en-US" b="0" i="0" dirty="0" err="1">
                <a:solidFill>
                  <a:srgbClr val="F22C3D"/>
                </a:solidFill>
                <a:effectLst/>
                <a:highlight>
                  <a:srgbClr val="0D0D0D"/>
                </a:highlight>
                <a:latin typeface="ui-monospace"/>
              </a:rPr>
              <a:t>reserve_study_room</a:t>
            </a:r>
            <a:r>
              <a:rPr lang="en-US" b="0" i="0" dirty="0">
                <a:solidFill>
                  <a:srgbClr val="FFFFFF"/>
                </a:solidFill>
                <a:effectLst/>
                <a:highlight>
                  <a:srgbClr val="0D0D0D"/>
                </a:highlight>
                <a:latin typeface="ui-monospace"/>
              </a:rPr>
              <a:t>(</a:t>
            </a:r>
            <a:r>
              <a:rPr lang="en-US" b="0" i="0" dirty="0">
                <a:solidFill>
                  <a:srgbClr val="DF3079"/>
                </a:solidFill>
                <a:effectLst/>
                <a:highlight>
                  <a:srgbClr val="0D0D0D"/>
                </a:highlight>
                <a:latin typeface="ui-monospace"/>
              </a:rPr>
              <a:t>void</a:t>
            </a:r>
            <a:r>
              <a:rPr lang="en-US" b="0" i="0" dirty="0">
                <a:solidFill>
                  <a:srgbClr val="FFFFFF"/>
                </a:solidFill>
                <a:effectLst/>
                <a:highlight>
                  <a:srgbClr val="0D0D0D"/>
                </a:highlight>
                <a:latin typeface="ui-monospace"/>
              </a:rPr>
              <a:t>* </a:t>
            </a:r>
            <a:r>
              <a:rPr lang="en-US" b="0" i="0" dirty="0" err="1">
                <a:solidFill>
                  <a:srgbClr val="FFFFFF"/>
                </a:solidFill>
                <a:effectLst/>
                <a:highlight>
                  <a:srgbClr val="0D0D0D"/>
                </a:highlight>
                <a:latin typeface="ui-monospace"/>
              </a:rPr>
              <a:t>arg</a:t>
            </a:r>
            <a:r>
              <a:rPr lang="en-US" b="0" i="0" dirty="0">
                <a:solidFill>
                  <a:srgbClr val="FFFFFF"/>
                </a:solidFill>
                <a:effectLst/>
                <a:highlight>
                  <a:srgbClr val="0D0D0D"/>
                </a:highlight>
                <a:latin typeface="ui-monospace"/>
              </a:rPr>
              <a:t>) { </a:t>
            </a:r>
            <a:r>
              <a:rPr lang="en-US" b="0" i="0" dirty="0">
                <a:solidFill>
                  <a:srgbClr val="DF3079"/>
                </a:solidFill>
                <a:effectLst/>
                <a:highlight>
                  <a:srgbClr val="0D0D0D"/>
                </a:highlight>
                <a:latin typeface="ui-monospace"/>
              </a:rPr>
              <a:t>int</a:t>
            </a:r>
            <a:r>
              <a:rPr lang="en-US" b="0" i="0" dirty="0">
                <a:solidFill>
                  <a:srgbClr val="FFFFFF"/>
                </a:solidFill>
                <a:effectLst/>
                <a:highlight>
                  <a:srgbClr val="0D0D0D"/>
                </a:highlight>
                <a:latin typeface="ui-monospace"/>
              </a:rPr>
              <a:t> id = (</a:t>
            </a:r>
            <a:r>
              <a:rPr lang="en-US" b="0" i="0" dirty="0">
                <a:solidFill>
                  <a:srgbClr val="DF3079"/>
                </a:solidFill>
                <a:effectLst/>
                <a:highlight>
                  <a:srgbClr val="0D0D0D"/>
                </a:highlight>
                <a:latin typeface="ui-monospace"/>
              </a:rPr>
              <a:t>int</a:t>
            </a:r>
            <a:r>
              <a:rPr lang="en-US" b="0" i="0" dirty="0">
                <a:solidFill>
                  <a:srgbClr val="FFFFFF"/>
                </a:solidFill>
                <a:effectLst/>
                <a:highlight>
                  <a:srgbClr val="0D0D0D"/>
                </a:highlight>
                <a:latin typeface="ui-monospace"/>
              </a:rPr>
              <a:t>)</a:t>
            </a:r>
            <a:r>
              <a:rPr lang="en-US" b="0" i="0" dirty="0" err="1">
                <a:solidFill>
                  <a:srgbClr val="FFFFFF"/>
                </a:solidFill>
                <a:effectLst/>
                <a:highlight>
                  <a:srgbClr val="0D0D0D"/>
                </a:highlight>
                <a:latin typeface="ui-monospace"/>
              </a:rPr>
              <a:t>arg</a:t>
            </a:r>
            <a:r>
              <a:rPr lang="en-US" b="0" i="0" dirty="0">
                <a:solidFill>
                  <a:srgbClr val="FFFFFF"/>
                </a:solidFill>
                <a:effectLst/>
                <a:highlight>
                  <a:srgbClr val="0D0D0D"/>
                </a:highlight>
                <a:latin typeface="ui-monospace"/>
              </a:rPr>
              <a:t>;</a:t>
            </a:r>
          </a:p>
          <a:p>
            <a:pPr marL="0" indent="0">
              <a:buNone/>
            </a:pPr>
            <a:r>
              <a:rPr lang="en-US" b="0" i="0" dirty="0">
                <a:effectLst/>
                <a:highlight>
                  <a:srgbClr val="0D0D0D"/>
                </a:highlight>
                <a:latin typeface="ui-monospace"/>
              </a:rPr>
              <a:t> </a:t>
            </a:r>
            <a:r>
              <a:rPr lang="en-US" b="0" i="0" dirty="0" err="1">
                <a:solidFill>
                  <a:srgbClr val="FFFFFF"/>
                </a:solidFill>
                <a:effectLst/>
                <a:highlight>
                  <a:srgbClr val="0D0D0D"/>
                </a:highlight>
                <a:latin typeface="ui-monospace"/>
              </a:rPr>
              <a:t>sem_wait</a:t>
            </a:r>
            <a:r>
              <a:rPr lang="en-US" b="0" i="0" dirty="0">
                <a:solidFill>
                  <a:srgbClr val="FFFFFF"/>
                </a:solidFill>
                <a:effectLst/>
                <a:highlight>
                  <a:srgbClr val="0D0D0D"/>
                </a:highlight>
                <a:latin typeface="ui-monospace"/>
              </a:rPr>
              <a:t>(&amp;</a:t>
            </a:r>
            <a:r>
              <a:rPr lang="en-US" b="0" i="0" dirty="0" err="1">
                <a:solidFill>
                  <a:srgbClr val="FFFFFF"/>
                </a:solidFill>
                <a:effectLst/>
                <a:highlight>
                  <a:srgbClr val="0D0D0D"/>
                </a:highlight>
                <a:latin typeface="ui-monospace"/>
              </a:rPr>
              <a:t>room_sem</a:t>
            </a:r>
            <a:r>
              <a:rPr lang="en-US" b="0" i="0" dirty="0">
                <a:solidFill>
                  <a:srgbClr val="FFFFFF"/>
                </a:solidFill>
                <a:effectLst/>
                <a:highlight>
                  <a:srgbClr val="0D0D0D"/>
                </a:highlight>
                <a:latin typeface="ui-monospace"/>
              </a:rPr>
              <a:t>);</a:t>
            </a:r>
            <a:r>
              <a:rPr lang="en-US" b="0" i="0" dirty="0">
                <a:effectLst/>
                <a:highlight>
                  <a:srgbClr val="0D0D0D"/>
                </a:highlight>
                <a:latin typeface="ui-monospace"/>
              </a:rPr>
              <a:t> </a:t>
            </a:r>
            <a:r>
              <a:rPr lang="en-US" b="0" i="0" dirty="0" err="1">
                <a:solidFill>
                  <a:srgbClr val="FFFFFF"/>
                </a:solidFill>
                <a:effectLst/>
                <a:highlight>
                  <a:srgbClr val="0D0D0D"/>
                </a:highlight>
                <a:latin typeface="ui-monospace"/>
              </a:rPr>
              <a:t>sem_post</a:t>
            </a:r>
            <a:r>
              <a:rPr lang="en-US" b="0" i="0" dirty="0">
                <a:solidFill>
                  <a:srgbClr val="FFFFFF"/>
                </a:solidFill>
                <a:effectLst/>
                <a:highlight>
                  <a:srgbClr val="0D0D0D"/>
                </a:highlight>
                <a:latin typeface="ui-monospace"/>
              </a:rPr>
              <a:t>(&amp;</a:t>
            </a:r>
            <a:r>
              <a:rPr lang="en-US" b="0" i="0" dirty="0" err="1">
                <a:solidFill>
                  <a:srgbClr val="FFFFFF"/>
                </a:solidFill>
                <a:effectLst/>
                <a:highlight>
                  <a:srgbClr val="0D0D0D"/>
                </a:highlight>
                <a:latin typeface="ui-monospace"/>
              </a:rPr>
              <a:t>room_sem</a:t>
            </a:r>
            <a:r>
              <a:rPr lang="en-US" b="0" i="0" dirty="0">
                <a:solidFill>
                  <a:srgbClr val="FFFFFF"/>
                </a:solidFill>
                <a:effectLst/>
                <a:highlight>
                  <a:srgbClr val="0D0D0D"/>
                </a:highlight>
                <a:latin typeface="ui-monospace"/>
              </a:rPr>
              <a:t>); }</a:t>
            </a:r>
            <a:endParaRPr lang="en-US" b="1" u="sng" dirty="0">
              <a:solidFill>
                <a:schemeClr val="accent2">
                  <a:lumMod val="75000"/>
                </a:schemeClr>
              </a:solidFill>
            </a:endParaRPr>
          </a:p>
        </p:txBody>
      </p:sp>
      <p:sp>
        <p:nvSpPr>
          <p:cNvPr id="3" name="Content Placeholder 4">
            <a:extLst>
              <a:ext uri="{FF2B5EF4-FFF2-40B4-BE49-F238E27FC236}">
                <a16:creationId xmlns:a16="http://schemas.microsoft.com/office/drawing/2014/main" id="{2A2FFA5A-9ED5-2EF1-CFF3-0D73594572B5}"/>
              </a:ext>
            </a:extLst>
          </p:cNvPr>
          <p:cNvSpPr txBox="1">
            <a:spLocks/>
          </p:cNvSpPr>
          <p:nvPr/>
        </p:nvSpPr>
        <p:spPr>
          <a:xfrm>
            <a:off x="6253216" y="1944483"/>
            <a:ext cx="4876497" cy="41676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q"/>
            </a:pPr>
            <a:r>
              <a:rPr lang="en-US" b="1" i="0" u="sng" dirty="0">
                <a:solidFill>
                  <a:schemeClr val="accent2">
                    <a:lumMod val="75000"/>
                  </a:schemeClr>
                </a:solidFill>
                <a:effectLst/>
                <a:latin typeface="ui-sans-serif"/>
              </a:rPr>
              <a:t>Computer Reservation</a:t>
            </a:r>
            <a:endParaRPr lang="en-US" u="sng" dirty="0">
              <a:solidFill>
                <a:schemeClr val="accent2">
                  <a:lumMod val="75000"/>
                </a:schemeClr>
              </a:solidFill>
            </a:endParaRPr>
          </a:p>
        </p:txBody>
      </p:sp>
      <p:sp>
        <p:nvSpPr>
          <p:cNvPr id="4" name="Content Placeholder 4">
            <a:extLst>
              <a:ext uri="{FF2B5EF4-FFF2-40B4-BE49-F238E27FC236}">
                <a16:creationId xmlns:a16="http://schemas.microsoft.com/office/drawing/2014/main" id="{84A1C47E-CD16-DA0D-4EF9-FE8AD83F9EEA}"/>
              </a:ext>
            </a:extLst>
          </p:cNvPr>
          <p:cNvSpPr txBox="1">
            <a:spLocks/>
          </p:cNvSpPr>
          <p:nvPr/>
        </p:nvSpPr>
        <p:spPr>
          <a:xfrm>
            <a:off x="466833" y="2020776"/>
            <a:ext cx="4876497" cy="41676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q"/>
            </a:pPr>
            <a:r>
              <a:rPr lang="en-US" b="1" i="0" u="sng" dirty="0">
                <a:solidFill>
                  <a:schemeClr val="accent2">
                    <a:lumMod val="75000"/>
                  </a:schemeClr>
                </a:solidFill>
                <a:effectLst/>
                <a:latin typeface="ui-sans-serif"/>
              </a:rPr>
              <a:t>Study Room Reservation</a:t>
            </a:r>
            <a:endParaRPr lang="en-US" u="sng" dirty="0">
              <a:solidFill>
                <a:schemeClr val="accent2">
                  <a:lumMod val="75000"/>
                </a:schemeClr>
              </a:solidFill>
            </a:endParaRPr>
          </a:p>
        </p:txBody>
      </p:sp>
      <p:sp>
        <p:nvSpPr>
          <p:cNvPr id="6" name="Content Placeholder 4">
            <a:extLst>
              <a:ext uri="{FF2B5EF4-FFF2-40B4-BE49-F238E27FC236}">
                <a16:creationId xmlns:a16="http://schemas.microsoft.com/office/drawing/2014/main" id="{32092B59-D81A-A06D-BA13-492829CD9FA8}"/>
              </a:ext>
            </a:extLst>
          </p:cNvPr>
          <p:cNvSpPr txBox="1">
            <a:spLocks/>
          </p:cNvSpPr>
          <p:nvPr/>
        </p:nvSpPr>
        <p:spPr>
          <a:xfrm>
            <a:off x="6442938" y="2229160"/>
            <a:ext cx="4986543"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ü"/>
            </a:pPr>
            <a:r>
              <a:rPr lang="en-US" b="1" u="sng" dirty="0">
                <a:solidFill>
                  <a:schemeClr val="accent2">
                    <a:lumMod val="75000"/>
                  </a:schemeClr>
                </a:solidFill>
                <a:latin typeface="ui-sans-serif"/>
              </a:rPr>
              <a:t>DESCRIPTION:</a:t>
            </a:r>
            <a:endParaRPr lang="en-US" b="1" u="sng" dirty="0">
              <a:solidFill>
                <a:schemeClr val="accent2">
                  <a:lumMod val="75000"/>
                </a:schemeClr>
              </a:solidFill>
            </a:endParaRPr>
          </a:p>
          <a:p>
            <a:pPr marL="0" indent="0" algn="just">
              <a:buFont typeface="Arial" panose="020B0604020202020204" pitchFamily="34" charset="0"/>
              <a:buNone/>
            </a:pPr>
            <a:r>
              <a:rPr lang="en-US" sz="1800" b="0" i="0" dirty="0">
                <a:solidFill>
                  <a:srgbClr val="0D0D0D"/>
                </a:solidFill>
                <a:effectLst/>
                <a:latin typeface="ui-sans-serif"/>
              </a:rPr>
              <a:t>Similar to room reservation but for computers, ensuring that access to computers is also regulated and thread-safe.</a:t>
            </a:r>
            <a:endParaRPr lang="en-US" sz="1800" dirty="0"/>
          </a:p>
        </p:txBody>
      </p:sp>
      <p:sp>
        <p:nvSpPr>
          <p:cNvPr id="8" name="Content Placeholder 4">
            <a:extLst>
              <a:ext uri="{FF2B5EF4-FFF2-40B4-BE49-F238E27FC236}">
                <a16:creationId xmlns:a16="http://schemas.microsoft.com/office/drawing/2014/main" id="{D6730931-FE8A-D1EE-3070-F6E6057C2F84}"/>
              </a:ext>
            </a:extLst>
          </p:cNvPr>
          <p:cNvSpPr txBox="1">
            <a:spLocks/>
          </p:cNvSpPr>
          <p:nvPr/>
        </p:nvSpPr>
        <p:spPr>
          <a:xfrm>
            <a:off x="6442937" y="3612345"/>
            <a:ext cx="5749063" cy="3450613"/>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ü"/>
            </a:pPr>
            <a:r>
              <a:rPr lang="en-US" b="1" u="sng" dirty="0">
                <a:solidFill>
                  <a:schemeClr val="accent2">
                    <a:lumMod val="75000"/>
                  </a:schemeClr>
                </a:solidFill>
                <a:latin typeface="ui-sans-serif"/>
              </a:rPr>
              <a:t>CODE IMPLEMENTATION:</a:t>
            </a:r>
          </a:p>
          <a:p>
            <a:pPr marL="0" indent="0">
              <a:buNone/>
            </a:pPr>
            <a:r>
              <a:rPr lang="en-US" b="0" i="0" dirty="0">
                <a:solidFill>
                  <a:srgbClr val="DF3079"/>
                </a:solidFill>
                <a:effectLst/>
                <a:highlight>
                  <a:srgbClr val="0D0D0D"/>
                </a:highlight>
                <a:latin typeface="ui-monospace"/>
              </a:rPr>
              <a:t>void* </a:t>
            </a:r>
            <a:r>
              <a:rPr lang="en-US" b="0" i="0" dirty="0" err="1">
                <a:solidFill>
                  <a:srgbClr val="DF3079"/>
                </a:solidFill>
                <a:effectLst/>
                <a:highlight>
                  <a:srgbClr val="0D0D0D"/>
                </a:highlight>
                <a:latin typeface="ui-monospace"/>
              </a:rPr>
              <a:t>reserve_computer</a:t>
            </a:r>
            <a:r>
              <a:rPr lang="en-US" b="0" i="0" dirty="0">
                <a:solidFill>
                  <a:srgbClr val="DF3079"/>
                </a:solidFill>
                <a:effectLst/>
                <a:highlight>
                  <a:srgbClr val="0D0D0D"/>
                </a:highlight>
                <a:latin typeface="ui-monospace"/>
              </a:rPr>
              <a:t>(void* </a:t>
            </a:r>
            <a:r>
              <a:rPr lang="en-US" b="0" i="0" dirty="0" err="1">
                <a:solidFill>
                  <a:srgbClr val="DF3079"/>
                </a:solidFill>
                <a:effectLst/>
                <a:highlight>
                  <a:srgbClr val="0D0D0D"/>
                </a:highlight>
                <a:latin typeface="ui-monospace"/>
              </a:rPr>
              <a:t>arg</a:t>
            </a:r>
            <a:r>
              <a:rPr lang="en-US" b="0" i="0" dirty="0">
                <a:solidFill>
                  <a:srgbClr val="DF3079"/>
                </a:solidFill>
                <a:effectLst/>
                <a:highlight>
                  <a:srgbClr val="0D0D0D"/>
                </a:highlight>
                <a:latin typeface="ui-monospace"/>
              </a:rPr>
              <a:t>) {</a:t>
            </a:r>
          </a:p>
          <a:p>
            <a:pPr marL="0" indent="0">
              <a:buNone/>
            </a:pPr>
            <a:r>
              <a:rPr lang="en-US" b="0" i="0" dirty="0">
                <a:solidFill>
                  <a:srgbClr val="DF3079"/>
                </a:solidFill>
                <a:effectLst/>
                <a:highlight>
                  <a:srgbClr val="0D0D0D"/>
                </a:highlight>
                <a:latin typeface="ui-monospace"/>
              </a:rPr>
              <a:t>int id = (int)</a:t>
            </a:r>
            <a:r>
              <a:rPr lang="en-US" b="0" i="0" dirty="0" err="1">
                <a:solidFill>
                  <a:srgbClr val="DF3079"/>
                </a:solidFill>
                <a:effectLst/>
                <a:highlight>
                  <a:srgbClr val="0D0D0D"/>
                </a:highlight>
                <a:latin typeface="ui-monospace"/>
              </a:rPr>
              <a:t>arg</a:t>
            </a:r>
            <a:r>
              <a:rPr lang="en-US" b="0" i="0" dirty="0">
                <a:solidFill>
                  <a:srgbClr val="DF3079"/>
                </a:solidFill>
                <a:effectLst/>
                <a:highlight>
                  <a:srgbClr val="0D0D0D"/>
                </a:highlight>
                <a:latin typeface="ui-monospace"/>
              </a:rPr>
              <a:t>; // Corrected cast from pointer to integer</a:t>
            </a:r>
          </a:p>
          <a:p>
            <a:pPr marL="0" indent="0">
              <a:buNone/>
            </a:pPr>
            <a:r>
              <a:rPr lang="en-US" b="0" i="0" dirty="0" err="1">
                <a:solidFill>
                  <a:srgbClr val="DF3079"/>
                </a:solidFill>
                <a:effectLst/>
                <a:highlight>
                  <a:srgbClr val="0D0D0D"/>
                </a:highlight>
                <a:latin typeface="ui-monospace"/>
              </a:rPr>
              <a:t>sem_wait</a:t>
            </a:r>
            <a:r>
              <a:rPr lang="en-US" b="0" i="0" dirty="0">
                <a:solidFill>
                  <a:srgbClr val="DF3079"/>
                </a:solidFill>
                <a:effectLst/>
                <a:highlight>
                  <a:srgbClr val="0D0D0D"/>
                </a:highlight>
                <a:latin typeface="ui-monospace"/>
              </a:rPr>
              <a:t>(&amp;</a:t>
            </a:r>
            <a:r>
              <a:rPr lang="en-US" b="0" i="0" dirty="0" err="1">
                <a:solidFill>
                  <a:srgbClr val="DF3079"/>
                </a:solidFill>
                <a:effectLst/>
                <a:highlight>
                  <a:srgbClr val="0D0D0D"/>
                </a:highlight>
                <a:latin typeface="ui-monospace"/>
              </a:rPr>
              <a:t>computer_sem</a:t>
            </a:r>
            <a:r>
              <a:rPr lang="en-US" b="0" i="0" dirty="0">
                <a:solidFill>
                  <a:srgbClr val="DF3079"/>
                </a:solidFill>
                <a:effectLst/>
                <a:highlight>
                  <a:srgbClr val="0D0D0D"/>
                </a:highlight>
                <a:latin typeface="ui-monospace"/>
              </a:rPr>
              <a:t>);</a:t>
            </a:r>
          </a:p>
          <a:p>
            <a:pPr marL="0" indent="0">
              <a:buNone/>
            </a:pPr>
            <a:r>
              <a:rPr lang="en-US" b="0" i="0" dirty="0">
                <a:solidFill>
                  <a:srgbClr val="DF3079"/>
                </a:solidFill>
                <a:effectLst/>
                <a:highlight>
                  <a:srgbClr val="0D0D0D"/>
                </a:highlight>
                <a:latin typeface="ui-monospace"/>
              </a:rPr>
              <a:t>// Reservation logic using mutex</a:t>
            </a:r>
          </a:p>
          <a:p>
            <a:pPr marL="0" indent="0">
              <a:buNone/>
            </a:pPr>
            <a:r>
              <a:rPr lang="en-US" b="0" i="0" dirty="0" err="1">
                <a:solidFill>
                  <a:srgbClr val="DF3079"/>
                </a:solidFill>
                <a:effectLst/>
                <a:highlight>
                  <a:srgbClr val="0D0D0D"/>
                </a:highlight>
                <a:latin typeface="ui-monospace"/>
              </a:rPr>
              <a:t>sempost</a:t>
            </a:r>
            <a:r>
              <a:rPr lang="en-US" b="0" i="0" dirty="0">
                <a:solidFill>
                  <a:srgbClr val="DF3079"/>
                </a:solidFill>
                <a:effectLst/>
                <a:highlight>
                  <a:srgbClr val="0D0D0D"/>
                </a:highlight>
                <a:latin typeface="ui-monospace"/>
              </a:rPr>
              <a:t>(&amp;</a:t>
            </a:r>
            <a:r>
              <a:rPr lang="en-US" b="0" i="0" dirty="0" err="1">
                <a:solidFill>
                  <a:srgbClr val="DF3079"/>
                </a:solidFill>
                <a:effectLst/>
                <a:highlight>
                  <a:srgbClr val="0D0D0D"/>
                </a:highlight>
                <a:latin typeface="ui-monospace"/>
              </a:rPr>
              <a:t>computer_sem</a:t>
            </a:r>
            <a:r>
              <a:rPr lang="en-US" b="0" i="0" dirty="0">
                <a:solidFill>
                  <a:srgbClr val="DF3079"/>
                </a:solidFill>
                <a:effectLst/>
                <a:highlight>
                  <a:srgbClr val="0D0D0D"/>
                </a:highlight>
                <a:latin typeface="ui-monospace"/>
              </a:rPr>
              <a:t>);</a:t>
            </a:r>
          </a:p>
          <a:p>
            <a:pPr marL="0" indent="0">
              <a:buNone/>
            </a:pPr>
            <a:r>
              <a:rPr lang="en-US" b="0" i="0" dirty="0">
                <a:solidFill>
                  <a:srgbClr val="DF3079"/>
                </a:solidFill>
                <a:effectLst/>
                <a:highlight>
                  <a:srgbClr val="0D0D0D"/>
                </a:highlight>
                <a:latin typeface="ui-monospace"/>
              </a:rPr>
              <a:t>}</a:t>
            </a:r>
          </a:p>
        </p:txBody>
      </p:sp>
    </p:spTree>
    <p:extLst>
      <p:ext uri="{BB962C8B-B14F-4D97-AF65-F5344CB8AC3E}">
        <p14:creationId xmlns:p14="http://schemas.microsoft.com/office/powerpoint/2010/main" val="392803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0FA5-41B6-4583-BD21-89BBBBCD6FE8}"/>
              </a:ext>
            </a:extLst>
          </p:cNvPr>
          <p:cNvSpPr>
            <a:spLocks noGrp="1"/>
          </p:cNvSpPr>
          <p:nvPr>
            <p:ph type="title"/>
          </p:nvPr>
        </p:nvSpPr>
        <p:spPr>
          <a:xfrm>
            <a:off x="1451579" y="559837"/>
            <a:ext cx="9603275" cy="1148016"/>
          </a:xfrm>
        </p:spPr>
        <p:txBody>
          <a:bodyPr>
            <a:normAutofit fontScale="90000"/>
          </a:bodyPr>
          <a:lstStyle/>
          <a:p>
            <a:pPr algn="ctr"/>
            <a:r>
              <a:rPr lang="en-US" sz="5400" b="1" i="0" dirty="0">
                <a:solidFill>
                  <a:schemeClr val="accent2">
                    <a:lumMod val="75000"/>
                  </a:schemeClr>
                </a:solidFill>
                <a:effectLst/>
                <a:latin typeface="ui-sans-serif"/>
              </a:rPr>
              <a:t>Approach to Solution</a:t>
            </a:r>
            <a:br>
              <a:rPr lang="en-US" b="1" i="0" dirty="0">
                <a:solidFill>
                  <a:srgbClr val="0D0D0D"/>
                </a:solidFill>
                <a:effectLst/>
                <a:latin typeface="ui-sans-serif"/>
              </a:rPr>
            </a:br>
            <a:r>
              <a:rPr lang="en-US" b="1" i="0" dirty="0">
                <a:solidFill>
                  <a:srgbClr val="0D0D0D"/>
                </a:solidFill>
                <a:effectLst/>
                <a:latin typeface="ui-sans-serif"/>
              </a:rPr>
              <a:t>Thread Management and Simulation</a:t>
            </a:r>
            <a:r>
              <a:rPr lang="en-US" b="0" i="0" dirty="0">
                <a:solidFill>
                  <a:srgbClr val="0D0D0D"/>
                </a:solidFill>
                <a:effectLst/>
                <a:latin typeface="ui-sans-serif"/>
              </a:rPr>
              <a:t>:</a:t>
            </a:r>
            <a:endParaRPr lang="en-US" b="1" dirty="0"/>
          </a:p>
        </p:txBody>
      </p:sp>
      <p:sp>
        <p:nvSpPr>
          <p:cNvPr id="5" name="Content Placeholder 4">
            <a:extLst>
              <a:ext uri="{FF2B5EF4-FFF2-40B4-BE49-F238E27FC236}">
                <a16:creationId xmlns:a16="http://schemas.microsoft.com/office/drawing/2014/main" id="{4D67B591-377F-73E2-5135-B9439FF26926}"/>
              </a:ext>
            </a:extLst>
          </p:cNvPr>
          <p:cNvSpPr>
            <a:spLocks noGrp="1"/>
          </p:cNvSpPr>
          <p:nvPr>
            <p:ph idx="1"/>
          </p:nvPr>
        </p:nvSpPr>
        <p:spPr>
          <a:xfrm>
            <a:off x="1451579" y="2015732"/>
            <a:ext cx="4986543" cy="3450613"/>
          </a:xfrm>
        </p:spPr>
        <p:txBody>
          <a:bodyPr/>
          <a:lstStyle/>
          <a:p>
            <a:pPr>
              <a:buFont typeface="Wingdings" panose="05000000000000000000" pitchFamily="2" charset="2"/>
              <a:buChar char="ü"/>
            </a:pPr>
            <a:r>
              <a:rPr lang="en-US" b="1" u="sng" dirty="0">
                <a:solidFill>
                  <a:schemeClr val="accent2">
                    <a:lumMod val="75000"/>
                  </a:schemeClr>
                </a:solidFill>
                <a:latin typeface="ui-sans-serif"/>
              </a:rPr>
              <a:t>DESCRIPTION:</a:t>
            </a:r>
            <a:endParaRPr lang="en-US" b="1" u="sng" dirty="0">
              <a:solidFill>
                <a:schemeClr val="accent2">
                  <a:lumMod val="75000"/>
                </a:schemeClr>
              </a:solidFill>
            </a:endParaRPr>
          </a:p>
          <a:p>
            <a:pPr marL="0" indent="0" algn="just">
              <a:buNone/>
            </a:pPr>
            <a:r>
              <a:rPr lang="en-US" b="0" i="0" dirty="0">
                <a:solidFill>
                  <a:srgbClr val="0D0D0D"/>
                </a:solidFill>
                <a:effectLst/>
                <a:latin typeface="ui-sans-serif"/>
              </a:rPr>
              <a:t>Create threads for users, alternating randomly between reserving study rooms and computers. Join all threads to ensure that the main function waits for all reservations to complete before exiting.</a:t>
            </a:r>
            <a:endParaRPr lang="en-US" dirty="0"/>
          </a:p>
        </p:txBody>
      </p:sp>
      <p:sp>
        <p:nvSpPr>
          <p:cNvPr id="7" name="Content Placeholder 4">
            <a:extLst>
              <a:ext uri="{FF2B5EF4-FFF2-40B4-BE49-F238E27FC236}">
                <a16:creationId xmlns:a16="http://schemas.microsoft.com/office/drawing/2014/main" id="{A1DA4959-1061-E35C-0122-A5FF99F0F143}"/>
              </a:ext>
            </a:extLst>
          </p:cNvPr>
          <p:cNvSpPr txBox="1">
            <a:spLocks/>
          </p:cNvSpPr>
          <p:nvPr/>
        </p:nvSpPr>
        <p:spPr>
          <a:xfrm>
            <a:off x="6438122" y="2015732"/>
            <a:ext cx="4986543"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ü"/>
            </a:pPr>
            <a:r>
              <a:rPr lang="en-US" b="1" u="sng" dirty="0">
                <a:solidFill>
                  <a:schemeClr val="accent2">
                    <a:lumMod val="75000"/>
                  </a:schemeClr>
                </a:solidFill>
                <a:latin typeface="ui-sans-serif"/>
              </a:rPr>
              <a:t>CODE IMPLEMENTATION:</a:t>
            </a:r>
          </a:p>
          <a:p>
            <a:pPr marL="0" indent="0">
              <a:buNone/>
            </a:pPr>
            <a:r>
              <a:rPr lang="en-US" b="0" i="0" dirty="0" err="1">
                <a:solidFill>
                  <a:srgbClr val="2E95D3"/>
                </a:solidFill>
                <a:effectLst/>
                <a:highlight>
                  <a:srgbClr val="0D0D0D"/>
                </a:highlight>
                <a:latin typeface="ui-monospace"/>
              </a:rPr>
              <a:t>pthread_t</a:t>
            </a:r>
            <a:r>
              <a:rPr lang="en-US" b="0" i="0" dirty="0">
                <a:solidFill>
                  <a:srgbClr val="2E95D3"/>
                </a:solidFill>
                <a:effectLst/>
                <a:highlight>
                  <a:srgbClr val="0D0D0D"/>
                </a:highlight>
                <a:latin typeface="ui-monospace"/>
              </a:rPr>
              <a:t> threads[10];</a:t>
            </a:r>
          </a:p>
          <a:p>
            <a:pPr marL="0" indent="0">
              <a:buNone/>
            </a:pPr>
            <a:r>
              <a:rPr lang="en-US" b="0" i="0" dirty="0">
                <a:solidFill>
                  <a:srgbClr val="2E95D3"/>
                </a:solidFill>
                <a:effectLst/>
                <a:highlight>
                  <a:srgbClr val="0D0D0D"/>
                </a:highlight>
                <a:latin typeface="ui-monospace"/>
              </a:rPr>
              <a:t>int </a:t>
            </a:r>
            <a:r>
              <a:rPr lang="en-US" b="0" i="0" dirty="0" err="1">
                <a:solidFill>
                  <a:srgbClr val="2E95D3"/>
                </a:solidFill>
                <a:effectLst/>
                <a:highlight>
                  <a:srgbClr val="0D0D0D"/>
                </a:highlight>
                <a:latin typeface="ui-monospace"/>
              </a:rPr>
              <a:t>user_ids</a:t>
            </a:r>
            <a:r>
              <a:rPr lang="en-US" b="0" i="0" dirty="0">
                <a:solidFill>
                  <a:srgbClr val="2E95D3"/>
                </a:solidFill>
                <a:effectLst/>
                <a:highlight>
                  <a:srgbClr val="0D0D0D"/>
                </a:highlight>
                <a:latin typeface="ui-monospace"/>
              </a:rPr>
              <a:t>[10];</a:t>
            </a:r>
          </a:p>
          <a:p>
            <a:pPr marL="0" indent="0">
              <a:buNone/>
            </a:pPr>
            <a:r>
              <a:rPr lang="en-US" b="0" i="0" dirty="0">
                <a:solidFill>
                  <a:srgbClr val="2E95D3"/>
                </a:solidFill>
                <a:effectLst/>
                <a:highlight>
                  <a:srgbClr val="0D0D0D"/>
                </a:highlight>
                <a:latin typeface="ui-monospace"/>
              </a:rPr>
              <a:t>// Creating threads and assigning tasks</a:t>
            </a:r>
          </a:p>
          <a:p>
            <a:pPr marL="0" indent="0">
              <a:buNone/>
            </a:pPr>
            <a:r>
              <a:rPr lang="en-US" b="0" i="0" dirty="0">
                <a:solidFill>
                  <a:srgbClr val="2E95D3"/>
                </a:solidFill>
                <a:effectLst/>
                <a:highlight>
                  <a:srgbClr val="0D0D0D"/>
                </a:highlight>
                <a:latin typeface="ui-monospace"/>
              </a:rPr>
              <a:t>for (int </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 0; </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&lt; 10; </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a:t>
            </a:r>
          </a:p>
          <a:p>
            <a:pPr marL="0" indent="0">
              <a:buNone/>
            </a:pPr>
            <a:r>
              <a:rPr lang="en-US" b="0" i="0" dirty="0">
                <a:solidFill>
                  <a:srgbClr val="2E95D3"/>
                </a:solidFill>
                <a:effectLst/>
                <a:highlight>
                  <a:srgbClr val="0D0D0D"/>
                </a:highlight>
                <a:latin typeface="ui-monospace"/>
              </a:rPr>
              <a:t>    </a:t>
            </a:r>
            <a:r>
              <a:rPr lang="en-US" b="0" i="0" dirty="0" err="1">
                <a:solidFill>
                  <a:srgbClr val="2E95D3"/>
                </a:solidFill>
                <a:effectLst/>
                <a:highlight>
                  <a:srgbClr val="0D0D0D"/>
                </a:highlight>
                <a:latin typeface="ui-monospace"/>
              </a:rPr>
              <a:t>pthread_join</a:t>
            </a:r>
            <a:r>
              <a:rPr lang="en-US" b="0" i="0" dirty="0">
                <a:solidFill>
                  <a:srgbClr val="2E95D3"/>
                </a:solidFill>
                <a:effectLst/>
                <a:highlight>
                  <a:srgbClr val="0D0D0D"/>
                </a:highlight>
                <a:latin typeface="ui-monospace"/>
              </a:rPr>
              <a:t>(threads[</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NULL);</a:t>
            </a:r>
          </a:p>
          <a:p>
            <a:pPr marL="0" indent="0">
              <a:buNone/>
            </a:pPr>
            <a:r>
              <a:rPr lang="en-US" b="0" i="0" dirty="0">
                <a:solidFill>
                  <a:srgbClr val="2E95D3"/>
                </a:solidFill>
                <a:effectLst/>
                <a:highlight>
                  <a:srgbClr val="0D0D0D"/>
                </a:highlight>
                <a:latin typeface="ui-monospace"/>
              </a:rPr>
              <a:t>}</a:t>
            </a:r>
          </a:p>
        </p:txBody>
      </p:sp>
    </p:spTree>
    <p:extLst>
      <p:ext uri="{BB962C8B-B14F-4D97-AF65-F5344CB8AC3E}">
        <p14:creationId xmlns:p14="http://schemas.microsoft.com/office/powerpoint/2010/main" val="401459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0FA5-41B6-4583-BD21-89BBBBCD6FE8}"/>
              </a:ext>
            </a:extLst>
          </p:cNvPr>
          <p:cNvSpPr>
            <a:spLocks noGrp="1"/>
          </p:cNvSpPr>
          <p:nvPr>
            <p:ph type="title"/>
          </p:nvPr>
        </p:nvSpPr>
        <p:spPr>
          <a:xfrm>
            <a:off x="1451579" y="559837"/>
            <a:ext cx="9603275" cy="1148016"/>
          </a:xfrm>
        </p:spPr>
        <p:txBody>
          <a:bodyPr>
            <a:normAutofit fontScale="90000"/>
          </a:bodyPr>
          <a:lstStyle/>
          <a:p>
            <a:pPr algn="ctr"/>
            <a:r>
              <a:rPr lang="en-US" sz="5400" b="1" i="0" dirty="0">
                <a:solidFill>
                  <a:schemeClr val="accent2">
                    <a:lumMod val="75000"/>
                  </a:schemeClr>
                </a:solidFill>
                <a:effectLst/>
                <a:latin typeface="ui-sans-serif"/>
              </a:rPr>
              <a:t>Approach to Solution</a:t>
            </a:r>
            <a:br>
              <a:rPr lang="en-US" b="1" i="0" dirty="0">
                <a:solidFill>
                  <a:srgbClr val="0D0D0D"/>
                </a:solidFill>
                <a:effectLst/>
                <a:latin typeface="ui-sans-serif"/>
              </a:rPr>
            </a:br>
            <a:r>
              <a:rPr lang="en-US" b="1" i="0" dirty="0">
                <a:solidFill>
                  <a:srgbClr val="0D0D0D"/>
                </a:solidFill>
                <a:effectLst/>
                <a:latin typeface="ui-sans-serif"/>
              </a:rPr>
              <a:t>Cleanup and Resource Deallocation</a:t>
            </a:r>
            <a:r>
              <a:rPr lang="en-US" b="0" i="0" dirty="0">
                <a:solidFill>
                  <a:srgbClr val="0D0D0D"/>
                </a:solidFill>
                <a:effectLst/>
                <a:latin typeface="ui-sans-serif"/>
              </a:rPr>
              <a:t>:</a:t>
            </a:r>
            <a:endParaRPr lang="en-US" b="1" dirty="0"/>
          </a:p>
        </p:txBody>
      </p:sp>
      <p:sp>
        <p:nvSpPr>
          <p:cNvPr id="5" name="Content Placeholder 4">
            <a:extLst>
              <a:ext uri="{FF2B5EF4-FFF2-40B4-BE49-F238E27FC236}">
                <a16:creationId xmlns:a16="http://schemas.microsoft.com/office/drawing/2014/main" id="{4D67B591-377F-73E2-5135-B9439FF26926}"/>
              </a:ext>
            </a:extLst>
          </p:cNvPr>
          <p:cNvSpPr>
            <a:spLocks noGrp="1"/>
          </p:cNvSpPr>
          <p:nvPr>
            <p:ph idx="1"/>
          </p:nvPr>
        </p:nvSpPr>
        <p:spPr>
          <a:xfrm>
            <a:off x="1451579" y="2015732"/>
            <a:ext cx="4986543" cy="3450613"/>
          </a:xfrm>
        </p:spPr>
        <p:txBody>
          <a:bodyPr/>
          <a:lstStyle/>
          <a:p>
            <a:pPr>
              <a:buFont typeface="Wingdings" panose="05000000000000000000" pitchFamily="2" charset="2"/>
              <a:buChar char="ü"/>
            </a:pPr>
            <a:r>
              <a:rPr lang="en-US" b="1" u="sng" dirty="0">
                <a:solidFill>
                  <a:schemeClr val="accent2">
                    <a:lumMod val="75000"/>
                  </a:schemeClr>
                </a:solidFill>
                <a:latin typeface="ui-sans-serif"/>
              </a:rPr>
              <a:t>DESCRIPTION:</a:t>
            </a:r>
            <a:endParaRPr lang="en-US" b="1" u="sng" dirty="0">
              <a:solidFill>
                <a:schemeClr val="accent2">
                  <a:lumMod val="75000"/>
                </a:schemeClr>
              </a:solidFill>
            </a:endParaRPr>
          </a:p>
          <a:p>
            <a:pPr marL="0" indent="0" algn="just">
              <a:buNone/>
            </a:pPr>
            <a:r>
              <a:rPr lang="en-US" b="0" i="0" dirty="0">
                <a:solidFill>
                  <a:srgbClr val="0D0D0D"/>
                </a:solidFill>
                <a:effectLst/>
                <a:latin typeface="ui-sans-serif"/>
              </a:rPr>
              <a:t>Properly destroy all mutexes and semaphores to clean up resources and prevent memory leaks.</a:t>
            </a:r>
            <a:endParaRPr lang="en-US" dirty="0"/>
          </a:p>
        </p:txBody>
      </p:sp>
      <p:sp>
        <p:nvSpPr>
          <p:cNvPr id="7" name="Content Placeholder 4">
            <a:extLst>
              <a:ext uri="{FF2B5EF4-FFF2-40B4-BE49-F238E27FC236}">
                <a16:creationId xmlns:a16="http://schemas.microsoft.com/office/drawing/2014/main" id="{A1DA4959-1061-E35C-0122-A5FF99F0F143}"/>
              </a:ext>
            </a:extLst>
          </p:cNvPr>
          <p:cNvSpPr txBox="1">
            <a:spLocks/>
          </p:cNvSpPr>
          <p:nvPr/>
        </p:nvSpPr>
        <p:spPr>
          <a:xfrm>
            <a:off x="6438122" y="2015732"/>
            <a:ext cx="4986543" cy="3450613"/>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ü"/>
            </a:pPr>
            <a:r>
              <a:rPr lang="en-US" b="1" u="sng" dirty="0">
                <a:solidFill>
                  <a:schemeClr val="accent2">
                    <a:lumMod val="75000"/>
                  </a:schemeClr>
                </a:solidFill>
                <a:latin typeface="ui-sans-serif"/>
              </a:rPr>
              <a:t>CODE IMPLEMENTATION:</a:t>
            </a:r>
          </a:p>
          <a:p>
            <a:pPr marL="0" indent="0">
              <a:buNone/>
            </a:pPr>
            <a:r>
              <a:rPr lang="en-US" b="0" i="0" dirty="0">
                <a:solidFill>
                  <a:srgbClr val="2E95D3"/>
                </a:solidFill>
                <a:effectLst/>
                <a:highlight>
                  <a:srgbClr val="0D0D0D"/>
                </a:highlight>
                <a:latin typeface="ui-monospace"/>
              </a:rPr>
              <a:t>for (int </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 0; </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&lt; NUM_ROOMS; </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a:t>
            </a:r>
          </a:p>
          <a:p>
            <a:pPr marL="0" indent="0">
              <a:buNone/>
            </a:pPr>
            <a:r>
              <a:rPr lang="en-US" b="0" i="0" dirty="0">
                <a:solidFill>
                  <a:srgbClr val="2E95D3"/>
                </a:solidFill>
                <a:effectLst/>
                <a:highlight>
                  <a:srgbClr val="0D0D0D"/>
                </a:highlight>
                <a:latin typeface="ui-monospace"/>
              </a:rPr>
              <a:t>    </a:t>
            </a:r>
            <a:r>
              <a:rPr lang="en-US" b="0" i="0" dirty="0" err="1">
                <a:solidFill>
                  <a:srgbClr val="2E95D3"/>
                </a:solidFill>
                <a:effectLst/>
                <a:highlight>
                  <a:srgbClr val="0D0D0D"/>
                </a:highlight>
                <a:latin typeface="ui-monospace"/>
              </a:rPr>
              <a:t>pthread_mutex_destroy</a:t>
            </a:r>
            <a:r>
              <a:rPr lang="en-US" b="0" i="0" dirty="0">
                <a:solidFill>
                  <a:srgbClr val="2E95D3"/>
                </a:solidFill>
                <a:effectLst/>
                <a:highlight>
                  <a:srgbClr val="0D0D0D"/>
                </a:highlight>
                <a:latin typeface="ui-monospace"/>
              </a:rPr>
              <a:t>(&amp;</a:t>
            </a:r>
            <a:r>
              <a:rPr lang="en-US" b="0" i="0" dirty="0" err="1">
                <a:solidFill>
                  <a:srgbClr val="2E95D3"/>
                </a:solidFill>
                <a:effectLst/>
                <a:highlight>
                  <a:srgbClr val="0D0D0D"/>
                </a:highlight>
                <a:latin typeface="ui-monospace"/>
              </a:rPr>
              <a:t>room_mutex</a:t>
            </a:r>
            <a:r>
              <a:rPr lang="en-US" b="0" i="0" dirty="0">
                <a:solidFill>
                  <a:srgbClr val="2E95D3"/>
                </a:solidFill>
                <a:effectLst/>
                <a:highlight>
                  <a:srgbClr val="0D0D0D"/>
                </a:highlight>
                <a:latin typeface="ui-monospace"/>
              </a:rPr>
              <a:t>[</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a:t>
            </a:r>
          </a:p>
          <a:p>
            <a:pPr marL="0" indent="0">
              <a:buNone/>
            </a:pPr>
            <a:r>
              <a:rPr lang="en-US" b="0" i="0" dirty="0">
                <a:solidFill>
                  <a:srgbClr val="2E95D3"/>
                </a:solidFill>
                <a:effectLst/>
                <a:highlight>
                  <a:srgbClr val="0D0D0D"/>
                </a:highlight>
                <a:latin typeface="ui-monospace"/>
              </a:rPr>
              <a:t>}</a:t>
            </a:r>
          </a:p>
          <a:p>
            <a:pPr marL="0" indent="0">
              <a:buNone/>
            </a:pPr>
            <a:r>
              <a:rPr lang="en-US" b="0" i="0" dirty="0">
                <a:solidFill>
                  <a:srgbClr val="2E95D3"/>
                </a:solidFill>
                <a:effectLst/>
                <a:highlight>
                  <a:srgbClr val="0D0D0D"/>
                </a:highlight>
                <a:latin typeface="ui-monospace"/>
              </a:rPr>
              <a:t>for (int </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 0; </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&lt; NUM_COMPUTERS; </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 {</a:t>
            </a:r>
          </a:p>
          <a:p>
            <a:pPr marL="0" indent="0">
              <a:buNone/>
            </a:pPr>
            <a:r>
              <a:rPr lang="en-US" b="0" i="0" dirty="0">
                <a:solidFill>
                  <a:srgbClr val="2E95D3"/>
                </a:solidFill>
                <a:effectLst/>
                <a:highlight>
                  <a:srgbClr val="0D0D0D"/>
                </a:highlight>
                <a:latin typeface="ui-monospace"/>
              </a:rPr>
              <a:t>    </a:t>
            </a:r>
            <a:r>
              <a:rPr lang="en-US" b="0" i="0" dirty="0" err="1">
                <a:solidFill>
                  <a:srgbClr val="2E95D3"/>
                </a:solidFill>
                <a:effectLst/>
                <a:highlight>
                  <a:srgbClr val="0D0D0D"/>
                </a:highlight>
                <a:latin typeface="ui-monospace"/>
              </a:rPr>
              <a:t>pthread_mutex_destroy</a:t>
            </a:r>
            <a:r>
              <a:rPr lang="en-US" b="0" i="0" dirty="0">
                <a:solidFill>
                  <a:srgbClr val="2E95D3"/>
                </a:solidFill>
                <a:effectLst/>
                <a:highlight>
                  <a:srgbClr val="0D0D0D"/>
                </a:highlight>
                <a:latin typeface="ui-monospace"/>
              </a:rPr>
              <a:t>(&amp;</a:t>
            </a:r>
            <a:r>
              <a:rPr lang="en-US" b="0" i="0" dirty="0" err="1">
                <a:solidFill>
                  <a:srgbClr val="2E95D3"/>
                </a:solidFill>
                <a:effectLst/>
                <a:highlight>
                  <a:srgbClr val="0D0D0D"/>
                </a:highlight>
                <a:latin typeface="ui-monospace"/>
              </a:rPr>
              <a:t>computer_mutex</a:t>
            </a:r>
            <a:r>
              <a:rPr lang="en-US" b="0" i="0" dirty="0">
                <a:solidFill>
                  <a:srgbClr val="2E95D3"/>
                </a:solidFill>
                <a:effectLst/>
                <a:highlight>
                  <a:srgbClr val="0D0D0D"/>
                </a:highlight>
                <a:latin typeface="ui-monospace"/>
              </a:rPr>
              <a:t>[</a:t>
            </a:r>
            <a:r>
              <a:rPr lang="en-US" b="0" i="0" dirty="0" err="1">
                <a:solidFill>
                  <a:srgbClr val="2E95D3"/>
                </a:solidFill>
                <a:effectLst/>
                <a:highlight>
                  <a:srgbClr val="0D0D0D"/>
                </a:highlight>
                <a:latin typeface="ui-monospace"/>
              </a:rPr>
              <a:t>i</a:t>
            </a:r>
            <a:r>
              <a:rPr lang="en-US" b="0" i="0" dirty="0">
                <a:solidFill>
                  <a:srgbClr val="2E95D3"/>
                </a:solidFill>
                <a:effectLst/>
                <a:highlight>
                  <a:srgbClr val="0D0D0D"/>
                </a:highlight>
                <a:latin typeface="ui-monospace"/>
              </a:rPr>
              <a:t>]);</a:t>
            </a:r>
          </a:p>
          <a:p>
            <a:pPr marL="0" indent="0">
              <a:buNone/>
            </a:pPr>
            <a:r>
              <a:rPr lang="en-US" b="0" i="0" dirty="0">
                <a:solidFill>
                  <a:srgbClr val="2E95D3"/>
                </a:solidFill>
                <a:effectLst/>
                <a:highlight>
                  <a:srgbClr val="0D0D0D"/>
                </a:highlight>
                <a:latin typeface="ui-monospace"/>
              </a:rPr>
              <a:t>}</a:t>
            </a:r>
          </a:p>
          <a:p>
            <a:pPr marL="0" indent="0">
              <a:buNone/>
            </a:pPr>
            <a:r>
              <a:rPr lang="en-US" b="0" i="0" dirty="0" err="1">
                <a:solidFill>
                  <a:srgbClr val="2E95D3"/>
                </a:solidFill>
                <a:effectLst/>
                <a:highlight>
                  <a:srgbClr val="0D0D0D"/>
                </a:highlight>
                <a:latin typeface="ui-monospace"/>
              </a:rPr>
              <a:t>sem_destroy</a:t>
            </a:r>
            <a:r>
              <a:rPr lang="en-US" b="0" i="0" dirty="0">
                <a:solidFill>
                  <a:srgbClr val="2E95D3"/>
                </a:solidFill>
                <a:effectLst/>
                <a:highlight>
                  <a:srgbClr val="0D0D0D"/>
                </a:highlight>
                <a:latin typeface="ui-monospace"/>
              </a:rPr>
              <a:t>(&amp;</a:t>
            </a:r>
            <a:r>
              <a:rPr lang="en-US" b="0" i="0" dirty="0" err="1">
                <a:solidFill>
                  <a:srgbClr val="2E95D3"/>
                </a:solidFill>
                <a:effectLst/>
                <a:highlight>
                  <a:srgbClr val="0D0D0D"/>
                </a:highlight>
                <a:latin typeface="ui-monospace"/>
              </a:rPr>
              <a:t>room_sem</a:t>
            </a:r>
            <a:r>
              <a:rPr lang="en-US" b="0" i="0" dirty="0">
                <a:solidFill>
                  <a:srgbClr val="2E95D3"/>
                </a:solidFill>
                <a:effectLst/>
                <a:highlight>
                  <a:srgbClr val="0D0D0D"/>
                </a:highlight>
                <a:latin typeface="ui-monospace"/>
              </a:rPr>
              <a:t>);</a:t>
            </a:r>
          </a:p>
          <a:p>
            <a:pPr marL="0" indent="0">
              <a:buNone/>
            </a:pPr>
            <a:r>
              <a:rPr lang="en-US" b="0" i="0" dirty="0" err="1">
                <a:solidFill>
                  <a:srgbClr val="2E95D3"/>
                </a:solidFill>
                <a:effectLst/>
                <a:highlight>
                  <a:srgbClr val="0D0D0D"/>
                </a:highlight>
                <a:latin typeface="ui-monospace"/>
              </a:rPr>
              <a:t>sem_destroy</a:t>
            </a:r>
            <a:r>
              <a:rPr lang="en-US" b="0" i="0" dirty="0">
                <a:solidFill>
                  <a:srgbClr val="2E95D3"/>
                </a:solidFill>
                <a:effectLst/>
                <a:highlight>
                  <a:srgbClr val="0D0D0D"/>
                </a:highlight>
                <a:latin typeface="ui-monospace"/>
              </a:rPr>
              <a:t>(&amp;</a:t>
            </a:r>
            <a:r>
              <a:rPr lang="en-US" b="0" i="0" dirty="0" err="1">
                <a:solidFill>
                  <a:srgbClr val="2E95D3"/>
                </a:solidFill>
                <a:effectLst/>
                <a:highlight>
                  <a:srgbClr val="0D0D0D"/>
                </a:highlight>
                <a:latin typeface="ui-monospace"/>
              </a:rPr>
              <a:t>computer_sem</a:t>
            </a:r>
            <a:r>
              <a:rPr lang="en-US" b="0" i="0" dirty="0">
                <a:solidFill>
                  <a:srgbClr val="2E95D3"/>
                </a:solidFill>
                <a:effectLst/>
                <a:highlight>
                  <a:srgbClr val="0D0D0D"/>
                </a:highlight>
                <a:latin typeface="ui-monospace"/>
              </a:rPr>
              <a:t>);</a:t>
            </a:r>
          </a:p>
          <a:p>
            <a:pPr marL="0" indent="0">
              <a:buNone/>
            </a:pPr>
            <a:endParaRPr lang="en-US" b="1" u="sng" dirty="0">
              <a:solidFill>
                <a:schemeClr val="accent2">
                  <a:lumMod val="75000"/>
                </a:schemeClr>
              </a:solidFill>
            </a:endParaRPr>
          </a:p>
        </p:txBody>
      </p:sp>
    </p:spTree>
    <p:extLst>
      <p:ext uri="{BB962C8B-B14F-4D97-AF65-F5344CB8AC3E}">
        <p14:creationId xmlns:p14="http://schemas.microsoft.com/office/powerpoint/2010/main" val="154092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77EA37E-F3EA-1D28-771F-47BF7831B0DF}"/>
              </a:ext>
            </a:extLst>
          </p:cNvPr>
          <p:cNvSpPr>
            <a:spLocks noGrp="1"/>
          </p:cNvSpPr>
          <p:nvPr>
            <p:ph type="title"/>
          </p:nvPr>
        </p:nvSpPr>
        <p:spPr>
          <a:xfrm>
            <a:off x="1776728" y="5109700"/>
            <a:ext cx="8643011" cy="551528"/>
          </a:xfrm>
        </p:spPr>
        <p:txBody>
          <a:bodyPr vert="horz" lIns="91440" tIns="45720" rIns="91440" bIns="0" rtlCol="0" anchor="b">
            <a:normAutofit fontScale="90000"/>
          </a:bodyPr>
          <a:lstStyle/>
          <a:p>
            <a:pPr algn="ctr"/>
            <a:br>
              <a:rPr lang="en-US" sz="3600" dirty="0"/>
            </a:br>
            <a:br>
              <a:rPr lang="en-US" sz="3600" dirty="0"/>
            </a:br>
            <a:br>
              <a:rPr lang="en-US" sz="3600" dirty="0"/>
            </a:br>
            <a:r>
              <a:rPr lang="en" sz="3600" b="1" dirty="0">
                <a:solidFill>
                  <a:schemeClr val="accent2">
                    <a:lumMod val="75000"/>
                  </a:schemeClr>
                </a:solidFill>
              </a:rPr>
              <a:t>Result and output</a:t>
            </a:r>
            <a:endParaRPr lang="en-US" sz="3600" b="1" dirty="0">
              <a:solidFill>
                <a:schemeClr val="accent2">
                  <a:lumMod val="75000"/>
                </a:schemeClr>
              </a:solidFill>
            </a:endParaRPr>
          </a:p>
        </p:txBody>
      </p:sp>
      <p:cxnSp>
        <p:nvCxnSpPr>
          <p:cNvPr id="22" name="Straight Connector 21">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E18C7BB2-8688-CCC8-0FC1-FC82D6939D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9448" y="292025"/>
            <a:ext cx="8472347" cy="1712804"/>
          </a:xfrm>
        </p:spPr>
      </p:pic>
      <p:pic>
        <p:nvPicPr>
          <p:cNvPr id="9" name="Picture 8">
            <a:extLst>
              <a:ext uri="{FF2B5EF4-FFF2-40B4-BE49-F238E27FC236}">
                <a16:creationId xmlns:a16="http://schemas.microsoft.com/office/drawing/2014/main" id="{FFB860D4-2C42-630B-EE2F-04F00DBE2B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9751" y="2100561"/>
            <a:ext cx="8472196" cy="1395828"/>
          </a:xfrm>
          <a:prstGeom prst="rect">
            <a:avLst/>
          </a:prstGeom>
        </p:spPr>
      </p:pic>
      <p:pic>
        <p:nvPicPr>
          <p:cNvPr id="13" name="Picture 12">
            <a:extLst>
              <a:ext uri="{FF2B5EF4-FFF2-40B4-BE49-F238E27FC236}">
                <a16:creationId xmlns:a16="http://schemas.microsoft.com/office/drawing/2014/main" id="{51C90091-936F-D8E6-6467-34BF2C883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9448" y="3619516"/>
            <a:ext cx="8472499" cy="1333306"/>
          </a:xfrm>
          <a:prstGeom prst="rect">
            <a:avLst/>
          </a:prstGeom>
        </p:spPr>
      </p:pic>
    </p:spTree>
    <p:extLst>
      <p:ext uri="{BB962C8B-B14F-4D97-AF65-F5344CB8AC3E}">
        <p14:creationId xmlns:p14="http://schemas.microsoft.com/office/powerpoint/2010/main" val="36171887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D6C1A232A4B4418250355A1F9A8725" ma:contentTypeVersion="2" ma:contentTypeDescription="Create a new document." ma:contentTypeScope="" ma:versionID="b8fecc6e41062a9099c50936aeab4b26">
  <xsd:schema xmlns:xsd="http://www.w3.org/2001/XMLSchema" xmlns:xs="http://www.w3.org/2001/XMLSchema" xmlns:p="http://schemas.microsoft.com/office/2006/metadata/properties" xmlns:ns3="2f674a5d-3d68-401a-a620-20aaeb381aca" targetNamespace="http://schemas.microsoft.com/office/2006/metadata/properties" ma:root="true" ma:fieldsID="fcf75cd4a4e26dc93b4a818090dc201e" ns3:_="">
    <xsd:import namespace="2f674a5d-3d68-401a-a620-20aaeb381ac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674a5d-3d68-401a-a620-20aaeb381a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FA0025-AD23-4B2B-B799-9CCC1E533839}">
  <ds:schemaRefs>
    <ds:schemaRef ds:uri="2f674a5d-3d68-401a-a620-20aaeb381aca"/>
    <ds:schemaRef ds:uri="http://www.w3.org/XML/1998/namespace"/>
    <ds:schemaRef ds:uri="http://purl.org/dc/dcmitype/"/>
    <ds:schemaRef ds:uri="http://schemas.microsoft.com/office/2006/documentManagement/types"/>
    <ds:schemaRef ds:uri="http://purl.org/dc/terms/"/>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2E10733-5211-4667-9AD6-183731A1DE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674a5d-3d68-401a-a620-20aaeb381a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58C7E4-EA5B-4E76-9BB2-EB77430D7F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295</TotalTime>
  <Words>757</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Gill Sans MT</vt:lpstr>
      <vt:lpstr>Google Sans</vt:lpstr>
      <vt:lpstr>Poppins</vt:lpstr>
      <vt:lpstr>Times New Roman</vt:lpstr>
      <vt:lpstr>ui-monospace</vt:lpstr>
      <vt:lpstr>ui-sans-serif</vt:lpstr>
      <vt:lpstr>Wingdings</vt:lpstr>
      <vt:lpstr>Gallery</vt:lpstr>
      <vt:lpstr>Presentation on  Library reservation system</vt:lpstr>
      <vt:lpstr>contents</vt:lpstr>
      <vt:lpstr>Problem statement</vt:lpstr>
      <vt:lpstr>Approach to Solution Resource Initialization:</vt:lpstr>
      <vt:lpstr>Approach for solution Semaphore Setup:</vt:lpstr>
      <vt:lpstr>Approach to Solution Resource Reservation Functions:</vt:lpstr>
      <vt:lpstr>Approach to Solution Thread Management and Simulation:</vt:lpstr>
      <vt:lpstr>Approach to Solution Cleanup and Resource Deallocation:</vt:lpstr>
      <vt:lpstr>   Result and output</vt:lpstr>
      <vt:lpstr>Conclusion</vt:lpstr>
      <vt:lpstr>                         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Virtual shop</dc:title>
  <dc:creator>Rifat Ara Rimi</dc:creator>
  <cp:lastModifiedBy>tahrimabibha@gmail.com</cp:lastModifiedBy>
  <cp:revision>5</cp:revision>
  <cp:lastPrinted>2023-07-07T16:28:04Z</cp:lastPrinted>
  <dcterms:created xsi:type="dcterms:W3CDTF">2023-07-07T13:55:07Z</dcterms:created>
  <dcterms:modified xsi:type="dcterms:W3CDTF">2024-05-26T19:06:32Z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0x0101005ED6C1A232A4B4418250355A1F9A8725</vt:lpwstr>
  </property>
</Properties>
</file>