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21945600" cx="32918400"/>
  <p:notesSz cx="6858000" cy="9144000"/>
  <p:embeddedFontLst>
    <p:embeddedFont>
      <p:font typeface="Comfortaa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Comfortaa-regular.fntdata"/><Relationship Id="rId7" Type="http://schemas.openxmlformats.org/officeDocument/2006/relationships/font" Target="fonts/Comforta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857550" y="685800"/>
            <a:ext cx="5143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857550" y="685800"/>
            <a:ext cx="51435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122150" y="3176853"/>
            <a:ext cx="30674100" cy="87579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/>
          <a:lstStyle>
            <a:lvl1pPr lvl="0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1122120" y="12092267"/>
            <a:ext cx="30674100" cy="33819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22120" y="4719467"/>
            <a:ext cx="30674100" cy="83775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/>
          <a:lstStyle>
            <a:lvl1pPr lvl="0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900"/>
              <a:buNone/>
              <a:defRPr sz="459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122120" y="13449493"/>
            <a:ext cx="30674100" cy="5550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/>
          <a:lstStyle>
            <a:lvl1pPr indent="-666750" lvl="0" marL="45720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indent="-571500" lvl="1" marL="914400" algn="ctr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2pPr>
            <a:lvl3pPr indent="-571500" lvl="2" marL="1371600" algn="ctr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3pPr>
            <a:lvl4pPr indent="-571500" lvl="3" marL="1828800" algn="ctr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4pPr>
            <a:lvl5pPr indent="-571500" lvl="4" marL="2286000" algn="ctr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5pPr>
            <a:lvl6pPr indent="-571500" lvl="5" marL="2743200" algn="ctr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6pPr>
            <a:lvl7pPr indent="-571500" lvl="6" marL="3200400" algn="ctr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7pPr>
            <a:lvl8pPr indent="-571500" lvl="7" marL="3657600" algn="ctr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8pPr>
            <a:lvl9pPr indent="-571500" lvl="8" marL="4114800" algn="ctr">
              <a:spcBef>
                <a:spcPts val="6100"/>
              </a:spcBef>
              <a:spcAft>
                <a:spcPts val="6100"/>
              </a:spcAft>
              <a:buSzPts val="5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122120" y="9176960"/>
            <a:ext cx="30674100" cy="35916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/>
          <a:lstStyle>
            <a:lvl1pPr lvl="0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122120" y="4917227"/>
            <a:ext cx="30674100" cy="145767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/>
          <a:lstStyle>
            <a:lvl1pPr indent="-666750" lvl="0" marL="45720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indent="-571500" lvl="1" marL="9144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2pPr>
            <a:lvl3pPr indent="-571500" lvl="2" marL="1371600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3pPr>
            <a:lvl4pPr indent="-571500" lvl="3" marL="1828800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4pPr>
            <a:lvl5pPr indent="-571500" lvl="4" marL="22860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5pPr>
            <a:lvl6pPr indent="-571500" lvl="5" marL="2743200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6pPr>
            <a:lvl7pPr indent="-571500" lvl="6" marL="3200400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7pPr>
            <a:lvl8pPr indent="-571500" lvl="7" marL="36576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8pPr>
            <a:lvl9pPr indent="-571500" lvl="8" marL="4114800">
              <a:spcBef>
                <a:spcPts val="6100"/>
              </a:spcBef>
              <a:spcAft>
                <a:spcPts val="6100"/>
              </a:spcAft>
              <a:buSzPts val="5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122120" y="4917227"/>
            <a:ext cx="14399700" cy="145767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/>
          <a:lstStyle>
            <a:lvl1pPr indent="-571500" lvl="0" marL="4572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indent="-520700" lvl="1" marL="9144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2pPr>
            <a:lvl3pPr indent="-520700" lvl="2" marL="13716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3pPr>
            <a:lvl4pPr indent="-520700" lvl="3" marL="18288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4pPr>
            <a:lvl5pPr indent="-520700" lvl="4" marL="22860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5pPr>
            <a:lvl6pPr indent="-520700" lvl="5" marL="27432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6pPr>
            <a:lvl7pPr indent="-520700" lvl="6" marL="32004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7pPr>
            <a:lvl8pPr indent="-520700" lvl="7" marL="36576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8pPr>
            <a:lvl9pPr indent="-520700" lvl="8" marL="4114800">
              <a:spcBef>
                <a:spcPts val="6100"/>
              </a:spcBef>
              <a:spcAft>
                <a:spcPts val="6100"/>
              </a:spcAft>
              <a:buSzPts val="4600"/>
              <a:buChar char="■"/>
              <a:defRPr sz="4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17396640" y="4917227"/>
            <a:ext cx="14399700" cy="145767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/>
          <a:lstStyle>
            <a:lvl1pPr indent="-571500" lvl="0" marL="457200">
              <a:spcBef>
                <a:spcPts val="0"/>
              </a:spcBef>
              <a:spcAft>
                <a:spcPts val="0"/>
              </a:spcAft>
              <a:buSzPts val="5400"/>
              <a:buChar char="●"/>
              <a:defRPr sz="5400"/>
            </a:lvl1pPr>
            <a:lvl2pPr indent="-520700" lvl="1" marL="9144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2pPr>
            <a:lvl3pPr indent="-520700" lvl="2" marL="13716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3pPr>
            <a:lvl4pPr indent="-520700" lvl="3" marL="18288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4pPr>
            <a:lvl5pPr indent="-520700" lvl="4" marL="22860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5pPr>
            <a:lvl6pPr indent="-520700" lvl="5" marL="27432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6pPr>
            <a:lvl7pPr indent="-520700" lvl="6" marL="32004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7pPr>
            <a:lvl8pPr indent="-520700" lvl="7" marL="36576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8pPr>
            <a:lvl9pPr indent="-520700" lvl="8" marL="4114800">
              <a:spcBef>
                <a:spcPts val="6100"/>
              </a:spcBef>
              <a:spcAft>
                <a:spcPts val="6100"/>
              </a:spcAft>
              <a:buSzPts val="4600"/>
              <a:buChar char="■"/>
              <a:defRPr sz="46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22120" y="2370560"/>
            <a:ext cx="10108800" cy="32244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/>
          <a:lstStyle>
            <a:lvl1pPr lv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122120" y="5928960"/>
            <a:ext cx="10108800" cy="135654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/>
          <a:lstStyle>
            <a:lvl1pPr indent="-520700" lvl="0" marL="457200">
              <a:spcBef>
                <a:spcPts val="0"/>
              </a:spcBef>
              <a:spcAft>
                <a:spcPts val="0"/>
              </a:spcAft>
              <a:buSzPts val="4600"/>
              <a:buChar char="●"/>
              <a:defRPr sz="4600"/>
            </a:lvl1pPr>
            <a:lvl2pPr indent="-520700" lvl="1" marL="9144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2pPr>
            <a:lvl3pPr indent="-520700" lvl="2" marL="13716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3pPr>
            <a:lvl4pPr indent="-520700" lvl="3" marL="18288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4pPr>
            <a:lvl5pPr indent="-520700" lvl="4" marL="22860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5pPr>
            <a:lvl6pPr indent="-520700" lvl="5" marL="2743200">
              <a:spcBef>
                <a:spcPts val="6100"/>
              </a:spcBef>
              <a:spcAft>
                <a:spcPts val="0"/>
              </a:spcAft>
              <a:buSzPts val="4600"/>
              <a:buChar char="■"/>
              <a:defRPr sz="4600"/>
            </a:lvl6pPr>
            <a:lvl7pPr indent="-520700" lvl="6" marL="3200400">
              <a:spcBef>
                <a:spcPts val="6100"/>
              </a:spcBef>
              <a:spcAft>
                <a:spcPts val="0"/>
              </a:spcAft>
              <a:buSzPts val="4600"/>
              <a:buChar char="●"/>
              <a:defRPr sz="4600"/>
            </a:lvl7pPr>
            <a:lvl8pPr indent="-520700" lvl="7" marL="3657600">
              <a:spcBef>
                <a:spcPts val="6100"/>
              </a:spcBef>
              <a:spcAft>
                <a:spcPts val="0"/>
              </a:spcAft>
              <a:buSzPts val="4600"/>
              <a:buChar char="○"/>
              <a:defRPr sz="4600"/>
            </a:lvl8pPr>
            <a:lvl9pPr indent="-520700" lvl="8" marL="4114800">
              <a:spcBef>
                <a:spcPts val="6100"/>
              </a:spcBef>
              <a:spcAft>
                <a:spcPts val="6100"/>
              </a:spcAft>
              <a:buSzPts val="4600"/>
              <a:buChar char="■"/>
              <a:defRPr sz="46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764900" y="1920640"/>
            <a:ext cx="22924200" cy="174540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/>
          <a:lstStyle>
            <a:lvl1pPr lvl="0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1pPr>
            <a:lvl2pPr lvl="1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2pPr>
            <a:lvl3pPr lvl="2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3pPr>
            <a:lvl4pPr lvl="3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4pPr>
            <a:lvl5pPr lvl="4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5pPr>
            <a:lvl6pPr lvl="5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6pPr>
            <a:lvl7pPr lvl="6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7pPr>
            <a:lvl8pPr lvl="7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8pPr>
            <a:lvl9pPr lvl="8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6459200" y="-533"/>
            <a:ext cx="16459200" cy="2194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955800" y="5261547"/>
            <a:ext cx="14562600" cy="63246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/>
          <a:lstStyle>
            <a:lvl1pPr lvl="0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955800" y="11959787"/>
            <a:ext cx="14562600" cy="52698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7782200" y="3089387"/>
            <a:ext cx="13813200" cy="157659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/>
          <a:lstStyle>
            <a:lvl1pPr indent="-666750" lvl="0" marL="45720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1pPr>
            <a:lvl2pPr indent="-571500" lvl="1" marL="9144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2pPr>
            <a:lvl3pPr indent="-571500" lvl="2" marL="1371600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3pPr>
            <a:lvl4pPr indent="-571500" lvl="3" marL="1828800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4pPr>
            <a:lvl5pPr indent="-571500" lvl="4" marL="22860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5pPr>
            <a:lvl6pPr indent="-571500" lvl="5" marL="2743200">
              <a:spcBef>
                <a:spcPts val="6100"/>
              </a:spcBef>
              <a:spcAft>
                <a:spcPts val="0"/>
              </a:spcAft>
              <a:buSzPts val="5400"/>
              <a:buChar char="■"/>
              <a:defRPr/>
            </a:lvl6pPr>
            <a:lvl7pPr indent="-571500" lvl="6" marL="3200400">
              <a:spcBef>
                <a:spcPts val="6100"/>
              </a:spcBef>
              <a:spcAft>
                <a:spcPts val="0"/>
              </a:spcAft>
              <a:buSzPts val="5400"/>
              <a:buChar char="●"/>
              <a:defRPr/>
            </a:lvl7pPr>
            <a:lvl8pPr indent="-571500" lvl="7" marL="3657600">
              <a:spcBef>
                <a:spcPts val="6100"/>
              </a:spcBef>
              <a:spcAft>
                <a:spcPts val="0"/>
              </a:spcAft>
              <a:buSzPts val="5400"/>
              <a:buChar char="○"/>
              <a:defRPr/>
            </a:lvl8pPr>
            <a:lvl9pPr indent="-571500" lvl="8" marL="4114800">
              <a:spcBef>
                <a:spcPts val="6100"/>
              </a:spcBef>
              <a:spcAft>
                <a:spcPts val="6100"/>
              </a:spcAft>
              <a:buSzPts val="5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122120" y="18050453"/>
            <a:ext cx="21595800" cy="25818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450" lIns="349450" spcFirstLastPara="1" rIns="349450" wrap="square" tIns="34945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00"/>
              <a:buNone/>
              <a:defRPr sz="10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22120" y="4917227"/>
            <a:ext cx="30674100" cy="14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450" lIns="349450" spcFirstLastPara="1" rIns="349450" wrap="square" tIns="349450"/>
          <a:lstStyle>
            <a:lvl1pPr indent="-666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1pPr>
            <a:lvl2pPr indent="-571500" lvl="1" marL="91440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2pPr>
            <a:lvl3pPr indent="-571500" lvl="2" marL="137160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3pPr>
            <a:lvl4pPr indent="-571500" lvl="3" marL="182880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4pPr>
            <a:lvl5pPr indent="-571500" lvl="4" marL="228600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5pPr>
            <a:lvl6pPr indent="-571500" lvl="5" marL="274320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6pPr>
            <a:lvl7pPr indent="-571500" lvl="6" marL="320040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●"/>
              <a:defRPr sz="5400">
                <a:solidFill>
                  <a:schemeClr val="dk2"/>
                </a:solidFill>
              </a:defRPr>
            </a:lvl7pPr>
            <a:lvl8pPr indent="-571500" lvl="7" marL="3657600">
              <a:lnSpc>
                <a:spcPct val="115000"/>
              </a:lnSpc>
              <a:spcBef>
                <a:spcPts val="6100"/>
              </a:spcBef>
              <a:spcAft>
                <a:spcPts val="0"/>
              </a:spcAft>
              <a:buClr>
                <a:schemeClr val="dk2"/>
              </a:buClr>
              <a:buSzPts val="5400"/>
              <a:buChar char="○"/>
              <a:defRPr sz="5400">
                <a:solidFill>
                  <a:schemeClr val="dk2"/>
                </a:solidFill>
              </a:defRPr>
            </a:lvl8pPr>
            <a:lvl9pPr indent="-571500" lvl="8" marL="4114800">
              <a:lnSpc>
                <a:spcPct val="115000"/>
              </a:lnSpc>
              <a:spcBef>
                <a:spcPts val="6100"/>
              </a:spcBef>
              <a:spcAft>
                <a:spcPts val="6100"/>
              </a:spcAft>
              <a:buClr>
                <a:schemeClr val="dk2"/>
              </a:buClr>
              <a:buSzPts val="5400"/>
              <a:buChar char="■"/>
              <a:defRPr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>
            <a:lvl1pPr lvl="0" algn="r">
              <a:buNone/>
              <a:defRPr sz="3800">
                <a:solidFill>
                  <a:schemeClr val="dk2"/>
                </a:solidFill>
              </a:defRPr>
            </a:lvl1pPr>
            <a:lvl2pPr lvl="1" algn="r">
              <a:buNone/>
              <a:defRPr sz="3800">
                <a:solidFill>
                  <a:schemeClr val="dk2"/>
                </a:solidFill>
              </a:defRPr>
            </a:lvl2pPr>
            <a:lvl3pPr lvl="2" algn="r">
              <a:buNone/>
              <a:defRPr sz="3800">
                <a:solidFill>
                  <a:schemeClr val="dk2"/>
                </a:solidFill>
              </a:defRPr>
            </a:lvl3pPr>
            <a:lvl4pPr lvl="3" algn="r">
              <a:buNone/>
              <a:defRPr sz="3800">
                <a:solidFill>
                  <a:schemeClr val="dk2"/>
                </a:solidFill>
              </a:defRPr>
            </a:lvl4pPr>
            <a:lvl5pPr lvl="4" algn="r">
              <a:buNone/>
              <a:defRPr sz="3800">
                <a:solidFill>
                  <a:schemeClr val="dk2"/>
                </a:solidFill>
              </a:defRPr>
            </a:lvl5pPr>
            <a:lvl6pPr lvl="5" algn="r">
              <a:buNone/>
              <a:defRPr sz="3800">
                <a:solidFill>
                  <a:schemeClr val="dk2"/>
                </a:solidFill>
              </a:defRPr>
            </a:lvl6pPr>
            <a:lvl7pPr lvl="6" algn="r">
              <a:buNone/>
              <a:defRPr sz="3800">
                <a:solidFill>
                  <a:schemeClr val="dk2"/>
                </a:solidFill>
              </a:defRPr>
            </a:lvl7pPr>
            <a:lvl8pPr lvl="7" algn="r">
              <a:buNone/>
              <a:defRPr sz="3800">
                <a:solidFill>
                  <a:schemeClr val="dk2"/>
                </a:solidFill>
              </a:defRPr>
            </a:lvl8pPr>
            <a:lvl9pPr lvl="8" algn="r">
              <a:buNone/>
              <a:defRPr sz="38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www.uwbrockettrivia.net" TargetMode="External"/><Relationship Id="rId9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jpg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CC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20450" y="9905150"/>
            <a:ext cx="8446200" cy="67713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b="1" lang="en" sz="48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Rocket Trivia</a:t>
            </a:r>
            <a:endParaRPr b="1" sz="4800" u="sng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Rocket Trivia</a:t>
            </a:r>
            <a:r>
              <a:rPr b="1" lang="en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is a database application for </a:t>
            </a:r>
            <a:r>
              <a:rPr b="1" lang="en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creating and running competitive trivia games</a:t>
            </a:r>
            <a:r>
              <a:rPr lang="en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104900" lvl="0" marL="1752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mfortaa"/>
              <a:buChar char="❖"/>
            </a:pPr>
            <a:r>
              <a:rPr lang="en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Create trivia categories and questions</a:t>
            </a:r>
            <a:endParaRPr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104900" lvl="0" marL="1752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mfortaa"/>
              <a:buChar char="❖"/>
            </a:pPr>
            <a:r>
              <a:rPr lang="en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Join or host trivia games with other players</a:t>
            </a:r>
            <a:endParaRPr sz="3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104900" lvl="0" marL="1752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mfortaa"/>
              <a:buChar char="❖"/>
            </a:pPr>
            <a:r>
              <a:rPr lang="en" sz="3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View trivia game statistics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8765763" y="8563538"/>
            <a:ext cx="13472100" cy="13166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</p:txBody>
      </p:sp>
      <p:sp>
        <p:nvSpPr>
          <p:cNvPr id="56" name="Shape 56"/>
          <p:cNvSpPr/>
          <p:nvPr/>
        </p:nvSpPr>
        <p:spPr>
          <a:xfrm>
            <a:off x="22437000" y="12139250"/>
            <a:ext cx="10321200" cy="9578700"/>
          </a:xfrm>
          <a:prstGeom prst="rect">
            <a:avLst/>
          </a:prstGeom>
          <a:solidFill>
            <a:srgbClr val="D0E0E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00" u="sng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120425" y="3552475"/>
            <a:ext cx="8446200" cy="62298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latin typeface="Comfortaa"/>
                <a:ea typeface="Comfortaa"/>
                <a:cs typeface="Comfortaa"/>
                <a:sym typeface="Comfortaa"/>
              </a:rPr>
              <a:t>Motivation</a:t>
            </a:r>
            <a:endParaRPr b="1" sz="4800" u="sng">
              <a:latin typeface="Comfortaa"/>
              <a:ea typeface="Comfortaa"/>
              <a:cs typeface="Comfortaa"/>
              <a:sym typeface="Comfortaa"/>
            </a:endParaRPr>
          </a:p>
          <a:p>
            <a:pPr indent="-1104900" lvl="0" marL="1752600" rtl="0"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Char char="❖"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Need for a universal system to create trivia content, play games with others, and view statistics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indent="-1104900" lvl="0" marL="1752600" rtl="0">
              <a:spcBef>
                <a:spcPts val="0"/>
              </a:spcBef>
              <a:spcAft>
                <a:spcPts val="0"/>
              </a:spcAft>
              <a:buSzPts val="3600"/>
              <a:buFont typeface="Comfortaa"/>
              <a:buChar char="❖"/>
            </a:pPr>
            <a:r>
              <a:rPr lang="en" sz="3600">
                <a:latin typeface="Comfortaa"/>
                <a:ea typeface="Comfortaa"/>
                <a:cs typeface="Comfortaa"/>
                <a:sym typeface="Comfortaa"/>
              </a:rPr>
              <a:t>Current trivia apps allow you to challenge friends to trivia games, but not create content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0" y="0"/>
            <a:ext cx="32918400" cy="34296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17526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Rocket Trivia</a:t>
            </a:r>
            <a:endParaRPr b="1" sz="20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01" y="0"/>
            <a:ext cx="1234653" cy="34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22437300" y="3552475"/>
            <a:ext cx="10321200" cy="7368600"/>
          </a:xfrm>
          <a:prstGeom prst="rect">
            <a:avLst/>
          </a:prstGeom>
          <a:solidFill>
            <a:srgbClr val="D0E0E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Methodology</a:t>
            </a:r>
            <a:endParaRPr b="1" sz="4800" u="sng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066800" lvl="0" marL="1752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AutoNum type="arabicPeriod"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Identified use cases and created Entity Relationship Diagram (ERD; shown left)</a:t>
            </a:r>
            <a:endParaRPr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066800" lvl="0" marL="1752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AutoNum type="arabicPeriod"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Created Relational Model Schema (RMS) in preparation for database creation</a:t>
            </a:r>
            <a:endParaRPr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066800" lvl="0" marL="1752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AutoNum type="arabicPeriod"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Setup database instance on AWS and created initial schema through MySQL</a:t>
            </a:r>
            <a:endParaRPr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066800" lvl="0" marL="1752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AutoNum type="arabicPeriod"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Developed simple web interface in Vue.js to query from database and generate test data</a:t>
            </a:r>
            <a:endParaRPr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1066800" lvl="0" marL="1752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AutoNum type="arabicPeriod"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Generated more test data using Python scripts to pull from other sources</a:t>
            </a:r>
            <a:endParaRPr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8765913" y="3552475"/>
            <a:ext cx="13472100" cy="37761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Comfortaa"/>
                <a:ea typeface="Comfortaa"/>
                <a:cs typeface="Comfortaa"/>
                <a:sym typeface="Comfortaa"/>
              </a:rPr>
              <a:t>Play our game!</a:t>
            </a:r>
            <a:endParaRPr b="1"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Comfortaa"/>
                <a:ea typeface="Comfortaa"/>
                <a:cs typeface="Comfortaa"/>
                <a:sym typeface="Comfortaa"/>
              </a:rPr>
              <a:t>Scan this QR code or go to </a:t>
            </a:r>
            <a:endParaRPr b="1" sz="4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https://www.uwbrockettrivia.net</a:t>
            </a:r>
            <a:endParaRPr b="1" sz="4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90489" y="3913114"/>
            <a:ext cx="3054825" cy="30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8765763" y="7451438"/>
            <a:ext cx="13472100" cy="11121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latin typeface="Comfortaa"/>
                <a:ea typeface="Comfortaa"/>
                <a:cs typeface="Comfortaa"/>
                <a:sym typeface="Comfortaa"/>
              </a:rPr>
              <a:t>Entity Relationship Diagram (ERD)</a:t>
            </a:r>
            <a:endParaRPr b="1" sz="4800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24238500" y="-1"/>
            <a:ext cx="8679900" cy="3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450" lIns="349450" spcFirstLastPara="1" rIns="349450" wrap="square" tIns="349450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Team Rocket</a:t>
            </a:r>
            <a:endParaRPr b="1"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Bryan Castillo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Trece Wicklander-Bryant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Fatih Ridha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Fahad Alshehri</a:t>
            </a:r>
            <a:endParaRPr sz="3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514822">
            <a:off x="772665" y="17744065"/>
            <a:ext cx="3879769" cy="2922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439057">
            <a:off x="4064794" y="17467941"/>
            <a:ext cx="3997387" cy="333119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/>
          <p:nvPr/>
        </p:nvSpPr>
        <p:spPr>
          <a:xfrm>
            <a:off x="22437025" y="11043950"/>
            <a:ext cx="10321200" cy="1095300"/>
          </a:xfrm>
          <a:prstGeom prst="rect">
            <a:avLst/>
          </a:prstGeom>
          <a:solidFill>
            <a:srgbClr val="D0E0E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latin typeface="Comfortaa"/>
                <a:ea typeface="Comfortaa"/>
                <a:cs typeface="Comfortaa"/>
                <a:sym typeface="Comfortaa"/>
              </a:rPr>
              <a:t>Architecture</a:t>
            </a:r>
            <a:endParaRPr b="1" sz="4800" u="sng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65763" y="8563612"/>
            <a:ext cx="13472099" cy="1316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374500" y="12293409"/>
            <a:ext cx="8446200" cy="927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