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5" r:id="rId17"/>
    <p:sldId id="273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/>
    <p:restoredTop sz="94677"/>
  </p:normalViewPr>
  <p:slideViewPr>
    <p:cSldViewPr snapToGrid="0">
      <p:cViewPr varScale="1">
        <p:scale>
          <a:sx n="101" d="100"/>
          <a:sy n="101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8B7E-F593-8B53-D17D-40F8C9AD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B1E2-4F4A-50E7-4AF6-B404BCB0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B416-1F59-7D8D-4DBC-9D201407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8F7A-EE0C-1E61-9A89-928E478E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3359-E54A-DCCC-434B-7B68E956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D40C-9729-9CED-F1A5-0C3546F4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1ABB5-B67E-4CC9-A191-C67270BE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3AFC-F36B-2056-1C56-AD9E7B6F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EFB7-F872-522D-F230-32FDC18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3B2A-0C61-09AB-AE18-AD5063A2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67FBC-8E0D-2930-44E5-6C0259125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9F728-85D4-EF21-95D3-04872E44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3F34-75F3-D991-CFEB-BC4891D2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F070-151D-E89D-81F2-B1F21A43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2A10-77A4-E2F1-3E45-DC65A34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6720-3FB1-25EB-F04B-17335C47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EE8-6C1C-B6C7-EDE2-FFEB5E0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8E4E-B963-3DA6-DB2D-E2BC20A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3424-A606-3D8E-932D-69CE25CD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B251-9B69-A9F1-5093-C110E49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EBC2-6A88-D273-A6F1-F1917DBA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1927-1396-6D14-28E2-7EABF817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1371-E46E-A480-75D7-0A33D342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FFDC-5331-2A6C-B475-690425AD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DC10-94FD-A22F-6EE9-C5FE4B3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543B-0387-DB7D-A9D4-6814458A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FF19-0D31-01AA-CE09-51D11C77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7DB2-EEF3-CE48-60C5-C85C248A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8F8D-69AE-CDE6-CAD1-34C1ABDD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102D-DBEA-C728-E66C-E362EA3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D7C8-461F-F715-1BE3-5D6CEC68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5A06-5AAF-60A2-0ACD-A27BF371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C735-02ED-8623-4F6C-B40AD015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37EE1-B485-68EA-A18F-3E84776F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ADB5B-917A-2665-77E9-258D1928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87090-BBE6-638D-3BB2-89B80081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6E704-7E1A-E3B7-1AEE-0727D65F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D442-642C-3514-8387-F8A905C1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480B7-76B7-ECAD-6B13-07C4E54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8FAA-91EE-933D-004C-17E931C1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6D95C-3AAB-145C-6420-AC771F3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188F8-368E-A04A-A70D-6798BB70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AEB6-31A8-F46A-1922-AA06CD2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C42C2-4963-5FB8-047E-FD4DB5F8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1A46F-532E-F770-78FC-0A086E32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FC28-97F5-B117-54C4-156D0F5B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AD-7392-AB37-AE38-E9A49781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1A8C-E8BF-B64F-B5E5-85169C3A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2CF1-F3D0-1177-B096-C4D15623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EEEC-E67B-5675-FD0D-8E1ED58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8F950-08BF-499F-59DC-2BBC2845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7F9D-1971-DA29-1B3B-57C21E0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11B4-865B-067A-9D08-6833C3F8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76E7-64C9-83DF-0321-14AFF011C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D8B1D-4BA0-B5DE-5F47-2938B8CA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9B58-60EF-9002-DE61-9B5DDAF2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679B-C06A-36C9-6BAE-F34C050F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758B-2683-C2CB-BDD5-9F453851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A5269-934B-5B2D-93AC-FE9F2FA6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43F6-1067-05C6-961B-C9648BAD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BAB-26B6-F31E-4658-EE86110A2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B9A2-2D52-33A6-D83E-9BC5403C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A49C-FF99-18F7-EC2B-B9F86132A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hadmehfooz/Hate-Speech-Or-Not" TargetMode="External"/><Relationship Id="rId2" Type="http://schemas.openxmlformats.org/officeDocument/2006/relationships/hyperlink" Target="https://hate-speech-or-not-ryh8sgyuzlfnrsvy2xjr2k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7AECD-88F7-1D2F-C654-B1AE67A6F62B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ea typeface="+mj-ea"/>
                <a:cs typeface="+mj-cs"/>
              </a:rPr>
              <a:t>HATE SPEECH DETECTION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C05259-268D-9436-1365-65BFF79FF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3" r="25679"/>
          <a:stretch/>
        </p:blipFill>
        <p:spPr>
          <a:xfrm>
            <a:off x="4710048" y="2633472"/>
            <a:ext cx="2768855" cy="3586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8E1911-69E6-F286-1570-03B089DC8C4A}"/>
              </a:ext>
            </a:extLst>
          </p:cNvPr>
          <p:cNvSpPr txBox="1"/>
          <p:nvPr/>
        </p:nvSpPr>
        <p:spPr>
          <a:xfrm>
            <a:off x="7920988" y="59138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cap="all" dirty="0"/>
              <a:t>Subject- intro to informatics(34961)</a:t>
            </a:r>
          </a:p>
          <a:p>
            <a:r>
              <a:rPr lang="en-IN" b="1" cap="all" dirty="0"/>
              <a:t>By- </a:t>
            </a:r>
            <a:r>
              <a:rPr lang="en-IN" b="1" cap="all" dirty="0" err="1"/>
              <a:t>fahad</a:t>
            </a:r>
            <a:r>
              <a:rPr lang="en-IN" b="1" cap="all" dirty="0"/>
              <a:t> Mehfooz</a:t>
            </a:r>
          </a:p>
          <a:p>
            <a:r>
              <a:rPr lang="en-IN" b="1" cap="all" dirty="0"/>
              <a:t>Instructor- Leon </a:t>
            </a:r>
            <a:r>
              <a:rPr lang="en-IN" b="1" cap="all" dirty="0" err="1"/>
              <a:t>todd</a:t>
            </a:r>
            <a:r>
              <a:rPr lang="en-IN" b="1" cap="all" dirty="0"/>
              <a:t> </a:t>
            </a:r>
            <a:r>
              <a:rPr lang="en-IN" b="1" cap="all" dirty="0" err="1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A0313-1440-D240-FA62-2BE8F7A92D5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spc="-5" dirty="0">
                <a:solidFill>
                  <a:schemeClr val="tx1"/>
                </a:solidFill>
                <a:ea typeface="+mj-ea"/>
                <a:cs typeface="+mj-cs"/>
              </a:rPr>
              <a:t>DATA</a:t>
            </a:r>
            <a:r>
              <a:rPr lang="en-US" sz="3000" b="1" kern="1200" spc="-7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000" b="1" kern="1200" spc="-5" dirty="0">
                <a:solidFill>
                  <a:schemeClr val="tx1"/>
                </a:solidFill>
                <a:ea typeface="+mj-ea"/>
                <a:cs typeface="+mj-cs"/>
              </a:rPr>
              <a:t>CLEANING</a:t>
            </a:r>
            <a:endParaRPr lang="en-US" sz="30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17B0-4F0F-4A9E-8E83-648E5F64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ffectLst/>
              </a:rPr>
              <a:t>Data Cleaning for Tweets.</a:t>
            </a:r>
          </a:p>
          <a:p>
            <a:r>
              <a:rPr lang="en-US" sz="2200">
                <a:effectLst/>
              </a:rPr>
              <a:t>Numbers removed using regex.</a:t>
            </a:r>
          </a:p>
          <a:p>
            <a:r>
              <a:rPr lang="en-US" sz="2200" b="0" i="0">
                <a:effectLst/>
              </a:rPr>
              <a:t>Special characters and digits eliminated.</a:t>
            </a:r>
          </a:p>
          <a:p>
            <a:r>
              <a:rPr lang="en-US" sz="2200" b="0" i="0">
                <a:effectLst/>
              </a:rPr>
              <a:t> Words with repeated characters removed.</a:t>
            </a:r>
          </a:p>
          <a:p>
            <a:r>
              <a:rPr lang="en-US" sz="2200" b="0" i="0">
                <a:effectLst/>
              </a:rPr>
              <a:t> Text tokenization.</a:t>
            </a:r>
          </a:p>
          <a:p>
            <a:r>
              <a:rPr lang="en-US" sz="2200" b="0" i="0">
                <a:effectLst/>
              </a:rPr>
              <a:t> Removal of stopwords.</a:t>
            </a:r>
          </a:p>
          <a:p>
            <a:r>
              <a:rPr lang="en-US" sz="2200" b="0" i="0">
                <a:effectLst/>
              </a:rPr>
              <a:t> Lemmatization of tokens.</a:t>
            </a:r>
            <a:br>
              <a:rPr lang="en-US" sz="2200"/>
            </a:b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5481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175FC5-EF0F-0C9F-F764-E8EF0A1AD1E1}"/>
              </a:ext>
            </a:extLst>
          </p:cNvPr>
          <p:cNvSpPr txBox="1"/>
          <p:nvPr/>
        </p:nvSpPr>
        <p:spPr>
          <a:xfrm>
            <a:off x="4206875" y="639763"/>
            <a:ext cx="7346950" cy="2324100"/>
          </a:xfrm>
          <a:prstGeom prst="rect">
            <a:avLst/>
          </a:prstGeom>
        </p:spPr>
        <p:txBody>
          <a:bodyPr vert="horz" wrap="square" lIns="0" tIns="12700" rIns="0" bIns="0" rtlCol="0" anchor="t">
            <a:normAutofit/>
          </a:bodyPr>
          <a:lstStyle/>
          <a:p>
            <a:pPr marL="12700" marR="164465" algn="just">
              <a:spcBef>
                <a:spcPts val="100"/>
              </a:spcBef>
            </a:pPr>
            <a:r>
              <a:rPr lang="en-IN" sz="2800" dirty="0">
                <a:latin typeface="Calibri"/>
                <a:cs typeface="Calibri"/>
              </a:rPr>
              <a:t>After </a:t>
            </a:r>
            <a:r>
              <a:rPr lang="en-IN" sz="2800" spc="-5" dirty="0">
                <a:latin typeface="Calibri"/>
                <a:cs typeface="Calibri"/>
              </a:rPr>
              <a:t>cleaning the data; </a:t>
            </a:r>
            <a:r>
              <a:rPr lang="en-IN" sz="2800" dirty="0">
                <a:latin typeface="Calibri"/>
                <a:cs typeface="Calibri"/>
              </a:rPr>
              <a:t>the </a:t>
            </a:r>
            <a:r>
              <a:rPr lang="en-IN" sz="2800" spc="-5" dirty="0">
                <a:latin typeface="Calibri"/>
                <a:cs typeface="Calibri"/>
              </a:rPr>
              <a:t>dataset is split into Train </a:t>
            </a:r>
            <a:r>
              <a:rPr lang="en-IN" sz="2800" dirty="0">
                <a:latin typeface="Calibri"/>
                <a:cs typeface="Calibri"/>
              </a:rPr>
              <a:t>- </a:t>
            </a:r>
            <a:r>
              <a:rPr lang="en-IN" sz="2800" spc="-5" dirty="0">
                <a:latin typeface="Calibri"/>
                <a:cs typeface="Calibri"/>
              </a:rPr>
              <a:t>Test datasets. This </a:t>
            </a:r>
            <a:r>
              <a:rPr lang="en-IN" sz="2800" dirty="0">
                <a:latin typeface="Calibri"/>
                <a:cs typeface="Calibri"/>
              </a:rPr>
              <a:t>is </a:t>
            </a:r>
            <a:r>
              <a:rPr lang="en-IN" sz="2800" spc="-5" dirty="0">
                <a:latin typeface="Calibri"/>
                <a:cs typeface="Calibri"/>
              </a:rPr>
              <a:t>done </a:t>
            </a:r>
            <a:r>
              <a:rPr lang="en-IN" sz="2800" dirty="0">
                <a:latin typeface="Calibri"/>
                <a:cs typeface="Calibri"/>
              </a:rPr>
              <a:t> to ensure that </a:t>
            </a:r>
            <a:r>
              <a:rPr lang="en-IN" sz="2800" spc="-5" dirty="0">
                <a:latin typeface="Calibri"/>
                <a:cs typeface="Calibri"/>
              </a:rPr>
              <a:t>our </a:t>
            </a:r>
            <a:r>
              <a:rPr lang="en-IN" sz="2800" dirty="0">
                <a:latin typeface="Calibri"/>
                <a:cs typeface="Calibri"/>
              </a:rPr>
              <a:t>test dataset </a:t>
            </a:r>
            <a:r>
              <a:rPr lang="en-IN" sz="2800" spc="-5" dirty="0">
                <a:latin typeface="Calibri"/>
                <a:cs typeface="Calibri"/>
              </a:rPr>
              <a:t>is completely isolated and </a:t>
            </a:r>
            <a:r>
              <a:rPr lang="en-IN" sz="2800" dirty="0">
                <a:latin typeface="Calibri"/>
                <a:cs typeface="Calibri"/>
              </a:rPr>
              <a:t>there </a:t>
            </a:r>
            <a:r>
              <a:rPr lang="en-IN" sz="2800" spc="-5" dirty="0">
                <a:latin typeface="Calibri"/>
                <a:cs typeface="Calibri"/>
              </a:rPr>
              <a:t>is no information </a:t>
            </a:r>
            <a:r>
              <a:rPr lang="en-IN" sz="2800" spc="-395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leakage</a:t>
            </a:r>
            <a:r>
              <a:rPr lang="en-IN" sz="2800" spc="5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during</a:t>
            </a:r>
            <a:r>
              <a:rPr lang="en-IN" sz="2800" spc="15" dirty="0">
                <a:latin typeface="Calibri"/>
                <a:cs typeface="Calibri"/>
              </a:rPr>
              <a:t> </a:t>
            </a:r>
            <a:r>
              <a:rPr lang="en-IN" sz="2800" dirty="0">
                <a:latin typeface="Calibri"/>
                <a:cs typeface="Calibri"/>
              </a:rPr>
              <a:t>the</a:t>
            </a:r>
            <a:r>
              <a:rPr lang="en-IN" sz="2800" spc="10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training</a:t>
            </a:r>
            <a:r>
              <a:rPr lang="en-IN" sz="2800" spc="5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process</a:t>
            </a:r>
            <a:r>
              <a:rPr lang="en-IN" sz="2800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of</a:t>
            </a:r>
            <a:r>
              <a:rPr lang="en-IN" sz="2800" spc="30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machine</a:t>
            </a:r>
            <a:r>
              <a:rPr lang="en-IN" sz="2800" spc="5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learning</a:t>
            </a:r>
            <a:r>
              <a:rPr lang="en-IN" sz="2800" spc="15" dirty="0">
                <a:latin typeface="Calibri"/>
                <a:cs typeface="Calibri"/>
              </a:rPr>
              <a:t> </a:t>
            </a:r>
            <a:r>
              <a:rPr lang="en-IN" sz="2800" dirty="0">
                <a:latin typeface="Calibri"/>
                <a:cs typeface="Calibri"/>
              </a:rPr>
              <a:t>models.</a:t>
            </a:r>
          </a:p>
          <a:p>
            <a:pPr>
              <a:spcBef>
                <a:spcPts val="50"/>
              </a:spcBef>
            </a:pPr>
            <a:endParaRPr lang="en-IN" sz="28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0F32-45BC-DE75-6AA4-AA3CAAC0C514}"/>
              </a:ext>
            </a:extLst>
          </p:cNvPr>
          <p:cNvSpPr txBox="1"/>
          <p:nvPr/>
        </p:nvSpPr>
        <p:spPr>
          <a:xfrm>
            <a:off x="4206875" y="3032125"/>
            <a:ext cx="7346950" cy="3556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12700">
              <a:lnSpc>
                <a:spcPct val="90000"/>
              </a:lnSpc>
              <a:spcAft>
                <a:spcPts val="600"/>
              </a:spcAft>
            </a:pPr>
            <a:r>
              <a:rPr lang="en-IN" b="1" spc="-5" dirty="0">
                <a:latin typeface="Calibri"/>
                <a:cs typeface="Calibri"/>
              </a:rPr>
              <a:t>DATA</a:t>
            </a:r>
            <a:r>
              <a:rPr lang="en-IN" b="1" spc="-25" dirty="0">
                <a:latin typeface="Calibri"/>
                <a:cs typeface="Calibri"/>
              </a:rPr>
              <a:t> </a:t>
            </a:r>
            <a:r>
              <a:rPr lang="en-IN" b="1" spc="-5" dirty="0">
                <a:latin typeface="Calibri"/>
                <a:cs typeface="Calibri"/>
              </a:rPr>
              <a:t>PREPROCESSING</a:t>
            </a:r>
            <a:r>
              <a:rPr lang="en-IN" b="1" spc="-20" dirty="0">
                <a:latin typeface="Calibri"/>
                <a:cs typeface="Calibri"/>
              </a:rPr>
              <a:t> </a:t>
            </a:r>
            <a:r>
              <a:rPr lang="en-IN" b="1" dirty="0">
                <a:latin typeface="Calibri"/>
                <a:cs typeface="Calibri"/>
              </a:rPr>
              <a:t>AND</a:t>
            </a:r>
            <a:r>
              <a:rPr lang="en-IN" b="1" spc="-15" dirty="0">
                <a:latin typeface="Calibri"/>
                <a:cs typeface="Calibri"/>
              </a:rPr>
              <a:t> </a:t>
            </a:r>
            <a:r>
              <a:rPr lang="en-IN" b="1" dirty="0">
                <a:latin typeface="Calibri"/>
                <a:cs typeface="Calibri"/>
              </a:rPr>
              <a:t>FEATURE</a:t>
            </a:r>
            <a:r>
              <a:rPr lang="en-IN" b="1" spc="-20" dirty="0">
                <a:latin typeface="Calibri"/>
                <a:cs typeface="Calibri"/>
              </a:rPr>
              <a:t> </a:t>
            </a:r>
            <a:r>
              <a:rPr lang="en-IN" b="1" spc="-5" dirty="0">
                <a:latin typeface="Calibri"/>
                <a:cs typeface="Calibri"/>
              </a:rPr>
              <a:t>ENGINEERING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FC35E-3B81-D185-EADA-5AA8A081FFF6}"/>
              </a:ext>
            </a:extLst>
          </p:cNvPr>
          <p:cNvSpPr txBox="1"/>
          <p:nvPr/>
        </p:nvSpPr>
        <p:spPr>
          <a:xfrm>
            <a:off x="4206875" y="3455988"/>
            <a:ext cx="7346950" cy="27638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Bef>
                <a:spcPts val="50"/>
              </a:spcBef>
            </a:pPr>
            <a:endParaRPr lang="en-IN" sz="240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</a:pPr>
            <a:r>
              <a:rPr lang="en-IN" sz="2400" spc="-5">
                <a:latin typeface="Calibri"/>
                <a:cs typeface="Calibri"/>
              </a:rPr>
              <a:t>The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lang="en-IN" sz="2400" spc="-10">
                <a:latin typeface="Calibri"/>
                <a:cs typeface="Calibri"/>
              </a:rPr>
              <a:t>following</a:t>
            </a:r>
            <a:r>
              <a:rPr lang="en-IN" sz="2400" spc="25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targets</a:t>
            </a:r>
            <a:r>
              <a:rPr lang="en-IN" sz="2400" spc="5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are</a:t>
            </a:r>
            <a:r>
              <a:rPr lang="en-IN" sz="2400" spc="-5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to</a:t>
            </a:r>
            <a:r>
              <a:rPr lang="en-IN" sz="2400" spc="15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be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achieved</a:t>
            </a:r>
            <a:r>
              <a:rPr lang="en-IN" sz="2400" spc="30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by </a:t>
            </a:r>
            <a:r>
              <a:rPr lang="en-IN" sz="2400">
                <a:latin typeface="Calibri"/>
                <a:cs typeface="Calibri"/>
              </a:rPr>
              <a:t>this</a:t>
            </a:r>
            <a:r>
              <a:rPr lang="en-IN" sz="2400" spc="5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stage:</a:t>
            </a:r>
          </a:p>
          <a:p>
            <a:pPr marL="12700">
              <a:lnSpc>
                <a:spcPct val="90000"/>
              </a:lnSpc>
            </a:pPr>
            <a:endParaRPr lang="en-IN" sz="2400">
              <a:latin typeface="Calibri"/>
              <a:cs typeface="Calibri"/>
            </a:endParaRPr>
          </a:p>
          <a:p>
            <a:pPr marL="469900" indent="-342900">
              <a:lnSpc>
                <a:spcPct val="9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IN" sz="2400" spc="-5">
                <a:latin typeface="Calibri"/>
                <a:cs typeface="Calibri"/>
              </a:rPr>
              <a:t>Encoding</a:t>
            </a:r>
            <a:r>
              <a:rPr lang="en-IN" sz="2400" spc="30">
                <a:latin typeface="Calibri"/>
                <a:cs typeface="Calibri"/>
              </a:rPr>
              <a:t> the tweets </a:t>
            </a:r>
            <a:r>
              <a:rPr lang="en-IN" sz="2400" spc="-5">
                <a:latin typeface="Calibri"/>
                <a:cs typeface="Calibri"/>
              </a:rPr>
              <a:t>column with TF-IDF vectorizer to convert them into numeric columns.</a:t>
            </a:r>
            <a:endParaRPr lang="en-IN" sz="2400">
              <a:latin typeface="Calibri"/>
              <a:cs typeface="Calibri"/>
            </a:endParaRPr>
          </a:p>
          <a:p>
            <a:pPr marL="469900" indent="-342900">
              <a:lnSpc>
                <a:spcPct val="9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lang="en-IN" sz="2400" spc="-5">
                <a:latin typeface="Calibri"/>
                <a:cs typeface="Calibri"/>
              </a:rPr>
              <a:t>Removing</a:t>
            </a:r>
            <a:r>
              <a:rPr lang="en-IN" sz="2400" spc="15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class</a:t>
            </a:r>
            <a:r>
              <a:rPr lang="en-IN" sz="2400" spc="-10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imbalance</a:t>
            </a:r>
            <a:r>
              <a:rPr lang="en-IN" sz="2400" spc="30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from</a:t>
            </a:r>
            <a:r>
              <a:rPr lang="en-IN" sz="2400">
                <a:latin typeface="Calibri"/>
                <a:cs typeface="Calibri"/>
              </a:rPr>
              <a:t> </a:t>
            </a:r>
            <a:r>
              <a:rPr lang="en-IN" sz="2400" spc="-5">
                <a:latin typeface="Calibri"/>
                <a:cs typeface="Calibri"/>
              </a:rPr>
              <a:t>our</a:t>
            </a:r>
            <a:r>
              <a:rPr lang="en-IN" sz="2400" spc="15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dataset where</a:t>
            </a:r>
            <a:r>
              <a:rPr lang="en-IN" sz="2400" spc="15">
                <a:latin typeface="Calibri"/>
                <a:cs typeface="Calibri"/>
              </a:rPr>
              <a:t> </a:t>
            </a:r>
            <a:r>
              <a:rPr lang="en-IN" sz="2400">
                <a:latin typeface="Calibri"/>
                <a:cs typeface="Calibri"/>
              </a:rPr>
              <a:t>by using class weights to ensure class with lower number of examples gets higher weight.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301B7EE-27B6-A2AF-67C8-28EFE5AB1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1162"/>
            <a:ext cx="304800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000" b="1" kern="1200" dirty="0">
                <a:latin typeface="+mn-lt"/>
                <a:ea typeface="+mj-ea"/>
                <a:cs typeface="+mj-cs"/>
              </a:rPr>
              <a:t>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307279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D54B-AFE5-76BD-DAE3-CE5BF285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spc="-5" dirty="0">
                <a:latin typeface="+mn-lt"/>
              </a:rPr>
              <a:t>DATA</a:t>
            </a:r>
            <a:r>
              <a:rPr lang="en-IN" sz="3000" b="1" spc="-85" dirty="0">
                <a:latin typeface="+mn-lt"/>
              </a:rPr>
              <a:t> </a:t>
            </a:r>
            <a:r>
              <a:rPr lang="en-IN" sz="3000" b="1" spc="-5" dirty="0">
                <a:latin typeface="+mn-lt"/>
              </a:rPr>
              <a:t>MODELLING</a:t>
            </a:r>
            <a:endParaRPr lang="en-US" sz="3000" b="1" dirty="0">
              <a:latin typeface="+mn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1CB8-0B53-A221-1AD3-9D87D908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5" dirty="0">
                <a:latin typeface="Calibri"/>
                <a:cs typeface="Calibri"/>
              </a:rPr>
              <a:t>Taking recall </a:t>
            </a:r>
            <a:r>
              <a:rPr lang="en-IN" sz="2200" dirty="0">
                <a:latin typeface="Calibri"/>
                <a:cs typeface="Calibri"/>
              </a:rPr>
              <a:t>as the</a:t>
            </a:r>
            <a:r>
              <a:rPr lang="en-IN" sz="2200" spc="-5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measure</a:t>
            </a:r>
            <a:r>
              <a:rPr lang="en-IN" sz="2200" spc="-5" dirty="0">
                <a:latin typeface="Calibri"/>
                <a:cs typeface="Calibri"/>
              </a:rPr>
              <a:t> of</a:t>
            </a:r>
            <a:r>
              <a:rPr lang="en-IN" sz="2200" spc="-10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performance</a:t>
            </a:r>
            <a:r>
              <a:rPr lang="en-IN" sz="2200" spc="10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for</a:t>
            </a:r>
            <a:r>
              <a:rPr lang="en-IN" sz="2200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the</a:t>
            </a:r>
            <a:r>
              <a:rPr lang="en-IN" sz="2200" spc="5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classification</a:t>
            </a:r>
            <a:r>
              <a:rPr lang="en-IN" sz="2200" spc="5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problem;</a:t>
            </a:r>
            <a:r>
              <a:rPr lang="en-IN" sz="2200" spc="15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three </a:t>
            </a:r>
            <a:r>
              <a:rPr lang="en-IN" sz="2200" dirty="0">
                <a:latin typeface="Calibri"/>
                <a:cs typeface="Calibri"/>
              </a:rPr>
              <a:t> models</a:t>
            </a:r>
            <a:r>
              <a:rPr lang="en-IN" sz="2200" spc="-5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were</a:t>
            </a:r>
            <a:r>
              <a:rPr lang="en-IN" sz="2200" spc="5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tested</a:t>
            </a:r>
            <a:r>
              <a:rPr lang="en-IN" sz="2200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which</a:t>
            </a:r>
            <a:r>
              <a:rPr lang="en-IN" sz="2200" spc="20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gave comparable</a:t>
            </a:r>
            <a:r>
              <a:rPr lang="en-IN" sz="2200" spc="5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and</a:t>
            </a:r>
            <a:r>
              <a:rPr lang="en-IN" sz="2200" spc="10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best</a:t>
            </a:r>
            <a:r>
              <a:rPr lang="en-IN" sz="2200" spc="-10" dirty="0">
                <a:latin typeface="Calibri"/>
                <a:cs typeface="Calibri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results </a:t>
            </a:r>
            <a:r>
              <a:rPr lang="en-IN" sz="2200" dirty="0">
                <a:latin typeface="Calibri"/>
                <a:cs typeface="Calibri"/>
              </a:rPr>
              <a:t>among the</a:t>
            </a:r>
            <a:r>
              <a:rPr lang="en-IN" sz="2200" spc="-5" dirty="0">
                <a:latin typeface="Calibri"/>
                <a:cs typeface="Calibri"/>
              </a:rPr>
              <a:t>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Söhne"/>
              </a:rPr>
              <a:t>Logistic Regression:</a:t>
            </a:r>
            <a:r>
              <a:rPr lang="en-IN" sz="2200" b="0" i="0" dirty="0">
                <a:effectLst/>
                <a:latin typeface="Söhne"/>
              </a:rPr>
              <a:t> It is a statistical model that in its basic form uses a logistic function to model a binary dependent variable, although many more complex extensions exist for multiclass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Söhne"/>
              </a:rPr>
              <a:t>Decision Tree:</a:t>
            </a:r>
            <a:r>
              <a:rPr lang="en-IN" sz="2200" b="0" i="0" dirty="0">
                <a:effectLst/>
                <a:latin typeface="Söhne"/>
              </a:rPr>
              <a:t> This is a non-parametric supervised learning method used for classification and regression that breaks down a dataset into smaller subsets while at the same time developing an associated decision tree incrementally.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Söhne"/>
              </a:rPr>
              <a:t>Gradient Boosting Machine (GBM):</a:t>
            </a:r>
            <a:r>
              <a:rPr lang="en-IN" sz="2200" b="0" i="0" dirty="0">
                <a:effectLst/>
                <a:latin typeface="Söhne"/>
              </a:rPr>
              <a:t> It is an ensemble technique that builds sequential models, typically decision trees, where each tree corrects the errors of the previous ones in a step-wise fashion to improve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10666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7F70-D26A-A009-3109-ABE007B0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spc="-5" dirty="0">
                <a:latin typeface="+mn-lt"/>
                <a:ea typeface="+mj-ea"/>
                <a:cs typeface="+mj-cs"/>
              </a:rPr>
              <a:t>RESULTS</a:t>
            </a:r>
            <a:r>
              <a:rPr lang="en-US" sz="3000" b="1" kern="1200" spc="-15" dirty="0">
                <a:latin typeface="+mn-lt"/>
                <a:ea typeface="+mj-ea"/>
                <a:cs typeface="+mj-cs"/>
              </a:rPr>
              <a:t> </a:t>
            </a:r>
            <a:r>
              <a:rPr lang="en-US" sz="3000" b="1" kern="1200" spc="-5" dirty="0">
                <a:latin typeface="+mn-lt"/>
                <a:ea typeface="+mj-ea"/>
                <a:cs typeface="+mj-cs"/>
              </a:rPr>
              <a:t>OF</a:t>
            </a:r>
            <a:r>
              <a:rPr lang="en-US" sz="3000" b="1" kern="1200" spc="-25" dirty="0">
                <a:latin typeface="+mn-lt"/>
                <a:ea typeface="+mj-ea"/>
                <a:cs typeface="+mj-cs"/>
              </a:rPr>
              <a:t> </a:t>
            </a:r>
            <a:r>
              <a:rPr lang="en-US" sz="3000" b="1" kern="1200" spc="-5" dirty="0">
                <a:latin typeface="+mn-lt"/>
                <a:ea typeface="+mj-ea"/>
                <a:cs typeface="+mj-cs"/>
              </a:rPr>
              <a:t>DATA</a:t>
            </a:r>
            <a:r>
              <a:rPr lang="en-US" sz="3000" b="1" kern="1200" spc="-30" dirty="0">
                <a:latin typeface="+mn-lt"/>
                <a:ea typeface="+mj-ea"/>
                <a:cs typeface="+mj-cs"/>
              </a:rPr>
              <a:t> </a:t>
            </a:r>
            <a:r>
              <a:rPr lang="en-US" sz="3000" b="1" kern="1200" spc="-5" dirty="0">
                <a:latin typeface="+mn-lt"/>
                <a:ea typeface="+mj-ea"/>
                <a:cs typeface="+mj-cs"/>
              </a:rPr>
              <a:t>MODELLING</a:t>
            </a:r>
            <a:br>
              <a:rPr lang="en-US" sz="3000" kern="1200" dirty="0">
                <a:latin typeface="+mn-lt"/>
                <a:ea typeface="+mj-ea"/>
                <a:cs typeface="+mj-cs"/>
              </a:rPr>
            </a:br>
            <a:endParaRPr lang="en-US" sz="30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on it&#10;&#10;Description automatically generated">
            <a:extLst>
              <a:ext uri="{FF2B5EF4-FFF2-40B4-BE49-F238E27FC236}">
                <a16:creationId xmlns:a16="http://schemas.microsoft.com/office/drawing/2014/main" id="{10915A2D-0B0F-95C3-2BFB-24B5E6BA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56" y="3067050"/>
            <a:ext cx="6323640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7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3A8B8D2-F1F0-BFB8-54AE-2717B2838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3218" y="0"/>
            <a:ext cx="12660923" cy="7202658"/>
          </a:xfrm>
        </p:spPr>
      </p:pic>
    </p:spTree>
    <p:extLst>
      <p:ext uri="{BB962C8B-B14F-4D97-AF65-F5344CB8AC3E}">
        <p14:creationId xmlns:p14="http://schemas.microsoft.com/office/powerpoint/2010/main" val="392314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DC02-BF8F-EA89-21BA-858B5AF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spc="-5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MODEL</a:t>
            </a:r>
            <a:r>
              <a:rPr lang="en-US" b="1" kern="1200" spc="-2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b="1" kern="1200" spc="-5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INTERPRETATION USING ELI5</a:t>
            </a:r>
            <a:endParaRPr lang="en-US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Picture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962199A8-5E13-932D-7510-8B3F987B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8" y="320040"/>
            <a:ext cx="2389412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7854-6C72-33F5-B0B2-1CB74B73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+mn-lt"/>
              </a:rPr>
              <a:t>TOOLS USED: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FD686C65-092E-9A72-64E4-7536FDC91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5" r="3267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8DFE-627A-1E23-C8D6-6DCC5042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Python</a:t>
            </a:r>
          </a:p>
          <a:p>
            <a:r>
              <a:rPr lang="en-US" sz="2200" dirty="0" err="1"/>
              <a:t>Streamlit</a:t>
            </a:r>
            <a:endParaRPr lang="en-US" sz="2200" dirty="0"/>
          </a:p>
          <a:p>
            <a:r>
              <a:rPr lang="en-US" sz="2200" dirty="0" err="1"/>
              <a:t>Github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359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B2D50-2C51-A7ED-53B8-8CE00877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+mn-lt"/>
              </a:rPr>
              <a:t>APP DEPLOYMENT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C258-A6AA-0937-DE2A-4B06E00C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The application is deployed on </a:t>
            </a:r>
            <a:r>
              <a:rPr lang="en-US" sz="2000" dirty="0" err="1"/>
              <a:t>streamlit</a:t>
            </a:r>
            <a:r>
              <a:rPr lang="en-US" sz="2000" dirty="0"/>
              <a:t>. </a:t>
            </a:r>
          </a:p>
          <a:p>
            <a:r>
              <a:rPr lang="en-US" sz="2000" dirty="0"/>
              <a:t>A user can check if a particular text contains hate or not.</a:t>
            </a:r>
          </a:p>
          <a:p>
            <a:r>
              <a:rPr lang="en-US" sz="2000" b="1" dirty="0"/>
              <a:t>App link: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https://hate-speech-or-not-ryh8sgyuzlfnrsvy2xjr2k.streamlit.app/</a:t>
            </a:r>
            <a:endParaRPr lang="en-US" sz="2000" dirty="0"/>
          </a:p>
          <a:p>
            <a:r>
              <a:rPr lang="en-US" sz="2000" b="1" dirty="0"/>
              <a:t>Project link-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fahadmehfooz</a:t>
            </a:r>
            <a:r>
              <a:rPr lang="en-US" sz="2000" dirty="0">
                <a:hlinkClick r:id="rId3"/>
              </a:rPr>
              <a:t>/Hate-Speech-Or-Not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B7769-8349-9C97-623E-4406E75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67" y="2290936"/>
            <a:ext cx="1002367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FA68D306-042F-943C-75B5-24EA0C290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9" r="1888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34A5A-1B9A-7637-01F3-367AA616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C8C1-D439-4FC9-045E-26D41F22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12700" marR="201295">
              <a:spcBef>
                <a:spcPts val="100"/>
              </a:spcBef>
            </a:pPr>
            <a:r>
              <a:rPr lang="en-IN" sz="2000" spc="-5">
                <a:latin typeface="Calibri"/>
                <a:cs typeface="Calibri"/>
              </a:rPr>
              <a:t>Established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a</a:t>
            </a:r>
            <a:r>
              <a:rPr lang="en-IN" sz="2000" spc="-5">
                <a:latin typeface="Calibri"/>
                <a:cs typeface="Calibri"/>
              </a:rPr>
              <a:t> model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for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the client’s</a:t>
            </a:r>
            <a:r>
              <a:rPr lang="en-IN" sz="2000" spc="2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classification</a:t>
            </a:r>
            <a:r>
              <a:rPr lang="en-IN" sz="2000" spc="2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problem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wherein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given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a </a:t>
            </a:r>
            <a:r>
              <a:rPr lang="en-IN" sz="2000" spc="-39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tweet</a:t>
            </a:r>
            <a:r>
              <a:rPr lang="en-IN" sz="2000">
                <a:latin typeface="Calibri"/>
                <a:cs typeface="Calibri"/>
              </a:rPr>
              <a:t>, the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model </a:t>
            </a:r>
            <a:r>
              <a:rPr lang="en-IN" sz="2000" spc="-5">
                <a:latin typeface="Calibri"/>
                <a:cs typeface="Calibri"/>
              </a:rPr>
              <a:t>is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able</a:t>
            </a:r>
            <a:r>
              <a:rPr lang="en-IN" sz="2000">
                <a:latin typeface="Calibri"/>
                <a:cs typeface="Calibri"/>
              </a:rPr>
              <a:t> to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predict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whether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the tweet contains hate speech or not</a:t>
            </a:r>
            <a:r>
              <a:rPr lang="en-IN" sz="2000">
                <a:latin typeface="Calibri"/>
                <a:cs typeface="Calibri"/>
              </a:rPr>
              <a:t>.</a:t>
            </a:r>
            <a:r>
              <a:rPr lang="en-IN" sz="2000" spc="-5">
                <a:latin typeface="Calibri"/>
                <a:cs typeface="Calibri"/>
              </a:rPr>
              <a:t> The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model was </a:t>
            </a:r>
            <a:r>
              <a:rPr lang="en-IN" sz="2000" spc="-5">
                <a:latin typeface="Calibri"/>
                <a:cs typeface="Calibri"/>
              </a:rPr>
              <a:t>able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to </a:t>
            </a:r>
            <a:r>
              <a:rPr lang="en-IN" sz="2000" spc="-5">
                <a:latin typeface="Calibri"/>
                <a:cs typeface="Calibri"/>
              </a:rPr>
              <a:t>predict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with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a</a:t>
            </a:r>
            <a:r>
              <a:rPr lang="en-IN" sz="2000" spc="30">
                <a:latin typeface="Calibri"/>
                <a:cs typeface="Calibri"/>
              </a:rPr>
              <a:t> </a:t>
            </a:r>
            <a:r>
              <a:rPr lang="en-IN" sz="2000" b="1" spc="-10">
                <a:latin typeface="Calibri"/>
                <a:cs typeface="Calibri"/>
              </a:rPr>
              <a:t>recall</a:t>
            </a:r>
            <a:r>
              <a:rPr lang="en-IN" sz="2000" b="1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score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of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lang="en-IN" sz="2000" b="1" spc="-5">
                <a:latin typeface="Calibri"/>
                <a:cs typeface="Calibri"/>
              </a:rPr>
              <a:t>0.91 </a:t>
            </a:r>
            <a:r>
              <a:rPr lang="en-IN" sz="2000" b="1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performance.</a:t>
            </a:r>
            <a:endParaRPr lang="en-IN"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lang="en-IN" sz="2000">
              <a:latin typeface="Calibri"/>
              <a:cs typeface="Calibri"/>
            </a:endParaRPr>
          </a:p>
          <a:p>
            <a:pPr marL="12700"/>
            <a:r>
              <a:rPr lang="en-IN" sz="2000" spc="-5">
                <a:latin typeface="Calibri"/>
                <a:cs typeface="Calibri"/>
              </a:rPr>
              <a:t>Model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Interpretation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also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shows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how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each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feature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contributes</a:t>
            </a:r>
            <a:r>
              <a:rPr lang="en-IN" sz="2000" spc="3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to the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Response.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045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1D20-FA74-212A-ABD7-71BAD68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73" y="-313988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3200" b="1" spc="-5" dirty="0">
                <a:latin typeface="+mn-lt"/>
              </a:rPr>
              <a:t>CHALLENGES</a:t>
            </a:r>
            <a:r>
              <a:rPr lang="en-IN" sz="3200" b="1" spc="-70" dirty="0">
                <a:latin typeface="+mn-lt"/>
              </a:rPr>
              <a:t> </a:t>
            </a:r>
            <a:r>
              <a:rPr lang="en-IN" sz="3200" b="1" spc="-5" dirty="0">
                <a:latin typeface="+mn-lt"/>
              </a:rPr>
              <a:t>FACED AND LIMITATIONS</a:t>
            </a:r>
            <a:endParaRPr lang="en-US" sz="3200" b="1" dirty="0">
              <a:latin typeface="+mn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3B4081-37D7-E29E-8F0B-44116A38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200"/>
              <a:t>The dataset contained a mix of textual and numeric features. Some form of encoding were to be created for the textual data.</a:t>
            </a:r>
          </a:p>
          <a:p>
            <a:r>
              <a:rPr lang="en-US" sz="1200"/>
              <a:t>The textual features were selected on the basis of how frequent are they or how less frequent are they to handle computation but to build a more comple model we would want to include more features.</a:t>
            </a:r>
          </a:p>
          <a:p>
            <a:r>
              <a:rPr lang="en-US" sz="1200"/>
              <a:t>Detecting hate speech requires understanding context, which can be challenging for a machine learning model. Sarcasm, satire, and colloquial language can be misinterpreted by the model.</a:t>
            </a:r>
          </a:p>
          <a:p>
            <a:r>
              <a:rPr lang="en-IN" sz="1200" b="0" i="0">
                <a:effectLst/>
              </a:rPr>
              <a:t>Hate speech often involves subtle nuances, regional slang, and cultural references that models may fail to capture accurately. A model trained on data from one region or demographic may not perform well on data from another.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13" name="Picture 12" descr="White bulbs with a yellow one standing out">
            <a:extLst>
              <a:ext uri="{FF2B5EF4-FFF2-40B4-BE49-F238E27FC236}">
                <a16:creationId xmlns:a16="http://schemas.microsoft.com/office/drawing/2014/main" id="{1E61B2C4-D12F-D1B4-6845-13171F797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r="2445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22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34D73-567E-2C0A-8F19-BA4F874F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26B5-1796-5978-10A9-058BCAA2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355600" indent="-342900"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INTRODUCTION</a:t>
            </a:r>
            <a:endParaRPr lang="en-IN" sz="1400">
              <a:latin typeface="Calibri"/>
              <a:cs typeface="Calibri"/>
            </a:endParaRPr>
          </a:p>
          <a:p>
            <a:pPr marL="355600" indent="-342900"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PROBLEM</a:t>
            </a:r>
            <a:r>
              <a:rPr lang="en-IN" sz="1400" spc="-3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STATEMENT</a:t>
            </a:r>
            <a:endParaRPr lang="en-IN" sz="1400">
              <a:latin typeface="Calibri"/>
              <a:cs typeface="Calibri"/>
            </a:endParaRPr>
          </a:p>
          <a:p>
            <a:pPr marL="355600" indent="-342900"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METHODOLOGY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DATA</a:t>
            </a:r>
            <a:r>
              <a:rPr lang="en-IN" sz="1400" spc="-40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ACQUISITION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EXPLORATORY DATA</a:t>
            </a:r>
            <a:r>
              <a:rPr lang="en-IN" sz="1400" spc="-1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ANALYSIS</a:t>
            </a:r>
            <a:r>
              <a:rPr lang="en-IN" sz="1400" spc="-30">
                <a:latin typeface="Calibri"/>
                <a:cs typeface="Calibri"/>
              </a:rPr>
              <a:t> </a:t>
            </a:r>
            <a:r>
              <a:rPr lang="en-IN" sz="1400">
                <a:latin typeface="Calibri"/>
                <a:cs typeface="Calibri"/>
              </a:rPr>
              <a:t>AND </a:t>
            </a:r>
            <a:r>
              <a:rPr lang="en-IN" sz="1400" spc="-5">
                <a:latin typeface="Calibri"/>
                <a:cs typeface="Calibri"/>
              </a:rPr>
              <a:t>DATA</a:t>
            </a:r>
            <a:r>
              <a:rPr lang="en-IN" sz="1400" spc="-1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CLEANING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TRAIN</a:t>
            </a:r>
            <a:r>
              <a:rPr lang="en-IN" sz="1400" spc="-25">
                <a:latin typeface="Calibri"/>
                <a:cs typeface="Calibri"/>
              </a:rPr>
              <a:t> </a:t>
            </a:r>
            <a:r>
              <a:rPr lang="en-IN" sz="1400">
                <a:latin typeface="Calibri"/>
                <a:cs typeface="Calibri"/>
              </a:rPr>
              <a:t>-</a:t>
            </a:r>
            <a:r>
              <a:rPr lang="en-IN" sz="1400" spc="-10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TEST</a:t>
            </a:r>
            <a:r>
              <a:rPr lang="en-IN" sz="1400" spc="-2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SPLIT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DATA</a:t>
            </a:r>
            <a:r>
              <a:rPr lang="en-IN" sz="1400" spc="-4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PREPROCESSING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FEATURE</a:t>
            </a:r>
            <a:r>
              <a:rPr lang="en-IN" sz="1400" spc="-5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ENGINEERING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DATA</a:t>
            </a:r>
            <a:r>
              <a:rPr lang="en-IN" sz="1400" spc="-4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MODELLING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MODEL</a:t>
            </a:r>
            <a:r>
              <a:rPr lang="en-IN" sz="1400" spc="-10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INTERPRETATION</a:t>
            </a:r>
            <a:endParaRPr lang="en-IN" sz="1400">
              <a:latin typeface="Calibri"/>
              <a:cs typeface="Calibri"/>
            </a:endParaRPr>
          </a:p>
          <a:p>
            <a:pPr marL="1195070" lvl="1" indent="-226060">
              <a:spcBef>
                <a:spcPts val="325"/>
              </a:spcBef>
              <a:buAutoNum type="arabicPeriod"/>
              <a:tabLst>
                <a:tab pos="1195705" algn="l"/>
              </a:tabLst>
            </a:pPr>
            <a:r>
              <a:rPr lang="en-IN" sz="1400" spc="-5">
                <a:latin typeface="Calibri"/>
                <a:cs typeface="Calibri"/>
              </a:rPr>
              <a:t>TRAIN</a:t>
            </a:r>
            <a:r>
              <a:rPr lang="en-IN" sz="1400" spc="-35">
                <a:latin typeface="Calibri"/>
                <a:cs typeface="Calibri"/>
              </a:rPr>
              <a:t> </a:t>
            </a:r>
            <a:r>
              <a:rPr lang="en-IN" sz="1400">
                <a:latin typeface="Calibri"/>
                <a:cs typeface="Calibri"/>
              </a:rPr>
              <a:t>AND</a:t>
            </a:r>
            <a:r>
              <a:rPr lang="en-IN" sz="1400" spc="-5">
                <a:latin typeface="Calibri"/>
                <a:cs typeface="Calibri"/>
              </a:rPr>
              <a:t> TEST</a:t>
            </a:r>
            <a:r>
              <a:rPr lang="en-IN" sz="1400" spc="-2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INTERPRETATION</a:t>
            </a:r>
            <a:endParaRPr lang="en-IN" sz="1400">
              <a:latin typeface="Calibri"/>
              <a:cs typeface="Calibri"/>
            </a:endParaRPr>
          </a:p>
          <a:p>
            <a:pPr marL="355600" indent="-342900"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CONCLUSION</a:t>
            </a:r>
            <a:endParaRPr lang="en-IN" sz="1400">
              <a:latin typeface="Calibri"/>
              <a:cs typeface="Calibri"/>
            </a:endParaRPr>
          </a:p>
          <a:p>
            <a:pPr marL="355600" indent="-342900">
              <a:spcBef>
                <a:spcPts val="32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CHALLENGES</a:t>
            </a:r>
            <a:r>
              <a:rPr lang="en-IN" sz="1400" spc="-35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FACED</a:t>
            </a:r>
            <a:endParaRPr lang="en-IN" sz="1400">
              <a:latin typeface="Calibri"/>
              <a:cs typeface="Calibri"/>
            </a:endParaRPr>
          </a:p>
          <a:p>
            <a:pPr marL="355600" indent="-317500">
              <a:spcBef>
                <a:spcPts val="330"/>
              </a:spcBef>
              <a:buSzPct val="77777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lang="en-IN" sz="1400" spc="-5">
                <a:latin typeface="Calibri"/>
                <a:cs typeface="Calibri"/>
              </a:rPr>
              <a:t>FUTURE</a:t>
            </a:r>
            <a:r>
              <a:rPr lang="en-IN" sz="1400" spc="-30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SCOPE</a:t>
            </a:r>
            <a:r>
              <a:rPr lang="en-IN" sz="1400" spc="-20">
                <a:latin typeface="Calibri"/>
                <a:cs typeface="Calibri"/>
              </a:rPr>
              <a:t> </a:t>
            </a:r>
            <a:r>
              <a:rPr lang="en-IN" sz="1400" spc="-5">
                <a:latin typeface="Calibri"/>
                <a:cs typeface="Calibri"/>
              </a:rPr>
              <a:t>OF</a:t>
            </a:r>
            <a:r>
              <a:rPr lang="en-IN" sz="1400" spc="-20">
                <a:latin typeface="Calibri"/>
                <a:cs typeface="Calibri"/>
              </a:rPr>
              <a:t> </a:t>
            </a:r>
            <a:r>
              <a:rPr lang="en-IN" sz="1400" spc="-10">
                <a:latin typeface="Calibri"/>
                <a:cs typeface="Calibri"/>
              </a:rPr>
              <a:t>WORK</a:t>
            </a:r>
            <a:endParaRPr lang="en-IN" sz="1400">
              <a:latin typeface="Calibri"/>
              <a:cs typeface="Calibri"/>
            </a:endParaRPr>
          </a:p>
          <a:p>
            <a:endParaRPr lang="en-US" sz="1400"/>
          </a:p>
        </p:txBody>
      </p:sp>
      <p:pic>
        <p:nvPicPr>
          <p:cNvPr id="24" name="Picture 23" descr="Magnifying glass showing decling performance">
            <a:extLst>
              <a:ext uri="{FF2B5EF4-FFF2-40B4-BE49-F238E27FC236}">
                <a16:creationId xmlns:a16="http://schemas.microsoft.com/office/drawing/2014/main" id="{530612D0-8847-421A-F555-B41AA9E1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076DF-D14F-FFBF-094C-7637CA73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+mn-lt"/>
              </a:rPr>
              <a:t>FUTURE SCOPE OF 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38C4-B2F0-B809-A273-DAEA8460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Different techniques can be tried out to deal with imabalance, class weights might not be the most effective here.</a:t>
            </a:r>
          </a:p>
          <a:p>
            <a:r>
              <a:rPr lang="en-US" sz="2200"/>
              <a:t>In textual based models, context often is necessary. We can go on to sequence based models like RNN to get better results. 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4A5073B9-A747-0A04-4738-F33DE552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4" r="276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2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4C94-B172-4CBF-92AA-9DFF5CE1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03C4-D670-1769-2C7F-998E2F1F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i="0">
                <a:effectLst/>
              </a:rPr>
              <a:t>Importance</a:t>
            </a:r>
            <a:r>
              <a:rPr lang="en-IN" sz="1600" b="0" i="0">
                <a:effectLst/>
              </a:rPr>
              <a:t>: Ensures safe, inclusive digital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>
                <a:effectLst/>
              </a:rPr>
              <a:t>Prevention</a:t>
            </a:r>
            <a:r>
              <a:rPr lang="en-IN" sz="1600" b="0" i="0">
                <a:effectLst/>
              </a:rPr>
              <a:t>: Averts escalation to violence and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>
                <a:effectLst/>
              </a:rPr>
              <a:t>Legal Compliance</a:t>
            </a:r>
            <a:r>
              <a:rPr lang="en-IN" sz="1600" b="0" i="0">
                <a:effectLst/>
              </a:rPr>
              <a:t>: Adheres to laws and platform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>
                <a:effectLst/>
              </a:rPr>
              <a:t>Educational Role</a:t>
            </a:r>
            <a:r>
              <a:rPr lang="en-IN" sz="1600" b="0" i="0">
                <a:effectLst/>
              </a:rPr>
              <a:t>: Teaches appropriate online conduct.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>
                <a:effectLst/>
              </a:rPr>
              <a:t>Insightful Analysis</a:t>
            </a:r>
            <a:r>
              <a:rPr lang="en-IN" sz="1600" b="0" i="0">
                <a:effectLst/>
              </a:rPr>
              <a:t>: Offers insights into societal biases.</a:t>
            </a:r>
          </a:p>
          <a:p>
            <a:pPr marL="0" indent="0">
              <a:buNone/>
            </a:pPr>
            <a:br>
              <a:rPr lang="en-IN" sz="1600"/>
            </a:br>
            <a:br>
              <a:rPr lang="en-IN" sz="1600"/>
            </a:br>
            <a:endParaRPr lang="en-IN" sz="1600" b="0" i="0">
              <a:effectLst/>
            </a:endParaRPr>
          </a:p>
        </p:txBody>
      </p:sp>
      <p:pic>
        <p:nvPicPr>
          <p:cNvPr id="6" name="Picture 5" descr="A cartoon of a person sitting at a computer&#10;&#10;Description automatically generated">
            <a:extLst>
              <a:ext uri="{FF2B5EF4-FFF2-40B4-BE49-F238E27FC236}">
                <a16:creationId xmlns:a16="http://schemas.microsoft.com/office/drawing/2014/main" id="{5B85BD3C-7CBC-D8E2-3824-D9E199D9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B8CAC-F0FB-1DE6-BEC4-25BFDB6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E1B2-4D9E-9AE6-8261-059E52D7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4912"/>
            <a:ext cx="6089173" cy="45330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000" b="0" i="0" dirty="0">
                <a:effectLst/>
              </a:rPr>
              <a:t>The proliferation of hate speech on social media platforms, particularly Twitter, poses significant challenges to maintaining a respectful and inclusive online environment. The primary challenge lies in accurately identifying and categorizing such content, considering the subtle nuances and contextual dependencies of language. Developing a model based on this dataset would significantly enhance the efficiency and accuracy of hate speech detection on social media platforms like Twitter.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We have been provided with features like:</a:t>
            </a:r>
          </a:p>
          <a:p>
            <a:r>
              <a:rPr lang="en-IN" sz="1000" b="0" i="0" dirty="0">
                <a:effectLst/>
              </a:rPr>
              <a:t>Class label- Suggests speech is hateful or not.</a:t>
            </a:r>
          </a:p>
          <a:p>
            <a:r>
              <a:rPr lang="en-IN" sz="1000" b="0" i="0" dirty="0">
                <a:effectLst/>
              </a:rPr>
              <a:t>Count -number of CrowdFlower users who coded each tweet.</a:t>
            </a:r>
          </a:p>
          <a:p>
            <a:r>
              <a:rPr lang="en-IN" sz="1000" b="0" i="0" dirty="0">
                <a:effectLst/>
              </a:rPr>
              <a:t>Hate Speech - number of CF users who judged the tweet to be hate speech</a:t>
            </a:r>
          </a:p>
          <a:p>
            <a:r>
              <a:rPr lang="en-IN" sz="1000" b="0" i="0" dirty="0">
                <a:effectLst/>
              </a:rPr>
              <a:t>Offensive language- number of CF users who judged the tweet to be offensive</a:t>
            </a:r>
          </a:p>
          <a:p>
            <a:r>
              <a:rPr lang="en-IN" sz="1000" b="0" i="0" dirty="0">
                <a:effectLst/>
              </a:rPr>
              <a:t>Neither - number of CF users who judged the tweet to be neither offensive nor non-offensive</a:t>
            </a:r>
          </a:p>
          <a:p>
            <a:r>
              <a:rPr lang="en-IN" sz="1000" b="0" i="0" dirty="0">
                <a:effectLst/>
              </a:rPr>
              <a:t>Tweet – Tweets from users.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3" name="Picture 12" descr="Multi-coloured dialogue boxes">
            <a:extLst>
              <a:ext uri="{FF2B5EF4-FFF2-40B4-BE49-F238E27FC236}">
                <a16:creationId xmlns:a16="http://schemas.microsoft.com/office/drawing/2014/main" id="{278750EB-495B-8383-62F0-3D550FB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5" r="17570" b="2"/>
          <a:stretch/>
        </p:blipFill>
        <p:spPr>
          <a:xfrm>
            <a:off x="6096000" y="0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E01AFF0-531C-FEEC-2637-64E11BE00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03" y="316462"/>
            <a:ext cx="41979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+mn-lt"/>
              </a:rPr>
              <a:t>METHODOLOGY</a:t>
            </a:r>
            <a:endParaRPr b="1" dirty="0">
              <a:latin typeface="+mn-lt"/>
            </a:endParaRP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9AA7555A-B035-FB81-A012-9958A6D2498A}"/>
              </a:ext>
            </a:extLst>
          </p:cNvPr>
          <p:cNvGrpSpPr/>
          <p:nvPr/>
        </p:nvGrpSpPr>
        <p:grpSpPr>
          <a:xfrm>
            <a:off x="249332" y="2243137"/>
            <a:ext cx="1283145" cy="657225"/>
            <a:chOff x="307657" y="2243137"/>
            <a:chExt cx="1166495" cy="65722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AE26555-22C8-31D7-3808-76958DCB6473}"/>
                </a:ext>
              </a:extLst>
            </p:cNvPr>
            <p:cNvSpPr/>
            <p:nvPr/>
          </p:nvSpPr>
          <p:spPr>
            <a:xfrm>
              <a:off x="312420" y="2247900"/>
              <a:ext cx="1156970" cy="647700"/>
            </a:xfrm>
            <a:custGeom>
              <a:avLst/>
              <a:gdLst/>
              <a:ahLst/>
              <a:cxnLst/>
              <a:rect l="l" t="t" r="r" b="b"/>
              <a:pathLst>
                <a:path w="1156970" h="647700">
                  <a:moveTo>
                    <a:pt x="115671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156716" y="647700"/>
                  </a:lnTo>
                  <a:lnTo>
                    <a:pt x="1156716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1B521F0-1BF1-86B7-9672-65719E2EF360}"/>
                </a:ext>
              </a:extLst>
            </p:cNvPr>
            <p:cNvSpPr/>
            <p:nvPr/>
          </p:nvSpPr>
          <p:spPr>
            <a:xfrm>
              <a:off x="312420" y="2247900"/>
              <a:ext cx="1156970" cy="647700"/>
            </a:xfrm>
            <a:custGeom>
              <a:avLst/>
              <a:gdLst/>
              <a:ahLst/>
              <a:cxnLst/>
              <a:rect l="l" t="t" r="r" b="b"/>
              <a:pathLst>
                <a:path w="1156970" h="647700">
                  <a:moveTo>
                    <a:pt x="0" y="647700"/>
                  </a:moveTo>
                  <a:lnTo>
                    <a:pt x="1156716" y="647700"/>
                  </a:lnTo>
                  <a:lnTo>
                    <a:pt x="115671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868C91C3-EF2C-2280-BFAC-B903C1CE3CF4}"/>
              </a:ext>
            </a:extLst>
          </p:cNvPr>
          <p:cNvSpPr txBox="1"/>
          <p:nvPr/>
        </p:nvSpPr>
        <p:spPr>
          <a:xfrm>
            <a:off x="434669" y="2267712"/>
            <a:ext cx="105323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 Ac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dirty="0">
                <a:latin typeface="Calibri"/>
                <a:cs typeface="Calibri"/>
              </a:rPr>
              <a:t>isition</a:t>
            </a: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1E42D3FE-F4B5-8993-5C72-8838A3B5F29A}"/>
              </a:ext>
            </a:extLst>
          </p:cNvPr>
          <p:cNvGrpSpPr/>
          <p:nvPr/>
        </p:nvGrpSpPr>
        <p:grpSpPr>
          <a:xfrm>
            <a:off x="1989676" y="2252281"/>
            <a:ext cx="1284542" cy="657225"/>
            <a:chOff x="2048065" y="2252281"/>
            <a:chExt cx="1167765" cy="657225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19B53DC5-E291-A257-2F76-34BC22463A34}"/>
                </a:ext>
              </a:extLst>
            </p:cNvPr>
            <p:cNvSpPr/>
            <p:nvPr/>
          </p:nvSpPr>
          <p:spPr>
            <a:xfrm>
              <a:off x="2052827" y="2257044"/>
              <a:ext cx="1158240" cy="647700"/>
            </a:xfrm>
            <a:custGeom>
              <a:avLst/>
              <a:gdLst/>
              <a:ahLst/>
              <a:cxnLst/>
              <a:rect l="l" t="t" r="r" b="b"/>
              <a:pathLst>
                <a:path w="1158239" h="647700">
                  <a:moveTo>
                    <a:pt x="1158239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158239" y="647700"/>
                  </a:lnTo>
                  <a:lnTo>
                    <a:pt x="1158239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7F08AE61-F487-99B6-DA6C-E72BCE1264B1}"/>
                </a:ext>
              </a:extLst>
            </p:cNvPr>
            <p:cNvSpPr/>
            <p:nvPr/>
          </p:nvSpPr>
          <p:spPr>
            <a:xfrm>
              <a:off x="2052827" y="2257044"/>
              <a:ext cx="1158240" cy="647700"/>
            </a:xfrm>
            <a:custGeom>
              <a:avLst/>
              <a:gdLst/>
              <a:ahLst/>
              <a:cxnLst/>
              <a:rect l="l" t="t" r="r" b="b"/>
              <a:pathLst>
                <a:path w="1158239" h="647700">
                  <a:moveTo>
                    <a:pt x="0" y="647700"/>
                  </a:moveTo>
                  <a:lnTo>
                    <a:pt x="1158239" y="647700"/>
                  </a:lnTo>
                  <a:lnTo>
                    <a:pt x="1158239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B62FF6B2-C7A5-F9CE-EF45-6C4C2EBC29D7}"/>
              </a:ext>
            </a:extLst>
          </p:cNvPr>
          <p:cNvSpPr txBox="1"/>
          <p:nvPr/>
        </p:nvSpPr>
        <p:spPr>
          <a:xfrm>
            <a:off x="2105628" y="2236724"/>
            <a:ext cx="1054037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 Wrangling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Cleaning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470C73B-EB7A-D57C-8E8E-CD66EC5A50AA}"/>
              </a:ext>
            </a:extLst>
          </p:cNvPr>
          <p:cNvGrpSpPr/>
          <p:nvPr/>
        </p:nvGrpSpPr>
        <p:grpSpPr>
          <a:xfrm>
            <a:off x="1277936" y="2255329"/>
            <a:ext cx="4203572" cy="657225"/>
            <a:chOff x="1469008" y="2255329"/>
            <a:chExt cx="3821429" cy="65722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2E649B3-95E8-39F3-0765-D3E4EA7140CA}"/>
                </a:ext>
              </a:extLst>
            </p:cNvPr>
            <p:cNvSpPr/>
            <p:nvPr/>
          </p:nvSpPr>
          <p:spPr>
            <a:xfrm>
              <a:off x="1469009" y="2260091"/>
              <a:ext cx="3816350" cy="647700"/>
            </a:xfrm>
            <a:custGeom>
              <a:avLst/>
              <a:gdLst/>
              <a:ahLst/>
              <a:cxnLst/>
              <a:rect l="l" t="t" r="r" b="b"/>
              <a:pathLst>
                <a:path w="3816350" h="647700">
                  <a:moveTo>
                    <a:pt x="572211" y="327025"/>
                  </a:moveTo>
                  <a:lnTo>
                    <a:pt x="519684" y="327025"/>
                  </a:lnTo>
                  <a:lnTo>
                    <a:pt x="506996" y="327025"/>
                  </a:lnTo>
                  <a:lnTo>
                    <a:pt x="506476" y="358648"/>
                  </a:lnTo>
                  <a:lnTo>
                    <a:pt x="572211" y="327025"/>
                  </a:lnTo>
                  <a:close/>
                </a:path>
                <a:path w="3816350" h="647700">
                  <a:moveTo>
                    <a:pt x="583311" y="321691"/>
                  </a:moveTo>
                  <a:lnTo>
                    <a:pt x="507746" y="282448"/>
                  </a:lnTo>
                  <a:lnTo>
                    <a:pt x="507212" y="314134"/>
                  </a:lnTo>
                  <a:lnTo>
                    <a:pt x="254" y="306070"/>
                  </a:lnTo>
                  <a:lnTo>
                    <a:pt x="0" y="318770"/>
                  </a:lnTo>
                  <a:lnTo>
                    <a:pt x="506996" y="326834"/>
                  </a:lnTo>
                  <a:lnTo>
                    <a:pt x="519684" y="326834"/>
                  </a:lnTo>
                  <a:lnTo>
                    <a:pt x="572630" y="326834"/>
                  </a:lnTo>
                  <a:lnTo>
                    <a:pt x="583311" y="321691"/>
                  </a:lnTo>
                  <a:close/>
                </a:path>
                <a:path w="3816350" h="647700">
                  <a:moveTo>
                    <a:pt x="3816210" y="0"/>
                  </a:moveTo>
                  <a:lnTo>
                    <a:pt x="2389759" y="0"/>
                  </a:lnTo>
                  <a:lnTo>
                    <a:pt x="2389759" y="647700"/>
                  </a:lnTo>
                  <a:lnTo>
                    <a:pt x="3816210" y="647700"/>
                  </a:lnTo>
                  <a:lnTo>
                    <a:pt x="3816210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671FF78-1334-EF24-3384-6C737ED1F1A2}"/>
                </a:ext>
              </a:extLst>
            </p:cNvPr>
            <p:cNvSpPr/>
            <p:nvPr/>
          </p:nvSpPr>
          <p:spPr>
            <a:xfrm>
              <a:off x="3858767" y="2260092"/>
              <a:ext cx="1426845" cy="647700"/>
            </a:xfrm>
            <a:custGeom>
              <a:avLst/>
              <a:gdLst/>
              <a:ahLst/>
              <a:cxnLst/>
              <a:rect l="l" t="t" r="r" b="b"/>
              <a:pathLst>
                <a:path w="1426845" h="647700">
                  <a:moveTo>
                    <a:pt x="0" y="647700"/>
                  </a:moveTo>
                  <a:lnTo>
                    <a:pt x="1426464" y="647700"/>
                  </a:lnTo>
                  <a:lnTo>
                    <a:pt x="1426464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F150D271-CCCD-37AC-FCD6-11B7A55EAD5C}"/>
              </a:ext>
            </a:extLst>
          </p:cNvPr>
          <p:cNvSpPr txBox="1"/>
          <p:nvPr/>
        </p:nvSpPr>
        <p:spPr>
          <a:xfrm>
            <a:off x="3878610" y="2453132"/>
            <a:ext cx="13096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    </a:t>
            </a:r>
            <a:r>
              <a:rPr sz="1400" spc="-5" dirty="0">
                <a:latin typeface="Calibri"/>
                <a:cs typeface="Calibri"/>
              </a:rPr>
              <a:t>Train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Split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56CE0F51-1CD3-8BBB-E84C-5A5D0F6BD2CB}"/>
              </a:ext>
            </a:extLst>
          </p:cNvPr>
          <p:cNvGrpSpPr/>
          <p:nvPr/>
        </p:nvGrpSpPr>
        <p:grpSpPr>
          <a:xfrm>
            <a:off x="6114097" y="1129093"/>
            <a:ext cx="1812925" cy="3714750"/>
            <a:chOff x="6114097" y="1129093"/>
            <a:chExt cx="1812925" cy="371475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BBEB9877-9123-4204-56E7-C5639580962A}"/>
                </a:ext>
              </a:extLst>
            </p:cNvPr>
            <p:cNvSpPr/>
            <p:nvPr/>
          </p:nvSpPr>
          <p:spPr>
            <a:xfrm>
              <a:off x="6118859" y="1133855"/>
              <a:ext cx="1803400" cy="3705225"/>
            </a:xfrm>
            <a:custGeom>
              <a:avLst/>
              <a:gdLst/>
              <a:ahLst/>
              <a:cxnLst/>
              <a:rect l="l" t="t" r="r" b="b"/>
              <a:pathLst>
                <a:path w="1803400" h="3705225">
                  <a:moveTo>
                    <a:pt x="1802891" y="0"/>
                  </a:moveTo>
                  <a:lnTo>
                    <a:pt x="0" y="0"/>
                  </a:lnTo>
                  <a:lnTo>
                    <a:pt x="0" y="3704844"/>
                  </a:lnTo>
                  <a:lnTo>
                    <a:pt x="1802891" y="3704844"/>
                  </a:lnTo>
                  <a:lnTo>
                    <a:pt x="1802891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CC70439-93FA-DEA5-681D-BB4CE611517F}"/>
                </a:ext>
              </a:extLst>
            </p:cNvPr>
            <p:cNvSpPr/>
            <p:nvPr/>
          </p:nvSpPr>
          <p:spPr>
            <a:xfrm>
              <a:off x="6118859" y="1133855"/>
              <a:ext cx="1803400" cy="3705225"/>
            </a:xfrm>
            <a:custGeom>
              <a:avLst/>
              <a:gdLst/>
              <a:ahLst/>
              <a:cxnLst/>
              <a:rect l="l" t="t" r="r" b="b"/>
              <a:pathLst>
                <a:path w="1803400" h="3705225">
                  <a:moveTo>
                    <a:pt x="0" y="3704844"/>
                  </a:moveTo>
                  <a:lnTo>
                    <a:pt x="1802891" y="3704844"/>
                  </a:lnTo>
                  <a:lnTo>
                    <a:pt x="1802891" y="0"/>
                  </a:lnTo>
                  <a:lnTo>
                    <a:pt x="0" y="0"/>
                  </a:lnTo>
                  <a:lnTo>
                    <a:pt x="0" y="3704844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AA9192BE-3355-AFB2-54BF-CE43B574FA19}"/>
              </a:ext>
            </a:extLst>
          </p:cNvPr>
          <p:cNvSpPr txBox="1"/>
          <p:nvPr/>
        </p:nvSpPr>
        <p:spPr>
          <a:xfrm>
            <a:off x="6270624" y="1353311"/>
            <a:ext cx="1489202" cy="46355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79400" marR="270510" indent="226695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re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ro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C14EE97D-2532-53A6-5E5A-24FABE293D8A}"/>
              </a:ext>
            </a:extLst>
          </p:cNvPr>
          <p:cNvSpPr txBox="1"/>
          <p:nvPr/>
        </p:nvSpPr>
        <p:spPr>
          <a:xfrm>
            <a:off x="6270624" y="2267711"/>
            <a:ext cx="1489202" cy="46355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48920" marR="240665" indent="14732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/>
                <a:cs typeface="Calibri"/>
              </a:rPr>
              <a:t>Feature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2273D8FC-B30E-90D7-4B7C-C1808EBB943A}"/>
              </a:ext>
            </a:extLst>
          </p:cNvPr>
          <p:cNvSpPr txBox="1"/>
          <p:nvPr/>
        </p:nvSpPr>
        <p:spPr>
          <a:xfrm>
            <a:off x="6270624" y="3192779"/>
            <a:ext cx="1489202" cy="43434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Calibri"/>
                <a:cs typeface="Calibri"/>
              </a:rPr>
              <a:t>Data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Modelling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BFB0B05-75BC-F4C8-7FEF-6C8064D9E9BA}"/>
              </a:ext>
            </a:extLst>
          </p:cNvPr>
          <p:cNvSpPr txBox="1"/>
          <p:nvPr/>
        </p:nvSpPr>
        <p:spPr>
          <a:xfrm>
            <a:off x="6331585" y="4034028"/>
            <a:ext cx="1489202" cy="46355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65100" marR="155575" indent="276860">
              <a:lnSpc>
                <a:spcPct val="100000"/>
              </a:lnSpc>
              <a:spcBef>
                <a:spcPts val="60"/>
              </a:spcBef>
            </a:pPr>
            <a:r>
              <a:rPr sz="1400" dirty="0">
                <a:latin typeface="Calibri"/>
                <a:cs typeface="Calibri"/>
              </a:rPr>
              <a:t>Model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rpr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ta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6">
            <a:extLst>
              <a:ext uri="{FF2B5EF4-FFF2-40B4-BE49-F238E27FC236}">
                <a16:creationId xmlns:a16="http://schemas.microsoft.com/office/drawing/2014/main" id="{8A037B46-BD80-20BD-D468-A2A6468C073E}"/>
              </a:ext>
            </a:extLst>
          </p:cNvPr>
          <p:cNvGrpSpPr/>
          <p:nvPr/>
        </p:nvGrpSpPr>
        <p:grpSpPr>
          <a:xfrm>
            <a:off x="1488186" y="2582417"/>
            <a:ext cx="6678168" cy="38354"/>
            <a:chOff x="1488186" y="2582417"/>
            <a:chExt cx="6678168" cy="38354"/>
          </a:xfrm>
        </p:grpSpPr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91577FE1-800F-4AE8-8D4C-71A2934496D6}"/>
                </a:ext>
              </a:extLst>
            </p:cNvPr>
            <p:cNvSpPr/>
            <p:nvPr/>
          </p:nvSpPr>
          <p:spPr>
            <a:xfrm>
              <a:off x="1488186" y="2582417"/>
              <a:ext cx="565785" cy="3175"/>
            </a:xfrm>
            <a:custGeom>
              <a:avLst/>
              <a:gdLst/>
              <a:ahLst/>
              <a:cxnLst/>
              <a:rect l="l" t="t" r="r" b="b"/>
              <a:pathLst>
                <a:path w="565785" h="3175">
                  <a:moveTo>
                    <a:pt x="0" y="3048"/>
                  </a:moveTo>
                  <a:lnTo>
                    <a:pt x="565784" y="0"/>
                  </a:lnTo>
                </a:path>
              </a:pathLst>
            </a:custGeom>
            <a:ln w="28575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4EA1EFED-AD43-13E7-9452-3F35E38B4C92}"/>
                </a:ext>
              </a:extLst>
            </p:cNvPr>
            <p:cNvSpPr/>
            <p:nvPr/>
          </p:nvSpPr>
          <p:spPr>
            <a:xfrm>
              <a:off x="3205734" y="2583941"/>
              <a:ext cx="4960620" cy="36830"/>
            </a:xfrm>
            <a:custGeom>
              <a:avLst/>
              <a:gdLst/>
              <a:ahLst/>
              <a:cxnLst/>
              <a:rect l="l" t="t" r="r" b="b"/>
              <a:pathLst>
                <a:path w="4960620" h="36830">
                  <a:moveTo>
                    <a:pt x="0" y="12318"/>
                  </a:moveTo>
                  <a:lnTo>
                    <a:pt x="653415" y="0"/>
                  </a:lnTo>
                </a:path>
                <a:path w="4960620" h="36830">
                  <a:moveTo>
                    <a:pt x="2097024" y="1524"/>
                  </a:moveTo>
                  <a:lnTo>
                    <a:pt x="2937891" y="1524"/>
                  </a:lnTo>
                </a:path>
                <a:path w="4960620" h="36830">
                  <a:moveTo>
                    <a:pt x="4960620" y="36575"/>
                  </a:moveTo>
                  <a:lnTo>
                    <a:pt x="4728972" y="365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22">
            <a:extLst>
              <a:ext uri="{FF2B5EF4-FFF2-40B4-BE49-F238E27FC236}">
                <a16:creationId xmlns:a16="http://schemas.microsoft.com/office/drawing/2014/main" id="{22F21896-9DEA-D722-DD5B-35BDDBF56819}"/>
              </a:ext>
            </a:extLst>
          </p:cNvPr>
          <p:cNvGrpSpPr/>
          <p:nvPr/>
        </p:nvGrpSpPr>
        <p:grpSpPr>
          <a:xfrm>
            <a:off x="8166354" y="2165476"/>
            <a:ext cx="2060641" cy="910590"/>
            <a:chOff x="8136445" y="2134933"/>
            <a:chExt cx="960755" cy="910590"/>
          </a:xfrm>
        </p:grpSpPr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E73FE6E5-9CD5-7037-BE37-1565859FB0AC}"/>
                </a:ext>
              </a:extLst>
            </p:cNvPr>
            <p:cNvSpPr/>
            <p:nvPr/>
          </p:nvSpPr>
          <p:spPr>
            <a:xfrm>
              <a:off x="8141207" y="2139695"/>
              <a:ext cx="951230" cy="901065"/>
            </a:xfrm>
            <a:custGeom>
              <a:avLst/>
              <a:gdLst/>
              <a:ahLst/>
              <a:cxnLst/>
              <a:rect l="l" t="t" r="r" b="b"/>
              <a:pathLst>
                <a:path w="951229" h="901064">
                  <a:moveTo>
                    <a:pt x="950976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950976" y="900683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CE3D72D2-F5CF-84E8-E636-BCCD4D99F803}"/>
                </a:ext>
              </a:extLst>
            </p:cNvPr>
            <p:cNvSpPr/>
            <p:nvPr/>
          </p:nvSpPr>
          <p:spPr>
            <a:xfrm>
              <a:off x="8141207" y="2139695"/>
              <a:ext cx="951230" cy="901065"/>
            </a:xfrm>
            <a:custGeom>
              <a:avLst/>
              <a:gdLst/>
              <a:ahLst/>
              <a:cxnLst/>
              <a:rect l="l" t="t" r="r" b="b"/>
              <a:pathLst>
                <a:path w="951229" h="901064">
                  <a:moveTo>
                    <a:pt x="0" y="900683"/>
                  </a:moveTo>
                  <a:lnTo>
                    <a:pt x="950976" y="900683"/>
                  </a:lnTo>
                  <a:lnTo>
                    <a:pt x="950976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5">
            <a:extLst>
              <a:ext uri="{FF2B5EF4-FFF2-40B4-BE49-F238E27FC236}">
                <a16:creationId xmlns:a16="http://schemas.microsoft.com/office/drawing/2014/main" id="{5518B824-ECF1-B377-8698-FB02E5BA2A69}"/>
              </a:ext>
            </a:extLst>
          </p:cNvPr>
          <p:cNvSpPr txBox="1"/>
          <p:nvPr/>
        </p:nvSpPr>
        <p:spPr>
          <a:xfrm>
            <a:off x="8237600" y="2138629"/>
            <a:ext cx="1620383" cy="67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endParaRPr lang="en-US" sz="1400" spc="-5" dirty="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Train and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Test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rpr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tation</a:t>
            </a:r>
          </a:p>
        </p:txBody>
      </p:sp>
    </p:spTree>
    <p:extLst>
      <p:ext uri="{BB962C8B-B14F-4D97-AF65-F5344CB8AC3E}">
        <p14:creationId xmlns:p14="http://schemas.microsoft.com/office/powerpoint/2010/main" val="143691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9CF1A-43B8-15E8-8137-6D7A4985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IN" sz="3000" b="1" spc="-5" dirty="0">
                <a:latin typeface="+mn-lt"/>
              </a:rPr>
              <a:t>DATA</a:t>
            </a:r>
            <a:r>
              <a:rPr lang="en-IN" sz="3000" b="1" spc="-70" dirty="0">
                <a:latin typeface="+mn-lt"/>
              </a:rPr>
              <a:t> </a:t>
            </a:r>
            <a:r>
              <a:rPr lang="en-IN" sz="3000" b="1" spc="-5" dirty="0">
                <a:latin typeface="+mn-lt"/>
              </a:rPr>
              <a:t>ACQUISITION</a:t>
            </a:r>
            <a:br>
              <a:rPr lang="en-IN" sz="3000" b="1" spc="-5" dirty="0">
                <a:latin typeface="+mn-lt"/>
              </a:rPr>
            </a:br>
            <a:endParaRPr lang="en-US" sz="3000" b="1" dirty="0">
              <a:latin typeface="+mn-lt"/>
            </a:endParaRPr>
          </a:p>
        </p:txBody>
      </p:sp>
      <p:pic>
        <p:nvPicPr>
          <p:cNvPr id="5" name="Picture 4" descr="A computer code with numbers and text&#10;&#10;Description automatically generated">
            <a:extLst>
              <a:ext uri="{FF2B5EF4-FFF2-40B4-BE49-F238E27FC236}">
                <a16:creationId xmlns:a16="http://schemas.microsoft.com/office/drawing/2014/main" id="{9DD3F278-8C6D-F711-AC2E-0949B918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2983057"/>
            <a:ext cx="5804955" cy="25251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AB96-749C-C079-40FA-F092220C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 lnSpcReduction="10000"/>
          </a:bodyPr>
          <a:lstStyle/>
          <a:p>
            <a:pPr marL="0" marR="5080" indent="0">
              <a:spcBef>
                <a:spcPts val="100"/>
              </a:spcBef>
              <a:buNone/>
            </a:pPr>
            <a:r>
              <a:rPr lang="en-IN" sz="1900" spc="-5" dirty="0">
                <a:latin typeface="Calibri"/>
                <a:cs typeface="Calibri"/>
              </a:rPr>
              <a:t>The first </a:t>
            </a:r>
            <a:r>
              <a:rPr lang="en-IN" sz="1900" dirty="0">
                <a:latin typeface="Calibri"/>
                <a:cs typeface="Calibri"/>
              </a:rPr>
              <a:t>step in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the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pipeline</a:t>
            </a:r>
            <a:r>
              <a:rPr lang="en-IN" sz="1900" spc="2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aims</a:t>
            </a:r>
            <a:r>
              <a:rPr lang="en-IN" sz="1900" spc="-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at</a:t>
            </a:r>
            <a:r>
              <a:rPr lang="en-IN" sz="1900" spc="-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importing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our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dataset</a:t>
            </a:r>
            <a:r>
              <a:rPr lang="en-IN" sz="1900" dirty="0">
                <a:latin typeface="Calibri"/>
                <a:cs typeface="Calibri"/>
              </a:rPr>
              <a:t> into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our environment.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In </a:t>
            </a:r>
            <a:r>
              <a:rPr lang="en-IN" sz="1900" spc="-5" dirty="0">
                <a:latin typeface="Calibri"/>
                <a:cs typeface="Calibri"/>
              </a:rPr>
              <a:t>our </a:t>
            </a:r>
            <a:r>
              <a:rPr lang="en-IN" sz="1900" spc="-39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case;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we </a:t>
            </a:r>
            <a:r>
              <a:rPr lang="en-IN" sz="1900" spc="-5" dirty="0">
                <a:latin typeface="Calibri"/>
                <a:cs typeface="Calibri"/>
              </a:rPr>
              <a:t>will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import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the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dataset</a:t>
            </a:r>
            <a:r>
              <a:rPr lang="en-IN" sz="1900" spc="-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provided</a:t>
            </a:r>
            <a:r>
              <a:rPr lang="en-IN" sz="1900" spc="2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by</a:t>
            </a:r>
            <a:r>
              <a:rPr lang="en-IN" sz="1900" spc="-10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the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insurance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company.</a:t>
            </a:r>
            <a:r>
              <a:rPr lang="en-IN" sz="1900" dirty="0">
                <a:latin typeface="Calibri"/>
                <a:cs typeface="Calibri"/>
              </a:rPr>
              <a:t> </a:t>
            </a:r>
          </a:p>
          <a:p>
            <a:pPr marL="0" marR="5080" indent="0">
              <a:spcBef>
                <a:spcPts val="100"/>
              </a:spcBef>
              <a:buNone/>
            </a:pPr>
            <a:r>
              <a:rPr lang="en-IN" sz="1900" spc="-5" dirty="0">
                <a:latin typeface="Calibri"/>
                <a:cs typeface="Calibri"/>
              </a:rPr>
              <a:t>The</a:t>
            </a:r>
            <a:r>
              <a:rPr lang="en-IN" sz="1900" dirty="0">
                <a:latin typeface="Calibri"/>
                <a:cs typeface="Calibri"/>
              </a:rPr>
              <a:t> dataset </a:t>
            </a:r>
            <a:r>
              <a:rPr lang="en-IN" sz="1900" spc="-5" dirty="0">
                <a:latin typeface="Calibri"/>
                <a:cs typeface="Calibri"/>
              </a:rPr>
              <a:t>consists</a:t>
            </a:r>
            <a:r>
              <a:rPr lang="en-IN" sz="190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of about </a:t>
            </a:r>
            <a:r>
              <a:rPr lang="en-IN" sz="1900" spc="15" dirty="0">
                <a:latin typeface="Calibri"/>
                <a:cs typeface="Calibri"/>
              </a:rPr>
              <a:t>24783</a:t>
            </a:r>
            <a:r>
              <a:rPr lang="en-IN" sz="190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rows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and</a:t>
            </a:r>
            <a:r>
              <a:rPr lang="en-IN" sz="1900" spc="5" dirty="0">
                <a:latin typeface="Calibri"/>
                <a:cs typeface="Calibri"/>
              </a:rPr>
              <a:t> 6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columns</a:t>
            </a:r>
            <a:r>
              <a:rPr lang="en-IN" sz="1900" spc="2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including</a:t>
            </a:r>
            <a:r>
              <a:rPr lang="en-IN" sz="1900" spc="2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our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target</a:t>
            </a:r>
            <a:r>
              <a:rPr lang="en-IN" sz="190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feature.</a:t>
            </a:r>
            <a:endParaRPr lang="en-IN" sz="19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lang="en-IN" sz="19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3000" b="1" dirty="0">
                <a:latin typeface="Calibri"/>
                <a:cs typeface="Calibri"/>
              </a:rPr>
              <a:t>EXPLORATORY</a:t>
            </a:r>
            <a:r>
              <a:rPr lang="en-IN" sz="3000" b="1" spc="-30" dirty="0">
                <a:latin typeface="Calibri"/>
                <a:cs typeface="Calibri"/>
              </a:rPr>
              <a:t> </a:t>
            </a:r>
            <a:r>
              <a:rPr lang="en-IN" sz="3000" b="1" spc="-5" dirty="0">
                <a:latin typeface="Calibri"/>
                <a:cs typeface="Calibri"/>
              </a:rPr>
              <a:t>DATA</a:t>
            </a:r>
            <a:r>
              <a:rPr lang="en-IN" sz="3000" b="1" spc="-45" dirty="0">
                <a:latin typeface="Calibri"/>
                <a:cs typeface="Calibri"/>
              </a:rPr>
              <a:t> </a:t>
            </a:r>
            <a:r>
              <a:rPr lang="en-IN" sz="3000" b="1" dirty="0">
                <a:latin typeface="Calibri"/>
                <a:cs typeface="Calibri"/>
              </a:rPr>
              <a:t>ANALYSIS</a:t>
            </a:r>
            <a:endParaRPr lang="en-IN" sz="3000" dirty="0">
              <a:latin typeface="Calibri"/>
              <a:cs typeface="Calibri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900" spc="-5" dirty="0">
              <a:latin typeface="Calibri"/>
              <a:cs typeface="Calibri"/>
            </a:endParaRPr>
          </a:p>
          <a:p>
            <a:pPr marL="0" indent="0">
              <a:spcBef>
                <a:spcPts val="35"/>
              </a:spcBef>
              <a:buNone/>
            </a:pPr>
            <a:r>
              <a:rPr lang="en-IN" sz="1900" spc="-5" dirty="0">
                <a:latin typeface="Calibri"/>
                <a:cs typeface="Calibri"/>
              </a:rPr>
              <a:t>First </a:t>
            </a:r>
            <a:r>
              <a:rPr lang="en-IN" sz="1900" dirty="0">
                <a:latin typeface="Calibri"/>
                <a:cs typeface="Calibri"/>
              </a:rPr>
              <a:t>we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will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have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a </a:t>
            </a:r>
            <a:r>
              <a:rPr lang="en-IN" sz="1900" spc="-5" dirty="0">
                <a:latin typeface="Calibri"/>
                <a:cs typeface="Calibri"/>
              </a:rPr>
              <a:t>preliminary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look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on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dirty="0">
                <a:latin typeface="Calibri"/>
                <a:cs typeface="Calibri"/>
              </a:rPr>
              <a:t>the</a:t>
            </a:r>
            <a:r>
              <a:rPr lang="en-IN" sz="1900" spc="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information</a:t>
            </a:r>
            <a:r>
              <a:rPr lang="en-IN" sz="1900" spc="2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provided</a:t>
            </a:r>
            <a:r>
              <a:rPr lang="en-IN" sz="1900" spc="15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by</a:t>
            </a:r>
            <a:r>
              <a:rPr lang="en-IN" sz="190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our</a:t>
            </a:r>
            <a:r>
              <a:rPr lang="en-IN" sz="1900" spc="10" dirty="0">
                <a:latin typeface="Calibri"/>
                <a:cs typeface="Calibri"/>
              </a:rPr>
              <a:t> </a:t>
            </a:r>
            <a:r>
              <a:rPr lang="en-IN" sz="1900" spc="-5" dirty="0">
                <a:latin typeface="Calibri"/>
                <a:cs typeface="Calibri"/>
              </a:rPr>
              <a:t>dataset.</a:t>
            </a:r>
          </a:p>
          <a:p>
            <a:pPr marL="0" indent="0">
              <a:spcBef>
                <a:spcPts val="35"/>
              </a:spcBef>
              <a:buNone/>
            </a:pPr>
            <a:endParaRPr lang="en-IN" sz="1900" dirty="0">
              <a:latin typeface="Calibri"/>
              <a:cs typeface="Calibri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1037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ECA3704-E446-A3CB-FFA9-60D6978E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322963"/>
            <a:ext cx="4777381" cy="204233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7BE8-C436-8DF1-1E9F-47B5456D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355600" marR="775970" indent="-342900"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IN" sz="2200" spc="-5">
                <a:latin typeface="Calibri"/>
                <a:cs typeface="Calibri"/>
              </a:rPr>
              <a:t>We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observe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that we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have </a:t>
            </a:r>
            <a:r>
              <a:rPr lang="en-IN" sz="2200">
                <a:latin typeface="Calibri"/>
                <a:cs typeface="Calibri"/>
              </a:rPr>
              <a:t>24783 </a:t>
            </a:r>
            <a:r>
              <a:rPr lang="en-IN" sz="2200" spc="-5">
                <a:latin typeface="Calibri"/>
                <a:cs typeface="Calibri"/>
              </a:rPr>
              <a:t>entries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in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our</a:t>
            </a:r>
            <a:r>
              <a:rPr lang="en-IN" sz="2200" spc="-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dataset</a:t>
            </a:r>
            <a:r>
              <a:rPr lang="en-IN" sz="2200">
                <a:latin typeface="Calibri"/>
                <a:cs typeface="Calibri"/>
              </a:rPr>
              <a:t> and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none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of </a:t>
            </a:r>
            <a:r>
              <a:rPr lang="en-IN" sz="2200">
                <a:latin typeface="Calibri"/>
                <a:cs typeface="Calibri"/>
              </a:rPr>
              <a:t>the </a:t>
            </a:r>
            <a:r>
              <a:rPr lang="en-IN" sz="2200" spc="-39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columns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contain</a:t>
            </a:r>
            <a:r>
              <a:rPr lang="en-IN" sz="2200" spc="20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any </a:t>
            </a:r>
            <a:r>
              <a:rPr lang="en-IN" sz="2200" spc="-5">
                <a:latin typeface="Calibri"/>
                <a:cs typeface="Calibri"/>
              </a:rPr>
              <a:t>null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values.</a:t>
            </a:r>
          </a:p>
          <a:p>
            <a:pPr marL="355600" marR="158115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IN" sz="2200" spc="-5">
                <a:latin typeface="Calibri"/>
                <a:cs typeface="Calibri"/>
              </a:rPr>
              <a:t>Further</a:t>
            </a:r>
            <a:r>
              <a:rPr lang="en-IN" sz="220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it</a:t>
            </a:r>
            <a:r>
              <a:rPr lang="en-IN" sz="220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is</a:t>
            </a:r>
            <a:r>
              <a:rPr lang="en-IN" sz="2200">
                <a:latin typeface="Calibri"/>
                <a:cs typeface="Calibri"/>
              </a:rPr>
              <a:t> also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checked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that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there are </a:t>
            </a:r>
            <a:r>
              <a:rPr lang="en-IN" sz="2200" spc="-5">
                <a:latin typeface="Calibri"/>
                <a:cs typeface="Calibri"/>
              </a:rPr>
              <a:t>no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duplicate</a:t>
            </a:r>
            <a:r>
              <a:rPr lang="en-IN" sz="2200" spc="2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rows</a:t>
            </a:r>
            <a:r>
              <a:rPr lang="en-IN" sz="220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in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our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dataset</a:t>
            </a:r>
            <a:r>
              <a:rPr lang="en-IN" sz="220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which </a:t>
            </a:r>
            <a:r>
              <a:rPr lang="en-IN" sz="2200" spc="-39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means</a:t>
            </a:r>
            <a:r>
              <a:rPr lang="en-IN" sz="2200" spc="-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that we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have</a:t>
            </a:r>
            <a:r>
              <a:rPr lang="en-IN" sz="2200">
                <a:latin typeface="Calibri"/>
                <a:cs typeface="Calibri"/>
              </a:rPr>
              <a:t> data</a:t>
            </a:r>
            <a:r>
              <a:rPr lang="en-IN" sz="2200" spc="-5">
                <a:latin typeface="Calibri"/>
                <a:cs typeface="Calibri"/>
              </a:rPr>
              <a:t> on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24783 </a:t>
            </a:r>
            <a:r>
              <a:rPr lang="en-IN" sz="2200" spc="-5">
                <a:latin typeface="Calibri"/>
                <a:cs typeface="Calibri"/>
              </a:rPr>
              <a:t>unique</a:t>
            </a:r>
            <a:r>
              <a:rPr lang="en-IN" sz="2200" spc="2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tweets.</a:t>
            </a:r>
            <a:endParaRPr lang="en-IN" sz="2200">
              <a:latin typeface="Calibri"/>
              <a:cs typeface="Calibri"/>
            </a:endParaRPr>
          </a:p>
          <a:p>
            <a:pPr marL="355600" marR="479425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IN" sz="2200" spc="-5">
                <a:latin typeface="Calibri"/>
                <a:cs typeface="Calibri"/>
              </a:rPr>
              <a:t>Each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10">
                <a:latin typeface="Calibri"/>
                <a:cs typeface="Calibri"/>
              </a:rPr>
              <a:t>column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has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all </a:t>
            </a:r>
            <a:r>
              <a:rPr lang="en-IN" sz="2200" spc="-5">
                <a:latin typeface="Calibri"/>
                <a:cs typeface="Calibri"/>
              </a:rPr>
              <a:t>its</a:t>
            </a:r>
            <a:r>
              <a:rPr lang="en-IN" sz="220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entries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of </a:t>
            </a:r>
            <a:r>
              <a:rPr lang="en-IN" sz="2200">
                <a:latin typeface="Calibri"/>
                <a:cs typeface="Calibri"/>
              </a:rPr>
              <a:t>the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same </a:t>
            </a:r>
            <a:r>
              <a:rPr lang="en-IN" sz="2200">
                <a:latin typeface="Calibri"/>
                <a:cs typeface="Calibri"/>
              </a:rPr>
              <a:t>type as </a:t>
            </a:r>
            <a:r>
              <a:rPr lang="en-IN" sz="2200" spc="-5">
                <a:latin typeface="Calibri"/>
                <a:cs typeface="Calibri"/>
              </a:rPr>
              <a:t>described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by </a:t>
            </a:r>
            <a:r>
              <a:rPr lang="en-IN" sz="2200">
                <a:latin typeface="Calibri"/>
                <a:cs typeface="Calibri"/>
              </a:rPr>
              <a:t>the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10">
                <a:latin typeface="Calibri"/>
                <a:cs typeface="Calibri"/>
              </a:rPr>
              <a:t>column </a:t>
            </a:r>
            <a:r>
              <a:rPr lang="en-IN" sz="2200" spc="-39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itself which</a:t>
            </a:r>
            <a:r>
              <a:rPr lang="en-IN" sz="2200" spc="2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means that there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are</a:t>
            </a:r>
            <a:r>
              <a:rPr lang="en-IN" sz="2200" spc="-5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no</a:t>
            </a:r>
            <a:r>
              <a:rPr lang="en-IN" sz="2200" spc="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miscellaneous</a:t>
            </a:r>
            <a:r>
              <a:rPr lang="en-IN" sz="2200" spc="15">
                <a:latin typeface="Calibri"/>
                <a:cs typeface="Calibri"/>
              </a:rPr>
              <a:t> </a:t>
            </a:r>
            <a:r>
              <a:rPr lang="en-IN" sz="2200" spc="-5">
                <a:latin typeface="Calibri"/>
                <a:cs typeface="Calibri"/>
              </a:rPr>
              <a:t>data </a:t>
            </a:r>
            <a:r>
              <a:rPr lang="en-IN" sz="2200">
                <a:latin typeface="Calibri"/>
                <a:cs typeface="Calibri"/>
              </a:rPr>
              <a:t>in</a:t>
            </a:r>
            <a:r>
              <a:rPr lang="en-IN" sz="2200" spc="10">
                <a:latin typeface="Calibri"/>
                <a:cs typeface="Calibri"/>
              </a:rPr>
              <a:t> </a:t>
            </a:r>
            <a:r>
              <a:rPr lang="en-IN" sz="2200">
                <a:latin typeface="Calibri"/>
                <a:cs typeface="Calibri"/>
              </a:rPr>
              <a:t>any </a:t>
            </a:r>
            <a:r>
              <a:rPr lang="en-IN" sz="2200" spc="-5">
                <a:latin typeface="Calibri"/>
                <a:cs typeface="Calibri"/>
              </a:rPr>
              <a:t>column.</a:t>
            </a:r>
            <a:endParaRPr lang="en-US" sz="2200" spc="-5">
              <a:latin typeface="Calibri"/>
              <a:cs typeface="Calibri"/>
            </a:endParaRPr>
          </a:p>
          <a:p>
            <a:pPr marL="355600" marR="479425" indent="-342900">
              <a:buAutoNum type="arabicPeriod"/>
              <a:tabLst>
                <a:tab pos="354965" algn="l"/>
                <a:tab pos="355600" algn="l"/>
              </a:tabLst>
            </a:pPr>
            <a:endParaRPr lang="en-IN"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0CE32C3-DA5B-9DF7-D7B0-2A9D90A72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053" y="1079362"/>
            <a:ext cx="4777381" cy="452656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795F-AA3F-41D5-E590-651DB929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1D5BD-F6E2-B87F-C6BB-1B9317911E8A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class imbalance can be seen here between hate speech and non hate speech tweets.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373BD-F908-4FB4-0734-967ECEA4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630936"/>
            <a:ext cx="4557776" cy="1463040"/>
          </a:xfrm>
        </p:spPr>
        <p:txBody>
          <a:bodyPr anchor="ctr">
            <a:normAutofit/>
          </a:bodyPr>
          <a:lstStyle/>
          <a:p>
            <a:r>
              <a:rPr lang="en-IN" sz="3000" b="1" spc="-5" dirty="0">
                <a:latin typeface="+mn-lt"/>
              </a:rPr>
              <a:t>MULTIVARIATE</a:t>
            </a:r>
            <a:r>
              <a:rPr lang="en-IN" sz="3000" b="1" spc="-75" dirty="0">
                <a:latin typeface="+mn-lt"/>
              </a:rPr>
              <a:t> </a:t>
            </a:r>
            <a:r>
              <a:rPr lang="en-IN" sz="3000" b="1" dirty="0">
                <a:latin typeface="+mn-lt"/>
              </a:rPr>
              <a:t>ANALYSIS</a:t>
            </a:r>
            <a:endParaRPr lang="en-US" sz="3000" b="1" dirty="0">
              <a:latin typeface="+mn-lt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B935742A-F076-22D7-4333-241909B3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97" y="2971800"/>
            <a:ext cx="9934814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1011</Words>
  <Application>Microsoft Macintosh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Söhne</vt:lpstr>
      <vt:lpstr>Times New Roman</vt:lpstr>
      <vt:lpstr>Office Theme</vt:lpstr>
      <vt:lpstr>PowerPoint Presentation</vt:lpstr>
      <vt:lpstr>Contents</vt:lpstr>
      <vt:lpstr>INTRODUCTION</vt:lpstr>
      <vt:lpstr>PROBLEM STATEMENT</vt:lpstr>
      <vt:lpstr>METHODOLOGY</vt:lpstr>
      <vt:lpstr>DATA ACQUISITION </vt:lpstr>
      <vt:lpstr>PowerPoint Presentation</vt:lpstr>
      <vt:lpstr>UNIVARIATE ANALYSIS</vt:lpstr>
      <vt:lpstr>MULTIVARIATE ANALYSIS</vt:lpstr>
      <vt:lpstr>PowerPoint Presentation</vt:lpstr>
      <vt:lpstr>TRAIN-TEST SPLIT</vt:lpstr>
      <vt:lpstr>DATA MODELLING</vt:lpstr>
      <vt:lpstr>RESULTS OF DATA MODELLING </vt:lpstr>
      <vt:lpstr>PowerPoint Presentation</vt:lpstr>
      <vt:lpstr>MODEL INTERPRETATION USING ELI5</vt:lpstr>
      <vt:lpstr>TOOLS USED:</vt:lpstr>
      <vt:lpstr>APP DEPLOYMENT</vt:lpstr>
      <vt:lpstr>CONCLUSION</vt:lpstr>
      <vt:lpstr>CHALLENGES FACED AND LIMITATIONS</vt:lpstr>
      <vt:lpstr>FUTURE SCOPE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Mehfooz, Fahad</dc:creator>
  <cp:lastModifiedBy>Mehfooz, Fahad</cp:lastModifiedBy>
  <cp:revision>8</cp:revision>
  <dcterms:created xsi:type="dcterms:W3CDTF">2023-12-04T06:08:49Z</dcterms:created>
  <dcterms:modified xsi:type="dcterms:W3CDTF">2023-12-05T00:58:53Z</dcterms:modified>
</cp:coreProperties>
</file>