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82" r:id="rId5"/>
  </p:sldMasterIdLst>
  <p:notesMasterIdLst>
    <p:notesMasterId r:id="rId29"/>
  </p:notesMasterIdLst>
  <p:sldIdLst>
    <p:sldId id="257" r:id="rId6"/>
    <p:sldId id="284" r:id="rId7"/>
    <p:sldId id="266" r:id="rId8"/>
    <p:sldId id="258" r:id="rId9"/>
    <p:sldId id="274" r:id="rId10"/>
    <p:sldId id="273" r:id="rId11"/>
    <p:sldId id="267" r:id="rId12"/>
    <p:sldId id="261" r:id="rId13"/>
    <p:sldId id="278" r:id="rId14"/>
    <p:sldId id="270" r:id="rId15"/>
    <p:sldId id="259" r:id="rId16"/>
    <p:sldId id="279" r:id="rId17"/>
    <p:sldId id="276" r:id="rId18"/>
    <p:sldId id="275" r:id="rId19"/>
    <p:sldId id="268" r:id="rId20"/>
    <p:sldId id="263" r:id="rId21"/>
    <p:sldId id="272" r:id="rId22"/>
    <p:sldId id="271" r:id="rId23"/>
    <p:sldId id="277" r:id="rId24"/>
    <p:sldId id="280" r:id="rId25"/>
    <p:sldId id="281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6FD6D-EC7D-4E0F-8881-FCF950417C40}" v="19" dt="2023-05-20T19:12:42.302"/>
    <p1510:client id="{76F49C86-1800-4B1A-BA01-DA5B8E70491A}" v="29" dt="2021-10-03T13:08:55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8" autoAdjust="0"/>
  </p:normalViewPr>
  <p:slideViewPr>
    <p:cSldViewPr snapToGrid="0">
      <p:cViewPr varScale="1">
        <p:scale>
          <a:sx n="69" d="100"/>
          <a:sy n="69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gr.Muhammad Mohsin Zafar Lecturer FCS" userId="S::mohsin.zafar@giki.edu.pk::d4827794-3fad-4692-ad82-27aab781e994" providerId="AD" clId="Web-{6986FD6D-EC7D-4E0F-8881-FCF950417C40}"/>
    <pc:docChg chg="modSld">
      <pc:chgData name="Engr.Muhammad Mohsin Zafar Lecturer FCS" userId="S::mohsin.zafar@giki.edu.pk::d4827794-3fad-4692-ad82-27aab781e994" providerId="AD" clId="Web-{6986FD6D-EC7D-4E0F-8881-FCF950417C40}" dt="2023-05-20T19:12:42.302" v="17" actId="20577"/>
      <pc:docMkLst>
        <pc:docMk/>
      </pc:docMkLst>
      <pc:sldChg chg="modSp">
        <pc:chgData name="Engr.Muhammad Mohsin Zafar Lecturer FCS" userId="S::mohsin.zafar@giki.edu.pk::d4827794-3fad-4692-ad82-27aab781e994" providerId="AD" clId="Web-{6986FD6D-EC7D-4E0F-8881-FCF950417C40}" dt="2023-05-20T19:12:42.302" v="17" actId="20577"/>
        <pc:sldMkLst>
          <pc:docMk/>
          <pc:sldMk cId="768913281" sldId="259"/>
        </pc:sldMkLst>
        <pc:spChg chg="mod">
          <ac:chgData name="Engr.Muhammad Mohsin Zafar Lecturer FCS" userId="S::mohsin.zafar@giki.edu.pk::d4827794-3fad-4692-ad82-27aab781e994" providerId="AD" clId="Web-{6986FD6D-EC7D-4E0F-8881-FCF950417C40}" dt="2023-05-20T19:12:42.302" v="17" actId="20577"/>
          <ac:spMkLst>
            <pc:docMk/>
            <pc:sldMk cId="768913281" sldId="259"/>
            <ac:spMk id="2" creationId="{5754548A-365C-4EA8-8F20-F95588A53F56}"/>
          </ac:spMkLst>
        </pc:spChg>
      </pc:sldChg>
      <pc:sldChg chg="modSp">
        <pc:chgData name="Engr.Muhammad Mohsin Zafar Lecturer FCS" userId="S::mohsin.zafar@giki.edu.pk::d4827794-3fad-4692-ad82-27aab781e994" providerId="AD" clId="Web-{6986FD6D-EC7D-4E0F-8881-FCF950417C40}" dt="2023-05-20T19:12:18.785" v="7" actId="20577"/>
        <pc:sldMkLst>
          <pc:docMk/>
          <pc:sldMk cId="240380257" sldId="270"/>
        </pc:sldMkLst>
        <pc:spChg chg="mod">
          <ac:chgData name="Engr.Muhammad Mohsin Zafar Lecturer FCS" userId="S::mohsin.zafar@giki.edu.pk::d4827794-3fad-4692-ad82-27aab781e994" providerId="AD" clId="Web-{6986FD6D-EC7D-4E0F-8881-FCF950417C40}" dt="2023-05-20T19:12:18.785" v="7" actId="20577"/>
          <ac:spMkLst>
            <pc:docMk/>
            <pc:sldMk cId="240380257" sldId="270"/>
            <ac:spMk id="2" creationId="{1709B303-B73E-48B4-BF04-282F3B2734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problem statement is a concise description of an issue to be addressed or a condition to be improved upon. It identifies the gap between the current state and desired state of a process or product. Focusing on the facts, the problem statement should be designed to address the Five </a:t>
            </a:r>
            <a:r>
              <a:rPr lang="en-US" dirty="0" err="1"/>
              <a:t>Ws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5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6F716-F930-EA45-8FD5-C0BE202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5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4812-7700-FAE9-02F1-F9C52D976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A1212-6B37-F949-D8D2-77ECE6360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6074-E7AC-1757-5A09-1E9D1894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8A18-C565-6971-9BEC-16BA2031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7790-483C-B897-A7F4-3F095C8B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5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1D52-F9A5-0FF1-BB33-1820FD9C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81A3-4678-F048-5178-D38DD42A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D27B-97B2-1378-7527-92432F80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CBC8-C586-01B7-58E9-CA1C8F4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AAD6-4FE0-68F4-642A-9D656824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7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8DB1-DF81-FDCC-42B4-8C0B179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9CFB-5933-E0A6-2071-0CA16530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9CE8-C46E-C412-39D2-8AEDECE8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B503-01BA-89BF-F4F9-5E5897F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7DB3-A295-07CB-A393-71D955F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5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1748-8405-F8B5-8E77-54C351D7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7729-8052-5963-4DEC-F3422A3E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3C9F-C894-D9F3-1DFB-EF63C61C2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A9B57-C674-D58F-F693-467DFEB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B9C0-2D87-F997-A1CD-4CD8CED8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75EBA-2ED1-8007-01CD-AB6C933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6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6E17-2EB2-02B8-9EEA-A75B6B90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0246-FAB1-1147-5783-E74B7699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3FAFF-AB2A-2F80-DF9D-277401B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E366-AFDE-9725-8916-96BCA1B88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DB203-4E36-3E78-C21E-25666EFE2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05094-01ED-7901-916C-04DFD8D4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7E14E-1845-8EE1-F6EC-DDE67EEF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AE42B-E224-3B79-EC3E-5ECC2724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5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E202-CDC0-B441-0DD1-34C45EF6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A5E0D-38D4-286F-7F5C-7C6C8F5D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BFABA-2B02-2002-1301-6265B7C3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698BC-A0F4-40B5-1643-8DAD7E7B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4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89376-D81E-AC66-8C0E-76D4AF9B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1929-A39D-2CA2-708C-B4C15C02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42CFF-5D2B-3B05-8F5B-5D21E183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9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62D1-2006-9827-0294-1C5849EE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1AAD-1003-A5F9-BC1A-7A22BA6D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283F2-5F1F-EF66-55D3-C4C08010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07AAC-163A-06E0-0831-CE9EEE1A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8D7B7-28CB-ABFF-9A49-86B55181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EEF0-3FA7-30B9-044A-4ACE2186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9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136-BC2B-AF88-9379-C7CCD5B5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BC527-FE7B-9242-5371-71DA00B57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E8DA-02CB-D78A-4AB1-311D6105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12DCE-D515-4585-1DAF-FCCBEF0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34C19-CBDE-30F2-D499-785759B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F779-1C8E-FD14-E786-8C2F5E96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1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C227-6AA0-6E79-DFEF-A4D30074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F2618-485E-1DC3-9666-AD31BFFE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40AA-6560-BB8B-35B8-CBDD34C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6811-A7F3-37FE-BA9C-DE89B2BF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56D6-9200-3F51-7567-8C95FDC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1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E48D7-4B6C-C412-29BE-7A577CF22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97722-55E2-7591-DAA1-A9225E02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6A1-BD23-6030-0732-A217FDA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0C9D-953E-04CA-C992-6CDD7C84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411A-6487-1A72-CD30-03556DC8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9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069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6F716-F930-EA45-8FD5-C0BE202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0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B33B-417B-51AB-9523-936302B3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14B7-00F6-0276-2ABB-B3E04C02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189D-4701-BFAD-2182-AC86304D5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A9E7-C5CE-325A-A4CC-A98189D9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26D1-5A3A-8D76-8C42-3341649A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996864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209799" y="245245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Intellera</a:t>
            </a:r>
          </a:p>
          <a:p>
            <a:pPr algn="ctr">
              <a:lnSpc>
                <a:spcPct val="100000"/>
              </a:lnSpc>
            </a:pPr>
            <a:r>
              <a:rPr lang="e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Hardware Based Acceleration of Matrix MAC Processor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577074" y="1846892"/>
            <a:ext cx="5037491" cy="38014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Members: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2020414 Mr. Saad Khan</a:t>
            </a: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2020217 Ms. Mahnoor Maleeka</a:t>
            </a: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2020487 Mr. Zaeem Shakir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Supervisor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Fahad Bin Muslim</a:t>
            </a: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Co-supervisor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Taj Muhammad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0138096" y="360040"/>
            <a:ext cx="1604520" cy="2432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209799" y="6019470"/>
            <a:ext cx="77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 of Computer Sciences and Engineering</a:t>
            </a:r>
            <a:br>
              <a:rPr lang="en-US" spc="-1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pc="-1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Ghulam </a:t>
            </a:r>
            <a:r>
              <a:rPr lang="en-US" spc="-1" dirty="0" err="1">
                <a:solidFill>
                  <a:schemeClr val="tx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Ishaq</a:t>
            </a:r>
            <a:r>
              <a:rPr lang="en-US" spc="-1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Khan Institute of Engineering Sciences and Technology, Pakistan</a:t>
            </a:r>
            <a:endParaRPr lang="en-US" spc="-1" dirty="0">
              <a:solidFill>
                <a:schemeClr val="tx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7DFFB-AE01-80D2-0939-D100CDB95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26" y="199530"/>
            <a:ext cx="2133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B303-B73E-48B4-BF04-282F3B27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"/>
            <a:r>
              <a:rPr lang="en-US" dirty="0"/>
              <a:t>Short Literature </a:t>
            </a:r>
            <a:r>
              <a:rPr lang="en-US" sz="6000" u="none" strike="noStrike" dirty="0">
                <a:effectLst/>
              </a:rPr>
              <a:t>Review</a:t>
            </a:r>
            <a:r>
              <a:rPr lang="en-US" dirty="0"/>
              <a:t> </a:t>
            </a:r>
            <a:endParaRPr lang="en-US" sz="6000" b="0" i="0" u="none" strike="noStrike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C061-46C1-4FC4-9F1C-E9355361D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 marks 5</a:t>
            </a:r>
            <a:br>
              <a:rPr lang="en-US" dirty="0"/>
            </a:br>
            <a:r>
              <a:rPr lang="en-US" dirty="0"/>
              <a:t>This slide must be present in your presentation</a:t>
            </a:r>
            <a:br>
              <a:rPr lang="en-US" dirty="0"/>
            </a:br>
            <a:r>
              <a:rPr lang="en-US" dirty="0"/>
              <a:t>During presentation you will read this slide</a:t>
            </a:r>
          </a:p>
        </p:txBody>
      </p:sp>
    </p:spTree>
    <p:extLst>
      <p:ext uri="{BB962C8B-B14F-4D97-AF65-F5344CB8AC3E}">
        <p14:creationId xmlns:p14="http://schemas.microsoft.com/office/powerpoint/2010/main" val="24038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Literature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5304270"/>
          </a:xfrm>
        </p:spPr>
        <p:txBody>
          <a:bodyPr>
            <a:normAutofit/>
          </a:bodyPr>
          <a:lstStyle/>
          <a:p>
            <a:r>
              <a:rPr lang="en-US" sz="2000" dirty="0"/>
              <a:t>Existing systems employ specialized co-processors, FPGA-based accelerators, and custom instruction set architectures.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Systems like the Matrix Processor Unit (MPU) utilize custom instruction sets for improved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FPGA-based accelerators, such as the Xilinx Virtex-7 FPGA-based matrix multiplier, achieve high throughput and low latency.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These approaches aim to enhance execution speed and power efficiency of matrix operations, including matrix MAC.</a:t>
            </a:r>
          </a:p>
          <a:p>
            <a:pPr marL="0" indent="0" algn="l">
              <a:buNone/>
            </a:pPr>
            <a:r>
              <a:rPr lang="en-US" sz="2400" b="1" u="sng" dirty="0">
                <a:solidFill>
                  <a:srgbClr val="374151"/>
                </a:solidFill>
              </a:rPr>
              <a:t>Papers:</a:t>
            </a:r>
            <a:endParaRPr lang="en-US" sz="2400" b="1" i="0" u="sng" dirty="0">
              <a:solidFill>
                <a:srgbClr val="374151"/>
              </a:solidFill>
              <a:effectLst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500" dirty="0" err="1">
                <a:effectLst/>
                <a:latin typeface="+mj-lt"/>
              </a:rPr>
              <a:t>Yunji</a:t>
            </a:r>
            <a:r>
              <a:rPr lang="en-US" sz="1500" dirty="0">
                <a:effectLst/>
                <a:latin typeface="+mj-lt"/>
              </a:rPr>
              <a:t> Chen, </a:t>
            </a:r>
            <a:r>
              <a:rPr lang="en-US" sz="1500" dirty="0" err="1">
                <a:effectLst/>
                <a:latin typeface="+mj-lt"/>
              </a:rPr>
              <a:t>Tianshi</a:t>
            </a:r>
            <a:r>
              <a:rPr lang="en-US" sz="1500" dirty="0">
                <a:effectLst/>
                <a:latin typeface="+mj-lt"/>
              </a:rPr>
              <a:t> Chen, </a:t>
            </a:r>
            <a:r>
              <a:rPr lang="en-US" sz="1500" dirty="0" err="1">
                <a:effectLst/>
                <a:latin typeface="+mj-lt"/>
              </a:rPr>
              <a:t>Zhiwei</a:t>
            </a:r>
            <a:r>
              <a:rPr lang="en-US" sz="1500" dirty="0">
                <a:effectLst/>
                <a:latin typeface="+mj-lt"/>
              </a:rPr>
              <a:t> Xu, </a:t>
            </a:r>
            <a:r>
              <a:rPr lang="en-US" sz="1500" dirty="0" err="1">
                <a:effectLst/>
                <a:latin typeface="+mj-lt"/>
              </a:rPr>
              <a:t>Ninghui</a:t>
            </a:r>
            <a:r>
              <a:rPr lang="en-US" sz="1500" dirty="0">
                <a:effectLst/>
                <a:latin typeface="+mj-lt"/>
              </a:rPr>
              <a:t> Sun, and Olivier </a:t>
            </a:r>
            <a:r>
              <a:rPr lang="en-US" sz="1500" dirty="0" err="1">
                <a:effectLst/>
                <a:latin typeface="+mj-lt"/>
              </a:rPr>
              <a:t>Temam</a:t>
            </a:r>
            <a:r>
              <a:rPr lang="en-US" sz="1500" dirty="0">
                <a:effectLst/>
                <a:latin typeface="+mj-lt"/>
              </a:rPr>
              <a:t>. 2016. </a:t>
            </a:r>
            <a:r>
              <a:rPr lang="en-US" sz="1500" dirty="0" err="1">
                <a:effectLst/>
                <a:latin typeface="+mj-lt"/>
              </a:rPr>
              <a:t>DianNao</a:t>
            </a:r>
            <a:r>
              <a:rPr lang="en-US" sz="1500" dirty="0">
                <a:effectLst/>
                <a:latin typeface="+mj-lt"/>
              </a:rPr>
              <a:t> family: energy-efficient hardware accelerators for machine learning. </a:t>
            </a:r>
            <a:r>
              <a:rPr lang="en-US" sz="1500" dirty="0" err="1">
                <a:effectLst/>
                <a:latin typeface="+mj-lt"/>
              </a:rPr>
              <a:t>Commun</a:t>
            </a:r>
            <a:r>
              <a:rPr lang="en-US" sz="1500" dirty="0">
                <a:effectLst/>
                <a:latin typeface="+mj-lt"/>
              </a:rPr>
              <a:t>. ACM 59, 11 (November 2016), 105–112. </a:t>
            </a:r>
            <a:r>
              <a:rPr lang="en-US" sz="150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https://doi.org/10.1145/2996864</a:t>
            </a:r>
            <a:endParaRPr lang="en-US" sz="150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500" dirty="0">
                <a:latin typeface="+mj-lt"/>
              </a:rPr>
              <a:t>A. </a:t>
            </a:r>
            <a:r>
              <a:rPr lang="en-US" sz="1500" dirty="0" err="1">
                <a:latin typeface="+mj-lt"/>
              </a:rPr>
              <a:t>Shawahna</a:t>
            </a:r>
            <a:r>
              <a:rPr lang="en-US" sz="1500" dirty="0">
                <a:latin typeface="+mj-lt"/>
              </a:rPr>
              <a:t>, S. M. </a:t>
            </a:r>
            <a:r>
              <a:rPr lang="en-US" sz="1500" dirty="0" err="1">
                <a:latin typeface="+mj-lt"/>
              </a:rPr>
              <a:t>Sait</a:t>
            </a:r>
            <a:r>
              <a:rPr lang="en-US" sz="1500" dirty="0">
                <a:latin typeface="+mj-lt"/>
              </a:rPr>
              <a:t> and A. El-</a:t>
            </a:r>
            <a:r>
              <a:rPr lang="en-US" sz="1500" dirty="0" err="1">
                <a:latin typeface="+mj-lt"/>
              </a:rPr>
              <a:t>Maleh</a:t>
            </a:r>
            <a:r>
              <a:rPr lang="en-US" sz="1500" dirty="0">
                <a:latin typeface="+mj-lt"/>
              </a:rPr>
              <a:t>, "FPGA-Based Accelerators of Deep Learning Networks for Learning and Classification: A Review," in IEEE Access, vol. 7, pp. 7823-7859, 2019, </a:t>
            </a:r>
            <a:r>
              <a:rPr lang="en-US" sz="1500" dirty="0" err="1">
                <a:latin typeface="+mj-lt"/>
              </a:rPr>
              <a:t>doi</a:t>
            </a:r>
            <a:r>
              <a:rPr lang="en-US" sz="1500" dirty="0">
                <a:latin typeface="+mj-lt"/>
              </a:rPr>
              <a:t>: 10.1109/ACCESS.2018.2890150.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500" dirty="0">
                <a:latin typeface="+mj-lt"/>
              </a:rPr>
              <a:t>M. Ali and D. </a:t>
            </a:r>
            <a:r>
              <a:rPr lang="en-US" sz="1500" dirty="0" err="1">
                <a:latin typeface="+mj-lt"/>
              </a:rPr>
              <a:t>Göhringer</a:t>
            </a:r>
            <a:r>
              <a:rPr lang="en-US" sz="1500" dirty="0">
                <a:latin typeface="+mj-lt"/>
              </a:rPr>
              <a:t>, "Application Specific Instruction-Set Processors for Machine Learning Applications," 2022 International Conference on Field-Programmable Technology (ICFPT), Hong Kong, 2022, pp. 1-4, </a:t>
            </a:r>
            <a:r>
              <a:rPr lang="en-US" sz="1500" dirty="0" err="1">
                <a:latin typeface="+mj-lt"/>
              </a:rPr>
              <a:t>doi</a:t>
            </a:r>
            <a:r>
              <a:rPr lang="en-US" sz="1500" dirty="0">
                <a:latin typeface="+mj-lt"/>
              </a:rPr>
              <a:t>: 10.1109/ICFPT56656.2022.9974187.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500" dirty="0">
                <a:effectLst/>
                <a:latin typeface="+mj-lt"/>
              </a:rPr>
              <a:t>Arrow: A RISC-V Vector Accelerator for Machine Learning Inference. https://arxiv.org/abs/2107.07169</a:t>
            </a:r>
            <a:endParaRPr lang="en-US" sz="1500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00B0F0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1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834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Novelty in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5"/>
            <a:ext cx="10515600" cy="2839720"/>
          </a:xfrm>
        </p:spPr>
        <p:txBody>
          <a:bodyPr>
            <a:noAutofit/>
          </a:bodyPr>
          <a:lstStyle/>
          <a:p>
            <a:r>
              <a:rPr lang="en-US" sz="2000" dirty="0"/>
              <a:t>Design of a RISC-V based processor with custom instruction set architecture optimized for matrix MAC computations.</a:t>
            </a:r>
          </a:p>
          <a:p>
            <a:r>
              <a:rPr lang="en-US" sz="2000" b="0" i="0" dirty="0">
                <a:effectLst/>
              </a:rPr>
              <a:t>Incorporation of dedicated hardware accelerators.</a:t>
            </a:r>
          </a:p>
          <a:p>
            <a:r>
              <a:rPr lang="en-US" sz="2000" b="0" i="0" dirty="0">
                <a:effectLst/>
              </a:rPr>
              <a:t>Overcoming limitations of traditional processors</a:t>
            </a:r>
            <a:r>
              <a:rPr lang="en-US" sz="2000" dirty="0"/>
              <a:t>.</a:t>
            </a:r>
          </a:p>
          <a:p>
            <a:r>
              <a:rPr lang="en-US" sz="2000" b="0" i="0" dirty="0">
                <a:effectLst/>
              </a:rPr>
              <a:t>Superior performance and power efficiency compared to existing systems.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Comparison Table: Existing Systems vs. Proposed System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7D72C3-68D0-AB67-BA54-835529C1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61471"/>
              </p:ext>
            </p:extLst>
          </p:nvPr>
        </p:nvGraphicFramePr>
        <p:xfrm>
          <a:off x="2032000" y="3734204"/>
          <a:ext cx="8128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4749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436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73782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3845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System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Approach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Advantages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Limitations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058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Matrix Processor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 instruction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Improved performance, 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Limited scalability, architecture-specific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84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FPGA-based Accelerators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FPGA-based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High throughput, low 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Design complexity, resource utilization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90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Proposed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RISC-V based 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Custom ISA, optimized for matrix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Requires FPGA implementation, 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9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7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4751-5340-FDE2-7294-37CC93A2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BFB21-6C50-E700-A38F-5A00540D2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ONLY FOR ML/AI/Computer Vision/Research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30824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680-3F25-D66A-9066-277BD324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Dataset(s)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F16D-41F8-6FAF-B10A-452DA19D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sz="2000" dirty="0"/>
              <a:t>At present, our project does not require a specific dataset as its primary focus is on making ML and DL algorithms faster. </a:t>
            </a:r>
          </a:p>
          <a:p>
            <a:r>
              <a:rPr lang="en-US" sz="2000" dirty="0"/>
              <a:t>We are primarily focused on optimizing the underlying hardware and designing efficient matrix MAC operations.</a:t>
            </a:r>
          </a:p>
          <a:p>
            <a:r>
              <a:rPr lang="en-US" sz="2000" dirty="0"/>
              <a:t>Our project is aimed at making ML and DL algorithms faster.</a:t>
            </a:r>
          </a:p>
          <a:p>
            <a:r>
              <a:rPr lang="en-US" sz="2000" dirty="0"/>
              <a:t>After result analysis of our project, we will use and incorporate a real NN architecture such as mobile net in our project.</a:t>
            </a:r>
          </a:p>
          <a:p>
            <a:r>
              <a:rPr lang="en-US" sz="2000" dirty="0"/>
              <a:t>We will discuss datasets later-on that aligns with our project.</a:t>
            </a:r>
          </a:p>
        </p:txBody>
      </p:sp>
    </p:spTree>
    <p:extLst>
      <p:ext uri="{BB962C8B-B14F-4D97-AF65-F5344CB8AC3E}">
        <p14:creationId xmlns:p14="http://schemas.microsoft.com/office/powerpoint/2010/main" val="79571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B303-B73E-48B4-BF04-282F3B27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"/>
            <a:r>
              <a:rPr lang="en-US" dirty="0"/>
              <a:t>In-depth Engineering/ Computing Knowledge</a:t>
            </a:r>
            <a:endParaRPr lang="en-US" sz="6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C061-46C1-4FC4-9F1C-E9355361D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 marks 5</a:t>
            </a:r>
            <a:br>
              <a:rPr lang="en-US" dirty="0"/>
            </a:br>
            <a:r>
              <a:rPr lang="en-US" dirty="0"/>
              <a:t>This slide must be present in your presentation</a:t>
            </a:r>
            <a:br>
              <a:rPr lang="en-US" dirty="0"/>
            </a:br>
            <a:r>
              <a:rPr lang="en-US" dirty="0"/>
              <a:t>During presentation you will read this slide</a:t>
            </a:r>
          </a:p>
        </p:txBody>
      </p:sp>
    </p:spTree>
    <p:extLst>
      <p:ext uri="{BB962C8B-B14F-4D97-AF65-F5344CB8AC3E}">
        <p14:creationId xmlns:p14="http://schemas.microsoft.com/office/powerpoint/2010/main" val="347250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In-depth Engineering/Computing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In-depth engineering and computing knowledge is crucial for project success.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Custom instruction set architecture (ISA) optimization for matrix MAC operations.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Development of a RISC-V based processor with a 32-bit instruction set architecture.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Implementation of the design on an FPGA.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Designing dedicated hardware accelerators.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Feasibility analysis for System-on-Chip (SoC) development.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Expertise in computer architecture, microarchitecture, digital logic design, HDLs, FPGA implementation, algorithm optimization, and system-level integration is required.</a:t>
            </a:r>
          </a:p>
          <a:p>
            <a:r>
              <a:rPr lang="en-US" sz="200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Ensuring project success and creating an efficient hardware-based accelerator for matrix MAC operations.</a:t>
            </a:r>
          </a:p>
        </p:txBody>
      </p:sp>
    </p:spTree>
    <p:extLst>
      <p:ext uri="{BB962C8B-B14F-4D97-AF65-F5344CB8AC3E}">
        <p14:creationId xmlns:p14="http://schemas.microsoft.com/office/powerpoint/2010/main" val="67727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B303-B73E-48B4-BF04-282F3B27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 fontAlgn="b"/>
            <a:r>
              <a:rPr lang="en-US" sz="3200" u="none" strike="noStrike" dirty="0">
                <a:effectLst/>
              </a:rPr>
              <a:t>Involve at least one of the following attributes: </a:t>
            </a:r>
            <a:br>
              <a:rPr lang="en-US" sz="3200" u="none" strike="noStrike" dirty="0">
                <a:effectLst/>
              </a:rPr>
            </a:br>
            <a:r>
              <a:rPr lang="en-US" sz="3200" u="none" strike="noStrike" dirty="0">
                <a:effectLst/>
              </a:rPr>
              <a:t>Wide-ranging/conﬂicting technical issues, no obvious solution, infrequently encountered issues, diverse groups of stakeholders, or component parts/sub-problems. 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C061-46C1-4FC4-9F1C-E9355361D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 marks 5</a:t>
            </a:r>
            <a:br>
              <a:rPr lang="en-US" dirty="0"/>
            </a:br>
            <a:r>
              <a:rPr lang="en-US" dirty="0"/>
              <a:t>This slide must be present in your presentation</a:t>
            </a:r>
            <a:br>
              <a:rPr lang="en-US" dirty="0"/>
            </a:br>
            <a:r>
              <a:rPr lang="en-US" dirty="0"/>
              <a:t>During presentation you will read this slide</a:t>
            </a:r>
          </a:p>
        </p:txBody>
      </p:sp>
    </p:spTree>
    <p:extLst>
      <p:ext uri="{BB962C8B-B14F-4D97-AF65-F5344CB8AC3E}">
        <p14:creationId xmlns:p14="http://schemas.microsoft.com/office/powerpoint/2010/main" val="327300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Attributes: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88"/>
            <a:ext cx="10515600" cy="5110162"/>
          </a:xfrm>
        </p:spPr>
        <p:txBody>
          <a:bodyPr>
            <a:normAutofit fontScale="85000" lnSpcReduction="20000"/>
          </a:bodyPr>
          <a:lstStyle/>
          <a:p>
            <a:pPr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wide-ranging/conﬂicting technical issues:</a:t>
            </a:r>
          </a:p>
          <a:p>
            <a:pPr lvl="1" algn="just" fontAlgn="b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The project may face diverse technical challenges such as optimizing the custom instruction set for matrix MAC, parallelization, data dependencies, power-performance trade-offs.</a:t>
            </a:r>
            <a:endParaRPr lang="en-US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no obvious solution:</a:t>
            </a:r>
          </a:p>
          <a:p>
            <a:pPr lvl="1" algn="just" fontAlgn="b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Some technical challenges may lack straightforward solutions, requiring iterative design, performance analysis, and experimentation for effective resolution.</a:t>
            </a:r>
            <a:endParaRPr lang="en-US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just" fontAlgn="b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nfrequently encountered issues:</a:t>
            </a:r>
          </a:p>
          <a:p>
            <a:pPr lvl="1"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Unexpected hardware limitations, FPGA constraints, software compatibility, and component interactions may pose infrequent technical challenges, requiring thorough debugging and troubleshooting.</a:t>
            </a:r>
          </a:p>
          <a:p>
            <a:pPr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diverse groups of stakeholders:</a:t>
            </a:r>
          </a:p>
          <a:p>
            <a:pPr lvl="1"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 Engaging and managing stakeholders including supervisors, faculty, experts, and potential users is crucial for gathering feedback and aligning project goals.</a:t>
            </a:r>
          </a:p>
          <a:p>
            <a:pPr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component parts/sub-problems:</a:t>
            </a:r>
          </a:p>
          <a:p>
            <a:pPr lvl="1" algn="just" fontAlgn="b"/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The project can be divided into component parts such as custom ISA design, RISC-V processor development, hardware accelerators, integration, FPGA implementation, and performance evaluation, requiring systematic approach, teamwork, and project management.</a:t>
            </a:r>
          </a:p>
          <a:p>
            <a:pPr marL="0" indent="0" algn="just" fontAlgn="b">
              <a:buNone/>
            </a:pPr>
            <a:endParaRPr lang="en-US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algn="just" fontAlgn="b">
              <a:buNone/>
            </a:pPr>
            <a:endParaRPr lang="en-US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algn="just" fontAlgn="b">
              <a:buNone/>
            </a:pPr>
            <a:endParaRPr lang="en-US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9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354C-C263-D095-BA0B-C968CDB2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Deliverables, Timeline &amp; Justification of Workload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26FF-B717-E49B-6972-924799A6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Include a set of concrete (and not abstract) deliverables along with a Gantt chart.</a:t>
            </a:r>
          </a:p>
          <a:p>
            <a:r>
              <a:rPr lang="en-US" b="1" dirty="0"/>
              <a:t>Also, clearly justify the workload distribution among the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27757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197342-4FF6-0817-8FCB-BD34D8D71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87568"/>
              </p:ext>
            </p:extLst>
          </p:nvPr>
        </p:nvGraphicFramePr>
        <p:xfrm>
          <a:off x="1887045" y="1817955"/>
          <a:ext cx="8456009" cy="37624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53234">
                  <a:extLst>
                    <a:ext uri="{9D8B030D-6E8A-4147-A177-3AD203B41FA5}">
                      <a16:colId xmlns:a16="http://schemas.microsoft.com/office/drawing/2014/main" val="838478164"/>
                    </a:ext>
                  </a:extLst>
                </a:gridCol>
                <a:gridCol w="780555">
                  <a:extLst>
                    <a:ext uri="{9D8B030D-6E8A-4147-A177-3AD203B41FA5}">
                      <a16:colId xmlns:a16="http://schemas.microsoft.com/office/drawing/2014/main" val="2847325720"/>
                    </a:ext>
                  </a:extLst>
                </a:gridCol>
                <a:gridCol w="780555">
                  <a:extLst>
                    <a:ext uri="{9D8B030D-6E8A-4147-A177-3AD203B41FA5}">
                      <a16:colId xmlns:a16="http://schemas.microsoft.com/office/drawing/2014/main" val="1080956892"/>
                    </a:ext>
                  </a:extLst>
                </a:gridCol>
                <a:gridCol w="780555">
                  <a:extLst>
                    <a:ext uri="{9D8B030D-6E8A-4147-A177-3AD203B41FA5}">
                      <a16:colId xmlns:a16="http://schemas.microsoft.com/office/drawing/2014/main" val="3208025765"/>
                    </a:ext>
                  </a:extLst>
                </a:gridCol>
                <a:gridCol w="780555">
                  <a:extLst>
                    <a:ext uri="{9D8B030D-6E8A-4147-A177-3AD203B41FA5}">
                      <a16:colId xmlns:a16="http://schemas.microsoft.com/office/drawing/2014/main" val="1963502307"/>
                    </a:ext>
                  </a:extLst>
                </a:gridCol>
                <a:gridCol w="780555">
                  <a:extLst>
                    <a:ext uri="{9D8B030D-6E8A-4147-A177-3AD203B41FA5}">
                      <a16:colId xmlns:a16="http://schemas.microsoft.com/office/drawing/2014/main" val="2704512138"/>
                    </a:ext>
                  </a:extLst>
                </a:gridCol>
              </a:tblGrid>
              <a:tr h="445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Rubrics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PLO1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PLO2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PLO8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PLO12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648268"/>
                  </a:ext>
                </a:extLst>
              </a:tr>
              <a:tr h="445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Problem statement clearly defined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✓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73708"/>
                  </a:ext>
                </a:extLst>
              </a:tr>
              <a:tr h="445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Motivation/Justification/Ethical Impact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✓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061658"/>
                  </a:ext>
                </a:extLst>
              </a:tr>
              <a:tr h="445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Literature Review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✓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624271"/>
                  </a:ext>
                </a:extLst>
              </a:tr>
              <a:tr h="552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In-depth engineering/computing knowledge required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✓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36211"/>
                  </a:ext>
                </a:extLst>
              </a:tr>
              <a:tr h="142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Involve at least one of the following attributes: wide-ranging/conﬂicting technical issues, no obvious solution, infrequently encountered issues, diverse groups of stakeholders, or component parts/sub-problems.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7236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DA02EC4-CE87-6AB2-6DC6-348C45FD8D05}"/>
              </a:ext>
            </a:extLst>
          </p:cNvPr>
          <p:cNvSpPr txBox="1">
            <a:spLocks/>
          </p:cNvSpPr>
          <p:nvPr/>
        </p:nvSpPr>
        <p:spPr>
          <a:xfrm>
            <a:off x="628650" y="522330"/>
            <a:ext cx="10972320" cy="114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Evaluation Criteria of title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B73-0FFC-98BF-4CD1-0C186201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3644-0AAC-641E-2205-2D5DD14A6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F0F68C-4592-C64F-F0C6-1DD0FB4D3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843695"/>
              </p:ext>
            </p:extLst>
          </p:nvPr>
        </p:nvGraphicFramePr>
        <p:xfrm>
          <a:off x="-91723" y="-1"/>
          <a:ext cx="12378266" cy="696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3716000" imgH="7715250" progId="Acrobat.Document.DC">
                  <p:embed/>
                </p:oleObj>
              </mc:Choice>
              <mc:Fallback>
                <p:oleObj name="Acrobat Document" r:id="rId3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1723" y="-1"/>
                        <a:ext cx="12378266" cy="696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77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AAD7-9288-9FA8-D54F-9948728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D6A-6B08-CD73-313D-D86390D0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1320E-1006-904A-124F-BE7BEF62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4667A-7D45-3545-8A35-A0556F40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1" y="-9463"/>
            <a:ext cx="10515600" cy="67800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GANTT CHART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EB03C2E-CB67-BE46-842B-2B5864DD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73325"/>
              </p:ext>
            </p:extLst>
          </p:nvPr>
        </p:nvGraphicFramePr>
        <p:xfrm>
          <a:off x="1028700" y="612775"/>
          <a:ext cx="10134600" cy="40382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3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06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Deliverables 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2023 - 2024</a:t>
                      </a:r>
                      <a:endParaRPr lang="en-US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33593"/>
              </p:ext>
            </p:extLst>
          </p:nvPr>
        </p:nvGraphicFramePr>
        <p:xfrm>
          <a:off x="1028700" y="1001056"/>
          <a:ext cx="10121909" cy="462822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3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3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2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98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06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1910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184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4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Project Proposal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30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Design Specification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933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Verilog/VHDL Code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933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Simulation Results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933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FPGA Implementation: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933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Analysis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5445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Report: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5445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Presentation: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595"/>
                  </a:ext>
                </a:extLst>
              </a:tr>
            </a:tbl>
          </a:graphicData>
        </a:graphic>
      </p:graphicFrame>
      <p:sp>
        <p:nvSpPr>
          <p:cNvPr id="27" name="Freeform 43">
            <a:extLst>
              <a:ext uri="{FF2B5EF4-FFF2-40B4-BE49-F238E27FC236}">
                <a16:creationId xmlns:a16="http://schemas.microsoft.com/office/drawing/2014/main" id="{B04138C7-211C-4DB6-99DE-5417D034D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33" y="2608423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56377" y="2660678"/>
            <a:ext cx="498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1/3</a:t>
            </a:r>
          </a:p>
        </p:txBody>
      </p:sp>
      <p:sp>
        <p:nvSpPr>
          <p:cNvPr id="36" name="Rectangle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12" y="1420820"/>
            <a:ext cx="348583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37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995" y="2051809"/>
            <a:ext cx="760755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38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664" y="2680384"/>
            <a:ext cx="1449069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4EF07-F30F-F42A-5B0E-4CF82337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3300588"/>
            <a:ext cx="1066799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374A6-4C13-4C1A-9EFF-61846821A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1" y="3774656"/>
            <a:ext cx="731520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E501A-F4C1-F904-7275-F244AC951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655" y="4625686"/>
            <a:ext cx="731520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5F00B-1390-E141-36BC-F46AA4256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661" y="5116246"/>
            <a:ext cx="1064896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F52C8-25B9-ADFC-DC1B-976F922EA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181" y="5572679"/>
            <a:ext cx="333376" cy="1760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4" name="Freeform 43">
            <a:extLst>
              <a:ext uri="{FF2B5EF4-FFF2-40B4-BE49-F238E27FC236}">
                <a16:creationId xmlns:a16="http://schemas.microsoft.com/office/drawing/2014/main" id="{31B4AA28-3F31-DF42-0B32-3D57E19D2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15" y="3691020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B892C-99B7-B4DB-E393-61F6BA888DE3}"/>
              </a:ext>
            </a:extLst>
          </p:cNvPr>
          <p:cNvSpPr txBox="1"/>
          <p:nvPr/>
        </p:nvSpPr>
        <p:spPr>
          <a:xfrm>
            <a:off x="7847360" y="3745360"/>
            <a:ext cx="498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2/3</a:t>
            </a:r>
          </a:p>
        </p:txBody>
      </p:sp>
      <p:sp>
        <p:nvSpPr>
          <p:cNvPr id="16" name="Freeform 43">
            <a:extLst>
              <a:ext uri="{FF2B5EF4-FFF2-40B4-BE49-F238E27FC236}">
                <a16:creationId xmlns:a16="http://schemas.microsoft.com/office/drawing/2014/main" id="{1001C91A-B6AE-AF71-E141-7D2C0708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1" y="4542771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516B9-0938-EC01-3176-15601C71F48B}"/>
              </a:ext>
            </a:extLst>
          </p:cNvPr>
          <p:cNvSpPr txBox="1"/>
          <p:nvPr/>
        </p:nvSpPr>
        <p:spPr>
          <a:xfrm>
            <a:off x="8225171" y="4597111"/>
            <a:ext cx="498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25000"/>
                  </a:schemeClr>
                </a:solidFill>
              </a:rPr>
              <a:t>3/3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F5FB2-8692-8090-46B4-D1614E2D4291}"/>
              </a:ext>
            </a:extLst>
          </p:cNvPr>
          <p:cNvSpPr txBox="1"/>
          <p:nvPr/>
        </p:nvSpPr>
        <p:spPr>
          <a:xfrm>
            <a:off x="1120784" y="5858275"/>
            <a:ext cx="1002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Verilog code completion and testing.</a:t>
            </a:r>
          </a:p>
          <a:p>
            <a:r>
              <a:rPr lang="en-US" dirty="0"/>
              <a:t>2: FPGA implementation.</a:t>
            </a:r>
          </a:p>
          <a:p>
            <a:r>
              <a:rPr lang="en-US" dirty="0"/>
              <a:t>3: Performance analysis on FPGA.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EB18-0679-96C7-B8A6-BC0EDB0B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7ADED-09FE-ABD0-437E-E820CF2D28D5}"/>
              </a:ext>
            </a:extLst>
          </p:cNvPr>
          <p:cNvSpPr txBox="1"/>
          <p:nvPr/>
        </p:nvSpPr>
        <p:spPr>
          <a:xfrm>
            <a:off x="838200" y="2084347"/>
            <a:ext cx="299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Saad: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FPGA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ISA 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29113-6545-F464-38B2-724B8DF3A60A}"/>
              </a:ext>
            </a:extLst>
          </p:cNvPr>
          <p:cNvSpPr txBox="1"/>
          <p:nvPr/>
        </p:nvSpPr>
        <p:spPr>
          <a:xfrm>
            <a:off x="8354290" y="4308966"/>
            <a:ext cx="299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Zaeem: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FPGA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ISA 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558D9-7584-46EE-8BA8-C586B457BE69}"/>
              </a:ext>
            </a:extLst>
          </p:cNvPr>
          <p:cNvSpPr txBox="1"/>
          <p:nvPr/>
        </p:nvSpPr>
        <p:spPr>
          <a:xfrm>
            <a:off x="4596245" y="3162207"/>
            <a:ext cx="299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Mahnoor: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FPGA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ISA 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4162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B303-B73E-48B4-BF04-282F3B27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"/>
            <a:ext cx="9144000" cy="1028701"/>
          </a:xfrm>
        </p:spPr>
        <p:txBody>
          <a:bodyPr>
            <a:normAutofit/>
          </a:bodyPr>
          <a:lstStyle/>
          <a:p>
            <a:r>
              <a:rPr lang="en-US" sz="2400" b="1" u="sng" strike="noStrike" dirty="0">
                <a:effectLst/>
              </a:rPr>
              <a:t>Problem Statement: Hardware-Based Acceleration of Matrix MAC Operations in RISC-V Processor</a:t>
            </a:r>
            <a:endParaRPr lang="en-US" sz="2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C061-46C1-4FC4-9F1C-E9355361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8300"/>
            <a:ext cx="9144000" cy="480060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increasing demand for efficient matrix manipulation in scientific computing, machine learning, and signal processing necessitates innovative solutions to enhance performance and reduce execution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Matrix MAC operations, being computationally intensive, often pose bottlenecks on traditional processors.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project aims to address the need for a hardware-based acceleration solution by designing a specialized hardware accelerator and a RISC-V based processor with a custom instruction set architecture (ISA) tailored for matrix MAC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By leveraging parallel processing, optimized algorithms, and hardware acceleration, the proposed solution aims to overcome the limitations of traditional processors and significantly improve performance and power efficiency.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project involves comprehensive research, algorithm analysis, hardware design, and FPGA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779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86" y="249382"/>
            <a:ext cx="7596187" cy="1653309"/>
          </a:xfrm>
        </p:spPr>
        <p:txBody>
          <a:bodyPr/>
          <a:lstStyle/>
          <a:p>
            <a:pPr algn="ctr"/>
            <a:r>
              <a:rPr lang="en-US" dirty="0"/>
              <a:t>Identified Problem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95" y="2029690"/>
            <a:ext cx="9905998" cy="44450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u="sng" dirty="0"/>
              <a:t>Problems:</a:t>
            </a:r>
          </a:p>
          <a:p>
            <a:r>
              <a:rPr lang="en-US" dirty="0"/>
              <a:t>ML &amp; DL algorithms require numerous operations, with matrix multiplication (MAT-MUL) being a common and computationally intensive primitive.</a:t>
            </a:r>
          </a:p>
          <a:p>
            <a:r>
              <a:rPr lang="en-US" dirty="0"/>
              <a:t>Processors are not optimized for matrix multiplication, resulting in slow performance.</a:t>
            </a:r>
          </a:p>
          <a:p>
            <a:r>
              <a:rPr lang="en-US" b="0" i="0" dirty="0">
                <a:effectLst/>
              </a:rPr>
              <a:t>ML hardware, such as GPUs and TPUs, are power-hungry and expensive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600" b="1" u="sng" dirty="0"/>
              <a:t>Conventional Solution:	</a:t>
            </a:r>
          </a:p>
          <a:p>
            <a:r>
              <a:rPr lang="en-US" dirty="0"/>
              <a:t>Tesla's full-self driving chip, Google's TPU, and Nvidia's NVDLA, utilize hardware accelerators to speed up ML/DL operations, particularly matrix multiplication.</a:t>
            </a:r>
          </a:p>
          <a:p>
            <a:r>
              <a:rPr lang="en-US" dirty="0"/>
              <a:t>ML/DL models are constantly evolving, requiring programmable hardware for flexibility and adaptability.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2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RISC-V based processor which has Matrix multiplication capabilities and isn’t power hungry.</a:t>
            </a:r>
          </a:p>
          <a:p>
            <a:r>
              <a:rPr lang="e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 aim is to design and implement a RISC-V based processor on an FPGA with hardware accelerators for efficient matrix manipulation. </a:t>
            </a:r>
          </a:p>
          <a:p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custom instruction set architecture (ISA) optimized for matrix operations such as multiplication and addition.</a:t>
            </a:r>
          </a:p>
          <a:p>
            <a:r>
              <a:rPr lang="e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Additionally, pipelining techniques will be employed to improve processor performance and speed.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41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75490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7419"/>
            <a:ext cx="9905998" cy="3703782"/>
          </a:xfrm>
        </p:spPr>
        <p:txBody>
          <a:bodyPr/>
          <a:lstStyle/>
          <a:p>
            <a:pPr algn="just"/>
            <a:r>
              <a:rPr lang="en-US" dirty="0"/>
              <a:t>Problems: As previously discussed in the Presentation.</a:t>
            </a:r>
          </a:p>
          <a:p>
            <a:pPr lvl="1" algn="just"/>
            <a:r>
              <a:rPr lang="en-US" dirty="0"/>
              <a:t>Conventional processors are not optimized for machine learning and lack hardware support for efficient matrix MAC operations.</a:t>
            </a:r>
          </a:p>
          <a:p>
            <a:pPr algn="just"/>
            <a:r>
              <a:rPr lang="en-US" dirty="0"/>
              <a:t>Type of project: Research + Hardware + Software</a:t>
            </a:r>
          </a:p>
          <a:p>
            <a:pPr algn="just"/>
            <a:r>
              <a:rPr lang="en-US" dirty="0"/>
              <a:t>Goal: A RISC-V processor with Matrix MAC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62712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B303-B73E-48B4-BF04-282F3B27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"/>
            <a:r>
              <a:rPr lang="en-US" sz="6000" u="none" strike="noStrike" dirty="0">
                <a:effectLst/>
              </a:rPr>
              <a:t>Motivation/Justification/Ethical Impact/Socio-economic Impact</a:t>
            </a:r>
            <a:endParaRPr lang="en-US" sz="6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C061-46C1-4FC4-9F1C-E9355361D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 marks 5</a:t>
            </a:r>
            <a:br>
              <a:rPr lang="en-US" dirty="0"/>
            </a:br>
            <a:r>
              <a:rPr lang="en-US" dirty="0"/>
              <a:t>This slide must be present in your presentation</a:t>
            </a:r>
            <a:br>
              <a:rPr lang="en-US" dirty="0"/>
            </a:br>
            <a:r>
              <a:rPr lang="en-US" dirty="0"/>
              <a:t>During presentation you will read this slide</a:t>
            </a:r>
          </a:p>
        </p:txBody>
      </p:sp>
    </p:spTree>
    <p:extLst>
      <p:ext uri="{BB962C8B-B14F-4D97-AF65-F5344CB8AC3E}">
        <p14:creationId xmlns:p14="http://schemas.microsoft.com/office/powerpoint/2010/main" val="351460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48A-365C-4EA8-8F20-F95588A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8376-EAC6-43A7-9004-3ED6D02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1578985"/>
          </a:xfrm>
        </p:spPr>
        <p:txBody>
          <a:bodyPr>
            <a:noAutofit/>
          </a:bodyPr>
          <a:lstStyle/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Increasing demand for ML &amp; DL.</a:t>
            </a:r>
          </a:p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Matrix multiplication is a fundamental operation in many ML/DL algorithms.</a:t>
            </a:r>
          </a:p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Conventional processors are not specifically designed for matrix MAC operations.</a:t>
            </a:r>
          </a:p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Hardware accelerators demonstrate the benefits of specialized hardware for matrix operations.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942075-7360-861B-9135-8A6AC054CAF7}"/>
              </a:ext>
            </a:extLst>
          </p:cNvPr>
          <p:cNvSpPr txBox="1">
            <a:spLocks/>
          </p:cNvSpPr>
          <p:nvPr/>
        </p:nvSpPr>
        <p:spPr>
          <a:xfrm>
            <a:off x="6899564" y="1690688"/>
            <a:ext cx="4454236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61FC23-C5E9-F016-1CEE-95BCF3624EFA}"/>
              </a:ext>
            </a:extLst>
          </p:cNvPr>
          <p:cNvSpPr txBox="1">
            <a:spLocks/>
          </p:cNvSpPr>
          <p:nvPr/>
        </p:nvSpPr>
        <p:spPr>
          <a:xfrm>
            <a:off x="838198" y="4342247"/>
            <a:ext cx="10515599" cy="179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Explore hardware and software co-design techniques.</a:t>
            </a:r>
          </a:p>
          <a:p>
            <a:pPr algn="just"/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relationship between architecture and algorithm performance.</a:t>
            </a:r>
          </a:p>
          <a:p>
            <a:pPr algn="just"/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Enable faster and more energy-efficient ML/DL inference.</a:t>
            </a:r>
          </a:p>
          <a:p>
            <a:pPr algn="just"/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Make a significant impact in the field of machine learning and deep learning.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32D86-0107-638D-5B00-A381A36C3AAE}"/>
              </a:ext>
            </a:extLst>
          </p:cNvPr>
          <p:cNvSpPr txBox="1">
            <a:spLocks/>
          </p:cNvSpPr>
          <p:nvPr/>
        </p:nvSpPr>
        <p:spPr>
          <a:xfrm>
            <a:off x="838197" y="3016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 :</a:t>
            </a:r>
          </a:p>
        </p:txBody>
      </p:sp>
    </p:spTree>
    <p:extLst>
      <p:ext uri="{BB962C8B-B14F-4D97-AF65-F5344CB8AC3E}">
        <p14:creationId xmlns:p14="http://schemas.microsoft.com/office/powerpoint/2010/main" val="110591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B7B2-A5A3-C21F-582C-BD87F37D24FF}"/>
              </a:ext>
            </a:extLst>
          </p:cNvPr>
          <p:cNvSpPr txBox="1">
            <a:spLocks/>
          </p:cNvSpPr>
          <p:nvPr/>
        </p:nvSpPr>
        <p:spPr>
          <a:xfrm>
            <a:off x="838200" y="10182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Socio-Economic &amp; Ethical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65B0-6382-A1D9-8052-C7E244E13CBF}"/>
              </a:ext>
            </a:extLst>
          </p:cNvPr>
          <p:cNvSpPr txBox="1">
            <a:spLocks/>
          </p:cNvSpPr>
          <p:nvPr/>
        </p:nvSpPr>
        <p:spPr>
          <a:xfrm>
            <a:off x="838200" y="2331357"/>
            <a:ext cx="9486900" cy="3508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ML/DL performance enables breakthroughs in healthcare, finance, and autonomous systems.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Faster and accurate ML/DL models improve decision-making in disease diagnosis, fraud detection, and risk assessment.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contributes to job creation and skill development in ML/DL acceleration.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On-device processing addresses privacy concerns and reduces data transmission risks.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Optimized ML/DL reduces energy consumption and environmental footprint.</a:t>
            </a:r>
            <a:endParaRPr lang="en-PK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C21E6C11E1C49BE2FEDE098C2D828" ma:contentTypeVersion="0" ma:contentTypeDescription="Create a new document." ma:contentTypeScope="" ma:versionID="b5441aa94767cce997100777cd8602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5A476-9D2B-4FA2-A837-8326FA8CA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1A4C9D-0867-4281-9158-98356DA2D3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2516E4-57B9-4D4E-9502-58880BCB2CF9}">
  <ds:schemaRefs>
    <ds:schemaRef ds:uri="http://schemas.microsoft.com/office/2006/documentManagement/types"/>
    <ds:schemaRef ds:uri="http://purl.org/dc/elements/1.1/"/>
    <ds:schemaRef ds:uri="http://purl.org/dc/terms/"/>
    <ds:schemaRef ds:uri="75360317-056a-4120-9fdf-f86a04c66dd2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6d52004-ab7c-4fb6-8c83-a8e928fd54f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591</TotalTime>
  <Words>1714</Words>
  <Application>Microsoft Office PowerPoint</Application>
  <PresentationFormat>Widescreen</PresentationFormat>
  <Paragraphs>225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Times New Roman</vt:lpstr>
      <vt:lpstr>Mesh</vt:lpstr>
      <vt:lpstr>Office Theme</vt:lpstr>
      <vt:lpstr>Acrobat Document</vt:lpstr>
      <vt:lpstr>PowerPoint Presentation</vt:lpstr>
      <vt:lpstr>PowerPoint Presentation</vt:lpstr>
      <vt:lpstr>Problem Statement: Hardware-Based Acceleration of Matrix MAC Operations in RISC-V Processor</vt:lpstr>
      <vt:lpstr>Identified Problem Area</vt:lpstr>
      <vt:lpstr>Proposed Solution:</vt:lpstr>
      <vt:lpstr>Project Overview</vt:lpstr>
      <vt:lpstr>Motivation/Justification/Ethical Impact/Socio-economic Impact</vt:lpstr>
      <vt:lpstr>Justification:</vt:lpstr>
      <vt:lpstr>PowerPoint Presentation</vt:lpstr>
      <vt:lpstr>Short Literature Review </vt:lpstr>
      <vt:lpstr>Literature Review:</vt:lpstr>
      <vt:lpstr>Novelty in your project</vt:lpstr>
      <vt:lpstr>Dataset Description</vt:lpstr>
      <vt:lpstr>Dataset(s) Description</vt:lpstr>
      <vt:lpstr>In-depth Engineering/ Computing Knowledge</vt:lpstr>
      <vt:lpstr>In-depth Engineering/Computing Knowledge</vt:lpstr>
      <vt:lpstr>Involve at least one of the following attributes:  Wide-ranging/conﬂicting technical issues, no obvious solution, infrequently encountered issues, diverse groups of stakeholders, or component parts/sub-problems. </vt:lpstr>
      <vt:lpstr>Attributes: </vt:lpstr>
      <vt:lpstr>Deliverables, Timeline &amp; Justification of Workload Distribution</vt:lpstr>
      <vt:lpstr>PowerPoint Presentation</vt:lpstr>
      <vt:lpstr>PowerPoint Presentation</vt:lpstr>
      <vt:lpstr>GANTT CHART</vt:lpstr>
      <vt:lpstr>Work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u2020414</cp:lastModifiedBy>
  <cp:revision>22</cp:revision>
  <dcterms:created xsi:type="dcterms:W3CDTF">2021-09-27T08:54:11Z</dcterms:created>
  <dcterms:modified xsi:type="dcterms:W3CDTF">2023-05-30T00:42:29Z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0x010100D72C21E6C11E1C49BE2FEDE098C2D828</vt:lpwstr>
  </property>
  <property fmtid="{D5CDD505-2E9C-101B-9397-08002B2CF9AE}" pid="3" name="Order">
    <vt:r8>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