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36" r:id="rId2"/>
    <p:sldId id="256" r:id="rId3"/>
    <p:sldId id="337" r:id="rId4"/>
    <p:sldId id="347" r:id="rId5"/>
    <p:sldId id="257" r:id="rId6"/>
    <p:sldId id="348" r:id="rId7"/>
    <p:sldId id="260" r:id="rId8"/>
    <p:sldId id="262" r:id="rId9"/>
    <p:sldId id="273" r:id="rId10"/>
    <p:sldId id="344" r:id="rId11"/>
    <p:sldId id="346" r:id="rId12"/>
    <p:sldId id="278" r:id="rId13"/>
    <p:sldId id="284" r:id="rId14"/>
    <p:sldId id="349" r:id="rId15"/>
    <p:sldId id="350" r:id="rId16"/>
    <p:sldId id="351" r:id="rId17"/>
    <p:sldId id="352" r:id="rId18"/>
    <p:sldId id="353" r:id="rId19"/>
    <p:sldId id="354" r:id="rId20"/>
    <p:sldId id="327" r:id="rId21"/>
    <p:sldId id="355" r:id="rId22"/>
    <p:sldId id="29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643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 name="Rectangle 4">
            <a:extLst>
              <a:ext uri="{FF2B5EF4-FFF2-40B4-BE49-F238E27FC236}">
                <a16:creationId xmlns:a16="http://schemas.microsoft.com/office/drawing/2014/main" id="{BAFBB3BE-F6DF-C503-AC0E-7A9E89BC9BC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C4B7FF0-F4F7-08B9-4E99-2361D7B167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28B3852-89C4-71BB-8E6B-63B76503BF9B}"/>
              </a:ext>
            </a:extLst>
          </p:cNvPr>
          <p:cNvSpPr>
            <a:spLocks noGrp="1" noChangeArrowheads="1"/>
          </p:cNvSpPr>
          <p:nvPr>
            <p:ph type="sldNum" sz="quarter" idx="12"/>
          </p:nvPr>
        </p:nvSpPr>
        <p:spPr>
          <a:ln/>
        </p:spPr>
        <p:txBody>
          <a:bodyPr/>
          <a:lstStyle>
            <a:lvl1pPr>
              <a:defRPr/>
            </a:lvl1pPr>
          </a:lstStyle>
          <a:p>
            <a:fld id="{E3082FFD-7423-458E-A60A-EC74C695DCE8}" type="slidenum">
              <a:rPr lang="en-US" altLang="en-US"/>
              <a:pPr/>
              <a:t>‹#›</a:t>
            </a:fld>
            <a:endParaRPr lang="en-US" altLang="en-US"/>
          </a:p>
        </p:txBody>
      </p:sp>
    </p:spTree>
    <p:extLst>
      <p:ext uri="{BB962C8B-B14F-4D97-AF65-F5344CB8AC3E}">
        <p14:creationId xmlns:p14="http://schemas.microsoft.com/office/powerpoint/2010/main" val="178102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02951D-371A-FB34-3726-120AD47F62E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6F8AEA-7E84-7E72-A1E3-D0839AA85B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E4D941-B28A-8919-48FD-C051CDBFA6D4}"/>
              </a:ext>
            </a:extLst>
          </p:cNvPr>
          <p:cNvSpPr>
            <a:spLocks noGrp="1" noChangeArrowheads="1"/>
          </p:cNvSpPr>
          <p:nvPr>
            <p:ph type="sldNum" sz="quarter" idx="12"/>
          </p:nvPr>
        </p:nvSpPr>
        <p:spPr>
          <a:ln/>
        </p:spPr>
        <p:txBody>
          <a:bodyPr/>
          <a:lstStyle>
            <a:lvl1pPr>
              <a:defRPr/>
            </a:lvl1pPr>
          </a:lstStyle>
          <a:p>
            <a:fld id="{01B03CF3-2B29-477F-8238-6FA3663F8C73}" type="slidenum">
              <a:rPr lang="en-US" altLang="en-US"/>
              <a:pPr/>
              <a:t>‹#›</a:t>
            </a:fld>
            <a:endParaRPr lang="en-US" altLang="en-US"/>
          </a:p>
        </p:txBody>
      </p:sp>
    </p:spTree>
    <p:extLst>
      <p:ext uri="{BB962C8B-B14F-4D97-AF65-F5344CB8AC3E}">
        <p14:creationId xmlns:p14="http://schemas.microsoft.com/office/powerpoint/2010/main" val="66379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D077211-ED39-6E1F-09BE-E1F7426784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C86B47D-2C46-F7EC-E72B-E3BE1EE128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634890-5DCE-EE3F-FF38-A6C629DAC5A5}"/>
              </a:ext>
            </a:extLst>
          </p:cNvPr>
          <p:cNvSpPr>
            <a:spLocks noGrp="1" noChangeArrowheads="1"/>
          </p:cNvSpPr>
          <p:nvPr>
            <p:ph type="sldNum" sz="quarter" idx="12"/>
          </p:nvPr>
        </p:nvSpPr>
        <p:spPr>
          <a:ln/>
        </p:spPr>
        <p:txBody>
          <a:bodyPr/>
          <a:lstStyle>
            <a:lvl1pPr>
              <a:defRPr/>
            </a:lvl1pPr>
          </a:lstStyle>
          <a:p>
            <a:fld id="{B789F5B8-1211-4824-A582-C313F071CCE0}" type="slidenum">
              <a:rPr lang="en-US" altLang="en-US"/>
              <a:pPr/>
              <a:t>‹#›</a:t>
            </a:fld>
            <a:endParaRPr lang="en-US" altLang="en-US"/>
          </a:p>
        </p:txBody>
      </p:sp>
    </p:spTree>
    <p:extLst>
      <p:ext uri="{BB962C8B-B14F-4D97-AF65-F5344CB8AC3E}">
        <p14:creationId xmlns:p14="http://schemas.microsoft.com/office/powerpoint/2010/main" val="36020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9428F8-CA52-BE2A-1F38-FEC9BDB3EE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BE7E419-C4D8-8D94-5B16-A4120CA8CB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53F1E0-EB8B-6059-31C2-E4A0D695D60D}"/>
              </a:ext>
            </a:extLst>
          </p:cNvPr>
          <p:cNvSpPr>
            <a:spLocks noGrp="1" noChangeArrowheads="1"/>
          </p:cNvSpPr>
          <p:nvPr>
            <p:ph type="sldNum" sz="quarter" idx="12"/>
          </p:nvPr>
        </p:nvSpPr>
        <p:spPr>
          <a:ln/>
        </p:spPr>
        <p:txBody>
          <a:bodyPr/>
          <a:lstStyle>
            <a:lvl1pPr>
              <a:defRPr/>
            </a:lvl1pPr>
          </a:lstStyle>
          <a:p>
            <a:fld id="{9DA9E4FF-09C6-4CAB-AD0C-99AFCC47B838}" type="slidenum">
              <a:rPr lang="en-US" altLang="en-US"/>
              <a:pPr/>
              <a:t>‹#›</a:t>
            </a:fld>
            <a:endParaRPr lang="en-US" altLang="en-US"/>
          </a:p>
        </p:txBody>
      </p:sp>
    </p:spTree>
    <p:extLst>
      <p:ext uri="{BB962C8B-B14F-4D97-AF65-F5344CB8AC3E}">
        <p14:creationId xmlns:p14="http://schemas.microsoft.com/office/powerpoint/2010/main" val="205590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214B4C0-93B7-DC7D-D5A6-6A3E0C32E4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230411-64D9-3356-B3BD-210CABFBA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029EBA-18E4-6EC8-7007-8C5EE7CC0CFA}"/>
              </a:ext>
            </a:extLst>
          </p:cNvPr>
          <p:cNvSpPr>
            <a:spLocks noGrp="1" noChangeArrowheads="1"/>
          </p:cNvSpPr>
          <p:nvPr>
            <p:ph type="sldNum" sz="quarter" idx="12"/>
          </p:nvPr>
        </p:nvSpPr>
        <p:spPr>
          <a:ln/>
        </p:spPr>
        <p:txBody>
          <a:bodyPr/>
          <a:lstStyle>
            <a:lvl1pPr>
              <a:defRPr/>
            </a:lvl1pPr>
          </a:lstStyle>
          <a:p>
            <a:fld id="{E11A31CC-673D-4DE4-8084-703D26594F21}" type="slidenum">
              <a:rPr lang="en-US" altLang="en-US"/>
              <a:pPr/>
              <a:t>‹#›</a:t>
            </a:fld>
            <a:endParaRPr lang="en-US" altLang="en-US"/>
          </a:p>
        </p:txBody>
      </p:sp>
    </p:spTree>
    <p:extLst>
      <p:ext uri="{BB962C8B-B14F-4D97-AF65-F5344CB8AC3E}">
        <p14:creationId xmlns:p14="http://schemas.microsoft.com/office/powerpoint/2010/main" val="958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3878B79-DD52-93AB-1865-B6CA78D8DF2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DCFC504-16AA-CB11-8090-12A1D36E61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707C70-BF84-68C2-6861-9B424D3E66AC}"/>
              </a:ext>
            </a:extLst>
          </p:cNvPr>
          <p:cNvSpPr>
            <a:spLocks noGrp="1" noChangeArrowheads="1"/>
          </p:cNvSpPr>
          <p:nvPr>
            <p:ph type="sldNum" sz="quarter" idx="12"/>
          </p:nvPr>
        </p:nvSpPr>
        <p:spPr>
          <a:ln/>
        </p:spPr>
        <p:txBody>
          <a:bodyPr/>
          <a:lstStyle>
            <a:lvl1pPr>
              <a:defRPr/>
            </a:lvl1pPr>
          </a:lstStyle>
          <a:p>
            <a:fld id="{75F292A5-5AB1-4A9A-A6C9-29960B682A80}" type="slidenum">
              <a:rPr lang="en-US" altLang="en-US"/>
              <a:pPr/>
              <a:t>‹#›</a:t>
            </a:fld>
            <a:endParaRPr lang="en-US" altLang="en-US"/>
          </a:p>
        </p:txBody>
      </p:sp>
    </p:spTree>
    <p:extLst>
      <p:ext uri="{BB962C8B-B14F-4D97-AF65-F5344CB8AC3E}">
        <p14:creationId xmlns:p14="http://schemas.microsoft.com/office/powerpoint/2010/main" val="104214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700798F-28FF-D009-9787-C85EDD49E28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CB580A1-3593-7F82-73DD-E6A38651D4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70CEC5-F4EE-307E-BA1A-E10BFF82AF84}"/>
              </a:ext>
            </a:extLst>
          </p:cNvPr>
          <p:cNvSpPr>
            <a:spLocks noGrp="1" noChangeArrowheads="1"/>
          </p:cNvSpPr>
          <p:nvPr>
            <p:ph type="sldNum" sz="quarter" idx="12"/>
          </p:nvPr>
        </p:nvSpPr>
        <p:spPr>
          <a:ln/>
        </p:spPr>
        <p:txBody>
          <a:bodyPr/>
          <a:lstStyle>
            <a:lvl1pPr>
              <a:defRPr/>
            </a:lvl1pPr>
          </a:lstStyle>
          <a:p>
            <a:fld id="{2EC792CF-85B0-42B3-BE05-82ADD26201BC}" type="slidenum">
              <a:rPr lang="en-US" altLang="en-US"/>
              <a:pPr/>
              <a:t>‹#›</a:t>
            </a:fld>
            <a:endParaRPr lang="en-US" altLang="en-US"/>
          </a:p>
        </p:txBody>
      </p:sp>
    </p:spTree>
    <p:extLst>
      <p:ext uri="{BB962C8B-B14F-4D97-AF65-F5344CB8AC3E}">
        <p14:creationId xmlns:p14="http://schemas.microsoft.com/office/powerpoint/2010/main" val="58708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5719B6D-EDAC-FB2A-A9AA-59ED028C07D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ABB16D7-3755-1EA2-2A7A-A43A83BFDF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BFDD10B-B081-B43E-5DA5-32F01B4F7F32}"/>
              </a:ext>
            </a:extLst>
          </p:cNvPr>
          <p:cNvSpPr>
            <a:spLocks noGrp="1" noChangeArrowheads="1"/>
          </p:cNvSpPr>
          <p:nvPr>
            <p:ph type="sldNum" sz="quarter" idx="12"/>
          </p:nvPr>
        </p:nvSpPr>
        <p:spPr>
          <a:ln/>
        </p:spPr>
        <p:txBody>
          <a:bodyPr/>
          <a:lstStyle>
            <a:lvl1pPr>
              <a:defRPr/>
            </a:lvl1pPr>
          </a:lstStyle>
          <a:p>
            <a:fld id="{F8EE5780-3C58-4A6F-86EC-9779EDFF779E}" type="slidenum">
              <a:rPr lang="en-US" altLang="en-US"/>
              <a:pPr/>
              <a:t>‹#›</a:t>
            </a:fld>
            <a:endParaRPr lang="en-US" altLang="en-US"/>
          </a:p>
        </p:txBody>
      </p:sp>
    </p:spTree>
    <p:extLst>
      <p:ext uri="{BB962C8B-B14F-4D97-AF65-F5344CB8AC3E}">
        <p14:creationId xmlns:p14="http://schemas.microsoft.com/office/powerpoint/2010/main" val="11114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3E0CB3-9885-E0B5-6DA4-23C061AD8E0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4A79C4A-264F-4872-3BED-712BB64693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9DBFBE0-1D01-A9A4-9291-BB48ED0DFCD8}"/>
              </a:ext>
            </a:extLst>
          </p:cNvPr>
          <p:cNvSpPr>
            <a:spLocks noGrp="1" noChangeArrowheads="1"/>
          </p:cNvSpPr>
          <p:nvPr>
            <p:ph type="sldNum" sz="quarter" idx="12"/>
          </p:nvPr>
        </p:nvSpPr>
        <p:spPr>
          <a:ln/>
        </p:spPr>
        <p:txBody>
          <a:bodyPr/>
          <a:lstStyle>
            <a:lvl1pPr>
              <a:defRPr/>
            </a:lvl1pPr>
          </a:lstStyle>
          <a:p>
            <a:fld id="{FEEC9C35-F867-4223-A9FE-7B8C6A7185D6}" type="slidenum">
              <a:rPr lang="en-US" altLang="en-US"/>
              <a:pPr/>
              <a:t>‹#›</a:t>
            </a:fld>
            <a:endParaRPr lang="en-US" altLang="en-US"/>
          </a:p>
        </p:txBody>
      </p:sp>
    </p:spTree>
    <p:extLst>
      <p:ext uri="{BB962C8B-B14F-4D97-AF65-F5344CB8AC3E}">
        <p14:creationId xmlns:p14="http://schemas.microsoft.com/office/powerpoint/2010/main" val="58269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9E0B50D-A3DB-6E89-3DB5-5975B8FED13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6B2C19B-1F0D-E83A-6131-37F8F576AD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C4E8693-0BAA-FD8C-75B1-637094033797}"/>
              </a:ext>
            </a:extLst>
          </p:cNvPr>
          <p:cNvSpPr>
            <a:spLocks noGrp="1" noChangeArrowheads="1"/>
          </p:cNvSpPr>
          <p:nvPr>
            <p:ph type="sldNum" sz="quarter" idx="12"/>
          </p:nvPr>
        </p:nvSpPr>
        <p:spPr>
          <a:ln/>
        </p:spPr>
        <p:txBody>
          <a:bodyPr/>
          <a:lstStyle>
            <a:lvl1pPr>
              <a:defRPr/>
            </a:lvl1pPr>
          </a:lstStyle>
          <a:p>
            <a:fld id="{BDD45C26-8D33-4D83-8083-310A9D2CFFBB}" type="slidenum">
              <a:rPr lang="en-US" altLang="en-US"/>
              <a:pPr/>
              <a:t>‹#›</a:t>
            </a:fld>
            <a:endParaRPr lang="en-US" altLang="en-US"/>
          </a:p>
        </p:txBody>
      </p:sp>
    </p:spTree>
    <p:extLst>
      <p:ext uri="{BB962C8B-B14F-4D97-AF65-F5344CB8AC3E}">
        <p14:creationId xmlns:p14="http://schemas.microsoft.com/office/powerpoint/2010/main" val="218608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1FBBAD0-3C3C-47F7-7E68-C7FE0D4DF2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B53572-ED8D-F137-C410-40F80E6E97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216186-0D05-5DBE-4CF5-CC20C37D75A0}"/>
              </a:ext>
            </a:extLst>
          </p:cNvPr>
          <p:cNvSpPr>
            <a:spLocks noGrp="1" noChangeArrowheads="1"/>
          </p:cNvSpPr>
          <p:nvPr>
            <p:ph type="sldNum" sz="quarter" idx="12"/>
          </p:nvPr>
        </p:nvSpPr>
        <p:spPr>
          <a:ln/>
        </p:spPr>
        <p:txBody>
          <a:bodyPr/>
          <a:lstStyle>
            <a:lvl1pPr>
              <a:defRPr/>
            </a:lvl1pPr>
          </a:lstStyle>
          <a:p>
            <a:fld id="{A0440F91-E627-4F37-9D14-462EAEBCA84C}" type="slidenum">
              <a:rPr lang="en-US" altLang="en-US"/>
              <a:pPr/>
              <a:t>‹#›</a:t>
            </a:fld>
            <a:endParaRPr lang="en-US" altLang="en-US"/>
          </a:p>
        </p:txBody>
      </p:sp>
    </p:spTree>
    <p:extLst>
      <p:ext uri="{BB962C8B-B14F-4D97-AF65-F5344CB8AC3E}">
        <p14:creationId xmlns:p14="http://schemas.microsoft.com/office/powerpoint/2010/main" val="109004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7ED77A3-E93A-588F-30BD-AADB66DE37BF}"/>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a:extLst>
              <a:ext uri="{FF2B5EF4-FFF2-40B4-BE49-F238E27FC236}">
                <a16:creationId xmlns:a16="http://schemas.microsoft.com/office/drawing/2014/main" id="{3116CA1A-DA18-82CE-0FF5-1933672DFE1F}"/>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2" name="Rectangle 4">
            <a:extLst>
              <a:ext uri="{FF2B5EF4-FFF2-40B4-BE49-F238E27FC236}">
                <a16:creationId xmlns:a16="http://schemas.microsoft.com/office/drawing/2014/main" id="{AC780AB2-08DC-A2E7-21AE-75D0812D14CB}"/>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3" name="Rectangle 5">
            <a:extLst>
              <a:ext uri="{FF2B5EF4-FFF2-40B4-BE49-F238E27FC236}">
                <a16:creationId xmlns:a16="http://schemas.microsoft.com/office/drawing/2014/main" id="{71337D4B-B946-E1A3-FAE0-70F452EF30A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4" name="Rectangle 6">
            <a:extLst>
              <a:ext uri="{FF2B5EF4-FFF2-40B4-BE49-F238E27FC236}">
                <a16:creationId xmlns:a16="http://schemas.microsoft.com/office/drawing/2014/main" id="{70CA52C4-A22F-63DF-D18B-35AB6D3FFCE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fld id="{F9418C62-1744-4FE3-8197-C9009B0CDB9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id="{DCD14593-A0F3-ADC8-CF02-C391E3EB4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E6CB78E-5B5F-FEAE-3DA0-354D4BBBBBF0}"/>
              </a:ext>
            </a:extLst>
          </p:cNvPr>
          <p:cNvSpPr>
            <a:spLocks noGrp="1" noChangeArrowheads="1"/>
          </p:cNvSpPr>
          <p:nvPr>
            <p:ph type="title"/>
          </p:nvPr>
        </p:nvSpPr>
        <p:spPr/>
        <p:txBody>
          <a:bodyPr/>
          <a:lstStyle/>
          <a:p>
            <a:pPr eaLnBrk="1" hangingPunct="1">
              <a:defRPr/>
            </a:pPr>
            <a:r>
              <a:rPr lang="en-US" dirty="0"/>
              <a:t>Sentiment Analysis using Tool</a:t>
            </a:r>
          </a:p>
        </p:txBody>
      </p:sp>
      <p:sp>
        <p:nvSpPr>
          <p:cNvPr id="148483" name="Rectangle 3">
            <a:extLst>
              <a:ext uri="{FF2B5EF4-FFF2-40B4-BE49-F238E27FC236}">
                <a16:creationId xmlns:a16="http://schemas.microsoft.com/office/drawing/2014/main" id="{80775F70-5B96-E0A5-7A8D-32823053D3A5}"/>
              </a:ext>
            </a:extLst>
          </p:cNvPr>
          <p:cNvSpPr>
            <a:spLocks noGrp="1" noChangeArrowheads="1"/>
          </p:cNvSpPr>
          <p:nvPr>
            <p:ph type="body" idx="1"/>
          </p:nvPr>
        </p:nvSpPr>
        <p:spPr>
          <a:xfrm>
            <a:off x="609600" y="2057400"/>
            <a:ext cx="8077200" cy="4419600"/>
          </a:xfrm>
        </p:spPr>
        <p:txBody>
          <a:bodyPr/>
          <a:lstStyle/>
          <a:p>
            <a:pPr eaLnBrk="1" hangingPunct="1">
              <a:buNone/>
              <a:defRPr/>
            </a:pPr>
            <a:r>
              <a:rPr lang="en-US" sz="2000" dirty="0">
                <a:effectLst/>
              </a:rPr>
              <a:t>Sentiment analysis using a tool involves utilizing a specific software </a:t>
            </a:r>
          </a:p>
          <a:p>
            <a:pPr eaLnBrk="1" hangingPunct="1">
              <a:buNone/>
              <a:defRPr/>
            </a:pPr>
            <a:r>
              <a:rPr lang="en-US" sz="2000" dirty="0">
                <a:effectLst/>
              </a:rPr>
              <a:t>or library that is designed to perform sentiment analysis tasks. In this </a:t>
            </a:r>
          </a:p>
          <a:p>
            <a:pPr eaLnBrk="1" hangingPunct="1">
              <a:buNone/>
              <a:defRPr/>
            </a:pPr>
            <a:r>
              <a:rPr lang="en-US" sz="2000" dirty="0">
                <a:effectLst/>
              </a:rPr>
              <a:t>project, I used the </a:t>
            </a:r>
            <a:r>
              <a:rPr lang="en-US" sz="2000" b="1" dirty="0">
                <a:effectLst/>
              </a:rPr>
              <a:t>PHP Sentiment Analyzer tool</a:t>
            </a:r>
            <a:r>
              <a:rPr lang="en-US" sz="2000" dirty="0">
                <a:effectLst/>
              </a:rPr>
              <a:t> for sentiment </a:t>
            </a:r>
          </a:p>
          <a:p>
            <a:pPr eaLnBrk="1" hangingPunct="1">
              <a:buNone/>
              <a:defRPr/>
            </a:pPr>
            <a:r>
              <a:rPr lang="en-US" sz="2000" dirty="0">
                <a:effectLst/>
              </a:rPr>
              <a:t>analysis. Here's an overview of how sentiment analysis can be </a:t>
            </a:r>
          </a:p>
          <a:p>
            <a:pPr eaLnBrk="1" hangingPunct="1">
              <a:buNone/>
              <a:defRPr/>
            </a:pPr>
            <a:r>
              <a:rPr lang="en-US" sz="2000" dirty="0">
                <a:effectLst/>
              </a:rPr>
              <a:t>conducted using this tool:</a:t>
            </a:r>
          </a:p>
          <a:p>
            <a:pPr eaLnBrk="1" hangingPunct="1">
              <a:buNone/>
              <a:defRPr/>
            </a:pPr>
            <a:endParaRPr lang="en-US" sz="2000" dirty="0">
              <a:effectLst/>
            </a:endParaRPr>
          </a:p>
          <a:p>
            <a:pPr eaLnBrk="1" hangingPunct="1">
              <a:buFont typeface="Wingdings" panose="05000000000000000000" pitchFamily="2" charset="2"/>
              <a:buChar char="q"/>
              <a:defRPr/>
            </a:pPr>
            <a:r>
              <a:rPr lang="en-US" sz="2000" b="1" dirty="0">
                <a:effectLst/>
              </a:rPr>
              <a:t>Integration</a:t>
            </a:r>
          </a:p>
          <a:p>
            <a:pPr eaLnBrk="1" hangingPunct="1">
              <a:buFont typeface="Wingdings" panose="05000000000000000000" pitchFamily="2" charset="2"/>
              <a:buChar char="q"/>
              <a:defRPr/>
            </a:pPr>
            <a:r>
              <a:rPr lang="en-US" sz="2000" b="1" dirty="0">
                <a:effectLst/>
              </a:rPr>
              <a:t>Text Input</a:t>
            </a:r>
          </a:p>
          <a:p>
            <a:pPr eaLnBrk="1" hangingPunct="1">
              <a:buFont typeface="Wingdings" panose="05000000000000000000" pitchFamily="2" charset="2"/>
              <a:buChar char="q"/>
              <a:defRPr/>
            </a:pPr>
            <a:r>
              <a:rPr lang="en-US" sz="2000" b="1" dirty="0">
                <a:effectLst/>
              </a:rPr>
              <a:t>Preprocessing</a:t>
            </a:r>
          </a:p>
          <a:p>
            <a:pPr eaLnBrk="1" hangingPunct="1">
              <a:buFont typeface="Wingdings" panose="05000000000000000000" pitchFamily="2" charset="2"/>
              <a:buChar char="q"/>
              <a:defRPr/>
            </a:pPr>
            <a:r>
              <a:rPr lang="en-US" sz="2000" b="1" dirty="0">
                <a:effectLst/>
              </a:rPr>
              <a:t>Sentiment Analysis</a:t>
            </a:r>
          </a:p>
          <a:p>
            <a:pPr eaLnBrk="1" hangingPunct="1">
              <a:buFont typeface="Wingdings" panose="05000000000000000000" pitchFamily="2" charset="2"/>
              <a:buChar char="q"/>
              <a:defRPr/>
            </a:pPr>
            <a:r>
              <a:rPr lang="en-US" sz="2000" b="1" dirty="0">
                <a:effectLst/>
              </a:rPr>
              <a:t>Sentiment Classification</a:t>
            </a:r>
          </a:p>
          <a:p>
            <a:pPr eaLnBrk="1" hangingPunct="1">
              <a:buFont typeface="Wingdings" panose="05000000000000000000" pitchFamily="2" charset="2"/>
              <a:buChar char="q"/>
              <a:defRPr/>
            </a:pPr>
            <a:r>
              <a:rPr lang="en-US" sz="2000" b="1" dirty="0">
                <a:effectLst/>
              </a:rPr>
              <a:t>Output &amp; Analysis</a:t>
            </a:r>
          </a:p>
          <a:p>
            <a:pPr eaLnBrk="1" hangingPunct="1">
              <a:buNone/>
              <a:defRPr/>
            </a:pPr>
            <a:endParaRPr lang="en-US" sz="2000" dirty="0">
              <a:effectLst/>
            </a:endParaRPr>
          </a:p>
          <a:p>
            <a:pPr eaLnBrk="1" hangingPunct="1">
              <a:buFont typeface="Wingdings" panose="05000000000000000000" pitchFamily="2" charset="2"/>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E328AAD5-17AD-7CA2-A89C-C9C1440527C8}"/>
              </a:ext>
            </a:extLst>
          </p:cNvPr>
          <p:cNvSpPr>
            <a:spLocks noGrp="1" noChangeArrowheads="1"/>
          </p:cNvSpPr>
          <p:nvPr>
            <p:ph type="title"/>
          </p:nvPr>
        </p:nvSpPr>
        <p:spPr/>
        <p:txBody>
          <a:bodyPr/>
          <a:lstStyle/>
          <a:p>
            <a:pPr eaLnBrk="1" hangingPunct="1">
              <a:defRPr/>
            </a:pPr>
            <a:r>
              <a:rPr lang="en-US" dirty="0"/>
              <a:t>Manual Sentiment Analysis</a:t>
            </a:r>
          </a:p>
        </p:txBody>
      </p:sp>
      <p:sp>
        <p:nvSpPr>
          <p:cNvPr id="148483" name="Rectangle 3">
            <a:extLst>
              <a:ext uri="{FF2B5EF4-FFF2-40B4-BE49-F238E27FC236}">
                <a16:creationId xmlns:a16="http://schemas.microsoft.com/office/drawing/2014/main" id="{1BCC40E8-0DEF-EEC3-140A-1DD2AB77C944}"/>
              </a:ext>
            </a:extLst>
          </p:cNvPr>
          <p:cNvSpPr>
            <a:spLocks noGrp="1" noChangeArrowheads="1"/>
          </p:cNvSpPr>
          <p:nvPr>
            <p:ph type="body" idx="1"/>
          </p:nvPr>
        </p:nvSpPr>
        <p:spPr>
          <a:xfrm>
            <a:off x="457200" y="1981200"/>
            <a:ext cx="8229600" cy="1447800"/>
          </a:xfrm>
        </p:spPr>
        <p:txBody>
          <a:bodyPr/>
          <a:lstStyle/>
          <a:p>
            <a:pPr eaLnBrk="1" hangingPunct="1">
              <a:buFont typeface="Wingdings" panose="05000000000000000000" pitchFamily="2" charset="2"/>
              <a:buNone/>
              <a:defRPr/>
            </a:pPr>
            <a:r>
              <a:rPr lang="en-US" dirty="0"/>
              <a:t>Provide here the diagrammatic view of your team structure and key responsibilities. Filled Later</a:t>
            </a:r>
          </a:p>
          <a:p>
            <a:pPr eaLnBrk="1" hangingPunct="1">
              <a:buFont typeface="Wingdings" panose="05000000000000000000" pitchFamily="2" charset="2"/>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5B13759-52E7-B8C0-F427-DD1FBAB414DD}"/>
              </a:ext>
            </a:extLst>
          </p:cNvPr>
          <p:cNvSpPr>
            <a:spLocks noGrp="1" noChangeArrowheads="1"/>
          </p:cNvSpPr>
          <p:nvPr>
            <p:ph type="title"/>
          </p:nvPr>
        </p:nvSpPr>
        <p:spPr/>
        <p:txBody>
          <a:bodyPr/>
          <a:lstStyle/>
          <a:p>
            <a:pPr eaLnBrk="1" hangingPunct="1">
              <a:defRPr/>
            </a:pPr>
            <a:r>
              <a:rPr lang="en-US"/>
              <a:t>Project Schedule</a:t>
            </a:r>
          </a:p>
        </p:txBody>
      </p:sp>
      <p:sp>
        <p:nvSpPr>
          <p:cNvPr id="53251" name="Rectangle 3">
            <a:extLst>
              <a:ext uri="{FF2B5EF4-FFF2-40B4-BE49-F238E27FC236}">
                <a16:creationId xmlns:a16="http://schemas.microsoft.com/office/drawing/2014/main" id="{1F5317CD-F278-F684-DA05-1740EB73B814}"/>
              </a:ext>
            </a:extLst>
          </p:cNvPr>
          <p:cNvSpPr>
            <a:spLocks noGrp="1" noChangeArrowheads="1"/>
          </p:cNvSpPr>
          <p:nvPr>
            <p:ph type="body" idx="1"/>
          </p:nvPr>
        </p:nvSpPr>
        <p:spPr>
          <a:xfrm>
            <a:off x="457200" y="1981200"/>
            <a:ext cx="8229600" cy="1447800"/>
          </a:xfrm>
        </p:spPr>
        <p:txBody>
          <a:bodyPr/>
          <a:lstStyle/>
          <a:p>
            <a:pPr eaLnBrk="1" hangingPunct="1">
              <a:buFont typeface="Wingdings" panose="05000000000000000000" pitchFamily="2" charset="2"/>
              <a:buNone/>
              <a:defRPr/>
            </a:pPr>
            <a:r>
              <a:rPr lang="en-US" dirty="0"/>
              <a:t>Provide the Schedule (Gantt Chart) of your </a:t>
            </a:r>
          </a:p>
          <a:p>
            <a:pPr eaLnBrk="1" hangingPunct="1">
              <a:buFont typeface="Wingdings" panose="05000000000000000000" pitchFamily="2" charset="2"/>
              <a:buNone/>
              <a:defRPr/>
            </a:pPr>
            <a:r>
              <a:rPr lang="en-US" dirty="0"/>
              <a:t>project here. Filled Later</a:t>
            </a:r>
          </a:p>
          <a:p>
            <a:pPr eaLnBrk="1" hangingPunct="1">
              <a:buFont typeface="Wingdings" panose="05000000000000000000" pitchFamily="2" charset="2"/>
              <a:buNone/>
              <a:defRPr/>
            </a:pPr>
            <a:endParaRPr lang="en-US" dirty="0"/>
          </a:p>
        </p:txBody>
      </p:sp>
      <p:sp>
        <p:nvSpPr>
          <p:cNvPr id="12292" name="Rectangle 5">
            <a:extLst>
              <a:ext uri="{FF2B5EF4-FFF2-40B4-BE49-F238E27FC236}">
                <a16:creationId xmlns:a16="http://schemas.microsoft.com/office/drawing/2014/main" id="{4FE05E26-039D-8886-6287-202C1719A5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3CF570A6-EF5A-08DB-6B93-46C57CC5959C}"/>
              </a:ext>
            </a:extLst>
          </p:cNvPr>
          <p:cNvSpPr>
            <a:spLocks noGrp="1" noChangeArrowheads="1"/>
          </p:cNvSpPr>
          <p:nvPr>
            <p:ph type="ctrTitle"/>
          </p:nvPr>
        </p:nvSpPr>
        <p:spPr>
          <a:xfrm>
            <a:off x="685800" y="457200"/>
            <a:ext cx="7772400" cy="990600"/>
          </a:xfrm>
        </p:spPr>
        <p:txBody>
          <a:bodyPr/>
          <a:lstStyle/>
          <a:p>
            <a:pPr eaLnBrk="1" hangingPunct="1">
              <a:defRPr/>
            </a:pPr>
            <a:r>
              <a:rPr lang="en-US" dirty="0"/>
              <a:t>Results and Evaluation</a:t>
            </a:r>
          </a:p>
        </p:txBody>
      </p:sp>
      <p:sp>
        <p:nvSpPr>
          <p:cNvPr id="59397" name="Rectangle 5">
            <a:extLst>
              <a:ext uri="{FF2B5EF4-FFF2-40B4-BE49-F238E27FC236}">
                <a16:creationId xmlns:a16="http://schemas.microsoft.com/office/drawing/2014/main" id="{8B96904E-261F-462C-7705-68B823AA62E9}"/>
              </a:ext>
            </a:extLst>
          </p:cNvPr>
          <p:cNvSpPr>
            <a:spLocks noGrp="1" noChangeArrowheads="1"/>
          </p:cNvSpPr>
          <p:nvPr>
            <p:ph type="subTitle" idx="1"/>
          </p:nvPr>
        </p:nvSpPr>
        <p:spPr>
          <a:xfrm>
            <a:off x="990600" y="1828800"/>
            <a:ext cx="7620000" cy="4495800"/>
          </a:xfrm>
        </p:spPr>
        <p:txBody>
          <a:bodyPr/>
          <a:lstStyle/>
          <a:p>
            <a:pPr algn="l" eaLnBrk="1" hangingPunct="1">
              <a:defRPr/>
            </a:pPr>
            <a:r>
              <a:rPr lang="en-US" sz="2000" dirty="0">
                <a:effectLst/>
              </a:rPr>
              <a:t>The "Results and Evaluation" chapter focuses on evaluating the outcomes and effectiveness of the developed online shopping website with sentiment analysis capabilities. This chapter presents an assessment of the project's success in achieving its goals and objectives, along with an analysis of the obtained results. The evaluation process aims to determine the impact and usefulness of the sentiment analysis feature, analyze the sentiments expressed by users, and assess the overall performance of the website. By evaluating the results, we gain valuable insights into the effectiveness of the implemented solution and its potential for enhancing the user experience, decision-making, and customer satisfaction. This section provides an overview of the evaluation process conducted and outlines the key findings and conclusions derived from the analysis of the obtained results.</a:t>
            </a:r>
          </a:p>
          <a:p>
            <a:pPr algn="l" eaLnBrk="1" hangingPunct="1">
              <a:defRPr/>
            </a:pPr>
            <a:endParaRPr lang="en-US" sz="2000" dirty="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CBEEA2-C79C-45F3-9344-775B9D3F380D}"/>
              </a:ext>
            </a:extLst>
          </p:cNvPr>
          <p:cNvPicPr/>
          <p:nvPr/>
        </p:nvPicPr>
        <p:blipFill>
          <a:blip r:embed="rId2"/>
          <a:stretch>
            <a:fillRect/>
          </a:stretch>
        </p:blipFill>
        <p:spPr>
          <a:xfrm>
            <a:off x="1906080" y="1828800"/>
            <a:ext cx="5069014" cy="4652510"/>
          </a:xfrm>
          <a:prstGeom prst="rect">
            <a:avLst/>
          </a:prstGeom>
        </p:spPr>
      </p:pic>
      <p:sp>
        <p:nvSpPr>
          <p:cNvPr id="3" name="Rectangle 2">
            <a:extLst>
              <a:ext uri="{FF2B5EF4-FFF2-40B4-BE49-F238E27FC236}">
                <a16:creationId xmlns:a16="http://schemas.microsoft.com/office/drawing/2014/main" id="{5E881CFA-7BEC-4772-8070-49CE8288D885}"/>
              </a:ext>
            </a:extLst>
          </p:cNvPr>
          <p:cNvSpPr/>
          <p:nvPr/>
        </p:nvSpPr>
        <p:spPr>
          <a:xfrm>
            <a:off x="685800" y="121384"/>
            <a:ext cx="7772400" cy="1631216"/>
          </a:xfrm>
          <a:prstGeom prst="rect">
            <a:avLst/>
          </a:prstGeom>
        </p:spPr>
        <p:txBody>
          <a:bodyPr wrap="square">
            <a:spAutoFit/>
          </a:bodyPr>
          <a:lstStyle/>
          <a:p>
            <a:pPr marR="0" lvl="0">
              <a:spcBef>
                <a:spcPts val="0"/>
              </a:spcBef>
              <a:spcAft>
                <a:spcPts val="0"/>
              </a:spcAft>
            </a:pPr>
            <a:r>
              <a:rPr lang="en-US" sz="2000" b="1" dirty="0">
                <a:latin typeface="+mj-lt"/>
                <a:ea typeface="Times New Roman" panose="02020603050405020304" pitchFamily="18" charset="0"/>
              </a:rPr>
              <a:t>Visualizing Sentiment Scores:</a:t>
            </a:r>
            <a:r>
              <a:rPr lang="en-US" sz="2000" dirty="0">
                <a:latin typeface="+mj-lt"/>
                <a:ea typeface="Times New Roman" panose="02020603050405020304" pitchFamily="18" charset="0"/>
              </a:rPr>
              <a:t> Use visualizations, such as bar charts or line graphs, to present the sentiment scores obtained from the sentiment analysis process. This allows for a quick understanding of the distribution and variations in sentiment across different products or user comments. </a:t>
            </a:r>
            <a:endParaRPr lang="en-US" sz="2000" dirty="0">
              <a:effectLst/>
              <a:latin typeface="+mj-lt"/>
              <a:ea typeface="Times New Roman" panose="02020603050405020304" pitchFamily="18" charset="0"/>
            </a:endParaRPr>
          </a:p>
        </p:txBody>
      </p:sp>
      <p:sp>
        <p:nvSpPr>
          <p:cNvPr id="4" name="Rectangle 3">
            <a:extLst>
              <a:ext uri="{FF2B5EF4-FFF2-40B4-BE49-F238E27FC236}">
                <a16:creationId xmlns:a16="http://schemas.microsoft.com/office/drawing/2014/main" id="{93EB70ED-8456-4D25-A2AF-A724DFE8AE01}"/>
              </a:ext>
            </a:extLst>
          </p:cNvPr>
          <p:cNvSpPr/>
          <p:nvPr/>
        </p:nvSpPr>
        <p:spPr>
          <a:xfrm>
            <a:off x="3574485" y="6488668"/>
            <a:ext cx="1732205"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01 Bar Plot</a:t>
            </a:r>
            <a:endParaRPr lang="en-US" b="1" dirty="0"/>
          </a:p>
        </p:txBody>
      </p:sp>
    </p:spTree>
    <p:extLst>
      <p:ext uri="{BB962C8B-B14F-4D97-AF65-F5344CB8AC3E}">
        <p14:creationId xmlns:p14="http://schemas.microsoft.com/office/powerpoint/2010/main" val="84564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7BF7B7-F3A3-463C-BD7C-086EE6442294}"/>
              </a:ext>
            </a:extLst>
          </p:cNvPr>
          <p:cNvSpPr/>
          <p:nvPr/>
        </p:nvSpPr>
        <p:spPr>
          <a:xfrm>
            <a:off x="762000" y="304800"/>
            <a:ext cx="7772400" cy="1477328"/>
          </a:xfrm>
          <a:prstGeom prst="rect">
            <a:avLst/>
          </a:prstGeom>
        </p:spPr>
        <p:txBody>
          <a:bodyPr wrap="square">
            <a:spAutoFit/>
          </a:bodyPr>
          <a:lstStyle/>
          <a:p>
            <a:pPr lvl="0"/>
            <a:r>
              <a:rPr lang="en-US" b="1" dirty="0"/>
              <a:t>Keyword Clouds:</a:t>
            </a:r>
            <a:r>
              <a:rPr lang="en-US" dirty="0"/>
              <a:t> Include the screenshot or generated word clouds that represent the prominent keywords associated with each sentiment category (positive, negative, or neutral). These keyword clouds visually highlight the frequently occurring words, providing insights into the main themes or topics expressed by users.</a:t>
            </a:r>
          </a:p>
        </p:txBody>
      </p:sp>
      <p:pic>
        <p:nvPicPr>
          <p:cNvPr id="3" name="Picture 2">
            <a:extLst>
              <a:ext uri="{FF2B5EF4-FFF2-40B4-BE49-F238E27FC236}">
                <a16:creationId xmlns:a16="http://schemas.microsoft.com/office/drawing/2014/main" id="{A6041DB7-356A-4380-9685-3C19FB8AC30A}"/>
              </a:ext>
            </a:extLst>
          </p:cNvPr>
          <p:cNvPicPr/>
          <p:nvPr/>
        </p:nvPicPr>
        <p:blipFill>
          <a:blip r:embed="rId2"/>
          <a:stretch>
            <a:fillRect/>
          </a:stretch>
        </p:blipFill>
        <p:spPr>
          <a:xfrm>
            <a:off x="1828800" y="1905000"/>
            <a:ext cx="5334000" cy="4390072"/>
          </a:xfrm>
          <a:prstGeom prst="rect">
            <a:avLst/>
          </a:prstGeom>
        </p:spPr>
      </p:pic>
      <p:sp>
        <p:nvSpPr>
          <p:cNvPr id="4" name="Rectangle 3">
            <a:extLst>
              <a:ext uri="{FF2B5EF4-FFF2-40B4-BE49-F238E27FC236}">
                <a16:creationId xmlns:a16="http://schemas.microsoft.com/office/drawing/2014/main" id="{86283C37-91F7-4799-AD06-020575202932}"/>
              </a:ext>
            </a:extLst>
          </p:cNvPr>
          <p:cNvSpPr/>
          <p:nvPr/>
        </p:nvSpPr>
        <p:spPr>
          <a:xfrm>
            <a:off x="3210833" y="6295072"/>
            <a:ext cx="2569934"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02 Keywords Cloud</a:t>
            </a:r>
            <a:endParaRPr lang="en-US" b="1" dirty="0"/>
          </a:p>
        </p:txBody>
      </p:sp>
    </p:spTree>
    <p:extLst>
      <p:ext uri="{BB962C8B-B14F-4D97-AF65-F5344CB8AC3E}">
        <p14:creationId xmlns:p14="http://schemas.microsoft.com/office/powerpoint/2010/main" val="337022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FEAB2E-BEEF-48AD-A728-55739F77F7C4}"/>
              </a:ext>
            </a:extLst>
          </p:cNvPr>
          <p:cNvSpPr/>
          <p:nvPr/>
        </p:nvSpPr>
        <p:spPr>
          <a:xfrm>
            <a:off x="762000" y="304800"/>
            <a:ext cx="7772400" cy="923330"/>
          </a:xfrm>
          <a:prstGeom prst="rect">
            <a:avLst/>
          </a:prstGeom>
        </p:spPr>
        <p:txBody>
          <a:bodyPr wrap="square">
            <a:spAutoFit/>
          </a:bodyPr>
          <a:lstStyle/>
          <a:p>
            <a:pPr lvl="0"/>
            <a:r>
              <a:rPr lang="en-US" b="1" dirty="0"/>
              <a:t>Scatter Plots:</a:t>
            </a:r>
            <a:r>
              <a:rPr lang="en-US" dirty="0"/>
              <a:t> Utilize scatter plots to visualize the sentiment categories and sentiment scores of product comments. This type of visualization can help identify patterns, clusters, or outliers in the sentiment analysis results.</a:t>
            </a:r>
          </a:p>
        </p:txBody>
      </p:sp>
      <p:sp>
        <p:nvSpPr>
          <p:cNvPr id="4" name="Rectangle 3">
            <a:extLst>
              <a:ext uri="{FF2B5EF4-FFF2-40B4-BE49-F238E27FC236}">
                <a16:creationId xmlns:a16="http://schemas.microsoft.com/office/drawing/2014/main" id="{5F826565-34C0-418A-B4F1-6E2E7E6C06CB}"/>
              </a:ext>
            </a:extLst>
          </p:cNvPr>
          <p:cNvSpPr/>
          <p:nvPr/>
        </p:nvSpPr>
        <p:spPr>
          <a:xfrm>
            <a:off x="3048000" y="6172200"/>
            <a:ext cx="215539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03 Scatter Plots</a:t>
            </a:r>
            <a:endParaRPr lang="en-US" b="1" dirty="0"/>
          </a:p>
        </p:txBody>
      </p:sp>
      <p:pic>
        <p:nvPicPr>
          <p:cNvPr id="5" name="Picture 4">
            <a:extLst>
              <a:ext uri="{FF2B5EF4-FFF2-40B4-BE49-F238E27FC236}">
                <a16:creationId xmlns:a16="http://schemas.microsoft.com/office/drawing/2014/main" id="{F9F42634-7534-4E5D-B6A6-CE078B2E770E}"/>
              </a:ext>
            </a:extLst>
          </p:cNvPr>
          <p:cNvPicPr/>
          <p:nvPr/>
        </p:nvPicPr>
        <p:blipFill>
          <a:blip r:embed="rId2"/>
          <a:stretch>
            <a:fillRect/>
          </a:stretch>
        </p:blipFill>
        <p:spPr>
          <a:xfrm>
            <a:off x="1143000" y="1618584"/>
            <a:ext cx="6553200" cy="4410670"/>
          </a:xfrm>
          <a:prstGeom prst="rect">
            <a:avLst/>
          </a:prstGeom>
        </p:spPr>
      </p:pic>
    </p:spTree>
    <p:extLst>
      <p:ext uri="{BB962C8B-B14F-4D97-AF65-F5344CB8AC3E}">
        <p14:creationId xmlns:p14="http://schemas.microsoft.com/office/powerpoint/2010/main" val="362756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E4A4D0-60F1-4113-BD56-F1A30CB334B3}"/>
              </a:ext>
            </a:extLst>
          </p:cNvPr>
          <p:cNvSpPr/>
          <p:nvPr/>
        </p:nvSpPr>
        <p:spPr>
          <a:xfrm>
            <a:off x="762000" y="228600"/>
            <a:ext cx="7772400" cy="1200329"/>
          </a:xfrm>
          <a:prstGeom prst="rect">
            <a:avLst/>
          </a:prstGeom>
        </p:spPr>
        <p:txBody>
          <a:bodyPr wrap="square">
            <a:spAutoFit/>
          </a:bodyPr>
          <a:lstStyle/>
          <a:p>
            <a:pPr lvl="0"/>
            <a:r>
              <a:rPr lang="en-US" b="1" dirty="0"/>
              <a:t>Word Frequency Charts:</a:t>
            </a:r>
            <a:r>
              <a:rPr lang="en-US" dirty="0"/>
              <a:t> Present word frequency charts or histograms to display the occurrence frequencies of specific words or phrases within the user comments. This can help identify the most commonly mentioned aspects, features, or issues related to the products.</a:t>
            </a:r>
          </a:p>
        </p:txBody>
      </p:sp>
      <p:sp>
        <p:nvSpPr>
          <p:cNvPr id="4" name="Rectangle 3">
            <a:extLst>
              <a:ext uri="{FF2B5EF4-FFF2-40B4-BE49-F238E27FC236}">
                <a16:creationId xmlns:a16="http://schemas.microsoft.com/office/drawing/2014/main" id="{E7005079-10C0-4F02-8E8F-4C37184EBB9F}"/>
              </a:ext>
            </a:extLst>
          </p:cNvPr>
          <p:cNvSpPr/>
          <p:nvPr/>
        </p:nvSpPr>
        <p:spPr>
          <a:xfrm>
            <a:off x="3048000" y="6412468"/>
            <a:ext cx="215539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03 Scatter Plots</a:t>
            </a:r>
            <a:endParaRPr lang="en-US" b="1" dirty="0"/>
          </a:p>
        </p:txBody>
      </p:sp>
      <p:pic>
        <p:nvPicPr>
          <p:cNvPr id="6" name="Picture 5">
            <a:extLst>
              <a:ext uri="{FF2B5EF4-FFF2-40B4-BE49-F238E27FC236}">
                <a16:creationId xmlns:a16="http://schemas.microsoft.com/office/drawing/2014/main" id="{79160DD6-03F0-404F-B766-2CB45A32F6EA}"/>
              </a:ext>
            </a:extLst>
          </p:cNvPr>
          <p:cNvPicPr/>
          <p:nvPr/>
        </p:nvPicPr>
        <p:blipFill>
          <a:blip r:embed="rId2"/>
          <a:stretch>
            <a:fillRect/>
          </a:stretch>
        </p:blipFill>
        <p:spPr>
          <a:xfrm>
            <a:off x="1524000" y="1505129"/>
            <a:ext cx="5486399" cy="4907339"/>
          </a:xfrm>
          <a:prstGeom prst="rect">
            <a:avLst/>
          </a:prstGeom>
        </p:spPr>
      </p:pic>
    </p:spTree>
    <p:extLst>
      <p:ext uri="{BB962C8B-B14F-4D97-AF65-F5344CB8AC3E}">
        <p14:creationId xmlns:p14="http://schemas.microsoft.com/office/powerpoint/2010/main" val="312832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4E0DB0-D429-4454-A1A5-8B65959808B2}"/>
              </a:ext>
            </a:extLst>
          </p:cNvPr>
          <p:cNvSpPr/>
          <p:nvPr/>
        </p:nvSpPr>
        <p:spPr>
          <a:xfrm>
            <a:off x="685800" y="762000"/>
            <a:ext cx="7772400" cy="5170646"/>
          </a:xfrm>
          <a:prstGeom prst="rect">
            <a:avLst/>
          </a:prstGeom>
        </p:spPr>
        <p:txBody>
          <a:bodyPr wrap="square">
            <a:spAutoFit/>
          </a:bodyPr>
          <a:lstStyle/>
          <a:p>
            <a:pPr lvl="0"/>
            <a:r>
              <a:rPr lang="en-US" sz="2000" b="1" dirty="0"/>
              <a:t>ACCURACY: </a:t>
            </a:r>
            <a:r>
              <a:rPr lang="en-US" sz="2000" dirty="0"/>
              <a:t>Accuracy refers to the measure of how closely the sentiment scores generated by the sentiment analysis tool align with the sentiment ratings provided by users. It provides an indication of how well the tool's automated sentiment analysis matches the sentiments expressed by users in their comments.</a:t>
            </a:r>
          </a:p>
          <a:p>
            <a:pPr lvl="0"/>
            <a:endParaRPr lang="en-US" dirty="0"/>
          </a:p>
          <a:p>
            <a:r>
              <a:rPr lang="en-US" b="1" dirty="0"/>
              <a:t>Data Comparison:</a:t>
            </a:r>
          </a:p>
          <a:p>
            <a:endParaRPr lang="en-US" b="1" dirty="0"/>
          </a:p>
          <a:p>
            <a:pPr marL="742950" lvl="1" indent="-285750">
              <a:buFont typeface="Arial" panose="020B0604020202020204" pitchFamily="34" charset="0"/>
              <a:buChar char="•"/>
            </a:pPr>
            <a:r>
              <a:rPr lang="en-US" sz="2000" dirty="0"/>
              <a:t>Compare the sentiment scores generated by the sentiment analysis tool for each comment with the sentiment ratings provided by users.</a:t>
            </a:r>
          </a:p>
          <a:p>
            <a:pPr lvl="1"/>
            <a:endParaRPr lang="en-US" sz="2000" dirty="0"/>
          </a:p>
          <a:p>
            <a:pPr marL="742950" lvl="1" indent="-285750">
              <a:buFont typeface="Arial" panose="020B0604020202020204" pitchFamily="34" charset="0"/>
              <a:buChar char="•"/>
            </a:pPr>
            <a:r>
              <a:rPr lang="en-US" sz="2000" dirty="0"/>
              <a:t>This involves matching the sentiment scores and sentiment ratings for each comment to determine if they align in terms of positive, negative, or neutral sentiment.</a:t>
            </a:r>
          </a:p>
          <a:p>
            <a:endParaRPr lang="en-US" dirty="0"/>
          </a:p>
          <a:p>
            <a:pPr lvl="0"/>
            <a:endParaRPr lang="en-US" dirty="0"/>
          </a:p>
        </p:txBody>
      </p:sp>
    </p:spTree>
    <p:extLst>
      <p:ext uri="{BB962C8B-B14F-4D97-AF65-F5344CB8AC3E}">
        <p14:creationId xmlns:p14="http://schemas.microsoft.com/office/powerpoint/2010/main" val="147861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909819-924A-4BD8-AFB4-8898BC87E343}"/>
              </a:ext>
            </a:extLst>
          </p:cNvPr>
          <p:cNvPicPr/>
          <p:nvPr/>
        </p:nvPicPr>
        <p:blipFill>
          <a:blip r:embed="rId2"/>
          <a:stretch>
            <a:fillRect/>
          </a:stretch>
        </p:blipFill>
        <p:spPr>
          <a:xfrm>
            <a:off x="1524000" y="114300"/>
            <a:ext cx="5715000" cy="6629400"/>
          </a:xfrm>
          <a:prstGeom prst="rect">
            <a:avLst/>
          </a:prstGeom>
        </p:spPr>
      </p:pic>
      <p:pic>
        <p:nvPicPr>
          <p:cNvPr id="5" name="Picture 4">
            <a:extLst>
              <a:ext uri="{FF2B5EF4-FFF2-40B4-BE49-F238E27FC236}">
                <a16:creationId xmlns:a16="http://schemas.microsoft.com/office/drawing/2014/main" id="{CBDA02DF-A063-46D9-A9F1-E19B2719F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14300"/>
            <a:ext cx="990600" cy="6629400"/>
          </a:xfrm>
          <a:prstGeom prst="rect">
            <a:avLst/>
          </a:prstGeom>
        </p:spPr>
      </p:pic>
    </p:spTree>
    <p:extLst>
      <p:ext uri="{BB962C8B-B14F-4D97-AF65-F5344CB8AC3E}">
        <p14:creationId xmlns:p14="http://schemas.microsoft.com/office/powerpoint/2010/main" val="153630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C7F2AB-3CF9-FA32-8076-D1A8CF3F794B}"/>
              </a:ext>
            </a:extLst>
          </p:cNvPr>
          <p:cNvSpPr>
            <a:spLocks noGrp="1" noChangeArrowheads="1"/>
          </p:cNvSpPr>
          <p:nvPr>
            <p:ph type="ctrTitle"/>
          </p:nvPr>
        </p:nvSpPr>
        <p:spPr>
          <a:xfrm>
            <a:off x="609600" y="1066800"/>
            <a:ext cx="8001000" cy="2743200"/>
          </a:xfrm>
        </p:spPr>
        <p:txBody>
          <a:bodyPr anchor="t"/>
          <a:lstStyle/>
          <a:p>
            <a:r>
              <a:rPr lang="en-US" b="1" dirty="0">
                <a:effectLst/>
              </a:rPr>
              <a:t>Sentiment Analysis to Rate a Product</a:t>
            </a:r>
            <a:endParaRPr lang="en-US" dirty="0">
              <a:effectLst/>
            </a:endParaRPr>
          </a:p>
        </p:txBody>
      </p:sp>
      <p:pic>
        <p:nvPicPr>
          <p:cNvPr id="3075" name="Picture 6" descr="C:\Users\usman.waheed\Desktop\vulogo.jpg">
            <a:extLst>
              <a:ext uri="{FF2B5EF4-FFF2-40B4-BE49-F238E27FC236}">
                <a16:creationId xmlns:a16="http://schemas.microsoft.com/office/drawing/2014/main" id="{20C6B044-9DFF-A03A-687D-BAE801A86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029200"/>
            <a:ext cx="201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75" name="Rectangle 583">
            <a:extLst>
              <a:ext uri="{FF2B5EF4-FFF2-40B4-BE49-F238E27FC236}">
                <a16:creationId xmlns:a16="http://schemas.microsoft.com/office/drawing/2014/main" id="{631D048C-3A63-6B14-F1B3-68A36EC44EEF}"/>
              </a:ext>
            </a:extLst>
          </p:cNvPr>
          <p:cNvSpPr>
            <a:spLocks noGrp="1" noChangeArrowheads="1"/>
          </p:cNvSpPr>
          <p:nvPr>
            <p:ph type="title"/>
          </p:nvPr>
        </p:nvSpPr>
        <p:spPr>
          <a:xfrm>
            <a:off x="381000" y="76200"/>
            <a:ext cx="8229600" cy="762000"/>
          </a:xfrm>
        </p:spPr>
        <p:txBody>
          <a:bodyPr/>
          <a:lstStyle/>
          <a:p>
            <a:pPr eaLnBrk="1" hangingPunct="1">
              <a:defRPr/>
            </a:pPr>
            <a:r>
              <a:rPr lang="en-US" dirty="0"/>
              <a:t>Conclusion and Future Work</a:t>
            </a:r>
          </a:p>
        </p:txBody>
      </p:sp>
      <p:sp>
        <p:nvSpPr>
          <p:cNvPr id="14339" name="Rectangle 585">
            <a:extLst>
              <a:ext uri="{FF2B5EF4-FFF2-40B4-BE49-F238E27FC236}">
                <a16:creationId xmlns:a16="http://schemas.microsoft.com/office/drawing/2014/main" id="{8F8F8160-F217-D34E-0664-E56E641CC399}"/>
              </a:ext>
            </a:extLst>
          </p:cNvPr>
          <p:cNvSpPr>
            <a:spLocks noChangeArrowheads="1"/>
          </p:cNvSpPr>
          <p:nvPr/>
        </p:nvSpPr>
        <p:spPr bwMode="auto">
          <a:xfrm>
            <a:off x="0" y="1376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 name="Rectangle 1">
            <a:extLst>
              <a:ext uri="{FF2B5EF4-FFF2-40B4-BE49-F238E27FC236}">
                <a16:creationId xmlns:a16="http://schemas.microsoft.com/office/drawing/2014/main" id="{BCBA328B-DE1F-4C3F-9062-6A70811F2AEF}"/>
              </a:ext>
            </a:extLst>
          </p:cNvPr>
          <p:cNvSpPr/>
          <p:nvPr/>
        </p:nvSpPr>
        <p:spPr>
          <a:xfrm>
            <a:off x="685800" y="838200"/>
            <a:ext cx="7924800" cy="6524863"/>
          </a:xfrm>
          <a:prstGeom prst="rect">
            <a:avLst/>
          </a:prstGeom>
        </p:spPr>
        <p:txBody>
          <a:bodyPr wrap="square">
            <a:spAutoFit/>
          </a:bodyPr>
          <a:lstStyle/>
          <a:p>
            <a:r>
              <a:rPr lang="en-US" sz="1600" b="1" dirty="0"/>
              <a:t>Conclusion:</a:t>
            </a:r>
          </a:p>
          <a:p>
            <a:pPr marL="285750" lvl="0" indent="-285750">
              <a:buFont typeface="Arial" panose="020B0604020202020204" pitchFamily="34" charset="0"/>
              <a:buChar char="•"/>
            </a:pPr>
            <a:r>
              <a:rPr lang="en-US" sz="1600" dirty="0"/>
              <a:t>In the conclusion, I am summarizing the key findings and outcomes of this project. Highlight the successful development of the online shopping website with sentiment analysis capabilities.</a:t>
            </a:r>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Discussed how the sentiment analysis tool effectively analyzed user comments, providing valuable insights into customer sentiment towards the purchased products.</a:t>
            </a:r>
          </a:p>
          <a:p>
            <a:r>
              <a:rPr lang="en-US" sz="1600" dirty="0"/>
              <a:t> </a:t>
            </a:r>
          </a:p>
          <a:p>
            <a:pPr marL="285750" lvl="0" indent="-285750">
              <a:buFont typeface="Arial" panose="020B0604020202020204" pitchFamily="34" charset="0"/>
              <a:buChar char="•"/>
            </a:pPr>
            <a:r>
              <a:rPr lang="en-US" sz="1600" dirty="0"/>
              <a:t>Emphasize the positive impact of sentiment analysis on the decision-making process for potential buyers and the overall user experience on the website.</a:t>
            </a:r>
          </a:p>
          <a:p>
            <a:pPr marL="285750" lvl="0" indent="-285750">
              <a:buFont typeface="Arial" panose="020B0604020202020204" pitchFamily="34" charset="0"/>
              <a:buChar char="•"/>
            </a:pPr>
            <a:endParaRPr lang="en-US" sz="1600" dirty="0"/>
          </a:p>
          <a:p>
            <a:r>
              <a:rPr lang="en-US" sz="1600" b="1" dirty="0"/>
              <a:t>Implications and Recommendations:</a:t>
            </a:r>
          </a:p>
          <a:p>
            <a:pPr marL="285750" lvl="0" indent="-285750">
              <a:buFont typeface="Arial" panose="020B0604020202020204" pitchFamily="34" charset="0"/>
              <a:buChar char="•"/>
            </a:pPr>
            <a:r>
              <a:rPr lang="en-US" sz="1600" dirty="0"/>
              <a:t>Based on the analysis results, identify the implications for online shopping website. Discuss the strengths, weaknesses, opportunities, and challenges identified during the evaluation process.</a:t>
            </a:r>
          </a:p>
          <a:p>
            <a:endParaRPr lang="en-US" sz="1600" dirty="0"/>
          </a:p>
          <a:p>
            <a:pPr marL="285750" lvl="0" indent="-285750">
              <a:buFont typeface="Arial" panose="020B0604020202020204" pitchFamily="34" charset="0"/>
              <a:buChar char="•"/>
            </a:pPr>
            <a:r>
              <a:rPr lang="en-US" sz="1600" dirty="0"/>
              <a:t> Recommend improvements to enhance the sentiment analysis feature, such as refining the sentiment scoring algorithm or expanding the lexicon to capture a broader range of sentiments.</a:t>
            </a:r>
          </a:p>
          <a:p>
            <a:pPr marL="285750" lvl="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Suggested ways to leverage the sentiment analysis results, such as utilizing positive sentiment to promote highly rated products or addressing negative sentiment through proactive customer support.</a:t>
            </a:r>
          </a:p>
          <a:p>
            <a:pPr marL="285750" lvl="0" indent="-285750">
              <a:buFont typeface="Arial" panose="020B0604020202020204" pitchFamily="34" charset="0"/>
              <a:buChar char="•"/>
            </a:pPr>
            <a:endParaRPr lang="en-US" sz="1600" dirty="0"/>
          </a:p>
          <a:p>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2127B9-A910-4B1C-BE8F-9BC178EECD11}"/>
              </a:ext>
            </a:extLst>
          </p:cNvPr>
          <p:cNvSpPr/>
          <p:nvPr/>
        </p:nvSpPr>
        <p:spPr>
          <a:xfrm>
            <a:off x="829056" y="533400"/>
            <a:ext cx="8305800" cy="6740307"/>
          </a:xfrm>
          <a:prstGeom prst="rect">
            <a:avLst/>
          </a:prstGeom>
        </p:spPr>
        <p:txBody>
          <a:bodyPr wrap="square">
            <a:spAutoFit/>
          </a:bodyPr>
          <a:lstStyle/>
          <a:p>
            <a:r>
              <a:rPr lang="en-US" b="1" dirty="0"/>
              <a:t>Limitations and Challenges:</a:t>
            </a:r>
          </a:p>
          <a:p>
            <a:pPr marL="285750" lvl="0" indent="-285750">
              <a:buFont typeface="Arial" panose="020B0604020202020204" pitchFamily="34" charset="0"/>
              <a:buChar char="•"/>
            </a:pPr>
            <a:r>
              <a:rPr lang="en-US" dirty="0"/>
              <a:t>Acknowledge any limitations or challenges encountered during this project, like limited availability of training data for sentiment analysis or potential biases in user-generated content.</a:t>
            </a:r>
          </a:p>
          <a:p>
            <a:r>
              <a:rPr lang="en-US" dirty="0"/>
              <a:t> </a:t>
            </a:r>
          </a:p>
          <a:p>
            <a:pPr marL="285750" lvl="0" indent="-285750">
              <a:buFont typeface="Arial" panose="020B0604020202020204" pitchFamily="34" charset="0"/>
              <a:buChar char="•"/>
            </a:pPr>
            <a:r>
              <a:rPr lang="en-US" dirty="0"/>
              <a:t>These limitations may have influenced the accuracy or comprehensiveness of the sentiment analysis results.</a:t>
            </a:r>
          </a:p>
          <a:p>
            <a:r>
              <a:rPr lang="en-US" dirty="0"/>
              <a:t> </a:t>
            </a:r>
          </a:p>
          <a:p>
            <a:pPr marL="285750" lvl="0" indent="-285750">
              <a:buFont typeface="Arial" panose="020B0604020202020204" pitchFamily="34" charset="0"/>
              <a:buChar char="•"/>
            </a:pPr>
            <a:r>
              <a:rPr lang="en-US" dirty="0"/>
              <a:t>The importance of addressing these limitations in future work to improve the robustness and reliability of the sentiment analysis component.</a:t>
            </a:r>
          </a:p>
          <a:p>
            <a:pPr marL="285750" lvl="0" indent="-285750">
              <a:buFont typeface="Arial" panose="020B0604020202020204" pitchFamily="34" charset="0"/>
              <a:buChar char="•"/>
            </a:pPr>
            <a:endParaRPr lang="en-US" dirty="0"/>
          </a:p>
          <a:p>
            <a:r>
              <a:rPr lang="en-US" b="1" dirty="0"/>
              <a:t>FUTURE WORK:</a:t>
            </a:r>
            <a:endParaRPr lang="en-US" dirty="0"/>
          </a:p>
          <a:p>
            <a:pPr marL="285750" lvl="0" indent="-285750">
              <a:buFont typeface="Arial" panose="020B0604020202020204" pitchFamily="34" charset="0"/>
              <a:buChar char="•"/>
            </a:pPr>
            <a:r>
              <a:rPr lang="en-US" dirty="0"/>
              <a:t>Considering integrating advanced sentiment analysis techniques like aspect-based sentiment analysis or sentiment analysis in multiple languages.</a:t>
            </a:r>
          </a:p>
          <a:p>
            <a:r>
              <a:rPr lang="en-US" dirty="0"/>
              <a:t> </a:t>
            </a:r>
          </a:p>
          <a:p>
            <a:pPr marL="285750" lvl="0" indent="-285750">
              <a:buFont typeface="Arial" panose="020B0604020202020204" pitchFamily="34" charset="0"/>
              <a:buChar char="•"/>
            </a:pPr>
            <a:r>
              <a:rPr lang="en-US" dirty="0"/>
              <a:t> Propose the integration of user feedback loops to continuously update and    enhance the sentiment analysis model.</a:t>
            </a:r>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 Explore the possibility of integrating sentiment analysis with personalized product recommendations to offer tailored suggestions based on individual sentiment preferences.</a:t>
            </a:r>
          </a:p>
          <a:p>
            <a:pPr lvl="0"/>
            <a:endParaRPr lang="en-US" dirty="0"/>
          </a:p>
          <a:p>
            <a:r>
              <a:rPr lang="en-US" dirty="0"/>
              <a:t> </a:t>
            </a:r>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5048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25504B9-7B5A-D217-7E9D-8C90B897DDFF}"/>
              </a:ext>
            </a:extLst>
          </p:cNvPr>
          <p:cNvSpPr>
            <a:spLocks noGrp="1" noChangeArrowheads="1"/>
          </p:cNvSpPr>
          <p:nvPr>
            <p:ph type="title"/>
          </p:nvPr>
        </p:nvSpPr>
        <p:spPr>
          <a:xfrm>
            <a:off x="457200" y="0"/>
            <a:ext cx="8229600" cy="914400"/>
          </a:xfrm>
        </p:spPr>
        <p:txBody>
          <a:bodyPr/>
          <a:lstStyle/>
          <a:p>
            <a:pPr eaLnBrk="1" hangingPunct="1">
              <a:defRPr/>
            </a:pPr>
            <a:r>
              <a:rPr lang="en-US" dirty="0"/>
              <a:t>Tools</a:t>
            </a:r>
          </a:p>
        </p:txBody>
      </p:sp>
      <p:sp>
        <p:nvSpPr>
          <p:cNvPr id="65539" name="Rectangle 3">
            <a:extLst>
              <a:ext uri="{FF2B5EF4-FFF2-40B4-BE49-F238E27FC236}">
                <a16:creationId xmlns:a16="http://schemas.microsoft.com/office/drawing/2014/main" id="{B7C616BD-EEB7-6761-9ECD-15D7F54FD5D9}"/>
              </a:ext>
            </a:extLst>
          </p:cNvPr>
          <p:cNvSpPr>
            <a:spLocks noGrp="1" noChangeArrowheads="1"/>
          </p:cNvSpPr>
          <p:nvPr>
            <p:ph type="body" idx="1"/>
          </p:nvPr>
        </p:nvSpPr>
        <p:spPr>
          <a:xfrm>
            <a:off x="475488" y="838200"/>
            <a:ext cx="8229600" cy="5791200"/>
          </a:xfrm>
        </p:spPr>
        <p:txBody>
          <a:bodyPr/>
          <a:lstStyle/>
          <a:p>
            <a:pPr>
              <a:buClr>
                <a:schemeClr val="tx1"/>
              </a:buClr>
              <a:buFont typeface="Wingdings" panose="05000000000000000000" pitchFamily="2" charset="2"/>
              <a:buChar char="ü"/>
            </a:pPr>
            <a:r>
              <a:rPr lang="en-US" sz="1600" b="1" dirty="0">
                <a:effectLst/>
              </a:rPr>
              <a:t>PHP: </a:t>
            </a:r>
            <a:r>
              <a:rPr lang="en-US" sz="1600" dirty="0">
                <a:effectLst/>
              </a:rPr>
              <a:t>A server-side scripting language used for developing the dynamic functionality of the online shopping website.</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MySQL: </a:t>
            </a:r>
            <a:r>
              <a:rPr lang="en-US" sz="1600" dirty="0">
                <a:effectLst/>
              </a:rPr>
              <a:t>A relational database management system used for storing and managing data related to products, user information, comments, and ratings.</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PHP-Sentiment-Analyzer: </a:t>
            </a:r>
            <a:r>
              <a:rPr lang="en-US" sz="1600" dirty="0">
                <a:effectLst/>
              </a:rPr>
              <a:t>A sentiment analysis tool implemented in PHP that utilizes the VADER (Valence Aware Dictionary and sentiment Reasoner) lexicon and rule-based approach to analyze sentiments in user comments.</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R Statistical Tool: </a:t>
            </a:r>
            <a:r>
              <a:rPr lang="en-US" sz="1600" dirty="0">
                <a:effectLst/>
              </a:rPr>
              <a:t>Used in conjunction with the ggplot2 library for visualization purposes. It allows the creation of scatter plots to visualize sentiment categories for product comments.</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Word Cloud Generator: </a:t>
            </a:r>
            <a:r>
              <a:rPr lang="en-US" sz="1600" dirty="0">
                <a:effectLst/>
              </a:rPr>
              <a:t>A tool or library used to generate word clouds representing the most frequently occurring keywords in user comments. The specific tool used for word cloud generation in your project is not mentioned, but there are various libraries available in different programming languages, such as </a:t>
            </a:r>
            <a:r>
              <a:rPr lang="en-US" sz="1600" dirty="0" err="1">
                <a:effectLst/>
              </a:rPr>
              <a:t>wordcloud</a:t>
            </a:r>
            <a:r>
              <a:rPr lang="en-US" sz="1600" dirty="0">
                <a:effectLst/>
              </a:rPr>
              <a:t> in R or wordcloud2 in JavaScript.</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IDE: Visual Studio Code 2019 (VS Code): </a:t>
            </a:r>
            <a:r>
              <a:rPr lang="en-US" sz="1600" dirty="0">
                <a:effectLst/>
              </a:rPr>
              <a:t>An integrated development environment used for coding and managing project files.</a:t>
            </a:r>
          </a:p>
          <a:p>
            <a:pPr marL="0" indent="0" eaLnBrk="1" hangingPunct="1">
              <a:buClr>
                <a:schemeClr val="tx1"/>
              </a:buClr>
              <a:buNone/>
              <a:defRPr/>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2D917538-0A1D-5CA9-6870-8225C778CE96}"/>
              </a:ext>
            </a:extLst>
          </p:cNvPr>
          <p:cNvSpPr>
            <a:spLocks noGrp="1" noChangeArrowheads="1"/>
          </p:cNvSpPr>
          <p:nvPr>
            <p:ph type="title"/>
          </p:nvPr>
        </p:nvSpPr>
        <p:spPr/>
        <p:txBody>
          <a:bodyPr/>
          <a:lstStyle/>
          <a:p>
            <a:pPr eaLnBrk="1" hangingPunct="1">
              <a:defRPr/>
            </a:pPr>
            <a:r>
              <a:rPr lang="en-US" sz="5900"/>
              <a:t>Group Members Introduction</a:t>
            </a:r>
          </a:p>
        </p:txBody>
      </p:sp>
      <p:sp>
        <p:nvSpPr>
          <p:cNvPr id="135171" name="Rectangle 3">
            <a:extLst>
              <a:ext uri="{FF2B5EF4-FFF2-40B4-BE49-F238E27FC236}">
                <a16:creationId xmlns:a16="http://schemas.microsoft.com/office/drawing/2014/main" id="{51F24928-F54B-8441-3A98-FF9426A90E51}"/>
              </a:ext>
            </a:extLst>
          </p:cNvPr>
          <p:cNvSpPr>
            <a:spLocks noGrp="1" noChangeArrowheads="1"/>
          </p:cNvSpPr>
          <p:nvPr>
            <p:ph type="body" idx="1"/>
          </p:nvPr>
        </p:nvSpPr>
        <p:spPr>
          <a:xfrm>
            <a:off x="1143000" y="2286000"/>
            <a:ext cx="7086600" cy="2948499"/>
          </a:xfrm>
        </p:spPr>
        <p:txBody>
          <a:bodyPr wrap="square">
            <a:spAutoFit/>
          </a:bodyPr>
          <a:lstStyle/>
          <a:p>
            <a:pPr eaLnBrk="1" hangingPunct="1">
              <a:buFont typeface="Wingdings" panose="05000000000000000000" pitchFamily="2" charset="2"/>
              <a:buNone/>
              <a:defRPr/>
            </a:pPr>
            <a:endParaRPr lang="en-US" dirty="0"/>
          </a:p>
          <a:p>
            <a:pPr eaLnBrk="1" hangingPunct="1">
              <a:buFont typeface="Wingdings" panose="05000000000000000000" pitchFamily="2" charset="2"/>
              <a:buNone/>
              <a:defRPr/>
            </a:pPr>
            <a:endParaRPr lang="en-US" dirty="0"/>
          </a:p>
          <a:p>
            <a:pPr marL="0" indent="0" algn="ctr">
              <a:buNone/>
            </a:pPr>
            <a:r>
              <a:rPr lang="en-US" dirty="0">
                <a:effectLst/>
              </a:rPr>
              <a:t>Project Group ID: </a:t>
            </a:r>
            <a:r>
              <a:rPr lang="en-US" b="1" dirty="0">
                <a:effectLst/>
              </a:rPr>
              <a:t>F220227F86</a:t>
            </a:r>
            <a:r>
              <a:rPr lang="en-US" dirty="0">
                <a:effectLst/>
              </a:rPr>
              <a:t> </a:t>
            </a:r>
          </a:p>
          <a:p>
            <a:pPr marL="0" indent="0" algn="ctr">
              <a:buNone/>
            </a:pPr>
            <a:r>
              <a:rPr lang="en-US" dirty="0">
                <a:effectLst/>
              </a:rPr>
              <a:t>Group Member Name: </a:t>
            </a:r>
            <a:r>
              <a:rPr lang="en-US" b="1" dirty="0">
                <a:effectLst/>
              </a:rPr>
              <a:t>FAHAD</a:t>
            </a:r>
            <a:r>
              <a:rPr lang="en-US" dirty="0">
                <a:effectLst/>
              </a:rPr>
              <a:t>	</a:t>
            </a:r>
          </a:p>
          <a:p>
            <a:pPr marL="0" indent="0" algn="ctr">
              <a:buNone/>
            </a:pPr>
            <a:r>
              <a:rPr lang="en-US" dirty="0">
                <a:effectLst/>
              </a:rPr>
              <a:t>VU ID: </a:t>
            </a:r>
            <a:r>
              <a:rPr lang="en-US" b="1" dirty="0">
                <a:effectLst/>
              </a:rPr>
              <a:t>BC190202247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2B7E-038A-7EF1-C0CF-0A609C486441}"/>
              </a:ext>
            </a:extLst>
          </p:cNvPr>
          <p:cNvSpPr>
            <a:spLocks noGrp="1"/>
          </p:cNvSpPr>
          <p:nvPr>
            <p:ph type="title"/>
          </p:nvPr>
        </p:nvSpPr>
        <p:spPr/>
        <p:txBody>
          <a:bodyPr/>
          <a:lstStyle/>
          <a:p>
            <a:pPr>
              <a:defRPr/>
            </a:pPr>
            <a:r>
              <a:rPr lang="en-US" dirty="0"/>
              <a:t>Abstract</a:t>
            </a:r>
          </a:p>
        </p:txBody>
      </p:sp>
      <p:sp>
        <p:nvSpPr>
          <p:cNvPr id="3" name="Rectangle 2">
            <a:extLst>
              <a:ext uri="{FF2B5EF4-FFF2-40B4-BE49-F238E27FC236}">
                <a16:creationId xmlns:a16="http://schemas.microsoft.com/office/drawing/2014/main" id="{9E3266DC-8E4E-4852-87D3-8C88AFD776E4}"/>
              </a:ext>
            </a:extLst>
          </p:cNvPr>
          <p:cNvSpPr/>
          <p:nvPr/>
        </p:nvSpPr>
        <p:spPr>
          <a:xfrm>
            <a:off x="228600" y="1752600"/>
            <a:ext cx="8686800" cy="4801314"/>
          </a:xfrm>
          <a:prstGeom prst="rect">
            <a:avLst/>
          </a:prstGeom>
        </p:spPr>
        <p:txBody>
          <a:bodyPr wrap="square">
            <a:spAutoFit/>
          </a:bodyPr>
          <a:lstStyle/>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Sentiment analysis, commonly referred to as opinion mining or emotion AI, uses computational linguistics, biometrics, natural language processing, and text analysis to systematically detect, extract, quantify, and investigate emotional states and subjective data. To determine how customer, feel about a product, businesses frequently utilize sentiment analysis. </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 </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When purchasing a product online, a customer has the option of leaving feedback. Comments can be used as types of feedback. A new customer cannot read every remark any longer in order to make a purchasing decision. You must create a program that can assess a product's quality using an analysis of the sentiment of user reviews.</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b="1" dirty="0">
                <a:latin typeface="Bookman Old Style" panose="02050604050505020204" pitchFamily="18" charset="0"/>
                <a:ea typeface="Times New Roman" panose="02020603050405020304" pitchFamily="18" charset="0"/>
                <a:cs typeface="Tahoma" panose="020B0604030504040204" pitchFamily="34" charset="0"/>
              </a:rPr>
              <a:t> </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It is an online store application where only customers who have registered can browse products (which can be of any type) and their features and leave comments about them. Other customers' remarks are also visible to the user. The program will evaluate and rate each comment made about a product. </a:t>
            </a:r>
            <a:endParaRPr lang="en-US"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99886BCC-22D2-AAEA-7E41-2D3C1061AEFE}"/>
              </a:ext>
            </a:extLst>
          </p:cNvPr>
          <p:cNvSpPr>
            <a:spLocks noGrp="1" noChangeArrowheads="1"/>
          </p:cNvSpPr>
          <p:nvPr>
            <p:ph type="ctrTitle"/>
          </p:nvPr>
        </p:nvSpPr>
        <p:spPr>
          <a:xfrm>
            <a:off x="762000" y="228600"/>
            <a:ext cx="7772400" cy="1828800"/>
          </a:xfrm>
        </p:spPr>
        <p:txBody>
          <a:bodyPr/>
          <a:lstStyle/>
          <a:p>
            <a:pPr eaLnBrk="1" hangingPunct="1">
              <a:defRPr/>
            </a:pPr>
            <a:r>
              <a:rPr lang="en-US" sz="4800" dirty="0"/>
              <a:t>INTRODUCTION OF PROJECT</a:t>
            </a:r>
            <a:endParaRPr lang="en-US" sz="4000" dirty="0"/>
          </a:p>
        </p:txBody>
      </p:sp>
      <p:sp>
        <p:nvSpPr>
          <p:cNvPr id="9221" name="Rectangle 5">
            <a:extLst>
              <a:ext uri="{FF2B5EF4-FFF2-40B4-BE49-F238E27FC236}">
                <a16:creationId xmlns:a16="http://schemas.microsoft.com/office/drawing/2014/main" id="{BB9F2725-CCF5-2E58-C6BF-F67FCFA09F7C}"/>
              </a:ext>
            </a:extLst>
          </p:cNvPr>
          <p:cNvSpPr>
            <a:spLocks noGrp="1" noChangeArrowheads="1"/>
          </p:cNvSpPr>
          <p:nvPr>
            <p:ph type="subTitle" idx="1"/>
          </p:nvPr>
        </p:nvSpPr>
        <p:spPr/>
        <p:txBody>
          <a:bodyPr/>
          <a:lstStyle/>
          <a:p>
            <a:pPr eaLnBrk="1" hangingPunct="1">
              <a:defRPr/>
            </a:pPr>
            <a:r>
              <a:rPr lang="en-US"/>
              <a:t> </a:t>
            </a:r>
          </a:p>
        </p:txBody>
      </p:sp>
      <p:pic>
        <p:nvPicPr>
          <p:cNvPr id="6148" name="Picture 8">
            <a:extLst>
              <a:ext uri="{FF2B5EF4-FFF2-40B4-BE49-F238E27FC236}">
                <a16:creationId xmlns:a16="http://schemas.microsoft.com/office/drawing/2014/main" id="{92F82F3C-3946-613C-0D6D-F4E183765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9">
            <a:extLst>
              <a:ext uri="{FF2B5EF4-FFF2-40B4-BE49-F238E27FC236}">
                <a16:creationId xmlns:a16="http://schemas.microsoft.com/office/drawing/2014/main" id="{ADEAC9E2-8A20-A404-4719-57FE5AE30FE0}"/>
              </a:ext>
            </a:extLst>
          </p:cNvPr>
          <p:cNvSpPr txBox="1">
            <a:spLocks noChangeArrowheads="1"/>
          </p:cNvSpPr>
          <p:nvPr/>
        </p:nvSpPr>
        <p:spPr bwMode="auto">
          <a:xfrm>
            <a:off x="914400" y="2667000"/>
            <a:ext cx="75438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marL="285750" indent="-285750">
              <a:spcBef>
                <a:spcPct val="50000"/>
              </a:spcBef>
              <a:buClrTx/>
              <a:buSzTx/>
              <a:buFont typeface="Arial" panose="020B0604020202020204" pitchFamily="34" charset="0"/>
              <a:buChar char="•"/>
            </a:pPr>
            <a:r>
              <a:rPr lang="en-US" altLang="en-US" sz="1800" dirty="0"/>
              <a:t>The sentiment analysis-based online shopping website project aims to provide users with valuable insights into the sentiments expressed in product comments. By incorporating sentiment analysis techniques and visualization tools, the website enhances the user experience, enabling informed decision-making and facilitating a more personalized shopping experience.</a:t>
            </a:r>
          </a:p>
          <a:p>
            <a:pPr marL="285750" indent="-285750">
              <a:spcBef>
                <a:spcPct val="50000"/>
              </a:spcBef>
              <a:buClrTx/>
              <a:buSzTx/>
              <a:buFont typeface="Arial" panose="020B0604020202020204" pitchFamily="34" charset="0"/>
              <a:buChar char="•"/>
            </a:pPr>
            <a:endParaRPr lang="en-US" altLang="en-US" sz="1800" dirty="0"/>
          </a:p>
          <a:p>
            <a:pPr marL="285750" indent="-285750">
              <a:spcBef>
                <a:spcPct val="50000"/>
              </a:spcBef>
              <a:buClrTx/>
              <a:buSzTx/>
              <a:buFont typeface="Arial" panose="020B0604020202020204" pitchFamily="34" charset="0"/>
              <a:buChar char="•"/>
            </a:pPr>
            <a:r>
              <a:rPr lang="en-US" altLang="en-US" sz="1800" dirty="0"/>
              <a:t>The project involves the development of a user-friendly online shopping platform that allows users to explore and purchase electronic products. Through the integration of a sentiment analysis tool, user comments are analyzed, and sentiment scores are assigned to assess the overall sentiment towards each product.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B53A5-A417-40A1-A0D9-F77BD5F3A3FB}"/>
              </a:ext>
            </a:extLst>
          </p:cNvPr>
          <p:cNvSpPr/>
          <p:nvPr/>
        </p:nvSpPr>
        <p:spPr>
          <a:xfrm>
            <a:off x="914400" y="762000"/>
            <a:ext cx="7162800" cy="5770811"/>
          </a:xfrm>
          <a:prstGeom prst="rect">
            <a:avLst/>
          </a:prstGeom>
        </p:spPr>
        <p:txBody>
          <a:bodyPr wrap="square">
            <a:spAutoFit/>
          </a:bodyPr>
          <a:lstStyle/>
          <a:p>
            <a:pPr>
              <a:spcBef>
                <a:spcPct val="50000"/>
              </a:spcBef>
              <a:buClrTx/>
              <a:buSzTx/>
              <a:buFontTx/>
              <a:buNone/>
            </a:pPr>
            <a:endParaRPr lang="en-US" altLang="en-US" dirty="0"/>
          </a:p>
          <a:p>
            <a:pPr marL="285750" indent="-285750">
              <a:spcBef>
                <a:spcPct val="50000"/>
              </a:spcBef>
              <a:buClrTx/>
              <a:buSzTx/>
              <a:buFont typeface="Arial" panose="020B0604020202020204" pitchFamily="34" charset="0"/>
              <a:buChar char="•"/>
            </a:pPr>
            <a:r>
              <a:rPr lang="en-US" altLang="en-US" dirty="0"/>
              <a:t>The project also includes an evaluation phase, where the accuracy of the sentiment analysis outcomes is assessed. A user case study is conducted to compare the sentiment scores generated by the sentiment analysis tool with user feedback. By gathering user assessments and comparing them with the analysis outcomes, the project aims to gauge the effectiveness and reliability of the sentiment analysis tool.</a:t>
            </a:r>
          </a:p>
          <a:p>
            <a:pPr>
              <a:spcBef>
                <a:spcPct val="50000"/>
              </a:spcBef>
              <a:buClrTx/>
              <a:buSzTx/>
            </a:pPr>
            <a:endParaRPr lang="en-US" altLang="en-US" dirty="0"/>
          </a:p>
          <a:p>
            <a:pPr marL="285750" indent="-285750">
              <a:spcBef>
                <a:spcPct val="50000"/>
              </a:spcBef>
              <a:buClrTx/>
              <a:buSzTx/>
              <a:buFont typeface="Arial" panose="020B0604020202020204" pitchFamily="34" charset="0"/>
              <a:buChar char="•"/>
            </a:pPr>
            <a:r>
              <a:rPr lang="en-US" dirty="0"/>
              <a:t>Overall, this project aims to create a comprehensive and user-centric online shopping experience by leveraging sentiment analysis techniques, visualization tools, and accuracy assessments. By providing users with valuable insights into product sentiments, the website empowers them to make informed decisions, fostering customer satisfaction and enhancing the overall user experience.</a:t>
            </a:r>
            <a:endParaRPr lang="en-US" altLang="en-US" dirty="0"/>
          </a:p>
          <a:p>
            <a:pPr marL="285750" indent="-285750">
              <a:spcBef>
                <a:spcPct val="50000"/>
              </a:spcBef>
              <a:buClrTx/>
              <a:buSzTx/>
              <a:buFont typeface="Arial" panose="020B0604020202020204" pitchFamily="34" charset="0"/>
              <a:buChar char="•"/>
            </a:pPr>
            <a:endParaRPr lang="en-US" altLang="en-US" dirty="0"/>
          </a:p>
          <a:p>
            <a:pPr marL="285750" indent="-285750">
              <a:spcBef>
                <a:spcPct val="50000"/>
              </a:spcBef>
              <a:buClrTx/>
              <a:buSzTx/>
              <a:buFont typeface="Arial" panose="020B0604020202020204" pitchFamily="34" charset="0"/>
              <a:buChar char="•"/>
            </a:pPr>
            <a:endParaRPr lang="en-US" altLang="en-US" dirty="0"/>
          </a:p>
        </p:txBody>
      </p:sp>
    </p:spTree>
    <p:extLst>
      <p:ext uri="{BB962C8B-B14F-4D97-AF65-F5344CB8AC3E}">
        <p14:creationId xmlns:p14="http://schemas.microsoft.com/office/powerpoint/2010/main" val="329548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CF25F398-FC4A-3B4B-E073-1044270686FB}"/>
              </a:ext>
            </a:extLst>
          </p:cNvPr>
          <p:cNvSpPr>
            <a:spLocks noGrp="1" noChangeArrowheads="1"/>
          </p:cNvSpPr>
          <p:nvPr>
            <p:ph type="ctrTitle"/>
          </p:nvPr>
        </p:nvSpPr>
        <p:spPr>
          <a:xfrm>
            <a:off x="609600" y="304800"/>
            <a:ext cx="7772400" cy="990600"/>
          </a:xfrm>
        </p:spPr>
        <p:txBody>
          <a:bodyPr/>
          <a:lstStyle/>
          <a:p>
            <a:pPr eaLnBrk="1" hangingPunct="1">
              <a:defRPr/>
            </a:pPr>
            <a:r>
              <a:rPr lang="en-US" dirty="0"/>
              <a:t>Methodology</a:t>
            </a:r>
          </a:p>
        </p:txBody>
      </p:sp>
      <p:sp>
        <p:nvSpPr>
          <p:cNvPr id="17413" name="Rectangle 5">
            <a:extLst>
              <a:ext uri="{FF2B5EF4-FFF2-40B4-BE49-F238E27FC236}">
                <a16:creationId xmlns:a16="http://schemas.microsoft.com/office/drawing/2014/main" id="{889D434E-6264-CBC3-4BA9-0B7FD86D4421}"/>
              </a:ext>
            </a:extLst>
          </p:cNvPr>
          <p:cNvSpPr>
            <a:spLocks noGrp="1" noChangeArrowheads="1"/>
          </p:cNvSpPr>
          <p:nvPr>
            <p:ph type="subTitle" idx="1"/>
          </p:nvPr>
        </p:nvSpPr>
        <p:spPr>
          <a:xfrm>
            <a:off x="1371600" y="1295400"/>
            <a:ext cx="6400800" cy="4953000"/>
          </a:xfrm>
        </p:spPr>
        <p:txBody>
          <a:bodyPr/>
          <a:lstStyle/>
          <a:p>
            <a:pPr marL="342900" lvl="0" indent="-342900" algn="l">
              <a:buClr>
                <a:schemeClr val="tx1"/>
              </a:buClr>
              <a:buFont typeface="Wingdings" panose="05000000000000000000" pitchFamily="2" charset="2"/>
              <a:buChar char="q"/>
            </a:pPr>
            <a:r>
              <a:rPr lang="en-US" sz="2000" dirty="0">
                <a:effectLst/>
              </a:rPr>
              <a:t>A software development methodology, also known as a system development methodology, is a framework or approach used in software engineering to guide and manage the process of developing an information system or software application. It provides a structured and systematic way to plan, organize, and control the various activities involved in the development lifecycle.</a:t>
            </a:r>
          </a:p>
          <a:p>
            <a:pPr marL="342900" lvl="0" indent="-342900" algn="l">
              <a:buClr>
                <a:schemeClr val="tx1"/>
              </a:buClr>
              <a:buFont typeface="Wingdings" panose="05000000000000000000" pitchFamily="2" charset="2"/>
              <a:buChar char="q"/>
            </a:pPr>
            <a:endParaRPr lang="en-US" sz="2000" dirty="0">
              <a:effectLst/>
            </a:endParaRPr>
          </a:p>
          <a:p>
            <a:pPr marL="342900" lvl="0" indent="-342900" algn="l">
              <a:buClr>
                <a:schemeClr val="tx1"/>
              </a:buClr>
              <a:buFont typeface="Wingdings" panose="05000000000000000000" pitchFamily="2" charset="2"/>
              <a:buChar char="q"/>
            </a:pPr>
            <a:r>
              <a:rPr lang="en-US" sz="2000" dirty="0">
                <a:effectLst/>
              </a:rPr>
              <a:t>The purpose of a software development methodology is to establish a set of guidelines, processes, and practices that help ensure the successful completion of a software project. It provides a framework for teams to collaborate effectively, manage resources, and deliver high-quality software products.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41306517-FD8D-B758-895A-25A6FB9E3059}"/>
              </a:ext>
            </a:extLst>
          </p:cNvPr>
          <p:cNvSpPr>
            <a:spLocks noGrp="1" noChangeArrowheads="1"/>
          </p:cNvSpPr>
          <p:nvPr>
            <p:ph type="ctrTitle"/>
          </p:nvPr>
        </p:nvSpPr>
        <p:spPr>
          <a:xfrm>
            <a:off x="685800" y="533400"/>
            <a:ext cx="7772400" cy="1828800"/>
          </a:xfrm>
        </p:spPr>
        <p:txBody>
          <a:bodyPr/>
          <a:lstStyle/>
          <a:p>
            <a:pPr eaLnBrk="1" hangingPunct="1">
              <a:defRPr/>
            </a:pPr>
            <a:r>
              <a:rPr lang="en-US" dirty="0"/>
              <a:t>Data Domain</a:t>
            </a:r>
          </a:p>
        </p:txBody>
      </p:sp>
      <p:sp>
        <p:nvSpPr>
          <p:cNvPr id="20485" name="Rectangle 5">
            <a:extLst>
              <a:ext uri="{FF2B5EF4-FFF2-40B4-BE49-F238E27FC236}">
                <a16:creationId xmlns:a16="http://schemas.microsoft.com/office/drawing/2014/main" id="{83082FFA-D046-1281-D1EF-1B23C03D7983}"/>
              </a:ext>
            </a:extLst>
          </p:cNvPr>
          <p:cNvSpPr>
            <a:spLocks noGrp="1" noChangeArrowheads="1"/>
          </p:cNvSpPr>
          <p:nvPr>
            <p:ph type="subTitle" idx="1"/>
          </p:nvPr>
        </p:nvSpPr>
        <p:spPr>
          <a:xfrm>
            <a:off x="990600" y="2057400"/>
            <a:ext cx="6629400" cy="4724400"/>
          </a:xfrm>
        </p:spPr>
        <p:txBody>
          <a:bodyPr/>
          <a:lstStyle/>
          <a:p>
            <a:pPr algn="l"/>
            <a:r>
              <a:rPr lang="en-US" sz="2000" dirty="0">
                <a:effectLst/>
              </a:rPr>
              <a:t>The data domain in the context of this project would encompass the specific types and categories of data that are relevant to your electronic products online shopping website. It includes the scope of data that will be stored, processed, and managed within the system. Here are some examples of the data domain:</a:t>
            </a:r>
          </a:p>
          <a:p>
            <a:endParaRPr lang="en-US" sz="2000" dirty="0">
              <a:effectLst/>
            </a:endParaRPr>
          </a:p>
          <a:p>
            <a:pPr marL="342900" indent="-342900" algn="l">
              <a:buFont typeface="Wingdings" panose="05000000000000000000" pitchFamily="2" charset="2"/>
              <a:buChar char="q"/>
            </a:pPr>
            <a:r>
              <a:rPr lang="en-US" sz="2000" b="1" dirty="0">
                <a:effectLst/>
              </a:rPr>
              <a:t>User Data</a:t>
            </a:r>
          </a:p>
          <a:p>
            <a:pPr marL="342900" indent="-342900" algn="l">
              <a:buFont typeface="Wingdings" panose="05000000000000000000" pitchFamily="2" charset="2"/>
              <a:buChar char="q"/>
            </a:pPr>
            <a:r>
              <a:rPr lang="en-US" sz="2000" b="1" dirty="0">
                <a:effectLst/>
              </a:rPr>
              <a:t>Product Data</a:t>
            </a:r>
          </a:p>
          <a:p>
            <a:pPr marL="342900" indent="-342900" algn="l">
              <a:buFont typeface="Wingdings" panose="05000000000000000000" pitchFamily="2" charset="2"/>
              <a:buChar char="q"/>
            </a:pPr>
            <a:r>
              <a:rPr lang="en-US" sz="2000" b="1" dirty="0">
                <a:effectLst/>
              </a:rPr>
              <a:t>Sentiment Analysis Data</a:t>
            </a:r>
          </a:p>
          <a:p>
            <a:pPr marL="342900" indent="-342900" algn="l">
              <a:buFont typeface="Wingdings" panose="05000000000000000000" pitchFamily="2" charset="2"/>
              <a:buChar char="q"/>
            </a:pPr>
            <a:r>
              <a:rPr lang="en-US" sz="2000" b="1" dirty="0">
                <a:effectLst/>
              </a:rPr>
              <a:t>Administrative Data</a:t>
            </a:r>
          </a:p>
          <a:p>
            <a:pPr marL="342900" indent="-342900" algn="l">
              <a:buFont typeface="Wingdings" panose="05000000000000000000" pitchFamily="2" charset="2"/>
              <a:buChar char="q"/>
            </a:pPr>
            <a:r>
              <a:rPr lang="en-US" sz="2000" b="1" dirty="0">
                <a:effectLst/>
              </a:rPr>
              <a:t>System Configuration &amp; Settings</a:t>
            </a:r>
          </a:p>
          <a:p>
            <a:pPr marL="342900" indent="-342900">
              <a:buFont typeface="Arial" panose="020B0604020202020204" pitchFamily="34" charset="0"/>
              <a:buChar char="•"/>
            </a:pPr>
            <a:endParaRPr lang="en-US" sz="2000" dirty="0">
              <a:effectLst/>
            </a:endParaRPr>
          </a:p>
          <a:p>
            <a:endParaRPr lang="en-US" sz="2000"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4A05D33B-EEA9-2F33-7A72-7328E4ADF2AF}"/>
              </a:ext>
            </a:extLst>
          </p:cNvPr>
          <p:cNvSpPr>
            <a:spLocks noGrp="1" noChangeArrowheads="1"/>
          </p:cNvSpPr>
          <p:nvPr>
            <p:ph type="title"/>
          </p:nvPr>
        </p:nvSpPr>
        <p:spPr/>
        <p:txBody>
          <a:bodyPr/>
          <a:lstStyle/>
          <a:p>
            <a:pPr eaLnBrk="1" hangingPunct="1">
              <a:defRPr/>
            </a:pPr>
            <a:r>
              <a:rPr lang="en-GB" dirty="0"/>
              <a:t>Preprocessing</a:t>
            </a:r>
            <a:endParaRPr lang="en-US" dirty="0"/>
          </a:p>
        </p:txBody>
      </p:sp>
      <p:sp>
        <p:nvSpPr>
          <p:cNvPr id="9219" name="Rectangle 10">
            <a:extLst>
              <a:ext uri="{FF2B5EF4-FFF2-40B4-BE49-F238E27FC236}">
                <a16:creationId xmlns:a16="http://schemas.microsoft.com/office/drawing/2014/main" id="{544350DA-4AB0-A2B8-2087-716F1D4EDDDA}"/>
              </a:ext>
            </a:extLst>
          </p:cNvPr>
          <p:cNvSpPr>
            <a:spLocks noChangeArrowheads="1"/>
          </p:cNvSpPr>
          <p:nvPr/>
        </p:nvSpPr>
        <p:spPr bwMode="auto">
          <a:xfrm>
            <a:off x="0" y="138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 name="Rectangle 5">
            <a:extLst>
              <a:ext uri="{FF2B5EF4-FFF2-40B4-BE49-F238E27FC236}">
                <a16:creationId xmlns:a16="http://schemas.microsoft.com/office/drawing/2014/main" id="{973B10A1-F99B-D21A-A0DC-73A77C5B1EB6}"/>
              </a:ext>
            </a:extLst>
          </p:cNvPr>
          <p:cNvSpPr txBox="1">
            <a:spLocks noChangeArrowheads="1"/>
          </p:cNvSpPr>
          <p:nvPr/>
        </p:nvSpPr>
        <p:spPr>
          <a:xfrm>
            <a:off x="990600" y="1828800"/>
            <a:ext cx="6781800" cy="3975100"/>
          </a:xfrm>
          <a:prstGeom prst="rect">
            <a:avLst/>
          </a:prstGeom>
        </p:spPr>
        <p:txBody>
          <a:bodyPr/>
          <a:lstStyle/>
          <a:p>
            <a:r>
              <a:rPr lang="en-US" sz="2000" dirty="0"/>
              <a:t>In the context of this project, preprocessing refers to the steps and techniques applied to raw data before it is used for sentiment analysis or other tasks. Preprocessing helps to clean, transform, and prepare the data for further analysis. Here are some common preprocessing techniques that can be applied to the data in your project:</a:t>
            </a:r>
          </a:p>
          <a:p>
            <a:endParaRPr lang="en-US" sz="2000" dirty="0"/>
          </a:p>
          <a:p>
            <a:pPr marL="342900" indent="-342900">
              <a:buFont typeface="Wingdings" panose="05000000000000000000" pitchFamily="2" charset="2"/>
              <a:buChar char="q"/>
            </a:pPr>
            <a:r>
              <a:rPr lang="en-US" sz="2000" b="1" dirty="0"/>
              <a:t>Data Cleaning</a:t>
            </a:r>
          </a:p>
          <a:p>
            <a:pPr marL="342900" indent="-342900">
              <a:buFont typeface="Wingdings" panose="05000000000000000000" pitchFamily="2" charset="2"/>
              <a:buChar char="q"/>
            </a:pPr>
            <a:r>
              <a:rPr lang="en-US" sz="2000" b="1" dirty="0"/>
              <a:t>Text Normalization</a:t>
            </a:r>
          </a:p>
          <a:p>
            <a:pPr marL="342900" indent="-342900">
              <a:buFont typeface="Wingdings" panose="05000000000000000000" pitchFamily="2" charset="2"/>
              <a:buChar char="q"/>
            </a:pPr>
            <a:r>
              <a:rPr lang="en-US" sz="2000" b="1" dirty="0"/>
              <a:t>Tokenization</a:t>
            </a:r>
          </a:p>
          <a:p>
            <a:pPr marL="342900" indent="-342900">
              <a:buFont typeface="Wingdings" panose="05000000000000000000" pitchFamily="2" charset="2"/>
              <a:buChar char="q"/>
            </a:pPr>
            <a:r>
              <a:rPr lang="en-US" sz="2000" b="1" dirty="0"/>
              <a:t>Stop Word Removal</a:t>
            </a:r>
          </a:p>
          <a:p>
            <a:pPr marL="342900" indent="-342900">
              <a:buFont typeface="Wingdings" panose="05000000000000000000" pitchFamily="2" charset="2"/>
              <a:buChar char="q"/>
            </a:pPr>
            <a:r>
              <a:rPr lang="en-US" sz="2000" b="1" dirty="0"/>
              <a:t>Stemming or Lemmatization</a:t>
            </a:r>
          </a:p>
          <a:p>
            <a:pPr marL="342900" indent="-342900">
              <a:buFont typeface="Wingdings" panose="05000000000000000000" pitchFamily="2" charset="2"/>
              <a:buChar char="q"/>
            </a:pPr>
            <a:r>
              <a:rPr lang="en-US" sz="2000" b="1" dirty="0"/>
              <a:t>Handling Negations &amp; Emphasis</a:t>
            </a:r>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258</TotalTime>
  <Words>1720</Words>
  <Application>Microsoft Office PowerPoint</Application>
  <PresentationFormat>On-screen Show (4:3)</PresentationFormat>
  <Paragraphs>121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Tahoma</vt:lpstr>
      <vt:lpstr>Times New Roman</vt:lpstr>
      <vt:lpstr>Wingdings</vt:lpstr>
      <vt:lpstr>Textured</vt:lpstr>
      <vt:lpstr>PowerPoint Presentation</vt:lpstr>
      <vt:lpstr>Sentiment Analysis to Rate a Product</vt:lpstr>
      <vt:lpstr>Group Members Introduction</vt:lpstr>
      <vt:lpstr>Abstract</vt:lpstr>
      <vt:lpstr>INTRODUCTION OF PROJECT</vt:lpstr>
      <vt:lpstr>PowerPoint Presentation</vt:lpstr>
      <vt:lpstr>Methodology</vt:lpstr>
      <vt:lpstr>Data Domain</vt:lpstr>
      <vt:lpstr>Preprocessing</vt:lpstr>
      <vt:lpstr>Sentiment Analysis using Tool</vt:lpstr>
      <vt:lpstr>Manual Sentiment Analysis</vt:lpstr>
      <vt:lpstr>Project Schedule</vt:lpstr>
      <vt:lpstr>Results and Evaluation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Tools</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Fahad Muzzamil</cp:lastModifiedBy>
  <cp:revision>77</cp:revision>
  <dcterms:created xsi:type="dcterms:W3CDTF">2007-02-24T01:41:18Z</dcterms:created>
  <dcterms:modified xsi:type="dcterms:W3CDTF">2023-07-18T11:13:50Z</dcterms:modified>
</cp:coreProperties>
</file>