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77" r:id="rId4"/>
    <p:sldId id="278" r:id="rId5"/>
    <p:sldId id="272" r:id="rId6"/>
    <p:sldId id="265" r:id="rId7"/>
    <p:sldId id="271" r:id="rId8"/>
    <p:sldId id="280" r:id="rId9"/>
    <p:sldId id="263" r:id="rId10"/>
    <p:sldId id="274" r:id="rId11"/>
    <p:sldId id="275" r:id="rId12"/>
    <p:sldId id="281" r:id="rId13"/>
    <p:sldId id="270" r:id="rId14"/>
    <p:sldId id="279" r:id="rId15"/>
    <p:sldId id="269" r:id="rId16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76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 autoAdjust="0"/>
    <p:restoredTop sz="84341" autoAdjust="0"/>
  </p:normalViewPr>
  <p:slideViewPr>
    <p:cSldViewPr snapToGrid="0">
      <p:cViewPr varScale="1">
        <p:scale>
          <a:sx n="77" d="100"/>
          <a:sy n="77" d="100"/>
        </p:scale>
        <p:origin x="966" y="96"/>
      </p:cViewPr>
      <p:guideLst>
        <p:guide orient="horz"/>
        <p:guide pos="76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7A73F-430A-447F-84C1-6B4864E96D1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E3631-5314-4415-A999-22E63D6A6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8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E3631-5314-4415-A999-22E63D6A61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61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May base on deletion strategy in other solvers. </a:t>
            </a:r>
            <a:endParaRPr lang="he-IL" dirty="0" smtClean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E3631-5314-4415-A999-22E63D6A61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42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E3631-5314-4415-A999-22E63D6A612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44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Redundant – does not change the satisfiability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00CDE0-7D62-4CC9-9DDF-D46656676B0D}" type="slidenum">
              <a:rPr lang="he-IL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65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Redundant – does not change the satisfiability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00CDE0-7D62-4CC9-9DDF-D46656676B0D}" type="slidenum">
              <a:rPr lang="he-IL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3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2AA5-8182-4D85-A99D-C31A39C84A8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79979-B807-43D0-AF03-4BFC5F418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49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2AA5-8182-4D85-A99D-C31A39C84A8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79979-B807-43D0-AF03-4BFC5F418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12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2AA5-8182-4D85-A99D-C31A39C84A8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79979-B807-43D0-AF03-4BFC5F418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4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2AA5-8182-4D85-A99D-C31A39C84A8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79979-B807-43D0-AF03-4BFC5F418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53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2AA5-8182-4D85-A99D-C31A39C84A8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79979-B807-43D0-AF03-4BFC5F418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13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2AA5-8182-4D85-A99D-C31A39C84A8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79979-B807-43D0-AF03-4BFC5F418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9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2AA5-8182-4D85-A99D-C31A39C84A8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79979-B807-43D0-AF03-4BFC5F418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07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2AA5-8182-4D85-A99D-C31A39C84A8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79979-B807-43D0-AF03-4BFC5F418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3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2AA5-8182-4D85-A99D-C31A39C84A8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79979-B807-43D0-AF03-4BFC5F418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88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2AA5-8182-4D85-A99D-C31A39C84A8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79979-B807-43D0-AF03-4BFC5F418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16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2AA5-8182-4D85-A99D-C31A39C84A8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79979-B807-43D0-AF03-4BFC5F418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29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92AA5-8182-4D85-A99D-C31A39C84A8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79979-B807-43D0-AF03-4BFC5F418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7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0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ie.technion.ac.il/~ofers/publications/fmsd.pdf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proposals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 rtl="1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25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823532" cy="1325563"/>
          </a:xfrm>
        </p:spPr>
        <p:txBody>
          <a:bodyPr/>
          <a:lstStyle/>
          <a:p>
            <a:pPr eaLnBrk="1" hangingPunct="1"/>
            <a:r>
              <a:rPr lang="en-US" dirty="0" smtClean="0"/>
              <a:t>Minimization of conflict clauses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51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11968" y="1412876"/>
                <a:ext cx="8229600" cy="5040313"/>
              </a:xfrm>
            </p:spPr>
            <p:txBody>
              <a:bodyPr/>
              <a:lstStyle/>
              <a:p>
                <a:pPr eaLnBrk="1" hangingPunct="1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𝑟𝑒𝑎𝑠𝑜𝑛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b="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𝑟𝑒𝑎𝑠𝑜𝑛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2000" b="0" dirty="0"/>
              </a:p>
              <a:p>
                <a:pPr eaLnBrk="1" hangingPunct="1"/>
                <a:r>
                  <a:rPr lang="en-US" sz="2000" dirty="0"/>
                  <a:t>Local / General implication graph</a:t>
                </a:r>
              </a:p>
              <a:p>
                <a:pPr eaLnBrk="1" hangingPunct="1"/>
                <a:endParaRPr lang="en-US" sz="2000" dirty="0"/>
              </a:p>
            </p:txBody>
          </p:sp>
        </mc:Choice>
        <mc:Fallback xmlns="">
          <p:sp>
            <p:nvSpPr>
              <p:cNvPr id="645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1968" y="1412876"/>
                <a:ext cx="8229600" cy="5040313"/>
              </a:xfrm>
              <a:blipFill rotWithShape="0">
                <a:blip r:embed="rId3"/>
                <a:stretch>
                  <a:fillRect l="-667" t="-13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0C59FA-D659-4287-B8AB-6320B52BA19D}" type="slidenum">
              <a:rPr lang="he-IL" altLang="en-US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64516" name="Oval 5"/>
          <p:cNvSpPr>
            <a:spLocks noChangeArrowheads="1"/>
          </p:cNvSpPr>
          <p:nvPr/>
        </p:nvSpPr>
        <p:spPr bwMode="auto">
          <a:xfrm>
            <a:off x="5441950" y="449366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cxnSp>
        <p:nvCxnSpPr>
          <p:cNvPr id="64517" name="AutoShape 6"/>
          <p:cNvCxnSpPr>
            <a:cxnSpLocks noChangeShapeType="1"/>
            <a:endCxn id="64516" idx="1"/>
          </p:cNvCxnSpPr>
          <p:nvPr/>
        </p:nvCxnSpPr>
        <p:spPr bwMode="auto">
          <a:xfrm>
            <a:off x="4603751" y="4036466"/>
            <a:ext cx="860425" cy="4794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4518" name="AutoShape 7"/>
          <p:cNvCxnSpPr>
            <a:cxnSpLocks noChangeShapeType="1"/>
            <a:endCxn id="64516" idx="3"/>
          </p:cNvCxnSpPr>
          <p:nvPr/>
        </p:nvCxnSpPr>
        <p:spPr bwMode="auto">
          <a:xfrm flipV="1">
            <a:off x="4657725" y="4623840"/>
            <a:ext cx="806450" cy="42545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64519" name="Text Box 8"/>
          <p:cNvSpPr txBox="1">
            <a:spLocks noChangeArrowheads="1"/>
          </p:cNvSpPr>
          <p:nvPr/>
        </p:nvSpPr>
        <p:spPr bwMode="auto">
          <a:xfrm>
            <a:off x="4740276" y="4157115"/>
            <a:ext cx="473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6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</a:t>
            </a:r>
            <a:r>
              <a:rPr lang="en-US" sz="1600" i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64520" name="Text Box 9"/>
          <p:cNvSpPr txBox="1">
            <a:spLocks noChangeArrowheads="1"/>
          </p:cNvSpPr>
          <p:nvPr/>
        </p:nvSpPr>
        <p:spPr bwMode="auto">
          <a:xfrm>
            <a:off x="4756151" y="4493665"/>
            <a:ext cx="473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6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</a:t>
            </a:r>
            <a:r>
              <a:rPr lang="en-US" sz="1600" i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64521" name="Text Box 10"/>
          <p:cNvSpPr txBox="1">
            <a:spLocks noChangeArrowheads="1"/>
          </p:cNvSpPr>
          <p:nvPr/>
        </p:nvSpPr>
        <p:spPr bwMode="auto">
          <a:xfrm>
            <a:off x="5289550" y="4614315"/>
            <a:ext cx="914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6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1600" i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6</a:t>
            </a:r>
            <a:r>
              <a:rPr lang="en-US" sz="16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=1@6</a:t>
            </a:r>
            <a:endParaRPr lang="en-US" sz="1600" i="1" baseline="-250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grpSp>
        <p:nvGrpSpPr>
          <p:cNvPr id="64522" name="Group 11"/>
          <p:cNvGrpSpPr>
            <a:grpSpLocks/>
          </p:cNvGrpSpPr>
          <p:nvPr/>
        </p:nvGrpSpPr>
        <p:grpSpPr bwMode="auto">
          <a:xfrm>
            <a:off x="5572126" y="3503066"/>
            <a:ext cx="1622425" cy="1158875"/>
            <a:chOff x="4258" y="2160"/>
            <a:chExt cx="1022" cy="730"/>
          </a:xfrm>
        </p:grpSpPr>
        <p:cxnSp>
          <p:nvCxnSpPr>
            <p:cNvPr id="64570" name="AutoShape 12"/>
            <p:cNvCxnSpPr>
              <a:cxnSpLocks noChangeShapeType="1"/>
            </p:cNvCxnSpPr>
            <p:nvPr/>
          </p:nvCxnSpPr>
          <p:spPr bwMode="auto">
            <a:xfrm flipV="1">
              <a:off x="4258" y="2496"/>
              <a:ext cx="542" cy="3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64571" name="AutoShape 13"/>
            <p:cNvCxnSpPr>
              <a:cxnSpLocks noChangeShapeType="1"/>
              <a:endCxn id="64575" idx="1"/>
            </p:cNvCxnSpPr>
            <p:nvPr/>
          </p:nvCxnSpPr>
          <p:spPr bwMode="auto">
            <a:xfrm>
              <a:off x="4272" y="2160"/>
              <a:ext cx="542" cy="3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64572" name="Text Box 14"/>
            <p:cNvSpPr txBox="1">
              <a:spLocks noChangeArrowheads="1"/>
            </p:cNvSpPr>
            <p:nvPr/>
          </p:nvSpPr>
          <p:spPr bwMode="auto">
            <a:xfrm>
              <a:off x="4358" y="2208"/>
              <a:ext cx="29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1600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</a:t>
              </a:r>
              <a:r>
                <a:rPr lang="en-US" sz="1600" i="1" baseline="-2500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6</a:t>
              </a:r>
            </a:p>
          </p:txBody>
        </p:sp>
        <p:sp>
          <p:nvSpPr>
            <p:cNvPr id="64573" name="Text Box 15"/>
            <p:cNvSpPr txBox="1">
              <a:spLocks noChangeArrowheads="1"/>
            </p:cNvSpPr>
            <p:nvPr/>
          </p:nvSpPr>
          <p:spPr bwMode="auto">
            <a:xfrm>
              <a:off x="4368" y="2428"/>
              <a:ext cx="29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1600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</a:t>
              </a:r>
              <a:r>
                <a:rPr lang="en-US" sz="1600" i="1" baseline="-2500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6</a:t>
              </a:r>
            </a:p>
          </p:txBody>
        </p:sp>
        <p:sp>
          <p:nvSpPr>
            <p:cNvPr id="64574" name="Text Box 16"/>
            <p:cNvSpPr txBox="1">
              <a:spLocks noChangeArrowheads="1"/>
            </p:cNvSpPr>
            <p:nvPr/>
          </p:nvSpPr>
          <p:spPr bwMode="auto">
            <a:xfrm>
              <a:off x="4656" y="2352"/>
              <a:ext cx="624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rtl="0">
                <a:spcBef>
                  <a:spcPct val="50000"/>
                </a:spcBef>
              </a:pPr>
              <a:r>
                <a:rPr lang="en-US" sz="1600" i="1" baseline="-2500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 </a:t>
              </a:r>
              <a:r>
                <a:rPr lang="en-US" sz="2000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</a:t>
              </a:r>
            </a:p>
            <a:p>
              <a:pPr algn="ctr" rtl="0">
                <a:spcBef>
                  <a:spcPct val="50000"/>
                </a:spcBef>
              </a:pPr>
              <a:r>
                <a:rPr lang="en-US" sz="2000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conflict</a:t>
              </a:r>
            </a:p>
          </p:txBody>
        </p:sp>
        <p:sp>
          <p:nvSpPr>
            <p:cNvPr id="64575" name="Oval 17"/>
            <p:cNvSpPr>
              <a:spLocks noChangeArrowheads="1"/>
            </p:cNvSpPr>
            <p:nvPr/>
          </p:nvSpPr>
          <p:spPr bwMode="auto">
            <a:xfrm>
              <a:off x="4800" y="24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64523" name="Oval 18"/>
          <p:cNvSpPr>
            <a:spLocks noChangeArrowheads="1"/>
          </p:cNvSpPr>
          <p:nvPr/>
        </p:nvSpPr>
        <p:spPr bwMode="auto">
          <a:xfrm>
            <a:off x="2470150" y="396026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64524" name="Oval 19"/>
          <p:cNvSpPr>
            <a:spLocks noChangeArrowheads="1"/>
          </p:cNvSpPr>
          <p:nvPr/>
        </p:nvSpPr>
        <p:spPr bwMode="auto">
          <a:xfrm>
            <a:off x="2470150" y="502706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64525" name="Oval 20"/>
          <p:cNvSpPr>
            <a:spLocks noChangeArrowheads="1"/>
          </p:cNvSpPr>
          <p:nvPr/>
        </p:nvSpPr>
        <p:spPr bwMode="auto">
          <a:xfrm>
            <a:off x="4527550" y="502706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64527" name="Text Box 22"/>
          <p:cNvSpPr txBox="1">
            <a:spLocks noChangeArrowheads="1"/>
          </p:cNvSpPr>
          <p:nvPr/>
        </p:nvSpPr>
        <p:spPr bwMode="auto">
          <a:xfrm>
            <a:off x="2089150" y="5147715"/>
            <a:ext cx="914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6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1600" i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9</a:t>
            </a:r>
            <a:r>
              <a:rPr lang="en-US" sz="16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=0@1</a:t>
            </a:r>
            <a:endParaRPr lang="en-US" sz="1600" i="1" baseline="-250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64528" name="Text Box 23"/>
          <p:cNvSpPr txBox="1">
            <a:spLocks noChangeArrowheads="1"/>
          </p:cNvSpPr>
          <p:nvPr/>
        </p:nvSpPr>
        <p:spPr bwMode="auto">
          <a:xfrm>
            <a:off x="1631950" y="3852315"/>
            <a:ext cx="914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6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1600" i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16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=1@6</a:t>
            </a:r>
            <a:endParaRPr lang="en-US" sz="1600" i="1" baseline="-250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64529" name="Text Box 24"/>
          <p:cNvSpPr txBox="1">
            <a:spLocks noChangeArrowheads="1"/>
          </p:cNvSpPr>
          <p:nvPr/>
        </p:nvSpPr>
        <p:spPr bwMode="auto">
          <a:xfrm>
            <a:off x="4070350" y="2588665"/>
            <a:ext cx="990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6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1600" i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10</a:t>
            </a:r>
            <a:r>
              <a:rPr lang="en-US" sz="16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=0@3</a:t>
            </a:r>
            <a:endParaRPr lang="en-US" sz="1600" i="1" baseline="-250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64530" name="Text Box 25"/>
          <p:cNvSpPr txBox="1">
            <a:spLocks noChangeArrowheads="1"/>
          </p:cNvSpPr>
          <p:nvPr/>
        </p:nvSpPr>
        <p:spPr bwMode="auto">
          <a:xfrm>
            <a:off x="4070350" y="5147715"/>
            <a:ext cx="990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11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=0@3</a:t>
            </a:r>
            <a:endParaRPr lang="en-US" sz="1600" i="1" baseline="-25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grpSp>
        <p:nvGrpSpPr>
          <p:cNvPr id="64531" name="Group 26"/>
          <p:cNvGrpSpPr>
            <a:grpSpLocks/>
          </p:cNvGrpSpPr>
          <p:nvPr/>
        </p:nvGrpSpPr>
        <p:grpSpPr bwMode="auto">
          <a:xfrm>
            <a:off x="4581526" y="2969666"/>
            <a:ext cx="1851025" cy="1012825"/>
            <a:chOff x="3634" y="1824"/>
            <a:chExt cx="1166" cy="638"/>
          </a:xfrm>
        </p:grpSpPr>
        <p:sp>
          <p:nvSpPr>
            <p:cNvPr id="64564" name="Text Box 27"/>
            <p:cNvSpPr txBox="1">
              <a:spLocks noChangeArrowheads="1"/>
            </p:cNvSpPr>
            <p:nvPr/>
          </p:nvSpPr>
          <p:spPr bwMode="auto">
            <a:xfrm>
              <a:off x="4224" y="1920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1600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x</a:t>
              </a:r>
              <a:r>
                <a:rPr lang="en-US" sz="1600" i="1" baseline="-2500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5</a:t>
              </a:r>
              <a:r>
                <a:rPr lang="en-US" sz="1600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=1@6</a:t>
              </a:r>
              <a:endParaRPr lang="en-US" sz="1600" i="1" baseline="-25000"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64565" name="Text Box 28"/>
            <p:cNvSpPr txBox="1">
              <a:spLocks noChangeArrowheads="1"/>
            </p:cNvSpPr>
            <p:nvPr/>
          </p:nvSpPr>
          <p:spPr bwMode="auto">
            <a:xfrm>
              <a:off x="3696" y="1852"/>
              <a:ext cx="29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1600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</a:t>
              </a:r>
              <a:r>
                <a:rPr lang="en-US" sz="1600" i="1" baseline="-2500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4</a:t>
              </a:r>
            </a:p>
          </p:txBody>
        </p:sp>
        <p:sp>
          <p:nvSpPr>
            <p:cNvPr id="64566" name="Oval 29"/>
            <p:cNvSpPr>
              <a:spLocks noChangeArrowheads="1"/>
            </p:cNvSpPr>
            <p:nvPr/>
          </p:nvSpPr>
          <p:spPr bwMode="auto">
            <a:xfrm>
              <a:off x="4176" y="211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cxnSp>
          <p:nvCxnSpPr>
            <p:cNvPr id="64567" name="AutoShape 30"/>
            <p:cNvCxnSpPr>
              <a:cxnSpLocks noChangeShapeType="1"/>
            </p:cNvCxnSpPr>
            <p:nvPr/>
          </p:nvCxnSpPr>
          <p:spPr bwMode="auto">
            <a:xfrm>
              <a:off x="3648" y="1824"/>
              <a:ext cx="542" cy="3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64568" name="AutoShape 31"/>
            <p:cNvCxnSpPr>
              <a:cxnSpLocks noChangeShapeType="1"/>
            </p:cNvCxnSpPr>
            <p:nvPr/>
          </p:nvCxnSpPr>
          <p:spPr bwMode="auto">
            <a:xfrm flipV="1">
              <a:off x="3634" y="2160"/>
              <a:ext cx="542" cy="3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64569" name="Text Box 32"/>
            <p:cNvSpPr txBox="1">
              <a:spLocks noChangeArrowheads="1"/>
            </p:cNvSpPr>
            <p:nvPr/>
          </p:nvSpPr>
          <p:spPr bwMode="auto">
            <a:xfrm>
              <a:off x="3696" y="2112"/>
              <a:ext cx="29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1600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</a:t>
              </a:r>
              <a:r>
                <a:rPr lang="en-US" sz="1600" i="1" baseline="-2500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4</a:t>
              </a:r>
            </a:p>
          </p:txBody>
        </p:sp>
      </p:grpSp>
      <p:sp>
        <p:nvSpPr>
          <p:cNvPr id="64532" name="Oval 34"/>
          <p:cNvSpPr>
            <a:spLocks noChangeArrowheads="1"/>
          </p:cNvSpPr>
          <p:nvPr/>
        </p:nvSpPr>
        <p:spPr bwMode="auto">
          <a:xfrm>
            <a:off x="3460750" y="449366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cxnSp>
        <p:nvCxnSpPr>
          <p:cNvPr id="64533" name="AutoShape 35"/>
          <p:cNvCxnSpPr>
            <a:cxnSpLocks noChangeShapeType="1"/>
            <a:endCxn id="64532" idx="3"/>
          </p:cNvCxnSpPr>
          <p:nvPr/>
        </p:nvCxnSpPr>
        <p:spPr bwMode="auto">
          <a:xfrm flipV="1">
            <a:off x="2600325" y="4623840"/>
            <a:ext cx="882650" cy="42545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4534" name="AutoShape 36"/>
          <p:cNvCxnSpPr>
            <a:cxnSpLocks noChangeShapeType="1"/>
            <a:stCxn id="64523" idx="5"/>
            <a:endCxn id="64532" idx="1"/>
          </p:cNvCxnSpPr>
          <p:nvPr/>
        </p:nvCxnSpPr>
        <p:spPr bwMode="auto">
          <a:xfrm>
            <a:off x="2600325" y="4090440"/>
            <a:ext cx="882650" cy="42545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64535" name="Text Box 37"/>
          <p:cNvSpPr txBox="1">
            <a:spLocks noChangeArrowheads="1"/>
          </p:cNvSpPr>
          <p:nvPr/>
        </p:nvSpPr>
        <p:spPr bwMode="auto">
          <a:xfrm>
            <a:off x="2698751" y="4493665"/>
            <a:ext cx="473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6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</a:t>
            </a:r>
            <a:r>
              <a:rPr lang="en-US" sz="1600" i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64536" name="Text Box 38"/>
          <p:cNvSpPr txBox="1">
            <a:spLocks noChangeArrowheads="1"/>
          </p:cNvSpPr>
          <p:nvPr/>
        </p:nvSpPr>
        <p:spPr bwMode="auto">
          <a:xfrm>
            <a:off x="2682876" y="4157115"/>
            <a:ext cx="473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6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</a:t>
            </a:r>
            <a:r>
              <a:rPr lang="en-US" sz="1600" i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64537" name="Text Box 39"/>
          <p:cNvSpPr txBox="1">
            <a:spLocks noChangeArrowheads="1"/>
          </p:cNvSpPr>
          <p:nvPr/>
        </p:nvSpPr>
        <p:spPr bwMode="auto">
          <a:xfrm>
            <a:off x="3079750" y="4646065"/>
            <a:ext cx="914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6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1600" i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</a:t>
            </a:r>
            <a:r>
              <a:rPr lang="en-US" sz="16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=1@6</a:t>
            </a:r>
            <a:endParaRPr lang="en-US" sz="1600" i="1" baseline="-250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grpSp>
        <p:nvGrpSpPr>
          <p:cNvPr id="64538" name="Group 40"/>
          <p:cNvGrpSpPr>
            <a:grpSpLocks/>
          </p:cNvGrpSpPr>
          <p:nvPr/>
        </p:nvGrpSpPr>
        <p:grpSpPr bwMode="auto">
          <a:xfrm>
            <a:off x="2600326" y="3122066"/>
            <a:ext cx="1393825" cy="860425"/>
            <a:chOff x="2386" y="1920"/>
            <a:chExt cx="878" cy="542"/>
          </a:xfrm>
        </p:grpSpPr>
        <p:sp>
          <p:nvSpPr>
            <p:cNvPr id="64560" name="Oval 41"/>
            <p:cNvSpPr>
              <a:spLocks noChangeArrowheads="1"/>
            </p:cNvSpPr>
            <p:nvPr/>
          </p:nvSpPr>
          <p:spPr bwMode="auto">
            <a:xfrm>
              <a:off x="2928" y="211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cxnSp>
          <p:nvCxnSpPr>
            <p:cNvPr id="64561" name="AutoShape 42"/>
            <p:cNvCxnSpPr>
              <a:cxnSpLocks noChangeShapeType="1"/>
            </p:cNvCxnSpPr>
            <p:nvPr/>
          </p:nvCxnSpPr>
          <p:spPr bwMode="auto">
            <a:xfrm flipV="1">
              <a:off x="2386" y="2160"/>
              <a:ext cx="542" cy="3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64562" name="Text Box 43"/>
            <p:cNvSpPr txBox="1">
              <a:spLocks noChangeArrowheads="1"/>
            </p:cNvSpPr>
            <p:nvPr/>
          </p:nvSpPr>
          <p:spPr bwMode="auto">
            <a:xfrm>
              <a:off x="2448" y="2112"/>
              <a:ext cx="29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1600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</a:t>
              </a:r>
              <a:r>
                <a:rPr lang="en-US" sz="1600" i="1" baseline="-2500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64563" name="Text Box 44"/>
            <p:cNvSpPr txBox="1">
              <a:spLocks noChangeArrowheads="1"/>
            </p:cNvSpPr>
            <p:nvPr/>
          </p:nvSpPr>
          <p:spPr bwMode="auto">
            <a:xfrm>
              <a:off x="2688" y="1920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1600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x</a:t>
              </a:r>
              <a:r>
                <a:rPr lang="en-US" sz="1600" i="1" baseline="-2500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2</a:t>
              </a:r>
              <a:r>
                <a:rPr lang="en-US" sz="1600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=1@6</a:t>
              </a:r>
              <a:endParaRPr lang="en-US" sz="1600" i="1" baseline="-25000"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</p:grpSp>
      <p:sp>
        <p:nvSpPr>
          <p:cNvPr id="64539" name="Oval 46"/>
          <p:cNvSpPr>
            <a:spLocks noChangeArrowheads="1"/>
          </p:cNvSpPr>
          <p:nvPr/>
        </p:nvSpPr>
        <p:spPr bwMode="auto">
          <a:xfrm>
            <a:off x="4451350" y="396026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cxnSp>
        <p:nvCxnSpPr>
          <p:cNvPr id="64540" name="AutoShape 47"/>
          <p:cNvCxnSpPr>
            <a:cxnSpLocks noChangeShapeType="1"/>
            <a:endCxn id="64539" idx="3"/>
          </p:cNvCxnSpPr>
          <p:nvPr/>
        </p:nvCxnSpPr>
        <p:spPr bwMode="auto">
          <a:xfrm flipV="1">
            <a:off x="3613151" y="4090440"/>
            <a:ext cx="860425" cy="42545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4541" name="AutoShape 48"/>
          <p:cNvCxnSpPr>
            <a:cxnSpLocks noChangeShapeType="1"/>
            <a:stCxn id="64560" idx="6"/>
            <a:endCxn id="64539" idx="1"/>
          </p:cNvCxnSpPr>
          <p:nvPr/>
        </p:nvCxnSpPr>
        <p:spPr bwMode="auto">
          <a:xfrm>
            <a:off x="3613151" y="3503066"/>
            <a:ext cx="860425" cy="4794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64542" name="Text Box 49"/>
          <p:cNvSpPr txBox="1">
            <a:spLocks noChangeArrowheads="1"/>
          </p:cNvSpPr>
          <p:nvPr/>
        </p:nvSpPr>
        <p:spPr bwMode="auto">
          <a:xfrm>
            <a:off x="3673476" y="3579265"/>
            <a:ext cx="473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6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</a:t>
            </a:r>
            <a:r>
              <a:rPr lang="en-US" sz="1600" i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64543" name="Text Box 50"/>
          <p:cNvSpPr txBox="1">
            <a:spLocks noChangeArrowheads="1"/>
          </p:cNvSpPr>
          <p:nvPr/>
        </p:nvSpPr>
        <p:spPr bwMode="auto">
          <a:xfrm>
            <a:off x="3689351" y="4004715"/>
            <a:ext cx="473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6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</a:t>
            </a:r>
            <a:r>
              <a:rPr lang="en-US" sz="1600" i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64544" name="Text Box 51"/>
          <p:cNvSpPr txBox="1">
            <a:spLocks noChangeArrowheads="1"/>
          </p:cNvSpPr>
          <p:nvPr/>
        </p:nvSpPr>
        <p:spPr bwMode="auto">
          <a:xfrm>
            <a:off x="4603750" y="3807865"/>
            <a:ext cx="914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6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1600" i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</a:t>
            </a:r>
            <a:r>
              <a:rPr lang="en-US" sz="16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=1@6</a:t>
            </a:r>
            <a:endParaRPr lang="en-US" sz="1600" i="1" baseline="-250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01781" name="Text Box 53"/>
          <p:cNvSpPr txBox="1">
            <a:spLocks noChangeArrowheads="1"/>
          </p:cNvSpPr>
          <p:nvPr/>
        </p:nvSpPr>
        <p:spPr bwMode="auto">
          <a:xfrm>
            <a:off x="7370152" y="3133734"/>
            <a:ext cx="43839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rtl="0"/>
            <a:r>
              <a:rPr lang="en-US" sz="2000" dirty="0">
                <a:solidFill>
                  <a:srgbClr val="0070C0"/>
                </a:solidFill>
              </a:rPr>
              <a:t>Learnt Conflict clause</a:t>
            </a:r>
            <a:r>
              <a:rPr lang="en-US" sz="2400" dirty="0">
                <a:solidFill>
                  <a:srgbClr val="0070C0"/>
                </a:solidFill>
              </a:rPr>
              <a:t>: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cmsy10" pitchFamily="34" charset="0"/>
                <a:cs typeface="Times New Roman" pitchFamily="18" charset="0"/>
              </a:rPr>
              <a:t>Ç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cmsy10" pitchFamily="34" charset="0"/>
                <a:cs typeface="Times New Roman" pitchFamily="18" charset="0"/>
              </a:rPr>
              <a:t>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cmsy10" pitchFamily="34" charset="0"/>
                <a:cs typeface="Times New Roman" pitchFamily="18" charset="0"/>
              </a:rPr>
              <a:t>Ç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grpSp>
        <p:nvGrpSpPr>
          <p:cNvPr id="201787" name="Group 59"/>
          <p:cNvGrpSpPr>
            <a:grpSpLocks/>
          </p:cNvGrpSpPr>
          <p:nvPr/>
        </p:nvGrpSpPr>
        <p:grpSpPr bwMode="auto">
          <a:xfrm>
            <a:off x="5159375" y="2604540"/>
            <a:ext cx="184150" cy="2808288"/>
            <a:chOff x="2290" y="2160"/>
            <a:chExt cx="116" cy="1769"/>
          </a:xfrm>
        </p:grpSpPr>
        <p:sp>
          <p:nvSpPr>
            <p:cNvPr id="64556" name="Line 60"/>
            <p:cNvSpPr>
              <a:spLocks noChangeShapeType="1"/>
            </p:cNvSpPr>
            <p:nvPr/>
          </p:nvSpPr>
          <p:spPr bwMode="auto">
            <a:xfrm>
              <a:off x="2291" y="2250"/>
              <a:ext cx="0" cy="1679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64557" name="Text Box 61"/>
            <p:cNvSpPr txBox="1">
              <a:spLocks noChangeArrowheads="1"/>
            </p:cNvSpPr>
            <p:nvPr/>
          </p:nvSpPr>
          <p:spPr bwMode="auto">
            <a:xfrm>
              <a:off x="2290" y="2160"/>
              <a:ext cx="11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rtl="0"/>
              <a:endParaRPr lang="en-US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409127" y="359602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Decision</a:t>
            </a:r>
          </a:p>
        </p:txBody>
      </p:sp>
      <p:sp>
        <p:nvSpPr>
          <p:cNvPr id="64526" name="Oval 21"/>
          <p:cNvSpPr>
            <a:spLocks noChangeArrowheads="1"/>
          </p:cNvSpPr>
          <p:nvPr/>
        </p:nvSpPr>
        <p:spPr bwMode="auto">
          <a:xfrm>
            <a:off x="4451350" y="289346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grpSp>
        <p:nvGrpSpPr>
          <p:cNvPr id="33" name="Group 32"/>
          <p:cNvGrpSpPr/>
          <p:nvPr/>
        </p:nvGrpSpPr>
        <p:grpSpPr>
          <a:xfrm>
            <a:off x="2921275" y="2305571"/>
            <a:ext cx="1552393" cy="664094"/>
            <a:chOff x="2921275" y="2305571"/>
            <a:chExt cx="1552393" cy="664094"/>
          </a:xfrm>
        </p:grpSpPr>
        <p:sp>
          <p:nvSpPr>
            <p:cNvPr id="65" name="Oval 21"/>
            <p:cNvSpPr>
              <a:spLocks noChangeArrowheads="1"/>
            </p:cNvSpPr>
            <p:nvPr/>
          </p:nvSpPr>
          <p:spPr bwMode="auto">
            <a:xfrm>
              <a:off x="3673476" y="2305571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6" name="Oval 21"/>
            <p:cNvSpPr>
              <a:spLocks noChangeArrowheads="1"/>
            </p:cNvSpPr>
            <p:nvPr/>
          </p:nvSpPr>
          <p:spPr bwMode="auto">
            <a:xfrm>
              <a:off x="3641479" y="2770111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8" name="Oval 21"/>
            <p:cNvSpPr>
              <a:spLocks noChangeArrowheads="1"/>
            </p:cNvSpPr>
            <p:nvPr/>
          </p:nvSpPr>
          <p:spPr bwMode="auto">
            <a:xfrm>
              <a:off x="2921275" y="2490241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cxnSp>
          <p:nvCxnSpPr>
            <p:cNvPr id="5" name="Straight Arrow Connector 4"/>
            <p:cNvCxnSpPr>
              <a:stCxn id="68" idx="7"/>
              <a:endCxn id="65" idx="2"/>
            </p:cNvCxnSpPr>
            <p:nvPr/>
          </p:nvCxnSpPr>
          <p:spPr>
            <a:xfrm flipV="1">
              <a:off x="3051357" y="2381771"/>
              <a:ext cx="622119" cy="1307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68" idx="5"/>
              <a:endCxn id="66" idx="2"/>
            </p:cNvCxnSpPr>
            <p:nvPr/>
          </p:nvCxnSpPr>
          <p:spPr>
            <a:xfrm>
              <a:off x="3051357" y="2620323"/>
              <a:ext cx="590122" cy="2259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5" idx="5"/>
              <a:endCxn id="64526" idx="1"/>
            </p:cNvCxnSpPr>
            <p:nvPr/>
          </p:nvCxnSpPr>
          <p:spPr>
            <a:xfrm>
              <a:off x="3803558" y="2435653"/>
              <a:ext cx="670110" cy="4801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66" idx="5"/>
              <a:endCxn id="64526" idx="2"/>
            </p:cNvCxnSpPr>
            <p:nvPr/>
          </p:nvCxnSpPr>
          <p:spPr>
            <a:xfrm>
              <a:off x="3771561" y="2900193"/>
              <a:ext cx="679789" cy="694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406775" y="5103265"/>
            <a:ext cx="1158875" cy="899528"/>
            <a:chOff x="3406775" y="5103265"/>
            <a:chExt cx="1158875" cy="899528"/>
          </a:xfrm>
        </p:grpSpPr>
        <p:sp>
          <p:nvSpPr>
            <p:cNvPr id="69" name="Oval 21"/>
            <p:cNvSpPr>
              <a:spLocks noChangeArrowheads="1"/>
            </p:cNvSpPr>
            <p:nvPr/>
          </p:nvSpPr>
          <p:spPr bwMode="auto">
            <a:xfrm>
              <a:off x="3833813" y="5331865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70" name="Oval 21"/>
            <p:cNvSpPr>
              <a:spLocks noChangeArrowheads="1"/>
            </p:cNvSpPr>
            <p:nvPr/>
          </p:nvSpPr>
          <p:spPr bwMode="auto">
            <a:xfrm>
              <a:off x="4086226" y="5850393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71" name="Oval 21"/>
            <p:cNvSpPr>
              <a:spLocks noChangeArrowheads="1"/>
            </p:cNvSpPr>
            <p:nvPr/>
          </p:nvSpPr>
          <p:spPr bwMode="auto">
            <a:xfrm>
              <a:off x="3406775" y="5850393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cxnSp>
          <p:nvCxnSpPr>
            <p:cNvPr id="17" name="Straight Arrow Connector 16"/>
            <p:cNvCxnSpPr>
              <a:stCxn id="69" idx="7"/>
              <a:endCxn id="64525" idx="2"/>
            </p:cNvCxnSpPr>
            <p:nvPr/>
          </p:nvCxnSpPr>
          <p:spPr>
            <a:xfrm flipV="1">
              <a:off x="3963895" y="5103265"/>
              <a:ext cx="563655" cy="2509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70" idx="7"/>
              <a:endCxn id="64530" idx="0"/>
            </p:cNvCxnSpPr>
            <p:nvPr/>
          </p:nvCxnSpPr>
          <p:spPr>
            <a:xfrm flipV="1">
              <a:off x="4216308" y="5147715"/>
              <a:ext cx="349342" cy="7249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71" idx="0"/>
              <a:endCxn id="69" idx="3"/>
            </p:cNvCxnSpPr>
            <p:nvPr/>
          </p:nvCxnSpPr>
          <p:spPr>
            <a:xfrm flipV="1">
              <a:off x="3482975" y="5461947"/>
              <a:ext cx="373156" cy="3884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71" idx="6"/>
              <a:endCxn id="70" idx="2"/>
            </p:cNvCxnSpPr>
            <p:nvPr/>
          </p:nvCxnSpPr>
          <p:spPr>
            <a:xfrm>
              <a:off x="3559175" y="5926593"/>
              <a:ext cx="5270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Curved Connector 34"/>
          <p:cNvCxnSpPr>
            <a:endCxn id="71" idx="2"/>
          </p:cNvCxnSpPr>
          <p:nvPr/>
        </p:nvCxnSpPr>
        <p:spPr>
          <a:xfrm rot="5400000">
            <a:off x="2472825" y="3948067"/>
            <a:ext cx="2912477" cy="1044575"/>
          </a:xfrm>
          <a:prstGeom prst="curvedConnector4">
            <a:avLst>
              <a:gd name="adj1" fmla="val 23987"/>
              <a:gd name="adj2" fmla="val 12188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7495871" y="4871340"/>
                <a:ext cx="3334054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sz="2000" dirty="0">
                    <a:solidFill>
                      <a:srgbClr val="0070C0"/>
                    </a:solidFill>
                  </a:rPr>
                  <a:t>or, </a:t>
                </a: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sz="2000" dirty="0">
                    <a:solidFill>
                      <a:srgbClr val="0070C0"/>
                    </a:solidFill>
                  </a:rPr>
                  <a:t>Clause minimization: Drop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5871" y="4871340"/>
                <a:ext cx="3334054" cy="1569660"/>
              </a:xfrm>
              <a:prstGeom prst="rect">
                <a:avLst/>
              </a:prstGeom>
              <a:blipFill rotWithShape="0">
                <a:blip r:embed="rId4"/>
                <a:stretch>
                  <a:fillRect l="-2011" b="-5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257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199" y="365125"/>
            <a:ext cx="10685745" cy="1325563"/>
          </a:xfrm>
        </p:spPr>
        <p:txBody>
          <a:bodyPr/>
          <a:lstStyle/>
          <a:p>
            <a:pPr eaLnBrk="1" hangingPunct="1"/>
            <a:r>
              <a:rPr lang="en-US" dirty="0" smtClean="0"/>
              <a:t>Learnt </a:t>
            </a:r>
            <a:r>
              <a:rPr lang="en-US" dirty="0"/>
              <a:t>Conflict Clauses, and minimization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51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11968" y="1412876"/>
                <a:ext cx="8229600" cy="5040313"/>
              </a:xfrm>
            </p:spPr>
            <p:txBody>
              <a:bodyPr/>
              <a:lstStyle/>
              <a:p>
                <a:pPr eaLnBrk="1" hangingPunct="1"/>
                <a:r>
                  <a:rPr lang="en-US" sz="2000" dirty="0"/>
                  <a:t>More generally: if we have a c.c.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∨⋯∨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and</a:t>
                </a:r>
              </a:p>
              <a:p>
                <a:pPr eaLnBrk="1" hangingPunct="1"/>
                <a:r>
                  <a:rPr lang="en-US" sz="2000" dirty="0"/>
                  <a:t>... all reverse paths on the implication graph hit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 literals... </a:t>
                </a:r>
              </a:p>
            </p:txBody>
          </p:sp>
        </mc:Choice>
        <mc:Fallback xmlns="">
          <p:sp>
            <p:nvSpPr>
              <p:cNvPr id="645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1968" y="1412876"/>
                <a:ext cx="8229600" cy="5040313"/>
              </a:xfrm>
              <a:blipFill rotWithShape="0">
                <a:blip r:embed="rId3"/>
                <a:stretch>
                  <a:fillRect l="-667" t="-13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0C59FA-D659-4287-B8AB-6320B52BA19D}" type="slidenum">
              <a:rPr lang="he-IL" altLang="en-US"/>
              <a:pPr>
                <a:defRPr/>
              </a:pPr>
              <a:t>11</a:t>
            </a:fld>
            <a:endParaRPr lang="en-US" altLang="en-US" dirty="0"/>
          </a:p>
        </p:txBody>
      </p:sp>
      <p:sp>
        <p:nvSpPr>
          <p:cNvPr id="64516" name="Oval 5"/>
          <p:cNvSpPr>
            <a:spLocks noChangeArrowheads="1"/>
          </p:cNvSpPr>
          <p:nvPr/>
        </p:nvSpPr>
        <p:spPr bwMode="auto">
          <a:xfrm>
            <a:off x="5441950" y="449366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cxnSp>
        <p:nvCxnSpPr>
          <p:cNvPr id="64517" name="AutoShape 6"/>
          <p:cNvCxnSpPr>
            <a:cxnSpLocks noChangeShapeType="1"/>
            <a:endCxn id="64516" idx="1"/>
          </p:cNvCxnSpPr>
          <p:nvPr/>
        </p:nvCxnSpPr>
        <p:spPr bwMode="auto">
          <a:xfrm>
            <a:off x="4603751" y="4036466"/>
            <a:ext cx="860425" cy="4794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4518" name="AutoShape 7"/>
          <p:cNvCxnSpPr>
            <a:cxnSpLocks noChangeShapeType="1"/>
            <a:endCxn id="64516" idx="3"/>
          </p:cNvCxnSpPr>
          <p:nvPr/>
        </p:nvCxnSpPr>
        <p:spPr bwMode="auto">
          <a:xfrm flipV="1">
            <a:off x="4657725" y="4623840"/>
            <a:ext cx="806450" cy="42545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64519" name="Text Box 8"/>
          <p:cNvSpPr txBox="1">
            <a:spLocks noChangeArrowheads="1"/>
          </p:cNvSpPr>
          <p:nvPr/>
        </p:nvSpPr>
        <p:spPr bwMode="auto">
          <a:xfrm>
            <a:off x="4740276" y="4157115"/>
            <a:ext cx="473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6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</a:t>
            </a:r>
            <a:r>
              <a:rPr lang="en-US" sz="1600" i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64520" name="Text Box 9"/>
          <p:cNvSpPr txBox="1">
            <a:spLocks noChangeArrowheads="1"/>
          </p:cNvSpPr>
          <p:nvPr/>
        </p:nvSpPr>
        <p:spPr bwMode="auto">
          <a:xfrm>
            <a:off x="4756151" y="4493665"/>
            <a:ext cx="473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6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</a:t>
            </a:r>
            <a:r>
              <a:rPr lang="en-US" sz="1600" i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64521" name="Text Box 10"/>
          <p:cNvSpPr txBox="1">
            <a:spLocks noChangeArrowheads="1"/>
          </p:cNvSpPr>
          <p:nvPr/>
        </p:nvSpPr>
        <p:spPr bwMode="auto">
          <a:xfrm>
            <a:off x="5289550" y="4614315"/>
            <a:ext cx="914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6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1600" i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6</a:t>
            </a:r>
            <a:r>
              <a:rPr lang="en-US" sz="16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=1@6</a:t>
            </a:r>
            <a:endParaRPr lang="en-US" sz="1600" i="1" baseline="-250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grpSp>
        <p:nvGrpSpPr>
          <p:cNvPr id="64522" name="Group 11"/>
          <p:cNvGrpSpPr>
            <a:grpSpLocks/>
          </p:cNvGrpSpPr>
          <p:nvPr/>
        </p:nvGrpSpPr>
        <p:grpSpPr bwMode="auto">
          <a:xfrm>
            <a:off x="5572126" y="3503066"/>
            <a:ext cx="1622425" cy="1158875"/>
            <a:chOff x="4258" y="2160"/>
            <a:chExt cx="1022" cy="730"/>
          </a:xfrm>
        </p:grpSpPr>
        <p:cxnSp>
          <p:nvCxnSpPr>
            <p:cNvPr id="64570" name="AutoShape 12"/>
            <p:cNvCxnSpPr>
              <a:cxnSpLocks noChangeShapeType="1"/>
            </p:cNvCxnSpPr>
            <p:nvPr/>
          </p:nvCxnSpPr>
          <p:spPr bwMode="auto">
            <a:xfrm flipV="1">
              <a:off x="4258" y="2496"/>
              <a:ext cx="542" cy="3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64571" name="AutoShape 13"/>
            <p:cNvCxnSpPr>
              <a:cxnSpLocks noChangeShapeType="1"/>
              <a:endCxn id="64575" idx="1"/>
            </p:cNvCxnSpPr>
            <p:nvPr/>
          </p:nvCxnSpPr>
          <p:spPr bwMode="auto">
            <a:xfrm>
              <a:off x="4272" y="2160"/>
              <a:ext cx="542" cy="3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64572" name="Text Box 14"/>
            <p:cNvSpPr txBox="1">
              <a:spLocks noChangeArrowheads="1"/>
            </p:cNvSpPr>
            <p:nvPr/>
          </p:nvSpPr>
          <p:spPr bwMode="auto">
            <a:xfrm>
              <a:off x="4358" y="2208"/>
              <a:ext cx="29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1600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</a:t>
              </a:r>
              <a:r>
                <a:rPr lang="en-US" sz="1600" i="1" baseline="-2500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6</a:t>
              </a:r>
            </a:p>
          </p:txBody>
        </p:sp>
        <p:sp>
          <p:nvSpPr>
            <p:cNvPr id="64573" name="Text Box 15"/>
            <p:cNvSpPr txBox="1">
              <a:spLocks noChangeArrowheads="1"/>
            </p:cNvSpPr>
            <p:nvPr/>
          </p:nvSpPr>
          <p:spPr bwMode="auto">
            <a:xfrm>
              <a:off x="4368" y="2428"/>
              <a:ext cx="29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1600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</a:t>
              </a:r>
              <a:r>
                <a:rPr lang="en-US" sz="1600" i="1" baseline="-2500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6</a:t>
              </a:r>
            </a:p>
          </p:txBody>
        </p:sp>
        <p:sp>
          <p:nvSpPr>
            <p:cNvPr id="64574" name="Text Box 16"/>
            <p:cNvSpPr txBox="1">
              <a:spLocks noChangeArrowheads="1"/>
            </p:cNvSpPr>
            <p:nvPr/>
          </p:nvSpPr>
          <p:spPr bwMode="auto">
            <a:xfrm>
              <a:off x="4656" y="2352"/>
              <a:ext cx="624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rtl="0">
                <a:spcBef>
                  <a:spcPct val="50000"/>
                </a:spcBef>
              </a:pPr>
              <a:r>
                <a:rPr lang="en-US" sz="1600" i="1" baseline="-25000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 </a:t>
              </a:r>
              <a:r>
                <a:rPr lang="en-US" sz="2000" i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</a:t>
              </a:r>
            </a:p>
            <a:p>
              <a:pPr algn="ctr" rtl="0">
                <a:spcBef>
                  <a:spcPct val="50000"/>
                </a:spcBef>
              </a:pPr>
              <a:r>
                <a:rPr lang="en-US" sz="2000" i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conflict</a:t>
              </a:r>
            </a:p>
          </p:txBody>
        </p:sp>
        <p:sp>
          <p:nvSpPr>
            <p:cNvPr id="64575" name="Oval 17"/>
            <p:cNvSpPr>
              <a:spLocks noChangeArrowheads="1"/>
            </p:cNvSpPr>
            <p:nvPr/>
          </p:nvSpPr>
          <p:spPr bwMode="auto">
            <a:xfrm>
              <a:off x="4800" y="24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64524" name="Oval 19"/>
          <p:cNvSpPr>
            <a:spLocks noChangeArrowheads="1"/>
          </p:cNvSpPr>
          <p:nvPr/>
        </p:nvSpPr>
        <p:spPr bwMode="auto">
          <a:xfrm>
            <a:off x="2470150" y="502706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64525" name="Oval 20"/>
          <p:cNvSpPr>
            <a:spLocks noChangeArrowheads="1"/>
          </p:cNvSpPr>
          <p:nvPr/>
        </p:nvSpPr>
        <p:spPr bwMode="auto">
          <a:xfrm>
            <a:off x="4527550" y="502706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64529" name="Text Box 24"/>
          <p:cNvSpPr txBox="1">
            <a:spLocks noChangeArrowheads="1"/>
          </p:cNvSpPr>
          <p:nvPr/>
        </p:nvSpPr>
        <p:spPr bwMode="auto">
          <a:xfrm>
            <a:off x="4070350" y="2588665"/>
            <a:ext cx="990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10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=0@3</a:t>
            </a:r>
            <a:endParaRPr lang="en-US" sz="1600" i="1" baseline="-25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530" name="Text Box 25"/>
              <p:cNvSpPr txBox="1">
                <a:spLocks noChangeArrowheads="1"/>
              </p:cNvSpPr>
              <p:nvPr/>
            </p:nvSpPr>
            <p:spPr bwMode="auto">
              <a:xfrm>
                <a:off x="4070350" y="5147715"/>
                <a:ext cx="9906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rtl="0">
                  <a:spcBef>
                    <a:spcPct val="50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  <a:cs typeface="Times New Roman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  <a:cs typeface="Times New Roman" pitchFamily="18" charset="0"/>
                            <a:sym typeface="Symbol" pitchFamily="18" charset="2"/>
                          </a:rPr>
                          <m:t>𝑥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  <a:cs typeface="Times New Roman" pitchFamily="18" charset="0"/>
                            <a:sym typeface="Symbol" pitchFamily="18" charset="2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600" i="1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=0@3</a:t>
                </a:r>
                <a:endParaRPr lang="en-US" sz="1600" i="1" baseline="-25000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64530" name="Text 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70350" y="5147715"/>
                <a:ext cx="990600" cy="338554"/>
              </a:xfrm>
              <a:prstGeom prst="rect">
                <a:avLst/>
              </a:prstGeom>
              <a:blipFill rotWithShape="0">
                <a:blip r:embed="rId4"/>
                <a:stretch>
                  <a:fillRect t="-5357" b="-2142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531" name="Group 26"/>
          <p:cNvGrpSpPr>
            <a:grpSpLocks/>
          </p:cNvGrpSpPr>
          <p:nvPr/>
        </p:nvGrpSpPr>
        <p:grpSpPr bwMode="auto">
          <a:xfrm>
            <a:off x="4581526" y="2969666"/>
            <a:ext cx="1851025" cy="1012825"/>
            <a:chOff x="3634" y="1824"/>
            <a:chExt cx="1166" cy="638"/>
          </a:xfrm>
        </p:grpSpPr>
        <p:sp>
          <p:nvSpPr>
            <p:cNvPr id="64564" name="Text Box 27"/>
            <p:cNvSpPr txBox="1">
              <a:spLocks noChangeArrowheads="1"/>
            </p:cNvSpPr>
            <p:nvPr/>
          </p:nvSpPr>
          <p:spPr bwMode="auto">
            <a:xfrm>
              <a:off x="4224" y="1920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1600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x</a:t>
              </a:r>
              <a:r>
                <a:rPr lang="en-US" sz="1600" i="1" baseline="-2500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5</a:t>
              </a:r>
              <a:r>
                <a:rPr lang="en-US" sz="1600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=1@6</a:t>
              </a:r>
              <a:endParaRPr lang="en-US" sz="1600" i="1" baseline="-25000"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64565" name="Text Box 28"/>
            <p:cNvSpPr txBox="1">
              <a:spLocks noChangeArrowheads="1"/>
            </p:cNvSpPr>
            <p:nvPr/>
          </p:nvSpPr>
          <p:spPr bwMode="auto">
            <a:xfrm>
              <a:off x="3696" y="1852"/>
              <a:ext cx="29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1600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</a:t>
              </a:r>
              <a:r>
                <a:rPr lang="en-US" sz="1600" i="1" baseline="-2500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4</a:t>
              </a:r>
            </a:p>
          </p:txBody>
        </p:sp>
        <p:sp>
          <p:nvSpPr>
            <p:cNvPr id="64566" name="Oval 29"/>
            <p:cNvSpPr>
              <a:spLocks noChangeArrowheads="1"/>
            </p:cNvSpPr>
            <p:nvPr/>
          </p:nvSpPr>
          <p:spPr bwMode="auto">
            <a:xfrm>
              <a:off x="4176" y="211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cxnSp>
          <p:nvCxnSpPr>
            <p:cNvPr id="64567" name="AutoShape 30"/>
            <p:cNvCxnSpPr>
              <a:cxnSpLocks noChangeShapeType="1"/>
            </p:cNvCxnSpPr>
            <p:nvPr/>
          </p:nvCxnSpPr>
          <p:spPr bwMode="auto">
            <a:xfrm>
              <a:off x="3648" y="1824"/>
              <a:ext cx="542" cy="3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64568" name="AutoShape 31"/>
            <p:cNvCxnSpPr>
              <a:cxnSpLocks noChangeShapeType="1"/>
            </p:cNvCxnSpPr>
            <p:nvPr/>
          </p:nvCxnSpPr>
          <p:spPr bwMode="auto">
            <a:xfrm flipV="1">
              <a:off x="3634" y="2160"/>
              <a:ext cx="542" cy="3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64569" name="Text Box 32"/>
            <p:cNvSpPr txBox="1">
              <a:spLocks noChangeArrowheads="1"/>
            </p:cNvSpPr>
            <p:nvPr/>
          </p:nvSpPr>
          <p:spPr bwMode="auto">
            <a:xfrm>
              <a:off x="3696" y="2112"/>
              <a:ext cx="29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1600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</a:t>
              </a:r>
              <a:r>
                <a:rPr lang="en-US" sz="1600" i="1" baseline="-2500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4</a:t>
              </a:r>
            </a:p>
          </p:txBody>
        </p:sp>
      </p:grpSp>
      <p:sp>
        <p:nvSpPr>
          <p:cNvPr id="64539" name="Oval 46"/>
          <p:cNvSpPr>
            <a:spLocks noChangeArrowheads="1"/>
          </p:cNvSpPr>
          <p:nvPr/>
        </p:nvSpPr>
        <p:spPr bwMode="auto">
          <a:xfrm>
            <a:off x="4451350" y="396026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64544" name="Text Box 51"/>
          <p:cNvSpPr txBox="1">
            <a:spLocks noChangeArrowheads="1"/>
          </p:cNvSpPr>
          <p:nvPr/>
        </p:nvSpPr>
        <p:spPr bwMode="auto">
          <a:xfrm>
            <a:off x="4603750" y="3807865"/>
            <a:ext cx="914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6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1600" i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</a:t>
            </a:r>
            <a:r>
              <a:rPr lang="en-US" sz="16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=1@6</a:t>
            </a:r>
            <a:endParaRPr lang="en-US" sz="1600" i="1" baseline="-250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grpSp>
        <p:nvGrpSpPr>
          <p:cNvPr id="201787" name="Group 59"/>
          <p:cNvGrpSpPr>
            <a:grpSpLocks/>
          </p:cNvGrpSpPr>
          <p:nvPr/>
        </p:nvGrpSpPr>
        <p:grpSpPr bwMode="auto">
          <a:xfrm>
            <a:off x="5159375" y="2604540"/>
            <a:ext cx="184150" cy="2808288"/>
            <a:chOff x="2290" y="2160"/>
            <a:chExt cx="116" cy="1769"/>
          </a:xfrm>
        </p:grpSpPr>
        <p:sp>
          <p:nvSpPr>
            <p:cNvPr id="64556" name="Line 60"/>
            <p:cNvSpPr>
              <a:spLocks noChangeShapeType="1"/>
            </p:cNvSpPr>
            <p:nvPr/>
          </p:nvSpPr>
          <p:spPr bwMode="auto">
            <a:xfrm>
              <a:off x="2291" y="2250"/>
              <a:ext cx="0" cy="1679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64557" name="Text Box 61"/>
            <p:cNvSpPr txBox="1">
              <a:spLocks noChangeArrowheads="1"/>
            </p:cNvSpPr>
            <p:nvPr/>
          </p:nvSpPr>
          <p:spPr bwMode="auto">
            <a:xfrm>
              <a:off x="2290" y="2160"/>
              <a:ext cx="11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rtl="0"/>
              <a:endParaRPr lang="en-US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64526" name="Oval 21"/>
          <p:cNvSpPr>
            <a:spLocks noChangeArrowheads="1"/>
          </p:cNvSpPr>
          <p:nvPr/>
        </p:nvSpPr>
        <p:spPr bwMode="auto">
          <a:xfrm>
            <a:off x="4451350" y="289346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grpSp>
        <p:nvGrpSpPr>
          <p:cNvPr id="24" name="Group 23"/>
          <p:cNvGrpSpPr/>
          <p:nvPr/>
        </p:nvGrpSpPr>
        <p:grpSpPr>
          <a:xfrm>
            <a:off x="3406775" y="5103265"/>
            <a:ext cx="1158875" cy="899528"/>
            <a:chOff x="3406775" y="5103265"/>
            <a:chExt cx="1158875" cy="899528"/>
          </a:xfrm>
        </p:grpSpPr>
        <p:sp>
          <p:nvSpPr>
            <p:cNvPr id="69" name="Oval 21"/>
            <p:cNvSpPr>
              <a:spLocks noChangeArrowheads="1"/>
            </p:cNvSpPr>
            <p:nvPr/>
          </p:nvSpPr>
          <p:spPr bwMode="auto">
            <a:xfrm>
              <a:off x="3833813" y="5331865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70" name="Oval 21"/>
            <p:cNvSpPr>
              <a:spLocks noChangeArrowheads="1"/>
            </p:cNvSpPr>
            <p:nvPr/>
          </p:nvSpPr>
          <p:spPr bwMode="auto">
            <a:xfrm>
              <a:off x="4086226" y="5850393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71" name="Oval 21"/>
            <p:cNvSpPr>
              <a:spLocks noChangeArrowheads="1"/>
            </p:cNvSpPr>
            <p:nvPr/>
          </p:nvSpPr>
          <p:spPr bwMode="auto">
            <a:xfrm>
              <a:off x="3406775" y="5850393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cxnSp>
          <p:nvCxnSpPr>
            <p:cNvPr id="17" name="Straight Arrow Connector 16"/>
            <p:cNvCxnSpPr>
              <a:stCxn id="69" idx="7"/>
              <a:endCxn id="64525" idx="2"/>
            </p:cNvCxnSpPr>
            <p:nvPr/>
          </p:nvCxnSpPr>
          <p:spPr>
            <a:xfrm flipV="1">
              <a:off x="3963895" y="5103265"/>
              <a:ext cx="563655" cy="2509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70" idx="7"/>
              <a:endCxn id="64530" idx="0"/>
            </p:cNvCxnSpPr>
            <p:nvPr/>
          </p:nvCxnSpPr>
          <p:spPr>
            <a:xfrm flipV="1">
              <a:off x="4216308" y="5147715"/>
              <a:ext cx="349342" cy="7249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71" idx="0"/>
              <a:endCxn id="69" idx="3"/>
            </p:cNvCxnSpPr>
            <p:nvPr/>
          </p:nvCxnSpPr>
          <p:spPr>
            <a:xfrm flipV="1">
              <a:off x="3482975" y="5461947"/>
              <a:ext cx="373156" cy="3884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71" idx="6"/>
              <a:endCxn id="70" idx="2"/>
            </p:cNvCxnSpPr>
            <p:nvPr/>
          </p:nvCxnSpPr>
          <p:spPr>
            <a:xfrm>
              <a:off x="3559175" y="5926593"/>
              <a:ext cx="5270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7755738" y="4836565"/>
                <a:ext cx="3194144" cy="16411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∧</m:t>
                      </m:r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∧</m:t>
                      </m:r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sz="2000" dirty="0">
                    <a:solidFill>
                      <a:srgbClr val="0070C0"/>
                    </a:solidFill>
                  </a:rPr>
                  <a:t>or,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sz="2000" b="0" dirty="0"/>
              </a:p>
              <a:p>
                <a:endParaRPr lang="en-US" dirty="0"/>
              </a:p>
              <a:p>
                <a:r>
                  <a:rPr lang="en-US" sz="2000" dirty="0">
                    <a:solidFill>
                      <a:srgbClr val="0070C0"/>
                    </a:solidFill>
                  </a:rPr>
                  <a:t>Clause minimization: Drop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738" y="4836565"/>
                <a:ext cx="3194144" cy="1641155"/>
              </a:xfrm>
              <a:prstGeom prst="rect">
                <a:avLst/>
              </a:prstGeom>
              <a:blipFill rotWithShape="0">
                <a:blip r:embed="rId5"/>
                <a:stretch>
                  <a:fillRect l="-1908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AutoShape 48"/>
          <p:cNvCxnSpPr>
            <a:cxnSpLocks noChangeShapeType="1"/>
            <a:stCxn id="64524" idx="5"/>
            <a:endCxn id="69" idx="2"/>
          </p:cNvCxnSpPr>
          <p:nvPr/>
        </p:nvCxnSpPr>
        <p:spPr bwMode="auto">
          <a:xfrm>
            <a:off x="2600232" y="5157147"/>
            <a:ext cx="1233581" cy="25091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</p:spPr>
      </p:cxnSp>
      <p:sp>
        <p:nvSpPr>
          <p:cNvPr id="77" name="Oval 19"/>
          <p:cNvSpPr>
            <a:spLocks noChangeArrowheads="1"/>
          </p:cNvSpPr>
          <p:nvPr/>
        </p:nvSpPr>
        <p:spPr bwMode="auto">
          <a:xfrm>
            <a:off x="2158420" y="5774193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cxnSp>
        <p:nvCxnSpPr>
          <p:cNvPr id="78" name="AutoShape 48"/>
          <p:cNvCxnSpPr>
            <a:cxnSpLocks noChangeShapeType="1"/>
            <a:endCxn id="70" idx="3"/>
          </p:cNvCxnSpPr>
          <p:nvPr/>
        </p:nvCxnSpPr>
        <p:spPr bwMode="auto">
          <a:xfrm flipV="1">
            <a:off x="2622550" y="5980475"/>
            <a:ext cx="1485994" cy="34356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</p:spPr>
      </p:cxnSp>
      <p:sp>
        <p:nvSpPr>
          <p:cNvPr id="82" name="Oval 19"/>
          <p:cNvSpPr>
            <a:spLocks noChangeArrowheads="1"/>
          </p:cNvSpPr>
          <p:nvPr/>
        </p:nvSpPr>
        <p:spPr bwMode="auto">
          <a:xfrm>
            <a:off x="2447832" y="628015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cxnSp>
        <p:nvCxnSpPr>
          <p:cNvPr id="86" name="AutoShape 48"/>
          <p:cNvCxnSpPr>
            <a:cxnSpLocks noChangeShapeType="1"/>
            <a:stCxn id="77" idx="5"/>
            <a:endCxn id="71" idx="2"/>
          </p:cNvCxnSpPr>
          <p:nvPr/>
        </p:nvCxnSpPr>
        <p:spPr bwMode="auto">
          <a:xfrm>
            <a:off x="2288502" y="5904275"/>
            <a:ext cx="1118273" cy="2231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 Box 24"/>
              <p:cNvSpPr txBox="1">
                <a:spLocks noChangeArrowheads="1"/>
              </p:cNvSpPr>
              <p:nvPr/>
            </p:nvSpPr>
            <p:spPr bwMode="auto">
              <a:xfrm>
                <a:off x="1982788" y="4697281"/>
                <a:ext cx="9906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rtl="0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  <a:sym typeface="Symbol" pitchFamily="18" charset="2"/>
                        </a:rPr>
                        <m:t>∈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  <a:sym typeface="Symbol" pitchFamily="18" charset="2"/>
                        </a:rPr>
                        <m:t>𝑐</m:t>
                      </m:r>
                    </m:oMath>
                  </m:oMathPara>
                </a14:m>
                <a:endParaRPr lang="en-US" sz="1600" i="1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90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2788" y="4697281"/>
                <a:ext cx="990600" cy="33855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 Box 24"/>
              <p:cNvSpPr txBox="1">
                <a:spLocks noChangeArrowheads="1"/>
              </p:cNvSpPr>
              <p:nvPr/>
            </p:nvSpPr>
            <p:spPr bwMode="auto">
              <a:xfrm>
                <a:off x="1471760" y="5462221"/>
                <a:ext cx="990600" cy="358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rtl="0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  <m:t>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  <a:sym typeface="Symbol" pitchFamily="18" charset="2"/>
                        </a:rPr>
                        <m:t>∈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  <a:sym typeface="Symbol" pitchFamily="18" charset="2"/>
                        </a:rPr>
                        <m:t>𝑐</m:t>
                      </m:r>
                    </m:oMath>
                  </m:oMathPara>
                </a14:m>
                <a:endParaRPr lang="en-US" sz="1600" i="1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91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1760" y="5462221"/>
                <a:ext cx="990600" cy="358368"/>
              </a:xfrm>
              <a:prstGeom prst="rect">
                <a:avLst/>
              </a:prstGeom>
              <a:blipFill rotWithShape="0">
                <a:blip r:embed="rId7"/>
                <a:stretch>
                  <a:fillRect b="-678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 Box 24"/>
              <p:cNvSpPr txBox="1">
                <a:spLocks noChangeArrowheads="1"/>
              </p:cNvSpPr>
              <p:nvPr/>
            </p:nvSpPr>
            <p:spPr bwMode="auto">
              <a:xfrm>
                <a:off x="1554008" y="6193163"/>
                <a:ext cx="9906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rtl="0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itchFamily="18" charset="0"/>
                              <a:sym typeface="Symbol" pitchFamily="18" charset="2"/>
                            </a:rPr>
                            <m:t>𝑘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  <a:sym typeface="Symbol" pitchFamily="18" charset="2"/>
                        </a:rPr>
                        <m:t>∈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itchFamily="18" charset="0"/>
                          <a:sym typeface="Symbol" pitchFamily="18" charset="2"/>
                        </a:rPr>
                        <m:t>𝑐</m:t>
                      </m:r>
                    </m:oMath>
                  </m:oMathPara>
                </a14:m>
                <a:endParaRPr lang="en-US" sz="1600" i="1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92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54008" y="6193163"/>
                <a:ext cx="990600" cy="33855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615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ideas …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4397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</a:t>
            </a:r>
            <a:r>
              <a:rPr lang="en-US" dirty="0"/>
              <a:t>more…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some applications (Bounded Model Checking, Planning) there is a lot of symmetry. </a:t>
                </a:r>
              </a:p>
              <a:p>
                <a:r>
                  <a:rPr lang="en-US" dirty="0"/>
                  <a:t> e.g.,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nary>
                      <m:naryPr>
                        <m:chr m:val="⋀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there is a conflict between action ‘a’ in step 1 and ‘b’ in step 3, then there is also a conflict between them in steps 2 and 4, 3 and 5, …</a:t>
                </a:r>
              </a:p>
              <a:p>
                <a:r>
                  <a:rPr lang="en-US" dirty="0"/>
                  <a:t>Learn such clauses only if they are of high value</a:t>
                </a:r>
              </a:p>
              <a:p>
                <a:pPr lvl="1"/>
                <a:r>
                  <a:rPr lang="en-US" dirty="0"/>
                  <a:t>Compute activity, </a:t>
                </a:r>
                <a:r>
                  <a:rPr lang="en-US" dirty="0" smtClean="0"/>
                  <a:t>LBD</a:t>
                </a:r>
                <a:endParaRPr lang="en-US" dirty="0"/>
              </a:p>
              <a:p>
                <a:pPr lvl="1"/>
                <a:r>
                  <a:rPr lang="en-US" dirty="0"/>
                  <a:t>Attach short expiration date for them.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5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22422" y="6127234"/>
            <a:ext cx="11983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hlinkClick r:id="rId3"/>
              </a:rPr>
              <a:t>* Accelerating </a:t>
            </a:r>
            <a:r>
              <a:rPr lang="en-US" i="1" dirty="0">
                <a:hlinkClick r:id="rId3"/>
              </a:rPr>
              <a:t>Bounded Model Checking of Safety Formulas</a:t>
            </a:r>
            <a:r>
              <a:rPr lang="en-US" i="1" dirty="0"/>
              <a:t>. /Formal Methods in System Design, Vol. 24(1),  Vol. 24(1), Jan 2004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hangingPunct="1"/>
            <a:r>
              <a:rPr lang="en-US" altLang="he-IL" dirty="0" smtClean="0"/>
              <a:t>Extend to support pseudo-Boolean constraints</a:t>
            </a:r>
            <a:endParaRPr lang="en-US" altLang="he-IL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 eaLnBrk="1" hangingPunct="1"/>
            <a:r>
              <a:rPr lang="en-US" altLang="he-IL" dirty="0" smtClean="0"/>
              <a:t>Direct </a:t>
            </a:r>
            <a:r>
              <a:rPr lang="en-US" altLang="he-IL" dirty="0"/>
              <a:t>treatment of cardinality constraints.</a:t>
            </a:r>
          </a:p>
        </p:txBody>
      </p:sp>
    </p:spTree>
    <p:extLst>
      <p:ext uri="{BB962C8B-B14F-4D97-AF65-F5344CB8AC3E}">
        <p14:creationId xmlns:p14="http://schemas.microsoft.com/office/powerpoint/2010/main" val="135577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/>
              <a:t>the value of </a:t>
            </a:r>
            <a:r>
              <a:rPr lang="en-US" dirty="0" err="1"/>
              <a:t>incrementality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Incremental solvers benefit from</a:t>
            </a:r>
          </a:p>
          <a:p>
            <a:pPr lvl="1"/>
            <a:r>
              <a:rPr lang="en-US" dirty="0"/>
              <a:t>Sharing conflict clauses</a:t>
            </a:r>
          </a:p>
          <a:p>
            <a:pPr lvl="1"/>
            <a:r>
              <a:rPr lang="en-US" dirty="0"/>
              <a:t>Sharing heuristic information</a:t>
            </a:r>
          </a:p>
          <a:p>
            <a:r>
              <a:rPr lang="en-US" dirty="0"/>
              <a:t>Depending on the increment, the heuristic information can perhaps be harmful. Can we find a test for when to activate it ? </a:t>
            </a:r>
          </a:p>
          <a:p>
            <a:endParaRPr lang="en-US" dirty="0"/>
          </a:p>
          <a:p>
            <a:r>
              <a:rPr lang="en-US" dirty="0"/>
              <a:t>Steps: </a:t>
            </a:r>
          </a:p>
          <a:p>
            <a:pPr lvl="1"/>
            <a:r>
              <a:rPr lang="en-US" dirty="0"/>
              <a:t>Take benchmarks from the incremental SAT competition</a:t>
            </a:r>
          </a:p>
          <a:p>
            <a:pPr lvl="2"/>
            <a:r>
              <a:rPr lang="en-US" dirty="0"/>
              <a:t>Also, fabricate incremental instances with varying levels of change.</a:t>
            </a:r>
          </a:p>
          <a:p>
            <a:pPr lvl="1"/>
            <a:r>
              <a:rPr lang="en-US" dirty="0"/>
              <a:t>Add control to reset each heuristic info. Check effect. </a:t>
            </a:r>
          </a:p>
          <a:p>
            <a:pPr lvl="1"/>
            <a:r>
              <a:rPr lang="en-US" dirty="0"/>
              <a:t>Measure change between instances, per variable.</a:t>
            </a:r>
          </a:p>
          <a:p>
            <a:pPr lvl="2"/>
            <a:r>
              <a:rPr lang="en-US" dirty="0"/>
              <a:t>What happens if we reset the heuristic info of those variables that changed.</a:t>
            </a:r>
          </a:p>
        </p:txBody>
      </p:sp>
    </p:spTree>
    <p:extLst>
      <p:ext uri="{BB962C8B-B14F-4D97-AF65-F5344CB8AC3E}">
        <p14:creationId xmlns:p14="http://schemas.microsoft.com/office/powerpoint/2010/main" val="264150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/>
              <a:t>Project proposals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 eaLnBrk="1" hangingPunct="1"/>
            <a:r>
              <a:rPr lang="en-US" altLang="he-IL" dirty="0"/>
              <a:t>Project includes:</a:t>
            </a:r>
          </a:p>
          <a:p>
            <a:pPr lvl="1"/>
            <a:r>
              <a:rPr lang="en-US" altLang="he-IL" dirty="0"/>
              <a:t>Reading</a:t>
            </a:r>
          </a:p>
          <a:p>
            <a:pPr lvl="1"/>
            <a:r>
              <a:rPr lang="en-US" altLang="he-IL" dirty="0"/>
              <a:t>Implementation</a:t>
            </a:r>
          </a:p>
          <a:p>
            <a:pPr lvl="1"/>
            <a:r>
              <a:rPr lang="en-US" altLang="he-IL" dirty="0"/>
              <a:t>Evaluation</a:t>
            </a:r>
          </a:p>
          <a:p>
            <a:pPr lvl="1"/>
            <a:r>
              <a:rPr lang="en-US" altLang="he-IL" dirty="0"/>
              <a:t>Short presentation</a:t>
            </a:r>
          </a:p>
          <a:p>
            <a:pPr lvl="1"/>
            <a:r>
              <a:rPr lang="en-US" altLang="he-IL" dirty="0"/>
              <a:t>Submission of results</a:t>
            </a:r>
          </a:p>
          <a:p>
            <a:pPr lvl="1"/>
            <a:endParaRPr lang="en-US" altLang="he-IL" dirty="0"/>
          </a:p>
          <a:p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202052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EduSAT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SAT solver that is easy to understand and extend</a:t>
            </a:r>
          </a:p>
          <a:p>
            <a:r>
              <a:rPr lang="en-US" smtClean="0"/>
              <a:t>~800 </a:t>
            </a:r>
            <a:r>
              <a:rPr lang="en-US" dirty="0" smtClean="0"/>
              <a:t>LOC</a:t>
            </a:r>
          </a:p>
          <a:p>
            <a:endParaRPr lang="en-US" dirty="0"/>
          </a:p>
          <a:p>
            <a:r>
              <a:rPr lang="en-US" dirty="0" smtClean="0"/>
              <a:t>Supports </a:t>
            </a:r>
          </a:p>
          <a:p>
            <a:pPr lvl="1"/>
            <a:r>
              <a:rPr lang="en-US" dirty="0" smtClean="0"/>
              <a:t>Incremental SAT via assumptions</a:t>
            </a:r>
          </a:p>
          <a:p>
            <a:pPr lvl="1"/>
            <a:r>
              <a:rPr lang="en-US" dirty="0" smtClean="0"/>
              <a:t>Various decision heuristics</a:t>
            </a:r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5532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project with </a:t>
            </a:r>
            <a:r>
              <a:rPr lang="en-US" dirty="0" err="1" smtClean="0"/>
              <a:t>EduSAT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Optimize as much as you can …</a:t>
            </a:r>
          </a:p>
          <a:p>
            <a:endParaRPr lang="en-US" dirty="0"/>
          </a:p>
          <a:p>
            <a:r>
              <a:rPr lang="en-US" dirty="0" smtClean="0"/>
              <a:t>In the next few slides we will see various suggestions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1887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</a:t>
            </a:r>
            <a:r>
              <a:rPr lang="en-US" dirty="0"/>
              <a:t>decision heuristic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 </a:t>
            </a:r>
            <a:r>
              <a:rPr lang="en-US" dirty="0"/>
              <a:t>the activity of variables in learning new clauses relative to others, when the variable is </a:t>
            </a:r>
            <a:r>
              <a:rPr lang="en-US" dirty="0" smtClean="0"/>
              <a:t>assigned* 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000" dirty="0"/>
              <a:t>* </a:t>
            </a:r>
            <a:r>
              <a:rPr lang="en-US" sz="2000" dirty="0" smtClean="0"/>
              <a:t>Based on: </a:t>
            </a:r>
            <a:r>
              <a:rPr lang="en-US" sz="2000" i="1" dirty="0" smtClean="0"/>
              <a:t>Learning </a:t>
            </a:r>
            <a:r>
              <a:rPr lang="en-US" sz="2000" i="1" dirty="0"/>
              <a:t>Rate Based Branching Heuristic for SAT Solvers</a:t>
            </a:r>
            <a:r>
              <a:rPr lang="en-US" sz="2000" dirty="0"/>
              <a:t> (SAT 2016)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200765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LBD information about clauses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LBD (“Glue”) -- the </a:t>
            </a:r>
            <a:r>
              <a:rPr lang="en-US" dirty="0"/>
              <a:t># of decision levels in the </a:t>
            </a:r>
            <a:r>
              <a:rPr lang="en-US" dirty="0" smtClean="0"/>
              <a:t>clause*. </a:t>
            </a:r>
            <a:endParaRPr lang="en-US" dirty="0"/>
          </a:p>
          <a:p>
            <a:pPr lvl="1"/>
            <a:r>
              <a:rPr lang="en-US" dirty="0" smtClean="0"/>
              <a:t>Use it to improve </a:t>
            </a:r>
          </a:p>
          <a:p>
            <a:pPr lvl="2"/>
            <a:r>
              <a:rPr lang="en-US" dirty="0" smtClean="0"/>
              <a:t>Decision strategy</a:t>
            </a:r>
          </a:p>
          <a:p>
            <a:pPr lvl="2"/>
            <a:r>
              <a:rPr lang="en-US" dirty="0" smtClean="0"/>
              <a:t>Deletion strategy </a:t>
            </a:r>
          </a:p>
          <a:p>
            <a:pPr lvl="2"/>
            <a:r>
              <a:rPr lang="en-US" i="1" dirty="0" smtClean="0"/>
              <a:t>clause </a:t>
            </a:r>
            <a:r>
              <a:rPr lang="en-US" i="1" dirty="0"/>
              <a:t>shrinking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200" i="1" dirty="0" smtClean="0"/>
              <a:t>* Predicting </a:t>
            </a:r>
            <a:r>
              <a:rPr lang="en-US" sz="2200" i="1" dirty="0"/>
              <a:t>Learnt Clauses Quality in Modern SAT Solvers, </a:t>
            </a:r>
            <a:r>
              <a:rPr lang="en-US" sz="2200" dirty="0"/>
              <a:t>Gilles </a:t>
            </a:r>
            <a:r>
              <a:rPr lang="en-US" sz="2200" dirty="0" err="1"/>
              <a:t>Audemard</a:t>
            </a:r>
            <a:r>
              <a:rPr lang="en-US" sz="2200" dirty="0"/>
              <a:t>, Laurent Simon, IJCAI09</a:t>
            </a:r>
            <a:endParaRPr lang="he-IL" i="1" dirty="0"/>
          </a:p>
        </p:txBody>
      </p:sp>
    </p:spTree>
    <p:extLst>
      <p:ext uri="{BB962C8B-B14F-4D97-AF65-F5344CB8AC3E}">
        <p14:creationId xmlns:p14="http://schemas.microsoft.com/office/powerpoint/2010/main" val="175796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/>
              <a:t>deletion strategy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Deletion of low-activity conflict clauses. </a:t>
            </a:r>
          </a:p>
          <a:p>
            <a:r>
              <a:rPr lang="en-US" dirty="0"/>
              <a:t>Requires: </a:t>
            </a:r>
          </a:p>
          <a:p>
            <a:pPr lvl="1"/>
            <a:r>
              <a:rPr lang="en-US" dirty="0"/>
              <a:t>Compute activity of clauses based on various measures. </a:t>
            </a:r>
          </a:p>
          <a:p>
            <a:pPr lvl="2"/>
            <a:r>
              <a:rPr lang="en-US" dirty="0"/>
              <a:t>Based on activity of variables in the clause</a:t>
            </a:r>
          </a:p>
          <a:p>
            <a:pPr lvl="2" algn="l"/>
            <a:r>
              <a:rPr lang="en-US" dirty="0"/>
              <a:t>Based on </a:t>
            </a:r>
            <a:r>
              <a:rPr lang="en-US" dirty="0" smtClean="0"/>
              <a:t>LBD: </a:t>
            </a:r>
            <a:r>
              <a:rPr lang="en-US" dirty="0"/>
              <a:t>the # of decision levels in the conflict clause. </a:t>
            </a:r>
          </a:p>
          <a:p>
            <a:pPr lvl="1"/>
            <a:r>
              <a:rPr lang="en-US" dirty="0"/>
              <a:t>Activate deletion periodically.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31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preprocessing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Remove satisfied clauses at level 0</a:t>
                </a:r>
              </a:p>
              <a:p>
                <a:r>
                  <a:rPr lang="en-US" dirty="0" smtClean="0"/>
                  <a:t>Non-increasing variable elimination, </a:t>
                </a: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Example</a:t>
                </a:r>
                <a:r>
                  <a:rPr lang="en-US" dirty="0" smtClean="0"/>
                  <a:t>: eliminate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via resolution of all pairs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dirty="0" smtClean="0"/>
                  <a:t>Before: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After: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92263" y="3507288"/>
                <a:ext cx="1031629" cy="646331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2263" y="3507288"/>
                <a:ext cx="1031629" cy="646331"/>
              </a:xfrm>
              <a:prstGeom prst="rect">
                <a:avLst/>
              </a:prstGeom>
              <a:blipFill>
                <a:blip r:embed="rId3"/>
                <a:stretch>
                  <a:fillRect l="-4734" t="-4717" r="-2367" b="-849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001341" y="3507288"/>
                <a:ext cx="966547" cy="646331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1341" y="3507288"/>
                <a:ext cx="966547" cy="646331"/>
              </a:xfrm>
              <a:prstGeom prst="rect">
                <a:avLst/>
              </a:prstGeom>
              <a:blipFill>
                <a:blip r:embed="rId4"/>
                <a:stretch>
                  <a:fillRect l="-5031" t="-4717" b="-849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91935" y="5028370"/>
                <a:ext cx="1109406" cy="1200329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935" y="5028370"/>
                <a:ext cx="1109406" cy="1200329"/>
              </a:xfrm>
              <a:prstGeom prst="rect">
                <a:avLst/>
              </a:prstGeom>
              <a:blipFill>
                <a:blip r:embed="rId5"/>
                <a:stretch>
                  <a:fillRect l="-4396" t="-3046" b="-355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2754150" y="5253838"/>
            <a:ext cx="1247191" cy="125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114784" y="5305368"/>
            <a:ext cx="1773049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One less variable</a:t>
            </a:r>
          </a:p>
          <a:p>
            <a:r>
              <a:rPr lang="en-US" dirty="0" smtClean="0"/>
              <a:t>One less clause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2801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BCP </a:t>
            </a:r>
            <a:r>
              <a:rPr lang="en-US" dirty="0"/>
              <a:t>order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Smart heuristics for BCP order: </a:t>
            </a:r>
            <a:endParaRPr lang="en-US" dirty="0"/>
          </a:p>
          <a:p>
            <a:pPr lvl="1" algn="l" rtl="0"/>
            <a:r>
              <a:rPr lang="en-US" dirty="0"/>
              <a:t>e.g., Variables with higher activity score</a:t>
            </a:r>
          </a:p>
          <a:p>
            <a:pPr lvl="1" algn="l" rtl="0"/>
            <a:r>
              <a:rPr lang="en-US" dirty="0"/>
              <a:t>BFS / DFS among variables</a:t>
            </a:r>
          </a:p>
          <a:p>
            <a:pPr lvl="1" algn="l" rtl="0"/>
            <a:r>
              <a:rPr lang="en-US" dirty="0"/>
              <a:t>According to the </a:t>
            </a:r>
            <a:r>
              <a:rPr lang="en-US" dirty="0" smtClean="0"/>
              <a:t>LBD </a:t>
            </a:r>
            <a:r>
              <a:rPr lang="en-US" dirty="0"/>
              <a:t>information: </a:t>
            </a:r>
          </a:p>
          <a:p>
            <a:pPr lvl="2"/>
            <a:r>
              <a:rPr lang="en-US" dirty="0"/>
              <a:t>if the learned clause is ‘bad’, re-run BCP with a different order.</a:t>
            </a:r>
          </a:p>
          <a:p>
            <a:pPr lvl="2"/>
            <a:r>
              <a:rPr lang="en-US" dirty="0"/>
              <a:t>Perhaps: process according to the highest decision level within the clause.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8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4056</TotalTime>
  <Words>539</Words>
  <Application>Microsoft Office PowerPoint</Application>
  <PresentationFormat>Widescreen</PresentationFormat>
  <Paragraphs>161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cmsy10</vt:lpstr>
      <vt:lpstr>Symbol</vt:lpstr>
      <vt:lpstr>Times New Roman</vt:lpstr>
      <vt:lpstr>Office Theme</vt:lpstr>
      <vt:lpstr>Project proposals</vt:lpstr>
      <vt:lpstr>Project proposals</vt:lpstr>
      <vt:lpstr>EduSAT</vt:lpstr>
      <vt:lpstr>Your project with EduSAT</vt:lpstr>
      <vt:lpstr>Change decision heuristic</vt:lpstr>
      <vt:lpstr>Add LBD information about clauses </vt:lpstr>
      <vt:lpstr>Add deletion strategy</vt:lpstr>
      <vt:lpstr>Add preprocessing</vt:lpstr>
      <vt:lpstr>BCP order</vt:lpstr>
      <vt:lpstr>Minimization of conflict clauses</vt:lpstr>
      <vt:lpstr>Learnt Conflict Clauses, and minimization</vt:lpstr>
      <vt:lpstr>Other ideas …</vt:lpstr>
      <vt:lpstr>Learn more…</vt:lpstr>
      <vt:lpstr>Extend to support pseudo-Boolean constraints</vt:lpstr>
      <vt:lpstr>Test the value of incrementality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proposals</dc:title>
  <dc:creator>Windows User</dc:creator>
  <cp:lastModifiedBy>Ofer Strichman</cp:lastModifiedBy>
  <cp:revision>43</cp:revision>
  <dcterms:created xsi:type="dcterms:W3CDTF">2013-11-09T21:22:40Z</dcterms:created>
  <dcterms:modified xsi:type="dcterms:W3CDTF">2019-12-02T10:20:51Z</dcterms:modified>
</cp:coreProperties>
</file>