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6" r:id="rId5"/>
    <p:sldId id="257" r:id="rId6"/>
    <p:sldId id="258" r:id="rId7"/>
    <p:sldId id="259" r:id="rId8"/>
    <p:sldId id="260" r:id="rId9"/>
    <p:sldId id="271" r:id="rId10"/>
    <p:sldId id="273"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l Sheikh" userId="1dae41f3dba6cc3c" providerId="LiveId" clId="{65850836-2B57-41FB-8695-56E3BDA1B74D}"/>
    <pc:docChg chg="modSld">
      <pc:chgData name="Devil Sheikh" userId="1dae41f3dba6cc3c" providerId="LiveId" clId="{65850836-2B57-41FB-8695-56E3BDA1B74D}" dt="2021-12-28T11:53:46.713" v="2" actId="14100"/>
      <pc:docMkLst>
        <pc:docMk/>
      </pc:docMkLst>
      <pc:sldChg chg="modSp mod">
        <pc:chgData name="Devil Sheikh" userId="1dae41f3dba6cc3c" providerId="LiveId" clId="{65850836-2B57-41FB-8695-56E3BDA1B74D}" dt="2021-12-28T11:53:46.713" v="2" actId="14100"/>
        <pc:sldMkLst>
          <pc:docMk/>
          <pc:sldMk cId="2041406332" sldId="263"/>
        </pc:sldMkLst>
        <pc:spChg chg="mod">
          <ac:chgData name="Devil Sheikh" userId="1dae41f3dba6cc3c" providerId="LiveId" clId="{65850836-2B57-41FB-8695-56E3BDA1B74D}" dt="2021-12-28T11:53:46.713" v="2" actId="14100"/>
          <ac:spMkLst>
            <pc:docMk/>
            <pc:sldMk cId="2041406332" sldId="263"/>
            <ac:spMk id="3" creationId="{38297EFA-A24F-4B5D-AD71-6CEF82027E40}"/>
          </ac:spMkLst>
        </pc:spChg>
        <pc:spChg chg="mod">
          <ac:chgData name="Devil Sheikh" userId="1dae41f3dba6cc3c" providerId="LiveId" clId="{65850836-2B57-41FB-8695-56E3BDA1B74D}" dt="2021-12-28T11:53:35.626" v="0" actId="1076"/>
          <ac:spMkLst>
            <pc:docMk/>
            <pc:sldMk cId="2041406332" sldId="263"/>
            <ac:spMk id="5" creationId="{573B0C4A-93ED-4AC3-99C3-E7EAD8EF51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38EC-F89A-4121-BD4E-F66E941D6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22457-334D-4FB6-83F0-96CF19EC6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85F419-6B8F-49BC-B330-8F9BFB9E8920}"/>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5" name="Footer Placeholder 4">
            <a:extLst>
              <a:ext uri="{FF2B5EF4-FFF2-40B4-BE49-F238E27FC236}">
                <a16:creationId xmlns:a16="http://schemas.microsoft.com/office/drawing/2014/main" id="{51DA9014-D0A9-4763-B6AF-7472E76EDA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E859B3-A989-4A78-A7CA-53F6A567E69A}"/>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319466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C165-8BA2-4F08-A1C6-9EB319863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78DD75-8BC5-4B4E-9C9D-676CAF7C2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456A8-7371-4CF7-B2DB-DD26AD5C2AE9}"/>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5" name="Footer Placeholder 4">
            <a:extLst>
              <a:ext uri="{FF2B5EF4-FFF2-40B4-BE49-F238E27FC236}">
                <a16:creationId xmlns:a16="http://schemas.microsoft.com/office/drawing/2014/main" id="{33A7DFDE-ACC5-4E4F-B587-857E4D2967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4481B2-90CE-4C14-92B3-63DED004220B}"/>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180269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FB647-F419-42E5-A488-C2BD587AB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D5134F-C3E7-4423-A942-1C775F709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AA1A7-0136-4F6B-A890-741DE314B700}"/>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5" name="Footer Placeholder 4">
            <a:extLst>
              <a:ext uri="{FF2B5EF4-FFF2-40B4-BE49-F238E27FC236}">
                <a16:creationId xmlns:a16="http://schemas.microsoft.com/office/drawing/2014/main" id="{526410F5-4D25-46C6-ADF4-1681DCB9F0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FD2A9-7994-4A97-98F6-A4AF51637BC1}"/>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174272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F4D0-43E4-415F-89B9-895C14EDA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9DEC9-F659-4ED6-900E-AB534017A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51861-9500-4F10-B4AB-E6ABE1868806}"/>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5" name="Footer Placeholder 4">
            <a:extLst>
              <a:ext uri="{FF2B5EF4-FFF2-40B4-BE49-F238E27FC236}">
                <a16:creationId xmlns:a16="http://schemas.microsoft.com/office/drawing/2014/main" id="{91310465-F655-4374-87B9-5A94AC09DD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0C4532-0693-4D63-95DE-641EABB2521B}"/>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384999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4D5E-55FD-4078-BE63-B29A6E4DF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586EC-DAC4-4B08-8B08-279B8309C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708AA2-7FFF-4477-B85B-8694B5222039}"/>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5" name="Footer Placeholder 4">
            <a:extLst>
              <a:ext uri="{FF2B5EF4-FFF2-40B4-BE49-F238E27FC236}">
                <a16:creationId xmlns:a16="http://schemas.microsoft.com/office/drawing/2014/main" id="{14ACDA67-5ABC-49C5-9FF1-3FD05AF881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31F670-2352-4DDF-A805-FE9D27192FBA}"/>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356377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8B6C-AC10-4F9E-9EC9-3D57CCFD6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12629-0B52-4CF1-A3C6-944F6E807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2F88D-79E7-4B3E-9599-9D1AD2AF5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BF1F6-A66E-4BE1-943B-85E37FCC6E25}"/>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6" name="Footer Placeholder 5">
            <a:extLst>
              <a:ext uri="{FF2B5EF4-FFF2-40B4-BE49-F238E27FC236}">
                <a16:creationId xmlns:a16="http://schemas.microsoft.com/office/drawing/2014/main" id="{90E413AF-CDC6-402D-9A60-09E73071EB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C90BE0-07AD-462A-991B-4372985FCCE0}"/>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270796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C6C5-B820-4A50-94AB-37847DFFA9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E3DD75-BFE2-4E4D-91EE-359394B17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40FE3-5B1E-475F-93FD-552D8988B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1E034-62CF-4C7D-B4D0-E052CBB2F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CD255-5488-4E2D-926B-C69E4FC90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22E50-525F-4B9C-AA0A-46C26A158CA9}"/>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8" name="Footer Placeholder 7">
            <a:extLst>
              <a:ext uri="{FF2B5EF4-FFF2-40B4-BE49-F238E27FC236}">
                <a16:creationId xmlns:a16="http://schemas.microsoft.com/office/drawing/2014/main" id="{F03A9819-50BF-4962-B322-FDAC90A3C7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767E15-7ECC-4F68-B227-661EE280826C}"/>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54983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8FBF-FFB0-4219-ABF6-DA8C38808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A83A5-29D7-41FC-AEAD-4A3AFD9CCE3B}"/>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4" name="Footer Placeholder 3">
            <a:extLst>
              <a:ext uri="{FF2B5EF4-FFF2-40B4-BE49-F238E27FC236}">
                <a16:creationId xmlns:a16="http://schemas.microsoft.com/office/drawing/2014/main" id="{740774CC-31D7-4C1D-BA13-D3971DE3BF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54853F-1771-4972-8B65-175133272FFF}"/>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56322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26CE6-8221-4D3A-BD81-B28EE0FFBCB6}"/>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3" name="Footer Placeholder 2">
            <a:extLst>
              <a:ext uri="{FF2B5EF4-FFF2-40B4-BE49-F238E27FC236}">
                <a16:creationId xmlns:a16="http://schemas.microsoft.com/office/drawing/2014/main" id="{A9EAD6B0-525A-4EA7-87ED-3B59074BCD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CFD0CB-B197-44EF-B45E-DFA0B40AECA4}"/>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38644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361A-34A0-4C41-AD86-A24CAEEAE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EDBAC3-5143-4489-958F-484662A62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B5DD41-F59F-4B17-AAE4-70EC07E59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8AAE8-8DB6-44B7-AE22-DF3E54ECFE8A}"/>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6" name="Footer Placeholder 5">
            <a:extLst>
              <a:ext uri="{FF2B5EF4-FFF2-40B4-BE49-F238E27FC236}">
                <a16:creationId xmlns:a16="http://schemas.microsoft.com/office/drawing/2014/main" id="{4BC00D81-FD1E-4E98-9437-FA1CE28FBF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C90156-32D2-4564-80E7-BDFC0364C3B2}"/>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225661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87E4-DB32-43BC-8A01-F2696E6B1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E0C8A-0992-4E3D-BB4F-7F92EE2561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43B9225-1825-40D4-B6D6-883F0C434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C2CA6-4B0B-4BFA-AFD9-9C50E1E37701}"/>
              </a:ext>
            </a:extLst>
          </p:cNvPr>
          <p:cNvSpPr>
            <a:spLocks noGrp="1"/>
          </p:cNvSpPr>
          <p:nvPr>
            <p:ph type="dt" sz="half" idx="10"/>
          </p:nvPr>
        </p:nvSpPr>
        <p:spPr/>
        <p:txBody>
          <a:bodyPr/>
          <a:lstStyle/>
          <a:p>
            <a:fld id="{97D2B271-9E56-4E27-8EB3-692741DA7957}" type="datetimeFigureOut">
              <a:rPr lang="en-US" smtClean="0"/>
              <a:t>12/28/2021</a:t>
            </a:fld>
            <a:endParaRPr lang="en-US" dirty="0"/>
          </a:p>
        </p:txBody>
      </p:sp>
      <p:sp>
        <p:nvSpPr>
          <p:cNvPr id="6" name="Footer Placeholder 5">
            <a:extLst>
              <a:ext uri="{FF2B5EF4-FFF2-40B4-BE49-F238E27FC236}">
                <a16:creationId xmlns:a16="http://schemas.microsoft.com/office/drawing/2014/main" id="{5E85CD76-849A-475E-AFBE-3DBDA4F41E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EDB0EA-A8A9-488C-9807-9DFB70F34B13}"/>
              </a:ext>
            </a:extLst>
          </p:cNvPr>
          <p:cNvSpPr>
            <a:spLocks noGrp="1"/>
          </p:cNvSpPr>
          <p:nvPr>
            <p:ph type="sldNum" sz="quarter" idx="12"/>
          </p:nvPr>
        </p:nvSpPr>
        <p:spPr/>
        <p:txBody>
          <a:bodyPr/>
          <a:lstStyle/>
          <a:p>
            <a:fld id="{EDA2291F-D1E9-448A-842A-F3DF068C3408}" type="slidenum">
              <a:rPr lang="en-US" smtClean="0"/>
              <a:t>‹#›</a:t>
            </a:fld>
            <a:endParaRPr lang="en-US" dirty="0"/>
          </a:p>
        </p:txBody>
      </p:sp>
    </p:spTree>
    <p:extLst>
      <p:ext uri="{BB962C8B-B14F-4D97-AF65-F5344CB8AC3E}">
        <p14:creationId xmlns:p14="http://schemas.microsoft.com/office/powerpoint/2010/main" val="305368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C084C-117B-4441-9632-84462FAC5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F6767D-2689-4445-B35B-F1A9DC7E3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1C8CF-3E26-4E38-B753-7110D652D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2B271-9E56-4E27-8EB3-692741DA7957}" type="datetimeFigureOut">
              <a:rPr lang="en-US" smtClean="0"/>
              <a:t>12/28/2021</a:t>
            </a:fld>
            <a:endParaRPr lang="en-US" dirty="0"/>
          </a:p>
        </p:txBody>
      </p:sp>
      <p:sp>
        <p:nvSpPr>
          <p:cNvPr id="5" name="Footer Placeholder 4">
            <a:extLst>
              <a:ext uri="{FF2B5EF4-FFF2-40B4-BE49-F238E27FC236}">
                <a16:creationId xmlns:a16="http://schemas.microsoft.com/office/drawing/2014/main" id="{E617CF25-7EB6-472B-AB73-D3B7A4635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B07F81-F405-49E7-A39F-822EB752B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2291F-D1E9-448A-842A-F3DF068C3408}" type="slidenum">
              <a:rPr lang="en-US" smtClean="0"/>
              <a:t>‹#›</a:t>
            </a:fld>
            <a:endParaRPr lang="en-US" dirty="0"/>
          </a:p>
        </p:txBody>
      </p:sp>
    </p:spTree>
    <p:extLst>
      <p:ext uri="{BB962C8B-B14F-4D97-AF65-F5344CB8AC3E}">
        <p14:creationId xmlns:p14="http://schemas.microsoft.com/office/powerpoint/2010/main" val="511436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theconversation.com/encryption-today-how-safe-is-it-really-37806"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kenscourses.com/tc1019fall2016/syndicated/software-implementation-13/" TargetMode="Externa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jr0cket.co.uk/2012/12/password-protected-ssh-key-for-github.html.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nsidevcode.eu/2015/05/19/eseguire-un-script-python-da-un-altro-script-pyth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ca.edu.au/resources/cyber-phishin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ca.edu.au/resources/cyber-phishin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ca.edu.au/resources/cyber-phishin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Free Images : Ransomware, cyber, crime, attack, malware ...">
            <a:extLst>
              <a:ext uri="{FF2B5EF4-FFF2-40B4-BE49-F238E27FC236}">
                <a16:creationId xmlns:a16="http://schemas.microsoft.com/office/drawing/2014/main" id="{6B72E564-7329-433A-84EB-F47ABA07CA30}"/>
              </a:ext>
            </a:extLst>
          </p:cNvPr>
          <p:cNvPicPr>
            <a:picLocks noChangeAspect="1"/>
          </p:cNvPicPr>
          <p:nvPr/>
        </p:nvPicPr>
        <p:blipFill rotWithShape="1">
          <a:blip r:embed="rId2"/>
          <a:srcRect t="20495"/>
          <a:stretch/>
        </p:blipFill>
        <p:spPr>
          <a:xfrm>
            <a:off x="-46179" y="10"/>
            <a:ext cx="12191999" cy="6857990"/>
          </a:xfrm>
          <a:prstGeom prst="rect">
            <a:avLst/>
          </a:prstGeom>
          <a:solidFill>
            <a:schemeClr val="tx2">
              <a:lumMod val="60000"/>
              <a:lumOff val="40000"/>
              <a:alpha val="56000"/>
            </a:schemeClr>
          </a:solidFill>
        </p:spPr>
      </p:pic>
      <p:sp>
        <p:nvSpPr>
          <p:cNvPr id="17" name="Rectangle 1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8297EFA-A24F-4B5D-AD71-6CEF82027E40}"/>
              </a:ext>
            </a:extLst>
          </p:cNvPr>
          <p:cNvSpPr>
            <a:spLocks noGrp="1"/>
          </p:cNvSpPr>
          <p:nvPr>
            <p:ph type="body" idx="1"/>
          </p:nvPr>
        </p:nvSpPr>
        <p:spPr>
          <a:xfrm>
            <a:off x="50503" y="6400800"/>
            <a:ext cx="10058400" cy="463573"/>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en-US" sz="2200" dirty="0">
                <a:solidFill>
                  <a:srgbClr val="FFFFFF"/>
                </a:solidFill>
                <a:latin typeface="Agency FB"/>
              </a:rPr>
              <a:t>Fahad Waheed 20i0651</a:t>
            </a:r>
            <a:endParaRPr lang="en-US" dirty="0">
              <a:latin typeface="Agency FB"/>
            </a:endParaRPr>
          </a:p>
        </p:txBody>
      </p:sp>
      <p:sp>
        <p:nvSpPr>
          <p:cNvPr id="5" name="Rectangle 4">
            <a:extLst>
              <a:ext uri="{FF2B5EF4-FFF2-40B4-BE49-F238E27FC236}">
                <a16:creationId xmlns:a16="http://schemas.microsoft.com/office/drawing/2014/main" id="{573B0C4A-93ED-4AC3-99C3-E7EAD8EF510C}"/>
              </a:ext>
            </a:extLst>
          </p:cNvPr>
          <p:cNvSpPr/>
          <p:nvPr/>
        </p:nvSpPr>
        <p:spPr>
          <a:xfrm>
            <a:off x="223204" y="122467"/>
            <a:ext cx="5570483" cy="871980"/>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B050"/>
                </a:solidFill>
                <a:latin typeface="Cambria"/>
                <a:ea typeface="Cambria"/>
              </a:rPr>
              <a:t>Ransomware Attack</a:t>
            </a:r>
            <a:endParaRPr lang="en-US" sz="4400" dirty="0">
              <a:solidFill>
                <a:srgbClr val="00B050"/>
              </a:solidFill>
            </a:endParaRPr>
          </a:p>
        </p:txBody>
      </p:sp>
    </p:spTree>
    <p:extLst>
      <p:ext uri="{BB962C8B-B14F-4D97-AF65-F5344CB8AC3E}">
        <p14:creationId xmlns:p14="http://schemas.microsoft.com/office/powerpoint/2010/main" val="204140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19BDA64-1A3C-4860-B41D-0B85C5CC253E}"/>
              </a:ext>
            </a:extLst>
          </p:cNvPr>
          <p:cNvSpPr>
            <a:spLocks noGrp="1"/>
          </p:cNvSpPr>
          <p:nvPr>
            <p:ph type="title"/>
          </p:nvPr>
        </p:nvSpPr>
        <p:spPr>
          <a:xfrm>
            <a:off x="767290" y="1166932"/>
            <a:ext cx="3582073" cy="4279709"/>
          </a:xfrm>
        </p:spPr>
        <p:txBody>
          <a:bodyPr anchor="ctr">
            <a:normAutofit/>
          </a:bodyPr>
          <a:lstStyle/>
          <a:p>
            <a:r>
              <a:rPr lang="en-US" sz="4800" b="1" dirty="0">
                <a:solidFill>
                  <a:schemeClr val="bg1"/>
                </a:solidFill>
              </a:rPr>
              <a:t>Analysis (Strengths)</a:t>
            </a:r>
            <a:br>
              <a:rPr lang="en-US" sz="4800" b="1" dirty="0">
                <a:solidFill>
                  <a:schemeClr val="bg1"/>
                </a:solidFill>
              </a:rPr>
            </a:br>
            <a:r>
              <a:rPr lang="en-US" sz="4800" b="1" dirty="0">
                <a:solidFill>
                  <a:schemeClr val="bg1"/>
                </a:solidFill>
              </a:rPr>
              <a:t>cont.</a:t>
            </a:r>
          </a:p>
        </p:txBody>
      </p:sp>
      <p:sp>
        <p:nvSpPr>
          <p:cNvPr id="3" name="Content Placeholder 2">
            <a:extLst>
              <a:ext uri="{FF2B5EF4-FFF2-40B4-BE49-F238E27FC236}">
                <a16:creationId xmlns:a16="http://schemas.microsoft.com/office/drawing/2014/main" id="{4AECAF6D-0925-4F47-B783-37B47ACD5D3F}"/>
              </a:ext>
            </a:extLst>
          </p:cNvPr>
          <p:cNvSpPr>
            <a:spLocks noGrp="1"/>
          </p:cNvSpPr>
          <p:nvPr>
            <p:ph idx="1"/>
          </p:nvPr>
        </p:nvSpPr>
        <p:spPr>
          <a:xfrm>
            <a:off x="5116653" y="525517"/>
            <a:ext cx="6465747" cy="5854262"/>
          </a:xfrm>
        </p:spPr>
        <p:txBody>
          <a:bodyPr anchor="ctr">
            <a:normAutofit/>
          </a:bodyPr>
          <a:lstStyle/>
          <a:p>
            <a:pPr algn="just"/>
            <a:r>
              <a:rPr lang="en-US" dirty="0"/>
              <a:t>All strings(keys) in our program are salted using built in functions. So, simple malware analysis won’t help.</a:t>
            </a:r>
          </a:p>
          <a:p>
            <a:pPr algn="just"/>
            <a:r>
              <a:rPr lang="en-US" dirty="0"/>
              <a:t>We have made sure that the windows defender doesn’t interrupt the execution of the payload because we have made sure it is killed at the start of program execution with the help of a digitally signed shell script.</a:t>
            </a:r>
          </a:p>
          <a:p>
            <a:pPr algn="just"/>
            <a:r>
              <a:rPr lang="en-US" dirty="0"/>
              <a:t>Shell script source: </a:t>
            </a:r>
          </a:p>
          <a:p>
            <a:pPr marL="0" indent="0" algn="just">
              <a:buNone/>
            </a:pPr>
            <a:r>
              <a:rPr lang="en-US" dirty="0"/>
              <a:t>		Oxt0Pu5#1299 </a:t>
            </a:r>
          </a:p>
          <a:p>
            <a:pPr marL="0" indent="0" algn="r">
              <a:buNone/>
            </a:pPr>
            <a:r>
              <a:rPr lang="en-US" sz="2400" dirty="0"/>
              <a:t>(Discord id of malware analyst)</a:t>
            </a:r>
          </a:p>
        </p:txBody>
      </p:sp>
    </p:spTree>
    <p:extLst>
      <p:ext uri="{BB962C8B-B14F-4D97-AF65-F5344CB8AC3E}">
        <p14:creationId xmlns:p14="http://schemas.microsoft.com/office/powerpoint/2010/main" val="335478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902B959-6D21-443F-B50B-BF77E7A204B4}"/>
              </a:ext>
            </a:extLst>
          </p:cNvPr>
          <p:cNvSpPr>
            <a:spLocks noGrp="1"/>
          </p:cNvSpPr>
          <p:nvPr>
            <p:ph type="title"/>
          </p:nvPr>
        </p:nvSpPr>
        <p:spPr>
          <a:xfrm>
            <a:off x="767290" y="1166932"/>
            <a:ext cx="3582073" cy="4279709"/>
          </a:xfrm>
        </p:spPr>
        <p:txBody>
          <a:bodyPr anchor="ctr">
            <a:normAutofit/>
          </a:bodyPr>
          <a:lstStyle/>
          <a:p>
            <a:r>
              <a:rPr lang="en-US" sz="4800" b="1">
                <a:solidFill>
                  <a:schemeClr val="bg1"/>
                </a:solidFill>
              </a:rPr>
              <a:t>Analysis (Weaknesses)</a:t>
            </a:r>
          </a:p>
        </p:txBody>
      </p:sp>
      <p:sp>
        <p:nvSpPr>
          <p:cNvPr id="3" name="Content Placeholder 2">
            <a:extLst>
              <a:ext uri="{FF2B5EF4-FFF2-40B4-BE49-F238E27FC236}">
                <a16:creationId xmlns:a16="http://schemas.microsoft.com/office/drawing/2014/main" id="{CCE63680-9CA7-47FC-B13B-6EFAD74FA89B}"/>
              </a:ext>
            </a:extLst>
          </p:cNvPr>
          <p:cNvSpPr>
            <a:spLocks noGrp="1"/>
          </p:cNvSpPr>
          <p:nvPr>
            <p:ph idx="1"/>
          </p:nvPr>
        </p:nvSpPr>
        <p:spPr>
          <a:xfrm>
            <a:off x="5573864" y="1166933"/>
            <a:ext cx="5716988" cy="4971108"/>
          </a:xfrm>
        </p:spPr>
        <p:txBody>
          <a:bodyPr anchor="ctr">
            <a:normAutofit lnSpcReduction="10000"/>
          </a:bodyPr>
          <a:lstStyle/>
          <a:p>
            <a:r>
              <a:rPr lang="en-US" dirty="0"/>
              <a:t>Any latest antivirus can easily identify our program as it encrypting files (major red flag). However, it can be delayed by using simple timeout and encrypting the source code with substitution cipher like morse code, but implementing it is beyond the scope of our project.</a:t>
            </a:r>
          </a:p>
          <a:p>
            <a:r>
              <a:rPr lang="en-US" dirty="0"/>
              <a:t>If the user tampers with the encrypted key ‘EMAIL_ME.txt’ or tries to do anything with this file. In that case, the user might lose his data.</a:t>
            </a:r>
          </a:p>
          <a:p>
            <a:endParaRPr lang="en-US" sz="2400" dirty="0"/>
          </a:p>
        </p:txBody>
      </p:sp>
    </p:spTree>
    <p:extLst>
      <p:ext uri="{BB962C8B-B14F-4D97-AF65-F5344CB8AC3E}">
        <p14:creationId xmlns:p14="http://schemas.microsoft.com/office/powerpoint/2010/main" val="266168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9899F-5CC8-4209-B1A3-933B475D7CD3}"/>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cs typeface="Calibri Light"/>
              </a:rPr>
              <a:t>Any Question?</a:t>
            </a:r>
            <a:endParaRPr lang="en-US" sz="3600">
              <a:solidFill>
                <a:srgbClr val="FFFFFF"/>
              </a:solidFill>
            </a:endParaRPr>
          </a:p>
        </p:txBody>
      </p:sp>
      <p:pic>
        <p:nvPicPr>
          <p:cNvPr id="4" name="Picture 4" descr="Free Images : question, mark, key, answer, solution, open ...">
            <a:extLst>
              <a:ext uri="{FF2B5EF4-FFF2-40B4-BE49-F238E27FC236}">
                <a16:creationId xmlns:a16="http://schemas.microsoft.com/office/drawing/2014/main" id="{D8B9EF95-AE2F-4C64-875B-29BB7FE8F9B9}"/>
              </a:ext>
            </a:extLst>
          </p:cNvPr>
          <p:cNvPicPr>
            <a:picLocks noChangeAspect="1"/>
          </p:cNvPicPr>
          <p:nvPr/>
        </p:nvPicPr>
        <p:blipFill>
          <a:blip r:embed="rId2"/>
          <a:stretch>
            <a:fillRect/>
          </a:stretch>
        </p:blipFill>
        <p:spPr>
          <a:xfrm>
            <a:off x="6176842" y="643466"/>
            <a:ext cx="3981648" cy="5568739"/>
          </a:xfrm>
          <a:prstGeom prst="rect">
            <a:avLst/>
          </a:prstGeom>
        </p:spPr>
      </p:pic>
    </p:spTree>
    <p:extLst>
      <p:ext uri="{BB962C8B-B14F-4D97-AF65-F5344CB8AC3E}">
        <p14:creationId xmlns:p14="http://schemas.microsoft.com/office/powerpoint/2010/main" val="91335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Picture 7" descr="A picture containing text, typewriter&#10;&#10;Description automatically generated">
            <a:extLst>
              <a:ext uri="{FF2B5EF4-FFF2-40B4-BE49-F238E27FC236}">
                <a16:creationId xmlns:a16="http://schemas.microsoft.com/office/drawing/2014/main" id="{2FA0E611-FF11-4F14-AD6A-212F21305D8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1332" r="-1" b="11856"/>
          <a:stretch/>
        </p:blipFill>
        <p:spPr>
          <a:xfrm>
            <a:off x="20" y="10"/>
            <a:ext cx="12188932" cy="6857990"/>
          </a:xfrm>
          <a:prstGeom prst="rect">
            <a:avLst/>
          </a:prstGeom>
        </p:spPr>
      </p:pic>
      <p:sp>
        <p:nvSpPr>
          <p:cNvPr id="13" name="Freeform: Shape 12">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6D1058-3DCA-4FE3-8687-685B0ECFC4E6}"/>
              </a:ext>
            </a:extLst>
          </p:cNvPr>
          <p:cNvSpPr>
            <a:spLocks noGrp="1"/>
          </p:cNvSpPr>
          <p:nvPr>
            <p:ph type="title"/>
          </p:nvPr>
        </p:nvSpPr>
        <p:spPr>
          <a:xfrm>
            <a:off x="618062" y="4185749"/>
            <a:ext cx="9265771" cy="622836"/>
          </a:xfrm>
        </p:spPr>
        <p:txBody>
          <a:bodyPr>
            <a:normAutofit/>
          </a:bodyPr>
          <a:lstStyle/>
          <a:p>
            <a:r>
              <a:rPr lang="en-US" sz="3600" dirty="0">
                <a:latin typeface="Cambria"/>
                <a:ea typeface="Cambria"/>
              </a:rPr>
              <a:t>Encryption Modules used in the Project</a:t>
            </a:r>
          </a:p>
        </p:txBody>
      </p:sp>
      <p:sp>
        <p:nvSpPr>
          <p:cNvPr id="3" name="Content Placeholder 2">
            <a:extLst>
              <a:ext uri="{FF2B5EF4-FFF2-40B4-BE49-F238E27FC236}">
                <a16:creationId xmlns:a16="http://schemas.microsoft.com/office/drawing/2014/main" id="{259632B7-C615-485A-BCF5-EE7FBD9E77D1}"/>
              </a:ext>
            </a:extLst>
          </p:cNvPr>
          <p:cNvSpPr>
            <a:spLocks noGrp="1"/>
          </p:cNvSpPr>
          <p:nvPr>
            <p:ph idx="1"/>
          </p:nvPr>
        </p:nvSpPr>
        <p:spPr>
          <a:xfrm>
            <a:off x="618063" y="4856921"/>
            <a:ext cx="9565028" cy="1249240"/>
          </a:xfrm>
        </p:spPr>
        <p:txBody>
          <a:bodyPr vert="horz" lIns="91440" tIns="45720" rIns="91440" bIns="45720" rtlCol="0" anchor="t">
            <a:normAutofit/>
          </a:bodyPr>
          <a:lstStyle/>
          <a:p>
            <a:r>
              <a:rPr lang="en-US" sz="2400" dirty="0"/>
              <a:t>Algorithms used for Encryption/Decryption</a:t>
            </a:r>
            <a:endParaRPr lang="en-US" sz="2400">
              <a:cs typeface="Calibri"/>
            </a:endParaRPr>
          </a:p>
          <a:p>
            <a:pPr marL="971550" lvl="1" indent="-514350">
              <a:buFont typeface="+mj-lt"/>
              <a:buAutoNum type="romanUcPeriod"/>
            </a:pPr>
            <a:r>
              <a:rPr lang="en-US" dirty="0"/>
              <a:t>RSA</a:t>
            </a:r>
            <a:endParaRPr lang="en-US">
              <a:cs typeface="Calibri"/>
            </a:endParaRPr>
          </a:p>
          <a:p>
            <a:pPr marL="971550" lvl="1" indent="-514350">
              <a:buFont typeface="+mj-lt"/>
              <a:buAutoNum type="romanUcPeriod"/>
            </a:pPr>
            <a:r>
              <a:rPr lang="en-US" dirty="0"/>
              <a:t>FERNET (AES –</a:t>
            </a:r>
            <a:r>
              <a:rPr lang="en-US" dirty="0" err="1"/>
              <a:t>cbc</a:t>
            </a:r>
            <a:r>
              <a:rPr lang="en-US" dirty="0"/>
              <a:t> mode)</a:t>
            </a:r>
            <a:endParaRPr lang="en-US" dirty="0">
              <a:cs typeface="Calibri"/>
            </a:endParaRPr>
          </a:p>
          <a:p>
            <a:pPr marL="457200" lvl="1" indent="0">
              <a:buNone/>
            </a:pPr>
            <a:endParaRPr lang="en-US" sz="1800"/>
          </a:p>
          <a:p>
            <a:pPr lvl="1"/>
            <a:endParaRPr lang="en-US" sz="1800"/>
          </a:p>
        </p:txBody>
      </p:sp>
      <p:sp>
        <p:nvSpPr>
          <p:cNvPr id="8" name="TextBox 7">
            <a:extLst>
              <a:ext uri="{FF2B5EF4-FFF2-40B4-BE49-F238E27FC236}">
                <a16:creationId xmlns:a16="http://schemas.microsoft.com/office/drawing/2014/main" id="{2EE1C009-3C6D-418B-B45F-B5D23D95AB83}"/>
              </a:ext>
            </a:extLst>
          </p:cNvPr>
          <p:cNvSpPr txBox="1"/>
          <p:nvPr/>
        </p:nvSpPr>
        <p:spPr>
          <a:xfrm>
            <a:off x="9848248" y="6657945"/>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9095725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E23861A-8876-4EC1-9B9A-1756F99B8322}"/>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t="1868" b="2387"/>
          <a:stretch/>
        </p:blipFill>
        <p:spPr>
          <a:xfrm>
            <a:off x="20" y="1"/>
            <a:ext cx="12191980" cy="6857999"/>
          </a:xfrm>
          <a:prstGeom prst="rect">
            <a:avLst/>
          </a:prstGeom>
        </p:spPr>
      </p:pic>
      <p:sp>
        <p:nvSpPr>
          <p:cNvPr id="2" name="Title 1">
            <a:extLst>
              <a:ext uri="{FF2B5EF4-FFF2-40B4-BE49-F238E27FC236}">
                <a16:creationId xmlns:a16="http://schemas.microsoft.com/office/drawing/2014/main" id="{551CE309-E524-4D18-9A70-22A790B8B25B}"/>
              </a:ext>
            </a:extLst>
          </p:cNvPr>
          <p:cNvSpPr>
            <a:spLocks noGrp="1"/>
          </p:cNvSpPr>
          <p:nvPr>
            <p:ph type="title"/>
          </p:nvPr>
        </p:nvSpPr>
        <p:spPr>
          <a:xfrm>
            <a:off x="1524000" y="1122362"/>
            <a:ext cx="9144000" cy="2900518"/>
          </a:xfrm>
        </p:spPr>
        <p:txBody>
          <a:bodyPr vert="horz" lIns="91440" tIns="45720" rIns="91440" bIns="45720" rtlCol="0" anchor="b">
            <a:normAutofit/>
          </a:bodyPr>
          <a:lstStyle/>
          <a:p>
            <a:r>
              <a:rPr lang="en-US" sz="6600" b="1" dirty="0">
                <a:solidFill>
                  <a:srgbClr val="FFFFFF"/>
                </a:solidFill>
                <a:latin typeface="Cambria"/>
                <a:ea typeface="Cambria"/>
              </a:rPr>
              <a:t>Workflow</a:t>
            </a:r>
            <a:endParaRPr lang="en-US" sz="6600" b="1">
              <a:latin typeface="Cambria"/>
              <a:ea typeface="Cambria"/>
            </a:endParaRPr>
          </a:p>
        </p:txBody>
      </p:sp>
      <p:sp>
        <p:nvSpPr>
          <p:cNvPr id="3" name="Text Placeholder 2">
            <a:extLst>
              <a:ext uri="{FF2B5EF4-FFF2-40B4-BE49-F238E27FC236}">
                <a16:creationId xmlns:a16="http://schemas.microsoft.com/office/drawing/2014/main" id="{06E9A4EE-C48C-4A50-BD0D-0AE2ACB68256}"/>
              </a:ext>
            </a:extLst>
          </p:cNvPr>
          <p:cNvSpPr>
            <a:spLocks noGrp="1"/>
          </p:cNvSpPr>
          <p:nvPr>
            <p:ph type="body" idx="1"/>
          </p:nvPr>
        </p:nvSpPr>
        <p:spPr>
          <a:xfrm>
            <a:off x="1524000" y="4159404"/>
            <a:ext cx="9144000" cy="1098395"/>
          </a:xfrm>
        </p:spPr>
        <p:txBody>
          <a:bodyPr vert="horz" lIns="91440" tIns="45720" rIns="91440" bIns="45720" rtlCol="0" anchor="t">
            <a:noAutofit/>
          </a:bodyPr>
          <a:lstStyle/>
          <a:p>
            <a:pPr marL="457200" indent="-457200">
              <a:buChar char="•"/>
            </a:pPr>
            <a:r>
              <a:rPr lang="en-US" sz="3600" dirty="0">
                <a:solidFill>
                  <a:srgbClr val="FFFFFF"/>
                </a:solidFill>
              </a:rPr>
              <a:t>Key generation</a:t>
            </a:r>
            <a:endParaRPr lang="en-US" sz="3600">
              <a:cs typeface="Calibri"/>
            </a:endParaRPr>
          </a:p>
          <a:p>
            <a:pPr marL="457200" indent="-457200">
              <a:buChar char="•"/>
            </a:pPr>
            <a:r>
              <a:rPr lang="en-US" sz="3600" dirty="0">
                <a:solidFill>
                  <a:srgbClr val="FFFFFF"/>
                </a:solidFill>
              </a:rPr>
              <a:t>Payload creation</a:t>
            </a:r>
            <a:endParaRPr lang="en-US" sz="3600">
              <a:solidFill>
                <a:srgbClr val="FFFFFF"/>
              </a:solidFill>
              <a:cs typeface="Calibri" panose="020F0502020204030204"/>
            </a:endParaRPr>
          </a:p>
          <a:p>
            <a:pPr marL="457200" indent="-457200">
              <a:buChar char="•"/>
            </a:pPr>
            <a:r>
              <a:rPr lang="en-US" sz="3600" dirty="0">
                <a:solidFill>
                  <a:srgbClr val="FFFFFF"/>
                </a:solidFill>
              </a:rPr>
              <a:t>Implementation</a:t>
            </a:r>
            <a:endParaRPr lang="en-US" sz="3600">
              <a:solidFill>
                <a:srgbClr val="FFFFFF"/>
              </a:solidFill>
              <a:cs typeface="Calibri" panose="020F0502020204030204"/>
            </a:endParaRPr>
          </a:p>
        </p:txBody>
      </p:sp>
    </p:spTree>
    <p:extLst>
      <p:ext uri="{BB962C8B-B14F-4D97-AF65-F5344CB8AC3E}">
        <p14:creationId xmlns:p14="http://schemas.microsoft.com/office/powerpoint/2010/main" val="3840738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12FC117-EDE0-404A-86F0-B3D0BD7364EF}"/>
              </a:ext>
            </a:extLst>
          </p:cNvPr>
          <p:cNvSpPr>
            <a:spLocks noGrp="1"/>
          </p:cNvSpPr>
          <p:nvPr>
            <p:ph type="title"/>
          </p:nvPr>
        </p:nvSpPr>
        <p:spPr>
          <a:xfrm>
            <a:off x="507522" y="3005980"/>
            <a:ext cx="3981854" cy="2216513"/>
          </a:xfrm>
        </p:spPr>
        <p:txBody>
          <a:bodyPr>
            <a:normAutofit/>
          </a:bodyPr>
          <a:lstStyle/>
          <a:p>
            <a:r>
              <a:rPr lang="en-US" sz="4000" b="1" dirty="0">
                <a:latin typeface="Cambria"/>
                <a:ea typeface="Cambria"/>
              </a:rPr>
              <a:t>Key Generation</a:t>
            </a:r>
          </a:p>
        </p:txBody>
      </p:sp>
      <p:sp>
        <p:nvSpPr>
          <p:cNvPr id="22" name="Arc 1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3D81061E-BC4D-45F0-AFFF-1FF3C367C97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9914" y="742677"/>
            <a:ext cx="10872172" cy="288112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9E9DF21-7791-46BC-BDE8-8AA421011E58}"/>
              </a:ext>
            </a:extLst>
          </p:cNvPr>
          <p:cNvSpPr>
            <a:spLocks noGrp="1"/>
          </p:cNvSpPr>
          <p:nvPr>
            <p:ph idx="1"/>
          </p:nvPr>
        </p:nvSpPr>
        <p:spPr>
          <a:xfrm>
            <a:off x="513854" y="4486849"/>
            <a:ext cx="6382966" cy="2216512"/>
          </a:xfrm>
        </p:spPr>
        <p:txBody>
          <a:bodyPr vert="horz" lIns="91440" tIns="45720" rIns="91440" bIns="45720" rtlCol="0" anchor="t">
            <a:normAutofit/>
          </a:bodyPr>
          <a:lstStyle/>
          <a:p>
            <a:pPr marL="0" indent="0">
              <a:buNone/>
            </a:pPr>
            <a:r>
              <a:rPr lang="en-US" dirty="0"/>
              <a:t>We have generated two keys using the RSA algorithm:</a:t>
            </a:r>
            <a:endParaRPr lang="en-US">
              <a:cs typeface="Calibri"/>
            </a:endParaRPr>
          </a:p>
          <a:p>
            <a:pPr lvl="1"/>
            <a:r>
              <a:rPr lang="en-US" dirty="0"/>
              <a:t>Public key(Attacker)</a:t>
            </a:r>
            <a:endParaRPr lang="en-US">
              <a:cs typeface="Calibri"/>
            </a:endParaRPr>
          </a:p>
          <a:p>
            <a:pPr lvl="1"/>
            <a:r>
              <a:rPr lang="en-US" dirty="0"/>
              <a:t>Private key(Attacker)</a:t>
            </a:r>
            <a:endParaRPr lang="en-US" dirty="0">
              <a:cs typeface="Calibri"/>
            </a:endParaRPr>
          </a:p>
        </p:txBody>
      </p:sp>
    </p:spTree>
    <p:extLst>
      <p:ext uri="{BB962C8B-B14F-4D97-AF65-F5344CB8AC3E}">
        <p14:creationId xmlns:p14="http://schemas.microsoft.com/office/powerpoint/2010/main" val="226473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802B3-44D1-4F4A-ABEA-F9C5266E260D}"/>
              </a:ext>
            </a:extLst>
          </p:cNvPr>
          <p:cNvSpPr>
            <a:spLocks noGrp="1"/>
          </p:cNvSpPr>
          <p:nvPr>
            <p:ph type="title"/>
          </p:nvPr>
        </p:nvSpPr>
        <p:spPr>
          <a:xfrm>
            <a:off x="838200" y="365125"/>
            <a:ext cx="10515600" cy="1306443"/>
          </a:xfrm>
        </p:spPr>
        <p:txBody>
          <a:bodyPr>
            <a:normAutofit/>
          </a:bodyPr>
          <a:lstStyle/>
          <a:p>
            <a:r>
              <a:rPr lang="en-US" sz="4000" b="1" dirty="0">
                <a:latin typeface="Cambria"/>
                <a:ea typeface="Cambria"/>
              </a:rPr>
              <a:t>Payload creation</a:t>
            </a:r>
          </a:p>
        </p:txBody>
      </p:sp>
      <p:sp>
        <p:nvSpPr>
          <p:cNvPr id="3" name="Content Placeholder 2">
            <a:extLst>
              <a:ext uri="{FF2B5EF4-FFF2-40B4-BE49-F238E27FC236}">
                <a16:creationId xmlns:a16="http://schemas.microsoft.com/office/drawing/2014/main" id="{CFFF926E-8BD3-4575-8B0D-157A8944A0F3}"/>
              </a:ext>
            </a:extLst>
          </p:cNvPr>
          <p:cNvSpPr>
            <a:spLocks noGrp="1"/>
          </p:cNvSpPr>
          <p:nvPr>
            <p:ph idx="1"/>
          </p:nvPr>
        </p:nvSpPr>
        <p:spPr>
          <a:xfrm>
            <a:off x="838200" y="1825625"/>
            <a:ext cx="4152774" cy="4303464"/>
          </a:xfrm>
        </p:spPr>
        <p:txBody>
          <a:bodyPr>
            <a:normAutofit/>
          </a:bodyPr>
          <a:lstStyle/>
          <a:p>
            <a:pPr algn="just"/>
            <a:r>
              <a:rPr lang="en-US" sz="2000" dirty="0"/>
              <a:t>The encryptor code is packed with a YouTube downloader application whose code is written in the same language as the encryptor code(Python).</a:t>
            </a:r>
          </a:p>
          <a:p>
            <a:pPr algn="just"/>
            <a:r>
              <a:rPr lang="en-US" sz="2000" dirty="0"/>
              <a:t>The payload is then sent to the victim.</a:t>
            </a:r>
          </a:p>
        </p:txBody>
      </p:sp>
      <p:pic>
        <p:nvPicPr>
          <p:cNvPr id="4" name="Picture 4" descr="Text&#10;&#10;Description automatically generated">
            <a:extLst>
              <a:ext uri="{FF2B5EF4-FFF2-40B4-BE49-F238E27FC236}">
                <a16:creationId xmlns:a16="http://schemas.microsoft.com/office/drawing/2014/main" id="{4457B9FC-8496-4F6D-BC87-918D84EE61C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181" r="-1" b="1084"/>
          <a:stretch/>
        </p:blipFill>
        <p:spPr>
          <a:xfrm>
            <a:off x="5183500" y="1904282"/>
            <a:ext cx="6170299" cy="4224808"/>
          </a:xfrm>
          <a:prstGeom prst="rect">
            <a:avLst/>
          </a:prstGeom>
        </p:spPr>
      </p:pic>
    </p:spTree>
    <p:extLst>
      <p:ext uri="{BB962C8B-B14F-4D97-AF65-F5344CB8AC3E}">
        <p14:creationId xmlns:p14="http://schemas.microsoft.com/office/powerpoint/2010/main" val="204572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03AA3-E88C-4423-8AE7-86A36F878CB7}"/>
              </a:ext>
            </a:extLst>
          </p:cNvPr>
          <p:cNvSpPr>
            <a:spLocks noGrp="1"/>
          </p:cNvSpPr>
          <p:nvPr>
            <p:ph type="title"/>
          </p:nvPr>
        </p:nvSpPr>
        <p:spPr>
          <a:xfrm>
            <a:off x="6513788" y="365125"/>
            <a:ext cx="4840010" cy="1807305"/>
          </a:xfrm>
        </p:spPr>
        <p:txBody>
          <a:bodyPr>
            <a:normAutofit/>
          </a:bodyPr>
          <a:lstStyle/>
          <a:p>
            <a:r>
              <a:rPr lang="en-US" b="1" dirty="0">
                <a:latin typeface="Cambria"/>
                <a:ea typeface="Cambria"/>
              </a:rPr>
              <a:t>Implementation</a:t>
            </a:r>
          </a:p>
        </p:txBody>
      </p:sp>
      <p:pic>
        <p:nvPicPr>
          <p:cNvPr id="7" name="Picture 7" descr="Logo&#10;&#10;Description automatically generated">
            <a:extLst>
              <a:ext uri="{FF2B5EF4-FFF2-40B4-BE49-F238E27FC236}">
                <a16:creationId xmlns:a16="http://schemas.microsoft.com/office/drawing/2014/main" id="{05EC4A99-B2FD-42FF-9F60-E1341925797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55" r="21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614F135-F573-4BC3-9199-369B3CEF3C3E}"/>
              </a:ext>
            </a:extLst>
          </p:cNvPr>
          <p:cNvSpPr>
            <a:spLocks noGrp="1"/>
          </p:cNvSpPr>
          <p:nvPr>
            <p:ph idx="1"/>
          </p:nvPr>
        </p:nvSpPr>
        <p:spPr>
          <a:xfrm>
            <a:off x="6312505" y="1499410"/>
            <a:ext cx="4840010" cy="3843666"/>
          </a:xfrm>
        </p:spPr>
        <p:txBody>
          <a:bodyPr vert="horz" lIns="91440" tIns="45720" rIns="91440" bIns="45720" rtlCol="0" anchor="t">
            <a:noAutofit/>
          </a:bodyPr>
          <a:lstStyle/>
          <a:p>
            <a:pPr algn="just"/>
            <a:r>
              <a:rPr lang="en-US" sz="2000" dirty="0"/>
              <a:t>When the user runs the payload on his machine, a </a:t>
            </a:r>
            <a:r>
              <a:rPr lang="en-US" sz="2000" dirty="0" err="1"/>
              <a:t>Powershell</a:t>
            </a:r>
            <a:r>
              <a:rPr lang="en-US" sz="2000" dirty="0"/>
              <a:t> script(signed) runs that kills the Windows Defender.</a:t>
            </a:r>
            <a:endParaRPr lang="en-US" sz="2000" dirty="0">
              <a:cs typeface="Calibri"/>
            </a:endParaRPr>
          </a:p>
          <a:p>
            <a:pPr algn="just"/>
            <a:r>
              <a:rPr lang="en-US" sz="2000" dirty="0" err="1"/>
              <a:t>Youtube</a:t>
            </a:r>
            <a:r>
              <a:rPr lang="en-US" sz="2000" dirty="0"/>
              <a:t> downloader starts while the encryptor code executes itself in the background.</a:t>
            </a:r>
            <a:endParaRPr lang="en-US" sz="2000" dirty="0">
              <a:cs typeface="Calibri"/>
            </a:endParaRPr>
          </a:p>
          <a:p>
            <a:pPr algn="just"/>
            <a:r>
              <a:rPr lang="en-US" sz="2000" dirty="0"/>
              <a:t>A fernet key is generated in the encryptor code and data with specified extensions on the user machine is encrypted using that fernet key.</a:t>
            </a:r>
            <a:endParaRPr lang="en-US" sz="2000" dirty="0">
              <a:cs typeface="Calibri"/>
            </a:endParaRPr>
          </a:p>
          <a:p>
            <a:pPr algn="just"/>
            <a:r>
              <a:rPr lang="en-US" sz="2000" dirty="0"/>
              <a:t>The desktop background is then changed with a specific one and the browser opens a link.</a:t>
            </a:r>
            <a:endParaRPr lang="en-US" sz="2000" dirty="0">
              <a:cs typeface="Calibri"/>
            </a:endParaRPr>
          </a:p>
          <a:p>
            <a:pPr algn="just"/>
            <a:r>
              <a:rPr lang="en-US" sz="2000" dirty="0"/>
              <a:t>Notepad prompts on the user screen with a ransom message. Even if the user tries to close the notepad it will open again in 10s and that’s really annoying.</a:t>
            </a:r>
            <a:endParaRPr lang="en-US" sz="2000" dirty="0">
              <a:cs typeface="Calibri"/>
            </a:endParaRPr>
          </a:p>
          <a:p>
            <a:pPr marL="0" indent="0" algn="just">
              <a:buNone/>
            </a:pPr>
            <a:endParaRPr lang="en-US" sz="1600" dirty="0"/>
          </a:p>
        </p:txBody>
      </p:sp>
    </p:spTree>
    <p:extLst>
      <p:ext uri="{BB962C8B-B14F-4D97-AF65-F5344CB8AC3E}">
        <p14:creationId xmlns:p14="http://schemas.microsoft.com/office/powerpoint/2010/main" val="355014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C3BEE-BC8D-4F18-9CE8-D1F496309B79}"/>
              </a:ext>
            </a:extLst>
          </p:cNvPr>
          <p:cNvSpPr>
            <a:spLocks noGrp="1"/>
          </p:cNvSpPr>
          <p:nvPr>
            <p:ph type="title"/>
          </p:nvPr>
        </p:nvSpPr>
        <p:spPr>
          <a:xfrm>
            <a:off x="6513788" y="365125"/>
            <a:ext cx="4840010" cy="1807305"/>
          </a:xfrm>
        </p:spPr>
        <p:txBody>
          <a:bodyPr>
            <a:normAutofit/>
          </a:bodyPr>
          <a:lstStyle/>
          <a:p>
            <a:r>
              <a:rPr lang="en-US" b="1" dirty="0">
                <a:latin typeface="Cambria"/>
                <a:ea typeface="Cambria"/>
              </a:rPr>
              <a:t>Implementation cont. </a:t>
            </a:r>
            <a:endParaRPr lang="en-US" dirty="0">
              <a:latin typeface="Cambria"/>
              <a:ea typeface="Cambria"/>
            </a:endParaRPr>
          </a:p>
        </p:txBody>
      </p:sp>
      <p:pic>
        <p:nvPicPr>
          <p:cNvPr id="5" name="Picture 7" descr="Logo&#10;&#10;Description automatically generated">
            <a:extLst>
              <a:ext uri="{FF2B5EF4-FFF2-40B4-BE49-F238E27FC236}">
                <a16:creationId xmlns:a16="http://schemas.microsoft.com/office/drawing/2014/main" id="{D3E01209-1E10-441F-B8D7-0775C9555B6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55" r="21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12DD7A8-CDC4-43BE-AA12-B0669E5049B7}"/>
              </a:ext>
            </a:extLst>
          </p:cNvPr>
          <p:cNvSpPr>
            <a:spLocks noGrp="1"/>
          </p:cNvSpPr>
          <p:nvPr>
            <p:ph idx="1"/>
          </p:nvPr>
        </p:nvSpPr>
        <p:spPr>
          <a:xfrm>
            <a:off x="6312505" y="1715071"/>
            <a:ext cx="4840010" cy="3843666"/>
          </a:xfrm>
        </p:spPr>
        <p:txBody>
          <a:bodyPr vert="horz" lIns="91440" tIns="45720" rIns="91440" bIns="45720" rtlCol="0" anchor="t">
            <a:noAutofit/>
          </a:bodyPr>
          <a:lstStyle/>
          <a:p>
            <a:pPr algn="just"/>
            <a:r>
              <a:rPr lang="en-US" sz="1800" dirty="0"/>
              <a:t>The fernet key is then encrypted using the public key(that was generated on attacker machine using RSA) and is stored separately in a text file on the victim’s desktop.</a:t>
            </a:r>
            <a:endParaRPr lang="en-US" sz="1800" dirty="0">
              <a:cs typeface="Calibri"/>
            </a:endParaRPr>
          </a:p>
          <a:p>
            <a:pPr algn="just"/>
            <a:r>
              <a:rPr lang="en-US" sz="1800" dirty="0"/>
              <a:t>A ransom message on the victim's screen brags, asks for ransom and provides the user about how to contact the attacker for decrypting the data.</a:t>
            </a:r>
            <a:endParaRPr lang="en-US" sz="1800" dirty="0">
              <a:cs typeface="Calibri"/>
            </a:endParaRPr>
          </a:p>
          <a:p>
            <a:pPr algn="just"/>
            <a:r>
              <a:rPr lang="en-US" sz="1800" dirty="0"/>
              <a:t>If the victim fulfills all the demands of the attacker, the attacker then asks the victim to send him the txt file on the desktop with the encrypted fernet key.</a:t>
            </a:r>
            <a:endParaRPr lang="en-US" sz="1800" dirty="0">
              <a:cs typeface="Calibri"/>
            </a:endParaRPr>
          </a:p>
          <a:p>
            <a:pPr algn="just"/>
            <a:r>
              <a:rPr lang="en-US" sz="1800" dirty="0"/>
              <a:t>The fernet key is then decrypted using the private key(Attacker).</a:t>
            </a:r>
            <a:endParaRPr lang="en-US" sz="1800" dirty="0">
              <a:cs typeface="Calibri"/>
            </a:endParaRPr>
          </a:p>
          <a:p>
            <a:pPr algn="just"/>
            <a:r>
              <a:rPr lang="en-US" sz="1800" dirty="0"/>
              <a:t>The </a:t>
            </a:r>
            <a:r>
              <a:rPr lang="en-US" sz="1800" dirty="0" err="1"/>
              <a:t>Decryptor</a:t>
            </a:r>
            <a:r>
              <a:rPr lang="en-US" sz="1800" dirty="0"/>
              <a:t> application is then sent to the victim and the user runs the </a:t>
            </a:r>
            <a:r>
              <a:rPr lang="en-US" sz="1800" dirty="0" err="1"/>
              <a:t>Decryptor</a:t>
            </a:r>
            <a:r>
              <a:rPr lang="en-US" sz="1800" dirty="0"/>
              <a:t> code to decrypt his file and all the files are decrypted but that’s where the trouble begins.</a:t>
            </a:r>
            <a:endParaRPr lang="en-US" sz="1800" dirty="0">
              <a:cs typeface="Calibri"/>
            </a:endParaRPr>
          </a:p>
          <a:p>
            <a:pPr algn="just"/>
            <a:endParaRPr lang="en-US" sz="1400" dirty="0"/>
          </a:p>
          <a:p>
            <a:pPr marL="0" indent="0" algn="just">
              <a:buNone/>
            </a:pPr>
            <a:endParaRPr lang="en-US" sz="1400" dirty="0"/>
          </a:p>
        </p:txBody>
      </p:sp>
    </p:spTree>
    <p:extLst>
      <p:ext uri="{BB962C8B-B14F-4D97-AF65-F5344CB8AC3E}">
        <p14:creationId xmlns:p14="http://schemas.microsoft.com/office/powerpoint/2010/main" val="281747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97CBE-9332-4F42-BE87-1C8455737C7E}"/>
              </a:ext>
            </a:extLst>
          </p:cNvPr>
          <p:cNvSpPr>
            <a:spLocks noGrp="1"/>
          </p:cNvSpPr>
          <p:nvPr>
            <p:ph type="title"/>
          </p:nvPr>
        </p:nvSpPr>
        <p:spPr>
          <a:xfrm>
            <a:off x="6513788" y="365125"/>
            <a:ext cx="4840010" cy="1807305"/>
          </a:xfrm>
        </p:spPr>
        <p:txBody>
          <a:bodyPr>
            <a:normAutofit/>
          </a:bodyPr>
          <a:lstStyle/>
          <a:p>
            <a:r>
              <a:rPr lang="en-US" b="1" dirty="0">
                <a:latin typeface="Cambria"/>
                <a:ea typeface="Cambria"/>
                <a:cs typeface="Calibri"/>
              </a:rPr>
              <a:t>Implementation cont.</a:t>
            </a:r>
          </a:p>
        </p:txBody>
      </p:sp>
      <p:pic>
        <p:nvPicPr>
          <p:cNvPr id="5" name="Picture 7" descr="Logo&#10;&#10;Description automatically generated">
            <a:extLst>
              <a:ext uri="{FF2B5EF4-FFF2-40B4-BE49-F238E27FC236}">
                <a16:creationId xmlns:a16="http://schemas.microsoft.com/office/drawing/2014/main" id="{A8FF2438-740F-4CC7-A54F-4A1537FD9C1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55" r="21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28A3BCB-261F-4429-A873-8D09FAAFC66F}"/>
              </a:ext>
            </a:extLst>
          </p:cNvPr>
          <p:cNvSpPr>
            <a:spLocks noGrp="1"/>
          </p:cNvSpPr>
          <p:nvPr>
            <p:ph idx="1"/>
          </p:nvPr>
        </p:nvSpPr>
        <p:spPr>
          <a:xfrm>
            <a:off x="6513788" y="2333297"/>
            <a:ext cx="4840010" cy="3843666"/>
          </a:xfrm>
        </p:spPr>
        <p:txBody>
          <a:bodyPr>
            <a:normAutofit fontScale="92500" lnSpcReduction="10000"/>
          </a:bodyPr>
          <a:lstStyle/>
          <a:p>
            <a:pPr algn="just"/>
            <a:r>
              <a:rPr lang="en-US" sz="2400" dirty="0"/>
              <a:t>The </a:t>
            </a:r>
            <a:r>
              <a:rPr lang="en-US" sz="2400" dirty="0" err="1"/>
              <a:t>Decryptor</a:t>
            </a:r>
            <a:r>
              <a:rPr lang="en-US" sz="2400" dirty="0"/>
              <a:t> application itself is malicious and contains a keylogger as the victim himself executes the application the keylogger is installed on the victim machine and is added to the startup.</a:t>
            </a:r>
          </a:p>
          <a:p>
            <a:pPr algn="just"/>
            <a:r>
              <a:rPr lang="en-US" sz="2400" dirty="0"/>
              <a:t>The keylogger runs in the background (sending data over the SMTP protocol). </a:t>
            </a:r>
          </a:p>
          <a:p>
            <a:pPr algn="just"/>
            <a:r>
              <a:rPr lang="en-US" sz="2400" dirty="0"/>
              <a:t>If the user unexpectedly runs the </a:t>
            </a:r>
            <a:r>
              <a:rPr lang="en-US" sz="2400" dirty="0" err="1"/>
              <a:t>decryptor</a:t>
            </a:r>
            <a:r>
              <a:rPr lang="en-US" sz="2400" dirty="0"/>
              <a:t> application more than once it will not affect the data on victim machine.</a:t>
            </a:r>
          </a:p>
          <a:p>
            <a:pPr marL="0" indent="0">
              <a:buNone/>
            </a:pPr>
            <a:endParaRPr lang="en-US" sz="2000" dirty="0"/>
          </a:p>
        </p:txBody>
      </p:sp>
    </p:spTree>
    <p:extLst>
      <p:ext uri="{BB962C8B-B14F-4D97-AF65-F5344CB8AC3E}">
        <p14:creationId xmlns:p14="http://schemas.microsoft.com/office/powerpoint/2010/main" val="405171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19BDA64-1A3C-4860-B41D-0B85C5CC253E}"/>
              </a:ext>
            </a:extLst>
          </p:cNvPr>
          <p:cNvSpPr>
            <a:spLocks noGrp="1"/>
          </p:cNvSpPr>
          <p:nvPr>
            <p:ph type="title"/>
          </p:nvPr>
        </p:nvSpPr>
        <p:spPr>
          <a:xfrm>
            <a:off x="767290" y="1166932"/>
            <a:ext cx="3582073" cy="4279709"/>
          </a:xfrm>
        </p:spPr>
        <p:txBody>
          <a:bodyPr anchor="ctr">
            <a:normAutofit/>
          </a:bodyPr>
          <a:lstStyle/>
          <a:p>
            <a:r>
              <a:rPr lang="en-US" sz="4800" b="1">
                <a:solidFill>
                  <a:schemeClr val="bg1"/>
                </a:solidFill>
              </a:rPr>
              <a:t>Analysis (Strengths)</a:t>
            </a:r>
          </a:p>
        </p:txBody>
      </p:sp>
      <p:sp>
        <p:nvSpPr>
          <p:cNvPr id="3" name="Content Placeholder 2">
            <a:extLst>
              <a:ext uri="{FF2B5EF4-FFF2-40B4-BE49-F238E27FC236}">
                <a16:creationId xmlns:a16="http://schemas.microsoft.com/office/drawing/2014/main" id="{4AECAF6D-0925-4F47-B783-37B47ACD5D3F}"/>
              </a:ext>
            </a:extLst>
          </p:cNvPr>
          <p:cNvSpPr>
            <a:spLocks noGrp="1"/>
          </p:cNvSpPr>
          <p:nvPr>
            <p:ph idx="1"/>
          </p:nvPr>
        </p:nvSpPr>
        <p:spPr>
          <a:xfrm>
            <a:off x="5116653" y="525517"/>
            <a:ext cx="6465747" cy="5854262"/>
          </a:xfrm>
        </p:spPr>
        <p:txBody>
          <a:bodyPr anchor="ctr">
            <a:normAutofit/>
          </a:bodyPr>
          <a:lstStyle/>
          <a:p>
            <a:pPr algn="just"/>
            <a:r>
              <a:rPr lang="en-US" dirty="0"/>
              <a:t>We have implemented proper checks and have made sure that an encrypted file will not be encrypted again if the victim runs the program again.</a:t>
            </a:r>
          </a:p>
          <a:p>
            <a:pPr algn="just"/>
            <a:r>
              <a:rPr lang="en-US" dirty="0"/>
              <a:t>Our decryption algorithm is as strong as our encryption (no data is lost during encryption/decryption process).</a:t>
            </a:r>
          </a:p>
          <a:p>
            <a:pPr algn="just"/>
            <a:r>
              <a:rPr lang="en-US" dirty="0"/>
              <a:t>We have made sure that the user is able to operate the system to some extent even though the system is under ransomware attack.</a:t>
            </a:r>
          </a:p>
        </p:txBody>
      </p:sp>
    </p:spTree>
    <p:extLst>
      <p:ext uri="{BB962C8B-B14F-4D97-AF65-F5344CB8AC3E}">
        <p14:creationId xmlns:p14="http://schemas.microsoft.com/office/powerpoint/2010/main" val="116513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671</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Agency FB</vt:lpstr>
      <vt:lpstr>Arial</vt:lpstr>
      <vt:lpstr>Calibri</vt:lpstr>
      <vt:lpstr>Calibri Light</vt:lpstr>
      <vt:lpstr>Cambria</vt:lpstr>
      <vt:lpstr>Office Theme</vt:lpstr>
      <vt:lpstr>PowerPoint Presentation</vt:lpstr>
      <vt:lpstr>Encryption Modules used in the Project</vt:lpstr>
      <vt:lpstr>Workflow</vt:lpstr>
      <vt:lpstr>Key Generation</vt:lpstr>
      <vt:lpstr>Payload creation</vt:lpstr>
      <vt:lpstr>Implementation</vt:lpstr>
      <vt:lpstr>Implementation cont. </vt:lpstr>
      <vt:lpstr>Implementation cont.</vt:lpstr>
      <vt:lpstr>Analysis (Strengths)</vt:lpstr>
      <vt:lpstr>Analysis (Strengths) cont.</vt:lpstr>
      <vt:lpstr>Analysis (Weaknesses)</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Attack</dc:title>
  <dc:creator>Machine 101</dc:creator>
  <cp:lastModifiedBy>Devil Sheikh</cp:lastModifiedBy>
  <cp:revision>135</cp:revision>
  <dcterms:created xsi:type="dcterms:W3CDTF">2021-12-08T19:48:49Z</dcterms:created>
  <dcterms:modified xsi:type="dcterms:W3CDTF">2021-12-28T11:53:48Z</dcterms:modified>
</cp:coreProperties>
</file>