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369" r:id="rId2"/>
    <p:sldId id="378" r:id="rId3"/>
    <p:sldId id="379" r:id="rId4"/>
    <p:sldId id="380" r:id="rId5"/>
    <p:sldId id="382" r:id="rId6"/>
    <p:sldId id="383" r:id="rId7"/>
    <p:sldId id="387" r:id="rId8"/>
    <p:sldId id="388" r:id="rId9"/>
    <p:sldId id="361" r:id="rId10"/>
    <p:sldId id="294" r:id="rId11"/>
    <p:sldId id="351" r:id="rId12"/>
    <p:sldId id="384" r:id="rId13"/>
    <p:sldId id="385" r:id="rId14"/>
    <p:sldId id="386" r:id="rId1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AEE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3ECA314-7FBC-4FC8-AEBF-FAC5DF71DF77}" type="datetimeFigureOut">
              <a:rPr lang="en-US" smtClean="0"/>
              <a:t>9/22/2023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805B04E-1BC1-462B-BCAB-9A7AB7217090}" type="slidenum">
              <a:rPr lang="en-US" smtClean="0"/>
              <a:t>‹#›</a:t>
            </a:fld>
            <a:endParaRPr lang="en-US"/>
          </a:p>
        </p:txBody>
      </p:sp>
    </p:spTree>
    <p:extLst>
      <p:ext uri="{BB962C8B-B14F-4D97-AF65-F5344CB8AC3E}">
        <p14:creationId xmlns:p14="http://schemas.microsoft.com/office/powerpoint/2010/main" val="11464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EEDF536-7C2E-48F8-9EE5-F2BA8D453028}" type="slidenum">
              <a:rPr lang="en-US" smtClean="0"/>
              <a:t>1</a:t>
            </a:fld>
            <a:endParaRPr lang="en-US"/>
          </a:p>
        </p:txBody>
      </p:sp>
    </p:spTree>
    <p:extLst>
      <p:ext uri="{BB962C8B-B14F-4D97-AF65-F5344CB8AC3E}">
        <p14:creationId xmlns:p14="http://schemas.microsoft.com/office/powerpoint/2010/main" val="120523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12</a:t>
            </a:fld>
            <a:endParaRPr lang="en-US"/>
          </a:p>
        </p:txBody>
      </p:sp>
    </p:spTree>
    <p:extLst>
      <p:ext uri="{BB962C8B-B14F-4D97-AF65-F5344CB8AC3E}">
        <p14:creationId xmlns:p14="http://schemas.microsoft.com/office/powerpoint/2010/main" val="369631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13</a:t>
            </a:fld>
            <a:endParaRPr lang="en-US"/>
          </a:p>
        </p:txBody>
      </p:sp>
    </p:spTree>
    <p:extLst>
      <p:ext uri="{BB962C8B-B14F-4D97-AF65-F5344CB8AC3E}">
        <p14:creationId xmlns:p14="http://schemas.microsoft.com/office/powerpoint/2010/main" val="181146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14</a:t>
            </a:fld>
            <a:endParaRPr lang="en-US"/>
          </a:p>
        </p:txBody>
      </p:sp>
    </p:spTree>
    <p:extLst>
      <p:ext uri="{BB962C8B-B14F-4D97-AF65-F5344CB8AC3E}">
        <p14:creationId xmlns:p14="http://schemas.microsoft.com/office/powerpoint/2010/main" val="222176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a:p>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2</a:t>
            </a:fld>
            <a:endParaRPr lang="en-US"/>
          </a:p>
        </p:txBody>
      </p:sp>
    </p:spTree>
    <p:extLst>
      <p:ext uri="{BB962C8B-B14F-4D97-AF65-F5344CB8AC3E}">
        <p14:creationId xmlns:p14="http://schemas.microsoft.com/office/powerpoint/2010/main" val="1110861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4</a:t>
            </a:fld>
            <a:endParaRPr lang="en-US"/>
          </a:p>
        </p:txBody>
      </p:sp>
    </p:spTree>
    <p:extLst>
      <p:ext uri="{BB962C8B-B14F-4D97-AF65-F5344CB8AC3E}">
        <p14:creationId xmlns:p14="http://schemas.microsoft.com/office/powerpoint/2010/main" val="340776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5</a:t>
            </a:fld>
            <a:endParaRPr lang="en-US"/>
          </a:p>
        </p:txBody>
      </p:sp>
    </p:spTree>
    <p:extLst>
      <p:ext uri="{BB962C8B-B14F-4D97-AF65-F5344CB8AC3E}">
        <p14:creationId xmlns:p14="http://schemas.microsoft.com/office/powerpoint/2010/main" val="340776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6</a:t>
            </a:fld>
            <a:endParaRPr lang="en-US"/>
          </a:p>
        </p:txBody>
      </p:sp>
    </p:spTree>
    <p:extLst>
      <p:ext uri="{BB962C8B-B14F-4D97-AF65-F5344CB8AC3E}">
        <p14:creationId xmlns:p14="http://schemas.microsoft.com/office/powerpoint/2010/main" val="398551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7</a:t>
            </a:fld>
            <a:endParaRPr lang="en-US"/>
          </a:p>
        </p:txBody>
      </p:sp>
    </p:spTree>
    <p:extLst>
      <p:ext uri="{BB962C8B-B14F-4D97-AF65-F5344CB8AC3E}">
        <p14:creationId xmlns:p14="http://schemas.microsoft.com/office/powerpoint/2010/main" val="2721822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EDF536-7C2E-48F8-9EE5-F2BA8D453028}" type="slidenum">
              <a:rPr lang="en-US" smtClean="0"/>
              <a:t>8</a:t>
            </a:fld>
            <a:endParaRPr lang="en-US"/>
          </a:p>
        </p:txBody>
      </p:sp>
    </p:spTree>
    <p:extLst>
      <p:ext uri="{BB962C8B-B14F-4D97-AF65-F5344CB8AC3E}">
        <p14:creationId xmlns:p14="http://schemas.microsoft.com/office/powerpoint/2010/main" val="221933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DF536-7C2E-48F8-9EE5-F2BA8D453028}" type="slidenum">
              <a:rPr lang="en-US" smtClean="0"/>
              <a:t>9</a:t>
            </a:fld>
            <a:endParaRPr lang="en-US"/>
          </a:p>
        </p:txBody>
      </p:sp>
    </p:spTree>
    <p:extLst>
      <p:ext uri="{BB962C8B-B14F-4D97-AF65-F5344CB8AC3E}">
        <p14:creationId xmlns:p14="http://schemas.microsoft.com/office/powerpoint/2010/main" val="452327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DF536-7C2E-48F8-9EE5-F2BA8D453028}" type="slidenum">
              <a:rPr lang="en-US" smtClean="0"/>
              <a:t>10</a:t>
            </a:fld>
            <a:endParaRPr lang="en-US"/>
          </a:p>
        </p:txBody>
      </p:sp>
    </p:spTree>
    <p:extLst>
      <p:ext uri="{BB962C8B-B14F-4D97-AF65-F5344CB8AC3E}">
        <p14:creationId xmlns:p14="http://schemas.microsoft.com/office/powerpoint/2010/main" val="1650115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36528630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FCA3D-3366-4164-BF3E-FDE6D8FEEA71}"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288532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2196201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1699307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1495791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1011659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3927030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84609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218078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85424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FCA3D-3366-4164-BF3E-FDE6D8FEEA71}"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75279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FCA3D-3366-4164-BF3E-FDE6D8FEEA71}"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307709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FCA3D-3366-4164-BF3E-FDE6D8FEEA71}"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177321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FCA3D-3366-4164-BF3E-FDE6D8FEEA71}"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416201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9CFCA3D-3366-4164-BF3E-FDE6D8FEEA71}"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358217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FCA3D-3366-4164-BF3E-FDE6D8FEEA71}"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35534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FCA3D-3366-4164-BF3E-FDE6D8FEEA71}"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2AFB5-71C2-45AD-B33E-60CADA8EC659}" type="slidenum">
              <a:rPr lang="en-US" smtClean="0"/>
              <a:t>‹#›</a:t>
            </a:fld>
            <a:endParaRPr lang="en-US"/>
          </a:p>
        </p:txBody>
      </p:sp>
    </p:spTree>
    <p:extLst>
      <p:ext uri="{BB962C8B-B14F-4D97-AF65-F5344CB8AC3E}">
        <p14:creationId xmlns:p14="http://schemas.microsoft.com/office/powerpoint/2010/main" val="79655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CFCA3D-3366-4164-BF3E-FDE6D8FEEA71}" type="datetimeFigureOut">
              <a:rPr lang="en-US" smtClean="0"/>
              <a:t>9/22/2023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42AFB5-71C2-45AD-B33E-60CADA8EC659}" type="slidenum">
              <a:rPr lang="en-US" smtClean="0"/>
              <a:t>‹#›</a:t>
            </a:fld>
            <a:endParaRPr lang="en-US"/>
          </a:p>
        </p:txBody>
      </p:sp>
    </p:spTree>
    <p:extLst>
      <p:ext uri="{BB962C8B-B14F-4D97-AF65-F5344CB8AC3E}">
        <p14:creationId xmlns:p14="http://schemas.microsoft.com/office/powerpoint/2010/main" val="212091129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WB9pAZPJp_g?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406551" y="2591780"/>
            <a:ext cx="9378897" cy="1447800"/>
          </a:xfrm>
        </p:spPr>
        <p:txBody>
          <a:bodyPr>
            <a:noAutofit/>
          </a:bodyPr>
          <a:lstStyle/>
          <a:p>
            <a:pPr marL="342900" indent="-342900" algn="ctr">
              <a:buClr>
                <a:schemeClr val="dk1"/>
              </a:buClr>
            </a:pPr>
            <a:r>
              <a:rPr lang="en-US" sz="6600" b="1" dirty="0">
                <a:solidFill>
                  <a:schemeClr val="accent5"/>
                </a:solidFill>
                <a:latin typeface="Rockwell"/>
                <a:sym typeface="Georgia"/>
              </a:rPr>
              <a:t>Finding Sources</a:t>
            </a:r>
            <a:endParaRPr lang="en-US" sz="6600" dirty="0">
              <a:solidFill>
                <a:schemeClr val="accent5"/>
              </a:solidFill>
              <a:latin typeface="Rockwell"/>
            </a:endParaRPr>
          </a:p>
        </p:txBody>
      </p:sp>
    </p:spTree>
    <p:extLst>
      <p:ext uri="{BB962C8B-B14F-4D97-AF65-F5344CB8AC3E}">
        <p14:creationId xmlns:p14="http://schemas.microsoft.com/office/powerpoint/2010/main" val="418196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892" y="618478"/>
            <a:ext cx="10131425" cy="1456267"/>
          </a:xfrm>
        </p:spPr>
        <p:txBody>
          <a:bodyPr>
            <a:normAutofit fontScale="90000"/>
          </a:bodyPr>
          <a:lstStyle/>
          <a:p>
            <a:pPr algn="ctr"/>
            <a:r>
              <a:rPr lang="en-US" b="1" dirty="0">
                <a:solidFill>
                  <a:schemeClr val="accent5"/>
                </a:solidFill>
                <a:latin typeface="Rockwell" panose="02060603020205020403" pitchFamily="18" charset="0"/>
              </a:rPr>
              <a:t>Is </a:t>
            </a:r>
            <a:r>
              <a:rPr lang="en-US" b="1" i="1" dirty="0">
                <a:solidFill>
                  <a:srgbClr val="FFFF00"/>
                </a:solidFill>
                <a:latin typeface="Rockwell" panose="02060603020205020403" pitchFamily="18" charset="0"/>
              </a:rPr>
              <a:t>Global Environmental Politics </a:t>
            </a:r>
            <a:r>
              <a:rPr lang="en-US" b="1" dirty="0">
                <a:solidFill>
                  <a:schemeClr val="accent5"/>
                </a:solidFill>
                <a:latin typeface="Rockwell" panose="02060603020205020403" pitchFamily="18" charset="0"/>
              </a:rPr>
              <a:t>a scholarly publication?</a:t>
            </a:r>
            <a:br>
              <a:rPr lang="en-US" b="1" dirty="0">
                <a:solidFill>
                  <a:schemeClr val="accent5"/>
                </a:solidFill>
                <a:latin typeface="Rockwell" panose="02060603020205020403" pitchFamily="18" charset="0"/>
              </a:rPr>
            </a:br>
            <a:r>
              <a:rPr lang="en-US" b="1" dirty="0">
                <a:solidFill>
                  <a:schemeClr val="accent5"/>
                </a:solidFill>
                <a:latin typeface="Rockwell" panose="02060603020205020403" pitchFamily="18" charset="0"/>
              </a:rPr>
              <a:t>  </a:t>
            </a:r>
            <a:br>
              <a:rPr lang="en-US" b="1" dirty="0">
                <a:solidFill>
                  <a:schemeClr val="accent5"/>
                </a:solidFill>
                <a:latin typeface="Rockwell" panose="02060603020205020403" pitchFamily="18" charset="0"/>
              </a:rPr>
            </a:br>
            <a:r>
              <a:rPr lang="en-US" dirty="0">
                <a:solidFill>
                  <a:schemeClr val="accent5"/>
                </a:solidFill>
                <a:latin typeface="Rockwell" panose="02060603020205020403" pitchFamily="18" charset="0"/>
              </a:rPr>
              <a:t>Look in Ulrich’s web</a:t>
            </a:r>
          </a:p>
        </p:txBody>
      </p:sp>
      <p:pic>
        <p:nvPicPr>
          <p:cNvPr id="4" name="Content Placeholder 3"/>
          <p:cNvPicPr>
            <a:picLocks noGrp="1" noChangeAspect="1"/>
          </p:cNvPicPr>
          <p:nvPr>
            <p:ph idx="1"/>
          </p:nvPr>
        </p:nvPicPr>
        <p:blipFill>
          <a:blip r:embed="rId3"/>
          <a:stretch>
            <a:fillRect/>
          </a:stretch>
        </p:blipFill>
        <p:spPr>
          <a:xfrm>
            <a:off x="4316509" y="2750634"/>
            <a:ext cx="7550538" cy="3854648"/>
          </a:xfrm>
          <a:prstGeom prst="rect">
            <a:avLst/>
          </a:prstGeom>
        </p:spPr>
      </p:pic>
      <p:pic>
        <p:nvPicPr>
          <p:cNvPr id="3" name="Content Placeholder 5">
            <a:extLst>
              <a:ext uri="{FF2B5EF4-FFF2-40B4-BE49-F238E27FC236}">
                <a16:creationId xmlns:a16="http://schemas.microsoft.com/office/drawing/2014/main" id="{B79E9F51-8C6A-C2C9-6EA6-E8656C0A1820}"/>
              </a:ext>
            </a:extLst>
          </p:cNvPr>
          <p:cNvPicPr>
            <a:picLocks noChangeAspect="1"/>
          </p:cNvPicPr>
          <p:nvPr/>
        </p:nvPicPr>
        <p:blipFill>
          <a:blip r:embed="rId4"/>
          <a:stretch>
            <a:fillRect/>
          </a:stretch>
        </p:blipFill>
        <p:spPr>
          <a:xfrm>
            <a:off x="655683" y="2074745"/>
            <a:ext cx="3095624" cy="3881437"/>
          </a:xfrm>
          <a:prstGeom prst="rect">
            <a:avLst/>
          </a:prstGeom>
        </p:spPr>
      </p:pic>
    </p:spTree>
    <p:extLst>
      <p:ext uri="{BB962C8B-B14F-4D97-AF65-F5344CB8AC3E}">
        <p14:creationId xmlns:p14="http://schemas.microsoft.com/office/powerpoint/2010/main" val="56140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88674-7B71-C404-5DBE-C4AE1B966199}"/>
              </a:ext>
            </a:extLst>
          </p:cNvPr>
          <p:cNvPicPr>
            <a:picLocks noChangeAspect="1"/>
          </p:cNvPicPr>
          <p:nvPr/>
        </p:nvPicPr>
        <p:blipFill>
          <a:blip r:embed="rId2"/>
          <a:stretch>
            <a:fillRect/>
          </a:stretch>
        </p:blipFill>
        <p:spPr>
          <a:xfrm>
            <a:off x="6214369" y="2152213"/>
            <a:ext cx="4602857" cy="4272265"/>
          </a:xfrm>
          <a:prstGeom prst="rect">
            <a:avLst/>
          </a:prstGeom>
        </p:spPr>
      </p:pic>
      <p:sp>
        <p:nvSpPr>
          <p:cNvPr id="4" name="Title 3"/>
          <p:cNvSpPr>
            <a:spLocks noGrp="1"/>
          </p:cNvSpPr>
          <p:nvPr>
            <p:ph type="title"/>
          </p:nvPr>
        </p:nvSpPr>
        <p:spPr>
          <a:xfrm>
            <a:off x="372862" y="352146"/>
            <a:ext cx="11819138" cy="1356360"/>
          </a:xfrm>
        </p:spPr>
        <p:txBody>
          <a:bodyPr>
            <a:normAutofit/>
          </a:bodyPr>
          <a:lstStyle/>
          <a:p>
            <a:r>
              <a:rPr lang="en-US" sz="4400" dirty="0">
                <a:solidFill>
                  <a:srgbClr val="FF9933"/>
                </a:solidFill>
                <a:latin typeface="Rockwell" panose="02060603020205020403" pitchFamily="18" charset="0"/>
              </a:rPr>
              <a:t>Has your article been peer reviewed?</a:t>
            </a:r>
          </a:p>
        </p:txBody>
      </p:sp>
      <p:sp>
        <p:nvSpPr>
          <p:cNvPr id="5" name="Content Placeholder 4"/>
          <p:cNvSpPr>
            <a:spLocks noGrp="1"/>
          </p:cNvSpPr>
          <p:nvPr>
            <p:ph idx="1"/>
          </p:nvPr>
        </p:nvSpPr>
        <p:spPr>
          <a:xfrm>
            <a:off x="823403" y="3935702"/>
            <a:ext cx="3979189" cy="1106711"/>
          </a:xfrm>
        </p:spPr>
        <p:txBody>
          <a:bodyPr>
            <a:noAutofit/>
          </a:bodyPr>
          <a:lstStyle/>
          <a:p>
            <a:pPr marL="274320" lvl="1" indent="0" algn="ctr">
              <a:buClr>
                <a:srgbClr val="FF9933"/>
              </a:buClr>
              <a:buNone/>
            </a:pPr>
            <a:r>
              <a:rPr lang="en-US" sz="4800" dirty="0">
                <a:solidFill>
                  <a:srgbClr val="FF9933"/>
                </a:solidFill>
              </a:rPr>
              <a:t>Use a Database Limiter</a:t>
            </a:r>
          </a:p>
          <a:p>
            <a:pPr marL="0" indent="0">
              <a:buNone/>
            </a:pPr>
            <a:endParaRPr lang="en-US" sz="4800" dirty="0">
              <a:solidFill>
                <a:srgbClr val="FF9933"/>
              </a:solidFill>
            </a:endParaRPr>
          </a:p>
        </p:txBody>
      </p:sp>
      <p:sp>
        <p:nvSpPr>
          <p:cNvPr id="13" name="Oval 12">
            <a:extLst>
              <a:ext uri="{FF2B5EF4-FFF2-40B4-BE49-F238E27FC236}">
                <a16:creationId xmlns:a16="http://schemas.microsoft.com/office/drawing/2014/main" id="{5CFD900B-791E-5181-8FAE-6FFCB66DC70A}"/>
              </a:ext>
            </a:extLst>
          </p:cNvPr>
          <p:cNvSpPr/>
          <p:nvPr/>
        </p:nvSpPr>
        <p:spPr>
          <a:xfrm>
            <a:off x="6096000" y="5419415"/>
            <a:ext cx="1486318" cy="56384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51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588BD62-D87F-0B5B-E20F-4B15E5CDD52F}"/>
              </a:ext>
            </a:extLst>
          </p:cNvPr>
          <p:cNvSpPr>
            <a:spLocks noGrp="1"/>
          </p:cNvSpPr>
          <p:nvPr>
            <p:ph type="body" idx="1"/>
          </p:nvPr>
        </p:nvSpPr>
        <p:spPr>
          <a:xfrm>
            <a:off x="632788" y="3301441"/>
            <a:ext cx="10131428" cy="1447800"/>
          </a:xfrm>
        </p:spPr>
        <p:txBody>
          <a:bodyPr vert="horz" lIns="91440" tIns="45720" rIns="91440" bIns="45720" rtlCol="0" anchor="ctr">
            <a:noAutofit/>
          </a:bodyPr>
          <a:lstStyle/>
          <a:p>
            <a:r>
              <a:rPr lang="en-US" sz="2800">
                <a:ea typeface="+mn-lt"/>
                <a:cs typeface="+mn-lt"/>
              </a:rPr>
              <a:t>"Citing" means giving credit to the original ideas of others through proper attribution.</a:t>
            </a:r>
          </a:p>
          <a:p>
            <a:endParaRPr lang="en-US" sz="2800">
              <a:ea typeface="Calibri"/>
              <a:cs typeface="Calibri"/>
            </a:endParaRPr>
          </a:p>
          <a:p>
            <a:r>
              <a:rPr lang="en-US" sz="2800">
                <a:ea typeface="+mn-lt"/>
                <a:cs typeface="+mn-lt"/>
              </a:rPr>
              <a:t>As creators and users of information, there are certain rights and responsibilities associated with participating in a community of scholarship. </a:t>
            </a:r>
          </a:p>
          <a:p>
            <a:endParaRPr lang="en-US" sz="2800">
              <a:ea typeface="Calibri"/>
              <a:cs typeface="Calibri"/>
            </a:endParaRPr>
          </a:p>
          <a:p>
            <a:r>
              <a:rPr lang="en-US" sz="2800">
                <a:ea typeface="+mn-lt"/>
                <a:cs typeface="+mn-lt"/>
              </a:rPr>
              <a:t>Proper citation = avoiding plagiarism and not violating copyright law</a:t>
            </a:r>
          </a:p>
          <a:p>
            <a:endParaRPr lang="en-US"/>
          </a:p>
        </p:txBody>
      </p:sp>
      <p:sp>
        <p:nvSpPr>
          <p:cNvPr id="2" name="TextBox 1">
            <a:extLst>
              <a:ext uri="{FF2B5EF4-FFF2-40B4-BE49-F238E27FC236}">
                <a16:creationId xmlns:a16="http://schemas.microsoft.com/office/drawing/2014/main" id="{EFC54CD2-298B-E7FA-F032-792BEB036FA3}"/>
              </a:ext>
            </a:extLst>
          </p:cNvPr>
          <p:cNvSpPr txBox="1"/>
          <p:nvPr/>
        </p:nvSpPr>
        <p:spPr>
          <a:xfrm>
            <a:off x="1774539" y="737336"/>
            <a:ext cx="7922876" cy="769441"/>
          </a:xfrm>
          <a:prstGeom prst="rect">
            <a:avLst/>
          </a:prstGeom>
          <a:noFill/>
        </p:spPr>
        <p:txBody>
          <a:bodyPr wrap="square" lIns="91440" tIns="45720" rIns="91440" bIns="45720" anchor="t">
            <a:spAutoFit/>
          </a:bodyPr>
          <a:lstStyle/>
          <a:p>
            <a:pPr marL="342900" indent="-342900" algn="ctr"/>
            <a:r>
              <a:rPr lang="en-US" sz="4400" b="1" dirty="0">
                <a:solidFill>
                  <a:schemeClr val="accent5"/>
                </a:solidFill>
                <a:latin typeface="Rockwell"/>
                <a:sym typeface="Georgia"/>
              </a:rPr>
              <a:t>Citations are CRUCIAL</a:t>
            </a:r>
            <a:endParaRPr lang="en-US" sz="4400" dirty="0">
              <a:solidFill>
                <a:schemeClr val="accent5"/>
              </a:solidFill>
              <a:latin typeface="Rockwell"/>
            </a:endParaRPr>
          </a:p>
        </p:txBody>
      </p:sp>
    </p:spTree>
    <p:extLst>
      <p:ext uri="{BB962C8B-B14F-4D97-AF65-F5344CB8AC3E}">
        <p14:creationId xmlns:p14="http://schemas.microsoft.com/office/powerpoint/2010/main" val="417120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143E5-6B2B-98AB-80FD-4E990D84A5C6}"/>
              </a:ext>
            </a:extLst>
          </p:cNvPr>
          <p:cNvPicPr>
            <a:picLocks noChangeAspect="1"/>
          </p:cNvPicPr>
          <p:nvPr/>
        </p:nvPicPr>
        <p:blipFill>
          <a:blip r:embed="rId3"/>
          <a:stretch>
            <a:fillRect/>
          </a:stretch>
        </p:blipFill>
        <p:spPr>
          <a:xfrm>
            <a:off x="974195" y="267458"/>
            <a:ext cx="7602011" cy="1390844"/>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8B40425E-E7A0-C198-2C26-C750410C6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3054" y="1872404"/>
            <a:ext cx="6936509" cy="4896359"/>
          </a:xfrm>
          <a:prstGeom prst="rect">
            <a:avLst/>
          </a:prstGeom>
        </p:spPr>
      </p:pic>
      <p:sp>
        <p:nvSpPr>
          <p:cNvPr id="2" name="TextBox 1">
            <a:extLst>
              <a:ext uri="{FF2B5EF4-FFF2-40B4-BE49-F238E27FC236}">
                <a16:creationId xmlns:a16="http://schemas.microsoft.com/office/drawing/2014/main" id="{6DF90748-6E6C-CF92-98EF-A479169EB24A}"/>
              </a:ext>
            </a:extLst>
          </p:cNvPr>
          <p:cNvSpPr txBox="1"/>
          <p:nvPr/>
        </p:nvSpPr>
        <p:spPr>
          <a:xfrm rot="20781787">
            <a:off x="54824" y="3842889"/>
            <a:ext cx="5188856" cy="461665"/>
          </a:xfrm>
          <a:prstGeom prst="rect">
            <a:avLst/>
          </a:prstGeom>
          <a:noFill/>
        </p:spPr>
        <p:txBody>
          <a:bodyPr wrap="none" lIns="91440" tIns="45720" rIns="91440" bIns="45720" rtlCol="0" anchor="t">
            <a:spAutoFit/>
          </a:bodyPr>
          <a:lstStyle/>
          <a:p>
            <a:r>
              <a:rPr lang="en-US" sz="2400" dirty="0">
                <a:solidFill>
                  <a:srgbClr val="00B0F0"/>
                </a:solidFill>
              </a:rPr>
              <a:t>What are some common citation styles?</a:t>
            </a:r>
            <a:endParaRPr lang="en-US" sz="2400">
              <a:solidFill>
                <a:srgbClr val="00B0F0"/>
              </a:solidFill>
              <a:ea typeface="Calibri"/>
              <a:cs typeface="Calibri"/>
            </a:endParaRPr>
          </a:p>
        </p:txBody>
      </p:sp>
      <p:sp>
        <p:nvSpPr>
          <p:cNvPr id="5" name="TextBox 4">
            <a:extLst>
              <a:ext uri="{FF2B5EF4-FFF2-40B4-BE49-F238E27FC236}">
                <a16:creationId xmlns:a16="http://schemas.microsoft.com/office/drawing/2014/main" id="{C88AE13E-A8D9-0301-B8CD-07A862318EE9}"/>
              </a:ext>
            </a:extLst>
          </p:cNvPr>
          <p:cNvSpPr txBox="1"/>
          <p:nvPr/>
        </p:nvSpPr>
        <p:spPr>
          <a:xfrm rot="20781787">
            <a:off x="688674" y="3007511"/>
            <a:ext cx="3398110" cy="461665"/>
          </a:xfrm>
          <a:prstGeom prst="rect">
            <a:avLst/>
          </a:prstGeom>
          <a:noFill/>
        </p:spPr>
        <p:txBody>
          <a:bodyPr wrap="none" lIns="91440" tIns="45720" rIns="91440" bIns="45720" rtlCol="0" anchor="t">
            <a:spAutoFit/>
          </a:bodyPr>
          <a:lstStyle/>
          <a:p>
            <a:r>
              <a:rPr lang="en-US" sz="2400" dirty="0">
                <a:solidFill>
                  <a:srgbClr val="00B0F0"/>
                </a:solidFill>
              </a:rPr>
              <a:t>What does DOI stand for?</a:t>
            </a:r>
            <a:endParaRPr lang="en-US">
              <a:solidFill>
                <a:srgbClr val="00B0F0"/>
              </a:solidFill>
              <a:cs typeface="Calibri"/>
            </a:endParaRPr>
          </a:p>
        </p:txBody>
      </p:sp>
    </p:spTree>
    <p:extLst>
      <p:ext uri="{BB962C8B-B14F-4D97-AF65-F5344CB8AC3E}">
        <p14:creationId xmlns:p14="http://schemas.microsoft.com/office/powerpoint/2010/main" val="39857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0E2124-3673-173F-81A1-310176D3B2CD}"/>
              </a:ext>
            </a:extLst>
          </p:cNvPr>
          <p:cNvSpPr txBox="1"/>
          <p:nvPr/>
        </p:nvSpPr>
        <p:spPr>
          <a:xfrm>
            <a:off x="2841607" y="2228671"/>
            <a:ext cx="6115963" cy="2400657"/>
          </a:xfrm>
          <a:prstGeom prst="rect">
            <a:avLst/>
          </a:prstGeom>
          <a:noFill/>
        </p:spPr>
        <p:txBody>
          <a:bodyPr wrap="square" lIns="91440" tIns="45720" rIns="91440" bIns="45720" anchor="t">
            <a:spAutoFit/>
          </a:bodyPr>
          <a:lstStyle/>
          <a:p>
            <a:pPr marL="342900" indent="-342900" algn="ctr"/>
            <a:r>
              <a:rPr lang="en-US" sz="5000" b="1" dirty="0">
                <a:solidFill>
                  <a:schemeClr val="accent5"/>
                </a:solidFill>
                <a:latin typeface="Rockwell"/>
                <a:cs typeface="JasmineUPC"/>
                <a:sym typeface="Georgia"/>
              </a:rPr>
              <a:t>Now Let’s Look at Your Course Guide…</a:t>
            </a:r>
            <a:endParaRPr lang="en-US" sz="5000" b="1" dirty="0">
              <a:solidFill>
                <a:schemeClr val="accent5"/>
              </a:solidFill>
              <a:latin typeface="Rockwell"/>
              <a:cs typeface="JasmineUPC"/>
            </a:endParaRPr>
          </a:p>
        </p:txBody>
      </p:sp>
    </p:spTree>
    <p:extLst>
      <p:ext uri="{BB962C8B-B14F-4D97-AF65-F5344CB8AC3E}">
        <p14:creationId xmlns:p14="http://schemas.microsoft.com/office/powerpoint/2010/main" val="269615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9447" y="840634"/>
            <a:ext cx="8948229" cy="1138773"/>
          </a:xfrm>
          <a:prstGeom prst="rect">
            <a:avLst/>
          </a:prstGeom>
          <a:noFill/>
        </p:spPr>
        <p:txBody>
          <a:bodyPr wrap="square" lIns="91440" tIns="45720" rIns="91440" bIns="45720" rtlCol="0" anchor="t">
            <a:spAutoFit/>
          </a:bodyPr>
          <a:lstStyle/>
          <a:p>
            <a:r>
              <a:rPr lang="en-US" sz="4400" b="1">
                <a:solidFill>
                  <a:schemeClr val="accent5"/>
                </a:solidFill>
                <a:latin typeface="Rockwell"/>
              </a:rPr>
              <a:t>Scholarship is a conversation</a:t>
            </a:r>
            <a:endParaRPr lang="en-US" sz="4400" b="1">
              <a:solidFill>
                <a:schemeClr val="accent5"/>
              </a:solidFill>
              <a:latin typeface="Rockwell"/>
              <a:ea typeface="Calibri"/>
              <a:cs typeface="Calibri"/>
            </a:endParaRPr>
          </a:p>
          <a:p>
            <a:endParaRPr lang="en-US" sz="2400">
              <a:latin typeface="Rockwell"/>
            </a:endParaRPr>
          </a:p>
        </p:txBody>
      </p:sp>
      <p:sp>
        <p:nvSpPr>
          <p:cNvPr id="3" name="Rectangle 2"/>
          <p:cNvSpPr/>
          <p:nvPr/>
        </p:nvSpPr>
        <p:spPr>
          <a:xfrm>
            <a:off x="960972" y="1713544"/>
            <a:ext cx="9848096" cy="4524315"/>
          </a:xfrm>
          <a:prstGeom prst="rect">
            <a:avLst/>
          </a:prstGeom>
        </p:spPr>
        <p:txBody>
          <a:bodyPr wrap="square" lIns="91440" tIns="45720" rIns="91440" bIns="45720" anchor="t">
            <a:spAutoFit/>
          </a:bodyPr>
          <a:lstStyle/>
          <a:p>
            <a:pPr defTabSz="949438">
              <a:defRPr/>
            </a:pPr>
            <a:r>
              <a:rPr lang="en-US" sz="2400"/>
              <a:t>What do you think this means?  </a:t>
            </a:r>
            <a:endParaRPr lang="en-US" sz="2400">
              <a:ea typeface="Calibri"/>
              <a:cs typeface="Calibri"/>
            </a:endParaRPr>
          </a:p>
          <a:p>
            <a:pPr defTabSz="949438">
              <a:defRPr/>
            </a:pPr>
            <a:endParaRPr lang="en-US" sz="2400">
              <a:ea typeface="Calibri"/>
              <a:cs typeface="Calibri"/>
            </a:endParaRPr>
          </a:p>
          <a:p>
            <a:pPr defTabSz="949438">
              <a:defRPr/>
            </a:pPr>
            <a:r>
              <a:rPr lang="en-US" sz="2400"/>
              <a:t>When we say “Scholarship is a conversation” we are saying, in part, that there is dialog between scholars where </a:t>
            </a:r>
            <a:r>
              <a:rPr lang="en-US" sz="2400">
                <a:solidFill>
                  <a:srgbClr val="FFFF00"/>
                </a:solidFill>
              </a:rPr>
              <a:t>the research publication </a:t>
            </a:r>
            <a:r>
              <a:rPr lang="en-US" sz="2400"/>
              <a:t>represents the dialog.</a:t>
            </a:r>
            <a:endParaRPr lang="en-US" sz="2400">
              <a:ea typeface="Calibri"/>
              <a:cs typeface="Calibri"/>
            </a:endParaRPr>
          </a:p>
          <a:p>
            <a:pPr defTabSz="949438">
              <a:defRPr/>
            </a:pPr>
            <a:endParaRPr lang="en-US" sz="2400">
              <a:ea typeface="Calibri"/>
              <a:cs typeface="Calibri"/>
            </a:endParaRPr>
          </a:p>
          <a:p>
            <a:pPr defTabSz="949438">
              <a:defRPr/>
            </a:pPr>
            <a:r>
              <a:rPr lang="en-US" sz="2400"/>
              <a:t>Scholars conduct their research, publish their findings and expect/anticipate that other scholars will then engage with their research by responding, critiquing, and rebutting with new research.  </a:t>
            </a:r>
            <a:endParaRPr lang="en-US" sz="2400">
              <a:ea typeface="Calibri"/>
              <a:cs typeface="Calibri"/>
            </a:endParaRPr>
          </a:p>
          <a:p>
            <a:pPr defTabSz="949438">
              <a:defRPr/>
            </a:pPr>
            <a:endParaRPr lang="en-US" sz="2400">
              <a:ea typeface="Calibri"/>
              <a:cs typeface="Calibri"/>
            </a:endParaRPr>
          </a:p>
          <a:p>
            <a:pPr defTabSz="949438">
              <a:defRPr/>
            </a:pPr>
            <a:r>
              <a:rPr lang="en-US" sz="2400"/>
              <a:t>There is a back &amp; forth and continual exchange taking place, as </a:t>
            </a:r>
            <a:r>
              <a:rPr lang="en-US" sz="2400">
                <a:solidFill>
                  <a:srgbClr val="FFFF00"/>
                </a:solidFill>
              </a:rPr>
              <a:t>new knowledge is created</a:t>
            </a:r>
            <a:r>
              <a:rPr lang="en-US" sz="2400"/>
              <a:t>!!  </a:t>
            </a:r>
            <a:endParaRPr lang="en-US" sz="2400">
              <a:ea typeface="Calibri"/>
              <a:cs typeface="Calibri"/>
            </a:endParaRPr>
          </a:p>
        </p:txBody>
      </p:sp>
    </p:spTree>
    <p:extLst>
      <p:ext uri="{BB962C8B-B14F-4D97-AF65-F5344CB8AC3E}">
        <p14:creationId xmlns:p14="http://schemas.microsoft.com/office/powerpoint/2010/main" val="155613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Research 101:  Scholarship Is A Conversation">
            <a:hlinkClick r:id="" action="ppaction://media"/>
            <a:extLst>
              <a:ext uri="{FF2B5EF4-FFF2-40B4-BE49-F238E27FC236}">
                <a16:creationId xmlns:a16="http://schemas.microsoft.com/office/drawing/2014/main" id="{92CB11D6-4610-D417-D226-EAACA74DC942}"/>
              </a:ext>
            </a:extLst>
          </p:cNvPr>
          <p:cNvPicPr>
            <a:picLocks noRot="1" noChangeAspect="1"/>
          </p:cNvPicPr>
          <p:nvPr>
            <a:videoFile r:link="rId1"/>
          </p:nvPr>
        </p:nvPicPr>
        <p:blipFill>
          <a:blip r:embed="rId3"/>
          <a:stretch>
            <a:fillRect/>
          </a:stretch>
        </p:blipFill>
        <p:spPr>
          <a:xfrm>
            <a:off x="1443852" y="800536"/>
            <a:ext cx="9304296" cy="5256927"/>
          </a:xfrm>
          <a:prstGeom prst="rect">
            <a:avLst/>
          </a:prstGeom>
        </p:spPr>
      </p:pic>
    </p:spTree>
    <p:extLst>
      <p:ext uri="{BB962C8B-B14F-4D97-AF65-F5344CB8AC3E}">
        <p14:creationId xmlns:p14="http://schemas.microsoft.com/office/powerpoint/2010/main" val="216526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675" y="1143971"/>
            <a:ext cx="10131427" cy="2630749"/>
          </a:xfrm>
        </p:spPr>
        <p:txBody>
          <a:bodyPr>
            <a:normAutofit/>
          </a:bodyPr>
          <a:lstStyle/>
          <a:p>
            <a:r>
              <a:rPr lang="en-US" sz="2500"/>
              <a:t>Books, book chapters, journal articles, conference presentations and papers, dissertations…</a:t>
            </a:r>
            <a:br>
              <a:rPr lang="en-US" sz="2500"/>
            </a:br>
            <a:endParaRPr lang="en-US" sz="2500"/>
          </a:p>
        </p:txBody>
      </p:sp>
      <p:sp>
        <p:nvSpPr>
          <p:cNvPr id="4" name="Rectangle 3"/>
          <p:cNvSpPr/>
          <p:nvPr/>
        </p:nvSpPr>
        <p:spPr>
          <a:xfrm>
            <a:off x="4010762" y="3578992"/>
            <a:ext cx="7181220" cy="646331"/>
          </a:xfrm>
          <a:prstGeom prst="rect">
            <a:avLst/>
          </a:prstGeom>
        </p:spPr>
        <p:txBody>
          <a:bodyPr wrap="square">
            <a:spAutoFit/>
          </a:bodyPr>
          <a:lstStyle/>
          <a:p>
            <a:r>
              <a:rPr lang="en-US"/>
              <a:t>There are now many more and varied ways for scholars to </a:t>
            </a:r>
            <a:r>
              <a:rPr lang="en-US" i="1"/>
              <a:t>publish</a:t>
            </a:r>
            <a:r>
              <a:rPr lang="en-US"/>
              <a:t> and present their research, and for researchers to </a:t>
            </a:r>
            <a:r>
              <a:rPr lang="en-US" i="1"/>
              <a:t>find </a:t>
            </a:r>
            <a:r>
              <a:rPr lang="en-US"/>
              <a:t>the scholarship.</a:t>
            </a:r>
            <a:endParaRPr lang="en-US" i="1"/>
          </a:p>
        </p:txBody>
      </p:sp>
      <p:sp>
        <p:nvSpPr>
          <p:cNvPr id="6" name="TextBox 5">
            <a:extLst>
              <a:ext uri="{FF2B5EF4-FFF2-40B4-BE49-F238E27FC236}">
                <a16:creationId xmlns:a16="http://schemas.microsoft.com/office/drawing/2014/main" id="{B1B74E09-5A99-39D6-C5FE-38B2BF7139A0}"/>
              </a:ext>
            </a:extLst>
          </p:cNvPr>
          <p:cNvSpPr txBox="1"/>
          <p:nvPr/>
        </p:nvSpPr>
        <p:spPr>
          <a:xfrm>
            <a:off x="247981" y="554563"/>
            <a:ext cx="11694807" cy="1708160"/>
          </a:xfrm>
          <a:prstGeom prst="rect">
            <a:avLst/>
          </a:prstGeom>
          <a:noFill/>
        </p:spPr>
        <p:txBody>
          <a:bodyPr wrap="square" lIns="91440" tIns="45720" rIns="91440" bIns="45720" anchor="t">
            <a:spAutoFit/>
          </a:bodyPr>
          <a:lstStyle/>
          <a:p>
            <a:pPr algn="ctr"/>
            <a:r>
              <a:rPr lang="en-US" sz="3400" b="1">
                <a:solidFill>
                  <a:schemeClr val="accent5"/>
                </a:solidFill>
                <a:latin typeface="Rockwell"/>
              </a:rPr>
              <a:t>Where are the scholarly conversations happening?</a:t>
            </a:r>
            <a:endParaRPr lang="en-US" sz="3400" b="1">
              <a:solidFill>
                <a:schemeClr val="accent5"/>
              </a:solidFill>
              <a:cs typeface="Calibri"/>
            </a:endParaRPr>
          </a:p>
          <a:p>
            <a:pPr algn="ctr"/>
            <a:r>
              <a:rPr lang="en-US" sz="1600"/>
              <a:t>(The formal process of finding out </a:t>
            </a:r>
            <a:r>
              <a:rPr lang="en-US" sz="1600">
                <a:solidFill>
                  <a:srgbClr val="92D050"/>
                </a:solidFill>
              </a:rPr>
              <a:t>“who the players are” </a:t>
            </a:r>
            <a:r>
              <a:rPr lang="en-US" sz="1600"/>
              <a:t>around a particular research question is called conducting a </a:t>
            </a:r>
            <a:r>
              <a:rPr lang="en-US" sz="1600">
                <a:solidFill>
                  <a:srgbClr val="FFFF00"/>
                </a:solidFill>
              </a:rPr>
              <a:t>literature review</a:t>
            </a:r>
            <a:r>
              <a:rPr lang="en-US" sz="1600"/>
              <a:t>.  You will conduct many lit reviews before you graduate!)</a:t>
            </a:r>
            <a:endParaRPr lang="en-US" sz="1600">
              <a:cs typeface="Calibri"/>
            </a:endParaRPr>
          </a:p>
          <a:p>
            <a:endParaRPr lang="en-US" sz="3800"/>
          </a:p>
        </p:txBody>
      </p:sp>
      <p:sp>
        <p:nvSpPr>
          <p:cNvPr id="8" name="TextBox 7">
            <a:extLst>
              <a:ext uri="{FF2B5EF4-FFF2-40B4-BE49-F238E27FC236}">
                <a16:creationId xmlns:a16="http://schemas.microsoft.com/office/drawing/2014/main" id="{765021B1-2A39-2B40-1710-9BB5C9AA02AB}"/>
              </a:ext>
            </a:extLst>
          </p:cNvPr>
          <p:cNvSpPr txBox="1"/>
          <p:nvPr/>
        </p:nvSpPr>
        <p:spPr>
          <a:xfrm>
            <a:off x="2932202" y="2769645"/>
            <a:ext cx="8094216" cy="369332"/>
          </a:xfrm>
          <a:prstGeom prst="rect">
            <a:avLst/>
          </a:prstGeom>
          <a:noFill/>
        </p:spPr>
        <p:txBody>
          <a:bodyPr wrap="square">
            <a:spAutoFit/>
          </a:bodyPr>
          <a:lstStyle/>
          <a:p>
            <a:r>
              <a:rPr lang="en-US" sz="1800"/>
              <a:t>…and open sources on the internet, social media, videos, podcasts, etc.</a:t>
            </a:r>
            <a:endParaRPr lang="en-US"/>
          </a:p>
        </p:txBody>
      </p:sp>
      <p:pic>
        <p:nvPicPr>
          <p:cNvPr id="10" name="Picture 9" descr="Timeline&#10;&#10;Description automatically generated">
            <a:extLst>
              <a:ext uri="{FF2B5EF4-FFF2-40B4-BE49-F238E27FC236}">
                <a16:creationId xmlns:a16="http://schemas.microsoft.com/office/drawing/2014/main" id="{4A3B1FCE-51AB-4647-9A6D-43C179B1F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01" y="4366626"/>
            <a:ext cx="5076437" cy="2292902"/>
          </a:xfrm>
          <a:prstGeom prst="rect">
            <a:avLst/>
          </a:prstGeom>
        </p:spPr>
      </p:pic>
      <p:sp>
        <p:nvSpPr>
          <p:cNvPr id="5" name="TextBox 4">
            <a:extLst>
              <a:ext uri="{FF2B5EF4-FFF2-40B4-BE49-F238E27FC236}">
                <a16:creationId xmlns:a16="http://schemas.microsoft.com/office/drawing/2014/main" id="{4293D09F-9BC4-01B4-999F-2AE1B1227F67}"/>
              </a:ext>
            </a:extLst>
          </p:cNvPr>
          <p:cNvSpPr txBox="1"/>
          <p:nvPr/>
        </p:nvSpPr>
        <p:spPr>
          <a:xfrm rot="20760000">
            <a:off x="6947856" y="5174565"/>
            <a:ext cx="42589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B0F0"/>
                </a:solidFill>
                <a:latin typeface="Arial"/>
                <a:cs typeface="Arial"/>
              </a:rPr>
              <a:t>Faculty Scholarship Reception</a:t>
            </a:r>
          </a:p>
        </p:txBody>
      </p:sp>
    </p:spTree>
    <p:extLst>
      <p:ext uri="{BB962C8B-B14F-4D97-AF65-F5344CB8AC3E}">
        <p14:creationId xmlns:p14="http://schemas.microsoft.com/office/powerpoint/2010/main" val="223534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E0EA79-761C-F4E3-840C-2B400B651929}"/>
              </a:ext>
            </a:extLst>
          </p:cNvPr>
          <p:cNvSpPr txBox="1"/>
          <p:nvPr/>
        </p:nvSpPr>
        <p:spPr>
          <a:xfrm>
            <a:off x="631144" y="1609520"/>
            <a:ext cx="6094520" cy="1431161"/>
          </a:xfrm>
          <a:prstGeom prst="rect">
            <a:avLst/>
          </a:prstGeom>
          <a:noFill/>
        </p:spPr>
        <p:txBody>
          <a:bodyPr wrap="square" lIns="91440" tIns="45720" rIns="91440" bIns="45720" anchor="t">
            <a:spAutoFit/>
          </a:bodyPr>
          <a:lstStyle/>
          <a:p>
            <a:r>
              <a:rPr lang="en-US" sz="2400" dirty="0">
                <a:solidFill>
                  <a:srgbClr val="FFFF00"/>
                </a:solidFill>
              </a:rPr>
              <a:t>Library databases</a:t>
            </a:r>
            <a:r>
              <a:rPr lang="en-US" sz="2400" dirty="0"/>
              <a:t> are your best bet! </a:t>
            </a:r>
            <a:endParaRPr lang="en-US" sz="2400" dirty="0">
              <a:ea typeface="Calibri"/>
              <a:cs typeface="Calibri"/>
            </a:endParaRPr>
          </a:p>
          <a:p>
            <a:endParaRPr lang="en-US" sz="2400">
              <a:solidFill>
                <a:srgbClr val="FFFF00"/>
              </a:solidFill>
              <a:ea typeface="Calibri"/>
              <a:cs typeface="Calibri"/>
            </a:endParaRPr>
          </a:p>
          <a:p>
            <a:endParaRPr lang="en-US" sz="2400" dirty="0">
              <a:ea typeface="Calibri"/>
              <a:cs typeface="Calibri"/>
            </a:endParaRPr>
          </a:p>
          <a:p>
            <a:endParaRPr lang="en-US" sz="1500"/>
          </a:p>
        </p:txBody>
      </p:sp>
      <p:pic>
        <p:nvPicPr>
          <p:cNvPr id="5" name="Picture 4" descr="A picture containing tree, outdoor, brick, house&#10;&#10;Description automatically generated">
            <a:extLst>
              <a:ext uri="{FF2B5EF4-FFF2-40B4-BE49-F238E27FC236}">
                <a16:creationId xmlns:a16="http://schemas.microsoft.com/office/drawing/2014/main" id="{F9FF2877-2305-64A9-68F9-C444CB54B7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488" y="2160863"/>
            <a:ext cx="4961744" cy="3600574"/>
          </a:xfrm>
          <a:prstGeom prst="rect">
            <a:avLst/>
          </a:prstGeom>
        </p:spPr>
      </p:pic>
      <p:sp>
        <p:nvSpPr>
          <p:cNvPr id="7" name="TextBox 6">
            <a:extLst>
              <a:ext uri="{FF2B5EF4-FFF2-40B4-BE49-F238E27FC236}">
                <a16:creationId xmlns:a16="http://schemas.microsoft.com/office/drawing/2014/main" id="{0252CF2C-004A-DFF7-DBA4-DDE00E67EECC}"/>
              </a:ext>
            </a:extLst>
          </p:cNvPr>
          <p:cNvSpPr txBox="1"/>
          <p:nvPr/>
        </p:nvSpPr>
        <p:spPr>
          <a:xfrm>
            <a:off x="556591" y="418068"/>
            <a:ext cx="10883433" cy="769441"/>
          </a:xfrm>
          <a:prstGeom prst="rect">
            <a:avLst/>
          </a:prstGeom>
          <a:noFill/>
        </p:spPr>
        <p:txBody>
          <a:bodyPr wrap="square" lIns="91440" tIns="45720" rIns="91440" bIns="45720" anchor="t">
            <a:spAutoFit/>
          </a:bodyPr>
          <a:lstStyle/>
          <a:p>
            <a:pPr marL="342900" indent="-342900" algn="ctr"/>
            <a:r>
              <a:rPr lang="en-US" sz="4400" b="1">
                <a:solidFill>
                  <a:schemeClr val="accent5"/>
                </a:solidFill>
                <a:latin typeface="Rockwell"/>
                <a:sym typeface="Georgia"/>
              </a:rPr>
              <a:t>How do you find Journal Articles?</a:t>
            </a:r>
            <a:endParaRPr lang="en-US" sz="4400" b="1">
              <a:solidFill>
                <a:schemeClr val="accent5"/>
              </a:solidFill>
              <a:latin typeface="Rockwell"/>
            </a:endParaRPr>
          </a:p>
        </p:txBody>
      </p:sp>
      <p:sp>
        <p:nvSpPr>
          <p:cNvPr id="4" name="TextBox 3">
            <a:extLst>
              <a:ext uri="{FF2B5EF4-FFF2-40B4-BE49-F238E27FC236}">
                <a16:creationId xmlns:a16="http://schemas.microsoft.com/office/drawing/2014/main" id="{F4E443E9-821F-92B5-AF0A-69BD65AD2B56}"/>
              </a:ext>
            </a:extLst>
          </p:cNvPr>
          <p:cNvSpPr txBox="1"/>
          <p:nvPr/>
        </p:nvSpPr>
        <p:spPr>
          <a:xfrm>
            <a:off x="585989" y="1677254"/>
            <a:ext cx="6094520" cy="2308324"/>
          </a:xfrm>
          <a:prstGeom prst="rect">
            <a:avLst/>
          </a:prstGeom>
          <a:noFill/>
        </p:spPr>
        <p:txBody>
          <a:bodyPr wrap="square" lIns="91440" tIns="45720" rIns="91440" bIns="45720" anchor="t">
            <a:spAutoFit/>
          </a:bodyPr>
          <a:lstStyle/>
          <a:p>
            <a:endParaRPr lang="en-US" sz="2400" dirty="0">
              <a:ea typeface="Calibri"/>
              <a:cs typeface="Calibri"/>
            </a:endParaRPr>
          </a:p>
          <a:p>
            <a:endParaRPr lang="en-US" sz="2400">
              <a:solidFill>
                <a:srgbClr val="FFFF00"/>
              </a:solidFill>
              <a:ea typeface="Calibri"/>
              <a:cs typeface="Calibri"/>
            </a:endParaRPr>
          </a:p>
          <a:p>
            <a:r>
              <a:rPr lang="en-US" sz="2400" dirty="0"/>
              <a:t>When you start with the databases you are firmly in the spaces where the scholarly conversations are taking place.</a:t>
            </a:r>
            <a:endParaRPr lang="en-US" sz="2400" dirty="0">
              <a:ea typeface="Calibri"/>
              <a:cs typeface="Calibri"/>
            </a:endParaRPr>
          </a:p>
          <a:p>
            <a:endParaRPr lang="en-US" sz="2400">
              <a:ea typeface="Calibri"/>
              <a:cs typeface="Calibri"/>
            </a:endParaRPr>
          </a:p>
        </p:txBody>
      </p:sp>
      <p:sp>
        <p:nvSpPr>
          <p:cNvPr id="9" name="TextBox 8">
            <a:extLst>
              <a:ext uri="{FF2B5EF4-FFF2-40B4-BE49-F238E27FC236}">
                <a16:creationId xmlns:a16="http://schemas.microsoft.com/office/drawing/2014/main" id="{EFF8F855-E0C8-8A22-FB75-42E932AA734B}"/>
              </a:ext>
            </a:extLst>
          </p:cNvPr>
          <p:cNvSpPr txBox="1"/>
          <p:nvPr/>
        </p:nvSpPr>
        <p:spPr>
          <a:xfrm>
            <a:off x="587870" y="3212543"/>
            <a:ext cx="6094520" cy="2539157"/>
          </a:xfrm>
          <a:prstGeom prst="rect">
            <a:avLst/>
          </a:prstGeom>
          <a:noFill/>
        </p:spPr>
        <p:txBody>
          <a:bodyPr wrap="square" lIns="91440" tIns="45720" rIns="91440" bIns="45720" anchor="t">
            <a:spAutoFit/>
          </a:bodyPr>
          <a:lstStyle/>
          <a:p>
            <a:endParaRPr lang="en-US" sz="2400" dirty="0">
              <a:ea typeface="Calibri"/>
              <a:cs typeface="Calibri"/>
            </a:endParaRPr>
          </a:p>
          <a:p>
            <a:endParaRPr lang="en-US" sz="2400">
              <a:ea typeface="Calibri"/>
              <a:cs typeface="Calibri"/>
            </a:endParaRPr>
          </a:p>
          <a:p>
            <a:r>
              <a:rPr lang="en-US" sz="2400" dirty="0"/>
              <a:t>You have pass-through access to the articles that are often behind pay walls since the library has </a:t>
            </a:r>
            <a:r>
              <a:rPr lang="en-US" sz="2400" b="1" dirty="0"/>
              <a:t>subscriptions</a:t>
            </a:r>
            <a:r>
              <a:rPr lang="en-US" sz="2400" dirty="0"/>
              <a:t> to the content (600+ databases).</a:t>
            </a:r>
            <a:endParaRPr lang="en-US" sz="2400" dirty="0">
              <a:ea typeface="Calibri"/>
              <a:cs typeface="Calibri"/>
            </a:endParaRPr>
          </a:p>
          <a:p>
            <a:endParaRPr lang="en-US" sz="1500">
              <a:ea typeface="Calibri"/>
              <a:cs typeface="Calibri"/>
            </a:endParaRPr>
          </a:p>
        </p:txBody>
      </p:sp>
      <p:sp>
        <p:nvSpPr>
          <p:cNvPr id="11" name="TextBox 10">
            <a:extLst>
              <a:ext uri="{FF2B5EF4-FFF2-40B4-BE49-F238E27FC236}">
                <a16:creationId xmlns:a16="http://schemas.microsoft.com/office/drawing/2014/main" id="{B7909597-7331-63A1-5FB4-EA088D7FCA01}"/>
              </a:ext>
            </a:extLst>
          </p:cNvPr>
          <p:cNvSpPr txBox="1"/>
          <p:nvPr/>
        </p:nvSpPr>
        <p:spPr>
          <a:xfrm>
            <a:off x="589752" y="5716794"/>
            <a:ext cx="6094520" cy="692497"/>
          </a:xfrm>
          <a:prstGeom prst="rect">
            <a:avLst/>
          </a:prstGeom>
          <a:noFill/>
        </p:spPr>
        <p:txBody>
          <a:bodyPr wrap="square" lIns="91440" tIns="45720" rIns="91440" bIns="45720" anchor="t">
            <a:spAutoFit/>
          </a:bodyPr>
          <a:lstStyle/>
          <a:p>
            <a:r>
              <a:rPr lang="en-US" sz="2400" dirty="0"/>
              <a:t>You have features like “Limit to peer reviewed”</a:t>
            </a:r>
            <a:endParaRPr lang="en-US" sz="2400" dirty="0">
              <a:ea typeface="Calibri"/>
              <a:cs typeface="Calibri"/>
            </a:endParaRPr>
          </a:p>
          <a:p>
            <a:endParaRPr lang="en-US" sz="1500"/>
          </a:p>
        </p:txBody>
      </p:sp>
    </p:spTree>
    <p:extLst>
      <p:ext uri="{BB962C8B-B14F-4D97-AF65-F5344CB8AC3E}">
        <p14:creationId xmlns:p14="http://schemas.microsoft.com/office/powerpoint/2010/main" val="315538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baker\AppData\Local\Temp\SNAGHTML1d39cec.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2604" y="3587984"/>
            <a:ext cx="5097957" cy="17172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lbaker\AppData\Local\Temp\SNAGHTML1d4289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28" y="1991739"/>
            <a:ext cx="5555678" cy="20523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7636" y="4067762"/>
            <a:ext cx="6096000" cy="1200329"/>
          </a:xfrm>
          <a:prstGeom prst="rect">
            <a:avLst/>
          </a:prstGeom>
        </p:spPr>
        <p:txBody>
          <a:bodyPr lIns="91440" tIns="45720" rIns="91440" bIns="45720" anchor="t">
            <a:spAutoFit/>
          </a:bodyPr>
          <a:lstStyle/>
          <a:p>
            <a:pPr defTabSz="960192"/>
            <a:r>
              <a:rPr lang="en-US" dirty="0"/>
              <a:t>From the library homepage, you have options to select databases by subject area.  Keep in mind some databases cover many subject areas, they are broad and multidisciplinary, like ACADEMIC Search premier.</a:t>
            </a:r>
          </a:p>
        </p:txBody>
      </p:sp>
      <p:sp>
        <p:nvSpPr>
          <p:cNvPr id="4" name="TextBox 3">
            <a:extLst>
              <a:ext uri="{FF2B5EF4-FFF2-40B4-BE49-F238E27FC236}">
                <a16:creationId xmlns:a16="http://schemas.microsoft.com/office/drawing/2014/main" id="{991A457A-207C-D44A-2CC7-BF775ECC722F}"/>
              </a:ext>
            </a:extLst>
          </p:cNvPr>
          <p:cNvSpPr txBox="1"/>
          <p:nvPr/>
        </p:nvSpPr>
        <p:spPr>
          <a:xfrm>
            <a:off x="1336622" y="374754"/>
            <a:ext cx="9651167"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700" b="1">
                <a:solidFill>
                  <a:schemeClr val="accent5"/>
                </a:solidFill>
                <a:latin typeface="Rockwell"/>
                <a:cs typeface="Calibri"/>
              </a:rPr>
              <a:t>Library Databases: </a:t>
            </a:r>
            <a:endParaRPr lang="en-US" b="1">
              <a:solidFill>
                <a:schemeClr val="accent5"/>
              </a:solidFill>
            </a:endParaRPr>
          </a:p>
          <a:p>
            <a:pPr algn="ctr"/>
            <a:r>
              <a:rPr lang="en-US" sz="4700" b="1">
                <a:solidFill>
                  <a:schemeClr val="accent5"/>
                </a:solidFill>
                <a:latin typeface="Rockwell"/>
                <a:cs typeface="Calibri"/>
              </a:rPr>
              <a:t>General and Subject Specific</a:t>
            </a:r>
            <a:endParaRPr lang="en-US" b="1">
              <a:solidFill>
                <a:schemeClr val="accent5"/>
              </a:solidFill>
            </a:endParaRPr>
          </a:p>
        </p:txBody>
      </p:sp>
      <p:sp>
        <p:nvSpPr>
          <p:cNvPr id="2" name="Rectangle 1">
            <a:extLst>
              <a:ext uri="{FF2B5EF4-FFF2-40B4-BE49-F238E27FC236}">
                <a16:creationId xmlns:a16="http://schemas.microsoft.com/office/drawing/2014/main" id="{6C07CC78-ED8A-36B7-CD8F-5D4233CE5D51}"/>
              </a:ext>
            </a:extLst>
          </p:cNvPr>
          <p:cNvSpPr/>
          <p:nvPr/>
        </p:nvSpPr>
        <p:spPr>
          <a:xfrm>
            <a:off x="6749932" y="5525910"/>
            <a:ext cx="5437482" cy="923330"/>
          </a:xfrm>
          <a:prstGeom prst="rect">
            <a:avLst/>
          </a:prstGeom>
        </p:spPr>
        <p:txBody>
          <a:bodyPr wrap="square" lIns="91440" tIns="45720" rIns="91440" bIns="45720" anchor="t">
            <a:spAutoFit/>
          </a:bodyPr>
          <a:lstStyle/>
          <a:p>
            <a:pPr defTabSz="960192"/>
            <a:r>
              <a:rPr lang="en-US" dirty="0"/>
              <a:t>Others are very targeted to specific subjects.  You can discover the appropriate database by selecting the subject area.</a:t>
            </a:r>
            <a:endParaRPr lang="en-US" i="1" dirty="0"/>
          </a:p>
        </p:txBody>
      </p:sp>
    </p:spTree>
    <p:extLst>
      <p:ext uri="{BB962C8B-B14F-4D97-AF65-F5344CB8AC3E}">
        <p14:creationId xmlns:p14="http://schemas.microsoft.com/office/powerpoint/2010/main" val="172885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6412" y="2090262"/>
            <a:ext cx="6096000" cy="4647426"/>
          </a:xfrm>
          <a:prstGeom prst="rect">
            <a:avLst/>
          </a:prstGeom>
        </p:spPr>
        <p:txBody>
          <a:bodyPr lIns="91440" tIns="45720" rIns="91440" bIns="45720" anchor="t">
            <a:spAutoFit/>
          </a:bodyPr>
          <a:lstStyle/>
          <a:p>
            <a:r>
              <a:rPr lang="en-US" sz="2200" dirty="0"/>
              <a:t>It covers conference proceedings, preprints, and peer-reviewed journals. </a:t>
            </a:r>
          </a:p>
          <a:p>
            <a:endParaRPr lang="en-US" sz="2200" dirty="0"/>
          </a:p>
          <a:p>
            <a:r>
              <a:rPr lang="en-US" sz="2200" dirty="0"/>
              <a:t>Specific keywords (e.g., business, logistics, etc.) can be added to specify domains. </a:t>
            </a:r>
          </a:p>
          <a:p>
            <a:endParaRPr lang="en-US" sz="2200" dirty="0"/>
          </a:p>
          <a:p>
            <a:r>
              <a:rPr lang="en-US" sz="2200" dirty="0"/>
              <a:t>Lists the number of times an article has been cited by other researchers (keep in mind newer work = fewer citations)</a:t>
            </a:r>
          </a:p>
          <a:p>
            <a:endParaRPr lang="en-US" sz="2200" dirty="0"/>
          </a:p>
          <a:p>
            <a:r>
              <a:rPr lang="en-US" sz="2200" dirty="0"/>
              <a:t>Has some good “Advanced Search” options</a:t>
            </a:r>
            <a:br>
              <a:rPr lang="en-US" dirty="0"/>
            </a:br>
            <a:endParaRPr lang="en-US" dirty="0"/>
          </a:p>
          <a:p>
            <a:br>
              <a:rPr lang="en-US" dirty="0"/>
            </a:br>
            <a:endParaRPr lang="en-US" dirty="0"/>
          </a:p>
        </p:txBody>
      </p:sp>
      <p:sp>
        <p:nvSpPr>
          <p:cNvPr id="4" name="TextBox 3">
            <a:extLst>
              <a:ext uri="{FF2B5EF4-FFF2-40B4-BE49-F238E27FC236}">
                <a16:creationId xmlns:a16="http://schemas.microsoft.com/office/drawing/2014/main" id="{991A457A-207C-D44A-2CC7-BF775ECC722F}"/>
              </a:ext>
            </a:extLst>
          </p:cNvPr>
          <p:cNvSpPr txBox="1"/>
          <p:nvPr/>
        </p:nvSpPr>
        <p:spPr>
          <a:xfrm>
            <a:off x="1082181" y="120312"/>
            <a:ext cx="9651167"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700" b="1" dirty="0">
                <a:solidFill>
                  <a:schemeClr val="accent5"/>
                </a:solidFill>
                <a:latin typeface="Rockwell"/>
                <a:cs typeface="Calibri"/>
              </a:rPr>
              <a:t>What about Google Scholar?</a:t>
            </a:r>
          </a:p>
        </p:txBody>
      </p:sp>
      <p:sp>
        <p:nvSpPr>
          <p:cNvPr id="6" name="TextBox 5">
            <a:extLst>
              <a:ext uri="{FF2B5EF4-FFF2-40B4-BE49-F238E27FC236}">
                <a16:creationId xmlns:a16="http://schemas.microsoft.com/office/drawing/2014/main" id="{645B5766-9F0B-E7A6-7F7C-E24592955E57}"/>
              </a:ext>
            </a:extLst>
          </p:cNvPr>
          <p:cNvSpPr txBox="1"/>
          <p:nvPr/>
        </p:nvSpPr>
        <p:spPr>
          <a:xfrm>
            <a:off x="1082181" y="882004"/>
            <a:ext cx="9651167"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500" b="1" dirty="0">
                <a:solidFill>
                  <a:schemeClr val="accent5"/>
                </a:solidFill>
                <a:latin typeface="Rockwell"/>
                <a:cs typeface="Calibri"/>
              </a:rPr>
              <a:t>This is why it’s cool:</a:t>
            </a:r>
          </a:p>
        </p:txBody>
      </p:sp>
      <p:pic>
        <p:nvPicPr>
          <p:cNvPr id="8" name="Picture 7">
            <a:extLst>
              <a:ext uri="{FF2B5EF4-FFF2-40B4-BE49-F238E27FC236}">
                <a16:creationId xmlns:a16="http://schemas.microsoft.com/office/drawing/2014/main" id="{F13DD02F-E831-0E2C-6F04-9AFC7C6E609F}"/>
              </a:ext>
            </a:extLst>
          </p:cNvPr>
          <p:cNvPicPr>
            <a:picLocks noChangeAspect="1"/>
          </p:cNvPicPr>
          <p:nvPr/>
        </p:nvPicPr>
        <p:blipFill>
          <a:blip r:embed="rId3"/>
          <a:stretch>
            <a:fillRect/>
          </a:stretch>
        </p:blipFill>
        <p:spPr>
          <a:xfrm>
            <a:off x="6548001" y="2041472"/>
            <a:ext cx="5277587" cy="3991532"/>
          </a:xfrm>
          <a:prstGeom prst="rect">
            <a:avLst/>
          </a:prstGeom>
        </p:spPr>
      </p:pic>
    </p:spTree>
    <p:extLst>
      <p:ext uri="{BB962C8B-B14F-4D97-AF65-F5344CB8AC3E}">
        <p14:creationId xmlns:p14="http://schemas.microsoft.com/office/powerpoint/2010/main" val="358812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89577" y="1720840"/>
            <a:ext cx="5536199" cy="3416320"/>
          </a:xfrm>
          <a:prstGeom prst="rect">
            <a:avLst/>
          </a:prstGeom>
        </p:spPr>
        <p:txBody>
          <a:bodyPr wrap="square" lIns="91440" tIns="45720" rIns="91440" bIns="45720" anchor="t">
            <a:spAutoFit/>
          </a:bodyPr>
          <a:lstStyle/>
          <a:p>
            <a:pPr defTabSz="960192"/>
            <a:r>
              <a:rPr lang="en-US" dirty="0"/>
              <a:t>Students frequently encounter ‘paywalls’; this can be bypassed (sometimes) by syncing with Furman library in ‘settings’</a:t>
            </a:r>
          </a:p>
          <a:p>
            <a:pPr defTabSz="960192"/>
            <a:endParaRPr lang="en-US" dirty="0"/>
          </a:p>
          <a:p>
            <a:pPr defTabSz="960192"/>
            <a:r>
              <a:rPr lang="en-US" dirty="0"/>
              <a:t>Many scholars feel there are ethical concerns surrounding the algorithms of placement. Can you pay Google to have your article appear first in the list? </a:t>
            </a:r>
          </a:p>
          <a:p>
            <a:pPr defTabSz="960192"/>
            <a:endParaRPr lang="en-US" dirty="0"/>
          </a:p>
          <a:p>
            <a:pPr defTabSz="960192"/>
            <a:r>
              <a:rPr lang="en-US" dirty="0"/>
              <a:t>Because it’s ‘free’, Google has no incentive to inform you about retracted research.  This could be terribly embarrassing for you!</a:t>
            </a:r>
          </a:p>
          <a:p>
            <a:pPr defTabSz="960192"/>
            <a:endParaRPr lang="en-US" dirty="0"/>
          </a:p>
        </p:txBody>
      </p:sp>
      <p:sp>
        <p:nvSpPr>
          <p:cNvPr id="4" name="TextBox 3">
            <a:extLst>
              <a:ext uri="{FF2B5EF4-FFF2-40B4-BE49-F238E27FC236}">
                <a16:creationId xmlns:a16="http://schemas.microsoft.com/office/drawing/2014/main" id="{991A457A-207C-D44A-2CC7-BF775ECC722F}"/>
              </a:ext>
            </a:extLst>
          </p:cNvPr>
          <p:cNvSpPr txBox="1"/>
          <p:nvPr/>
        </p:nvSpPr>
        <p:spPr>
          <a:xfrm>
            <a:off x="1082181" y="120312"/>
            <a:ext cx="9651167"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700" b="1" dirty="0">
                <a:solidFill>
                  <a:schemeClr val="accent5"/>
                </a:solidFill>
                <a:latin typeface="Rockwell"/>
                <a:cs typeface="Calibri"/>
              </a:rPr>
              <a:t>What about Google Scholar?</a:t>
            </a:r>
          </a:p>
        </p:txBody>
      </p:sp>
      <p:sp>
        <p:nvSpPr>
          <p:cNvPr id="6" name="TextBox 5">
            <a:extLst>
              <a:ext uri="{FF2B5EF4-FFF2-40B4-BE49-F238E27FC236}">
                <a16:creationId xmlns:a16="http://schemas.microsoft.com/office/drawing/2014/main" id="{645B5766-9F0B-E7A6-7F7C-E24592955E57}"/>
              </a:ext>
            </a:extLst>
          </p:cNvPr>
          <p:cNvSpPr txBox="1"/>
          <p:nvPr/>
        </p:nvSpPr>
        <p:spPr>
          <a:xfrm>
            <a:off x="1082180" y="891530"/>
            <a:ext cx="9651167"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500" b="1" dirty="0">
                <a:solidFill>
                  <a:schemeClr val="accent5"/>
                </a:solidFill>
                <a:latin typeface="Rockwell"/>
                <a:cs typeface="Calibri"/>
              </a:rPr>
              <a:t>This is why it’s NOT cool:</a:t>
            </a:r>
          </a:p>
        </p:txBody>
      </p:sp>
      <p:pic>
        <p:nvPicPr>
          <p:cNvPr id="11" name="Picture 10" descr="A screenshot of a computer&#10;&#10;Description automatically generated">
            <a:extLst>
              <a:ext uri="{FF2B5EF4-FFF2-40B4-BE49-F238E27FC236}">
                <a16:creationId xmlns:a16="http://schemas.microsoft.com/office/drawing/2014/main" id="{85E2A587-7CA1-9CC4-A8A9-A26FC1529A49}"/>
              </a:ext>
            </a:extLst>
          </p:cNvPr>
          <p:cNvPicPr>
            <a:picLocks noChangeAspect="1"/>
          </p:cNvPicPr>
          <p:nvPr/>
        </p:nvPicPr>
        <p:blipFill rotWithShape="1">
          <a:blip r:embed="rId3">
            <a:extLst>
              <a:ext uri="{28A0092B-C50C-407E-A947-70E740481C1C}">
                <a14:useLocalDpi xmlns:a14="http://schemas.microsoft.com/office/drawing/2010/main" val="0"/>
              </a:ext>
            </a:extLst>
          </a:blip>
          <a:srcRect r="16103"/>
          <a:stretch/>
        </p:blipFill>
        <p:spPr>
          <a:xfrm>
            <a:off x="166224" y="1566862"/>
            <a:ext cx="5841508" cy="3094538"/>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9818DD89-773C-E5E2-FF40-76F83AA21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941" y="4017200"/>
            <a:ext cx="4800636" cy="2858240"/>
          </a:xfrm>
          <a:prstGeom prst="rect">
            <a:avLst/>
          </a:prstGeom>
        </p:spPr>
      </p:pic>
    </p:spTree>
    <p:extLst>
      <p:ext uri="{BB962C8B-B14F-4D97-AF65-F5344CB8AC3E}">
        <p14:creationId xmlns:p14="http://schemas.microsoft.com/office/powerpoint/2010/main" val="361714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8750" y="3888756"/>
            <a:ext cx="7245496" cy="1447800"/>
          </a:xfrm>
        </p:spPr>
        <p:txBody>
          <a:bodyPr>
            <a:noAutofit/>
          </a:bodyPr>
          <a:lstStyle/>
          <a:p>
            <a:r>
              <a:rPr lang="en-US" sz="2500" dirty="0"/>
              <a:t>One of the most useful skills you can develop is citation tracking OR citation chaining – the ability to find other relevant or related sources based on a bibliography.</a:t>
            </a:r>
          </a:p>
          <a:p>
            <a:endParaRPr lang="en-US" sz="2500" dirty="0"/>
          </a:p>
          <a:p>
            <a:r>
              <a:rPr lang="en-US" sz="2500" dirty="0"/>
              <a:t>If you find a pertinent article or book, reviewing the bibliography is an effective way to broaden your search, so always look at the bibliography.</a:t>
            </a:r>
          </a:p>
          <a:p>
            <a:endParaRPr lang="en-US" sz="2500" dirty="0"/>
          </a:p>
        </p:txBody>
      </p:sp>
      <p:sp>
        <p:nvSpPr>
          <p:cNvPr id="3" name="Title 1">
            <a:extLst>
              <a:ext uri="{FF2B5EF4-FFF2-40B4-BE49-F238E27FC236}">
                <a16:creationId xmlns:a16="http://schemas.microsoft.com/office/drawing/2014/main" id="{4D462DFB-4246-F179-4D2D-C9198FA3CCE3}"/>
              </a:ext>
            </a:extLst>
          </p:cNvPr>
          <p:cNvSpPr txBox="1">
            <a:spLocks/>
          </p:cNvSpPr>
          <p:nvPr/>
        </p:nvSpPr>
        <p:spPr>
          <a:xfrm>
            <a:off x="750454" y="533110"/>
            <a:ext cx="10131425" cy="145626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ctr"/>
            <a:r>
              <a:rPr lang="en-US" sz="4800" b="1" dirty="0">
                <a:solidFill>
                  <a:schemeClr val="accent5"/>
                </a:solidFill>
                <a:latin typeface="Rockwell"/>
                <a:cs typeface="JasmineUPC"/>
                <a:sym typeface="Georgia"/>
              </a:rPr>
              <a:t>Research Tip…</a:t>
            </a:r>
            <a:endParaRPr lang="en-US" sz="4800" b="1" dirty="0">
              <a:solidFill>
                <a:schemeClr val="accent5"/>
              </a:solidFill>
              <a:latin typeface="Rockwell"/>
              <a:cs typeface="JasmineUPC"/>
            </a:endParaRPr>
          </a:p>
        </p:txBody>
      </p:sp>
      <p:pic>
        <p:nvPicPr>
          <p:cNvPr id="2" name="Picture 1">
            <a:extLst>
              <a:ext uri="{FF2B5EF4-FFF2-40B4-BE49-F238E27FC236}">
                <a16:creationId xmlns:a16="http://schemas.microsoft.com/office/drawing/2014/main" id="{DFAC8579-02FC-0A8D-491F-6DD85364A1A1}"/>
              </a:ext>
            </a:extLst>
          </p:cNvPr>
          <p:cNvPicPr>
            <a:picLocks noChangeAspect="1"/>
          </p:cNvPicPr>
          <p:nvPr/>
        </p:nvPicPr>
        <p:blipFill>
          <a:blip r:embed="rId3"/>
          <a:stretch>
            <a:fillRect/>
          </a:stretch>
        </p:blipFill>
        <p:spPr>
          <a:xfrm>
            <a:off x="7998293" y="2064417"/>
            <a:ext cx="3918921" cy="4680188"/>
          </a:xfrm>
          <a:prstGeom prst="rect">
            <a:avLst/>
          </a:prstGeom>
        </p:spPr>
      </p:pic>
    </p:spTree>
    <p:extLst>
      <p:ext uri="{BB962C8B-B14F-4D97-AF65-F5344CB8AC3E}">
        <p14:creationId xmlns:p14="http://schemas.microsoft.com/office/powerpoint/2010/main" val="41514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3423</TotalTime>
  <Words>660</Words>
  <Application>Microsoft Office PowerPoint</Application>
  <PresentationFormat>Widescreen</PresentationFormat>
  <Paragraphs>74</Paragraphs>
  <Slides>14</Slides>
  <Notes>12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Rockwell</vt:lpstr>
      <vt:lpstr>Celestial</vt:lpstr>
      <vt:lpstr>PowerPoint Presentation</vt:lpstr>
      <vt:lpstr>PowerPoint Presentation</vt:lpstr>
      <vt:lpstr>PowerPoint Presentation</vt:lpstr>
      <vt:lpstr>Books, book chapters, journal articles, conference presentations and papers, dissertations… </vt:lpstr>
      <vt:lpstr>PowerPoint Presentation</vt:lpstr>
      <vt:lpstr>PowerPoint Presentation</vt:lpstr>
      <vt:lpstr>PowerPoint Presentation</vt:lpstr>
      <vt:lpstr>PowerPoint Presentation</vt:lpstr>
      <vt:lpstr>PowerPoint Presentation</vt:lpstr>
      <vt:lpstr>Is Global Environmental Politics a scholarly publication?    Look in Ulrich’s web</vt:lpstr>
      <vt:lpstr>Has your article been peer reviewed?</vt:lpstr>
      <vt:lpstr>PowerPoint Presentation</vt:lpstr>
      <vt:lpstr>PowerPoint Presentation</vt:lpstr>
      <vt:lpstr>PowerPoint Presentation</vt:lpstr>
    </vt:vector>
  </TitlesOfParts>
  <Company>Furman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Sources</dc:title>
  <dc:creator>Mary Fairbairn</dc:creator>
  <cp:lastModifiedBy>Allison Diaz</cp:lastModifiedBy>
  <cp:revision>89</cp:revision>
  <cp:lastPrinted>2022-09-29T19:26:22Z</cp:lastPrinted>
  <dcterms:created xsi:type="dcterms:W3CDTF">2020-09-08T09:44:01Z</dcterms:created>
  <dcterms:modified xsi:type="dcterms:W3CDTF">2023-09-22T14:42:43Z</dcterms:modified>
</cp:coreProperties>
</file>