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7" r:id="rId6"/>
    <p:sldId id="268"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Invoice Extractor</a:t>
            </a:r>
          </a:p>
        </p:txBody>
      </p:sp>
      <p:sp>
        <p:nvSpPr>
          <p:cNvPr id="3" name="Subtitle 2"/>
          <p:cNvSpPr>
            <a:spLocks noGrp="1"/>
          </p:cNvSpPr>
          <p:nvPr>
            <p:ph type="subTitle" idx="1"/>
          </p:nvPr>
        </p:nvSpPr>
        <p:spPr/>
        <p:txBody>
          <a:bodyPr>
            <a:normAutofit/>
          </a:bodyPr>
          <a:lstStyle/>
          <a:p>
            <a:r>
              <a:rPr lang="en-US" sz="2000" i="1" dirty="0"/>
              <a:t>A Bot that reads invoices and extract content</a:t>
            </a:r>
          </a:p>
          <a:p>
            <a:r>
              <a:rPr lang="en-US" sz="2000" i="1" dirty="0"/>
              <a:t>Date: July 25</a:t>
            </a:r>
            <a:r>
              <a:rPr lang="en-US" sz="2000" i="1" baseline="30000" dirty="0"/>
              <a:t>th</a:t>
            </a:r>
            <a:r>
              <a:rPr lang="en-US" sz="2000" i="1" dirty="0"/>
              <a:t> , 2021</a:t>
            </a:r>
          </a:p>
        </p:txBody>
      </p:sp>
    </p:spTree>
    <p:extLst>
      <p:ext uri="{BB962C8B-B14F-4D97-AF65-F5344CB8AC3E}">
        <p14:creationId xmlns:p14="http://schemas.microsoft.com/office/powerpoint/2010/main" val="392431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381377"/>
            <a:ext cx="9601196" cy="1303867"/>
          </a:xfrm>
        </p:spPr>
        <p:txBody>
          <a:bodyPr/>
          <a:lstStyle/>
          <a:p>
            <a:r>
              <a:rPr lang="en-US" dirty="0"/>
              <a:t>Table of Content</a:t>
            </a:r>
          </a:p>
        </p:txBody>
      </p:sp>
      <p:sp>
        <p:nvSpPr>
          <p:cNvPr id="3" name="Content Placeholder 2"/>
          <p:cNvSpPr>
            <a:spLocks noGrp="1"/>
          </p:cNvSpPr>
          <p:nvPr>
            <p:ph idx="1"/>
          </p:nvPr>
        </p:nvSpPr>
        <p:spPr/>
        <p:txBody>
          <a:bodyPr>
            <a:normAutofit/>
          </a:bodyPr>
          <a:lstStyle/>
          <a:p>
            <a:r>
              <a:rPr lang="en-US" sz="2000" dirty="0"/>
              <a:t>Background &amp; objectives – Slide no: 3</a:t>
            </a:r>
          </a:p>
          <a:p>
            <a:r>
              <a:rPr lang="en-US" sz="2000" dirty="0"/>
              <a:t>Scope – Slide no: 4</a:t>
            </a:r>
          </a:p>
          <a:p>
            <a:pPr>
              <a:spcBef>
                <a:spcPts val="0"/>
              </a:spcBef>
              <a:spcAft>
                <a:spcPts val="0"/>
              </a:spcAft>
              <a:buFont typeface="Arial" panose="020B0604020202020204" pitchFamily="34" charset="0"/>
              <a:buChar char="•"/>
            </a:pPr>
            <a:r>
              <a:rPr lang="en-US" sz="2000" dirty="0"/>
              <a:t>A</a:t>
            </a:r>
            <a:r>
              <a:rPr lang="en-US" sz="2000" dirty="0" smtClean="0"/>
              <a:t>ctivities </a:t>
            </a:r>
            <a:r>
              <a:rPr lang="en-US" sz="2000" dirty="0"/>
              <a:t>and deliverables – Slide no</a:t>
            </a:r>
            <a:r>
              <a:rPr lang="en-US" sz="2000" dirty="0" smtClean="0"/>
              <a:t>: 5-7 </a:t>
            </a:r>
            <a:endParaRPr lang="en-US" sz="2000" dirty="0"/>
          </a:p>
          <a:p>
            <a:pPr>
              <a:spcBef>
                <a:spcPts val="0"/>
              </a:spcBef>
              <a:spcAft>
                <a:spcPts val="0"/>
              </a:spcAft>
              <a:buFont typeface="Arial" panose="020B0604020202020204" pitchFamily="34" charset="0"/>
              <a:buChar char="•"/>
            </a:pPr>
            <a:r>
              <a:rPr lang="en-US" sz="2000" dirty="0"/>
              <a:t>Timeline and pricing – Slide no: </a:t>
            </a:r>
            <a:r>
              <a:rPr lang="en-US" sz="2000" dirty="0" err="1"/>
              <a:t>NaN</a:t>
            </a:r>
            <a:endParaRPr lang="en-US" sz="2000" dirty="0"/>
          </a:p>
          <a:p>
            <a:pPr>
              <a:spcBef>
                <a:spcPts val="0"/>
              </a:spcBef>
              <a:spcAft>
                <a:spcPts val="0"/>
              </a:spcAft>
              <a:buFont typeface="Arial" panose="020B0604020202020204" pitchFamily="34" charset="0"/>
              <a:buChar char="•"/>
            </a:pPr>
            <a:r>
              <a:rPr lang="en-US" sz="2000" dirty="0"/>
              <a:t>Appendix – Slide no: </a:t>
            </a:r>
            <a:r>
              <a:rPr lang="en-US" sz="2000" dirty="0" err="1"/>
              <a:t>NaN</a:t>
            </a:r>
            <a:endParaRPr lang="en-US" sz="2000" dirty="0"/>
          </a:p>
          <a:p>
            <a:endParaRPr lang="en-US" sz="2000" dirty="0"/>
          </a:p>
        </p:txBody>
      </p:sp>
    </p:spTree>
    <p:extLst>
      <p:ext uri="{BB962C8B-B14F-4D97-AF65-F5344CB8AC3E}">
        <p14:creationId xmlns:p14="http://schemas.microsoft.com/office/powerpoint/2010/main" val="347071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381377"/>
            <a:ext cx="9601196" cy="1303867"/>
          </a:xfrm>
        </p:spPr>
        <p:txBody>
          <a:bodyPr/>
          <a:lstStyle/>
          <a:p>
            <a:r>
              <a:rPr lang="en-US" dirty="0"/>
              <a:t>Background &amp; Objectives</a:t>
            </a:r>
          </a:p>
        </p:txBody>
      </p:sp>
      <p:sp>
        <p:nvSpPr>
          <p:cNvPr id="3" name="Content Placeholder 2"/>
          <p:cNvSpPr>
            <a:spLocks noGrp="1"/>
          </p:cNvSpPr>
          <p:nvPr>
            <p:ph idx="1"/>
          </p:nvPr>
        </p:nvSpPr>
        <p:spPr/>
        <p:txBody>
          <a:bodyPr>
            <a:normAutofit/>
          </a:bodyPr>
          <a:lstStyle/>
          <a:p>
            <a:pPr marL="0" indent="0">
              <a:buNone/>
            </a:pPr>
            <a:r>
              <a:rPr lang="en-US" sz="2000" dirty="0"/>
              <a:t>In the modern era where various technological developments, such as cloud-based apps and mobile devices, when paired with traditional, forms-intensive business procedures, have resulted in a massive increase in the amount of unstructured data gathered and managed by businesses. </a:t>
            </a:r>
          </a:p>
          <a:p>
            <a:pPr marL="0" indent="0">
              <a:buNone/>
            </a:pPr>
            <a:r>
              <a:rPr lang="en-US" sz="2000" dirty="0"/>
              <a:t>Hence manually extracting data from PDFs, PDF forms, TXT and Images is a Hectic job. </a:t>
            </a:r>
          </a:p>
          <a:p>
            <a:pPr marL="0" indent="0">
              <a:buNone/>
            </a:pPr>
            <a:r>
              <a:rPr lang="en-US" sz="2000" dirty="0"/>
              <a:t>Therefore our objective for this project would be to develop an data extraction platform, to assist organizations extract and utilize data trapped within Images, PDF forms, PDF’s, machine logs, and other unstructured data files. </a:t>
            </a:r>
          </a:p>
          <a:p>
            <a:pPr marL="0" indent="0">
              <a:buNone/>
            </a:pPr>
            <a:endParaRPr lang="en-US" sz="2200" dirty="0"/>
          </a:p>
        </p:txBody>
      </p:sp>
    </p:spTree>
    <p:extLst>
      <p:ext uri="{BB962C8B-B14F-4D97-AF65-F5344CB8AC3E}">
        <p14:creationId xmlns:p14="http://schemas.microsoft.com/office/powerpoint/2010/main" val="291169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381377"/>
            <a:ext cx="9601196" cy="1303867"/>
          </a:xfrm>
        </p:spPr>
        <p:txBody>
          <a:bodyPr/>
          <a:lstStyle/>
          <a:p>
            <a:r>
              <a:rPr lang="en-US" dirty="0"/>
              <a:t>Scope</a:t>
            </a:r>
          </a:p>
        </p:txBody>
      </p:sp>
      <p:sp>
        <p:nvSpPr>
          <p:cNvPr id="3" name="Content Placeholder 2"/>
          <p:cNvSpPr>
            <a:spLocks noGrp="1"/>
          </p:cNvSpPr>
          <p:nvPr>
            <p:ph idx="1"/>
          </p:nvPr>
        </p:nvSpPr>
        <p:spPr>
          <a:xfrm>
            <a:off x="1295401" y="2556932"/>
            <a:ext cx="9601196" cy="3702200"/>
          </a:xfrm>
        </p:spPr>
        <p:txBody>
          <a:bodyPr>
            <a:normAutofit/>
          </a:bodyPr>
          <a:lstStyle/>
          <a:p>
            <a:r>
              <a:rPr lang="en-US" sz="2000" dirty="0"/>
              <a:t>This project would currently work in the domain of finance in which it extracts data from Sale invoices and export it to CSV or JSON format.</a:t>
            </a:r>
          </a:p>
          <a:p>
            <a:r>
              <a:rPr lang="en-US" sz="2000" dirty="0"/>
              <a:t>The bot is trained on specific retailer’s invoices in order to make it learn the pattern’s within a particular invoice.</a:t>
            </a:r>
          </a:p>
          <a:p>
            <a:r>
              <a:rPr lang="en-US" sz="2000" dirty="0"/>
              <a:t>It is assumed that invoice pattern of a particular retailer remains same for training, validation and testing phase.</a:t>
            </a:r>
          </a:p>
          <a:p>
            <a:r>
              <a:rPr lang="en-US" sz="2000" dirty="0"/>
              <a:t>The bot only accepts invoice’s in the form of Images, PDF’s, and TXT.</a:t>
            </a:r>
          </a:p>
          <a:p>
            <a:r>
              <a:rPr lang="en-US" sz="2000" dirty="0"/>
              <a:t>The bot needs to be trained for any new patterned invoice from any retailer. </a:t>
            </a:r>
          </a:p>
          <a:p>
            <a:r>
              <a:rPr lang="en-US" sz="2000" dirty="0"/>
              <a:t>The input invoice’s must be of good quality in order to generate accurate results. </a:t>
            </a:r>
          </a:p>
          <a:p>
            <a:endParaRPr lang="en-US" sz="2000" dirty="0"/>
          </a:p>
          <a:p>
            <a:endParaRPr lang="en-US" sz="2000" dirty="0"/>
          </a:p>
          <a:p>
            <a:endParaRPr lang="en-US" sz="2000" dirty="0"/>
          </a:p>
        </p:txBody>
      </p:sp>
    </p:spTree>
    <p:extLst>
      <p:ext uri="{BB962C8B-B14F-4D97-AF65-F5344CB8AC3E}">
        <p14:creationId xmlns:p14="http://schemas.microsoft.com/office/powerpoint/2010/main" val="3738894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7589" y="566670"/>
            <a:ext cx="7843234" cy="769441"/>
          </a:xfrm>
          <a:prstGeom prst="rect">
            <a:avLst/>
          </a:prstGeom>
          <a:noFill/>
        </p:spPr>
        <p:txBody>
          <a:bodyPr wrap="square" rtlCol="0">
            <a:spAutoFit/>
          </a:bodyPr>
          <a:lstStyle/>
          <a:p>
            <a:pPr algn="ctr"/>
            <a:r>
              <a:rPr lang="en-US" b="1" dirty="0">
                <a:solidFill>
                  <a:srgbClr val="3B3838"/>
                </a:solidFill>
                <a:latin typeface="Segoe UI Light" panose="020B0502040204020203" pitchFamily="34" charset="0"/>
              </a:rPr>
              <a:t> </a:t>
            </a:r>
            <a:r>
              <a:rPr lang="en-US" sz="4400" dirty="0">
                <a:solidFill>
                  <a:srgbClr val="3B3838"/>
                </a:solidFill>
                <a:latin typeface="+mj-lt"/>
              </a:rPr>
              <a:t>Activities and Deliverables</a:t>
            </a:r>
            <a:r>
              <a:rPr lang="en-US" dirty="0">
                <a:solidFill>
                  <a:srgbClr val="000000"/>
                </a:solidFill>
                <a:latin typeface="Segoe UI Light" panose="020B0502040204020203" pitchFamily="34" charset="0"/>
              </a:rPr>
              <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27807186"/>
              </p:ext>
            </p:extLst>
          </p:nvPr>
        </p:nvGraphicFramePr>
        <p:xfrm>
          <a:off x="1378040" y="1336111"/>
          <a:ext cx="9401577" cy="4871507"/>
        </p:xfrm>
        <a:graphic>
          <a:graphicData uri="http://schemas.openxmlformats.org/drawingml/2006/table">
            <a:tbl>
              <a:tblPr firstRow="1" bandRow="1">
                <a:tableStyleId>{5C22544A-7EE6-4342-B048-85BDC9FD1C3A}</a:tableStyleId>
              </a:tblPr>
              <a:tblGrid>
                <a:gridCol w="3133859"/>
                <a:gridCol w="3133859"/>
                <a:gridCol w="3133859"/>
              </a:tblGrid>
              <a:tr h="509151">
                <a:tc>
                  <a:txBody>
                    <a:bodyPr/>
                    <a:lstStyle/>
                    <a:p>
                      <a:pPr algn="ctr"/>
                      <a:r>
                        <a:rPr lang="en-US" dirty="0" smtClean="0"/>
                        <a:t>Phases</a:t>
                      </a:r>
                      <a:endParaRPr lang="en-US" dirty="0"/>
                    </a:p>
                  </a:txBody>
                  <a:tcPr/>
                </a:tc>
                <a:tc>
                  <a:txBody>
                    <a:bodyPr/>
                    <a:lstStyle/>
                    <a:p>
                      <a:pPr algn="ctr"/>
                      <a:r>
                        <a:rPr lang="en-US" dirty="0" smtClean="0"/>
                        <a:t>Activities</a:t>
                      </a:r>
                      <a:endParaRPr lang="en-US" dirty="0"/>
                    </a:p>
                  </a:txBody>
                  <a:tcPr/>
                </a:tc>
                <a:tc>
                  <a:txBody>
                    <a:bodyPr/>
                    <a:lstStyle/>
                    <a:p>
                      <a:pPr algn="ctr"/>
                      <a:r>
                        <a:rPr lang="en-US" sz="1800" b="1" dirty="0" smtClean="0"/>
                        <a:t>Deliverables</a:t>
                      </a:r>
                      <a:endParaRPr lang="en-US" dirty="0"/>
                    </a:p>
                  </a:txBody>
                  <a:tcPr/>
                </a:tc>
              </a:tr>
              <a:tr h="2562291">
                <a:tc>
                  <a:txBody>
                    <a:bodyPr/>
                    <a:lstStyle/>
                    <a:p>
                      <a:pPr algn="ctr"/>
                      <a:r>
                        <a:rPr lang="en-US" sz="1800" b="1" i="0" kern="1200" dirty="0" smtClean="0">
                          <a:solidFill>
                            <a:schemeClr val="dk1"/>
                          </a:solidFill>
                          <a:effectLst/>
                          <a:latin typeface="+mj-lt"/>
                          <a:ea typeface="+mn-ea"/>
                          <a:cs typeface="Arial" panose="020B0604020202020204" pitchFamily="34" charset="0"/>
                        </a:rPr>
                        <a:t>Planning &amp; Research</a:t>
                      </a:r>
                      <a:endParaRPr lang="en-US" b="1" dirty="0">
                        <a:latin typeface="+mj-lt"/>
                      </a:endParaRPr>
                    </a:p>
                  </a:txBody>
                  <a:tcPr/>
                </a:tc>
                <a:tc>
                  <a:txBody>
                    <a:bodyPr/>
                    <a:lstStyle/>
                    <a:p>
                      <a:pPr marL="285750" indent="-285750" rtl="0" fontAlgn="base">
                        <a:buFont typeface="Courier New" panose="02070309020205020404" pitchFamily="49" charset="0"/>
                        <a:buChar char="o"/>
                      </a:pPr>
                      <a:r>
                        <a:rPr lang="en-US" sz="1600" b="0" i="0" kern="1200" dirty="0" smtClean="0">
                          <a:solidFill>
                            <a:schemeClr val="dk1"/>
                          </a:solidFill>
                          <a:effectLst/>
                          <a:latin typeface="+mn-lt"/>
                          <a:ea typeface="+mn-ea"/>
                          <a:cs typeface="+mn-cs"/>
                        </a:rPr>
                        <a:t>Understand and document key objectives​ for the project</a:t>
                      </a:r>
                    </a:p>
                    <a:p>
                      <a:pPr marL="285750" indent="-285750" rtl="0" fontAlgn="base">
                        <a:buFont typeface="Courier New" panose="02070309020205020404" pitchFamily="49" charset="0"/>
                        <a:buChar char="o"/>
                      </a:pPr>
                      <a:r>
                        <a:rPr lang="en-US" sz="1600" b="0" i="0" kern="1200" dirty="0" smtClean="0">
                          <a:solidFill>
                            <a:schemeClr val="dk1"/>
                          </a:solidFill>
                          <a:effectLst/>
                          <a:latin typeface="+mn-lt"/>
                          <a:ea typeface="+mn-ea"/>
                          <a:cs typeface="+mn-cs"/>
                        </a:rPr>
                        <a:t>Document success criteria and what objectives are required in Phase 1</a:t>
                      </a:r>
                    </a:p>
                    <a:p>
                      <a:pPr marL="285750" indent="-285750" rtl="0" fontAlgn="base">
                        <a:buFont typeface="Courier New" panose="02070309020205020404" pitchFamily="49" charset="0"/>
                        <a:buChar char="o"/>
                      </a:pPr>
                      <a:r>
                        <a:rPr lang="en-US" sz="1600" b="0" i="0" kern="1200" dirty="0" smtClean="0">
                          <a:solidFill>
                            <a:schemeClr val="dk1"/>
                          </a:solidFill>
                          <a:effectLst/>
                          <a:latin typeface="+mn-lt"/>
                          <a:ea typeface="+mn-ea"/>
                          <a:cs typeface="+mn-cs"/>
                        </a:rPr>
                        <a:t>Review and document software’s functionalities already available in market</a:t>
                      </a:r>
                    </a:p>
                    <a:p>
                      <a:pPr marL="285750" indent="-285750" rtl="0" fontAlgn="base">
                        <a:buFont typeface="Courier New" panose="02070309020205020404" pitchFamily="49" charset="0"/>
                        <a:buChar char="o"/>
                      </a:pPr>
                      <a:r>
                        <a:rPr lang="en-US" sz="1600" b="0" i="0" kern="1200" dirty="0" smtClean="0">
                          <a:solidFill>
                            <a:schemeClr val="dk1"/>
                          </a:solidFill>
                          <a:effectLst/>
                          <a:latin typeface="+mn-lt"/>
                          <a:ea typeface="+mn-ea"/>
                          <a:cs typeface="+mn-cs"/>
                        </a:rPr>
                        <a:t>Understand research paper in the area of our project.</a:t>
                      </a:r>
                    </a:p>
                  </a:txBody>
                  <a:tcPr/>
                </a:tc>
                <a:tc>
                  <a:txBody>
                    <a:bodyPr/>
                    <a:lstStyle/>
                    <a:p>
                      <a:pPr marL="285750" indent="-285750" rtl="0" fontAlgn="base">
                        <a:buFont typeface="Courier New" panose="02070309020205020404" pitchFamily="49" charset="0"/>
                        <a:buChar char="o"/>
                      </a:pPr>
                      <a:r>
                        <a:rPr lang="en-US" sz="1600" b="0" i="0" kern="1200" dirty="0" smtClean="0">
                          <a:solidFill>
                            <a:schemeClr val="dk1"/>
                          </a:solidFill>
                          <a:effectLst/>
                          <a:latin typeface="+mn-lt"/>
                          <a:ea typeface="+mn-ea"/>
                          <a:cs typeface="+mn-cs"/>
                        </a:rPr>
                        <a:t>Workable Project plan.</a:t>
                      </a:r>
                    </a:p>
                    <a:p>
                      <a:pPr marL="285750" indent="-285750" rtl="0" fontAlgn="base">
                        <a:buFont typeface="Courier New" panose="02070309020205020404" pitchFamily="49" charset="0"/>
                        <a:buChar char="o"/>
                      </a:pPr>
                      <a:r>
                        <a:rPr lang="en-US" sz="1600" b="0" i="0" kern="1200" dirty="0" smtClean="0">
                          <a:solidFill>
                            <a:schemeClr val="dk1"/>
                          </a:solidFill>
                          <a:effectLst/>
                          <a:latin typeface="+mn-lt"/>
                          <a:ea typeface="+mn-ea"/>
                          <a:cs typeface="+mn-cs"/>
                        </a:rPr>
                        <a:t>Feasibility</a:t>
                      </a:r>
                      <a:r>
                        <a:rPr lang="en-US" sz="1600" b="0" i="0" kern="1200" baseline="0" dirty="0" smtClean="0">
                          <a:solidFill>
                            <a:schemeClr val="dk1"/>
                          </a:solidFill>
                          <a:effectLst/>
                          <a:latin typeface="+mn-lt"/>
                          <a:ea typeface="+mn-ea"/>
                          <a:cs typeface="+mn-cs"/>
                        </a:rPr>
                        <a:t> Report. </a:t>
                      </a:r>
                      <a:r>
                        <a:rPr lang="en-US" sz="1600" b="0" i="0" kern="1200" dirty="0" smtClean="0">
                          <a:solidFill>
                            <a:schemeClr val="dk1"/>
                          </a:solidFill>
                          <a:effectLst/>
                          <a:latin typeface="+mn-lt"/>
                          <a:ea typeface="+mn-ea"/>
                          <a:cs typeface="+mn-cs"/>
                        </a:rPr>
                        <a:t> ​</a:t>
                      </a:r>
                    </a:p>
                    <a:p>
                      <a:pPr marL="285750" indent="-285750" rtl="0" fontAlgn="base">
                        <a:buFont typeface="Arial" panose="020B0604020202020204" pitchFamily="34" charset="0"/>
                        <a:buChar char="•"/>
                      </a:pPr>
                      <a:endParaRPr lang="en-US" sz="1600" dirty="0">
                        <a:latin typeface="+mn-lt"/>
                      </a:endParaRPr>
                    </a:p>
                  </a:txBody>
                  <a:tcPr/>
                </a:tc>
              </a:tr>
              <a:tr h="180006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dirty="0" smtClean="0">
                          <a:solidFill>
                            <a:srgbClr val="000000"/>
                          </a:solidFill>
                          <a:effectLst/>
                          <a:latin typeface="+mj-lt"/>
                          <a:cs typeface="Arial" panose="020B0604020202020204" pitchFamily="34" charset="0"/>
                        </a:rPr>
                        <a:t>Design ​</a:t>
                      </a:r>
                    </a:p>
                    <a:p>
                      <a:endParaRPr lang="en-US" dirty="0"/>
                    </a:p>
                  </a:txBody>
                  <a:tcPr/>
                </a:tc>
                <a:tc>
                  <a:txBody>
                    <a:bodyPr/>
                    <a:lstStyle/>
                    <a:p>
                      <a:pPr marL="285750" indent="-285750">
                        <a:buFont typeface="Courier New" panose="02070309020205020404" pitchFamily="49" charset="0"/>
                        <a:buChar char="o"/>
                      </a:pPr>
                      <a:r>
                        <a:rPr lang="en-US" sz="1600" dirty="0" smtClean="0"/>
                        <a:t>Design the schema for each different patterned</a:t>
                      </a:r>
                      <a:r>
                        <a:rPr lang="en-US" sz="1600" baseline="0" dirty="0" smtClean="0"/>
                        <a:t> invoice.</a:t>
                      </a:r>
                    </a:p>
                    <a:p>
                      <a:pPr marL="285750" indent="-285750">
                        <a:buFont typeface="Courier New" panose="02070309020205020404" pitchFamily="49" charset="0"/>
                        <a:buChar char="o"/>
                      </a:pPr>
                      <a:r>
                        <a:rPr lang="en-US" sz="1600" baseline="0" dirty="0" smtClean="0"/>
                        <a:t>Design Solution’s for known  problem’s that could occur in implementation phase.</a:t>
                      </a:r>
                    </a:p>
                    <a:p>
                      <a:pPr marL="285750" indent="-285750">
                        <a:buFont typeface="Courier New" panose="02070309020205020404" pitchFamily="49" charset="0"/>
                        <a:buChar char="o"/>
                      </a:pPr>
                      <a:r>
                        <a:rPr lang="en-US" sz="1600" baseline="0" dirty="0" smtClean="0"/>
                        <a:t>Design architecture of the whole system.</a:t>
                      </a:r>
                    </a:p>
                  </a:txBody>
                  <a:tcPr/>
                </a:tc>
                <a:tc>
                  <a:txBody>
                    <a:bodyPr/>
                    <a:lstStyle/>
                    <a:p>
                      <a:pPr marL="285750" indent="-285750">
                        <a:buFont typeface="Courier New" panose="02070309020205020404" pitchFamily="49" charset="0"/>
                        <a:buChar char="o"/>
                      </a:pPr>
                      <a:r>
                        <a:rPr lang="en-US" sz="1600" dirty="0" smtClean="0"/>
                        <a:t>Use case,</a:t>
                      </a:r>
                      <a:r>
                        <a:rPr lang="en-US" sz="1600" baseline="0" dirty="0" smtClean="0"/>
                        <a:t> Activity and Sequence d</a:t>
                      </a:r>
                      <a:r>
                        <a:rPr lang="en-US" sz="1600" dirty="0" smtClean="0"/>
                        <a:t>iagram depicting the flow of the system.</a:t>
                      </a:r>
                      <a:endParaRPr lang="en-US" sz="1600" baseline="0" dirty="0" smtClean="0"/>
                    </a:p>
                    <a:p>
                      <a:pPr marL="285750" indent="-285750">
                        <a:buFont typeface="Courier New" panose="02070309020205020404" pitchFamily="49" charset="0"/>
                        <a:buChar char="o"/>
                      </a:pPr>
                      <a:r>
                        <a:rPr lang="en-US" sz="1600" dirty="0" smtClean="0"/>
                        <a:t>Flow of system using pseudocode</a:t>
                      </a:r>
                      <a:r>
                        <a:rPr lang="en-US" dirty="0" smtClean="0"/>
                        <a:t>.</a:t>
                      </a:r>
                      <a:endParaRPr lang="en-US" dirty="0"/>
                    </a:p>
                  </a:txBody>
                  <a:tcPr/>
                </a:tc>
              </a:tr>
            </a:tbl>
          </a:graphicData>
        </a:graphic>
      </p:graphicFrame>
    </p:spTree>
    <p:extLst>
      <p:ext uri="{BB962C8B-B14F-4D97-AF65-F5344CB8AC3E}">
        <p14:creationId xmlns:p14="http://schemas.microsoft.com/office/powerpoint/2010/main" val="2985248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4710" y="618186"/>
            <a:ext cx="7843234" cy="769441"/>
          </a:xfrm>
          <a:prstGeom prst="rect">
            <a:avLst/>
          </a:prstGeom>
          <a:noFill/>
        </p:spPr>
        <p:txBody>
          <a:bodyPr wrap="square" rtlCol="0">
            <a:spAutoFit/>
          </a:bodyPr>
          <a:lstStyle/>
          <a:p>
            <a:pPr algn="ctr"/>
            <a:r>
              <a:rPr lang="en-US" b="1" dirty="0">
                <a:solidFill>
                  <a:srgbClr val="3B3838"/>
                </a:solidFill>
                <a:latin typeface="Segoe UI Light" panose="020B0502040204020203" pitchFamily="34" charset="0"/>
              </a:rPr>
              <a:t> </a:t>
            </a:r>
            <a:r>
              <a:rPr lang="en-US" sz="4400" dirty="0">
                <a:solidFill>
                  <a:srgbClr val="3B3838"/>
                </a:solidFill>
                <a:latin typeface="+mj-lt"/>
              </a:rPr>
              <a:t>Activities and </a:t>
            </a:r>
            <a:r>
              <a:rPr lang="en-US" sz="4400" dirty="0" smtClean="0">
                <a:solidFill>
                  <a:srgbClr val="3B3838"/>
                </a:solidFill>
                <a:latin typeface="+mj-lt"/>
              </a:rPr>
              <a:t>Deliverables Cont.</a:t>
            </a:r>
            <a:r>
              <a:rPr lang="en-US" dirty="0" smtClean="0">
                <a:solidFill>
                  <a:srgbClr val="000000"/>
                </a:solidFill>
                <a:latin typeface="Segoe UI Light" panose="020B0502040204020203" pitchFamily="34" charset="0"/>
              </a:rPr>
              <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97292339"/>
              </p:ext>
            </p:extLst>
          </p:nvPr>
        </p:nvGraphicFramePr>
        <p:xfrm>
          <a:off x="1365161" y="1516415"/>
          <a:ext cx="9401577" cy="3250413"/>
        </p:xfrm>
        <a:graphic>
          <a:graphicData uri="http://schemas.openxmlformats.org/drawingml/2006/table">
            <a:tbl>
              <a:tblPr firstRow="1" bandRow="1">
                <a:tableStyleId>{5C22544A-7EE6-4342-B048-85BDC9FD1C3A}</a:tableStyleId>
              </a:tblPr>
              <a:tblGrid>
                <a:gridCol w="3133859"/>
                <a:gridCol w="3133859"/>
                <a:gridCol w="3133859"/>
              </a:tblGrid>
              <a:tr h="385293">
                <a:tc>
                  <a:txBody>
                    <a:bodyPr/>
                    <a:lstStyle/>
                    <a:p>
                      <a:pPr algn="ctr"/>
                      <a:r>
                        <a:rPr lang="en-US" dirty="0" smtClean="0"/>
                        <a:t>Phases</a:t>
                      </a:r>
                      <a:endParaRPr lang="en-US" dirty="0"/>
                    </a:p>
                  </a:txBody>
                  <a:tcPr/>
                </a:tc>
                <a:tc>
                  <a:txBody>
                    <a:bodyPr/>
                    <a:lstStyle/>
                    <a:p>
                      <a:pPr algn="ctr"/>
                      <a:r>
                        <a:rPr lang="en-US" dirty="0" smtClean="0"/>
                        <a:t>Activities</a:t>
                      </a:r>
                      <a:endParaRPr lang="en-US" dirty="0"/>
                    </a:p>
                  </a:txBody>
                  <a:tcPr/>
                </a:tc>
                <a:tc>
                  <a:txBody>
                    <a:bodyPr/>
                    <a:lstStyle/>
                    <a:p>
                      <a:pPr algn="ctr"/>
                      <a:r>
                        <a:rPr lang="en-US" sz="1800" b="1" dirty="0" smtClean="0"/>
                        <a:t>Deliverables</a:t>
                      </a:r>
                      <a:endParaRPr lang="en-US" dirty="0"/>
                    </a:p>
                  </a:txBody>
                  <a:tcPr/>
                </a:tc>
              </a:tr>
              <a:tr h="1356647">
                <a:tc>
                  <a:txBody>
                    <a:bodyPr/>
                    <a:lstStyle/>
                    <a:p>
                      <a:pPr algn="ctr"/>
                      <a:r>
                        <a:rPr lang="en-US" sz="1800" b="1" i="0" kern="1200" dirty="0" smtClean="0">
                          <a:solidFill>
                            <a:schemeClr val="dk1"/>
                          </a:solidFill>
                          <a:effectLst/>
                          <a:latin typeface="+mj-lt"/>
                          <a:ea typeface="+mn-ea"/>
                          <a:cs typeface="Arial" panose="020B0604020202020204" pitchFamily="34" charset="0"/>
                        </a:rPr>
                        <a:t>Implement</a:t>
                      </a:r>
                      <a:endParaRPr lang="en-US" b="1" dirty="0">
                        <a:latin typeface="+mj-lt"/>
                      </a:endParaRPr>
                    </a:p>
                  </a:txBody>
                  <a:tcPr/>
                </a:tc>
                <a:tc>
                  <a:txBody>
                    <a:bodyPr/>
                    <a:lstStyle/>
                    <a:p>
                      <a:pPr marL="285750" indent="-285750" algn="l">
                        <a:buFont typeface="Courier New" panose="02070309020205020404" pitchFamily="49" charset="0"/>
                        <a:buChar char="o"/>
                      </a:pPr>
                      <a:r>
                        <a:rPr lang="en-US" sz="1600" dirty="0" smtClean="0"/>
                        <a:t>Implement architecture</a:t>
                      </a:r>
                      <a:r>
                        <a:rPr lang="en-US" sz="1600" baseline="0" dirty="0" smtClean="0"/>
                        <a:t> of the system defined in the design phase. This includes implementing external schema, control layer and physical layer.       </a:t>
                      </a:r>
                    </a:p>
                    <a:p>
                      <a:pPr marL="0" indent="0" algn="l">
                        <a:buFont typeface="Courier New" panose="02070309020205020404" pitchFamily="49" charset="0"/>
                        <a:buNone/>
                      </a:pPr>
                      <a:endParaRPr lang="en-US" sz="1600" baseline="0" dirty="0" smtClean="0"/>
                    </a:p>
                  </a:txBody>
                  <a:tcPr/>
                </a:tc>
                <a:tc>
                  <a:txBody>
                    <a:bodyPr/>
                    <a:lstStyle/>
                    <a:p>
                      <a:pPr marL="285750" indent="-285750" rtl="0" fontAlgn="base">
                        <a:buFont typeface="Courier New" panose="02070309020205020404" pitchFamily="49" charset="0"/>
                        <a:buChar char="o"/>
                      </a:pPr>
                      <a:r>
                        <a:rPr lang="en-US" sz="1600" dirty="0" smtClean="0">
                          <a:latin typeface="+mn-lt"/>
                        </a:rPr>
                        <a:t>Workable System implemented.</a:t>
                      </a:r>
                    </a:p>
                    <a:p>
                      <a:pPr marL="285750" indent="-285750" rtl="0" fontAlgn="base">
                        <a:buFont typeface="Courier New" panose="02070309020205020404" pitchFamily="49" charset="0"/>
                        <a:buChar char="o"/>
                      </a:pPr>
                      <a:r>
                        <a:rPr lang="en-US" sz="1600" dirty="0" smtClean="0">
                          <a:latin typeface="+mn-lt"/>
                        </a:rPr>
                        <a:t>Component diagram.</a:t>
                      </a:r>
                    </a:p>
                    <a:p>
                      <a:pPr marL="285750" indent="-285750" rtl="0" fontAlgn="base">
                        <a:buFont typeface="Courier New" panose="02070309020205020404" pitchFamily="49" charset="0"/>
                        <a:buChar char="o"/>
                      </a:pPr>
                      <a:endParaRPr lang="en-US" sz="1600" dirty="0">
                        <a:latin typeface="+mn-lt"/>
                      </a:endParaRPr>
                    </a:p>
                  </a:txBody>
                  <a:tcPr/>
                </a:tc>
              </a:tr>
              <a:tr h="95682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dirty="0" smtClean="0">
                          <a:solidFill>
                            <a:srgbClr val="000000"/>
                          </a:solidFill>
                          <a:effectLst/>
                          <a:latin typeface="+mj-lt"/>
                          <a:cs typeface="Arial" panose="020B0604020202020204" pitchFamily="34" charset="0"/>
                        </a:rPr>
                        <a:t>Testing</a:t>
                      </a:r>
                    </a:p>
                    <a:p>
                      <a:endParaRPr lang="en-US" dirty="0"/>
                    </a:p>
                  </a:txBody>
                  <a:tcPr/>
                </a:tc>
                <a:tc>
                  <a:txBody>
                    <a:bodyPr/>
                    <a:lstStyle/>
                    <a:p>
                      <a:pPr marL="285750" indent="-285750">
                        <a:buFont typeface="Courier New" panose="02070309020205020404" pitchFamily="49" charset="0"/>
                        <a:buChar char="o"/>
                      </a:pPr>
                      <a:r>
                        <a:rPr lang="en-US" sz="1600" dirty="0" smtClean="0"/>
                        <a:t>Conduct unit test of each process</a:t>
                      </a:r>
                      <a:r>
                        <a:rPr lang="en-US" sz="1600" baseline="0" dirty="0" smtClean="0"/>
                        <a:t> and then test the system as whole.</a:t>
                      </a:r>
                    </a:p>
                    <a:p>
                      <a:pPr marL="285750" indent="-285750">
                        <a:buFont typeface="Courier New" panose="02070309020205020404" pitchFamily="49" charset="0"/>
                        <a:buChar char="o"/>
                      </a:pPr>
                      <a:r>
                        <a:rPr lang="en-US" sz="1600" baseline="0" dirty="0" smtClean="0"/>
                        <a:t>Conduct Alpha/Beta testing.</a:t>
                      </a:r>
                      <a:endParaRPr lang="en-US" sz="1600" dirty="0" smtClean="0"/>
                    </a:p>
                    <a:p>
                      <a:pPr marL="285750" indent="-285750">
                        <a:buFont typeface="Courier New" panose="02070309020205020404" pitchFamily="49" charset="0"/>
                        <a:buChar char="o"/>
                      </a:pPr>
                      <a:endParaRPr lang="en-US" sz="1600" dirty="0"/>
                    </a:p>
                  </a:txBody>
                  <a:tcPr/>
                </a:tc>
                <a:tc>
                  <a:txBody>
                    <a:bodyPr/>
                    <a:lstStyle/>
                    <a:p>
                      <a:pPr marL="285750" indent="-285750">
                        <a:buFont typeface="Courier New" panose="02070309020205020404" pitchFamily="49" charset="0"/>
                        <a:buChar char="o"/>
                      </a:pPr>
                      <a:r>
                        <a:rPr lang="en-US" sz="1600" dirty="0" smtClean="0"/>
                        <a:t>Test Results defining system</a:t>
                      </a:r>
                      <a:r>
                        <a:rPr lang="en-US" sz="1600" baseline="0" dirty="0" smtClean="0"/>
                        <a:t> bugs/errors if any.</a:t>
                      </a:r>
                      <a:endParaRPr lang="en-US" sz="1600" dirty="0"/>
                    </a:p>
                  </a:txBody>
                  <a:tcPr/>
                </a:tc>
              </a:tr>
            </a:tbl>
          </a:graphicData>
        </a:graphic>
      </p:graphicFrame>
    </p:spTree>
    <p:extLst>
      <p:ext uri="{BB962C8B-B14F-4D97-AF65-F5344CB8AC3E}">
        <p14:creationId xmlns:p14="http://schemas.microsoft.com/office/powerpoint/2010/main" val="2948425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4710" y="618186"/>
            <a:ext cx="7843234" cy="769441"/>
          </a:xfrm>
          <a:prstGeom prst="rect">
            <a:avLst/>
          </a:prstGeom>
          <a:noFill/>
        </p:spPr>
        <p:txBody>
          <a:bodyPr wrap="square" rtlCol="0">
            <a:spAutoFit/>
          </a:bodyPr>
          <a:lstStyle/>
          <a:p>
            <a:pPr algn="ctr"/>
            <a:r>
              <a:rPr lang="en-US" b="1" dirty="0">
                <a:solidFill>
                  <a:srgbClr val="3B3838"/>
                </a:solidFill>
                <a:latin typeface="Segoe UI Light" panose="020B0502040204020203" pitchFamily="34" charset="0"/>
              </a:rPr>
              <a:t> </a:t>
            </a:r>
            <a:r>
              <a:rPr lang="en-US" sz="4400" dirty="0">
                <a:solidFill>
                  <a:srgbClr val="3B3838"/>
                </a:solidFill>
                <a:latin typeface="+mj-lt"/>
              </a:rPr>
              <a:t>Activities and </a:t>
            </a:r>
            <a:r>
              <a:rPr lang="en-US" sz="4400" dirty="0" smtClean="0">
                <a:solidFill>
                  <a:srgbClr val="3B3838"/>
                </a:solidFill>
                <a:latin typeface="+mj-lt"/>
              </a:rPr>
              <a:t>Deliverables Cont.</a:t>
            </a:r>
            <a:r>
              <a:rPr lang="en-US" dirty="0" smtClean="0">
                <a:solidFill>
                  <a:srgbClr val="000000"/>
                </a:solidFill>
                <a:latin typeface="Segoe UI Light" panose="020B0502040204020203" pitchFamily="34" charset="0"/>
              </a:rPr>
              <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34941428"/>
              </p:ext>
            </p:extLst>
          </p:nvPr>
        </p:nvGraphicFramePr>
        <p:xfrm>
          <a:off x="1365161" y="1516415"/>
          <a:ext cx="9401577" cy="3052580"/>
        </p:xfrm>
        <a:graphic>
          <a:graphicData uri="http://schemas.openxmlformats.org/drawingml/2006/table">
            <a:tbl>
              <a:tblPr firstRow="1" bandRow="1">
                <a:tableStyleId>{5C22544A-7EE6-4342-B048-85BDC9FD1C3A}</a:tableStyleId>
              </a:tblPr>
              <a:tblGrid>
                <a:gridCol w="3133859"/>
                <a:gridCol w="3133859"/>
                <a:gridCol w="3133859"/>
              </a:tblGrid>
              <a:tr h="385293">
                <a:tc>
                  <a:txBody>
                    <a:bodyPr/>
                    <a:lstStyle/>
                    <a:p>
                      <a:pPr algn="ctr"/>
                      <a:r>
                        <a:rPr lang="en-US" dirty="0" smtClean="0"/>
                        <a:t>Phases</a:t>
                      </a:r>
                      <a:endParaRPr lang="en-US" dirty="0"/>
                    </a:p>
                  </a:txBody>
                  <a:tcPr/>
                </a:tc>
                <a:tc>
                  <a:txBody>
                    <a:bodyPr/>
                    <a:lstStyle/>
                    <a:p>
                      <a:pPr algn="ctr"/>
                      <a:r>
                        <a:rPr lang="en-US" dirty="0" smtClean="0"/>
                        <a:t>Activities</a:t>
                      </a:r>
                      <a:endParaRPr lang="en-US" dirty="0"/>
                    </a:p>
                  </a:txBody>
                  <a:tcPr/>
                </a:tc>
                <a:tc>
                  <a:txBody>
                    <a:bodyPr/>
                    <a:lstStyle/>
                    <a:p>
                      <a:pPr algn="ctr"/>
                      <a:r>
                        <a:rPr lang="en-US" sz="1800" b="1" dirty="0" smtClean="0"/>
                        <a:t>Deliverables</a:t>
                      </a:r>
                      <a:endParaRPr lang="en-US" dirty="0"/>
                    </a:p>
                  </a:txBody>
                  <a:tcPr/>
                </a:tc>
              </a:tr>
              <a:tr h="1356647">
                <a:tc>
                  <a:txBody>
                    <a:bodyPr/>
                    <a:lstStyle/>
                    <a:p>
                      <a:pPr algn="ctr"/>
                      <a:r>
                        <a:rPr lang="en-US" sz="1800" b="1" i="0" kern="1200" dirty="0" smtClean="0">
                          <a:solidFill>
                            <a:schemeClr val="dk1"/>
                          </a:solidFill>
                          <a:effectLst/>
                          <a:latin typeface="+mj-lt"/>
                          <a:ea typeface="+mn-ea"/>
                          <a:cs typeface="Arial" panose="020B0604020202020204" pitchFamily="34" charset="0"/>
                        </a:rPr>
                        <a:t>Deployment</a:t>
                      </a:r>
                      <a:endParaRPr lang="en-US" b="1" dirty="0">
                        <a:latin typeface="+mj-lt"/>
                      </a:endParaRPr>
                    </a:p>
                  </a:txBody>
                  <a:tcPr/>
                </a:tc>
                <a:tc>
                  <a:txBody>
                    <a:bodyPr/>
                    <a:lstStyle/>
                    <a:p>
                      <a:pPr marL="285750" indent="-285750" algn="l">
                        <a:buFont typeface="Courier New" panose="02070309020205020404" pitchFamily="49" charset="0"/>
                        <a:buChar char="o"/>
                      </a:pPr>
                      <a:r>
                        <a:rPr lang="en-US" sz="1600" baseline="0" dirty="0" smtClean="0"/>
                        <a:t>Release system into the production environment.</a:t>
                      </a:r>
                    </a:p>
                  </a:txBody>
                  <a:tcPr/>
                </a:tc>
                <a:tc>
                  <a:txBody>
                    <a:bodyPr/>
                    <a:lstStyle/>
                    <a:p>
                      <a:pPr marL="285750" indent="-285750" rtl="0" fontAlgn="base">
                        <a:buFont typeface="Courier New" panose="02070309020205020404" pitchFamily="49" charset="0"/>
                        <a:buChar char="o"/>
                      </a:pPr>
                      <a:r>
                        <a:rPr lang="en-US" sz="1600" dirty="0" smtClean="0">
                          <a:latin typeface="+mn-lt"/>
                        </a:rPr>
                        <a:t>Deployment</a:t>
                      </a:r>
                      <a:r>
                        <a:rPr lang="en-US" sz="1600" baseline="0" dirty="0" smtClean="0">
                          <a:latin typeface="+mn-lt"/>
                        </a:rPr>
                        <a:t> </a:t>
                      </a:r>
                      <a:r>
                        <a:rPr lang="en-US" sz="1600" dirty="0" smtClean="0">
                          <a:latin typeface="+mn-lt"/>
                        </a:rPr>
                        <a:t>diagram.</a:t>
                      </a:r>
                    </a:p>
                    <a:p>
                      <a:pPr marL="285750" indent="-285750" rtl="0" fontAlgn="base">
                        <a:buFont typeface="Courier New" panose="02070309020205020404" pitchFamily="49" charset="0"/>
                        <a:buChar char="o"/>
                      </a:pPr>
                      <a:r>
                        <a:rPr lang="en-US" sz="1600" dirty="0" smtClean="0">
                          <a:latin typeface="+mn-lt"/>
                        </a:rPr>
                        <a:t>Real time system in production environment. </a:t>
                      </a:r>
                    </a:p>
                    <a:p>
                      <a:pPr marL="285750" indent="-285750" rtl="0" fontAlgn="base">
                        <a:buFont typeface="Courier New" panose="02070309020205020404" pitchFamily="49" charset="0"/>
                        <a:buChar char="o"/>
                      </a:pPr>
                      <a:endParaRPr lang="en-US" sz="1600" dirty="0">
                        <a:latin typeface="+mn-lt"/>
                      </a:endParaRPr>
                    </a:p>
                  </a:txBody>
                  <a:tcPr/>
                </a:tc>
              </a:tr>
              <a:tr h="95682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dirty="0" smtClean="0">
                          <a:solidFill>
                            <a:srgbClr val="000000"/>
                          </a:solidFill>
                          <a:effectLst/>
                          <a:latin typeface="+mj-lt"/>
                          <a:cs typeface="Arial" panose="020B0604020202020204" pitchFamily="34" charset="0"/>
                        </a:rPr>
                        <a:t>Maintenance</a:t>
                      </a:r>
                    </a:p>
                    <a:p>
                      <a:endParaRPr lang="en-US" dirty="0"/>
                    </a:p>
                  </a:txBody>
                  <a:tcPr/>
                </a:tc>
                <a:tc>
                  <a:txBody>
                    <a:bodyPr/>
                    <a:lstStyle/>
                    <a:p>
                      <a:pPr marL="285750" indent="-285750">
                        <a:buFont typeface="Courier New" panose="02070309020205020404" pitchFamily="49" charset="0"/>
                        <a:buChar char="o"/>
                      </a:pPr>
                      <a:r>
                        <a:rPr lang="en-US" sz="1600" dirty="0" smtClean="0"/>
                        <a:t>Provide</a:t>
                      </a:r>
                      <a:r>
                        <a:rPr lang="en-US" sz="1600" baseline="0" dirty="0" smtClean="0"/>
                        <a:t> maintenance for hassle free running of software and resolve issues if any arise. </a:t>
                      </a:r>
                    </a:p>
                    <a:p>
                      <a:pPr marL="285750" indent="-285750">
                        <a:buFont typeface="Courier New" panose="02070309020205020404" pitchFamily="49" charset="0"/>
                        <a:buChar char="o"/>
                      </a:pPr>
                      <a:r>
                        <a:rPr lang="en-US" sz="1600" baseline="0" dirty="0" smtClean="0"/>
                        <a:t>Get feedback and improve the system.</a:t>
                      </a:r>
                      <a:endParaRPr lang="en-US" sz="1600" dirty="0"/>
                    </a:p>
                  </a:txBody>
                  <a:tcPr/>
                </a:tc>
                <a:tc>
                  <a:txBody>
                    <a:bodyPr/>
                    <a:lstStyle/>
                    <a:p>
                      <a:pPr marL="285750" indent="-285750">
                        <a:buFont typeface="Courier New" panose="02070309020205020404" pitchFamily="49" charset="0"/>
                        <a:buChar char="o"/>
                      </a:pPr>
                      <a:r>
                        <a:rPr lang="en-US" sz="1600" dirty="0" smtClean="0"/>
                        <a:t>Issue</a:t>
                      </a:r>
                      <a:r>
                        <a:rPr lang="en-US" sz="1600" baseline="0" dirty="0" smtClean="0"/>
                        <a:t> Resolution  (if bug occurs)</a:t>
                      </a:r>
                    </a:p>
                    <a:p>
                      <a:pPr marL="285750" indent="-285750">
                        <a:buFont typeface="Courier New" panose="02070309020205020404" pitchFamily="49" charset="0"/>
                        <a:buChar char="o"/>
                      </a:pPr>
                      <a:r>
                        <a:rPr lang="en-US" sz="1600" baseline="0" dirty="0" smtClean="0"/>
                        <a:t>Improved System. </a:t>
                      </a:r>
                      <a:endParaRPr lang="en-US" sz="1600" dirty="0"/>
                    </a:p>
                  </a:txBody>
                  <a:tcPr/>
                </a:tc>
              </a:tr>
            </a:tbl>
          </a:graphicData>
        </a:graphic>
      </p:graphicFrame>
    </p:spTree>
    <p:extLst>
      <p:ext uri="{BB962C8B-B14F-4D97-AF65-F5344CB8AC3E}">
        <p14:creationId xmlns:p14="http://schemas.microsoft.com/office/powerpoint/2010/main" val="4724651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233</TotalTime>
  <Words>490</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Courier New</vt:lpstr>
      <vt:lpstr>Garamond</vt:lpstr>
      <vt:lpstr>Segoe UI Light</vt:lpstr>
      <vt:lpstr>Organic</vt:lpstr>
      <vt:lpstr>Invoice Extractor</vt:lpstr>
      <vt:lpstr>Table of Content</vt:lpstr>
      <vt:lpstr>Background &amp; Objectives</vt:lpstr>
      <vt:lpstr>Scope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Invoice Extractor</dc:title>
  <dc:creator>dell</dc:creator>
  <cp:lastModifiedBy>Microsoft account</cp:lastModifiedBy>
  <cp:revision>24</cp:revision>
  <dcterms:created xsi:type="dcterms:W3CDTF">2021-07-19T17:35:25Z</dcterms:created>
  <dcterms:modified xsi:type="dcterms:W3CDTF">2021-07-20T18:33:22Z</dcterms:modified>
</cp:coreProperties>
</file>