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5" r:id="rId7"/>
    <p:sldId id="263" r:id="rId8"/>
    <p:sldId id="264" r:id="rId9"/>
    <p:sldId id="259" r:id="rId10"/>
    <p:sldId id="261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E061-E7E3-4051-A09D-C6367E2F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459" y="620785"/>
            <a:ext cx="8825658" cy="1921079"/>
          </a:xfrm>
        </p:spPr>
        <p:txBody>
          <a:bodyPr/>
          <a:lstStyle/>
          <a:p>
            <a:r>
              <a:rPr lang="en-GB" dirty="0"/>
              <a:t>Blowfish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31758-A9B9-407B-B955-4055A9F43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792" y="2755633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PREPARED BY</a:t>
            </a:r>
          </a:p>
          <a:p>
            <a:pPr algn="ctr"/>
            <a:r>
              <a:rPr lang="en-GB" dirty="0"/>
              <a:t>NAFID FAHAM</a:t>
            </a:r>
          </a:p>
          <a:p>
            <a:pPr algn="ctr"/>
            <a:r>
              <a:rPr lang="en-GB" dirty="0"/>
              <a:t>ID :18101107</a:t>
            </a:r>
          </a:p>
        </p:txBody>
      </p:sp>
    </p:spTree>
    <p:extLst>
      <p:ext uri="{BB962C8B-B14F-4D97-AF65-F5344CB8AC3E}">
        <p14:creationId xmlns:p14="http://schemas.microsoft.com/office/powerpoint/2010/main" val="88155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A3B0-1449-4A64-9AA7-FE1E1336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90E2-6E34-48E2-B482-5114919D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i="0" dirty="0">
                <a:solidFill>
                  <a:srgbClr val="292929"/>
                </a:solidFill>
                <a:effectLst/>
                <a:latin typeface="Roboto" panose="020B0604020202020204" pitchFamily="2" charset="0"/>
              </a:rPr>
              <a:t>The key schedule of Blowfish takes a long time.</a:t>
            </a:r>
          </a:p>
          <a:p>
            <a:r>
              <a:rPr lang="en-GB" sz="2000" b="0" i="0" dirty="0">
                <a:solidFill>
                  <a:srgbClr val="292929"/>
                </a:solidFill>
                <a:effectLst/>
                <a:latin typeface="Roboto" panose="020B0604020202020204" pitchFamily="2" charset="0"/>
              </a:rPr>
              <a:t>Birthday attack can occur and compromise the encryption</a:t>
            </a:r>
          </a:p>
          <a:p>
            <a:r>
              <a:rPr lang="en-GB" sz="2000" b="0" i="0" dirty="0">
                <a:solidFill>
                  <a:srgbClr val="292929"/>
                </a:solidFill>
                <a:effectLst/>
                <a:latin typeface="Roboto" panose="020B0604020202020204" pitchFamily="2" charset="0"/>
              </a:rPr>
              <a:t>Not suitable for all applications like packet switching , one-way has function.</a:t>
            </a:r>
          </a:p>
          <a:p>
            <a:r>
              <a:rPr lang="en-GB" sz="2000" b="0" i="0" dirty="0" err="1">
                <a:solidFill>
                  <a:srgbClr val="292929"/>
                </a:solidFill>
                <a:effectLst/>
                <a:latin typeface="Roboto" panose="020B0604020202020204" pitchFamily="2" charset="0"/>
              </a:rPr>
              <a:t>Tw</a:t>
            </a:r>
            <a:r>
              <a:rPr lang="en-GB" sz="2000" dirty="0" err="1">
                <a:solidFill>
                  <a:srgbClr val="292929"/>
                </a:solidFill>
                <a:latin typeface="Roboto" panose="020B0604020202020204" pitchFamily="2" charset="0"/>
              </a:rPr>
              <a:t>oFish</a:t>
            </a:r>
            <a:r>
              <a:rPr lang="en-GB" sz="2000" dirty="0">
                <a:solidFill>
                  <a:srgbClr val="292929"/>
                </a:solidFill>
                <a:latin typeface="Roboto" panose="020B0604020202020204" pitchFamily="2" charset="0"/>
              </a:rPr>
              <a:t> was introduced in favour of it</a:t>
            </a:r>
            <a:endParaRPr lang="en-GB" sz="2000" b="0" i="0" dirty="0">
              <a:solidFill>
                <a:srgbClr val="292929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F709-F1AC-4FF6-AE15-174654D0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AD76-E68B-4379-A575-D6A191BE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Encryption and Decryption are important aspects of all organizations for 4 main reasons :-</a:t>
            </a:r>
          </a:p>
          <a:p>
            <a:pPr marL="0" indent="0">
              <a:buNone/>
            </a:pPr>
            <a:r>
              <a:rPr lang="en-GB" dirty="0"/>
              <a:t>1.Authentication</a:t>
            </a:r>
          </a:p>
          <a:p>
            <a:pPr marL="0" indent="0">
              <a:buNone/>
            </a:pPr>
            <a:r>
              <a:rPr lang="en-GB" dirty="0"/>
              <a:t>2.Privacy</a:t>
            </a:r>
          </a:p>
          <a:p>
            <a:pPr marL="0" indent="0">
              <a:buNone/>
            </a:pPr>
            <a:r>
              <a:rPr lang="en-GB" dirty="0"/>
              <a:t>3.Regulatory Compliance</a:t>
            </a:r>
          </a:p>
          <a:p>
            <a:pPr marL="0" indent="0">
              <a:buNone/>
            </a:pPr>
            <a:r>
              <a:rPr lang="en-GB" dirty="0"/>
              <a:t>4.Security</a:t>
            </a:r>
          </a:p>
          <a:p>
            <a:r>
              <a:rPr lang="en-GB" dirty="0" err="1"/>
              <a:t>BlowFish</a:t>
            </a:r>
            <a:r>
              <a:rPr lang="en-GB" dirty="0"/>
              <a:t> is common and effective</a:t>
            </a:r>
          </a:p>
          <a:p>
            <a:r>
              <a:rPr lang="en-GB" dirty="0"/>
              <a:t>It is viable but not in all situation</a:t>
            </a:r>
          </a:p>
          <a:p>
            <a:r>
              <a:rPr lang="en-GB" dirty="0"/>
              <a:t>Depends on situations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49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95C8-9C53-4754-9495-101110B9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00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35F0-E5CA-4419-B92F-B8FC1182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4BCA-CEA2-4AFB-86E2-F0504DB2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Definition</a:t>
            </a:r>
          </a:p>
          <a:p>
            <a:r>
              <a:rPr lang="en-GB" dirty="0"/>
              <a:t>General Structure</a:t>
            </a:r>
          </a:p>
          <a:p>
            <a:r>
              <a:rPr lang="en-GB" dirty="0"/>
              <a:t>Usages and Examples</a:t>
            </a:r>
          </a:p>
          <a:p>
            <a:r>
              <a:rPr lang="en-GB" dirty="0"/>
              <a:t>Image Encryption using Blowfish</a:t>
            </a:r>
          </a:p>
          <a:p>
            <a:r>
              <a:rPr lang="en-GB" dirty="0"/>
              <a:t>Internal Procedure</a:t>
            </a:r>
          </a:p>
          <a:p>
            <a:r>
              <a:rPr lang="en-GB" dirty="0"/>
              <a:t>Algorithm</a:t>
            </a:r>
          </a:p>
          <a:p>
            <a:r>
              <a:rPr lang="en-GB" dirty="0"/>
              <a:t>Advantages and Disadvantages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4DB5-DC2D-44DF-953D-5656B7B4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and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253-C00E-4136-9271-820B709F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Information Security has become an important issue in data communication.</a:t>
            </a:r>
          </a:p>
          <a:p>
            <a:r>
              <a:rPr lang="en-GB" sz="2800" dirty="0"/>
              <a:t>Blow Fish is a Symmetric Block Cipher.</a:t>
            </a:r>
          </a:p>
          <a:p>
            <a:r>
              <a:rPr lang="en-GB" sz="2800" dirty="0"/>
              <a:t>It can be used for encryption and safeguarding data. </a:t>
            </a:r>
          </a:p>
          <a:p>
            <a:r>
              <a:rPr lang="en-GB" sz="2800" dirty="0"/>
              <a:t>It was designed in 1993 by Bruce Blowfish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7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0022-375B-4BF9-BBD8-258FCBED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34F1-A0BB-4487-82C9-38C2510A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It takes a variable-length key from 32bits to 448 bits.</a:t>
            </a:r>
          </a:p>
          <a:p>
            <a:r>
              <a:rPr lang="en-GB" dirty="0"/>
              <a:t>64 bit block cipher . </a:t>
            </a:r>
          </a:p>
          <a:p>
            <a:r>
              <a:rPr lang="en-GB" sz="1800" dirty="0"/>
              <a:t>Large key</a:t>
            </a:r>
            <a:r>
              <a:rPr lang="en-GB" dirty="0"/>
              <a:t> dependent S-boxes</a:t>
            </a:r>
          </a:p>
          <a:p>
            <a:r>
              <a:rPr lang="en-GB" sz="1800" dirty="0"/>
              <a:t>Key </a:t>
            </a:r>
            <a:r>
              <a:rPr lang="en-GB" dirty="0"/>
              <a:t>dependent permutations</a:t>
            </a:r>
          </a:p>
          <a:p>
            <a:r>
              <a:rPr lang="en-GB" sz="1800" dirty="0"/>
              <a:t>Diverse Mathematical Operations </a:t>
            </a:r>
          </a:p>
          <a:p>
            <a:r>
              <a:rPr lang="en-GB" dirty="0" err="1"/>
              <a:t>Fiestel</a:t>
            </a:r>
            <a:r>
              <a:rPr lang="en-GB" dirty="0"/>
              <a:t> iterated block cipher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0038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42FB-6FEC-4EA3-AB9C-91F2E5B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A5C0-C8D5-47FE-8213-18532AF1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Password Management : </a:t>
            </a:r>
            <a:r>
              <a:rPr lang="en-GB" dirty="0"/>
              <a:t>Access Manager , Java </a:t>
            </a:r>
            <a:r>
              <a:rPr lang="en-GB" dirty="0" err="1"/>
              <a:t>PasswordSafe</a:t>
            </a:r>
            <a:r>
              <a:rPr lang="en-GB" dirty="0"/>
              <a:t> , Web Confidential </a:t>
            </a:r>
          </a:p>
          <a:p>
            <a:r>
              <a:rPr lang="en-GB" b="1" dirty="0"/>
              <a:t>File/Disk Encryption :  </a:t>
            </a:r>
            <a:r>
              <a:rPr lang="en-GB" dirty="0"/>
              <a:t>GnuPG, </a:t>
            </a:r>
            <a:r>
              <a:rPr lang="en-GB" dirty="0" err="1"/>
              <a:t>Bcrypt</a:t>
            </a:r>
            <a:r>
              <a:rPr lang="en-GB" dirty="0"/>
              <a:t> , </a:t>
            </a:r>
            <a:r>
              <a:rPr lang="en-GB" dirty="0" err="1"/>
              <a:t>Cryptoforge</a:t>
            </a:r>
            <a:endParaRPr lang="en-GB" dirty="0"/>
          </a:p>
          <a:p>
            <a:r>
              <a:rPr lang="en-GB" b="1" dirty="0"/>
              <a:t>Backup Tools : </a:t>
            </a:r>
            <a:r>
              <a:rPr lang="en-GB" dirty="0"/>
              <a:t>Symantec NetBackup, Backup for workgroups</a:t>
            </a:r>
          </a:p>
          <a:p>
            <a:r>
              <a:rPr lang="en-GB" b="1" dirty="0"/>
              <a:t>Email Encryption : </a:t>
            </a:r>
            <a:r>
              <a:rPr lang="en-GB" dirty="0"/>
              <a:t>A-lock , </a:t>
            </a:r>
            <a:r>
              <a:rPr lang="en-GB" dirty="0" err="1"/>
              <a:t>SecuMail</a:t>
            </a:r>
            <a:endParaRPr lang="en-GB" dirty="0"/>
          </a:p>
          <a:p>
            <a:r>
              <a:rPr lang="en-GB" b="1" dirty="0"/>
              <a:t>Operating System : </a:t>
            </a:r>
            <a:r>
              <a:rPr lang="en-GB" dirty="0"/>
              <a:t>Linux , OpenBSD</a:t>
            </a:r>
          </a:p>
          <a:p>
            <a:r>
              <a:rPr lang="en-GB" b="1" dirty="0"/>
              <a:t>Secure Shell (SSH) : </a:t>
            </a:r>
            <a:r>
              <a:rPr lang="en-GB" dirty="0"/>
              <a:t>OpenSSH , Putty</a:t>
            </a:r>
          </a:p>
          <a:p>
            <a:r>
              <a:rPr lang="en-GB" b="1" dirty="0"/>
              <a:t>Image Processing 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01903-4768-4D71-95E5-545C1DA6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612" y="3135968"/>
            <a:ext cx="2107166" cy="1519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29319-49A6-4270-BE35-E110E4EC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49" y="4370664"/>
            <a:ext cx="1496236" cy="175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80902-B8BC-4A54-9736-26805F2B7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643" y="4714895"/>
            <a:ext cx="1579622" cy="19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A4EA-28C3-4C67-B895-4920E25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encryption using Blowfish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774BE-2561-44E2-A098-D07A6A85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07" y="2603500"/>
            <a:ext cx="6327879" cy="34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1EB8-4680-4E53-A06F-689EC40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FFF3-6D4D-4A3F-9990-57BEAEC6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757574" cy="3134570"/>
          </a:xfrm>
        </p:spPr>
        <p:txBody>
          <a:bodyPr/>
          <a:lstStyle/>
          <a:p>
            <a:r>
              <a:rPr lang="en-GB" dirty="0"/>
              <a:t>Input is 64 bit data element ,x</a:t>
            </a:r>
          </a:p>
          <a:p>
            <a:r>
              <a:rPr lang="en-GB" dirty="0"/>
              <a:t>Divide x into two 32bit halves</a:t>
            </a:r>
          </a:p>
          <a:p>
            <a:r>
              <a:rPr lang="en-GB" dirty="0"/>
              <a:t>For 16 Rounds perform operations ( </a:t>
            </a:r>
            <a:r>
              <a:rPr lang="en-GB" dirty="0" err="1"/>
              <a:t>Fiestel</a:t>
            </a:r>
            <a:r>
              <a:rPr lang="en-GB" dirty="0"/>
              <a:t> )</a:t>
            </a:r>
          </a:p>
        </p:txBody>
      </p:sp>
      <p:pic>
        <p:nvPicPr>
          <p:cNvPr id="1028" name="Picture 4" descr="WORKING OF&#10;KEY EXPANSION&#10;32&#10;64&#10;32 32&#10; ">
            <a:extLst>
              <a:ext uri="{FF2B5EF4-FFF2-40B4-BE49-F238E27FC236}">
                <a16:creationId xmlns:a16="http://schemas.microsoft.com/office/drawing/2014/main" id="{D35C579B-3A49-4E97-AFB1-1DD9759F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80" y="2455740"/>
            <a:ext cx="4571456" cy="34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6D497-2988-49A4-A0EA-3335E6D6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92" y="3810582"/>
            <a:ext cx="5067300" cy="2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1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D4E-29CD-449F-BE88-A3416FE6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18F6B-532A-421F-A143-668C42C3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861" y="2603500"/>
            <a:ext cx="5858591" cy="3416300"/>
          </a:xfrm>
        </p:spPr>
      </p:pic>
    </p:spTree>
    <p:extLst>
      <p:ext uri="{BB962C8B-B14F-4D97-AF65-F5344CB8AC3E}">
        <p14:creationId xmlns:p14="http://schemas.microsoft.com/office/powerpoint/2010/main" val="130473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5EF7-939B-45F4-9FDE-4FFA7BBA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13F5-43DF-43F3-A3DD-3FA48B09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License Free</a:t>
            </a:r>
          </a:p>
          <a:p>
            <a:r>
              <a:rPr lang="en-GB" dirty="0"/>
              <a:t>More Secure</a:t>
            </a:r>
          </a:p>
          <a:p>
            <a:r>
              <a:rPr lang="en-GB" dirty="0"/>
              <a:t>Improved performance</a:t>
            </a:r>
          </a:p>
          <a:p>
            <a:r>
              <a:rPr lang="en-GB" dirty="0"/>
              <a:t>Less power consumption</a:t>
            </a:r>
          </a:p>
          <a:p>
            <a:r>
              <a:rPr lang="en-GB" dirty="0"/>
              <a:t>Smaller Design size</a:t>
            </a:r>
          </a:p>
          <a:p>
            <a:r>
              <a:rPr lang="en-GB" dirty="0"/>
              <a:t>At a time encryption and decryption can be performed</a:t>
            </a:r>
          </a:p>
        </p:txBody>
      </p:sp>
    </p:spTree>
    <p:extLst>
      <p:ext uri="{BB962C8B-B14F-4D97-AF65-F5344CB8AC3E}">
        <p14:creationId xmlns:p14="http://schemas.microsoft.com/office/powerpoint/2010/main" val="2895287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{DCB8F8BE-07A9-44A8-A7D4-AA6A500B10A2}tf02900722</Template>
  <TotalTime>229</TotalTime>
  <Words>293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Roboto</vt:lpstr>
      <vt:lpstr>Wingdings 3</vt:lpstr>
      <vt:lpstr>Ion Boardroom</vt:lpstr>
      <vt:lpstr>Blowfish Encryption</vt:lpstr>
      <vt:lpstr>Topics</vt:lpstr>
      <vt:lpstr>Introduction and Definition</vt:lpstr>
      <vt:lpstr>General Structure</vt:lpstr>
      <vt:lpstr>Usages and Examples</vt:lpstr>
      <vt:lpstr>Image encryption using Blowfish</vt:lpstr>
      <vt:lpstr>Internal Procedure</vt:lpstr>
      <vt:lpstr>Algorithm</vt:lpstr>
      <vt:lpstr>Advantages</vt:lpstr>
      <vt:lpstr>Disadvantages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Blowfish Encryption</dc:title>
  <dc:creator>ken</dc:creator>
  <cp:lastModifiedBy>ken</cp:lastModifiedBy>
  <cp:revision>16</cp:revision>
  <dcterms:created xsi:type="dcterms:W3CDTF">2021-05-07T20:57:00Z</dcterms:created>
  <dcterms:modified xsi:type="dcterms:W3CDTF">2021-05-08T09:06:59Z</dcterms:modified>
</cp:coreProperties>
</file>