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9" r:id="rId8"/>
    <p:sldId id="270" r:id="rId9"/>
    <p:sldId id="271" r:id="rId10"/>
    <p:sldId id="273" r:id="rId11"/>
    <p:sldId id="27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F750C-2F34-40B8-AF40-AFB5901EB8EE}" type="datetimeFigureOut">
              <a:rPr lang="en-CA" smtClean="0"/>
              <a:t>2021-03-07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420E4-5F13-49DA-BEEC-DDB42EE01D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832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0079-835A-4246-8DAE-561212667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CDC49-9287-467A-BCAB-76A6BD537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2BE2-A39F-4600-BDAA-A880E061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0C56-1E66-41E5-BF2D-0BDC2477CDB1}" type="datetime1">
              <a:rPr lang="en-CA" smtClean="0"/>
              <a:t>2021-03-07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4EFF-E666-4A30-B3CE-9B481BEF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03384-FB5D-49C0-9AFD-5346A51C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8909-4F32-460A-8399-4F648C114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6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CA20-764B-43ED-9449-C9F87342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BD552-C49E-42EC-B749-3B456CD7E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C2F76-EB3B-402A-9575-010C6E14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71C6-8398-41C2-8BA5-712F9A04AB2F}" type="datetime1">
              <a:rPr lang="en-CA" smtClean="0"/>
              <a:t>2021-03-07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078B1-7392-47C7-B5D8-39787C9C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FC5A-E749-4548-B473-DA5B4A9C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8909-4F32-460A-8399-4F648C114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81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BE8CA-7AE8-4738-AABF-E2DE16745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562E8-B6B8-4C8D-BDBE-7A5BA30FF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C80F0-7FBC-4DE4-B69E-911794FC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36A6-86D4-43DB-BB79-2BECFD6A5AAB}" type="datetime1">
              <a:rPr lang="en-CA" smtClean="0"/>
              <a:t>2021-03-07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6A416-654C-4B49-9CCF-31FAB715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10626-7FC4-447E-86F3-4E189A5A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8909-4F32-460A-8399-4F648C114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01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14E8-FB38-4515-A26A-CB1092A3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2E6A-00EF-4013-898F-48FC363EB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9C46-9B8D-4D2D-94FC-B2A03C90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2ED7-9BDA-45C9-A580-DACB15467A43}" type="datetime1">
              <a:rPr lang="en-CA" smtClean="0"/>
              <a:t>2021-03-07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E27D-A998-4D90-8857-377DAEA9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FD458-A864-4797-9771-C0DDB595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8909-4F32-460A-8399-4F648C114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7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4C54-F292-4113-93BE-14D87DCE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D9F65-C4B8-4E85-B0CB-D71A9752A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946FB-11E2-4E23-A3D5-3A268446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A09A-9525-4C81-87C4-48746D9D0920}" type="datetime1">
              <a:rPr lang="en-CA" smtClean="0"/>
              <a:t>2021-03-07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6C6FC-893D-49BC-B125-78942FEB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97D12-EBFE-45C0-8EC3-806D3DC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8909-4F32-460A-8399-4F648C114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90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023B-4736-4ECF-8D11-B455CA25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7F93-447A-40A8-A717-869C7D041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83252-6CD0-4755-AAEA-0AA8BD381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15DCC-94D4-4A9B-8237-2C9CFA67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D8BB-97F1-448D-B553-FB445AF3DAEA}" type="datetime1">
              <a:rPr lang="en-CA" smtClean="0"/>
              <a:t>2021-03-07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990D0-067B-4E8B-AC77-ADAA2C6E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18A48-E249-4B08-A3E8-80A7D85F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8909-4F32-460A-8399-4F648C114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48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13E2-29FC-4889-ADF9-20F282D1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18270-E77C-42AA-97C1-7B4F364F1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0FC90-F1FF-47CE-864D-E75FFE24B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AF671-E690-4D35-A6B8-5EA93F863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2BFCC-E0A5-45A5-BBB7-4C841FB1D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CAFA8-2726-4FDD-8FB3-4F82E784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2374-0A53-4B4D-AEBD-5BA95FA92A47}" type="datetime1">
              <a:rPr lang="en-CA" smtClean="0"/>
              <a:t>2021-03-07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BEB24-5EF4-438B-BF21-E07C21CC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DFD5C-0D77-4BED-B833-3CCA635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8909-4F32-460A-8399-4F648C114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00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89B7-72EE-46FD-B5CE-8782E605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DCADC-5E41-4D21-955E-97D6A360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438B-C869-4978-A268-FB5ED6C8F74E}" type="datetime1">
              <a:rPr lang="en-CA" smtClean="0"/>
              <a:t>2021-03-07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E12F3-803A-4944-8BD4-8DF84D7D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82640-7DEB-4F07-A8A4-F45812C9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8909-4F32-460A-8399-4F648C114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15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E2204-0354-4376-892B-70E50D54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3B38-F006-4ED9-995A-FB8376202CEA}" type="datetime1">
              <a:rPr lang="en-CA" smtClean="0"/>
              <a:t>2021-03-07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96E6B-99E9-4522-B88C-8A229118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168AD-D8AF-4619-BE92-752C7940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8909-4F32-460A-8399-4F648C114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40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03FA-33DE-4A4B-B0F5-44FD4B30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FD3F1-A822-4906-9DB9-84363C8D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94F06-C8B3-46E6-85CA-9545B43AB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E888D-D6D9-4C17-BF02-C3701E7D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C4CE-CB84-4088-BADF-625840998F60}" type="datetime1">
              <a:rPr lang="en-CA" smtClean="0"/>
              <a:t>2021-03-07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E477A-F6C0-4F03-966D-D25103FF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B789E-0019-4E45-AF69-97E6865D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8909-4F32-460A-8399-4F648C114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4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B9C0-2E42-4333-9952-A3141B6E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8D730-D7D8-4674-B856-F9B58BBB0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F0A4E-8893-46DE-AB5E-F21272DE8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9FACC-050D-4EC8-B9B9-DF0789CC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DA71-7397-43FD-8A22-449B6354D01E}" type="datetime1">
              <a:rPr lang="en-CA" smtClean="0"/>
              <a:t>2021-03-07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177B0-60A7-457E-9939-88D41E92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DA323-4D88-4392-87BA-73F5E01A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8909-4F32-460A-8399-4F648C114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49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19F3F-F7B4-42A3-8C88-A0ED604C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A6325-4392-418B-BD8C-1B6D90395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6CDE-A49A-41FD-8934-83284126A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37E26-7A17-4D09-BD1C-435F3D8C34BF}" type="datetime1">
              <a:rPr lang="en-CA" smtClean="0"/>
              <a:t>2021-03-07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FD29A-A9F4-43A0-A8A7-ACC198F60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CB55F-B2B3-4727-AC00-5AA0DD93E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E8909-4F32-460A-8399-4F648C114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89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D4DC915-E0A7-4A90-884E-E850BC138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63CDEE-5F6D-4664-ACDC-17D3FC7D0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8859" y="1118007"/>
            <a:ext cx="8009839" cy="4768853"/>
            <a:chOff x="1258859" y="1118007"/>
            <a:chExt cx="8009839" cy="476885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AA1B2B6-69FE-451C-81CB-995A80429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46205" y="1654168"/>
              <a:ext cx="822493" cy="4232692"/>
            </a:xfrm>
            <a:custGeom>
              <a:avLst/>
              <a:gdLst>
                <a:gd name="T0" fmla="*/ 491 w 491"/>
                <a:gd name="T1" fmla="*/ 2247 h 2732"/>
                <a:gd name="T2" fmla="*/ 0 w 491"/>
                <a:gd name="T3" fmla="*/ 2732 h 2732"/>
                <a:gd name="T4" fmla="*/ 0 w 491"/>
                <a:gd name="T5" fmla="*/ 486 h 2732"/>
                <a:gd name="T6" fmla="*/ 491 w 491"/>
                <a:gd name="T7" fmla="*/ 0 h 2732"/>
                <a:gd name="T8" fmla="*/ 491 w 491"/>
                <a:gd name="T9" fmla="*/ 2247 h 2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2732">
                  <a:moveTo>
                    <a:pt x="491" y="2247"/>
                  </a:moveTo>
                  <a:lnTo>
                    <a:pt x="0" y="2732"/>
                  </a:lnTo>
                  <a:lnTo>
                    <a:pt x="0" y="486"/>
                  </a:lnTo>
                  <a:lnTo>
                    <a:pt x="491" y="0"/>
                  </a:lnTo>
                  <a:lnTo>
                    <a:pt x="491" y="224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7E496F-64E9-45ED-A2DB-3A494C79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0943" y="1311136"/>
              <a:ext cx="687754" cy="3820236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90F9C91-9231-44A1-8E05-EC891AE6B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0943" y="1126737"/>
              <a:ext cx="347200" cy="3699705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6F955F36-F50D-4D3F-8C98-582F11CD3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859" y="1118007"/>
              <a:ext cx="7669284" cy="35310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7381F0-1969-422F-B722-673E4CDDA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741" y="1439740"/>
            <a:ext cx="7197504" cy="2874361"/>
          </a:xfrm>
        </p:spPr>
        <p:txBody>
          <a:bodyPr>
            <a:normAutofit/>
          </a:bodyPr>
          <a:lstStyle/>
          <a:p>
            <a:pPr algn="l"/>
            <a:r>
              <a:rPr lang="en-CA">
                <a:solidFill>
                  <a:srgbClr val="FFFFFF"/>
                </a:solidFill>
              </a:rPr>
              <a:t>Battle of the Neighbourhoods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D758C-EB2B-4BFF-83DC-CCA053E81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7683"/>
            <a:ext cx="6629400" cy="989403"/>
          </a:xfrm>
        </p:spPr>
        <p:txBody>
          <a:bodyPr>
            <a:noAutofit/>
          </a:bodyPr>
          <a:lstStyle/>
          <a:p>
            <a:pPr algn="r"/>
            <a:r>
              <a:rPr lang="en-CA" sz="2000" b="1" dirty="0"/>
              <a:t>Applied Data Science </a:t>
            </a:r>
          </a:p>
          <a:p>
            <a:pPr algn="r"/>
            <a:r>
              <a:rPr lang="en-CA" sz="2000" b="1" dirty="0"/>
              <a:t>Capstone Project</a:t>
            </a:r>
          </a:p>
          <a:p>
            <a:pPr algn="r"/>
            <a:r>
              <a:rPr lang="en-CA" sz="2000" b="1" dirty="0"/>
              <a:t>By: Fahamida Haque</a:t>
            </a:r>
          </a:p>
        </p:txBody>
      </p:sp>
    </p:spTree>
    <p:extLst>
      <p:ext uri="{BB962C8B-B14F-4D97-AF65-F5344CB8AC3E}">
        <p14:creationId xmlns:p14="http://schemas.microsoft.com/office/powerpoint/2010/main" val="143432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13B059-9F5B-484D-BD44-1A725CAC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- Continued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34E868-53E9-4633-B84D-0927706FF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646" y="2907587"/>
            <a:ext cx="4736366" cy="315002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/>
              <a:t>Cluster 1 - 38 </a:t>
            </a:r>
            <a:r>
              <a:rPr lang="en-US" sz="2500" dirty="0" err="1"/>
              <a:t>neighbourhoods</a:t>
            </a:r>
            <a:r>
              <a:rPr lang="en-US" sz="25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Cluster 4 – 30 </a:t>
            </a:r>
            <a:r>
              <a:rPr lang="en-US" sz="2500" dirty="0" err="1"/>
              <a:t>neighbourhoods</a:t>
            </a:r>
            <a:endParaRPr lang="en-US" sz="2500" dirty="0"/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Cluster 2 – 20 </a:t>
            </a:r>
            <a:r>
              <a:rPr lang="en-US" sz="2500" dirty="0" err="1"/>
              <a:t>neighbourhoods</a:t>
            </a:r>
            <a:endParaRPr lang="en-US" sz="2500" dirty="0"/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Cluster 5 – 7 </a:t>
            </a:r>
            <a:r>
              <a:rPr lang="en-US" sz="2500" dirty="0" err="1"/>
              <a:t>neighbourhoods</a:t>
            </a:r>
            <a:endParaRPr lang="en-US" sz="2500" dirty="0"/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Cluster 3 – 3 </a:t>
            </a:r>
            <a:r>
              <a:rPr lang="en-US" sz="2500" dirty="0" err="1"/>
              <a:t>neighbourhoods</a:t>
            </a:r>
            <a:endParaRPr lang="en-US" sz="2000" dirty="0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0D69FF62-C2F6-4CE0-B540-2C036F5CDC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1"/>
          <a:stretch/>
        </p:blipFill>
        <p:spPr>
          <a:xfrm>
            <a:off x="6098892" y="2589088"/>
            <a:ext cx="4802404" cy="34438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0513A-308C-4139-935B-E06F2131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8E8909-4F32-460A-8399-4F648C114BA1}" type="slidenum">
              <a:rPr lang="en-US" sz="1000"/>
              <a:pPr>
                <a:spcAft>
                  <a:spcPts val="600"/>
                </a:spcAft>
              </a:pPr>
              <a:t>10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7639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13B059-9F5B-484D-BD44-1A725CAC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- Continued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34E868-53E9-4633-B84D-0927706FF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4082" y="2881878"/>
            <a:ext cx="4053545" cy="3037007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/>
              <a:t>Cluster 2 (0.018)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Cluster 4 (0.059)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Cluster 1 (0.092)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Cluster 5 (0.136)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Cluster 3 (0.222)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8E8D8C2B-4202-40FC-B265-CF7B605AA9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92" y="2629239"/>
            <a:ext cx="4802404" cy="32896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0513A-308C-4139-935B-E06F2131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8E8909-4F32-460A-8399-4F648C114BA1}" type="slidenum">
              <a:rPr lang="en-US" sz="1000"/>
              <a:pPr>
                <a:spcAft>
                  <a:spcPts val="600"/>
                </a:spcAft>
              </a:pPr>
              <a:t>11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8121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060C0-29BD-4A31-A11F-1CD73237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Results - Continued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EBA817-4A4F-430C-85D1-103A4DA60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We can see that clusters 1, 2 and 4 have the lowest density of coffee shops with the greatest number of </a:t>
            </a:r>
            <a:r>
              <a:rPr lang="en-US" sz="2400" dirty="0" err="1">
                <a:solidFill>
                  <a:srgbClr val="FFFFFF"/>
                </a:solidFill>
              </a:rPr>
              <a:t>neighbourhoods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Clusters 3 and 5 have the highest density of coffee shops with the least number of </a:t>
            </a:r>
            <a:r>
              <a:rPr lang="en-US" sz="2400" dirty="0" err="1">
                <a:solidFill>
                  <a:srgbClr val="FFFFFF"/>
                </a:solidFill>
              </a:rPr>
              <a:t>neighbourhoods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Our coffee shop will be either in cluster 1, 2 or 4 since a low density of coffee shops indicates that there will be less competition with similar businesses</a:t>
            </a:r>
            <a:endParaRPr lang="en-CA" sz="240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43845-E61E-416B-91AE-E633FC968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266345"/>
            <a:ext cx="5097780" cy="391061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Clusters 1, 2 and 4 contain </a:t>
            </a:r>
            <a:r>
              <a:rPr lang="en-US" sz="2400" dirty="0" err="1">
                <a:solidFill>
                  <a:srgbClr val="FFFFFF"/>
                </a:solidFill>
              </a:rPr>
              <a:t>neighbourhoods</a:t>
            </a:r>
            <a:r>
              <a:rPr lang="en-US" sz="2400" dirty="0">
                <a:solidFill>
                  <a:srgbClr val="FFFFFF"/>
                </a:solidFill>
              </a:rPr>
              <a:t> in Downtown Toronto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Ideal locations from cluster 1, near Ryerson and central Bay street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Ideal locations from cluster 2 include Adelaide and King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Ideal locations from cluster 4 include St James and Rosedale</a:t>
            </a:r>
            <a:endParaRPr lang="en-CA" sz="24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DBFE8-9B41-47C2-8B8B-4216D8E3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8E8909-4F32-460A-8399-4F648C114BA1}" type="slidenum">
              <a:rPr lang="en-CA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C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18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A0086C-03D4-4F52-9C85-37CCD7E9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FFB9-3107-4767-9477-F3F81D6B3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All data used in our analysis comes from the Foursquare API </a:t>
            </a:r>
          </a:p>
          <a:p>
            <a:r>
              <a:rPr lang="en-US" sz="2400" dirty="0"/>
              <a:t>Using more databases would have resulted in a more complete recommendation</a:t>
            </a:r>
          </a:p>
          <a:p>
            <a:r>
              <a:rPr lang="en-US" sz="2400" dirty="0"/>
              <a:t>Elimination of  some </a:t>
            </a:r>
            <a:r>
              <a:rPr lang="en-US" sz="2400" dirty="0" err="1"/>
              <a:t>neighbourhoods</a:t>
            </a:r>
            <a:r>
              <a:rPr lang="en-US" sz="2400" dirty="0"/>
              <a:t>  during data cleansing, excluded them from the analysis</a:t>
            </a:r>
          </a:p>
          <a:p>
            <a:r>
              <a:rPr lang="en-US" sz="2400" dirty="0"/>
              <a:t>Analyzing more </a:t>
            </a:r>
            <a:r>
              <a:rPr lang="en-US" sz="2400" dirty="0" err="1"/>
              <a:t>neighbourhoods</a:t>
            </a:r>
            <a:r>
              <a:rPr lang="en-US" sz="2400" dirty="0"/>
              <a:t> would result in a better recommendation of our final location 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5102-7EBB-4F36-87F3-1CD82F0B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8E8909-4F32-460A-8399-4F648C114BA1}" type="slidenum">
              <a:rPr lang="en-CA" sz="1000"/>
              <a:pPr>
                <a:spcAft>
                  <a:spcPts val="600"/>
                </a:spcAft>
              </a:pPr>
              <a:t>13</a:t>
            </a:fld>
            <a:endParaRPr lang="en-CA" sz="1000"/>
          </a:p>
        </p:txBody>
      </p:sp>
    </p:spTree>
    <p:extLst>
      <p:ext uri="{BB962C8B-B14F-4D97-AF65-F5344CB8AC3E}">
        <p14:creationId xmlns:p14="http://schemas.microsoft.com/office/powerpoint/2010/main" val="2470013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FEADE5-6667-4E3D-AC91-FAA635D9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6978-395A-4A40-9228-E80739ED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found that the downtown </a:t>
            </a:r>
            <a:r>
              <a:rPr lang="en-US" sz="2400" dirty="0" err="1"/>
              <a:t>neighbourhoods</a:t>
            </a:r>
            <a:r>
              <a:rPr lang="en-US" sz="2400" dirty="0"/>
              <a:t> in clusters 1, 2 and 4 are the best locations to open the coffee shop</a:t>
            </a:r>
          </a:p>
          <a:p>
            <a:r>
              <a:rPr lang="en-US" sz="2400" dirty="0"/>
              <a:t>Ideal locations from cluster 1, near Ryerson and central Bay street </a:t>
            </a:r>
          </a:p>
          <a:p>
            <a:r>
              <a:rPr lang="en-US" sz="2400" dirty="0"/>
              <a:t>Ideal locations from cluster 2 include Adelaide and King</a:t>
            </a:r>
          </a:p>
          <a:p>
            <a:r>
              <a:rPr lang="en-US" sz="2400" dirty="0"/>
              <a:t>Ideal locations from cluster 4 include St James and Rosedale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67A1-FB6E-463C-8178-ED6FB19C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8E8909-4F32-460A-8399-4F648C114BA1}" type="slidenum">
              <a:rPr lang="en-CA" sz="1000"/>
              <a:pPr>
                <a:spcAft>
                  <a:spcPts val="600"/>
                </a:spcAft>
              </a:pPr>
              <a:t>14</a:t>
            </a:fld>
            <a:endParaRPr lang="en-CA" sz="1000"/>
          </a:p>
        </p:txBody>
      </p:sp>
    </p:spTree>
    <p:extLst>
      <p:ext uri="{BB962C8B-B14F-4D97-AF65-F5344CB8AC3E}">
        <p14:creationId xmlns:p14="http://schemas.microsoft.com/office/powerpoint/2010/main" val="138497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B99150-E5A7-4ABC-8CFD-C4AD79C3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A271F-4EBA-4E23-AEBA-7563A0BC3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en-CA" sz="2400" dirty="0" err="1"/>
              <a:t>Intoduction</a:t>
            </a:r>
            <a:r>
              <a:rPr lang="en-CA" sz="2400" dirty="0"/>
              <a:t> and Objectives</a:t>
            </a:r>
          </a:p>
          <a:p>
            <a:r>
              <a:rPr lang="en-CA" sz="2400" dirty="0"/>
              <a:t>Data </a:t>
            </a:r>
          </a:p>
          <a:p>
            <a:r>
              <a:rPr lang="en-CA" sz="2400" dirty="0"/>
              <a:t>Methodology</a:t>
            </a:r>
          </a:p>
          <a:p>
            <a:r>
              <a:rPr lang="en-CA" sz="2400" dirty="0"/>
              <a:t>Results</a:t>
            </a:r>
          </a:p>
          <a:p>
            <a:r>
              <a:rPr lang="en-CA" sz="2400" dirty="0"/>
              <a:t>Discussion</a:t>
            </a:r>
          </a:p>
          <a:p>
            <a:r>
              <a:rPr lang="en-CA" sz="2400" dirty="0"/>
              <a:t>Drawbacks</a:t>
            </a:r>
          </a:p>
          <a:p>
            <a:r>
              <a:rPr lang="en-CA" sz="2400" dirty="0"/>
              <a:t>Conclusion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77DF3-FF68-4204-A174-03A3C29C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8E8909-4F32-460A-8399-4F648C114BA1}" type="slidenum">
              <a:rPr lang="en-CA" sz="1000"/>
              <a:pPr>
                <a:spcAft>
                  <a:spcPts val="600"/>
                </a:spcAft>
              </a:pPr>
              <a:t>2</a:t>
            </a:fld>
            <a:endParaRPr lang="en-CA" sz="1000"/>
          </a:p>
        </p:txBody>
      </p:sp>
    </p:spTree>
    <p:extLst>
      <p:ext uri="{BB962C8B-B14F-4D97-AF65-F5344CB8AC3E}">
        <p14:creationId xmlns:p14="http://schemas.microsoft.com/office/powerpoint/2010/main" val="408165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6389D-E3F7-49DD-9156-F8A9A425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72A75-457D-462C-BBA2-95462A981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indent="457200">
              <a:spcAft>
                <a:spcPts val="800"/>
              </a:spcAft>
            </a:pPr>
            <a:r>
              <a:rPr lang="en-CA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Coffee is one of the most widely consumed beverages in the world</a:t>
            </a:r>
          </a:p>
          <a:p>
            <a:pPr indent="457200">
              <a:spcAft>
                <a:spcPts val="800"/>
              </a:spcAft>
            </a:pPr>
            <a:r>
              <a:rPr lang="en-CA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survey found that almost three quarters of Canadians have consumed coffee in the last day</a:t>
            </a:r>
          </a:p>
          <a:p>
            <a:pPr indent="457200">
              <a:spcAft>
                <a:spcPts val="800"/>
              </a:spcAft>
            </a:pPr>
            <a:r>
              <a:rPr lang="en-CA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Our client is looking to open his coffee shop in Toronto</a:t>
            </a:r>
          </a:p>
          <a:p>
            <a:pPr indent="457200">
              <a:spcAft>
                <a:spcPts val="800"/>
              </a:spcAft>
            </a:pPr>
            <a:r>
              <a:rPr lang="en-CA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Toronto is also an international center of business, culture, and the arts and is one of the most multicultural cities in the world </a:t>
            </a:r>
          </a:p>
          <a:p>
            <a:pPr indent="457200">
              <a:spcAft>
                <a:spcPts val="800"/>
              </a:spcAft>
            </a:pPr>
            <a:r>
              <a:rPr lang="en-CA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ideal location for this new business would be an area with minimal competition and close to the city center</a:t>
            </a:r>
          </a:p>
          <a:p>
            <a:pPr indent="457200">
              <a:spcAft>
                <a:spcPts val="800"/>
              </a:spcAft>
            </a:pP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771CC-7468-4E26-957C-C6B81A54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8E8909-4F32-460A-8399-4F648C114BA1}" type="slidenum">
              <a:rPr lang="en-CA" sz="1000"/>
              <a:pPr>
                <a:spcAft>
                  <a:spcPts val="600"/>
                </a:spcAft>
              </a:pPr>
              <a:t>3</a:t>
            </a:fld>
            <a:endParaRPr lang="en-CA" sz="1000"/>
          </a:p>
        </p:txBody>
      </p:sp>
    </p:spTree>
    <p:extLst>
      <p:ext uri="{BB962C8B-B14F-4D97-AF65-F5344CB8AC3E}">
        <p14:creationId xmlns:p14="http://schemas.microsoft.com/office/powerpoint/2010/main" val="71554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A7E2F-4D03-4BCD-BFC3-61D20E32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F054-1991-47DA-A4BD-7DB46E70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CA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Wikipedia – to obtain postal codes </a:t>
            </a:r>
            <a:r>
              <a:rPr lang="en-CA" sz="2400" dirty="0">
                <a:ea typeface="Calibri" panose="020F0502020204030204" pitchFamily="34" charset="0"/>
                <a:cs typeface="Times New Roman" panose="02020603050405020304" pitchFamily="18" charset="0"/>
              </a:rPr>
              <a:t>for the city of </a:t>
            </a:r>
            <a:r>
              <a:rPr lang="en-CA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Toronto </a:t>
            </a:r>
          </a:p>
          <a:p>
            <a:r>
              <a:rPr lang="en-CA" sz="2400" dirty="0">
                <a:ea typeface="Calibri" panose="020F0502020204030204" pitchFamily="34" charset="0"/>
                <a:cs typeface="Times New Roman" panose="02020603050405020304" pitchFamily="18" charset="0"/>
              </a:rPr>
              <a:t>Geocoder Package </a:t>
            </a:r>
            <a:r>
              <a:rPr lang="en-CA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CA" sz="2400" dirty="0">
                <a:ea typeface="Calibri" panose="020F0502020204030204" pitchFamily="34" charset="0"/>
                <a:cs typeface="Times New Roman" panose="02020603050405020304" pitchFamily="18" charset="0"/>
              </a:rPr>
              <a:t> used to find the latitudes and longitudes of each neighbourhood</a:t>
            </a:r>
            <a:endParaRPr lang="en-CA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Foursquare API  –  used to search for the venues in each neighbourhood </a:t>
            </a:r>
          </a:p>
          <a:p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2D7C8-BCA5-47D0-AD3A-9F7463B7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8E8909-4F32-460A-8399-4F648C114BA1}" type="slidenum">
              <a:rPr lang="en-CA" sz="1000"/>
              <a:pPr>
                <a:spcAft>
                  <a:spcPts val="600"/>
                </a:spcAft>
              </a:pPr>
              <a:t>4</a:t>
            </a:fld>
            <a:endParaRPr lang="en-CA" sz="1000"/>
          </a:p>
        </p:txBody>
      </p:sp>
    </p:spTree>
    <p:extLst>
      <p:ext uri="{BB962C8B-B14F-4D97-AF65-F5344CB8AC3E}">
        <p14:creationId xmlns:p14="http://schemas.microsoft.com/office/powerpoint/2010/main" val="164875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038BE-781C-46F0-B5B8-02450890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Methodology- Data Cleansing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B62A95-E2EA-401E-87E8-B6E5084E6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kumimoji="0" lang="en-C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Postal codes for the city of Toronto is obtained from Wikipedia. </a:t>
            </a:r>
          </a:p>
          <a:p>
            <a:r>
              <a:rPr kumimoji="0" lang="en-C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Wikipedia table is extracted using Beautiful Soup. </a:t>
            </a:r>
          </a:p>
          <a:p>
            <a:r>
              <a:rPr kumimoji="0" lang="en-C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is saved in a Pandas data frame.</a:t>
            </a:r>
          </a:p>
          <a:p>
            <a:r>
              <a:rPr lang="en-CA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Discard rows without values for borough</a:t>
            </a:r>
          </a:p>
          <a:p>
            <a:r>
              <a:rPr kumimoji="0" lang="en-C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borough </a:t>
            </a:r>
            <a:r>
              <a:rPr lang="en-CA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assigned but neighbourhoods is , neighbourhoods = borough</a:t>
            </a:r>
            <a:endParaRPr kumimoji="0" lang="en-CA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A1B1AD8D-494E-404E-8E1F-9970060A99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543738"/>
            <a:ext cx="6894236" cy="22942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CB58E-6667-4A3C-96E0-475BC7A0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8E8909-4F32-460A-8399-4F648C114B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8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3B059-9F5B-484D-BD44-1A725CAC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 – Data Exploration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34E868-53E9-4633-B84D-0927706FF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Use geocoder to get geographical coordinates for each </a:t>
            </a:r>
            <a:r>
              <a:rPr lang="en-US" sz="2000" dirty="0" err="1"/>
              <a:t>neighbourghood</a:t>
            </a:r>
            <a:endParaRPr lang="en-US" sz="2000" dirty="0"/>
          </a:p>
          <a:p>
            <a:r>
              <a:rPr lang="en-US" sz="2000" dirty="0"/>
              <a:t>Plot the </a:t>
            </a:r>
            <a:r>
              <a:rPr lang="en-US" sz="2000" dirty="0" err="1"/>
              <a:t>neighbourghoods</a:t>
            </a:r>
            <a:r>
              <a:rPr lang="en-US" sz="2000" dirty="0"/>
              <a:t> using Folium</a:t>
            </a:r>
          </a:p>
          <a:p>
            <a:r>
              <a:rPr lang="en-US" sz="2000" dirty="0"/>
              <a:t>Use Foursquare </a:t>
            </a:r>
            <a:r>
              <a:rPr lang="en-US" sz="2000" dirty="0" err="1"/>
              <a:t>Api</a:t>
            </a:r>
            <a:r>
              <a:rPr lang="en-US" sz="2000" dirty="0"/>
              <a:t> to search for 500 venues within 1 km radius for each </a:t>
            </a:r>
            <a:r>
              <a:rPr lang="en-US" sz="2000" dirty="0" err="1"/>
              <a:t>neighbourhood</a:t>
            </a:r>
            <a:r>
              <a:rPr lang="en-US" sz="2000" dirty="0"/>
              <a:t> </a:t>
            </a:r>
          </a:p>
        </p:txBody>
      </p:sp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505FBCF7-4E3D-4F68-9735-4FA643E42E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36" y="3139728"/>
            <a:ext cx="5860662" cy="33991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0513A-308C-4139-935B-E06F2131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8E8909-4F32-460A-8399-4F648C114B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81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3B059-9F5B-484D-BD44-1A725CAC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 – </a:t>
            </a:r>
            <a:r>
              <a:rPr lang="en-US" sz="4400" dirty="0">
                <a:solidFill>
                  <a:srgbClr val="FFFFFF"/>
                </a:solidFill>
              </a:rPr>
              <a:t>Machine Learning</a:t>
            </a:r>
            <a:endParaRPr lang="en-US" sz="4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34E868-53E9-4633-B84D-0927706FF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000" dirty="0"/>
              <a:t>Get a list of all the venues</a:t>
            </a:r>
          </a:p>
          <a:p>
            <a:r>
              <a:rPr lang="en-US" sz="2000" dirty="0"/>
              <a:t>Find the unique venue categories</a:t>
            </a:r>
          </a:p>
          <a:p>
            <a:r>
              <a:rPr lang="en-US" sz="2000" dirty="0"/>
              <a:t>Find average mean of each category in each </a:t>
            </a:r>
            <a:r>
              <a:rPr lang="en-US" sz="2000" dirty="0" err="1"/>
              <a:t>neighbourhood</a:t>
            </a:r>
            <a:endParaRPr lang="en-US" sz="2000" dirty="0"/>
          </a:p>
          <a:p>
            <a:r>
              <a:rPr lang="en-US" sz="2000" dirty="0"/>
              <a:t>use the k-means clustering method to cluster the </a:t>
            </a:r>
            <a:r>
              <a:rPr lang="en-US" sz="2000" dirty="0" err="1"/>
              <a:t>neighbourhoods</a:t>
            </a:r>
            <a:r>
              <a:rPr lang="en-US" sz="2000" dirty="0"/>
              <a:t> based on their average mean</a:t>
            </a:r>
          </a:p>
          <a:p>
            <a:r>
              <a:rPr lang="en-US" sz="2000" dirty="0"/>
              <a:t>Use the elbow point method to find number of clusters</a:t>
            </a:r>
          </a:p>
          <a:p>
            <a:r>
              <a:rPr lang="en-US" sz="2000" dirty="0"/>
              <a:t>K =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0513A-308C-4139-935B-E06F2131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8E8909-4F32-460A-8399-4F648C114B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46DD43D6-1709-4690-B5E7-7DC19F7989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50" y="3069470"/>
            <a:ext cx="5181600" cy="3342376"/>
          </a:xfrm>
        </p:spPr>
      </p:pic>
    </p:spTree>
    <p:extLst>
      <p:ext uri="{BB962C8B-B14F-4D97-AF65-F5344CB8AC3E}">
        <p14:creationId xmlns:p14="http://schemas.microsoft.com/office/powerpoint/2010/main" val="48531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3B059-9F5B-484D-BD44-1A725CAC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 – Data Analysis</a:t>
            </a:r>
            <a:endParaRPr lang="en-US" sz="4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34E868-53E9-4633-B84D-0927706FF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2000" dirty="0"/>
              <a:t>Plot all the cluster labels from each </a:t>
            </a:r>
            <a:r>
              <a:rPr lang="en-US" sz="2000" dirty="0" err="1"/>
              <a:t>neighbourhood</a:t>
            </a:r>
            <a:r>
              <a:rPr lang="en-US" sz="2000" dirty="0"/>
              <a:t> onto the map of Toronto. </a:t>
            </a:r>
          </a:p>
          <a:p>
            <a:r>
              <a:rPr lang="en-US" sz="2000" dirty="0"/>
              <a:t>Plot the number of </a:t>
            </a:r>
            <a:r>
              <a:rPr lang="en-US" sz="2000" dirty="0" err="1"/>
              <a:t>neighbourhoods</a:t>
            </a:r>
            <a:r>
              <a:rPr lang="en-US" sz="2000" dirty="0"/>
              <a:t> per cluster</a:t>
            </a:r>
          </a:p>
          <a:p>
            <a:r>
              <a:rPr lang="en-US" sz="2000" dirty="0"/>
              <a:t>Plot the average number of coffee shops in each cluster</a:t>
            </a:r>
          </a:p>
          <a:p>
            <a:r>
              <a:rPr lang="en-US" sz="2000" dirty="0"/>
              <a:t>Analyze the plots and choose a cluster with a low density of coffee shops</a:t>
            </a:r>
          </a:p>
          <a:p>
            <a:r>
              <a:rPr lang="en-US" sz="2000" dirty="0"/>
              <a:t>Search cluster to find a </a:t>
            </a:r>
            <a:r>
              <a:rPr lang="en-US" sz="2000" dirty="0" err="1"/>
              <a:t>neighbourhood</a:t>
            </a:r>
            <a:r>
              <a:rPr lang="en-US" sz="2000" dirty="0"/>
              <a:t> that is closest to the city’s downtown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0513A-308C-4139-935B-E06F2131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8E8909-4F32-460A-8399-4F648C114B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E7546D8F-0BBE-4B05-A4B6-18059EFF6D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85" y="3124966"/>
            <a:ext cx="5660903" cy="3313760"/>
          </a:xfrm>
        </p:spPr>
      </p:pic>
    </p:spTree>
    <p:extLst>
      <p:ext uri="{BB962C8B-B14F-4D97-AF65-F5344CB8AC3E}">
        <p14:creationId xmlns:p14="http://schemas.microsoft.com/office/powerpoint/2010/main" val="127404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3B059-9F5B-484D-BD44-1A725CAC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34E868-53E9-4633-B84D-0927706FF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Cluster 1 (k = 0) is represented by the red points</a:t>
            </a:r>
          </a:p>
          <a:p>
            <a:r>
              <a:rPr lang="en-US" sz="2000" dirty="0"/>
              <a:t>Cluster 2 (k = 1) are represented by the points</a:t>
            </a:r>
          </a:p>
          <a:p>
            <a:r>
              <a:rPr lang="en-US" sz="2000" dirty="0"/>
              <a:t>Cluster 3 (k = 2) is represented by the blue points</a:t>
            </a:r>
          </a:p>
          <a:p>
            <a:r>
              <a:rPr lang="en-US" sz="2000" dirty="0"/>
              <a:t>Cluster 4 (k = 3) is represented by the purple points</a:t>
            </a:r>
          </a:p>
          <a:p>
            <a:r>
              <a:rPr lang="en-US" sz="2000" dirty="0"/>
              <a:t>Cluster 5 (k = 4) is represented by the orange points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0513A-308C-4139-935B-E06F2131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8E8909-4F32-460A-8399-4F648C114B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E7546D8F-0BBE-4B05-A4B6-18059EFF6D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85" y="3124966"/>
            <a:ext cx="5660903" cy="3313760"/>
          </a:xfrm>
        </p:spPr>
      </p:pic>
    </p:spTree>
    <p:extLst>
      <p:ext uri="{BB962C8B-B14F-4D97-AF65-F5344CB8AC3E}">
        <p14:creationId xmlns:p14="http://schemas.microsoft.com/office/powerpoint/2010/main" val="102142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</TotalTime>
  <Words>692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Battle of the Neighbourhoods</vt:lpstr>
      <vt:lpstr>Outline</vt:lpstr>
      <vt:lpstr>Introduction </vt:lpstr>
      <vt:lpstr>Data</vt:lpstr>
      <vt:lpstr>Methodology- Data Cleansing</vt:lpstr>
      <vt:lpstr>Methodology – Data Exploration</vt:lpstr>
      <vt:lpstr>Methodology – Machine Learning</vt:lpstr>
      <vt:lpstr>Methodology – Data Analysis</vt:lpstr>
      <vt:lpstr>Results</vt:lpstr>
      <vt:lpstr>Results - Continued</vt:lpstr>
      <vt:lpstr>Results - Continued</vt:lpstr>
      <vt:lpstr>Results - Continued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Neighbourhoods</dc:title>
  <dc:creator>Fahamida Haque</dc:creator>
  <cp:lastModifiedBy>Fahamida Haque</cp:lastModifiedBy>
  <cp:revision>19</cp:revision>
  <dcterms:created xsi:type="dcterms:W3CDTF">2021-03-07T01:24:29Z</dcterms:created>
  <dcterms:modified xsi:type="dcterms:W3CDTF">2021-03-07T16:33:17Z</dcterms:modified>
</cp:coreProperties>
</file>