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59" r:id="rId4"/>
    <p:sldId id="279" r:id="rId5"/>
    <p:sldId id="280" r:id="rId6"/>
    <p:sldId id="269" r:id="rId7"/>
    <p:sldId id="276" r:id="rId8"/>
    <p:sldId id="270" r:id="rId9"/>
    <p:sldId id="263" r:id="rId10"/>
    <p:sldId id="261" r:id="rId11"/>
    <p:sldId id="264" r:id="rId12"/>
    <p:sldId id="271" r:id="rId13"/>
    <p:sldId id="265" r:id="rId14"/>
    <p:sldId id="273" r:id="rId15"/>
    <p:sldId id="262" r:id="rId16"/>
    <p:sldId id="275" r:id="rId17"/>
    <p:sldId id="274" r:id="rId18"/>
    <p:sldId id="277" r:id="rId19"/>
    <p:sldId id="266" r:id="rId20"/>
    <p:sldId id="28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7602" autoAdjust="0"/>
  </p:normalViewPr>
  <p:slideViewPr>
    <p:cSldViewPr snapToGrid="0">
      <p:cViewPr varScale="1">
        <p:scale>
          <a:sx n="68" d="100"/>
          <a:sy n="68" d="100"/>
        </p:scale>
        <p:origin x="1066"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9702F2-FEA6-46D2-ACD7-5792A00157FE}" type="datetimeFigureOut">
              <a:rPr lang="en-IN" smtClean="0"/>
              <a:t>12-07-2024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B82D57-DD62-41D0-8281-D08B861B65A4}" type="slidenum">
              <a:rPr lang="en-IN" smtClean="0"/>
              <a:t>‹#›</a:t>
            </a:fld>
            <a:endParaRPr lang="en-IN"/>
          </a:p>
        </p:txBody>
      </p:sp>
    </p:spTree>
    <p:extLst>
      <p:ext uri="{BB962C8B-B14F-4D97-AF65-F5344CB8AC3E}">
        <p14:creationId xmlns:p14="http://schemas.microsoft.com/office/powerpoint/2010/main" val="3588645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DB82D57-DD62-41D0-8281-D08B861B65A4}" type="slidenum">
              <a:rPr lang="en-IN" smtClean="0"/>
              <a:t>1</a:t>
            </a:fld>
            <a:endParaRPr lang="en-IN"/>
          </a:p>
        </p:txBody>
      </p:sp>
    </p:spTree>
    <p:extLst>
      <p:ext uri="{BB962C8B-B14F-4D97-AF65-F5344CB8AC3E}">
        <p14:creationId xmlns:p14="http://schemas.microsoft.com/office/powerpoint/2010/main" val="5649837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spcAft>
                <a:spcPts val="600"/>
              </a:spcAft>
              <a:buNone/>
            </a:pPr>
            <a:r>
              <a:rPr lang="en-US" dirty="0"/>
              <a:t>By exposing the model to a variety of alterations, it learns to generalize better to new, unseen data</a:t>
            </a:r>
          </a:p>
        </p:txBody>
      </p:sp>
      <p:sp>
        <p:nvSpPr>
          <p:cNvPr id="4" name="Slide Number Placeholder 3"/>
          <p:cNvSpPr>
            <a:spLocks noGrp="1"/>
          </p:cNvSpPr>
          <p:nvPr>
            <p:ph type="sldNum" sz="quarter" idx="5"/>
          </p:nvPr>
        </p:nvSpPr>
        <p:spPr/>
        <p:txBody>
          <a:bodyPr/>
          <a:lstStyle/>
          <a:p>
            <a:fld id="{4DB82D57-DD62-41D0-8281-D08B861B65A4}" type="slidenum">
              <a:rPr lang="en-IN" smtClean="0"/>
              <a:t>15</a:t>
            </a:fld>
            <a:endParaRPr lang="en-IN"/>
          </a:p>
        </p:txBody>
      </p:sp>
    </p:spTree>
    <p:extLst>
      <p:ext uri="{BB962C8B-B14F-4D97-AF65-F5344CB8AC3E}">
        <p14:creationId xmlns:p14="http://schemas.microsoft.com/office/powerpoint/2010/main" val="1473661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spcAft>
                <a:spcPts val="600"/>
              </a:spcAft>
              <a:buNone/>
            </a:pPr>
            <a:endParaRPr lang="en-US" dirty="0"/>
          </a:p>
        </p:txBody>
      </p:sp>
      <p:sp>
        <p:nvSpPr>
          <p:cNvPr id="4" name="Slide Number Placeholder 3"/>
          <p:cNvSpPr>
            <a:spLocks noGrp="1"/>
          </p:cNvSpPr>
          <p:nvPr>
            <p:ph type="sldNum" sz="quarter" idx="5"/>
          </p:nvPr>
        </p:nvSpPr>
        <p:spPr/>
        <p:txBody>
          <a:bodyPr/>
          <a:lstStyle/>
          <a:p>
            <a:fld id="{4DB82D57-DD62-41D0-8281-D08B861B65A4}" type="slidenum">
              <a:rPr lang="en-IN" smtClean="0"/>
              <a:t>16</a:t>
            </a:fld>
            <a:endParaRPr lang="en-IN"/>
          </a:p>
        </p:txBody>
      </p:sp>
    </p:spTree>
    <p:extLst>
      <p:ext uri="{BB962C8B-B14F-4D97-AF65-F5344CB8AC3E}">
        <p14:creationId xmlns:p14="http://schemas.microsoft.com/office/powerpoint/2010/main" val="1042121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DB82D57-DD62-41D0-8281-D08B861B65A4}" type="slidenum">
              <a:rPr lang="en-IN" smtClean="0"/>
              <a:t>18</a:t>
            </a:fld>
            <a:endParaRPr lang="en-IN"/>
          </a:p>
        </p:txBody>
      </p:sp>
    </p:spTree>
    <p:extLst>
      <p:ext uri="{BB962C8B-B14F-4D97-AF65-F5344CB8AC3E}">
        <p14:creationId xmlns:p14="http://schemas.microsoft.com/office/powerpoint/2010/main" val="2443361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Poor generalization: The model fails to perform well on new, unseen data.</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High variance: The model is sensitive to small fluctuations in the training data.</a:t>
            </a:r>
            <a:endParaRPr lang="en-IN" dirty="0"/>
          </a:p>
        </p:txBody>
      </p:sp>
      <p:sp>
        <p:nvSpPr>
          <p:cNvPr id="4" name="Slide Number Placeholder 3"/>
          <p:cNvSpPr>
            <a:spLocks noGrp="1"/>
          </p:cNvSpPr>
          <p:nvPr>
            <p:ph type="sldNum" sz="quarter" idx="5"/>
          </p:nvPr>
        </p:nvSpPr>
        <p:spPr/>
        <p:txBody>
          <a:bodyPr/>
          <a:lstStyle/>
          <a:p>
            <a:fld id="{4DB82D57-DD62-41D0-8281-D08B861B65A4}" type="slidenum">
              <a:rPr lang="en-IN" smtClean="0"/>
              <a:t>3</a:t>
            </a:fld>
            <a:endParaRPr lang="en-IN"/>
          </a:p>
        </p:txBody>
      </p:sp>
    </p:spTree>
    <p:extLst>
      <p:ext uri="{BB962C8B-B14F-4D97-AF65-F5344CB8AC3E}">
        <p14:creationId xmlns:p14="http://schemas.microsoft.com/office/powerpoint/2010/main" val="628846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Reduce number of features</a:t>
            </a:r>
          </a:p>
          <a:p>
            <a:pPr marL="228600" indent="-228600">
              <a:buAutoNum type="arabicPeriod"/>
            </a:pPr>
            <a:r>
              <a:rPr lang="en-US" dirty="0"/>
              <a:t>Decrease the coefficients of features</a:t>
            </a:r>
          </a:p>
          <a:p>
            <a:endParaRPr lang="en-IN" dirty="0"/>
          </a:p>
        </p:txBody>
      </p:sp>
      <p:sp>
        <p:nvSpPr>
          <p:cNvPr id="4" name="Slide Number Placeholder 3"/>
          <p:cNvSpPr>
            <a:spLocks noGrp="1"/>
          </p:cNvSpPr>
          <p:nvPr>
            <p:ph type="sldNum" sz="quarter" idx="5"/>
          </p:nvPr>
        </p:nvSpPr>
        <p:spPr/>
        <p:txBody>
          <a:bodyPr/>
          <a:lstStyle/>
          <a:p>
            <a:fld id="{4DB82D57-DD62-41D0-8281-D08B861B65A4}" type="slidenum">
              <a:rPr lang="en-IN" smtClean="0"/>
              <a:t>4</a:t>
            </a:fld>
            <a:endParaRPr lang="en-IN"/>
          </a:p>
        </p:txBody>
      </p:sp>
    </p:spTree>
    <p:extLst>
      <p:ext uri="{BB962C8B-B14F-4D97-AF65-F5344CB8AC3E}">
        <p14:creationId xmlns:p14="http://schemas.microsoft.com/office/powerpoint/2010/main" val="2932947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Including irrelevant features can lead to capturing noise rather than signal</a:t>
            </a:r>
            <a:endParaRPr lang="en-IN" dirty="0"/>
          </a:p>
        </p:txBody>
      </p:sp>
      <p:sp>
        <p:nvSpPr>
          <p:cNvPr id="4" name="Slide Number Placeholder 3"/>
          <p:cNvSpPr>
            <a:spLocks noGrp="1"/>
          </p:cNvSpPr>
          <p:nvPr>
            <p:ph type="sldNum" sz="quarter" idx="5"/>
          </p:nvPr>
        </p:nvSpPr>
        <p:spPr/>
        <p:txBody>
          <a:bodyPr/>
          <a:lstStyle/>
          <a:p>
            <a:fld id="{4DB82D57-DD62-41D0-8281-D08B861B65A4}" type="slidenum">
              <a:rPr lang="en-IN" smtClean="0"/>
              <a:t>5</a:t>
            </a:fld>
            <a:endParaRPr lang="en-IN"/>
          </a:p>
        </p:txBody>
      </p:sp>
    </p:spTree>
    <p:extLst>
      <p:ext uri="{BB962C8B-B14F-4D97-AF65-F5344CB8AC3E}">
        <p14:creationId xmlns:p14="http://schemas.microsoft.com/office/powerpoint/2010/main" val="2625439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Neurons can become co-adapted, meaning that certain neurons only function well in the presence of specific other neurons. This co-adaptation leads to overfitting because the network learns complex patterns that are specific to the training data but do not generalize to new data</a:t>
            </a:r>
          </a:p>
          <a:p>
            <a:pPr marL="171450" indent="-171450">
              <a:buFont typeface="Arial" panose="020B0604020202020204" pitchFamily="34" charset="0"/>
              <a:buChar char="•"/>
            </a:pPr>
            <a:r>
              <a:rPr lang="en-US" dirty="0"/>
              <a:t>Forces the network to spread the learned information across multiple neurons, promoting redundancy</a:t>
            </a:r>
            <a:endParaRPr lang="en-IN" dirty="0"/>
          </a:p>
        </p:txBody>
      </p:sp>
      <p:sp>
        <p:nvSpPr>
          <p:cNvPr id="4" name="Slide Number Placeholder 3"/>
          <p:cNvSpPr>
            <a:spLocks noGrp="1"/>
          </p:cNvSpPr>
          <p:nvPr>
            <p:ph type="sldNum" sz="quarter" idx="5"/>
          </p:nvPr>
        </p:nvSpPr>
        <p:spPr/>
        <p:txBody>
          <a:bodyPr/>
          <a:lstStyle/>
          <a:p>
            <a:fld id="{4DB82D57-DD62-41D0-8281-D08B861B65A4}" type="slidenum">
              <a:rPr lang="en-IN" smtClean="0"/>
              <a:t>10</a:t>
            </a:fld>
            <a:endParaRPr lang="en-IN"/>
          </a:p>
        </p:txBody>
      </p:sp>
    </p:spTree>
    <p:extLst>
      <p:ext uri="{BB962C8B-B14F-4D97-AF65-F5344CB8AC3E}">
        <p14:creationId xmlns:p14="http://schemas.microsoft.com/office/powerpoint/2010/main" val="46825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Stability means reducing overfitting by keeping model parameters small and producing smoother model</a:t>
            </a:r>
            <a:endParaRPr lang="en-IN" dirty="0"/>
          </a:p>
        </p:txBody>
      </p:sp>
      <p:sp>
        <p:nvSpPr>
          <p:cNvPr id="4" name="Slide Number Placeholder 3"/>
          <p:cNvSpPr>
            <a:spLocks noGrp="1"/>
          </p:cNvSpPr>
          <p:nvPr>
            <p:ph type="sldNum" sz="quarter" idx="5"/>
          </p:nvPr>
        </p:nvSpPr>
        <p:spPr/>
        <p:txBody>
          <a:bodyPr/>
          <a:lstStyle/>
          <a:p>
            <a:fld id="{4DB82D57-DD62-41D0-8281-D08B861B65A4}" type="slidenum">
              <a:rPr lang="en-IN" smtClean="0"/>
              <a:t>11</a:t>
            </a:fld>
            <a:endParaRPr lang="en-IN"/>
          </a:p>
        </p:txBody>
      </p:sp>
    </p:spTree>
    <p:extLst>
      <p:ext uri="{BB962C8B-B14F-4D97-AF65-F5344CB8AC3E}">
        <p14:creationId xmlns:p14="http://schemas.microsoft.com/office/powerpoint/2010/main" val="4040256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Normalization helps in training faster, prevents exploding gradients and introduces stability into the model</a:t>
            </a: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4DB82D57-DD62-41D0-8281-D08B861B65A4}" type="slidenum">
              <a:rPr lang="en-IN" smtClean="0"/>
              <a:t>12</a:t>
            </a:fld>
            <a:endParaRPr lang="en-IN"/>
          </a:p>
        </p:txBody>
      </p:sp>
    </p:spTree>
    <p:extLst>
      <p:ext uri="{BB962C8B-B14F-4D97-AF65-F5344CB8AC3E}">
        <p14:creationId xmlns:p14="http://schemas.microsoft.com/office/powerpoint/2010/main" val="545844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a:p>
            <a:r>
              <a:rPr lang="en-US" b="1" dirty="0"/>
              <a:t>Acts as a </a:t>
            </a:r>
            <a:r>
              <a:rPr lang="en-US" b="1" dirty="0" err="1"/>
              <a:t>Regularizer</a:t>
            </a:r>
            <a:r>
              <a:rPr lang="en-US" b="0" dirty="0"/>
              <a:t>: I</a:t>
            </a:r>
            <a:r>
              <a:rPr lang="en-US" dirty="0"/>
              <a:t>ntroduces noise into the network during training, similar to the effect of dropout. The noise introduced helps prevent the model from becoming too dependent on any particular activation.</a:t>
            </a:r>
          </a:p>
          <a:p>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b="1" dirty="0"/>
              <a:t>Stabilizes Learning Process</a:t>
            </a:r>
            <a:r>
              <a:rPr lang="en-IN" dirty="0"/>
              <a:t>: (By preventing very large output values from neurons) </a:t>
            </a:r>
            <a:r>
              <a:rPr lang="en-US" dirty="0"/>
              <a:t>Allows for higher learning rates. It allows for faster convergence, thus more generalizable solutions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b="1" dirty="0"/>
              <a:t>Weight initialization</a:t>
            </a:r>
            <a:r>
              <a:rPr lang="en-IN" dirty="0"/>
              <a:t>: </a:t>
            </a:r>
            <a:r>
              <a:rPr lang="en-US" dirty="0"/>
              <a:t>Neural networks are highly sensitive to the initial weights. With less sensitivity to initialization, the network is less likely to get stuck in local minima that correspond to overfitting on the training data. This leads to a more robust training process.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dirty="0"/>
          </a:p>
        </p:txBody>
      </p:sp>
      <p:sp>
        <p:nvSpPr>
          <p:cNvPr id="4" name="Slide Number Placeholder 3"/>
          <p:cNvSpPr>
            <a:spLocks noGrp="1"/>
          </p:cNvSpPr>
          <p:nvPr>
            <p:ph type="sldNum" sz="quarter" idx="5"/>
          </p:nvPr>
        </p:nvSpPr>
        <p:spPr/>
        <p:txBody>
          <a:bodyPr/>
          <a:lstStyle/>
          <a:p>
            <a:fld id="{4DB82D57-DD62-41D0-8281-D08B861B65A4}" type="slidenum">
              <a:rPr lang="en-IN" smtClean="0"/>
              <a:t>13</a:t>
            </a:fld>
            <a:endParaRPr lang="en-IN"/>
          </a:p>
        </p:txBody>
      </p:sp>
    </p:spTree>
    <p:extLst>
      <p:ext uri="{BB962C8B-B14F-4D97-AF65-F5344CB8AC3E}">
        <p14:creationId xmlns:p14="http://schemas.microsoft.com/office/powerpoint/2010/main" val="177928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https://lightning.ai/docs/pytorch/2.1.0/notebooks/lightning_examples/augmentation_kornia.html</a:t>
            </a:r>
          </a:p>
          <a:p>
            <a:endParaRPr lang="en-US" b="0" dirty="0"/>
          </a:p>
        </p:txBody>
      </p:sp>
      <p:sp>
        <p:nvSpPr>
          <p:cNvPr id="4" name="Slide Number Placeholder 3"/>
          <p:cNvSpPr>
            <a:spLocks noGrp="1"/>
          </p:cNvSpPr>
          <p:nvPr>
            <p:ph type="sldNum" sz="quarter" idx="5"/>
          </p:nvPr>
        </p:nvSpPr>
        <p:spPr/>
        <p:txBody>
          <a:bodyPr/>
          <a:lstStyle/>
          <a:p>
            <a:fld id="{4DB82D57-DD62-41D0-8281-D08B861B65A4}" type="slidenum">
              <a:rPr lang="en-IN" smtClean="0"/>
              <a:t>14</a:t>
            </a:fld>
            <a:endParaRPr lang="en-IN"/>
          </a:p>
        </p:txBody>
      </p:sp>
    </p:spTree>
    <p:extLst>
      <p:ext uri="{BB962C8B-B14F-4D97-AF65-F5344CB8AC3E}">
        <p14:creationId xmlns:p14="http://schemas.microsoft.com/office/powerpoint/2010/main" val="1200473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3E107-BC2C-5F0C-F2DE-E82B660B0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DE3ED31-FEBB-5805-1AC3-0027CF72D3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0F4350-E86D-6738-8AFA-58064A3C4BE6}"/>
              </a:ext>
            </a:extLst>
          </p:cNvPr>
          <p:cNvSpPr>
            <a:spLocks noGrp="1"/>
          </p:cNvSpPr>
          <p:nvPr>
            <p:ph type="dt" sz="half" idx="10"/>
          </p:nvPr>
        </p:nvSpPr>
        <p:spPr/>
        <p:txBody>
          <a:bodyPr/>
          <a:lstStyle/>
          <a:p>
            <a:fld id="{B8641A4C-0459-4240-852D-D1297239116C}" type="datetime1">
              <a:rPr lang="en-IN" smtClean="0"/>
              <a:t>12-07-2024</a:t>
            </a:fld>
            <a:endParaRPr lang="en-IN"/>
          </a:p>
        </p:txBody>
      </p:sp>
      <p:sp>
        <p:nvSpPr>
          <p:cNvPr id="5" name="Footer Placeholder 4">
            <a:extLst>
              <a:ext uri="{FF2B5EF4-FFF2-40B4-BE49-F238E27FC236}">
                <a16:creationId xmlns:a16="http://schemas.microsoft.com/office/drawing/2014/main" id="{575AFDD7-AC9D-8057-B328-B5C0F7A366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DD1B62-C416-EB33-674F-FFCA882ED291}"/>
              </a:ext>
            </a:extLst>
          </p:cNvPr>
          <p:cNvSpPr>
            <a:spLocks noGrp="1"/>
          </p:cNvSpPr>
          <p:nvPr>
            <p:ph type="sldNum" sz="quarter" idx="12"/>
          </p:nvPr>
        </p:nvSpPr>
        <p:spPr/>
        <p:txBody>
          <a:bodyPr/>
          <a:lstStyle/>
          <a:p>
            <a:fld id="{A64057BF-290D-4DB2-94BF-54BFE47FC394}" type="slidenum">
              <a:rPr lang="en-IN" smtClean="0"/>
              <a:t>‹#›</a:t>
            </a:fld>
            <a:endParaRPr lang="en-IN"/>
          </a:p>
        </p:txBody>
      </p:sp>
    </p:spTree>
    <p:extLst>
      <p:ext uri="{BB962C8B-B14F-4D97-AF65-F5344CB8AC3E}">
        <p14:creationId xmlns:p14="http://schemas.microsoft.com/office/powerpoint/2010/main" val="103613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B6902-8FC7-3310-DBD8-117EB3C95D7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3755B9-93AE-A55C-BA36-0AB9531E16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F95EBB-E940-DC47-0D0E-AD56BD9C5355}"/>
              </a:ext>
            </a:extLst>
          </p:cNvPr>
          <p:cNvSpPr>
            <a:spLocks noGrp="1"/>
          </p:cNvSpPr>
          <p:nvPr>
            <p:ph type="dt" sz="half" idx="10"/>
          </p:nvPr>
        </p:nvSpPr>
        <p:spPr/>
        <p:txBody>
          <a:bodyPr/>
          <a:lstStyle/>
          <a:p>
            <a:fld id="{453429A4-ACD1-4B9E-BC34-74F00C6B4F23}" type="datetime1">
              <a:rPr lang="en-IN" smtClean="0"/>
              <a:t>12-07-2024</a:t>
            </a:fld>
            <a:endParaRPr lang="en-IN"/>
          </a:p>
        </p:txBody>
      </p:sp>
      <p:sp>
        <p:nvSpPr>
          <p:cNvPr id="5" name="Footer Placeholder 4">
            <a:extLst>
              <a:ext uri="{FF2B5EF4-FFF2-40B4-BE49-F238E27FC236}">
                <a16:creationId xmlns:a16="http://schemas.microsoft.com/office/drawing/2014/main" id="{0AFBD42A-74A1-5DD6-1058-671835AD79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5ED121-3551-B61E-FE83-73F0B5A2A61E}"/>
              </a:ext>
            </a:extLst>
          </p:cNvPr>
          <p:cNvSpPr>
            <a:spLocks noGrp="1"/>
          </p:cNvSpPr>
          <p:nvPr>
            <p:ph type="sldNum" sz="quarter" idx="12"/>
          </p:nvPr>
        </p:nvSpPr>
        <p:spPr/>
        <p:txBody>
          <a:bodyPr/>
          <a:lstStyle/>
          <a:p>
            <a:fld id="{A64057BF-290D-4DB2-94BF-54BFE47FC394}" type="slidenum">
              <a:rPr lang="en-IN" smtClean="0"/>
              <a:t>‹#›</a:t>
            </a:fld>
            <a:endParaRPr lang="en-IN"/>
          </a:p>
        </p:txBody>
      </p:sp>
    </p:spTree>
    <p:extLst>
      <p:ext uri="{BB962C8B-B14F-4D97-AF65-F5344CB8AC3E}">
        <p14:creationId xmlns:p14="http://schemas.microsoft.com/office/powerpoint/2010/main" val="3346257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295F58-D0B1-FF78-447D-16163C37F6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31A203-A57C-D269-2624-EBE3778BC5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28F7FF-C315-4160-EF7F-779A58B0E71F}"/>
              </a:ext>
            </a:extLst>
          </p:cNvPr>
          <p:cNvSpPr>
            <a:spLocks noGrp="1"/>
          </p:cNvSpPr>
          <p:nvPr>
            <p:ph type="dt" sz="half" idx="10"/>
          </p:nvPr>
        </p:nvSpPr>
        <p:spPr/>
        <p:txBody>
          <a:bodyPr/>
          <a:lstStyle/>
          <a:p>
            <a:fld id="{E5CD23B9-5264-47B0-9B9D-074BB05B8D47}" type="datetime1">
              <a:rPr lang="en-IN" smtClean="0"/>
              <a:t>12-07-2024</a:t>
            </a:fld>
            <a:endParaRPr lang="en-IN"/>
          </a:p>
        </p:txBody>
      </p:sp>
      <p:sp>
        <p:nvSpPr>
          <p:cNvPr id="5" name="Footer Placeholder 4">
            <a:extLst>
              <a:ext uri="{FF2B5EF4-FFF2-40B4-BE49-F238E27FC236}">
                <a16:creationId xmlns:a16="http://schemas.microsoft.com/office/drawing/2014/main" id="{D76007E6-60D0-7351-0F07-B2055C0B02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59F74C-9E9A-3D15-A94A-1D57857E685E}"/>
              </a:ext>
            </a:extLst>
          </p:cNvPr>
          <p:cNvSpPr>
            <a:spLocks noGrp="1"/>
          </p:cNvSpPr>
          <p:nvPr>
            <p:ph type="sldNum" sz="quarter" idx="12"/>
          </p:nvPr>
        </p:nvSpPr>
        <p:spPr/>
        <p:txBody>
          <a:bodyPr/>
          <a:lstStyle/>
          <a:p>
            <a:fld id="{A64057BF-290D-4DB2-94BF-54BFE47FC394}" type="slidenum">
              <a:rPr lang="en-IN" smtClean="0"/>
              <a:t>‹#›</a:t>
            </a:fld>
            <a:endParaRPr lang="en-IN"/>
          </a:p>
        </p:txBody>
      </p:sp>
    </p:spTree>
    <p:extLst>
      <p:ext uri="{BB962C8B-B14F-4D97-AF65-F5344CB8AC3E}">
        <p14:creationId xmlns:p14="http://schemas.microsoft.com/office/powerpoint/2010/main" val="1538645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EC88-93F7-E8F8-C365-901CD19061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07A727-3E22-334E-0D72-4B1D692E5E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2956A3-B5B6-474F-EE99-B8C0CE4D8760}"/>
              </a:ext>
            </a:extLst>
          </p:cNvPr>
          <p:cNvSpPr>
            <a:spLocks noGrp="1"/>
          </p:cNvSpPr>
          <p:nvPr>
            <p:ph type="dt" sz="half" idx="10"/>
          </p:nvPr>
        </p:nvSpPr>
        <p:spPr/>
        <p:txBody>
          <a:bodyPr/>
          <a:lstStyle/>
          <a:p>
            <a:fld id="{A40242A6-58C1-4F83-8334-3FD2A9E36A1D}" type="datetime1">
              <a:rPr lang="en-IN" smtClean="0"/>
              <a:t>12-07-2024</a:t>
            </a:fld>
            <a:endParaRPr lang="en-IN"/>
          </a:p>
        </p:txBody>
      </p:sp>
      <p:sp>
        <p:nvSpPr>
          <p:cNvPr id="5" name="Footer Placeholder 4">
            <a:extLst>
              <a:ext uri="{FF2B5EF4-FFF2-40B4-BE49-F238E27FC236}">
                <a16:creationId xmlns:a16="http://schemas.microsoft.com/office/drawing/2014/main" id="{2A473160-D3CF-308E-C609-360F6B17D6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F0DF31-ADCE-E9F7-0FAA-4DC156065DAB}"/>
              </a:ext>
            </a:extLst>
          </p:cNvPr>
          <p:cNvSpPr>
            <a:spLocks noGrp="1"/>
          </p:cNvSpPr>
          <p:nvPr>
            <p:ph type="sldNum" sz="quarter" idx="12"/>
          </p:nvPr>
        </p:nvSpPr>
        <p:spPr/>
        <p:txBody>
          <a:bodyPr/>
          <a:lstStyle/>
          <a:p>
            <a:fld id="{A64057BF-290D-4DB2-94BF-54BFE47FC394}" type="slidenum">
              <a:rPr lang="en-IN" smtClean="0"/>
              <a:t>‹#›</a:t>
            </a:fld>
            <a:endParaRPr lang="en-IN"/>
          </a:p>
        </p:txBody>
      </p:sp>
    </p:spTree>
    <p:extLst>
      <p:ext uri="{BB962C8B-B14F-4D97-AF65-F5344CB8AC3E}">
        <p14:creationId xmlns:p14="http://schemas.microsoft.com/office/powerpoint/2010/main" val="1643080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BF7F5-D24E-8BA7-EBBE-1029DD83AA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B035A5-EED0-552A-C861-8A56B3A783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657525-1219-5BB3-636C-EB6179A9179F}"/>
              </a:ext>
            </a:extLst>
          </p:cNvPr>
          <p:cNvSpPr>
            <a:spLocks noGrp="1"/>
          </p:cNvSpPr>
          <p:nvPr>
            <p:ph type="dt" sz="half" idx="10"/>
          </p:nvPr>
        </p:nvSpPr>
        <p:spPr/>
        <p:txBody>
          <a:bodyPr/>
          <a:lstStyle/>
          <a:p>
            <a:fld id="{7D6F01A2-9F3B-4636-886D-16781EFE1B37}" type="datetime1">
              <a:rPr lang="en-IN" smtClean="0"/>
              <a:t>12-07-2024</a:t>
            </a:fld>
            <a:endParaRPr lang="en-IN"/>
          </a:p>
        </p:txBody>
      </p:sp>
      <p:sp>
        <p:nvSpPr>
          <p:cNvPr id="5" name="Footer Placeholder 4">
            <a:extLst>
              <a:ext uri="{FF2B5EF4-FFF2-40B4-BE49-F238E27FC236}">
                <a16:creationId xmlns:a16="http://schemas.microsoft.com/office/drawing/2014/main" id="{6522D636-6C4F-910D-1357-D10DB4956A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6F1F31-E8A0-2FE8-31E2-875443F95828}"/>
              </a:ext>
            </a:extLst>
          </p:cNvPr>
          <p:cNvSpPr>
            <a:spLocks noGrp="1"/>
          </p:cNvSpPr>
          <p:nvPr>
            <p:ph type="sldNum" sz="quarter" idx="12"/>
          </p:nvPr>
        </p:nvSpPr>
        <p:spPr/>
        <p:txBody>
          <a:bodyPr/>
          <a:lstStyle/>
          <a:p>
            <a:fld id="{A64057BF-290D-4DB2-94BF-54BFE47FC394}" type="slidenum">
              <a:rPr lang="en-IN" smtClean="0"/>
              <a:t>‹#›</a:t>
            </a:fld>
            <a:endParaRPr lang="en-IN"/>
          </a:p>
        </p:txBody>
      </p:sp>
    </p:spTree>
    <p:extLst>
      <p:ext uri="{BB962C8B-B14F-4D97-AF65-F5344CB8AC3E}">
        <p14:creationId xmlns:p14="http://schemas.microsoft.com/office/powerpoint/2010/main" val="3396432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C15F5-AD64-120F-93B6-0C8E346B18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ABCE38-F7F6-C971-368C-E350872AFC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27337C8-6852-08ED-4467-BA8D3C5328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BB66B5-CE6E-68FD-6030-4CB1343772F6}"/>
              </a:ext>
            </a:extLst>
          </p:cNvPr>
          <p:cNvSpPr>
            <a:spLocks noGrp="1"/>
          </p:cNvSpPr>
          <p:nvPr>
            <p:ph type="dt" sz="half" idx="10"/>
          </p:nvPr>
        </p:nvSpPr>
        <p:spPr/>
        <p:txBody>
          <a:bodyPr/>
          <a:lstStyle/>
          <a:p>
            <a:fld id="{67C74F14-0FDF-404B-9812-9727D054FDA6}" type="datetime1">
              <a:rPr lang="en-IN" smtClean="0"/>
              <a:t>12-07-2024</a:t>
            </a:fld>
            <a:endParaRPr lang="en-IN"/>
          </a:p>
        </p:txBody>
      </p:sp>
      <p:sp>
        <p:nvSpPr>
          <p:cNvPr id="6" name="Footer Placeholder 5">
            <a:extLst>
              <a:ext uri="{FF2B5EF4-FFF2-40B4-BE49-F238E27FC236}">
                <a16:creationId xmlns:a16="http://schemas.microsoft.com/office/drawing/2014/main" id="{422FBEF9-6DC0-BABB-C1FD-721DDF7405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3590FE-312F-30F4-F8B9-565A849801D5}"/>
              </a:ext>
            </a:extLst>
          </p:cNvPr>
          <p:cNvSpPr>
            <a:spLocks noGrp="1"/>
          </p:cNvSpPr>
          <p:nvPr>
            <p:ph type="sldNum" sz="quarter" idx="12"/>
          </p:nvPr>
        </p:nvSpPr>
        <p:spPr/>
        <p:txBody>
          <a:bodyPr/>
          <a:lstStyle/>
          <a:p>
            <a:fld id="{A64057BF-290D-4DB2-94BF-54BFE47FC394}" type="slidenum">
              <a:rPr lang="en-IN" smtClean="0"/>
              <a:t>‹#›</a:t>
            </a:fld>
            <a:endParaRPr lang="en-IN"/>
          </a:p>
        </p:txBody>
      </p:sp>
    </p:spTree>
    <p:extLst>
      <p:ext uri="{BB962C8B-B14F-4D97-AF65-F5344CB8AC3E}">
        <p14:creationId xmlns:p14="http://schemas.microsoft.com/office/powerpoint/2010/main" val="1782901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F0017-6E23-7046-8E99-663CA0E0BE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0313C2-2A0F-4DEC-68AE-6B87E57247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1A6A7D-BDAA-C74D-5681-2F04616F94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969DF5-64F8-7B15-FB47-9BAC5AA033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BC7D6F-2514-0613-849E-023157891F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4088B4-167D-3BD8-4007-10773FAFC04A}"/>
              </a:ext>
            </a:extLst>
          </p:cNvPr>
          <p:cNvSpPr>
            <a:spLocks noGrp="1"/>
          </p:cNvSpPr>
          <p:nvPr>
            <p:ph type="dt" sz="half" idx="10"/>
          </p:nvPr>
        </p:nvSpPr>
        <p:spPr/>
        <p:txBody>
          <a:bodyPr/>
          <a:lstStyle/>
          <a:p>
            <a:fld id="{32A2BF57-CD32-45D6-A7D3-F69B49F57CD5}" type="datetime1">
              <a:rPr lang="en-IN" smtClean="0"/>
              <a:t>12-07-2024</a:t>
            </a:fld>
            <a:endParaRPr lang="en-IN"/>
          </a:p>
        </p:txBody>
      </p:sp>
      <p:sp>
        <p:nvSpPr>
          <p:cNvPr id="8" name="Footer Placeholder 7">
            <a:extLst>
              <a:ext uri="{FF2B5EF4-FFF2-40B4-BE49-F238E27FC236}">
                <a16:creationId xmlns:a16="http://schemas.microsoft.com/office/drawing/2014/main" id="{17F64CBD-6DA2-896E-8D87-588ED6E4830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B4BA93C-C2E3-80AF-C151-A8D6CF4E6632}"/>
              </a:ext>
            </a:extLst>
          </p:cNvPr>
          <p:cNvSpPr>
            <a:spLocks noGrp="1"/>
          </p:cNvSpPr>
          <p:nvPr>
            <p:ph type="sldNum" sz="quarter" idx="12"/>
          </p:nvPr>
        </p:nvSpPr>
        <p:spPr/>
        <p:txBody>
          <a:bodyPr/>
          <a:lstStyle/>
          <a:p>
            <a:fld id="{A64057BF-290D-4DB2-94BF-54BFE47FC394}" type="slidenum">
              <a:rPr lang="en-IN" smtClean="0"/>
              <a:t>‹#›</a:t>
            </a:fld>
            <a:endParaRPr lang="en-IN"/>
          </a:p>
        </p:txBody>
      </p:sp>
    </p:spTree>
    <p:extLst>
      <p:ext uri="{BB962C8B-B14F-4D97-AF65-F5344CB8AC3E}">
        <p14:creationId xmlns:p14="http://schemas.microsoft.com/office/powerpoint/2010/main" val="166309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8AEB-61C3-FCB5-0BE7-85C99B196E2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6F3CC0-1BCF-9D1D-DA45-18FDE7FFB7E7}"/>
              </a:ext>
            </a:extLst>
          </p:cNvPr>
          <p:cNvSpPr>
            <a:spLocks noGrp="1"/>
          </p:cNvSpPr>
          <p:nvPr>
            <p:ph type="dt" sz="half" idx="10"/>
          </p:nvPr>
        </p:nvSpPr>
        <p:spPr/>
        <p:txBody>
          <a:bodyPr/>
          <a:lstStyle/>
          <a:p>
            <a:fld id="{BC6C19AB-7788-4F0C-9F3C-552464BC8172}" type="datetime1">
              <a:rPr lang="en-IN" smtClean="0"/>
              <a:t>12-07-2024</a:t>
            </a:fld>
            <a:endParaRPr lang="en-IN"/>
          </a:p>
        </p:txBody>
      </p:sp>
      <p:sp>
        <p:nvSpPr>
          <p:cNvPr id="4" name="Footer Placeholder 3">
            <a:extLst>
              <a:ext uri="{FF2B5EF4-FFF2-40B4-BE49-F238E27FC236}">
                <a16:creationId xmlns:a16="http://schemas.microsoft.com/office/drawing/2014/main" id="{090B9373-FB66-32CB-55A1-6C5A2B35F65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194D96-78D8-8CB6-DDB0-D6974FBAFA20}"/>
              </a:ext>
            </a:extLst>
          </p:cNvPr>
          <p:cNvSpPr>
            <a:spLocks noGrp="1"/>
          </p:cNvSpPr>
          <p:nvPr>
            <p:ph type="sldNum" sz="quarter" idx="12"/>
          </p:nvPr>
        </p:nvSpPr>
        <p:spPr/>
        <p:txBody>
          <a:bodyPr/>
          <a:lstStyle/>
          <a:p>
            <a:fld id="{A64057BF-290D-4DB2-94BF-54BFE47FC394}" type="slidenum">
              <a:rPr lang="en-IN" smtClean="0"/>
              <a:t>‹#›</a:t>
            </a:fld>
            <a:endParaRPr lang="en-IN"/>
          </a:p>
        </p:txBody>
      </p:sp>
    </p:spTree>
    <p:extLst>
      <p:ext uri="{BB962C8B-B14F-4D97-AF65-F5344CB8AC3E}">
        <p14:creationId xmlns:p14="http://schemas.microsoft.com/office/powerpoint/2010/main" val="1663681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F36C64-B9F6-17BE-4BCA-4396D42EE61F}"/>
              </a:ext>
            </a:extLst>
          </p:cNvPr>
          <p:cNvSpPr>
            <a:spLocks noGrp="1"/>
          </p:cNvSpPr>
          <p:nvPr>
            <p:ph type="dt" sz="half" idx="10"/>
          </p:nvPr>
        </p:nvSpPr>
        <p:spPr/>
        <p:txBody>
          <a:bodyPr/>
          <a:lstStyle/>
          <a:p>
            <a:fld id="{F3DB64E2-DF49-48EC-BE4B-6A659EE7D01A}" type="datetime1">
              <a:rPr lang="en-IN" smtClean="0"/>
              <a:t>12-07-2024</a:t>
            </a:fld>
            <a:endParaRPr lang="en-IN"/>
          </a:p>
        </p:txBody>
      </p:sp>
      <p:sp>
        <p:nvSpPr>
          <p:cNvPr id="3" name="Footer Placeholder 2">
            <a:extLst>
              <a:ext uri="{FF2B5EF4-FFF2-40B4-BE49-F238E27FC236}">
                <a16:creationId xmlns:a16="http://schemas.microsoft.com/office/drawing/2014/main" id="{7207403B-D3BF-A91D-B70E-F726C3BFC36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837A54-6809-9AD2-4FBE-23F52EF49B4E}"/>
              </a:ext>
            </a:extLst>
          </p:cNvPr>
          <p:cNvSpPr>
            <a:spLocks noGrp="1"/>
          </p:cNvSpPr>
          <p:nvPr>
            <p:ph type="sldNum" sz="quarter" idx="12"/>
          </p:nvPr>
        </p:nvSpPr>
        <p:spPr/>
        <p:txBody>
          <a:bodyPr/>
          <a:lstStyle/>
          <a:p>
            <a:fld id="{A64057BF-290D-4DB2-94BF-54BFE47FC394}" type="slidenum">
              <a:rPr lang="en-IN" smtClean="0"/>
              <a:t>‹#›</a:t>
            </a:fld>
            <a:endParaRPr lang="en-IN"/>
          </a:p>
        </p:txBody>
      </p:sp>
    </p:spTree>
    <p:extLst>
      <p:ext uri="{BB962C8B-B14F-4D97-AF65-F5344CB8AC3E}">
        <p14:creationId xmlns:p14="http://schemas.microsoft.com/office/powerpoint/2010/main" val="340357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3CFB3-8476-462A-3B06-6A98987FA4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E147F1F-DA2D-F6E6-8000-BE8BFD204C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1E4E4C7-E9B2-9100-2408-7B5E651C0D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2D5FBA-5A1A-6CBA-AF6E-76ED5A02AD45}"/>
              </a:ext>
            </a:extLst>
          </p:cNvPr>
          <p:cNvSpPr>
            <a:spLocks noGrp="1"/>
          </p:cNvSpPr>
          <p:nvPr>
            <p:ph type="dt" sz="half" idx="10"/>
          </p:nvPr>
        </p:nvSpPr>
        <p:spPr/>
        <p:txBody>
          <a:bodyPr/>
          <a:lstStyle/>
          <a:p>
            <a:fld id="{41A0CC7D-3EDD-4E66-8848-593B665B01D1}" type="datetime1">
              <a:rPr lang="en-IN" smtClean="0"/>
              <a:t>12-07-2024</a:t>
            </a:fld>
            <a:endParaRPr lang="en-IN"/>
          </a:p>
        </p:txBody>
      </p:sp>
      <p:sp>
        <p:nvSpPr>
          <p:cNvPr id="6" name="Footer Placeholder 5">
            <a:extLst>
              <a:ext uri="{FF2B5EF4-FFF2-40B4-BE49-F238E27FC236}">
                <a16:creationId xmlns:a16="http://schemas.microsoft.com/office/drawing/2014/main" id="{B6BA9BC3-870A-9EEC-A979-73EB61C774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31067E-EAC5-3944-2323-3671A161E9A3}"/>
              </a:ext>
            </a:extLst>
          </p:cNvPr>
          <p:cNvSpPr>
            <a:spLocks noGrp="1"/>
          </p:cNvSpPr>
          <p:nvPr>
            <p:ph type="sldNum" sz="quarter" idx="12"/>
          </p:nvPr>
        </p:nvSpPr>
        <p:spPr/>
        <p:txBody>
          <a:bodyPr/>
          <a:lstStyle/>
          <a:p>
            <a:fld id="{A64057BF-290D-4DB2-94BF-54BFE47FC394}" type="slidenum">
              <a:rPr lang="en-IN" smtClean="0"/>
              <a:t>‹#›</a:t>
            </a:fld>
            <a:endParaRPr lang="en-IN"/>
          </a:p>
        </p:txBody>
      </p:sp>
    </p:spTree>
    <p:extLst>
      <p:ext uri="{BB962C8B-B14F-4D97-AF65-F5344CB8AC3E}">
        <p14:creationId xmlns:p14="http://schemas.microsoft.com/office/powerpoint/2010/main" val="2820129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27062-C190-4AC9-5457-0C6A373121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4CB628A-8681-0759-9A17-80197B9A95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C18DB38-1652-DA87-5EFC-F554310A55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0DDF36-4488-5D73-820A-DDF119CC1836}"/>
              </a:ext>
            </a:extLst>
          </p:cNvPr>
          <p:cNvSpPr>
            <a:spLocks noGrp="1"/>
          </p:cNvSpPr>
          <p:nvPr>
            <p:ph type="dt" sz="half" idx="10"/>
          </p:nvPr>
        </p:nvSpPr>
        <p:spPr/>
        <p:txBody>
          <a:bodyPr/>
          <a:lstStyle/>
          <a:p>
            <a:fld id="{E842ED01-BFF3-48B5-9FB3-4E922AF73CF1}" type="datetime1">
              <a:rPr lang="en-IN" smtClean="0"/>
              <a:t>12-07-2024</a:t>
            </a:fld>
            <a:endParaRPr lang="en-IN"/>
          </a:p>
        </p:txBody>
      </p:sp>
      <p:sp>
        <p:nvSpPr>
          <p:cNvPr id="6" name="Footer Placeholder 5">
            <a:extLst>
              <a:ext uri="{FF2B5EF4-FFF2-40B4-BE49-F238E27FC236}">
                <a16:creationId xmlns:a16="http://schemas.microsoft.com/office/drawing/2014/main" id="{89EA34AC-BC42-6ED9-E3E5-70665DF5C1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4179AB-3C14-5487-E14D-A7381AA5100C}"/>
              </a:ext>
            </a:extLst>
          </p:cNvPr>
          <p:cNvSpPr>
            <a:spLocks noGrp="1"/>
          </p:cNvSpPr>
          <p:nvPr>
            <p:ph type="sldNum" sz="quarter" idx="12"/>
          </p:nvPr>
        </p:nvSpPr>
        <p:spPr/>
        <p:txBody>
          <a:bodyPr/>
          <a:lstStyle/>
          <a:p>
            <a:fld id="{A64057BF-290D-4DB2-94BF-54BFE47FC394}" type="slidenum">
              <a:rPr lang="en-IN" smtClean="0"/>
              <a:t>‹#›</a:t>
            </a:fld>
            <a:endParaRPr lang="en-IN"/>
          </a:p>
        </p:txBody>
      </p:sp>
    </p:spTree>
    <p:extLst>
      <p:ext uri="{BB962C8B-B14F-4D97-AF65-F5344CB8AC3E}">
        <p14:creationId xmlns:p14="http://schemas.microsoft.com/office/powerpoint/2010/main" val="3661459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A75294-9B43-D5B5-10C8-12715725D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A44F2C-4354-184A-1E9E-47726F9857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13B5A5-39D8-AEA3-A188-171393644A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DBC00B-E59F-4E9B-93EE-CDAF4D8F8102}" type="datetime1">
              <a:rPr lang="en-IN" smtClean="0"/>
              <a:t>12-07-2024</a:t>
            </a:fld>
            <a:endParaRPr lang="en-IN"/>
          </a:p>
        </p:txBody>
      </p:sp>
      <p:sp>
        <p:nvSpPr>
          <p:cNvPr id="5" name="Footer Placeholder 4">
            <a:extLst>
              <a:ext uri="{FF2B5EF4-FFF2-40B4-BE49-F238E27FC236}">
                <a16:creationId xmlns:a16="http://schemas.microsoft.com/office/drawing/2014/main" id="{94985FAD-1A42-F1A2-D805-D871B306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0761D2-E4EF-49A6-F7D3-D97AFD2AF9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4057BF-290D-4DB2-94BF-54BFE47FC394}" type="slidenum">
              <a:rPr lang="en-IN" smtClean="0"/>
              <a:t>‹#›</a:t>
            </a:fld>
            <a:endParaRPr lang="en-IN"/>
          </a:p>
        </p:txBody>
      </p:sp>
    </p:spTree>
    <p:extLst>
      <p:ext uri="{BB962C8B-B14F-4D97-AF65-F5344CB8AC3E}">
        <p14:creationId xmlns:p14="http://schemas.microsoft.com/office/powerpoint/2010/main" val="3893989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image" Target="../media/image9.sv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7.jp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sv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9.sv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hyperlink" Target="https://cds.nyu.edu/projects/regularization-neural-networks-using-dropconnect/" TargetMode="External"/><Relationship Id="rId7" Type="http://schemas.openxmlformats.org/officeDocument/2006/relationships/image" Target="../media/image1.png"/><Relationship Id="rId2" Type="http://schemas.openxmlformats.org/officeDocument/2006/relationships/hyperlink" Target="https://arxiv.org/abs/1603.09382" TargetMode="External"/><Relationship Id="rId1" Type="http://schemas.openxmlformats.org/officeDocument/2006/relationships/slideLayout" Target="../slideLayouts/slideLayout6.xml"/><Relationship Id="rId6" Type="http://schemas.openxmlformats.org/officeDocument/2006/relationships/hyperlink" Target="https://arxiv.org/abs/1909.11299" TargetMode="External"/><Relationship Id="rId5" Type="http://schemas.openxmlformats.org/officeDocument/2006/relationships/hyperlink" Target="https://arxiv.org/abs/1705.07485" TargetMode="External"/><Relationship Id="rId4" Type="http://schemas.openxmlformats.org/officeDocument/2006/relationships/hyperlink" Target="https://arxiv.org/abs/1805.09501"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karpathy.github.io/2019/04/25/recipe/"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9.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1215-A6D5-1EF4-1A13-C5E2A0BBC481}"/>
              </a:ext>
            </a:extLst>
          </p:cNvPr>
          <p:cNvSpPr>
            <a:spLocks noGrp="1"/>
          </p:cNvSpPr>
          <p:nvPr>
            <p:ph type="ctrTitle"/>
          </p:nvPr>
        </p:nvSpPr>
        <p:spPr/>
        <p:txBody>
          <a:bodyPr>
            <a:normAutofit fontScale="90000"/>
          </a:bodyPr>
          <a:lstStyle/>
          <a:p>
            <a:r>
              <a:rPr lang="en-US" b="1" dirty="0">
                <a:solidFill>
                  <a:schemeClr val="accent6">
                    <a:lumMod val="75000"/>
                  </a:schemeClr>
                </a:solidFill>
                <a:latin typeface="Candara" panose="020E0502030303020204" pitchFamily="34" charset="0"/>
              </a:rPr>
              <a:t>Essential Techniques for Deep Learning to Avoid Overfitting</a:t>
            </a:r>
            <a:endParaRPr lang="en-IN" b="1" dirty="0">
              <a:solidFill>
                <a:schemeClr val="accent6">
                  <a:lumMod val="75000"/>
                </a:schemeClr>
              </a:solidFill>
              <a:latin typeface="Candara" panose="020E0502030303020204" pitchFamily="34" charset="0"/>
            </a:endParaRPr>
          </a:p>
        </p:txBody>
      </p:sp>
      <p:sp>
        <p:nvSpPr>
          <p:cNvPr id="3" name="Subtitle 2">
            <a:extLst>
              <a:ext uri="{FF2B5EF4-FFF2-40B4-BE49-F238E27FC236}">
                <a16:creationId xmlns:a16="http://schemas.microsoft.com/office/drawing/2014/main" id="{518E9F38-EC4C-2A27-E615-25FED25CBF3C}"/>
              </a:ext>
            </a:extLst>
          </p:cNvPr>
          <p:cNvSpPr>
            <a:spLocks noGrp="1"/>
          </p:cNvSpPr>
          <p:nvPr>
            <p:ph type="subTitle" idx="1"/>
          </p:nvPr>
        </p:nvSpPr>
        <p:spPr/>
        <p:txBody>
          <a:bodyPr>
            <a:normAutofit/>
          </a:bodyPr>
          <a:lstStyle/>
          <a:p>
            <a:r>
              <a:rPr lang="en-US" dirty="0"/>
              <a:t>Harsh Kumar, </a:t>
            </a:r>
            <a:r>
              <a:rPr lang="en-US" dirty="0" err="1"/>
              <a:t>Gojek</a:t>
            </a:r>
            <a:endParaRPr lang="en-US" dirty="0"/>
          </a:p>
          <a:p>
            <a:r>
              <a:rPr lang="en-US" dirty="0"/>
              <a:t>13</a:t>
            </a:r>
            <a:r>
              <a:rPr lang="en-US" baseline="30000" dirty="0"/>
              <a:t>th</a:t>
            </a:r>
            <a:r>
              <a:rPr lang="en-US" dirty="0"/>
              <a:t> July 2024</a:t>
            </a:r>
          </a:p>
        </p:txBody>
      </p:sp>
      <p:pic>
        <p:nvPicPr>
          <p:cNvPr id="5" name="Picture 4">
            <a:extLst>
              <a:ext uri="{FF2B5EF4-FFF2-40B4-BE49-F238E27FC236}">
                <a16:creationId xmlns:a16="http://schemas.microsoft.com/office/drawing/2014/main" id="{64C7F5C4-287D-DE01-849C-A38D96E955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3443" y="5597525"/>
            <a:ext cx="2805113" cy="800991"/>
          </a:xfrm>
          <a:prstGeom prst="rect">
            <a:avLst/>
          </a:prstGeom>
        </p:spPr>
      </p:pic>
    </p:spTree>
    <p:extLst>
      <p:ext uri="{BB962C8B-B14F-4D97-AF65-F5344CB8AC3E}">
        <p14:creationId xmlns:p14="http://schemas.microsoft.com/office/powerpoint/2010/main" val="997151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CE05-830C-B0A0-1B95-183D71C8509D}"/>
              </a:ext>
            </a:extLst>
          </p:cNvPr>
          <p:cNvSpPr>
            <a:spLocks noGrp="1"/>
          </p:cNvSpPr>
          <p:nvPr>
            <p:ph type="title"/>
          </p:nvPr>
        </p:nvSpPr>
        <p:spPr/>
        <p:txBody>
          <a:bodyPr>
            <a:normAutofit/>
          </a:bodyPr>
          <a:lstStyle/>
          <a:p>
            <a:pPr>
              <a:spcAft>
                <a:spcPts val="600"/>
              </a:spcAft>
            </a:pPr>
            <a:r>
              <a:rPr lang="en-US" b="1" dirty="0">
                <a:solidFill>
                  <a:schemeClr val="accent6">
                    <a:lumMod val="75000"/>
                  </a:schemeClr>
                </a:solidFill>
                <a:latin typeface="Candara" panose="020E0502030303020204" pitchFamily="34" charset="0"/>
              </a:rPr>
              <a:t>Dropout</a:t>
            </a:r>
          </a:p>
        </p:txBody>
      </p:sp>
      <p:sp>
        <p:nvSpPr>
          <p:cNvPr id="4" name="TextBox 3">
            <a:extLst>
              <a:ext uri="{FF2B5EF4-FFF2-40B4-BE49-F238E27FC236}">
                <a16:creationId xmlns:a16="http://schemas.microsoft.com/office/drawing/2014/main" id="{343AAE33-D04F-D40A-A2A5-FB26EBC1BA33}"/>
              </a:ext>
            </a:extLst>
          </p:cNvPr>
          <p:cNvSpPr txBox="1"/>
          <p:nvPr/>
        </p:nvSpPr>
        <p:spPr>
          <a:xfrm>
            <a:off x="786809" y="1481274"/>
            <a:ext cx="7675488" cy="4185761"/>
          </a:xfrm>
          <a:prstGeom prst="rect">
            <a:avLst/>
          </a:prstGeom>
          <a:noFill/>
        </p:spPr>
        <p:txBody>
          <a:bodyPr wrap="square">
            <a:spAutoFit/>
          </a:bodyPr>
          <a:lstStyle/>
          <a:p>
            <a:pPr>
              <a:spcAft>
                <a:spcPts val="600"/>
              </a:spcAft>
            </a:pPr>
            <a:r>
              <a:rPr lang="en-US" b="1" dirty="0">
                <a:solidFill>
                  <a:schemeClr val="accent6">
                    <a:lumMod val="75000"/>
                  </a:schemeClr>
                </a:solidFill>
              </a:rPr>
              <a:t>What</a:t>
            </a:r>
            <a:r>
              <a:rPr lang="en-US" dirty="0">
                <a:solidFill>
                  <a:schemeClr val="accent6">
                    <a:lumMod val="75000"/>
                  </a:schemeClr>
                </a:solidFill>
              </a:rPr>
              <a:t>:</a:t>
            </a:r>
            <a:r>
              <a:rPr lang="en-US" dirty="0"/>
              <a:t> Dropout involves randomly ignoring a fraction of neurons during training</a:t>
            </a:r>
          </a:p>
          <a:p>
            <a:pPr>
              <a:spcAft>
                <a:spcPts val="600"/>
              </a:spcAft>
            </a:pPr>
            <a:endParaRPr lang="en-US" dirty="0"/>
          </a:p>
          <a:p>
            <a:pPr>
              <a:spcAft>
                <a:spcPts val="600"/>
              </a:spcAft>
            </a:pPr>
            <a:r>
              <a:rPr lang="en-US" b="1" dirty="0">
                <a:solidFill>
                  <a:schemeClr val="accent6">
                    <a:lumMod val="75000"/>
                  </a:schemeClr>
                </a:solidFill>
              </a:rPr>
              <a:t>How</a:t>
            </a:r>
            <a:r>
              <a:rPr lang="en-US" dirty="0">
                <a:solidFill>
                  <a:schemeClr val="accent6">
                    <a:lumMod val="75000"/>
                  </a:schemeClr>
                </a:solidFill>
              </a:rPr>
              <a:t>:</a:t>
            </a:r>
          </a:p>
          <a:p>
            <a:pPr marL="342900" indent="-342900">
              <a:spcAft>
                <a:spcPts val="600"/>
              </a:spcAft>
              <a:buAutoNum type="arabicPeriod"/>
            </a:pPr>
            <a:r>
              <a:rPr lang="en-IN" dirty="0"/>
              <a:t>Dropout probability determines the </a:t>
            </a:r>
            <a:r>
              <a:rPr lang="en-US" dirty="0"/>
              <a:t>fraction of neurons ignored</a:t>
            </a:r>
          </a:p>
          <a:p>
            <a:pPr marL="342900" indent="-342900">
              <a:spcAft>
                <a:spcPts val="600"/>
              </a:spcAft>
              <a:buAutoNum type="arabicPeriod"/>
            </a:pPr>
            <a:r>
              <a:rPr lang="en-US" dirty="0"/>
              <a:t>Remaining neurons are scaled up (if dropout probability if 50%, then the output of remaining ones are multiplied by 2)</a:t>
            </a:r>
          </a:p>
          <a:p>
            <a:pPr marL="342900" indent="-342900">
              <a:spcAft>
                <a:spcPts val="600"/>
              </a:spcAft>
              <a:buAutoNum type="arabicPeriod"/>
            </a:pPr>
            <a:r>
              <a:rPr lang="en-US" dirty="0"/>
              <a:t>No dropout during inference time</a:t>
            </a:r>
          </a:p>
          <a:p>
            <a:pPr>
              <a:spcAft>
                <a:spcPts val="600"/>
              </a:spcAft>
            </a:pPr>
            <a:endParaRPr lang="en-US" dirty="0"/>
          </a:p>
          <a:p>
            <a:pPr>
              <a:spcAft>
                <a:spcPts val="600"/>
              </a:spcAft>
            </a:pPr>
            <a:r>
              <a:rPr lang="en-US" b="1" dirty="0">
                <a:solidFill>
                  <a:schemeClr val="accent6">
                    <a:lumMod val="75000"/>
                  </a:schemeClr>
                </a:solidFill>
              </a:rPr>
              <a:t>Why</a:t>
            </a:r>
            <a:r>
              <a:rPr lang="en-US" dirty="0">
                <a:solidFill>
                  <a:schemeClr val="accent6">
                    <a:lumMod val="75000"/>
                  </a:schemeClr>
                </a:solidFill>
              </a:rPr>
              <a:t>:</a:t>
            </a:r>
          </a:p>
          <a:p>
            <a:pPr marL="285750" indent="-285750">
              <a:spcAft>
                <a:spcPts val="600"/>
              </a:spcAft>
              <a:buFont typeface="Arial" panose="020B0604020202020204" pitchFamily="34" charset="0"/>
              <a:buChar char="•"/>
            </a:pPr>
            <a:r>
              <a:rPr lang="en-IN" dirty="0"/>
              <a:t>Reduces co-adaptation of neurons</a:t>
            </a:r>
          </a:p>
          <a:p>
            <a:pPr marL="285750" indent="-285750">
              <a:spcAft>
                <a:spcPts val="600"/>
              </a:spcAft>
              <a:buFont typeface="Arial" panose="020B0604020202020204" pitchFamily="34" charset="0"/>
              <a:buChar char="•"/>
            </a:pPr>
            <a:r>
              <a:rPr lang="en-US" dirty="0"/>
              <a:t>Acts as an ensemble of networks</a:t>
            </a:r>
          </a:p>
          <a:p>
            <a:pPr marL="285750" indent="-285750">
              <a:spcAft>
                <a:spcPts val="600"/>
              </a:spcAft>
              <a:buFont typeface="Arial" panose="020B0604020202020204" pitchFamily="34" charset="0"/>
              <a:buChar char="•"/>
            </a:pPr>
            <a:r>
              <a:rPr lang="en-IN" dirty="0"/>
              <a:t>Promotes redundant representations</a:t>
            </a:r>
            <a:endParaRPr lang="en-US" dirty="0"/>
          </a:p>
        </p:txBody>
      </p:sp>
      <p:sp>
        <p:nvSpPr>
          <p:cNvPr id="8" name="TextBox 7">
            <a:extLst>
              <a:ext uri="{FF2B5EF4-FFF2-40B4-BE49-F238E27FC236}">
                <a16:creationId xmlns:a16="http://schemas.microsoft.com/office/drawing/2014/main" id="{F434E716-A3E3-6C9F-2EB6-E21F6AA46194}"/>
              </a:ext>
            </a:extLst>
          </p:cNvPr>
          <p:cNvSpPr txBox="1"/>
          <p:nvPr/>
        </p:nvSpPr>
        <p:spPr>
          <a:xfrm>
            <a:off x="8115300" y="4408195"/>
            <a:ext cx="3852177" cy="600164"/>
          </a:xfrm>
          <a:prstGeom prst="rect">
            <a:avLst/>
          </a:prstGeom>
          <a:noFill/>
        </p:spPr>
        <p:txBody>
          <a:bodyPr wrap="square">
            <a:spAutoFit/>
          </a:bodyPr>
          <a:lstStyle/>
          <a:p>
            <a:pPr algn="ctr">
              <a:spcAft>
                <a:spcPts val="600"/>
              </a:spcAft>
            </a:pPr>
            <a:r>
              <a:rPr lang="en-US" sz="1100" dirty="0"/>
              <a:t>Source: https://www.analyticsvidhya.com/blog/2022/08/dropout-regularization-in-deep-learning/</a:t>
            </a:r>
          </a:p>
        </p:txBody>
      </p:sp>
      <p:pic>
        <p:nvPicPr>
          <p:cNvPr id="10" name="Picture 9">
            <a:extLst>
              <a:ext uri="{FF2B5EF4-FFF2-40B4-BE49-F238E27FC236}">
                <a16:creationId xmlns:a16="http://schemas.microsoft.com/office/drawing/2014/main" id="{3FBC1C7D-FA64-EF75-77B5-8E04C45C4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7047" y="2248994"/>
            <a:ext cx="3279799" cy="2159201"/>
          </a:xfrm>
          <a:prstGeom prst="rect">
            <a:avLst/>
          </a:prstGeom>
        </p:spPr>
      </p:pic>
      <p:sp>
        <p:nvSpPr>
          <p:cNvPr id="11" name="Rectangle 10">
            <a:extLst>
              <a:ext uri="{FF2B5EF4-FFF2-40B4-BE49-F238E27FC236}">
                <a16:creationId xmlns:a16="http://schemas.microsoft.com/office/drawing/2014/main" id="{E043B810-38AD-BBB6-B65B-EACB5D6D0417}"/>
              </a:ext>
            </a:extLst>
          </p:cNvPr>
          <p:cNvSpPr/>
          <p:nvPr/>
        </p:nvSpPr>
        <p:spPr>
          <a:xfrm>
            <a:off x="2185873" y="6037374"/>
            <a:ext cx="8297644" cy="501785"/>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Dropout probability is typically 20% to 50%, but experiment for your use case</a:t>
            </a:r>
          </a:p>
        </p:txBody>
      </p:sp>
      <p:pic>
        <p:nvPicPr>
          <p:cNvPr id="12" name="Graphic 11" descr="Lightbulb with solid fill">
            <a:extLst>
              <a:ext uri="{FF2B5EF4-FFF2-40B4-BE49-F238E27FC236}">
                <a16:creationId xmlns:a16="http://schemas.microsoft.com/office/drawing/2014/main" id="{49974796-C601-EB7C-E40F-30C1B23D25D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90647" y="6090851"/>
            <a:ext cx="394829" cy="394829"/>
          </a:xfrm>
          <a:prstGeom prst="rect">
            <a:avLst/>
          </a:prstGeom>
        </p:spPr>
      </p:pic>
      <p:pic>
        <p:nvPicPr>
          <p:cNvPr id="13" name="Picture 12">
            <a:extLst>
              <a:ext uri="{FF2B5EF4-FFF2-40B4-BE49-F238E27FC236}">
                <a16:creationId xmlns:a16="http://schemas.microsoft.com/office/drawing/2014/main" id="{6FD40F66-9532-9A59-E66E-17F1597D6230}"/>
              </a:ext>
            </a:extLst>
          </p:cNvPr>
          <p:cNvPicPr>
            <a:picLocks noChangeAspect="1"/>
          </p:cNvPicPr>
          <p:nvPr/>
        </p:nvPicPr>
        <p:blipFill rotWithShape="1">
          <a:blip r:embed="rId6">
            <a:extLst>
              <a:ext uri="{28A0092B-C50C-407E-A947-70E740481C1C}">
                <a14:useLocalDpi xmlns:a14="http://schemas.microsoft.com/office/drawing/2010/main" val="0"/>
              </a:ext>
            </a:extLst>
          </a:blip>
          <a:srcRect r="69015"/>
          <a:stretch/>
        </p:blipFill>
        <p:spPr>
          <a:xfrm>
            <a:off x="11093357" y="627410"/>
            <a:ext cx="869157" cy="800991"/>
          </a:xfrm>
          <a:prstGeom prst="rect">
            <a:avLst/>
          </a:prstGeom>
        </p:spPr>
      </p:pic>
    </p:spTree>
    <p:extLst>
      <p:ext uri="{BB962C8B-B14F-4D97-AF65-F5344CB8AC3E}">
        <p14:creationId xmlns:p14="http://schemas.microsoft.com/office/powerpoint/2010/main" val="2951212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CE05-830C-B0A0-1B95-183D71C8509D}"/>
              </a:ext>
            </a:extLst>
          </p:cNvPr>
          <p:cNvSpPr>
            <a:spLocks noGrp="1"/>
          </p:cNvSpPr>
          <p:nvPr>
            <p:ph type="title"/>
          </p:nvPr>
        </p:nvSpPr>
        <p:spPr/>
        <p:txBody>
          <a:bodyPr>
            <a:normAutofit/>
          </a:bodyPr>
          <a:lstStyle/>
          <a:p>
            <a:pPr>
              <a:spcAft>
                <a:spcPts val="600"/>
              </a:spcAft>
            </a:pPr>
            <a:r>
              <a:rPr lang="en-US" b="1" dirty="0">
                <a:solidFill>
                  <a:schemeClr val="accent6">
                    <a:lumMod val="75000"/>
                  </a:schemeClr>
                </a:solidFill>
                <a:latin typeface="Candara" panose="020E0502030303020204" pitchFamily="34" charset="0"/>
              </a:rPr>
              <a:t>L1 and L2 Regularization</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343AAE33-D04F-D40A-A2A5-FB26EBC1BA33}"/>
                  </a:ext>
                </a:extLst>
              </p:cNvPr>
              <p:cNvSpPr txBox="1"/>
              <p:nvPr/>
            </p:nvSpPr>
            <p:spPr>
              <a:xfrm>
                <a:off x="786809" y="1580521"/>
                <a:ext cx="10909005" cy="3923766"/>
              </a:xfrm>
              <a:prstGeom prst="rect">
                <a:avLst/>
              </a:prstGeom>
              <a:noFill/>
            </p:spPr>
            <p:txBody>
              <a:bodyPr wrap="square">
                <a:spAutoFit/>
              </a:bodyPr>
              <a:lstStyle/>
              <a:p>
                <a:pPr>
                  <a:spcAft>
                    <a:spcPts val="600"/>
                  </a:spcAft>
                </a:pPr>
                <a:r>
                  <a:rPr lang="en-US" dirty="0"/>
                  <a:t>Add a penalty to the loss function to prevent parameters of the neural network from becoming too large</a:t>
                </a:r>
              </a:p>
              <a:p>
                <a:pPr>
                  <a:spcAft>
                    <a:spcPts val="600"/>
                  </a:spcAft>
                </a:pPr>
                <a:endParaRPr lang="en-US" dirty="0"/>
              </a:p>
              <a:p>
                <a:pPr>
                  <a:spcAft>
                    <a:spcPts val="600"/>
                  </a:spcAft>
                </a:pPr>
                <a:endParaRPr lang="en-US" dirty="0"/>
              </a:p>
              <a:p>
                <a:pPr>
                  <a:spcAft>
                    <a:spcPts val="600"/>
                  </a:spcAft>
                </a:pPr>
                <a:r>
                  <a:rPr lang="en-US" b="1" dirty="0"/>
                  <a:t>L1 Regularization (Lasso):</a:t>
                </a:r>
                <a:r>
                  <a:rPr lang="en-US" dirty="0"/>
                  <a:t>                           </a:t>
                </a:r>
                <a14:m>
                  <m:oMath xmlns:m="http://schemas.openxmlformats.org/officeDocument/2006/math">
                    <m:r>
                      <a:rPr lang="en-US" b="0" i="1" smtClean="0">
                        <a:latin typeface="Cambria Math" panose="02040503050406030204" pitchFamily="18" charset="0"/>
                      </a:rPr>
                      <m:t>𝑅𝑒𝑔𝑢𝑙𝑎𝑟𝑖𝑧𝑒𝑑</m:t>
                    </m:r>
                    <m:r>
                      <a:rPr lang="en-US" b="0" i="1" smtClean="0">
                        <a:latin typeface="Cambria Math" panose="02040503050406030204" pitchFamily="18" charset="0"/>
                      </a:rPr>
                      <m:t> </m:t>
                    </m:r>
                    <m:r>
                      <a:rPr lang="en-US" b="0" i="1" smtClean="0">
                        <a:latin typeface="Cambria Math" panose="02040503050406030204" pitchFamily="18" charset="0"/>
                      </a:rPr>
                      <m:t>𝐿𝑜𝑠𝑠</m:t>
                    </m:r>
                    <m:r>
                      <a:rPr lang="en-US" b="0" i="1" smtClean="0">
                        <a:latin typeface="Cambria Math" panose="02040503050406030204" pitchFamily="18" charset="0"/>
                      </a:rPr>
                      <m:t>=</m:t>
                    </m:r>
                    <m:r>
                      <a:rPr lang="en-US" b="0" i="1" smtClean="0">
                        <a:latin typeface="Cambria Math" panose="02040503050406030204" pitchFamily="18" charset="0"/>
                      </a:rPr>
                      <m:t>𝐿𝑜𝑠𝑠</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 </m:t>
                    </m:r>
                    <m:nary>
                      <m:naryPr>
                        <m:chr m:val="∑"/>
                        <m:subHide m:val="on"/>
                        <m:supHide m:val="on"/>
                        <m:ctrlPr>
                          <a:rPr lang="en-US" b="0" i="1" smtClean="0">
                            <a:latin typeface="Cambria Math" panose="02040503050406030204" pitchFamily="18" charset="0"/>
                            <a:ea typeface="Cambria Math" panose="02040503050406030204" pitchFamily="18" charset="0"/>
                          </a:rPr>
                        </m:ctrlPr>
                      </m:naryPr>
                      <m:sub/>
                      <m:sup/>
                      <m:e>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𝑖</m:t>
                                </m:r>
                              </m:sub>
                            </m:sSub>
                          </m:e>
                        </m:d>
                      </m:e>
                    </m:nary>
                  </m:oMath>
                </a14:m>
                <a:endParaRPr lang="en-US" b="1" dirty="0"/>
              </a:p>
              <a:p>
                <a:pPr>
                  <a:spcAft>
                    <a:spcPts val="600"/>
                  </a:spcAft>
                </a:pPr>
                <a:r>
                  <a:rPr lang="en-US" b="1" dirty="0"/>
                  <a:t>L2 Regularization (Ridge):</a:t>
                </a:r>
                <a:r>
                  <a:rPr lang="en-US" dirty="0"/>
                  <a:t>                           </a:t>
                </a:r>
                <a14:m>
                  <m:oMath xmlns:m="http://schemas.openxmlformats.org/officeDocument/2006/math">
                    <m:r>
                      <a:rPr lang="en-US" b="0" i="1" smtClean="0">
                        <a:latin typeface="Cambria Math" panose="02040503050406030204" pitchFamily="18" charset="0"/>
                      </a:rPr>
                      <m:t>𝑅𝑒𝑔𝑢𝑙𝑎𝑟𝑖𝑧𝑒𝑑</m:t>
                    </m:r>
                    <m:r>
                      <a:rPr lang="en-US" b="0" i="1" smtClean="0">
                        <a:latin typeface="Cambria Math" panose="02040503050406030204" pitchFamily="18" charset="0"/>
                      </a:rPr>
                      <m:t> </m:t>
                    </m:r>
                    <m:r>
                      <a:rPr lang="en-US" b="0" i="1" smtClean="0">
                        <a:latin typeface="Cambria Math" panose="02040503050406030204" pitchFamily="18" charset="0"/>
                      </a:rPr>
                      <m:t>𝐿𝑜𝑠𝑠</m:t>
                    </m:r>
                    <m:r>
                      <a:rPr lang="en-US" b="0" i="1" smtClean="0">
                        <a:latin typeface="Cambria Math" panose="02040503050406030204" pitchFamily="18" charset="0"/>
                      </a:rPr>
                      <m:t>=</m:t>
                    </m:r>
                    <m:r>
                      <a:rPr lang="en-US" b="0" i="1" smtClean="0">
                        <a:latin typeface="Cambria Math" panose="02040503050406030204" pitchFamily="18" charset="0"/>
                      </a:rPr>
                      <m:t>𝐿𝑜𝑠𝑠</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 </m:t>
                    </m:r>
                    <m:nary>
                      <m:naryPr>
                        <m:chr m:val="∑"/>
                        <m:subHide m:val="on"/>
                        <m:supHide m:val="on"/>
                        <m:ctrlPr>
                          <a:rPr lang="en-US" b="0" i="1" smtClean="0">
                            <a:latin typeface="Cambria Math" panose="02040503050406030204" pitchFamily="18" charset="0"/>
                            <a:ea typeface="Cambria Math" panose="02040503050406030204" pitchFamily="18" charset="0"/>
                          </a:rPr>
                        </m:ctrlPr>
                      </m:naryPr>
                      <m:sub/>
                      <m:sup/>
                      <m:e>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2</m:t>
                            </m:r>
                          </m:sup>
                        </m:sSubSup>
                      </m:e>
                    </m:nary>
                  </m:oMath>
                </a14:m>
                <a:endParaRPr lang="en-US" b="1" dirty="0"/>
              </a:p>
              <a:p>
                <a:pPr>
                  <a:spcAft>
                    <a:spcPts val="600"/>
                  </a:spcAft>
                </a:pPr>
                <a:r>
                  <a:rPr lang="en-US" dirty="0"/>
                  <a:t>where </a:t>
                </a:r>
                <a:r>
                  <a:rPr lang="en-US" i="1" dirty="0"/>
                  <a:t>λ</a:t>
                </a:r>
                <a:r>
                  <a:rPr lang="en-US" dirty="0"/>
                  <a:t> is the regularization parameter, </a:t>
                </a:r>
                <a:r>
                  <a:rPr lang="en-US" i="1" dirty="0" err="1"/>
                  <a:t>w</a:t>
                </a:r>
                <a:r>
                  <a:rPr lang="en-US" i="1" baseline="-25000" dirty="0" err="1"/>
                  <a:t>i</a:t>
                </a:r>
                <a:r>
                  <a:rPr lang="en-US" i="1" dirty="0"/>
                  <a:t>​</a:t>
                </a:r>
                <a:r>
                  <a:rPr lang="en-US" dirty="0"/>
                  <a:t> are the model parameters and </a:t>
                </a:r>
                <a:r>
                  <a:rPr lang="en-US" i="1" dirty="0"/>
                  <a:t>n</a:t>
                </a:r>
                <a:r>
                  <a:rPr lang="en-US" dirty="0"/>
                  <a:t> is the number of parameters</a:t>
                </a:r>
                <a:endParaRPr lang="en-US" b="1" dirty="0"/>
              </a:p>
              <a:p>
                <a:pPr>
                  <a:spcAft>
                    <a:spcPts val="600"/>
                  </a:spcAft>
                </a:pPr>
                <a:endParaRPr lang="en-US" b="1" dirty="0"/>
              </a:p>
              <a:p>
                <a:pPr>
                  <a:spcAft>
                    <a:spcPts val="600"/>
                  </a:spcAft>
                </a:pPr>
                <a:endParaRPr lang="en-US" b="1" dirty="0"/>
              </a:p>
              <a:p>
                <a:pPr>
                  <a:spcAft>
                    <a:spcPts val="600"/>
                  </a:spcAft>
                </a:pPr>
                <a:r>
                  <a:rPr lang="en-US" b="1" dirty="0">
                    <a:solidFill>
                      <a:schemeClr val="accent6">
                        <a:lumMod val="75000"/>
                      </a:schemeClr>
                    </a:solidFill>
                  </a:rPr>
                  <a:t>Difference between L1 and L2</a:t>
                </a:r>
              </a:p>
              <a:p>
                <a:pPr marL="285750" indent="-285750">
                  <a:spcAft>
                    <a:spcPts val="600"/>
                  </a:spcAft>
                  <a:buFont typeface="Arial" panose="020B0604020202020204" pitchFamily="34" charset="0"/>
                  <a:buChar char="•"/>
                </a:pPr>
                <a:r>
                  <a:rPr lang="en-US" dirty="0"/>
                  <a:t>L1: Sparsity - Good for feature selection, can introduce bias</a:t>
                </a:r>
              </a:p>
              <a:p>
                <a:pPr marL="285750" indent="-285750">
                  <a:spcAft>
                    <a:spcPts val="600"/>
                  </a:spcAft>
                  <a:buFont typeface="Arial" panose="020B0604020202020204" pitchFamily="34" charset="0"/>
                  <a:buChar char="•"/>
                </a:pPr>
                <a:r>
                  <a:rPr lang="en-US" dirty="0"/>
                  <a:t>L2: Weight decay - Good for stability, does not select features</a:t>
                </a:r>
              </a:p>
            </p:txBody>
          </p:sp>
        </mc:Choice>
        <mc:Fallback>
          <p:sp>
            <p:nvSpPr>
              <p:cNvPr id="4" name="TextBox 3">
                <a:extLst>
                  <a:ext uri="{FF2B5EF4-FFF2-40B4-BE49-F238E27FC236}">
                    <a16:creationId xmlns:a16="http://schemas.microsoft.com/office/drawing/2014/main" id="{343AAE33-D04F-D40A-A2A5-FB26EBC1BA33}"/>
                  </a:ext>
                </a:extLst>
              </p:cNvPr>
              <p:cNvSpPr txBox="1">
                <a:spLocks noRot="1" noChangeAspect="1" noMove="1" noResize="1" noEditPoints="1" noAdjustHandles="1" noChangeArrowheads="1" noChangeShapeType="1" noTextEdit="1"/>
              </p:cNvSpPr>
              <p:nvPr/>
            </p:nvSpPr>
            <p:spPr>
              <a:xfrm>
                <a:off x="786809" y="1580521"/>
                <a:ext cx="10909005" cy="3923766"/>
              </a:xfrm>
              <a:prstGeom prst="rect">
                <a:avLst/>
              </a:prstGeom>
              <a:blipFill>
                <a:blip r:embed="rId3"/>
                <a:stretch>
                  <a:fillRect l="-447" t="-776" b="-1553"/>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1801AD43-EE28-B2BE-FA0F-14F27995B851}"/>
              </a:ext>
            </a:extLst>
          </p:cNvPr>
          <p:cNvPicPr>
            <a:picLocks noChangeAspect="1"/>
          </p:cNvPicPr>
          <p:nvPr/>
        </p:nvPicPr>
        <p:blipFill rotWithShape="1">
          <a:blip r:embed="rId4">
            <a:extLst>
              <a:ext uri="{28A0092B-C50C-407E-A947-70E740481C1C}">
                <a14:useLocalDpi xmlns:a14="http://schemas.microsoft.com/office/drawing/2010/main" val="0"/>
              </a:ext>
            </a:extLst>
          </a:blip>
          <a:srcRect r="69015"/>
          <a:stretch/>
        </p:blipFill>
        <p:spPr>
          <a:xfrm>
            <a:off x="11093357" y="627410"/>
            <a:ext cx="869157" cy="800991"/>
          </a:xfrm>
          <a:prstGeom prst="rect">
            <a:avLst/>
          </a:prstGeom>
        </p:spPr>
      </p:pic>
    </p:spTree>
    <p:extLst>
      <p:ext uri="{BB962C8B-B14F-4D97-AF65-F5344CB8AC3E}">
        <p14:creationId xmlns:p14="http://schemas.microsoft.com/office/powerpoint/2010/main" val="2297407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CE05-830C-B0A0-1B95-183D71C8509D}"/>
              </a:ext>
            </a:extLst>
          </p:cNvPr>
          <p:cNvSpPr>
            <a:spLocks noGrp="1"/>
          </p:cNvSpPr>
          <p:nvPr>
            <p:ph type="title"/>
          </p:nvPr>
        </p:nvSpPr>
        <p:spPr/>
        <p:txBody>
          <a:bodyPr>
            <a:normAutofit/>
          </a:bodyPr>
          <a:lstStyle/>
          <a:p>
            <a:pPr>
              <a:spcAft>
                <a:spcPts val="600"/>
              </a:spcAft>
            </a:pPr>
            <a:r>
              <a:rPr lang="en-US" b="1" dirty="0">
                <a:solidFill>
                  <a:schemeClr val="accent6">
                    <a:lumMod val="75000"/>
                  </a:schemeClr>
                </a:solidFill>
                <a:latin typeface="Candara" panose="020E0502030303020204" pitchFamily="34" charset="0"/>
              </a:rPr>
              <a:t>Batch Normalization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43AAE33-D04F-D40A-A2A5-FB26EBC1BA33}"/>
                  </a:ext>
                </a:extLst>
              </p:cNvPr>
              <p:cNvSpPr txBox="1"/>
              <p:nvPr/>
            </p:nvSpPr>
            <p:spPr>
              <a:xfrm>
                <a:off x="786809" y="1538424"/>
                <a:ext cx="10909005" cy="3197286"/>
              </a:xfrm>
              <a:prstGeom prst="rect">
                <a:avLst/>
              </a:prstGeom>
              <a:noFill/>
            </p:spPr>
            <p:txBody>
              <a:bodyPr wrap="square">
                <a:spAutoFit/>
              </a:bodyPr>
              <a:lstStyle/>
              <a:p>
                <a:pPr>
                  <a:spcAft>
                    <a:spcPts val="600"/>
                  </a:spcAft>
                </a:pPr>
                <a:r>
                  <a:rPr lang="en-US" b="1" dirty="0">
                    <a:solidFill>
                      <a:schemeClr val="accent6">
                        <a:lumMod val="75000"/>
                      </a:schemeClr>
                    </a:solidFill>
                  </a:rPr>
                  <a:t>Normalization</a:t>
                </a:r>
                <a:r>
                  <a:rPr lang="en-US" dirty="0">
                    <a:solidFill>
                      <a:schemeClr val="accent6">
                        <a:lumMod val="75000"/>
                      </a:schemeClr>
                    </a:solidFill>
                  </a:rPr>
                  <a:t>:</a:t>
                </a:r>
                <a:r>
                  <a:rPr lang="en-US" dirty="0"/>
                  <a:t> </a:t>
                </a:r>
                <a:r>
                  <a:rPr lang="en-IN" dirty="0"/>
                  <a:t>Rescaling </a:t>
                </a:r>
                <a:r>
                  <a:rPr lang="en-IN" b="1" dirty="0"/>
                  <a:t>input features</a:t>
                </a:r>
                <a:r>
                  <a:rPr lang="en-IN" dirty="0"/>
                  <a:t> to make the values of all features lie </a:t>
                </a:r>
                <a:r>
                  <a:rPr lang="en-US" dirty="0"/>
                  <a:t>in a common range</a:t>
                </a:r>
              </a:p>
              <a:p>
                <a:pPr marL="742950" lvl="1" indent="-285750">
                  <a:spcAft>
                    <a:spcPts val="600"/>
                  </a:spcAft>
                  <a:buFont typeface="Arial" panose="020B0604020202020204" pitchFamily="34" charset="0"/>
                  <a:buChar char="•"/>
                </a:pPr>
                <a:r>
                  <a:rPr lang="en-US" dirty="0"/>
                  <a:t>Min-Max Normalization </a:t>
                </a:r>
                <a14:m>
                  <m:oMath xmlns:m="http://schemas.openxmlformats.org/officeDocument/2006/math">
                    <m:d>
                      <m:dPr>
                        <m:ctrlPr>
                          <a:rPr lang="en-US"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𝑋</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𝑚𝑖𝑛</m:t>
                                </m:r>
                              </m:sub>
                            </m:sSub>
                          </m:num>
                          <m:den>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𝑚𝑎𝑥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𝑚𝑖𝑛</m:t>
                                </m:r>
                              </m:sub>
                            </m:sSub>
                          </m:den>
                        </m:f>
                      </m:e>
                    </m:d>
                  </m:oMath>
                </a14:m>
                <a:endParaRPr lang="en-US" dirty="0"/>
              </a:p>
              <a:p>
                <a:pPr marL="742950" lvl="1" indent="-285750">
                  <a:spcAft>
                    <a:spcPts val="600"/>
                  </a:spcAft>
                  <a:buFont typeface="Arial" panose="020B0604020202020204" pitchFamily="34" charset="0"/>
                  <a:buChar char="•"/>
                </a:pPr>
                <a:r>
                  <a:rPr lang="en-US" dirty="0"/>
                  <a:t>Standardization using mean and standard deviation </a:t>
                </a:r>
                <a14:m>
                  <m:oMath xmlns:m="http://schemas.openxmlformats.org/officeDocument/2006/math">
                    <m:d>
                      <m:dPr>
                        <m:ctrlPr>
                          <a:rPr lang="en-US"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𝑋</m:t>
                            </m:r>
                            <m:r>
                              <a:rPr lang="en-US" i="1">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𝜇</m:t>
                            </m:r>
                          </m:num>
                          <m:den>
                            <m:r>
                              <a:rPr lang="en-US" i="1" smtClean="0">
                                <a:latin typeface="Cambria Math" panose="02040503050406030204" pitchFamily="18" charset="0"/>
                                <a:ea typeface="Cambria Math" panose="02040503050406030204" pitchFamily="18" charset="0"/>
                              </a:rPr>
                              <m:t>𝜎</m:t>
                            </m:r>
                          </m:den>
                        </m:f>
                      </m:e>
                    </m:d>
                  </m:oMath>
                </a14:m>
                <a:endParaRPr lang="en-US" dirty="0"/>
              </a:p>
              <a:p>
                <a:pPr>
                  <a:spcAft>
                    <a:spcPts val="600"/>
                  </a:spcAft>
                </a:pPr>
                <a:endParaRPr lang="en-US" dirty="0"/>
              </a:p>
              <a:p>
                <a:pPr>
                  <a:spcAft>
                    <a:spcPts val="600"/>
                  </a:spcAft>
                </a:pPr>
                <a:r>
                  <a:rPr lang="en-US" b="1" dirty="0">
                    <a:solidFill>
                      <a:schemeClr val="accent6">
                        <a:lumMod val="75000"/>
                      </a:schemeClr>
                    </a:solidFill>
                  </a:rPr>
                  <a:t>Batch Normalization:</a:t>
                </a:r>
                <a:r>
                  <a:rPr lang="en-US" dirty="0"/>
                  <a:t> Normalizing outputs of each neuron across mini-batches of input data</a:t>
                </a:r>
              </a:p>
              <a:p>
                <a:pPr>
                  <a:spcAft>
                    <a:spcPts val="600"/>
                  </a:spcAft>
                </a:pPr>
                <a:endParaRPr lang="en-US" dirty="0"/>
              </a:p>
              <a:p>
                <a:pPr>
                  <a:spcAft>
                    <a:spcPts val="600"/>
                  </a:spcAft>
                </a:pPr>
                <a:endParaRPr lang="en-US" dirty="0"/>
              </a:p>
              <a:p>
                <a:pPr>
                  <a:spcAft>
                    <a:spcPts val="600"/>
                  </a:spcAft>
                </a:pPr>
                <a:endParaRPr lang="en-US" dirty="0"/>
              </a:p>
            </p:txBody>
          </p:sp>
        </mc:Choice>
        <mc:Fallback xmlns="">
          <p:sp>
            <p:nvSpPr>
              <p:cNvPr id="4" name="TextBox 3">
                <a:extLst>
                  <a:ext uri="{FF2B5EF4-FFF2-40B4-BE49-F238E27FC236}">
                    <a16:creationId xmlns:a16="http://schemas.microsoft.com/office/drawing/2014/main" id="{343AAE33-D04F-D40A-A2A5-FB26EBC1BA33}"/>
                  </a:ext>
                </a:extLst>
              </p:cNvPr>
              <p:cNvSpPr txBox="1">
                <a:spLocks noRot="1" noChangeAspect="1" noMove="1" noResize="1" noEditPoints="1" noAdjustHandles="1" noChangeArrowheads="1" noChangeShapeType="1" noTextEdit="1"/>
              </p:cNvSpPr>
              <p:nvPr/>
            </p:nvSpPr>
            <p:spPr>
              <a:xfrm>
                <a:off x="786809" y="1538424"/>
                <a:ext cx="10909005" cy="3197286"/>
              </a:xfrm>
              <a:prstGeom prst="rect">
                <a:avLst/>
              </a:prstGeom>
              <a:blipFill>
                <a:blip r:embed="rId3"/>
                <a:stretch>
                  <a:fillRect l="-447" t="-952"/>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3DDFA416-FDBB-9B2C-E1C2-875CAEA40946}"/>
              </a:ext>
            </a:extLst>
          </p:cNvPr>
          <p:cNvPicPr>
            <a:picLocks noChangeAspect="1"/>
          </p:cNvPicPr>
          <p:nvPr/>
        </p:nvPicPr>
        <p:blipFill rotWithShape="1">
          <a:blip r:embed="rId4">
            <a:extLst>
              <a:ext uri="{28A0092B-C50C-407E-A947-70E740481C1C}">
                <a14:useLocalDpi xmlns:a14="http://schemas.microsoft.com/office/drawing/2010/main" val="0"/>
              </a:ext>
            </a:extLst>
          </a:blip>
          <a:srcRect r="69015"/>
          <a:stretch/>
        </p:blipFill>
        <p:spPr>
          <a:xfrm>
            <a:off x="11093357" y="627410"/>
            <a:ext cx="869157" cy="800991"/>
          </a:xfrm>
          <a:prstGeom prst="rect">
            <a:avLst/>
          </a:prstGeom>
        </p:spPr>
      </p:pic>
      <p:pic>
        <p:nvPicPr>
          <p:cNvPr id="8" name="Picture 7">
            <a:extLst>
              <a:ext uri="{FF2B5EF4-FFF2-40B4-BE49-F238E27FC236}">
                <a16:creationId xmlns:a16="http://schemas.microsoft.com/office/drawing/2014/main" id="{7CA5F066-02C7-E560-7A07-045FB6E22D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0074" y="3660349"/>
            <a:ext cx="4579376" cy="2661076"/>
          </a:xfrm>
          <a:prstGeom prst="rect">
            <a:avLst/>
          </a:prstGeom>
        </p:spPr>
      </p:pic>
      <p:sp>
        <p:nvSpPr>
          <p:cNvPr id="9" name="TextBox 8">
            <a:extLst>
              <a:ext uri="{FF2B5EF4-FFF2-40B4-BE49-F238E27FC236}">
                <a16:creationId xmlns:a16="http://schemas.microsoft.com/office/drawing/2014/main" id="{592910B3-7FC2-8873-88D7-619B55D91F2D}"/>
              </a:ext>
            </a:extLst>
          </p:cNvPr>
          <p:cNvSpPr txBox="1"/>
          <p:nvPr/>
        </p:nvSpPr>
        <p:spPr>
          <a:xfrm>
            <a:off x="1733550" y="6113430"/>
            <a:ext cx="5791200" cy="261610"/>
          </a:xfrm>
          <a:prstGeom prst="rect">
            <a:avLst/>
          </a:prstGeom>
          <a:noFill/>
        </p:spPr>
        <p:txBody>
          <a:bodyPr wrap="square">
            <a:spAutoFit/>
          </a:bodyPr>
          <a:lstStyle/>
          <a:p>
            <a:pPr algn="ctr">
              <a:spcAft>
                <a:spcPts val="600"/>
              </a:spcAft>
            </a:pPr>
            <a:r>
              <a:rPr lang="en-US" sz="1100" dirty="0"/>
              <a:t>Source: </a:t>
            </a:r>
            <a:r>
              <a:rPr lang="en-IN" sz="1100" dirty="0"/>
              <a:t>https://medium.com/@abheerchrome/batch-normalization-explained-1e78f7eb1e8a</a:t>
            </a:r>
          </a:p>
        </p:txBody>
      </p:sp>
      <p:sp>
        <p:nvSpPr>
          <p:cNvPr id="11" name="TextBox 10">
            <a:extLst>
              <a:ext uri="{FF2B5EF4-FFF2-40B4-BE49-F238E27FC236}">
                <a16:creationId xmlns:a16="http://schemas.microsoft.com/office/drawing/2014/main" id="{93AA2E36-189F-C364-B079-3DFACF977CD4}"/>
              </a:ext>
            </a:extLst>
          </p:cNvPr>
          <p:cNvSpPr txBox="1"/>
          <p:nvPr/>
        </p:nvSpPr>
        <p:spPr>
          <a:xfrm>
            <a:off x="7457410" y="4501240"/>
            <a:ext cx="4381057" cy="923330"/>
          </a:xfrm>
          <a:prstGeom prst="rect">
            <a:avLst/>
          </a:prstGeom>
          <a:noFill/>
        </p:spPr>
        <p:txBody>
          <a:bodyPr wrap="square">
            <a:spAutoFit/>
          </a:bodyPr>
          <a:lstStyle/>
          <a:p>
            <a:r>
              <a:rPr lang="en-US" dirty="0"/>
              <a:t>Without batch normalization, output of one of the neuron can become quite large which can propagate throughout the network</a:t>
            </a:r>
            <a:endParaRPr lang="en-IN" dirty="0"/>
          </a:p>
        </p:txBody>
      </p:sp>
    </p:spTree>
    <p:extLst>
      <p:ext uri="{BB962C8B-B14F-4D97-AF65-F5344CB8AC3E}">
        <p14:creationId xmlns:p14="http://schemas.microsoft.com/office/powerpoint/2010/main" val="2118731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CE05-830C-B0A0-1B95-183D71C8509D}"/>
              </a:ext>
            </a:extLst>
          </p:cNvPr>
          <p:cNvSpPr>
            <a:spLocks noGrp="1"/>
          </p:cNvSpPr>
          <p:nvPr>
            <p:ph type="title"/>
          </p:nvPr>
        </p:nvSpPr>
        <p:spPr/>
        <p:txBody>
          <a:bodyPr>
            <a:normAutofit/>
          </a:bodyPr>
          <a:lstStyle/>
          <a:p>
            <a:pPr>
              <a:spcAft>
                <a:spcPts val="600"/>
              </a:spcAft>
            </a:pPr>
            <a:r>
              <a:rPr lang="en-US" b="1" dirty="0">
                <a:solidFill>
                  <a:schemeClr val="accent6">
                    <a:lumMod val="75000"/>
                  </a:schemeClr>
                </a:solidFill>
                <a:latin typeface="Candara" panose="020E0502030303020204" pitchFamily="34" charset="0"/>
              </a:rPr>
              <a:t>Batch Normalization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43AAE33-D04F-D40A-A2A5-FB26EBC1BA33}"/>
                  </a:ext>
                </a:extLst>
              </p:cNvPr>
              <p:cNvSpPr txBox="1"/>
              <p:nvPr/>
            </p:nvSpPr>
            <p:spPr>
              <a:xfrm>
                <a:off x="786809" y="1566999"/>
                <a:ext cx="10909005" cy="4276107"/>
              </a:xfrm>
              <a:prstGeom prst="rect">
                <a:avLst/>
              </a:prstGeom>
              <a:noFill/>
            </p:spPr>
            <p:txBody>
              <a:bodyPr wrap="square">
                <a:spAutoFit/>
              </a:bodyPr>
              <a:lstStyle/>
              <a:p>
                <a:pPr>
                  <a:spcAft>
                    <a:spcPts val="600"/>
                  </a:spcAft>
                </a:pPr>
                <a:r>
                  <a:rPr lang="en-US" b="1" dirty="0">
                    <a:solidFill>
                      <a:schemeClr val="accent6">
                        <a:lumMod val="75000"/>
                      </a:schemeClr>
                    </a:solidFill>
                  </a:rPr>
                  <a:t>Formula</a:t>
                </a:r>
                <a:endParaRPr lang="en-US" dirty="0">
                  <a:solidFill>
                    <a:schemeClr val="accent6">
                      <a:lumMod val="75000"/>
                    </a:schemeClr>
                  </a:solidFill>
                </a:endParaRPr>
              </a:p>
              <a:p>
                <a:pPr>
                  <a:spcAft>
                    <a:spcPts val="600"/>
                  </a:spcAft>
                </a:pPr>
                <a:r>
                  <a:rPr lang="en-US" dirty="0"/>
                  <a:t>Batch normalization is done for each dimension of input using the formula</a:t>
                </a:r>
              </a:p>
              <a:p>
                <a:pPr>
                  <a:spcAft>
                    <a:spcPts val="600"/>
                  </a:spcAft>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𝑉𝑎𝑟</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𝜖</m:t>
                              </m:r>
                            </m:e>
                          </m:rad>
                        </m:den>
                      </m:f>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oMath>
                  </m:oMathPara>
                </a14:m>
                <a:endParaRPr lang="en-US" dirty="0"/>
              </a:p>
              <a:p>
                <a:pPr marL="1200150" lvl="2" indent="-285750">
                  <a:spcAft>
                    <a:spcPts val="600"/>
                  </a:spcAft>
                  <a:buFont typeface="Courier New" panose="02070309020205020404" pitchFamily="49" charset="0"/>
                  <a:buChar char="o"/>
                </a:pPr>
                <a:r>
                  <a:rPr lang="en-US" dirty="0"/>
                  <a:t>mean and std. deviation are calculated per dimension over the mini-batches</a:t>
                </a:r>
              </a:p>
              <a:p>
                <a:pPr marL="1200150" lvl="2" indent="-285750">
                  <a:spcAft>
                    <a:spcPts val="600"/>
                  </a:spcAft>
                  <a:buFont typeface="Courier New" panose="02070309020205020404" pitchFamily="49" charset="0"/>
                  <a:buChar char="o"/>
                </a:pPr>
                <a:r>
                  <a:rPr lang="en-US" dirty="0"/>
                  <a:t>γ and β are learnable parameters</a:t>
                </a:r>
              </a:p>
              <a:p>
                <a:pPr>
                  <a:spcAft>
                    <a:spcPts val="600"/>
                  </a:spcAft>
                </a:pPr>
                <a:endParaRPr lang="en-US" dirty="0"/>
              </a:p>
              <a:p>
                <a:pPr>
                  <a:spcAft>
                    <a:spcPts val="600"/>
                  </a:spcAft>
                </a:pPr>
                <a:r>
                  <a:rPr lang="en-US" b="1" dirty="0">
                    <a:solidFill>
                      <a:schemeClr val="accent6">
                        <a:lumMod val="75000"/>
                      </a:schemeClr>
                    </a:solidFill>
                  </a:rPr>
                  <a:t>Benefits</a:t>
                </a:r>
              </a:p>
              <a:p>
                <a:pPr marL="800100" lvl="1" indent="-342900">
                  <a:spcAft>
                    <a:spcPts val="600"/>
                  </a:spcAft>
                  <a:buFont typeface="+mj-lt"/>
                  <a:buAutoNum type="arabicPeriod"/>
                </a:pPr>
                <a:r>
                  <a:rPr lang="pt-BR" dirty="0"/>
                  <a:t>Acts as a regularizer</a:t>
                </a:r>
                <a:endParaRPr lang="en-IN" dirty="0"/>
              </a:p>
              <a:p>
                <a:pPr marL="800100" lvl="1" indent="-342900">
                  <a:spcAft>
                    <a:spcPts val="600"/>
                  </a:spcAft>
                  <a:buFont typeface="+mj-lt"/>
                  <a:buAutoNum type="arabicPeriod"/>
                </a:pPr>
                <a:r>
                  <a:rPr lang="en-IN" dirty="0"/>
                  <a:t>Stabilizes learning process, thus allows for higher learning rates</a:t>
                </a:r>
              </a:p>
              <a:p>
                <a:pPr marL="800100" lvl="1" indent="-342900">
                  <a:spcAft>
                    <a:spcPts val="600"/>
                  </a:spcAft>
                  <a:buFont typeface="+mj-lt"/>
                  <a:buAutoNum type="arabicPeriod"/>
                </a:pPr>
                <a:r>
                  <a:rPr lang="en-IN" dirty="0"/>
                  <a:t>Reduces sensitivity to weight initialization</a:t>
                </a:r>
              </a:p>
              <a:p>
                <a:pPr marL="800100" lvl="1" indent="-342900">
                  <a:spcAft>
                    <a:spcPts val="600"/>
                  </a:spcAft>
                  <a:buFont typeface="+mj-lt"/>
                  <a:buAutoNum type="arabicPeriod"/>
                </a:pPr>
                <a:endParaRPr lang="en-US" dirty="0"/>
              </a:p>
            </p:txBody>
          </p:sp>
        </mc:Choice>
        <mc:Fallback xmlns="">
          <p:sp>
            <p:nvSpPr>
              <p:cNvPr id="4" name="TextBox 3">
                <a:extLst>
                  <a:ext uri="{FF2B5EF4-FFF2-40B4-BE49-F238E27FC236}">
                    <a16:creationId xmlns:a16="http://schemas.microsoft.com/office/drawing/2014/main" id="{343AAE33-D04F-D40A-A2A5-FB26EBC1BA33}"/>
                  </a:ext>
                </a:extLst>
              </p:cNvPr>
              <p:cNvSpPr txBox="1">
                <a:spLocks noRot="1" noChangeAspect="1" noMove="1" noResize="1" noEditPoints="1" noAdjustHandles="1" noChangeArrowheads="1" noChangeShapeType="1" noTextEdit="1"/>
              </p:cNvSpPr>
              <p:nvPr/>
            </p:nvSpPr>
            <p:spPr>
              <a:xfrm>
                <a:off x="786809" y="1566999"/>
                <a:ext cx="10909005" cy="4276107"/>
              </a:xfrm>
              <a:prstGeom prst="rect">
                <a:avLst/>
              </a:prstGeom>
              <a:blipFill>
                <a:blip r:embed="rId3"/>
                <a:stretch>
                  <a:fillRect l="-447" t="-712"/>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3DDFA416-FDBB-9B2C-E1C2-875CAEA40946}"/>
              </a:ext>
            </a:extLst>
          </p:cNvPr>
          <p:cNvPicPr>
            <a:picLocks noChangeAspect="1"/>
          </p:cNvPicPr>
          <p:nvPr/>
        </p:nvPicPr>
        <p:blipFill rotWithShape="1">
          <a:blip r:embed="rId4">
            <a:extLst>
              <a:ext uri="{28A0092B-C50C-407E-A947-70E740481C1C}">
                <a14:useLocalDpi xmlns:a14="http://schemas.microsoft.com/office/drawing/2010/main" val="0"/>
              </a:ext>
            </a:extLst>
          </a:blip>
          <a:srcRect r="69015"/>
          <a:stretch/>
        </p:blipFill>
        <p:spPr>
          <a:xfrm>
            <a:off x="11093357" y="627410"/>
            <a:ext cx="869157" cy="800991"/>
          </a:xfrm>
          <a:prstGeom prst="rect">
            <a:avLst/>
          </a:prstGeom>
        </p:spPr>
      </p:pic>
    </p:spTree>
    <p:extLst>
      <p:ext uri="{BB962C8B-B14F-4D97-AF65-F5344CB8AC3E}">
        <p14:creationId xmlns:p14="http://schemas.microsoft.com/office/powerpoint/2010/main" val="732142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CE05-830C-B0A0-1B95-183D71C8509D}"/>
              </a:ext>
            </a:extLst>
          </p:cNvPr>
          <p:cNvSpPr>
            <a:spLocks noGrp="1"/>
          </p:cNvSpPr>
          <p:nvPr>
            <p:ph type="title"/>
          </p:nvPr>
        </p:nvSpPr>
        <p:spPr/>
        <p:txBody>
          <a:bodyPr>
            <a:normAutofit/>
          </a:bodyPr>
          <a:lstStyle/>
          <a:p>
            <a:pPr>
              <a:spcAft>
                <a:spcPts val="600"/>
              </a:spcAft>
            </a:pPr>
            <a:r>
              <a:rPr lang="en-US" b="1" dirty="0">
                <a:solidFill>
                  <a:schemeClr val="accent6">
                    <a:lumMod val="75000"/>
                  </a:schemeClr>
                </a:solidFill>
                <a:latin typeface="Candara" panose="020E0502030303020204" pitchFamily="34" charset="0"/>
              </a:rPr>
              <a:t>Data Augmentation</a:t>
            </a:r>
          </a:p>
        </p:txBody>
      </p:sp>
      <p:sp>
        <p:nvSpPr>
          <p:cNvPr id="4" name="TextBox 3">
            <a:extLst>
              <a:ext uri="{FF2B5EF4-FFF2-40B4-BE49-F238E27FC236}">
                <a16:creationId xmlns:a16="http://schemas.microsoft.com/office/drawing/2014/main" id="{343AAE33-D04F-D40A-A2A5-FB26EBC1BA33}"/>
              </a:ext>
            </a:extLst>
          </p:cNvPr>
          <p:cNvSpPr txBox="1"/>
          <p:nvPr/>
        </p:nvSpPr>
        <p:spPr>
          <a:xfrm>
            <a:off x="838200" y="1690688"/>
            <a:ext cx="6942364" cy="3477875"/>
          </a:xfrm>
          <a:prstGeom prst="rect">
            <a:avLst/>
          </a:prstGeom>
          <a:noFill/>
        </p:spPr>
        <p:txBody>
          <a:bodyPr wrap="square">
            <a:spAutoFit/>
          </a:bodyPr>
          <a:lstStyle/>
          <a:p>
            <a:pPr>
              <a:spcAft>
                <a:spcPts val="600"/>
              </a:spcAft>
            </a:pPr>
            <a:r>
              <a:rPr lang="en-US" dirty="0"/>
              <a:t>Increase the diversity of training dataset without collecting new data</a:t>
            </a:r>
          </a:p>
          <a:p>
            <a:pPr>
              <a:spcAft>
                <a:spcPts val="600"/>
              </a:spcAft>
            </a:pPr>
            <a:r>
              <a:rPr lang="en-US" dirty="0"/>
              <a:t>by creating modified versions of existing data</a:t>
            </a:r>
          </a:p>
          <a:p>
            <a:pPr>
              <a:spcAft>
                <a:spcPts val="600"/>
              </a:spcAft>
            </a:pPr>
            <a:endParaRPr lang="en-US" b="1" dirty="0">
              <a:solidFill>
                <a:schemeClr val="accent6">
                  <a:lumMod val="75000"/>
                </a:schemeClr>
              </a:solidFill>
            </a:endParaRPr>
          </a:p>
          <a:p>
            <a:pPr>
              <a:spcAft>
                <a:spcPts val="600"/>
              </a:spcAft>
            </a:pPr>
            <a:endParaRPr lang="en-US" b="1" dirty="0">
              <a:solidFill>
                <a:schemeClr val="accent6">
                  <a:lumMod val="75000"/>
                </a:schemeClr>
              </a:solidFill>
            </a:endParaRPr>
          </a:p>
          <a:p>
            <a:pPr>
              <a:spcAft>
                <a:spcPts val="600"/>
              </a:spcAft>
            </a:pPr>
            <a:r>
              <a:rPr lang="en-US" b="1" dirty="0">
                <a:solidFill>
                  <a:schemeClr val="accent6">
                    <a:lumMod val="75000"/>
                  </a:schemeClr>
                </a:solidFill>
              </a:rPr>
              <a:t>Techniques for augmenting image data</a:t>
            </a:r>
            <a:r>
              <a:rPr lang="en-US" dirty="0"/>
              <a:t>:</a:t>
            </a:r>
          </a:p>
          <a:p>
            <a:pPr marL="342900" indent="-342900">
              <a:spcAft>
                <a:spcPts val="600"/>
              </a:spcAft>
              <a:buAutoNum type="arabicPeriod"/>
            </a:pPr>
            <a:r>
              <a:rPr lang="en-IN" b="1" dirty="0"/>
              <a:t>Geometric Transformations</a:t>
            </a:r>
            <a:r>
              <a:rPr lang="en-IN" dirty="0"/>
              <a:t>: </a:t>
            </a:r>
            <a:r>
              <a:rPr lang="en-US" dirty="0"/>
              <a:t>Rotate, Zoom in or out, Flip, Crop</a:t>
            </a:r>
          </a:p>
          <a:p>
            <a:pPr marL="342900" indent="-342900">
              <a:spcAft>
                <a:spcPts val="600"/>
              </a:spcAft>
              <a:buAutoNum type="arabicPeriod"/>
            </a:pPr>
            <a:r>
              <a:rPr lang="en-US" b="1" dirty="0"/>
              <a:t>Color &amp; Lighting Adjustments</a:t>
            </a:r>
            <a:r>
              <a:rPr lang="en-US" dirty="0"/>
              <a:t>: Brightness, Contrast, Saturation, Hue</a:t>
            </a:r>
          </a:p>
          <a:p>
            <a:pPr marL="342900" indent="-342900">
              <a:spcAft>
                <a:spcPts val="600"/>
              </a:spcAft>
              <a:buAutoNum type="arabicPeriod"/>
            </a:pPr>
            <a:r>
              <a:rPr lang="en-IN" b="1" dirty="0"/>
              <a:t>Noise Injection</a:t>
            </a:r>
            <a:r>
              <a:rPr lang="en-IN" dirty="0"/>
              <a:t>: Add random noise</a:t>
            </a:r>
          </a:p>
          <a:p>
            <a:pPr marL="342900" indent="-342900">
              <a:spcAft>
                <a:spcPts val="600"/>
              </a:spcAft>
              <a:buAutoNum type="arabicPeriod"/>
            </a:pPr>
            <a:r>
              <a:rPr lang="en-IN" b="1" dirty="0"/>
              <a:t>Synthetic Data Generation</a:t>
            </a:r>
            <a:r>
              <a:rPr lang="en-IN" dirty="0"/>
              <a:t>: Using GANs (Generative Adversarial Networks)</a:t>
            </a:r>
          </a:p>
        </p:txBody>
      </p:sp>
      <p:pic>
        <p:nvPicPr>
          <p:cNvPr id="5" name="Picture 4">
            <a:extLst>
              <a:ext uri="{FF2B5EF4-FFF2-40B4-BE49-F238E27FC236}">
                <a16:creationId xmlns:a16="http://schemas.microsoft.com/office/drawing/2014/main" id="{74BFE955-7F47-187E-0D31-ECF3F7B69478}"/>
              </a:ext>
            </a:extLst>
          </p:cNvPr>
          <p:cNvPicPr>
            <a:picLocks noChangeAspect="1"/>
          </p:cNvPicPr>
          <p:nvPr/>
        </p:nvPicPr>
        <p:blipFill rotWithShape="1">
          <a:blip r:embed="rId3">
            <a:extLst>
              <a:ext uri="{28A0092B-C50C-407E-A947-70E740481C1C}">
                <a14:useLocalDpi xmlns:a14="http://schemas.microsoft.com/office/drawing/2010/main" val="0"/>
              </a:ext>
            </a:extLst>
          </a:blip>
          <a:srcRect r="69015"/>
          <a:stretch/>
        </p:blipFill>
        <p:spPr>
          <a:xfrm>
            <a:off x="11093357" y="627410"/>
            <a:ext cx="869157" cy="800991"/>
          </a:xfrm>
          <a:prstGeom prst="rect">
            <a:avLst/>
          </a:prstGeom>
        </p:spPr>
      </p:pic>
      <p:pic>
        <p:nvPicPr>
          <p:cNvPr id="8" name="Picture 7">
            <a:extLst>
              <a:ext uri="{FF2B5EF4-FFF2-40B4-BE49-F238E27FC236}">
                <a16:creationId xmlns:a16="http://schemas.microsoft.com/office/drawing/2014/main" id="{863D47C5-03F7-D89F-73D2-D1926CA6D7BA}"/>
              </a:ext>
            </a:extLst>
          </p:cNvPr>
          <p:cNvPicPr>
            <a:picLocks noChangeAspect="1"/>
          </p:cNvPicPr>
          <p:nvPr/>
        </p:nvPicPr>
        <p:blipFill>
          <a:blip r:embed="rId4"/>
          <a:stretch>
            <a:fillRect/>
          </a:stretch>
        </p:blipFill>
        <p:spPr>
          <a:xfrm>
            <a:off x="7698922" y="138618"/>
            <a:ext cx="4343390" cy="6518571"/>
          </a:xfrm>
          <a:prstGeom prst="rect">
            <a:avLst/>
          </a:prstGeom>
        </p:spPr>
      </p:pic>
      <p:sp>
        <p:nvSpPr>
          <p:cNvPr id="9" name="TextBox 8">
            <a:extLst>
              <a:ext uri="{FF2B5EF4-FFF2-40B4-BE49-F238E27FC236}">
                <a16:creationId xmlns:a16="http://schemas.microsoft.com/office/drawing/2014/main" id="{78E629ED-3B07-8546-1442-63F9C52E6D5C}"/>
              </a:ext>
            </a:extLst>
          </p:cNvPr>
          <p:cNvSpPr txBox="1"/>
          <p:nvPr/>
        </p:nvSpPr>
        <p:spPr>
          <a:xfrm>
            <a:off x="6811736" y="6596390"/>
            <a:ext cx="5791200" cy="261610"/>
          </a:xfrm>
          <a:prstGeom prst="rect">
            <a:avLst/>
          </a:prstGeom>
          <a:noFill/>
        </p:spPr>
        <p:txBody>
          <a:bodyPr wrap="square">
            <a:spAutoFit/>
          </a:bodyPr>
          <a:lstStyle/>
          <a:p>
            <a:pPr algn="ctr">
              <a:spcAft>
                <a:spcPts val="600"/>
              </a:spcAft>
            </a:pPr>
            <a:r>
              <a:rPr lang="en-US" sz="1100" dirty="0"/>
              <a:t>Source: </a:t>
            </a:r>
            <a:r>
              <a:rPr lang="en-IN" sz="1100" dirty="0"/>
              <a:t>https://www.datacamp.com/tutorial/complete-guide-data-augmentation</a:t>
            </a:r>
          </a:p>
        </p:txBody>
      </p:sp>
    </p:spTree>
    <p:extLst>
      <p:ext uri="{BB962C8B-B14F-4D97-AF65-F5344CB8AC3E}">
        <p14:creationId xmlns:p14="http://schemas.microsoft.com/office/powerpoint/2010/main" val="3053881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CE05-830C-B0A0-1B95-183D71C8509D}"/>
              </a:ext>
            </a:extLst>
          </p:cNvPr>
          <p:cNvSpPr>
            <a:spLocks noGrp="1"/>
          </p:cNvSpPr>
          <p:nvPr>
            <p:ph type="title"/>
          </p:nvPr>
        </p:nvSpPr>
        <p:spPr/>
        <p:txBody>
          <a:bodyPr>
            <a:normAutofit/>
          </a:bodyPr>
          <a:lstStyle/>
          <a:p>
            <a:pPr>
              <a:spcAft>
                <a:spcPts val="600"/>
              </a:spcAft>
            </a:pPr>
            <a:r>
              <a:rPr lang="en-US" b="1" dirty="0">
                <a:solidFill>
                  <a:schemeClr val="accent6">
                    <a:lumMod val="75000"/>
                  </a:schemeClr>
                </a:solidFill>
                <a:latin typeface="Candara" panose="020E0502030303020204" pitchFamily="34" charset="0"/>
              </a:rPr>
              <a:t>Data Augmentation</a:t>
            </a:r>
          </a:p>
        </p:txBody>
      </p:sp>
      <p:sp>
        <p:nvSpPr>
          <p:cNvPr id="4" name="TextBox 3">
            <a:extLst>
              <a:ext uri="{FF2B5EF4-FFF2-40B4-BE49-F238E27FC236}">
                <a16:creationId xmlns:a16="http://schemas.microsoft.com/office/drawing/2014/main" id="{343AAE33-D04F-D40A-A2A5-FB26EBC1BA33}"/>
              </a:ext>
            </a:extLst>
          </p:cNvPr>
          <p:cNvSpPr txBox="1"/>
          <p:nvPr/>
        </p:nvSpPr>
        <p:spPr>
          <a:xfrm>
            <a:off x="838200" y="3994952"/>
            <a:ext cx="10969762" cy="1785104"/>
          </a:xfrm>
          <a:prstGeom prst="rect">
            <a:avLst/>
          </a:prstGeom>
          <a:noFill/>
        </p:spPr>
        <p:txBody>
          <a:bodyPr wrap="square">
            <a:spAutoFit/>
          </a:bodyPr>
          <a:lstStyle/>
          <a:p>
            <a:pPr>
              <a:spcAft>
                <a:spcPts val="600"/>
              </a:spcAft>
            </a:pPr>
            <a:r>
              <a:rPr lang="en-US" b="1" dirty="0">
                <a:solidFill>
                  <a:schemeClr val="accent6">
                    <a:lumMod val="75000"/>
                  </a:schemeClr>
                </a:solidFill>
              </a:rPr>
              <a:t>Benefits</a:t>
            </a:r>
          </a:p>
          <a:p>
            <a:pPr marL="342900" indent="-342900">
              <a:spcAft>
                <a:spcPts val="600"/>
              </a:spcAft>
              <a:buAutoNum type="arabicPeriod"/>
            </a:pPr>
            <a:r>
              <a:rPr lang="en-IN" dirty="0"/>
              <a:t>Increased Dataset Size</a:t>
            </a:r>
            <a:endParaRPr lang="en-US" dirty="0"/>
          </a:p>
          <a:p>
            <a:pPr marL="342900" indent="-342900">
              <a:spcAft>
                <a:spcPts val="600"/>
              </a:spcAft>
              <a:buAutoNum type="arabicPeriod"/>
            </a:pPr>
            <a:r>
              <a:rPr lang="en-US" dirty="0"/>
              <a:t>Improved Generalization</a:t>
            </a:r>
          </a:p>
          <a:p>
            <a:pPr marL="342900" indent="-342900">
              <a:spcAft>
                <a:spcPts val="600"/>
              </a:spcAft>
              <a:buAutoNum type="arabicPeriod"/>
            </a:pPr>
            <a:r>
              <a:rPr lang="en-IN" dirty="0"/>
              <a:t>Understanding of Model Limitations</a:t>
            </a:r>
            <a:endParaRPr lang="en-US" dirty="0"/>
          </a:p>
          <a:p>
            <a:pPr marL="342900" indent="-342900">
              <a:spcAft>
                <a:spcPts val="600"/>
              </a:spcAft>
              <a:buAutoNum type="arabicPeriod"/>
            </a:pPr>
            <a:endParaRPr lang="en-US" dirty="0"/>
          </a:p>
        </p:txBody>
      </p:sp>
      <p:pic>
        <p:nvPicPr>
          <p:cNvPr id="5" name="Picture 4">
            <a:extLst>
              <a:ext uri="{FF2B5EF4-FFF2-40B4-BE49-F238E27FC236}">
                <a16:creationId xmlns:a16="http://schemas.microsoft.com/office/drawing/2014/main" id="{74BFE955-7F47-187E-0D31-ECF3F7B69478}"/>
              </a:ext>
            </a:extLst>
          </p:cNvPr>
          <p:cNvPicPr>
            <a:picLocks noChangeAspect="1"/>
          </p:cNvPicPr>
          <p:nvPr/>
        </p:nvPicPr>
        <p:blipFill rotWithShape="1">
          <a:blip r:embed="rId3">
            <a:extLst>
              <a:ext uri="{28A0092B-C50C-407E-A947-70E740481C1C}">
                <a14:useLocalDpi xmlns:a14="http://schemas.microsoft.com/office/drawing/2010/main" val="0"/>
              </a:ext>
            </a:extLst>
          </a:blip>
          <a:srcRect r="69015"/>
          <a:stretch/>
        </p:blipFill>
        <p:spPr>
          <a:xfrm>
            <a:off x="11093357" y="627410"/>
            <a:ext cx="869157" cy="800991"/>
          </a:xfrm>
          <a:prstGeom prst="rect">
            <a:avLst/>
          </a:prstGeom>
        </p:spPr>
      </p:pic>
      <p:sp>
        <p:nvSpPr>
          <p:cNvPr id="11" name="TextBox 10">
            <a:extLst>
              <a:ext uri="{FF2B5EF4-FFF2-40B4-BE49-F238E27FC236}">
                <a16:creationId xmlns:a16="http://schemas.microsoft.com/office/drawing/2014/main" id="{EC583674-AAB8-3BEF-C2B4-CBB9E1887BDD}"/>
              </a:ext>
            </a:extLst>
          </p:cNvPr>
          <p:cNvSpPr txBox="1"/>
          <p:nvPr/>
        </p:nvSpPr>
        <p:spPr>
          <a:xfrm>
            <a:off x="838200" y="1786938"/>
            <a:ext cx="11175705" cy="1802545"/>
          </a:xfrm>
          <a:prstGeom prst="rect">
            <a:avLst/>
          </a:prstGeom>
          <a:noFill/>
        </p:spPr>
        <p:txBody>
          <a:bodyPr wrap="square" numCol="2">
            <a:spAutoFit/>
          </a:bodyPr>
          <a:lstStyle/>
          <a:p>
            <a:pPr>
              <a:spcAft>
                <a:spcPts val="600"/>
              </a:spcAft>
            </a:pPr>
            <a:r>
              <a:rPr lang="en-US" b="1" dirty="0">
                <a:solidFill>
                  <a:schemeClr val="accent6">
                    <a:lumMod val="75000"/>
                  </a:schemeClr>
                </a:solidFill>
              </a:rPr>
              <a:t>Techniques for augmenting audio data</a:t>
            </a:r>
            <a:r>
              <a:rPr lang="en-US" dirty="0"/>
              <a:t>:</a:t>
            </a:r>
          </a:p>
          <a:p>
            <a:pPr marL="342900" indent="-342900">
              <a:spcAft>
                <a:spcPts val="600"/>
              </a:spcAft>
              <a:buAutoNum type="arabicPeriod"/>
            </a:pPr>
            <a:r>
              <a:rPr lang="en-US" dirty="0"/>
              <a:t>Pitch shifting</a:t>
            </a:r>
          </a:p>
          <a:p>
            <a:pPr marL="342900" indent="-342900">
              <a:spcAft>
                <a:spcPts val="600"/>
              </a:spcAft>
              <a:buAutoNum type="arabicPeriod"/>
            </a:pPr>
            <a:r>
              <a:rPr lang="en-US" dirty="0"/>
              <a:t>Speedup/Slowdown</a:t>
            </a:r>
          </a:p>
          <a:p>
            <a:pPr marL="342900" indent="-342900">
              <a:spcAft>
                <a:spcPts val="600"/>
              </a:spcAft>
              <a:buAutoNum type="arabicPeriod"/>
            </a:pPr>
            <a:r>
              <a:rPr lang="en-US" dirty="0"/>
              <a:t>Adding background noise</a:t>
            </a:r>
          </a:p>
          <a:p>
            <a:pPr marL="342900" indent="-342900">
              <a:spcAft>
                <a:spcPts val="600"/>
              </a:spcAft>
              <a:buAutoNum type="arabicPeriod"/>
            </a:pPr>
            <a:endParaRPr lang="en-US" dirty="0"/>
          </a:p>
          <a:p>
            <a:pPr>
              <a:spcAft>
                <a:spcPts val="600"/>
              </a:spcAft>
            </a:pPr>
            <a:r>
              <a:rPr lang="en-US" b="1" dirty="0">
                <a:solidFill>
                  <a:schemeClr val="accent6">
                    <a:lumMod val="75000"/>
                  </a:schemeClr>
                </a:solidFill>
              </a:rPr>
              <a:t>Techniques for augmenting textual data</a:t>
            </a:r>
            <a:r>
              <a:rPr lang="en-US" dirty="0"/>
              <a:t>:</a:t>
            </a:r>
          </a:p>
          <a:p>
            <a:pPr marL="342900" indent="-342900">
              <a:spcAft>
                <a:spcPts val="600"/>
              </a:spcAft>
              <a:buAutoNum type="arabicPeriod"/>
            </a:pPr>
            <a:r>
              <a:rPr lang="en-US" dirty="0"/>
              <a:t>Synonyms</a:t>
            </a:r>
          </a:p>
          <a:p>
            <a:pPr marL="342900" indent="-342900">
              <a:spcAft>
                <a:spcPts val="600"/>
              </a:spcAft>
              <a:buAutoNum type="arabicPeriod"/>
            </a:pPr>
            <a:r>
              <a:rPr lang="en-US" dirty="0"/>
              <a:t>Translations</a:t>
            </a:r>
          </a:p>
          <a:p>
            <a:pPr marL="342900" indent="-342900">
              <a:spcAft>
                <a:spcPts val="600"/>
              </a:spcAft>
              <a:buAutoNum type="arabicPeriod"/>
            </a:pPr>
            <a:r>
              <a:rPr lang="en-US" dirty="0"/>
              <a:t>Adding random words for noise</a:t>
            </a:r>
          </a:p>
        </p:txBody>
      </p:sp>
      <p:pic>
        <p:nvPicPr>
          <p:cNvPr id="6" name="Picture 5">
            <a:extLst>
              <a:ext uri="{FF2B5EF4-FFF2-40B4-BE49-F238E27FC236}">
                <a16:creationId xmlns:a16="http://schemas.microsoft.com/office/drawing/2014/main" id="{41DEFEDF-E81A-F13B-61E9-2D8BAEACC1EF}"/>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4141125" y="2288661"/>
            <a:ext cx="660787" cy="660787"/>
          </a:xfrm>
          <a:prstGeom prst="rect">
            <a:avLst/>
          </a:prstGeom>
        </p:spPr>
      </p:pic>
      <p:pic>
        <p:nvPicPr>
          <p:cNvPr id="8" name="Picture 7">
            <a:extLst>
              <a:ext uri="{FF2B5EF4-FFF2-40B4-BE49-F238E27FC236}">
                <a16:creationId xmlns:a16="http://schemas.microsoft.com/office/drawing/2014/main" id="{F73B3088-1947-4183-0663-8860F56A4230}"/>
              </a:ext>
            </a:extLst>
          </p:cNvPr>
          <p:cNvPicPr>
            <a:picLocks noChangeAspect="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0275225" y="2288661"/>
            <a:ext cx="747088" cy="660787"/>
          </a:xfrm>
          <a:prstGeom prst="rect">
            <a:avLst/>
          </a:prstGeom>
        </p:spPr>
      </p:pic>
    </p:spTree>
    <p:extLst>
      <p:ext uri="{BB962C8B-B14F-4D97-AF65-F5344CB8AC3E}">
        <p14:creationId xmlns:p14="http://schemas.microsoft.com/office/powerpoint/2010/main" val="2711857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CE05-830C-B0A0-1B95-183D71C8509D}"/>
              </a:ext>
            </a:extLst>
          </p:cNvPr>
          <p:cNvSpPr>
            <a:spLocks noGrp="1"/>
          </p:cNvSpPr>
          <p:nvPr>
            <p:ph type="title"/>
          </p:nvPr>
        </p:nvSpPr>
        <p:spPr/>
        <p:txBody>
          <a:bodyPr>
            <a:normAutofit/>
          </a:bodyPr>
          <a:lstStyle/>
          <a:p>
            <a:pPr>
              <a:spcAft>
                <a:spcPts val="600"/>
              </a:spcAft>
            </a:pPr>
            <a:r>
              <a:rPr lang="en-US" b="1">
                <a:solidFill>
                  <a:schemeClr val="accent6">
                    <a:lumMod val="75000"/>
                  </a:schemeClr>
                </a:solidFill>
                <a:latin typeface="Candara" panose="020E0502030303020204" pitchFamily="34" charset="0"/>
              </a:rPr>
              <a:t>Gradient Clipping</a:t>
            </a:r>
            <a:endParaRPr lang="en-US" b="1" dirty="0">
              <a:solidFill>
                <a:schemeClr val="accent6">
                  <a:lumMod val="75000"/>
                </a:schemeClr>
              </a:solidFill>
              <a:latin typeface="Candara" panose="020E0502030303020204" pitchFamily="34" charset="0"/>
            </a:endParaRPr>
          </a:p>
        </p:txBody>
      </p:sp>
      <p:pic>
        <p:nvPicPr>
          <p:cNvPr id="5" name="Picture 4">
            <a:extLst>
              <a:ext uri="{FF2B5EF4-FFF2-40B4-BE49-F238E27FC236}">
                <a16:creationId xmlns:a16="http://schemas.microsoft.com/office/drawing/2014/main" id="{74BFE955-7F47-187E-0D31-ECF3F7B69478}"/>
              </a:ext>
            </a:extLst>
          </p:cNvPr>
          <p:cNvPicPr>
            <a:picLocks noChangeAspect="1"/>
          </p:cNvPicPr>
          <p:nvPr/>
        </p:nvPicPr>
        <p:blipFill rotWithShape="1">
          <a:blip r:embed="rId3">
            <a:extLst>
              <a:ext uri="{28A0092B-C50C-407E-A947-70E740481C1C}">
                <a14:useLocalDpi xmlns:a14="http://schemas.microsoft.com/office/drawing/2010/main" val="0"/>
              </a:ext>
            </a:extLst>
          </a:blip>
          <a:srcRect r="69015"/>
          <a:stretch/>
        </p:blipFill>
        <p:spPr>
          <a:xfrm>
            <a:off x="11093357" y="627410"/>
            <a:ext cx="869157" cy="800991"/>
          </a:xfrm>
          <a:prstGeom prst="rect">
            <a:avLst/>
          </a:prstGeom>
        </p:spPr>
      </p:pic>
      <p:sp>
        <p:nvSpPr>
          <p:cNvPr id="3" name="TextBox 2">
            <a:extLst>
              <a:ext uri="{FF2B5EF4-FFF2-40B4-BE49-F238E27FC236}">
                <a16:creationId xmlns:a16="http://schemas.microsoft.com/office/drawing/2014/main" id="{2E0B1A20-E73B-3E6E-EAA5-0142FF446E77}"/>
              </a:ext>
            </a:extLst>
          </p:cNvPr>
          <p:cNvSpPr txBox="1"/>
          <p:nvPr/>
        </p:nvSpPr>
        <p:spPr>
          <a:xfrm>
            <a:off x="786809" y="1721481"/>
            <a:ext cx="10969762" cy="1908215"/>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dirty="0"/>
              <a:t>Generally used to </a:t>
            </a:r>
            <a:r>
              <a:rPr lang="en-US" b="1" dirty="0"/>
              <a:t>prevent exploding gradients</a:t>
            </a:r>
          </a:p>
          <a:p>
            <a:pPr>
              <a:spcAft>
                <a:spcPts val="600"/>
              </a:spcAft>
            </a:pPr>
            <a:endParaRPr lang="en-US" dirty="0"/>
          </a:p>
          <a:p>
            <a:pPr marL="285750" indent="-285750">
              <a:buFont typeface="Arial" panose="020B0604020202020204" pitchFamily="34" charset="0"/>
              <a:buChar char="•"/>
            </a:pPr>
            <a:r>
              <a:rPr lang="en-US" dirty="0"/>
              <a:t>We clip the gradients to a maximum value to ensures that the gradients are scaled down to a reasonable size</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Gradient clipping also acts as </a:t>
            </a:r>
            <a:r>
              <a:rPr lang="en-US" b="1" dirty="0"/>
              <a:t>a form of regularization</a:t>
            </a:r>
            <a:r>
              <a:rPr lang="en-US" dirty="0"/>
              <a:t> which improves the generalization of the model</a:t>
            </a:r>
          </a:p>
        </p:txBody>
      </p:sp>
      <p:pic>
        <p:nvPicPr>
          <p:cNvPr id="6" name="Picture 5">
            <a:extLst>
              <a:ext uri="{FF2B5EF4-FFF2-40B4-BE49-F238E27FC236}">
                <a16:creationId xmlns:a16="http://schemas.microsoft.com/office/drawing/2014/main" id="{C558A926-0745-D2F7-7F39-1ACDC4FCF8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6216" y="4072189"/>
            <a:ext cx="8610600" cy="2114550"/>
          </a:xfrm>
          <a:prstGeom prst="rect">
            <a:avLst/>
          </a:prstGeom>
        </p:spPr>
      </p:pic>
      <p:sp>
        <p:nvSpPr>
          <p:cNvPr id="7" name="TextBox 6">
            <a:extLst>
              <a:ext uri="{FF2B5EF4-FFF2-40B4-BE49-F238E27FC236}">
                <a16:creationId xmlns:a16="http://schemas.microsoft.com/office/drawing/2014/main" id="{E9F403BA-F024-BC27-A5A0-8EF8F860BA09}"/>
              </a:ext>
            </a:extLst>
          </p:cNvPr>
          <p:cNvSpPr txBox="1"/>
          <p:nvPr/>
        </p:nvSpPr>
        <p:spPr>
          <a:xfrm>
            <a:off x="2873399" y="6231265"/>
            <a:ext cx="5791200" cy="261610"/>
          </a:xfrm>
          <a:prstGeom prst="rect">
            <a:avLst/>
          </a:prstGeom>
          <a:noFill/>
        </p:spPr>
        <p:txBody>
          <a:bodyPr wrap="square">
            <a:spAutoFit/>
          </a:bodyPr>
          <a:lstStyle/>
          <a:p>
            <a:pPr algn="ctr">
              <a:spcAft>
                <a:spcPts val="600"/>
              </a:spcAft>
            </a:pPr>
            <a:r>
              <a:rPr lang="en-US" sz="1100" dirty="0"/>
              <a:t>Source: </a:t>
            </a:r>
            <a:r>
              <a:rPr lang="en-IN" sz="1100" dirty="0"/>
              <a:t>https://deepai.org/machine-learning-glossary-and-terms/gradient-clipping</a:t>
            </a:r>
          </a:p>
        </p:txBody>
      </p:sp>
    </p:spTree>
    <p:extLst>
      <p:ext uri="{BB962C8B-B14F-4D97-AF65-F5344CB8AC3E}">
        <p14:creationId xmlns:p14="http://schemas.microsoft.com/office/powerpoint/2010/main" val="2162526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CE05-830C-B0A0-1B95-183D71C8509D}"/>
              </a:ext>
            </a:extLst>
          </p:cNvPr>
          <p:cNvSpPr>
            <a:spLocks noGrp="1"/>
          </p:cNvSpPr>
          <p:nvPr>
            <p:ph type="title"/>
          </p:nvPr>
        </p:nvSpPr>
        <p:spPr/>
        <p:txBody>
          <a:bodyPr>
            <a:normAutofit/>
          </a:bodyPr>
          <a:lstStyle/>
          <a:p>
            <a:pPr>
              <a:spcAft>
                <a:spcPts val="600"/>
              </a:spcAft>
            </a:pPr>
            <a:r>
              <a:rPr lang="en-US" b="1" dirty="0">
                <a:solidFill>
                  <a:schemeClr val="accent6">
                    <a:lumMod val="75000"/>
                  </a:schemeClr>
                </a:solidFill>
                <a:latin typeface="Candara" panose="020E0502030303020204" pitchFamily="34" charset="0"/>
              </a:rPr>
              <a:t>Combining all together with Lightening</a:t>
            </a:r>
          </a:p>
        </p:txBody>
      </p:sp>
      <p:pic>
        <p:nvPicPr>
          <p:cNvPr id="5" name="Picture 4">
            <a:extLst>
              <a:ext uri="{FF2B5EF4-FFF2-40B4-BE49-F238E27FC236}">
                <a16:creationId xmlns:a16="http://schemas.microsoft.com/office/drawing/2014/main" id="{4CDE1376-70F2-F500-BC68-F0D2015D4094}"/>
              </a:ext>
            </a:extLst>
          </p:cNvPr>
          <p:cNvPicPr>
            <a:picLocks noChangeAspect="1"/>
          </p:cNvPicPr>
          <p:nvPr/>
        </p:nvPicPr>
        <p:blipFill rotWithShape="1">
          <a:blip r:embed="rId2">
            <a:extLst>
              <a:ext uri="{28A0092B-C50C-407E-A947-70E740481C1C}">
                <a14:useLocalDpi xmlns:a14="http://schemas.microsoft.com/office/drawing/2010/main" val="0"/>
              </a:ext>
            </a:extLst>
          </a:blip>
          <a:srcRect r="69015"/>
          <a:stretch/>
        </p:blipFill>
        <p:spPr>
          <a:xfrm>
            <a:off x="11093357" y="627410"/>
            <a:ext cx="869157" cy="800991"/>
          </a:xfrm>
          <a:prstGeom prst="rect">
            <a:avLst/>
          </a:prstGeom>
        </p:spPr>
      </p:pic>
      <p:pic>
        <p:nvPicPr>
          <p:cNvPr id="7" name="Picture 6">
            <a:extLst>
              <a:ext uri="{FF2B5EF4-FFF2-40B4-BE49-F238E27FC236}">
                <a16:creationId xmlns:a16="http://schemas.microsoft.com/office/drawing/2014/main" id="{85ED0822-5103-7B08-5053-6ACD9B7DAF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0382" y="1757089"/>
            <a:ext cx="1955394" cy="977697"/>
          </a:xfrm>
          <a:prstGeom prst="rect">
            <a:avLst/>
          </a:prstGeom>
        </p:spPr>
      </p:pic>
      <p:pic>
        <p:nvPicPr>
          <p:cNvPr id="10" name="Picture 9">
            <a:extLst>
              <a:ext uri="{FF2B5EF4-FFF2-40B4-BE49-F238E27FC236}">
                <a16:creationId xmlns:a16="http://schemas.microsoft.com/office/drawing/2014/main" id="{7D6041CB-DEC5-9771-9F61-11AA0B3908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939" y="4138114"/>
            <a:ext cx="3461658" cy="598732"/>
          </a:xfrm>
          <a:prstGeom prst="rect">
            <a:avLst/>
          </a:prstGeom>
        </p:spPr>
      </p:pic>
      <p:pic>
        <p:nvPicPr>
          <p:cNvPr id="13" name="Picture 12">
            <a:extLst>
              <a:ext uri="{FF2B5EF4-FFF2-40B4-BE49-F238E27FC236}">
                <a16:creationId xmlns:a16="http://schemas.microsoft.com/office/drawing/2014/main" id="{61C5FC23-AD50-09F2-6C81-F50F3BCEB5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0917" y="3915385"/>
            <a:ext cx="1618901" cy="807836"/>
          </a:xfrm>
          <a:prstGeom prst="rect">
            <a:avLst/>
          </a:prstGeom>
        </p:spPr>
      </p:pic>
      <p:cxnSp>
        <p:nvCxnSpPr>
          <p:cNvPr id="17" name="Straight Arrow Connector 16">
            <a:extLst>
              <a:ext uri="{FF2B5EF4-FFF2-40B4-BE49-F238E27FC236}">
                <a16:creationId xmlns:a16="http://schemas.microsoft.com/office/drawing/2014/main" id="{5306BF38-519F-70FD-3955-CEA5AFAD03F7}"/>
              </a:ext>
            </a:extLst>
          </p:cNvPr>
          <p:cNvCxnSpPr>
            <a:cxnSpLocks/>
            <a:endCxn id="10" idx="0"/>
          </p:cNvCxnSpPr>
          <p:nvPr/>
        </p:nvCxnSpPr>
        <p:spPr>
          <a:xfrm flipH="1">
            <a:off x="2573768" y="2628900"/>
            <a:ext cx="3941332" cy="15092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241EFAE-D3FC-F6E1-F852-08640B32F965}"/>
              </a:ext>
            </a:extLst>
          </p:cNvPr>
          <p:cNvCxnSpPr>
            <a:cxnSpLocks/>
            <a:endCxn id="23" idx="0"/>
          </p:cNvCxnSpPr>
          <p:nvPr/>
        </p:nvCxnSpPr>
        <p:spPr>
          <a:xfrm>
            <a:off x="6515100" y="2628900"/>
            <a:ext cx="3685121" cy="13599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98BA881-6730-B7C1-4B82-33DF26EBBEB7}"/>
              </a:ext>
            </a:extLst>
          </p:cNvPr>
          <p:cNvSpPr txBox="1"/>
          <p:nvPr/>
        </p:nvSpPr>
        <p:spPr>
          <a:xfrm>
            <a:off x="786809" y="5389248"/>
            <a:ext cx="10909005" cy="369332"/>
          </a:xfrm>
          <a:prstGeom prst="rect">
            <a:avLst/>
          </a:prstGeom>
          <a:noFill/>
        </p:spPr>
        <p:txBody>
          <a:bodyPr wrap="square">
            <a:spAutoFit/>
          </a:bodyPr>
          <a:lstStyle/>
          <a:p>
            <a:pPr algn="ctr">
              <a:spcAft>
                <a:spcPts val="600"/>
              </a:spcAft>
            </a:pPr>
            <a:r>
              <a:rPr lang="en-US" dirty="0"/>
              <a:t>High level frameworks for </a:t>
            </a:r>
            <a:r>
              <a:rPr lang="en-US" dirty="0" err="1"/>
              <a:t>PyTorch</a:t>
            </a:r>
            <a:r>
              <a:rPr lang="en-US" dirty="0"/>
              <a:t> for abstracting out boilerplate code</a:t>
            </a:r>
          </a:p>
        </p:txBody>
      </p:sp>
      <p:pic>
        <p:nvPicPr>
          <p:cNvPr id="23" name="Picture 22">
            <a:extLst>
              <a:ext uri="{FF2B5EF4-FFF2-40B4-BE49-F238E27FC236}">
                <a16:creationId xmlns:a16="http://schemas.microsoft.com/office/drawing/2014/main" id="{A20135EE-043C-0CAA-74B6-63703BF644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33777" y="3988818"/>
            <a:ext cx="1332888" cy="636897"/>
          </a:xfrm>
          <a:prstGeom prst="rect">
            <a:avLst/>
          </a:prstGeom>
        </p:spPr>
      </p:pic>
      <p:cxnSp>
        <p:nvCxnSpPr>
          <p:cNvPr id="26" name="Straight Arrow Connector 25">
            <a:extLst>
              <a:ext uri="{FF2B5EF4-FFF2-40B4-BE49-F238E27FC236}">
                <a16:creationId xmlns:a16="http://schemas.microsoft.com/office/drawing/2014/main" id="{4917A279-BAB8-14FA-1B1B-C91F317BB42C}"/>
              </a:ext>
            </a:extLst>
          </p:cNvPr>
          <p:cNvCxnSpPr>
            <a:cxnSpLocks/>
          </p:cNvCxnSpPr>
          <p:nvPr/>
        </p:nvCxnSpPr>
        <p:spPr>
          <a:xfrm>
            <a:off x="6515100" y="2642486"/>
            <a:ext cx="0" cy="13981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253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CE05-830C-B0A0-1B95-183D71C8509D}"/>
              </a:ext>
            </a:extLst>
          </p:cNvPr>
          <p:cNvSpPr>
            <a:spLocks noGrp="1"/>
          </p:cNvSpPr>
          <p:nvPr>
            <p:ph type="title"/>
          </p:nvPr>
        </p:nvSpPr>
        <p:spPr/>
        <p:txBody>
          <a:bodyPr>
            <a:normAutofit/>
          </a:bodyPr>
          <a:lstStyle/>
          <a:p>
            <a:pPr>
              <a:spcAft>
                <a:spcPts val="600"/>
              </a:spcAft>
            </a:pPr>
            <a:r>
              <a:rPr lang="en-US" b="1" dirty="0">
                <a:solidFill>
                  <a:schemeClr val="accent6">
                    <a:lumMod val="75000"/>
                  </a:schemeClr>
                </a:solidFill>
                <a:latin typeface="Candara" panose="020E0502030303020204" pitchFamily="34" charset="0"/>
              </a:rPr>
              <a:t>Finally, be carful not to underfit</a:t>
            </a:r>
          </a:p>
        </p:txBody>
      </p:sp>
      <p:sp>
        <p:nvSpPr>
          <p:cNvPr id="4" name="TextBox 3">
            <a:extLst>
              <a:ext uri="{FF2B5EF4-FFF2-40B4-BE49-F238E27FC236}">
                <a16:creationId xmlns:a16="http://schemas.microsoft.com/office/drawing/2014/main" id="{343AAE33-D04F-D40A-A2A5-FB26EBC1BA33}"/>
              </a:ext>
            </a:extLst>
          </p:cNvPr>
          <p:cNvSpPr txBox="1"/>
          <p:nvPr/>
        </p:nvSpPr>
        <p:spPr>
          <a:xfrm>
            <a:off x="794830" y="1528899"/>
            <a:ext cx="10909005" cy="4739759"/>
          </a:xfrm>
          <a:prstGeom prst="rect">
            <a:avLst/>
          </a:prstGeom>
          <a:noFill/>
        </p:spPr>
        <p:txBody>
          <a:bodyPr wrap="square">
            <a:spAutoFit/>
          </a:bodyPr>
          <a:lstStyle/>
          <a:p>
            <a:pPr>
              <a:spcAft>
                <a:spcPts val="600"/>
              </a:spcAft>
            </a:pPr>
            <a:r>
              <a:rPr lang="en-US" dirty="0"/>
              <a:t>Model is too simple to capture the underlying patterns in the data</a:t>
            </a:r>
          </a:p>
          <a:p>
            <a:endParaRPr lang="en-US" dirty="0"/>
          </a:p>
          <a:p>
            <a:pPr>
              <a:lnSpc>
                <a:spcPct val="150000"/>
              </a:lnSpc>
            </a:pPr>
            <a:r>
              <a:rPr lang="en-US" b="1" dirty="0">
                <a:solidFill>
                  <a:schemeClr val="accent6">
                    <a:lumMod val="75000"/>
                  </a:schemeClr>
                </a:solidFill>
              </a:rPr>
              <a:t>Why fix underfitting?</a:t>
            </a:r>
          </a:p>
          <a:p>
            <a:r>
              <a:rPr lang="en-US" dirty="0"/>
              <a:t>Our effort is to train a good model with performs well on real-world data. Underfitted model doesn’t learn patterns even on training data, resulting in poor real-world performance.</a:t>
            </a:r>
          </a:p>
          <a:p>
            <a:endParaRPr lang="en-US" dirty="0"/>
          </a:p>
          <a:p>
            <a:r>
              <a:rPr lang="en-US" dirty="0"/>
              <a:t>Improper use of regularization techniques can results in underfitting</a:t>
            </a:r>
          </a:p>
          <a:p>
            <a:endParaRPr lang="en-US" dirty="0"/>
          </a:p>
          <a:p>
            <a:endParaRPr lang="en-US" dirty="0"/>
          </a:p>
          <a:p>
            <a:endParaRPr lang="en-US" dirty="0"/>
          </a:p>
          <a:p>
            <a:endParaRPr lang="en-US" dirty="0"/>
          </a:p>
          <a:p>
            <a:r>
              <a:rPr lang="en-US" b="1" dirty="0">
                <a:solidFill>
                  <a:schemeClr val="accent6">
                    <a:lumMod val="75000"/>
                  </a:schemeClr>
                </a:solidFill>
              </a:rPr>
              <a:t>Fixes</a:t>
            </a:r>
          </a:p>
          <a:p>
            <a:pPr marL="342900" indent="-342900">
              <a:buAutoNum type="arabicPeriod"/>
            </a:pPr>
            <a:r>
              <a:rPr lang="en-US" dirty="0"/>
              <a:t>Increase model complexity</a:t>
            </a:r>
          </a:p>
          <a:p>
            <a:pPr marL="342900" indent="-342900">
              <a:buAutoNum type="arabicPeriod"/>
            </a:pPr>
            <a:r>
              <a:rPr lang="en-US" dirty="0"/>
              <a:t>Feature engineering</a:t>
            </a:r>
          </a:p>
          <a:p>
            <a:pPr marL="342900" indent="-342900">
              <a:buAutoNum type="arabicPeriod"/>
            </a:pPr>
            <a:r>
              <a:rPr lang="en-US" dirty="0"/>
              <a:t>Fix regularization parameters</a:t>
            </a:r>
          </a:p>
          <a:p>
            <a:pPr marL="342900" indent="-342900">
              <a:buAutoNum type="arabicPeriod"/>
            </a:pPr>
            <a:r>
              <a:rPr lang="en-US" dirty="0"/>
              <a:t>Longer training duration</a:t>
            </a:r>
          </a:p>
        </p:txBody>
      </p:sp>
      <p:pic>
        <p:nvPicPr>
          <p:cNvPr id="12" name="Picture 11">
            <a:extLst>
              <a:ext uri="{FF2B5EF4-FFF2-40B4-BE49-F238E27FC236}">
                <a16:creationId xmlns:a16="http://schemas.microsoft.com/office/drawing/2014/main" id="{FDD05836-8C5A-6720-2C67-F0854493048B}"/>
              </a:ext>
            </a:extLst>
          </p:cNvPr>
          <p:cNvPicPr>
            <a:picLocks noChangeAspect="1"/>
          </p:cNvPicPr>
          <p:nvPr/>
        </p:nvPicPr>
        <p:blipFill rotWithShape="1">
          <a:blip r:embed="rId3">
            <a:extLst>
              <a:ext uri="{28A0092B-C50C-407E-A947-70E740481C1C}">
                <a14:useLocalDpi xmlns:a14="http://schemas.microsoft.com/office/drawing/2010/main" val="0"/>
              </a:ext>
            </a:extLst>
          </a:blip>
          <a:srcRect r="69015"/>
          <a:stretch/>
        </p:blipFill>
        <p:spPr>
          <a:xfrm>
            <a:off x="11093357" y="627410"/>
            <a:ext cx="869157" cy="800991"/>
          </a:xfrm>
          <a:prstGeom prst="rect">
            <a:avLst/>
          </a:prstGeom>
        </p:spPr>
      </p:pic>
      <p:sp>
        <p:nvSpPr>
          <p:cNvPr id="11" name="Rectangle 10">
            <a:extLst>
              <a:ext uri="{FF2B5EF4-FFF2-40B4-BE49-F238E27FC236}">
                <a16:creationId xmlns:a16="http://schemas.microsoft.com/office/drawing/2014/main" id="{FAA433C1-8626-539E-01B7-F86577B18E0A}"/>
              </a:ext>
            </a:extLst>
          </p:cNvPr>
          <p:cNvSpPr/>
          <p:nvPr/>
        </p:nvSpPr>
        <p:spPr>
          <a:xfrm>
            <a:off x="2446420" y="3968914"/>
            <a:ext cx="6457448" cy="721475"/>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Don’t underfit in an effort to mitigate overfitting</a:t>
            </a:r>
          </a:p>
        </p:txBody>
      </p:sp>
      <p:pic>
        <p:nvPicPr>
          <p:cNvPr id="13" name="Graphic 12" descr="Lightbulb with solid fill">
            <a:extLst>
              <a:ext uri="{FF2B5EF4-FFF2-40B4-BE49-F238E27FC236}">
                <a16:creationId xmlns:a16="http://schemas.microsoft.com/office/drawing/2014/main" id="{E7EADB8F-5821-290F-D63C-6081FA23BB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11616" y="4020752"/>
            <a:ext cx="593437" cy="593437"/>
          </a:xfrm>
          <a:prstGeom prst="rect">
            <a:avLst/>
          </a:prstGeom>
        </p:spPr>
      </p:pic>
      <p:pic>
        <p:nvPicPr>
          <p:cNvPr id="15" name="Graphic 14">
            <a:extLst>
              <a:ext uri="{FF2B5EF4-FFF2-40B4-BE49-F238E27FC236}">
                <a16:creationId xmlns:a16="http://schemas.microsoft.com/office/drawing/2014/main" id="{18A4288C-95DC-FBBF-3E61-E62786538D2B}"/>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72535" b="50175"/>
          <a:stretch/>
        </p:blipFill>
        <p:spPr>
          <a:xfrm>
            <a:off x="8696501" y="589342"/>
            <a:ext cx="2121568" cy="2035954"/>
          </a:xfrm>
          <a:prstGeom prst="rect">
            <a:avLst/>
          </a:prstGeom>
        </p:spPr>
      </p:pic>
    </p:spTree>
    <p:extLst>
      <p:ext uri="{BB962C8B-B14F-4D97-AF65-F5344CB8AC3E}">
        <p14:creationId xmlns:p14="http://schemas.microsoft.com/office/powerpoint/2010/main" val="526685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CE05-830C-B0A0-1B95-183D71C8509D}"/>
              </a:ext>
            </a:extLst>
          </p:cNvPr>
          <p:cNvSpPr>
            <a:spLocks noGrp="1"/>
          </p:cNvSpPr>
          <p:nvPr>
            <p:ph type="title"/>
          </p:nvPr>
        </p:nvSpPr>
        <p:spPr/>
        <p:txBody>
          <a:bodyPr>
            <a:normAutofit/>
          </a:bodyPr>
          <a:lstStyle/>
          <a:p>
            <a:pPr>
              <a:spcAft>
                <a:spcPts val="600"/>
              </a:spcAft>
            </a:pPr>
            <a:r>
              <a:rPr lang="en-US" b="1" dirty="0">
                <a:solidFill>
                  <a:schemeClr val="accent6">
                    <a:lumMod val="75000"/>
                  </a:schemeClr>
                </a:solidFill>
                <a:latin typeface="Candara" panose="020E0502030303020204" pitchFamily="34" charset="0"/>
              </a:rPr>
              <a:t>Techniques for further exploration</a:t>
            </a:r>
          </a:p>
        </p:txBody>
      </p:sp>
      <p:sp>
        <p:nvSpPr>
          <p:cNvPr id="4" name="TextBox 3">
            <a:extLst>
              <a:ext uri="{FF2B5EF4-FFF2-40B4-BE49-F238E27FC236}">
                <a16:creationId xmlns:a16="http://schemas.microsoft.com/office/drawing/2014/main" id="{343AAE33-D04F-D40A-A2A5-FB26EBC1BA33}"/>
              </a:ext>
            </a:extLst>
          </p:cNvPr>
          <p:cNvSpPr txBox="1"/>
          <p:nvPr/>
        </p:nvSpPr>
        <p:spPr>
          <a:xfrm>
            <a:off x="786809" y="1635579"/>
            <a:ext cx="10909005" cy="5016758"/>
          </a:xfrm>
          <a:prstGeom prst="rect">
            <a:avLst/>
          </a:prstGeom>
          <a:noFill/>
        </p:spPr>
        <p:txBody>
          <a:bodyPr wrap="square">
            <a:spAutoFit/>
          </a:bodyPr>
          <a:lstStyle/>
          <a:p>
            <a:pPr marL="342900" indent="-342900">
              <a:spcAft>
                <a:spcPts val="600"/>
              </a:spcAft>
              <a:buAutoNum type="arabicPeriod"/>
            </a:pPr>
            <a:r>
              <a:rPr lang="en-US" b="1" dirty="0"/>
              <a:t>Stochastic Depth </a:t>
            </a:r>
            <a:r>
              <a:rPr lang="en-US" dirty="0"/>
              <a:t>(</a:t>
            </a:r>
            <a:r>
              <a:rPr lang="en-US" dirty="0">
                <a:hlinkClick r:id="rId2"/>
              </a:rPr>
              <a:t>Paper</a:t>
            </a:r>
            <a:r>
              <a:rPr lang="en-US" dirty="0"/>
              <a:t>)</a:t>
            </a:r>
            <a:r>
              <a:rPr lang="en-US" b="1" dirty="0"/>
              <a:t>:</a:t>
            </a:r>
            <a:r>
              <a:rPr lang="en-US" dirty="0"/>
              <a:t> Some layers are randomly dropped during training, but no dropping during testing</a:t>
            </a:r>
          </a:p>
          <a:p>
            <a:pPr marL="342900" indent="-342900">
              <a:spcAft>
                <a:spcPts val="600"/>
              </a:spcAft>
              <a:buAutoNum type="arabicPeriod"/>
            </a:pPr>
            <a:endParaRPr lang="en-US" dirty="0"/>
          </a:p>
          <a:p>
            <a:pPr marL="342900" indent="-342900">
              <a:spcAft>
                <a:spcPts val="600"/>
              </a:spcAft>
              <a:buFontTx/>
              <a:buAutoNum type="arabicPeriod"/>
            </a:pPr>
            <a:r>
              <a:rPr lang="en-IN" b="1" dirty="0" err="1">
                <a:hlinkClick r:id="rId3"/>
              </a:rPr>
              <a:t>DropConnect</a:t>
            </a:r>
            <a:r>
              <a:rPr lang="en-US" b="1" dirty="0"/>
              <a:t>: </a:t>
            </a:r>
            <a:r>
              <a:rPr lang="en-US" dirty="0"/>
              <a:t>Generalized version of Dropout where we disable individual weights instead of neurons, so a neurons can remain partially active</a:t>
            </a:r>
          </a:p>
          <a:p>
            <a:pPr marL="342900" indent="-342900">
              <a:spcAft>
                <a:spcPts val="600"/>
              </a:spcAft>
              <a:buFontTx/>
              <a:buAutoNum type="arabicPeriod"/>
            </a:pPr>
            <a:endParaRPr lang="en-US" dirty="0"/>
          </a:p>
          <a:p>
            <a:pPr marL="342900" indent="-342900">
              <a:spcAft>
                <a:spcPts val="600"/>
              </a:spcAft>
              <a:buFontTx/>
              <a:buAutoNum type="arabicPeriod"/>
            </a:pPr>
            <a:r>
              <a:rPr lang="en-US" b="1" dirty="0" err="1"/>
              <a:t>AutoAugment</a:t>
            </a:r>
            <a:r>
              <a:rPr lang="en-US" b="1" dirty="0"/>
              <a:t>/</a:t>
            </a:r>
            <a:r>
              <a:rPr lang="en-US" b="1" dirty="0" err="1"/>
              <a:t>RandAugment</a:t>
            </a:r>
            <a:r>
              <a:rPr lang="en-US" b="1" dirty="0"/>
              <a:t> </a:t>
            </a:r>
            <a:r>
              <a:rPr lang="en-US" dirty="0"/>
              <a:t>(</a:t>
            </a:r>
            <a:r>
              <a:rPr lang="en-US" dirty="0">
                <a:hlinkClick r:id="rId4"/>
              </a:rPr>
              <a:t>Paper</a:t>
            </a:r>
            <a:r>
              <a:rPr lang="en-US" dirty="0"/>
              <a:t>)</a:t>
            </a:r>
            <a:r>
              <a:rPr lang="en-US" b="1" dirty="0"/>
              <a:t>:</a:t>
            </a:r>
            <a:r>
              <a:rPr lang="en-US" dirty="0"/>
              <a:t> Automatically searches for the best data augmentation policies</a:t>
            </a:r>
          </a:p>
          <a:p>
            <a:pPr marL="342900" indent="-342900">
              <a:spcAft>
                <a:spcPts val="600"/>
              </a:spcAft>
              <a:buFontTx/>
              <a:buAutoNum type="arabicPeriod"/>
            </a:pPr>
            <a:endParaRPr lang="en-US" b="1" dirty="0"/>
          </a:p>
          <a:p>
            <a:pPr marL="342900" indent="-342900">
              <a:spcAft>
                <a:spcPts val="600"/>
              </a:spcAft>
              <a:buFontTx/>
              <a:buAutoNum type="arabicPeriod"/>
            </a:pPr>
            <a:r>
              <a:rPr lang="en-US" b="1" dirty="0"/>
              <a:t>Shake-Shake regularization </a:t>
            </a:r>
            <a:r>
              <a:rPr lang="en-US" dirty="0"/>
              <a:t>(</a:t>
            </a:r>
            <a:r>
              <a:rPr lang="en-US" dirty="0">
                <a:hlinkClick r:id="rId5"/>
              </a:rPr>
              <a:t>Paper</a:t>
            </a:r>
            <a:r>
              <a:rPr lang="en-US" dirty="0"/>
              <a:t>)</a:t>
            </a:r>
            <a:r>
              <a:rPr lang="en-US" b="1" dirty="0"/>
              <a:t>:</a:t>
            </a:r>
            <a:r>
              <a:rPr lang="en-US" dirty="0"/>
              <a:t> When building a deep neural network, instead of adding the outputs of each branch together, combines them in a random way during training to introduce noise</a:t>
            </a:r>
          </a:p>
          <a:p>
            <a:pPr marL="342900" indent="-342900">
              <a:spcAft>
                <a:spcPts val="600"/>
              </a:spcAft>
              <a:buFontTx/>
              <a:buAutoNum type="arabicPeriod"/>
            </a:pPr>
            <a:endParaRPr lang="en-US" dirty="0"/>
          </a:p>
          <a:p>
            <a:pPr marL="342900" indent="-342900">
              <a:spcAft>
                <a:spcPts val="600"/>
              </a:spcAft>
              <a:buFontTx/>
              <a:buAutoNum type="arabicPeriod"/>
            </a:pPr>
            <a:r>
              <a:rPr lang="en-US" b="1" dirty="0" err="1"/>
              <a:t>Mixout</a:t>
            </a:r>
            <a:r>
              <a:rPr lang="en-US" b="1" dirty="0"/>
              <a:t> </a:t>
            </a:r>
            <a:r>
              <a:rPr lang="en-US" dirty="0"/>
              <a:t>(</a:t>
            </a:r>
            <a:r>
              <a:rPr lang="en-US" dirty="0">
                <a:hlinkClick r:id="rId6"/>
              </a:rPr>
              <a:t>Paper</a:t>
            </a:r>
            <a:r>
              <a:rPr lang="en-US" dirty="0"/>
              <a:t>): A regularization technique similar to dropout used during transfer learning. It replaces a fraction of the model's parameters with the corresponding parameter of a pre-trained large model.</a:t>
            </a:r>
          </a:p>
          <a:p>
            <a:pPr marL="342900" indent="-342900">
              <a:spcAft>
                <a:spcPts val="600"/>
              </a:spcAft>
              <a:buFontTx/>
              <a:buAutoNum type="arabicPeriod"/>
            </a:pPr>
            <a:endParaRPr lang="en-US" b="1" dirty="0"/>
          </a:p>
          <a:p>
            <a:pPr marL="342900" indent="-342900">
              <a:spcAft>
                <a:spcPts val="600"/>
              </a:spcAft>
              <a:buFontTx/>
              <a:buAutoNum type="arabicPeriod"/>
            </a:pPr>
            <a:r>
              <a:rPr lang="en-US" b="1" dirty="0"/>
              <a:t>Masked Language Modeling (MLM):</a:t>
            </a:r>
            <a:r>
              <a:rPr lang="en-US" dirty="0"/>
              <a:t> Used in NLP, where parts of the input are masked and the model learns to predict the masked parts</a:t>
            </a:r>
          </a:p>
        </p:txBody>
      </p:sp>
      <p:pic>
        <p:nvPicPr>
          <p:cNvPr id="5" name="Picture 4">
            <a:extLst>
              <a:ext uri="{FF2B5EF4-FFF2-40B4-BE49-F238E27FC236}">
                <a16:creationId xmlns:a16="http://schemas.microsoft.com/office/drawing/2014/main" id="{1C41F593-BE54-0C4D-FB8D-661C84D855A3}"/>
              </a:ext>
            </a:extLst>
          </p:cNvPr>
          <p:cNvPicPr>
            <a:picLocks noChangeAspect="1"/>
          </p:cNvPicPr>
          <p:nvPr/>
        </p:nvPicPr>
        <p:blipFill rotWithShape="1">
          <a:blip r:embed="rId7">
            <a:extLst>
              <a:ext uri="{28A0092B-C50C-407E-A947-70E740481C1C}">
                <a14:useLocalDpi xmlns:a14="http://schemas.microsoft.com/office/drawing/2010/main" val="0"/>
              </a:ext>
            </a:extLst>
          </a:blip>
          <a:srcRect r="69015"/>
          <a:stretch/>
        </p:blipFill>
        <p:spPr>
          <a:xfrm>
            <a:off x="11093357" y="627410"/>
            <a:ext cx="869157" cy="800991"/>
          </a:xfrm>
          <a:prstGeom prst="rect">
            <a:avLst/>
          </a:prstGeom>
        </p:spPr>
      </p:pic>
    </p:spTree>
    <p:extLst>
      <p:ext uri="{BB962C8B-B14F-4D97-AF65-F5344CB8AC3E}">
        <p14:creationId xmlns:p14="http://schemas.microsoft.com/office/powerpoint/2010/main" val="1423500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CE05-830C-B0A0-1B95-183D71C8509D}"/>
              </a:ext>
            </a:extLst>
          </p:cNvPr>
          <p:cNvSpPr>
            <a:spLocks noGrp="1"/>
          </p:cNvSpPr>
          <p:nvPr>
            <p:ph type="title"/>
          </p:nvPr>
        </p:nvSpPr>
        <p:spPr/>
        <p:txBody>
          <a:bodyPr/>
          <a:lstStyle/>
          <a:p>
            <a:r>
              <a:rPr lang="en-US" b="1" dirty="0">
                <a:solidFill>
                  <a:schemeClr val="accent6">
                    <a:lumMod val="75000"/>
                  </a:schemeClr>
                </a:solidFill>
                <a:latin typeface="Candara" panose="020E0502030303020204" pitchFamily="34" charset="0"/>
              </a:rPr>
              <a:t>Why is difficult to train neural networks</a:t>
            </a:r>
            <a:endParaRPr lang="en-IN" b="1" dirty="0">
              <a:solidFill>
                <a:schemeClr val="accent6">
                  <a:lumMod val="75000"/>
                </a:schemeClr>
              </a:solidFill>
              <a:latin typeface="Candara" panose="020E0502030303020204" pitchFamily="34" charset="0"/>
            </a:endParaRPr>
          </a:p>
        </p:txBody>
      </p:sp>
      <p:sp>
        <p:nvSpPr>
          <p:cNvPr id="4" name="TextBox 3">
            <a:extLst>
              <a:ext uri="{FF2B5EF4-FFF2-40B4-BE49-F238E27FC236}">
                <a16:creationId xmlns:a16="http://schemas.microsoft.com/office/drawing/2014/main" id="{343AAE33-D04F-D40A-A2A5-FB26EBC1BA33}"/>
              </a:ext>
            </a:extLst>
          </p:cNvPr>
          <p:cNvSpPr txBox="1"/>
          <p:nvPr/>
        </p:nvSpPr>
        <p:spPr>
          <a:xfrm>
            <a:off x="786809" y="1597079"/>
            <a:ext cx="10909005" cy="3585597"/>
          </a:xfrm>
          <a:prstGeom prst="rect">
            <a:avLst/>
          </a:prstGeom>
          <a:noFill/>
        </p:spPr>
        <p:txBody>
          <a:bodyPr wrap="square">
            <a:spAutoFit/>
          </a:bodyPr>
          <a:lstStyle/>
          <a:p>
            <a:pPr>
              <a:spcAft>
                <a:spcPts val="600"/>
              </a:spcAft>
            </a:pPr>
            <a:r>
              <a:rPr lang="en-US" b="1" dirty="0">
                <a:solidFill>
                  <a:schemeClr val="accent6">
                    <a:lumMod val="75000"/>
                  </a:schemeClr>
                </a:solidFill>
              </a:rPr>
              <a:t>A Recipe for Training Neural Networks</a:t>
            </a:r>
            <a:r>
              <a:rPr lang="en-US" b="1" dirty="0"/>
              <a:t>, </a:t>
            </a:r>
            <a:r>
              <a:rPr lang="en-US" i="1" dirty="0"/>
              <a:t>Blog by Andrej </a:t>
            </a:r>
            <a:r>
              <a:rPr lang="en-US" i="1" dirty="0" err="1"/>
              <a:t>Karpathy</a:t>
            </a:r>
            <a:r>
              <a:rPr lang="en-US" i="1" dirty="0"/>
              <a:t> (</a:t>
            </a:r>
            <a:r>
              <a:rPr lang="en-US" i="1" dirty="0">
                <a:hlinkClick r:id="rId2"/>
              </a:rPr>
              <a:t>link</a:t>
            </a:r>
            <a:r>
              <a:rPr lang="en-US" i="1" dirty="0"/>
              <a:t>)</a:t>
            </a:r>
          </a:p>
          <a:p>
            <a:pPr>
              <a:spcAft>
                <a:spcPts val="600"/>
              </a:spcAft>
            </a:pPr>
            <a:endParaRPr lang="en-US" dirty="0"/>
          </a:p>
          <a:p>
            <a:pPr>
              <a:spcAft>
                <a:spcPts val="600"/>
              </a:spcAft>
              <a:buFont typeface="+mj-lt"/>
              <a:buAutoNum type="arabicPeriod"/>
            </a:pPr>
            <a:r>
              <a:rPr lang="en-US" dirty="0"/>
              <a:t>Neural net training is a leaky abstraction</a:t>
            </a:r>
          </a:p>
          <a:p>
            <a:pPr marL="742950" lvl="1" indent="-285750">
              <a:spcAft>
                <a:spcPts val="600"/>
              </a:spcAft>
              <a:buFont typeface="Arial" panose="020B0604020202020204" pitchFamily="34" charset="0"/>
              <a:buChar char="•"/>
            </a:pPr>
            <a:r>
              <a:rPr lang="en-US" dirty="0"/>
              <a:t>Not plug-and-play like standard software APIs</a:t>
            </a:r>
          </a:p>
          <a:p>
            <a:pPr marL="342900" indent="-342900">
              <a:spcAft>
                <a:spcPts val="600"/>
              </a:spcAft>
              <a:buFont typeface="+mj-lt"/>
              <a:buAutoNum type="arabicPeriod"/>
            </a:pPr>
            <a:endParaRPr lang="en-US" dirty="0"/>
          </a:p>
          <a:p>
            <a:pPr marL="342900" indent="-342900">
              <a:spcAft>
                <a:spcPts val="600"/>
              </a:spcAft>
              <a:buFont typeface="+mj-lt"/>
              <a:buAutoNum type="arabicPeriod"/>
            </a:pPr>
            <a:r>
              <a:rPr lang="en-US" dirty="0"/>
              <a:t>Neural network training fails silently</a:t>
            </a:r>
          </a:p>
          <a:p>
            <a:pPr marL="800100" lvl="1" indent="-342900">
              <a:spcAft>
                <a:spcPts val="600"/>
              </a:spcAft>
              <a:buFont typeface="Arial" panose="020B0604020202020204" pitchFamily="34" charset="0"/>
              <a:buChar char="•"/>
            </a:pPr>
            <a:r>
              <a:rPr lang="en-US" dirty="0"/>
              <a:t>Beyond syntactic errors, error surface is large</a:t>
            </a:r>
          </a:p>
          <a:p>
            <a:pPr>
              <a:spcAft>
                <a:spcPts val="600"/>
              </a:spcAft>
            </a:pPr>
            <a:endParaRPr lang="en-US" dirty="0"/>
          </a:p>
          <a:p>
            <a:pPr>
              <a:spcAft>
                <a:spcPts val="600"/>
              </a:spcAft>
            </a:pPr>
            <a:endParaRPr lang="en-US" dirty="0"/>
          </a:p>
          <a:p>
            <a:pPr>
              <a:spcAft>
                <a:spcPts val="600"/>
              </a:spcAft>
            </a:pPr>
            <a:r>
              <a:rPr lang="en-US" sz="2000" b="1" dirty="0">
                <a:solidFill>
                  <a:schemeClr val="accent6">
                    <a:lumMod val="75000"/>
                  </a:schemeClr>
                </a:solidFill>
              </a:rPr>
              <a:t>The Recipe</a:t>
            </a:r>
          </a:p>
        </p:txBody>
      </p:sp>
      <p:pic>
        <p:nvPicPr>
          <p:cNvPr id="5" name="Picture 4">
            <a:extLst>
              <a:ext uri="{FF2B5EF4-FFF2-40B4-BE49-F238E27FC236}">
                <a16:creationId xmlns:a16="http://schemas.microsoft.com/office/drawing/2014/main" id="{EDD8FD45-ABE9-0747-4017-FAB723843CC7}"/>
              </a:ext>
            </a:extLst>
          </p:cNvPr>
          <p:cNvPicPr>
            <a:picLocks noChangeAspect="1"/>
          </p:cNvPicPr>
          <p:nvPr/>
        </p:nvPicPr>
        <p:blipFill rotWithShape="1">
          <a:blip r:embed="rId3">
            <a:extLst>
              <a:ext uri="{28A0092B-C50C-407E-A947-70E740481C1C}">
                <a14:useLocalDpi xmlns:a14="http://schemas.microsoft.com/office/drawing/2010/main" val="0"/>
              </a:ext>
            </a:extLst>
          </a:blip>
          <a:srcRect r="69015"/>
          <a:stretch/>
        </p:blipFill>
        <p:spPr>
          <a:xfrm>
            <a:off x="11093357" y="627410"/>
            <a:ext cx="869157" cy="800991"/>
          </a:xfrm>
          <a:prstGeom prst="rect">
            <a:avLst/>
          </a:prstGeom>
        </p:spPr>
      </p:pic>
      <p:sp>
        <p:nvSpPr>
          <p:cNvPr id="3" name="Arrow: Pentagon 2">
            <a:extLst>
              <a:ext uri="{FF2B5EF4-FFF2-40B4-BE49-F238E27FC236}">
                <a16:creationId xmlns:a16="http://schemas.microsoft.com/office/drawing/2014/main" id="{02CA7A3A-6C70-3761-A4FA-503F6928E97B}"/>
              </a:ext>
            </a:extLst>
          </p:cNvPr>
          <p:cNvSpPr/>
          <p:nvPr/>
        </p:nvSpPr>
        <p:spPr>
          <a:xfrm>
            <a:off x="838200" y="5325979"/>
            <a:ext cx="1872916" cy="1082842"/>
          </a:xfrm>
          <a:prstGeom prst="homePlate">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Understand Data</a:t>
            </a:r>
            <a:endParaRPr lang="en-IN" dirty="0">
              <a:solidFill>
                <a:schemeClr val="tx1"/>
              </a:solidFill>
            </a:endParaRPr>
          </a:p>
        </p:txBody>
      </p:sp>
      <p:sp>
        <p:nvSpPr>
          <p:cNvPr id="6" name="Arrow: Chevron 5">
            <a:extLst>
              <a:ext uri="{FF2B5EF4-FFF2-40B4-BE49-F238E27FC236}">
                <a16:creationId xmlns:a16="http://schemas.microsoft.com/office/drawing/2014/main" id="{DA9E77DD-EC54-19E1-634A-29AA1A97D139}"/>
              </a:ext>
            </a:extLst>
          </p:cNvPr>
          <p:cNvSpPr/>
          <p:nvPr/>
        </p:nvSpPr>
        <p:spPr>
          <a:xfrm>
            <a:off x="2308459" y="5325979"/>
            <a:ext cx="2229853" cy="1082842"/>
          </a:xfrm>
          <a:prstGeom prst="chevron">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Get Dumb baseline</a:t>
            </a:r>
            <a:endParaRPr lang="en-IN" dirty="0">
              <a:solidFill>
                <a:schemeClr val="tx1"/>
              </a:solidFill>
            </a:endParaRPr>
          </a:p>
        </p:txBody>
      </p:sp>
      <p:sp>
        <p:nvSpPr>
          <p:cNvPr id="7" name="Arrow: Chevron 6">
            <a:extLst>
              <a:ext uri="{FF2B5EF4-FFF2-40B4-BE49-F238E27FC236}">
                <a16:creationId xmlns:a16="http://schemas.microsoft.com/office/drawing/2014/main" id="{C1CD7548-C0E9-E223-7429-2D7297A51269}"/>
              </a:ext>
            </a:extLst>
          </p:cNvPr>
          <p:cNvSpPr/>
          <p:nvPr/>
        </p:nvSpPr>
        <p:spPr>
          <a:xfrm>
            <a:off x="4135655" y="5325979"/>
            <a:ext cx="2229853" cy="1082842"/>
          </a:xfrm>
          <a:prstGeom prst="chevron">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Overfit</a:t>
            </a:r>
            <a:endParaRPr lang="en-IN" dirty="0">
              <a:solidFill>
                <a:schemeClr val="bg1"/>
              </a:solidFill>
            </a:endParaRPr>
          </a:p>
        </p:txBody>
      </p:sp>
      <p:sp>
        <p:nvSpPr>
          <p:cNvPr id="8" name="Arrow: Chevron 7">
            <a:extLst>
              <a:ext uri="{FF2B5EF4-FFF2-40B4-BE49-F238E27FC236}">
                <a16:creationId xmlns:a16="http://schemas.microsoft.com/office/drawing/2014/main" id="{FDF7836D-2E46-014D-B7E3-B54AA22E8781}"/>
              </a:ext>
            </a:extLst>
          </p:cNvPr>
          <p:cNvSpPr/>
          <p:nvPr/>
        </p:nvSpPr>
        <p:spPr>
          <a:xfrm>
            <a:off x="5962851" y="5325979"/>
            <a:ext cx="2229853" cy="1082842"/>
          </a:xfrm>
          <a:prstGeom prst="chevron">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Regularize</a:t>
            </a:r>
            <a:endParaRPr lang="en-IN" dirty="0">
              <a:solidFill>
                <a:schemeClr val="bg1"/>
              </a:solidFill>
            </a:endParaRPr>
          </a:p>
        </p:txBody>
      </p:sp>
      <p:sp>
        <p:nvSpPr>
          <p:cNvPr id="9" name="Arrow: Chevron 8">
            <a:extLst>
              <a:ext uri="{FF2B5EF4-FFF2-40B4-BE49-F238E27FC236}">
                <a16:creationId xmlns:a16="http://schemas.microsoft.com/office/drawing/2014/main" id="{B1EEDD36-7DEF-BD2E-DE9E-3E48F5366D03}"/>
              </a:ext>
            </a:extLst>
          </p:cNvPr>
          <p:cNvSpPr/>
          <p:nvPr/>
        </p:nvSpPr>
        <p:spPr>
          <a:xfrm>
            <a:off x="7790047" y="5325979"/>
            <a:ext cx="2229853" cy="1082842"/>
          </a:xfrm>
          <a:prstGeom prst="chevron">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Tune</a:t>
            </a:r>
            <a:endParaRPr lang="en-IN" dirty="0">
              <a:solidFill>
                <a:schemeClr val="tx1"/>
              </a:solidFill>
            </a:endParaRPr>
          </a:p>
        </p:txBody>
      </p:sp>
      <p:sp>
        <p:nvSpPr>
          <p:cNvPr id="10" name="Arrow: Chevron 9">
            <a:extLst>
              <a:ext uri="{FF2B5EF4-FFF2-40B4-BE49-F238E27FC236}">
                <a16:creationId xmlns:a16="http://schemas.microsoft.com/office/drawing/2014/main" id="{A6091B5F-1B8F-F611-E9E2-9F436125B45C}"/>
              </a:ext>
            </a:extLst>
          </p:cNvPr>
          <p:cNvSpPr/>
          <p:nvPr/>
        </p:nvSpPr>
        <p:spPr>
          <a:xfrm>
            <a:off x="9617241" y="5325979"/>
            <a:ext cx="2229853" cy="1082842"/>
          </a:xfrm>
          <a:prstGeom prst="chevron">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Squeeze out the juice</a:t>
            </a:r>
            <a:endParaRPr lang="en-IN" dirty="0">
              <a:solidFill>
                <a:schemeClr val="tx1"/>
              </a:solidFill>
            </a:endParaRPr>
          </a:p>
        </p:txBody>
      </p:sp>
    </p:spTree>
    <p:extLst>
      <p:ext uri="{BB962C8B-B14F-4D97-AF65-F5344CB8AC3E}">
        <p14:creationId xmlns:p14="http://schemas.microsoft.com/office/powerpoint/2010/main" val="2575289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CE05-830C-B0A0-1B95-183D71C8509D}"/>
              </a:ext>
            </a:extLst>
          </p:cNvPr>
          <p:cNvSpPr>
            <a:spLocks noGrp="1"/>
          </p:cNvSpPr>
          <p:nvPr>
            <p:ph type="title"/>
          </p:nvPr>
        </p:nvSpPr>
        <p:spPr/>
        <p:txBody>
          <a:bodyPr>
            <a:normAutofit/>
          </a:bodyPr>
          <a:lstStyle/>
          <a:p>
            <a:pPr>
              <a:spcAft>
                <a:spcPts val="600"/>
              </a:spcAft>
            </a:pPr>
            <a:r>
              <a:rPr lang="en-US" b="1" dirty="0">
                <a:solidFill>
                  <a:schemeClr val="accent6">
                    <a:lumMod val="75000"/>
                  </a:schemeClr>
                </a:solidFill>
                <a:latin typeface="Candara" panose="020E0502030303020204" pitchFamily="34" charset="0"/>
              </a:rPr>
              <a:t>Thank you!!</a:t>
            </a:r>
          </a:p>
        </p:txBody>
      </p:sp>
      <p:pic>
        <p:nvPicPr>
          <p:cNvPr id="5" name="Picture 4">
            <a:extLst>
              <a:ext uri="{FF2B5EF4-FFF2-40B4-BE49-F238E27FC236}">
                <a16:creationId xmlns:a16="http://schemas.microsoft.com/office/drawing/2014/main" id="{1C41F593-BE54-0C4D-FB8D-661C84D855A3}"/>
              </a:ext>
            </a:extLst>
          </p:cNvPr>
          <p:cNvPicPr>
            <a:picLocks noChangeAspect="1"/>
          </p:cNvPicPr>
          <p:nvPr/>
        </p:nvPicPr>
        <p:blipFill rotWithShape="1">
          <a:blip r:embed="rId2">
            <a:extLst>
              <a:ext uri="{28A0092B-C50C-407E-A947-70E740481C1C}">
                <a14:useLocalDpi xmlns:a14="http://schemas.microsoft.com/office/drawing/2010/main" val="0"/>
              </a:ext>
            </a:extLst>
          </a:blip>
          <a:srcRect r="69015"/>
          <a:stretch/>
        </p:blipFill>
        <p:spPr>
          <a:xfrm>
            <a:off x="11093357" y="627410"/>
            <a:ext cx="869157" cy="800991"/>
          </a:xfrm>
          <a:prstGeom prst="rect">
            <a:avLst/>
          </a:prstGeom>
        </p:spPr>
      </p:pic>
      <p:pic>
        <p:nvPicPr>
          <p:cNvPr id="6" name="Picture 5">
            <a:extLst>
              <a:ext uri="{FF2B5EF4-FFF2-40B4-BE49-F238E27FC236}">
                <a16:creationId xmlns:a16="http://schemas.microsoft.com/office/drawing/2014/main" id="{4646D6FC-0E2F-8B44-3037-862A2F2EE3F1}"/>
              </a:ext>
            </a:extLst>
          </p:cNvPr>
          <p:cNvPicPr>
            <a:picLocks noChangeAspect="1"/>
          </p:cNvPicPr>
          <p:nvPr/>
        </p:nvPicPr>
        <p:blipFill>
          <a:blip r:embed="rId3"/>
          <a:stretch>
            <a:fillRect/>
          </a:stretch>
        </p:blipFill>
        <p:spPr>
          <a:xfrm>
            <a:off x="3358785" y="1360223"/>
            <a:ext cx="5474430" cy="5311014"/>
          </a:xfrm>
          <a:prstGeom prst="rect">
            <a:avLst/>
          </a:prstGeom>
        </p:spPr>
      </p:pic>
      <p:sp>
        <p:nvSpPr>
          <p:cNvPr id="4" name="TextBox 3">
            <a:extLst>
              <a:ext uri="{FF2B5EF4-FFF2-40B4-BE49-F238E27FC236}">
                <a16:creationId xmlns:a16="http://schemas.microsoft.com/office/drawing/2014/main" id="{40078C23-C24B-A4A9-0CA1-70213FC9D03E}"/>
              </a:ext>
            </a:extLst>
          </p:cNvPr>
          <p:cNvSpPr txBox="1"/>
          <p:nvPr/>
        </p:nvSpPr>
        <p:spPr>
          <a:xfrm>
            <a:off x="737937" y="3244333"/>
            <a:ext cx="2438400" cy="646331"/>
          </a:xfrm>
          <a:prstGeom prst="rect">
            <a:avLst/>
          </a:prstGeom>
          <a:noFill/>
        </p:spPr>
        <p:txBody>
          <a:bodyPr wrap="square">
            <a:spAutoFit/>
          </a:bodyPr>
          <a:lstStyle/>
          <a:p>
            <a:r>
              <a:rPr lang="en-US" b="1" dirty="0">
                <a:solidFill>
                  <a:schemeClr val="accent6">
                    <a:lumMod val="75000"/>
                  </a:schemeClr>
                </a:solidFill>
                <a:latin typeface="Candara" panose="020E0502030303020204" pitchFamily="34" charset="0"/>
              </a:rPr>
              <a:t>Link to presentation and notebooks</a:t>
            </a:r>
            <a:endParaRPr lang="en-IN" dirty="0"/>
          </a:p>
        </p:txBody>
      </p:sp>
    </p:spTree>
    <p:extLst>
      <p:ext uri="{BB962C8B-B14F-4D97-AF65-F5344CB8AC3E}">
        <p14:creationId xmlns:p14="http://schemas.microsoft.com/office/powerpoint/2010/main" val="2488532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CE05-830C-B0A0-1B95-183D71C8509D}"/>
              </a:ext>
            </a:extLst>
          </p:cNvPr>
          <p:cNvSpPr>
            <a:spLocks noGrp="1"/>
          </p:cNvSpPr>
          <p:nvPr>
            <p:ph type="title"/>
          </p:nvPr>
        </p:nvSpPr>
        <p:spPr/>
        <p:txBody>
          <a:bodyPr>
            <a:normAutofit/>
          </a:bodyPr>
          <a:lstStyle/>
          <a:p>
            <a:pPr>
              <a:spcAft>
                <a:spcPts val="600"/>
              </a:spcAft>
            </a:pPr>
            <a:r>
              <a:rPr lang="en-US" b="1" dirty="0">
                <a:solidFill>
                  <a:schemeClr val="accent6">
                    <a:lumMod val="75000"/>
                  </a:schemeClr>
                </a:solidFill>
                <a:latin typeface="Candara" panose="020E0502030303020204" pitchFamily="34" charset="0"/>
              </a:rPr>
              <a:t>What is Overfitting?</a:t>
            </a:r>
          </a:p>
        </p:txBody>
      </p:sp>
      <p:sp>
        <p:nvSpPr>
          <p:cNvPr id="4" name="TextBox 3">
            <a:extLst>
              <a:ext uri="{FF2B5EF4-FFF2-40B4-BE49-F238E27FC236}">
                <a16:creationId xmlns:a16="http://schemas.microsoft.com/office/drawing/2014/main" id="{343AAE33-D04F-D40A-A2A5-FB26EBC1BA33}"/>
              </a:ext>
            </a:extLst>
          </p:cNvPr>
          <p:cNvSpPr txBox="1"/>
          <p:nvPr/>
        </p:nvSpPr>
        <p:spPr>
          <a:xfrm>
            <a:off x="786809" y="1576524"/>
            <a:ext cx="10909005" cy="1000274"/>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dirty="0"/>
              <a:t>When model learns the training data too well, including noise and outliers, resulting in poor performance on new, unseen data</a:t>
            </a:r>
          </a:p>
          <a:p>
            <a:pPr marL="285750" indent="-285750">
              <a:spcAft>
                <a:spcPts val="600"/>
              </a:spcAft>
              <a:buFont typeface="Arial" panose="020B0604020202020204" pitchFamily="34" charset="0"/>
              <a:buChar char="•"/>
            </a:pPr>
            <a:r>
              <a:rPr lang="en-US" dirty="0"/>
              <a:t>The model captures details that are specific to the training data but does not generalize to the broader datasets</a:t>
            </a:r>
          </a:p>
        </p:txBody>
      </p:sp>
      <p:grpSp>
        <p:nvGrpSpPr>
          <p:cNvPr id="8" name="Group 7">
            <a:extLst>
              <a:ext uri="{FF2B5EF4-FFF2-40B4-BE49-F238E27FC236}">
                <a16:creationId xmlns:a16="http://schemas.microsoft.com/office/drawing/2014/main" id="{44CE98FC-6787-0ACF-1153-7022E05A6AEC}"/>
              </a:ext>
            </a:extLst>
          </p:cNvPr>
          <p:cNvGrpSpPr/>
          <p:nvPr/>
        </p:nvGrpSpPr>
        <p:grpSpPr>
          <a:xfrm>
            <a:off x="1819198" y="2769776"/>
            <a:ext cx="7724775" cy="2166759"/>
            <a:chOff x="1672894" y="3627407"/>
            <a:chExt cx="7724775" cy="2166759"/>
          </a:xfrm>
        </p:grpSpPr>
        <p:pic>
          <p:nvPicPr>
            <p:cNvPr id="5" name="Graphic 4">
              <a:extLst>
                <a:ext uri="{FF2B5EF4-FFF2-40B4-BE49-F238E27FC236}">
                  <a16:creationId xmlns:a16="http://schemas.microsoft.com/office/drawing/2014/main" id="{D5FFED37-F760-B523-EB71-84893271D57D}"/>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50175"/>
            <a:stretch/>
          </p:blipFill>
          <p:spPr>
            <a:xfrm>
              <a:off x="1672894" y="3627407"/>
              <a:ext cx="7724775" cy="2035954"/>
            </a:xfrm>
            <a:prstGeom prst="rect">
              <a:avLst/>
            </a:prstGeom>
          </p:spPr>
        </p:pic>
        <p:sp>
          <p:nvSpPr>
            <p:cNvPr id="7" name="TextBox 6">
              <a:extLst>
                <a:ext uri="{FF2B5EF4-FFF2-40B4-BE49-F238E27FC236}">
                  <a16:creationId xmlns:a16="http://schemas.microsoft.com/office/drawing/2014/main" id="{5D35915F-6CB4-CB97-3BBB-6E1BF06E625C}"/>
                </a:ext>
              </a:extLst>
            </p:cNvPr>
            <p:cNvSpPr txBox="1"/>
            <p:nvPr/>
          </p:nvSpPr>
          <p:spPr>
            <a:xfrm>
              <a:off x="3840193" y="5532556"/>
              <a:ext cx="4511613" cy="261610"/>
            </a:xfrm>
            <a:prstGeom prst="rect">
              <a:avLst/>
            </a:prstGeom>
            <a:noFill/>
          </p:spPr>
          <p:txBody>
            <a:bodyPr wrap="square">
              <a:spAutoFit/>
            </a:bodyPr>
            <a:lstStyle/>
            <a:p>
              <a:pPr algn="ctr">
                <a:spcAft>
                  <a:spcPts val="600"/>
                </a:spcAft>
              </a:pPr>
              <a:r>
                <a:rPr lang="en-US" sz="1100" dirty="0"/>
                <a:t>Image Source: https://www.mathworks.com/discovery/overfitting.html</a:t>
              </a:r>
            </a:p>
          </p:txBody>
        </p:sp>
      </p:grpSp>
      <p:sp>
        <p:nvSpPr>
          <p:cNvPr id="10" name="TextBox 9">
            <a:extLst>
              <a:ext uri="{FF2B5EF4-FFF2-40B4-BE49-F238E27FC236}">
                <a16:creationId xmlns:a16="http://schemas.microsoft.com/office/drawing/2014/main" id="{10F6DBE1-E211-DEDC-99C9-0440076D0F90}"/>
              </a:ext>
            </a:extLst>
          </p:cNvPr>
          <p:cNvSpPr txBox="1"/>
          <p:nvPr/>
        </p:nvSpPr>
        <p:spPr>
          <a:xfrm>
            <a:off x="786808" y="5311444"/>
            <a:ext cx="10909005" cy="369332"/>
          </a:xfrm>
          <a:prstGeom prst="rect">
            <a:avLst/>
          </a:prstGeom>
          <a:noFill/>
        </p:spPr>
        <p:txBody>
          <a:bodyPr wrap="square">
            <a:spAutoFit/>
          </a:bodyPr>
          <a:lstStyle/>
          <a:p>
            <a:pPr>
              <a:spcAft>
                <a:spcPts val="600"/>
              </a:spcAft>
            </a:pPr>
            <a:r>
              <a:rPr lang="en-US" dirty="0"/>
              <a:t>We want good prediction accuracy not only on the training data, but also on unseen real-world data</a:t>
            </a:r>
          </a:p>
        </p:txBody>
      </p:sp>
      <p:pic>
        <p:nvPicPr>
          <p:cNvPr id="12" name="Picture 11">
            <a:extLst>
              <a:ext uri="{FF2B5EF4-FFF2-40B4-BE49-F238E27FC236}">
                <a16:creationId xmlns:a16="http://schemas.microsoft.com/office/drawing/2014/main" id="{C3D5FC5D-88FC-2A14-EBCA-F04C5C6D0B4E}"/>
              </a:ext>
            </a:extLst>
          </p:cNvPr>
          <p:cNvPicPr>
            <a:picLocks noChangeAspect="1"/>
          </p:cNvPicPr>
          <p:nvPr/>
        </p:nvPicPr>
        <p:blipFill rotWithShape="1">
          <a:blip r:embed="rId5">
            <a:extLst>
              <a:ext uri="{28A0092B-C50C-407E-A947-70E740481C1C}">
                <a14:useLocalDpi xmlns:a14="http://schemas.microsoft.com/office/drawing/2010/main" val="0"/>
              </a:ext>
            </a:extLst>
          </a:blip>
          <a:srcRect r="69015"/>
          <a:stretch/>
        </p:blipFill>
        <p:spPr>
          <a:xfrm>
            <a:off x="11093357" y="627410"/>
            <a:ext cx="869157" cy="800991"/>
          </a:xfrm>
          <a:prstGeom prst="rect">
            <a:avLst/>
          </a:prstGeom>
        </p:spPr>
      </p:pic>
    </p:spTree>
    <p:extLst>
      <p:ext uri="{BB962C8B-B14F-4D97-AF65-F5344CB8AC3E}">
        <p14:creationId xmlns:p14="http://schemas.microsoft.com/office/powerpoint/2010/main" val="3207458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CE05-830C-B0A0-1B95-183D71C8509D}"/>
              </a:ext>
            </a:extLst>
          </p:cNvPr>
          <p:cNvSpPr>
            <a:spLocks noGrp="1"/>
          </p:cNvSpPr>
          <p:nvPr>
            <p:ph type="title"/>
          </p:nvPr>
        </p:nvSpPr>
        <p:spPr/>
        <p:txBody>
          <a:bodyPr>
            <a:normAutofit/>
          </a:bodyPr>
          <a:lstStyle/>
          <a:p>
            <a:pPr>
              <a:spcAft>
                <a:spcPts val="600"/>
              </a:spcAft>
            </a:pPr>
            <a:r>
              <a:rPr lang="en-US" b="1" dirty="0">
                <a:solidFill>
                  <a:schemeClr val="accent6">
                    <a:lumMod val="75000"/>
                  </a:schemeClr>
                </a:solidFill>
                <a:latin typeface="Candara" panose="020E0502030303020204" pitchFamily="34" charset="0"/>
              </a:rPr>
              <a:t>What </a:t>
            </a:r>
            <a:r>
              <a:rPr lang="en-US" b="1">
                <a:solidFill>
                  <a:schemeClr val="accent6">
                    <a:lumMod val="75000"/>
                  </a:schemeClr>
                </a:solidFill>
                <a:latin typeface="Candara" panose="020E0502030303020204" pitchFamily="34" charset="0"/>
              </a:rPr>
              <a:t>causes overfitting</a:t>
            </a:r>
            <a:r>
              <a:rPr lang="en-US" b="1" dirty="0">
                <a:solidFill>
                  <a:schemeClr val="accent6">
                    <a:lumMod val="75000"/>
                  </a:schemeClr>
                </a:solidFill>
                <a:latin typeface="Candara" panose="020E0502030303020204" pitchFamily="34" charset="0"/>
              </a:rPr>
              <a:t>?</a:t>
            </a:r>
          </a:p>
        </p:txBody>
      </p:sp>
      <p:sp>
        <p:nvSpPr>
          <p:cNvPr id="4" name="TextBox 3">
            <a:extLst>
              <a:ext uri="{FF2B5EF4-FFF2-40B4-BE49-F238E27FC236}">
                <a16:creationId xmlns:a16="http://schemas.microsoft.com/office/drawing/2014/main" id="{343AAE33-D04F-D40A-A2A5-FB26EBC1BA33}"/>
              </a:ext>
            </a:extLst>
          </p:cNvPr>
          <p:cNvSpPr txBox="1"/>
          <p:nvPr/>
        </p:nvSpPr>
        <p:spPr>
          <a:xfrm>
            <a:off x="786809" y="1528899"/>
            <a:ext cx="10909005" cy="1077218"/>
          </a:xfrm>
          <a:prstGeom prst="rect">
            <a:avLst/>
          </a:prstGeom>
          <a:noFill/>
        </p:spPr>
        <p:txBody>
          <a:bodyPr wrap="square">
            <a:spAutoFit/>
          </a:bodyPr>
          <a:lstStyle/>
          <a:p>
            <a:pPr marL="800100" lvl="1" indent="-342900">
              <a:spcAft>
                <a:spcPts val="600"/>
              </a:spcAft>
              <a:buAutoNum type="arabicPeriod"/>
            </a:pPr>
            <a:r>
              <a:rPr lang="en-US" dirty="0"/>
              <a:t>More complex model than required</a:t>
            </a:r>
          </a:p>
          <a:p>
            <a:pPr marL="800100" lvl="1" indent="-342900">
              <a:spcAft>
                <a:spcPts val="600"/>
              </a:spcAft>
              <a:buAutoNum type="arabicPeriod"/>
            </a:pPr>
            <a:r>
              <a:rPr lang="en-US" dirty="0"/>
              <a:t>Insufficient training data</a:t>
            </a:r>
          </a:p>
          <a:p>
            <a:pPr marL="800100" lvl="1" indent="-342900">
              <a:spcAft>
                <a:spcPts val="600"/>
              </a:spcAft>
              <a:buAutoNum type="arabicPeriod"/>
            </a:pPr>
            <a:r>
              <a:rPr lang="en-US" dirty="0"/>
              <a:t>Too many irrelevant features</a:t>
            </a:r>
          </a:p>
        </p:txBody>
      </p:sp>
      <p:pic>
        <p:nvPicPr>
          <p:cNvPr id="12" name="Picture 11">
            <a:extLst>
              <a:ext uri="{FF2B5EF4-FFF2-40B4-BE49-F238E27FC236}">
                <a16:creationId xmlns:a16="http://schemas.microsoft.com/office/drawing/2014/main" id="{FDD05836-8C5A-6720-2C67-F0854493048B}"/>
              </a:ext>
            </a:extLst>
          </p:cNvPr>
          <p:cNvPicPr>
            <a:picLocks noChangeAspect="1"/>
          </p:cNvPicPr>
          <p:nvPr/>
        </p:nvPicPr>
        <p:blipFill rotWithShape="1">
          <a:blip r:embed="rId3">
            <a:extLst>
              <a:ext uri="{28A0092B-C50C-407E-A947-70E740481C1C}">
                <a14:useLocalDpi xmlns:a14="http://schemas.microsoft.com/office/drawing/2010/main" val="0"/>
              </a:ext>
            </a:extLst>
          </a:blip>
          <a:srcRect r="69015"/>
          <a:stretch/>
        </p:blipFill>
        <p:spPr>
          <a:xfrm>
            <a:off x="11093357" y="627410"/>
            <a:ext cx="869157" cy="800991"/>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39783B3-2BBD-D5BF-74BF-03D2F85AEB32}"/>
                  </a:ext>
                </a:extLst>
              </p:cNvPr>
              <p:cNvSpPr txBox="1"/>
              <p:nvPr/>
            </p:nvSpPr>
            <p:spPr>
              <a:xfrm>
                <a:off x="6056659" y="3541680"/>
                <a:ext cx="5309191" cy="723275"/>
              </a:xfrm>
              <a:prstGeom prst="rect">
                <a:avLst/>
              </a:prstGeom>
              <a:noFill/>
            </p:spPr>
            <p:txBody>
              <a:bodyPr wrap="square">
                <a:spAutoFit/>
              </a:bodyPr>
              <a:lstStyle/>
              <a:p>
                <a:pPr algn="ctr">
                  <a:spcAft>
                    <a:spcPts val="600"/>
                  </a:spcAft>
                </a:pPr>
                <a:r>
                  <a:rPr lang="en-US" dirty="0"/>
                  <a:t>Model equation is complex</a:t>
                </a:r>
              </a:p>
              <a:p>
                <a:pPr algn="ctr">
                  <a:spcAft>
                    <a:spcPts val="600"/>
                  </a:spcAft>
                </a:pP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ea typeface="Cambria Math" panose="02040503050406030204" pitchFamily="18" charset="0"/>
                          </a:rPr>
                          <m:t>2</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3</m:t>
                        </m:r>
                      </m:sub>
                    </m:sSub>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ea typeface="Cambria Math" panose="02040503050406030204" pitchFamily="18" charset="0"/>
                          </a:rPr>
                          <m:t>3</m:t>
                        </m:r>
                      </m:sup>
                    </m:sSup>
                  </m:oMath>
                </a14:m>
                <a:r>
                  <a:rPr lang="en-US" dirty="0"/>
                  <a:t>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4</m:t>
                        </m:r>
                      </m:sub>
                    </m:sSub>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ea typeface="Cambria Math" panose="02040503050406030204" pitchFamily="18" charset="0"/>
                          </a:rPr>
                          <m:t>4</m:t>
                        </m:r>
                      </m:sup>
                    </m:sSup>
                  </m:oMath>
                </a14:m>
                <a:endParaRPr lang="en-US" dirty="0"/>
              </a:p>
            </p:txBody>
          </p:sp>
        </mc:Choice>
        <mc:Fallback xmlns="">
          <p:sp>
            <p:nvSpPr>
              <p:cNvPr id="7" name="TextBox 6">
                <a:extLst>
                  <a:ext uri="{FF2B5EF4-FFF2-40B4-BE49-F238E27FC236}">
                    <a16:creationId xmlns:a16="http://schemas.microsoft.com/office/drawing/2014/main" id="{539783B3-2BBD-D5BF-74BF-03D2F85AEB32}"/>
                  </a:ext>
                </a:extLst>
              </p:cNvPr>
              <p:cNvSpPr txBox="1">
                <a:spLocks noRot="1" noChangeAspect="1" noMove="1" noResize="1" noEditPoints="1" noAdjustHandles="1" noChangeArrowheads="1" noChangeShapeType="1" noTextEdit="1"/>
              </p:cNvSpPr>
              <p:nvPr/>
            </p:nvSpPr>
            <p:spPr>
              <a:xfrm>
                <a:off x="6056659" y="3541680"/>
                <a:ext cx="5309191" cy="723275"/>
              </a:xfrm>
              <a:prstGeom prst="rect">
                <a:avLst/>
              </a:prstGeom>
              <a:blipFill>
                <a:blip r:embed="rId4"/>
                <a:stretch>
                  <a:fillRect t="-5042" b="-588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64EF649-71A6-0BEB-A0E7-FE90A32015A6}"/>
                  </a:ext>
                </a:extLst>
              </p:cNvPr>
              <p:cNvSpPr txBox="1"/>
              <p:nvPr/>
            </p:nvSpPr>
            <p:spPr>
              <a:xfrm>
                <a:off x="786809" y="3541679"/>
                <a:ext cx="5309191" cy="800219"/>
              </a:xfrm>
              <a:prstGeom prst="rect">
                <a:avLst/>
              </a:prstGeom>
              <a:noFill/>
            </p:spPr>
            <p:txBody>
              <a:bodyPr wrap="square">
                <a:spAutoFit/>
              </a:bodyPr>
              <a:lstStyle/>
              <a:p>
                <a:pPr algn="ctr">
                  <a:spcAft>
                    <a:spcPts val="600"/>
                  </a:spcAft>
                </a:pPr>
                <a:r>
                  <a:rPr lang="en-US" dirty="0"/>
                  <a:t>Data has quadratic relationship in reality</a:t>
                </a:r>
              </a:p>
              <a:p>
                <a:pPr algn="ctr">
                  <a:spcAft>
                    <a:spcPts val="600"/>
                  </a:spcAft>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ea typeface="Cambria Math" panose="02040503050406030204" pitchFamily="18" charset="0"/>
                            </a:rPr>
                            <m:t>2</m:t>
                          </m:r>
                        </m:sup>
                      </m:sSup>
                    </m:oMath>
                  </m:oMathPara>
                </a14:m>
                <a:endParaRPr lang="en-US" dirty="0"/>
              </a:p>
            </p:txBody>
          </p:sp>
        </mc:Choice>
        <mc:Fallback xmlns="">
          <p:sp>
            <p:nvSpPr>
              <p:cNvPr id="8" name="TextBox 7">
                <a:extLst>
                  <a:ext uri="{FF2B5EF4-FFF2-40B4-BE49-F238E27FC236}">
                    <a16:creationId xmlns:a16="http://schemas.microsoft.com/office/drawing/2014/main" id="{464EF649-71A6-0BEB-A0E7-FE90A32015A6}"/>
                  </a:ext>
                </a:extLst>
              </p:cNvPr>
              <p:cNvSpPr txBox="1">
                <a:spLocks noRot="1" noChangeAspect="1" noMove="1" noResize="1" noEditPoints="1" noAdjustHandles="1" noChangeArrowheads="1" noChangeShapeType="1" noTextEdit="1"/>
              </p:cNvSpPr>
              <p:nvPr/>
            </p:nvSpPr>
            <p:spPr>
              <a:xfrm>
                <a:off x="786809" y="3541679"/>
                <a:ext cx="5309191" cy="800219"/>
              </a:xfrm>
              <a:prstGeom prst="rect">
                <a:avLst/>
              </a:prstGeom>
              <a:blipFill>
                <a:blip r:embed="rId5"/>
                <a:stretch>
                  <a:fillRect t="-4580"/>
                </a:stretch>
              </a:blipFill>
            </p:spPr>
            <p:txBody>
              <a:bodyPr/>
              <a:lstStyle/>
              <a:p>
                <a:r>
                  <a:rPr lang="en-IN">
                    <a:noFill/>
                  </a:rPr>
                  <a:t> </a:t>
                </a:r>
              </a:p>
            </p:txBody>
          </p:sp>
        </mc:Fallback>
      </mc:AlternateContent>
      <p:pic>
        <p:nvPicPr>
          <p:cNvPr id="11" name="Picture 10">
            <a:extLst>
              <a:ext uri="{FF2B5EF4-FFF2-40B4-BE49-F238E27FC236}">
                <a16:creationId xmlns:a16="http://schemas.microsoft.com/office/drawing/2014/main" id="{293131AA-8C13-16AE-C319-680F26E575C7}"/>
              </a:ext>
            </a:extLst>
          </p:cNvPr>
          <p:cNvPicPr>
            <a:picLocks noChangeAspect="1"/>
          </p:cNvPicPr>
          <p:nvPr/>
        </p:nvPicPr>
        <p:blipFill rotWithShape="1">
          <a:blip r:embed="rId6">
            <a:duotone>
              <a:schemeClr val="accent5">
                <a:shade val="45000"/>
                <a:satMod val="135000"/>
              </a:schemeClr>
              <a:prstClr val="white"/>
            </a:duotone>
            <a:extLst>
              <a:ext uri="{28A0092B-C50C-407E-A947-70E740481C1C}">
                <a14:useLocalDpi xmlns:a14="http://schemas.microsoft.com/office/drawing/2010/main" val="0"/>
              </a:ext>
            </a:extLst>
          </a:blip>
          <a:srcRect l="10174" t="18969" r="51684" b="19942"/>
          <a:stretch/>
        </p:blipFill>
        <p:spPr>
          <a:xfrm>
            <a:off x="1651009" y="4260457"/>
            <a:ext cx="3088105" cy="2013285"/>
          </a:xfrm>
          <a:prstGeom prst="rect">
            <a:avLst/>
          </a:prstGeom>
          <a:ln>
            <a:solidFill>
              <a:schemeClr val="tx1"/>
            </a:solidFill>
          </a:ln>
        </p:spPr>
      </p:pic>
      <p:pic>
        <p:nvPicPr>
          <p:cNvPr id="13" name="Picture 12">
            <a:extLst>
              <a:ext uri="{FF2B5EF4-FFF2-40B4-BE49-F238E27FC236}">
                <a16:creationId xmlns:a16="http://schemas.microsoft.com/office/drawing/2014/main" id="{198831D8-49BD-6A67-1309-9C00C2B095D5}"/>
              </a:ext>
            </a:extLst>
          </p:cNvPr>
          <p:cNvPicPr>
            <a:picLocks noChangeAspect="1"/>
          </p:cNvPicPr>
          <p:nvPr/>
        </p:nvPicPr>
        <p:blipFill>
          <a:blip r:embed="rId7"/>
          <a:stretch>
            <a:fillRect/>
          </a:stretch>
        </p:blipFill>
        <p:spPr>
          <a:xfrm>
            <a:off x="7370021" y="4250627"/>
            <a:ext cx="2760570" cy="2032944"/>
          </a:xfrm>
          <a:prstGeom prst="rect">
            <a:avLst/>
          </a:prstGeom>
          <a:ln>
            <a:solidFill>
              <a:schemeClr val="tx1"/>
            </a:solidFill>
          </a:ln>
        </p:spPr>
      </p:pic>
      <p:sp>
        <p:nvSpPr>
          <p:cNvPr id="15" name="TextBox 14">
            <a:extLst>
              <a:ext uri="{FF2B5EF4-FFF2-40B4-BE49-F238E27FC236}">
                <a16:creationId xmlns:a16="http://schemas.microsoft.com/office/drawing/2014/main" id="{C323963E-A63F-4C4E-959C-17C767C29DFD}"/>
              </a:ext>
            </a:extLst>
          </p:cNvPr>
          <p:cNvSpPr txBox="1"/>
          <p:nvPr/>
        </p:nvSpPr>
        <p:spPr>
          <a:xfrm>
            <a:off x="3048000" y="2811200"/>
            <a:ext cx="6096000" cy="369332"/>
          </a:xfrm>
          <a:prstGeom prst="rect">
            <a:avLst/>
          </a:prstGeom>
          <a:noFill/>
        </p:spPr>
        <p:txBody>
          <a:bodyPr wrap="square">
            <a:spAutoFit/>
          </a:bodyPr>
          <a:lstStyle/>
          <a:p>
            <a:pPr algn="ctr">
              <a:spcAft>
                <a:spcPts val="600"/>
              </a:spcAft>
            </a:pPr>
            <a:r>
              <a:rPr lang="en-US" b="1" u="sng" dirty="0"/>
              <a:t>Using very complex model with low amount of training data </a:t>
            </a:r>
          </a:p>
        </p:txBody>
      </p:sp>
    </p:spTree>
    <p:extLst>
      <p:ext uri="{BB962C8B-B14F-4D97-AF65-F5344CB8AC3E}">
        <p14:creationId xmlns:p14="http://schemas.microsoft.com/office/powerpoint/2010/main" val="843058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81ABE85-CFDE-4F19-7DA1-6A991BD8AD80}"/>
              </a:ext>
            </a:extLst>
          </p:cNvPr>
          <p:cNvSpPr/>
          <p:nvPr/>
        </p:nvSpPr>
        <p:spPr>
          <a:xfrm>
            <a:off x="1914524" y="5733544"/>
            <a:ext cx="8401050" cy="721475"/>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Always track model performance on properly constructed validation dataset </a:t>
            </a:r>
          </a:p>
        </p:txBody>
      </p:sp>
      <p:sp>
        <p:nvSpPr>
          <p:cNvPr id="2" name="Title 1">
            <a:extLst>
              <a:ext uri="{FF2B5EF4-FFF2-40B4-BE49-F238E27FC236}">
                <a16:creationId xmlns:a16="http://schemas.microsoft.com/office/drawing/2014/main" id="{B89FCE05-830C-B0A0-1B95-183D71C8509D}"/>
              </a:ext>
            </a:extLst>
          </p:cNvPr>
          <p:cNvSpPr>
            <a:spLocks noGrp="1"/>
          </p:cNvSpPr>
          <p:nvPr>
            <p:ph type="title"/>
          </p:nvPr>
        </p:nvSpPr>
        <p:spPr/>
        <p:txBody>
          <a:bodyPr>
            <a:normAutofit/>
          </a:bodyPr>
          <a:lstStyle/>
          <a:p>
            <a:pPr>
              <a:spcAft>
                <a:spcPts val="600"/>
              </a:spcAft>
            </a:pPr>
            <a:r>
              <a:rPr lang="en-US" b="1" dirty="0">
                <a:solidFill>
                  <a:schemeClr val="accent6">
                    <a:lumMod val="75000"/>
                  </a:schemeClr>
                </a:solidFill>
                <a:latin typeface="Candara" panose="020E0502030303020204" pitchFamily="34" charset="0"/>
              </a:rPr>
              <a:t>How to detect overfitting?</a:t>
            </a:r>
          </a:p>
        </p:txBody>
      </p:sp>
      <p:sp>
        <p:nvSpPr>
          <p:cNvPr id="4" name="TextBox 3">
            <a:extLst>
              <a:ext uri="{FF2B5EF4-FFF2-40B4-BE49-F238E27FC236}">
                <a16:creationId xmlns:a16="http://schemas.microsoft.com/office/drawing/2014/main" id="{343AAE33-D04F-D40A-A2A5-FB26EBC1BA33}"/>
              </a:ext>
            </a:extLst>
          </p:cNvPr>
          <p:cNvSpPr txBox="1"/>
          <p:nvPr/>
        </p:nvSpPr>
        <p:spPr>
          <a:xfrm>
            <a:off x="786809" y="1528899"/>
            <a:ext cx="10909005" cy="723275"/>
          </a:xfrm>
          <a:prstGeom prst="rect">
            <a:avLst/>
          </a:prstGeom>
          <a:noFill/>
        </p:spPr>
        <p:txBody>
          <a:bodyPr wrap="square">
            <a:spAutoFit/>
          </a:bodyPr>
          <a:lstStyle/>
          <a:p>
            <a:pPr marL="800100" lvl="1" indent="-342900">
              <a:spcAft>
                <a:spcPts val="600"/>
              </a:spcAft>
              <a:buAutoNum type="arabicPeriod"/>
            </a:pPr>
            <a:r>
              <a:rPr lang="en-US" dirty="0"/>
              <a:t>Training loss much lower compared to validation loss</a:t>
            </a:r>
          </a:p>
          <a:p>
            <a:pPr marL="800100" lvl="1" indent="-342900">
              <a:spcAft>
                <a:spcPts val="600"/>
              </a:spcAft>
              <a:buAutoNum type="arabicPeriod"/>
            </a:pPr>
            <a:r>
              <a:rPr lang="en-US" dirty="0"/>
              <a:t>Validation loss increases as number of epochs</a:t>
            </a:r>
            <a:r>
              <a:rPr lang="en-US" baseline="30000" dirty="0"/>
              <a:t>1</a:t>
            </a:r>
            <a:r>
              <a:rPr lang="en-US" dirty="0"/>
              <a:t> increase</a:t>
            </a:r>
          </a:p>
        </p:txBody>
      </p:sp>
      <p:sp>
        <p:nvSpPr>
          <p:cNvPr id="9" name="TextBox 8">
            <a:extLst>
              <a:ext uri="{FF2B5EF4-FFF2-40B4-BE49-F238E27FC236}">
                <a16:creationId xmlns:a16="http://schemas.microsoft.com/office/drawing/2014/main" id="{F181F1C2-3D86-6DD3-112C-4DAF57F3F9D8}"/>
              </a:ext>
            </a:extLst>
          </p:cNvPr>
          <p:cNvSpPr txBox="1"/>
          <p:nvPr/>
        </p:nvSpPr>
        <p:spPr>
          <a:xfrm>
            <a:off x="476249" y="6574909"/>
            <a:ext cx="11353801" cy="261610"/>
          </a:xfrm>
          <a:prstGeom prst="rect">
            <a:avLst/>
          </a:prstGeom>
          <a:noFill/>
        </p:spPr>
        <p:txBody>
          <a:bodyPr wrap="square">
            <a:spAutoFit/>
          </a:bodyPr>
          <a:lstStyle/>
          <a:p>
            <a:r>
              <a:rPr lang="en-US" sz="1100" dirty="0"/>
              <a:t>1</a:t>
            </a:r>
            <a:r>
              <a:rPr lang="en-US" sz="1100"/>
              <a:t>. </a:t>
            </a:r>
            <a:r>
              <a:rPr lang="en-IN" sz="1100" dirty="0"/>
              <a:t>An epoch is when all the training data is used at once and is defined as the total number of iterations of all the training data in one cycle for training the machine learning model</a:t>
            </a:r>
          </a:p>
        </p:txBody>
      </p:sp>
      <p:pic>
        <p:nvPicPr>
          <p:cNvPr id="12" name="Picture 11">
            <a:extLst>
              <a:ext uri="{FF2B5EF4-FFF2-40B4-BE49-F238E27FC236}">
                <a16:creationId xmlns:a16="http://schemas.microsoft.com/office/drawing/2014/main" id="{FDD05836-8C5A-6720-2C67-F0854493048B}"/>
              </a:ext>
            </a:extLst>
          </p:cNvPr>
          <p:cNvPicPr>
            <a:picLocks noChangeAspect="1"/>
          </p:cNvPicPr>
          <p:nvPr/>
        </p:nvPicPr>
        <p:blipFill rotWithShape="1">
          <a:blip r:embed="rId3">
            <a:extLst>
              <a:ext uri="{28A0092B-C50C-407E-A947-70E740481C1C}">
                <a14:useLocalDpi xmlns:a14="http://schemas.microsoft.com/office/drawing/2010/main" val="0"/>
              </a:ext>
            </a:extLst>
          </a:blip>
          <a:srcRect r="69015"/>
          <a:stretch/>
        </p:blipFill>
        <p:spPr>
          <a:xfrm>
            <a:off x="11093357" y="627410"/>
            <a:ext cx="869157" cy="800991"/>
          </a:xfrm>
          <a:prstGeom prst="rect">
            <a:avLst/>
          </a:prstGeom>
        </p:spPr>
      </p:pic>
      <p:pic>
        <p:nvPicPr>
          <p:cNvPr id="17" name="Graphic 16" descr="Lightbulb with solid fill">
            <a:extLst>
              <a:ext uri="{FF2B5EF4-FFF2-40B4-BE49-F238E27FC236}">
                <a16:creationId xmlns:a16="http://schemas.microsoft.com/office/drawing/2014/main" id="{D662C2E9-CA39-107E-8BC8-05278031BC8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33574" y="5785382"/>
            <a:ext cx="593437" cy="593437"/>
          </a:xfrm>
          <a:prstGeom prst="rect">
            <a:avLst/>
          </a:prstGeom>
        </p:spPr>
      </p:pic>
      <p:pic>
        <p:nvPicPr>
          <p:cNvPr id="19" name="Picture 18">
            <a:extLst>
              <a:ext uri="{FF2B5EF4-FFF2-40B4-BE49-F238E27FC236}">
                <a16:creationId xmlns:a16="http://schemas.microsoft.com/office/drawing/2014/main" id="{E282C211-4D28-F90F-5ECF-A3683A1F2791}"/>
              </a:ext>
            </a:extLst>
          </p:cNvPr>
          <p:cNvPicPr>
            <a:picLocks noChangeAspect="1"/>
          </p:cNvPicPr>
          <p:nvPr/>
        </p:nvPicPr>
        <p:blipFill>
          <a:blip r:embed="rId6"/>
          <a:stretch>
            <a:fillRect/>
          </a:stretch>
        </p:blipFill>
        <p:spPr>
          <a:xfrm>
            <a:off x="4012905" y="2325022"/>
            <a:ext cx="4166191" cy="3267856"/>
          </a:xfrm>
          <a:prstGeom prst="rect">
            <a:avLst/>
          </a:prstGeom>
        </p:spPr>
      </p:pic>
    </p:spTree>
    <p:extLst>
      <p:ext uri="{BB962C8B-B14F-4D97-AF65-F5344CB8AC3E}">
        <p14:creationId xmlns:p14="http://schemas.microsoft.com/office/powerpoint/2010/main" val="1628563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1215-A6D5-1EF4-1A13-C5E2A0BBC481}"/>
              </a:ext>
            </a:extLst>
          </p:cNvPr>
          <p:cNvSpPr>
            <a:spLocks noGrp="1"/>
          </p:cNvSpPr>
          <p:nvPr>
            <p:ph type="ctrTitle"/>
          </p:nvPr>
        </p:nvSpPr>
        <p:spPr>
          <a:xfrm>
            <a:off x="1524000" y="2235200"/>
            <a:ext cx="9144000" cy="2387600"/>
          </a:xfrm>
        </p:spPr>
        <p:txBody>
          <a:bodyPr>
            <a:normAutofit/>
          </a:bodyPr>
          <a:lstStyle/>
          <a:p>
            <a:r>
              <a:rPr lang="en-US" b="1" dirty="0">
                <a:solidFill>
                  <a:schemeClr val="accent6">
                    <a:lumMod val="75000"/>
                  </a:schemeClr>
                </a:solidFill>
                <a:latin typeface="Candara" panose="020E0502030303020204" pitchFamily="34" charset="0"/>
              </a:rPr>
              <a:t>Techniques to Avoid Overfitting</a:t>
            </a:r>
            <a:endParaRPr lang="en-IN" b="1" dirty="0">
              <a:solidFill>
                <a:schemeClr val="accent6">
                  <a:lumMod val="75000"/>
                </a:schemeClr>
              </a:solidFill>
              <a:latin typeface="Candara" panose="020E0502030303020204" pitchFamily="34" charset="0"/>
            </a:endParaRPr>
          </a:p>
        </p:txBody>
      </p:sp>
    </p:spTree>
    <p:extLst>
      <p:ext uri="{BB962C8B-B14F-4D97-AF65-F5344CB8AC3E}">
        <p14:creationId xmlns:p14="http://schemas.microsoft.com/office/powerpoint/2010/main" val="2444345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CE05-830C-B0A0-1B95-183D71C8509D}"/>
              </a:ext>
            </a:extLst>
          </p:cNvPr>
          <p:cNvSpPr>
            <a:spLocks noGrp="1"/>
          </p:cNvSpPr>
          <p:nvPr>
            <p:ph type="title"/>
          </p:nvPr>
        </p:nvSpPr>
        <p:spPr/>
        <p:txBody>
          <a:bodyPr>
            <a:normAutofit/>
          </a:bodyPr>
          <a:lstStyle/>
          <a:p>
            <a:pPr>
              <a:spcAft>
                <a:spcPts val="600"/>
              </a:spcAft>
            </a:pPr>
            <a:r>
              <a:rPr lang="en-US" b="1" dirty="0">
                <a:solidFill>
                  <a:schemeClr val="accent6">
                    <a:lumMod val="75000"/>
                  </a:schemeClr>
                </a:solidFill>
                <a:latin typeface="Candara" panose="020E0502030303020204" pitchFamily="34" charset="0"/>
              </a:rPr>
              <a:t>First things to check</a:t>
            </a:r>
          </a:p>
        </p:txBody>
      </p:sp>
      <p:sp>
        <p:nvSpPr>
          <p:cNvPr id="4" name="TextBox 3">
            <a:extLst>
              <a:ext uri="{FF2B5EF4-FFF2-40B4-BE49-F238E27FC236}">
                <a16:creationId xmlns:a16="http://schemas.microsoft.com/office/drawing/2014/main" id="{343AAE33-D04F-D40A-A2A5-FB26EBC1BA33}"/>
              </a:ext>
            </a:extLst>
          </p:cNvPr>
          <p:cNvSpPr txBox="1"/>
          <p:nvPr/>
        </p:nvSpPr>
        <p:spPr>
          <a:xfrm>
            <a:off x="786809" y="1557474"/>
            <a:ext cx="10909005" cy="4616648"/>
          </a:xfrm>
          <a:prstGeom prst="rect">
            <a:avLst/>
          </a:prstGeom>
          <a:noFill/>
        </p:spPr>
        <p:txBody>
          <a:bodyPr wrap="square">
            <a:spAutoFit/>
          </a:bodyPr>
          <a:lstStyle/>
          <a:p>
            <a:pPr>
              <a:spcAft>
                <a:spcPts val="600"/>
              </a:spcAft>
            </a:pPr>
            <a:r>
              <a:rPr lang="en-US" dirty="0"/>
              <a:t>Overfitting happens when the model is too complex compared to the patterns in the input data</a:t>
            </a:r>
          </a:p>
          <a:p>
            <a:pPr>
              <a:spcAft>
                <a:spcPts val="600"/>
              </a:spcAft>
            </a:pPr>
            <a:endParaRPr lang="en-US" dirty="0"/>
          </a:p>
          <a:p>
            <a:pPr marL="342900" indent="-342900">
              <a:spcAft>
                <a:spcPts val="600"/>
              </a:spcAft>
              <a:buFont typeface="+mj-lt"/>
              <a:buAutoNum type="arabicPeriod"/>
            </a:pPr>
            <a:r>
              <a:rPr lang="en-US" b="1" dirty="0">
                <a:solidFill>
                  <a:schemeClr val="accent6">
                    <a:lumMod val="75000"/>
                  </a:schemeClr>
                </a:solidFill>
              </a:rPr>
              <a:t>Understand your data</a:t>
            </a:r>
          </a:p>
          <a:p>
            <a:pPr marL="800100" lvl="1" indent="-342900">
              <a:spcAft>
                <a:spcPts val="600"/>
              </a:spcAft>
              <a:buFont typeface="Arial" panose="020B0604020202020204" pitchFamily="34" charset="0"/>
              <a:buChar char="•"/>
            </a:pPr>
            <a:r>
              <a:rPr lang="en-US" dirty="0"/>
              <a:t>Is the training and validation/test data coming from the same distribution?</a:t>
            </a:r>
          </a:p>
          <a:p>
            <a:pPr marL="800100" lvl="1" indent="-342900">
              <a:spcAft>
                <a:spcPts val="600"/>
              </a:spcAft>
              <a:buFont typeface="Arial" panose="020B0604020202020204" pitchFamily="34" charset="0"/>
              <a:buChar char="•"/>
            </a:pPr>
            <a:r>
              <a:rPr lang="en-US" dirty="0"/>
              <a:t>Is the data clean enough? Check for outliers, missing values, duplicates, corrupted images or wrong labels</a:t>
            </a:r>
          </a:p>
          <a:p>
            <a:pPr marL="800100" lvl="1" indent="-342900">
              <a:spcAft>
                <a:spcPts val="600"/>
              </a:spcAft>
              <a:buFont typeface="Arial" panose="020B0604020202020204" pitchFamily="34" charset="0"/>
              <a:buChar char="•"/>
            </a:pPr>
            <a:r>
              <a:rPr lang="en-US" dirty="0"/>
              <a:t>Are the features normalized? Is there a class imbalance?</a:t>
            </a:r>
          </a:p>
          <a:p>
            <a:pPr marL="800100" lvl="1" indent="-342900">
              <a:spcAft>
                <a:spcPts val="600"/>
              </a:spcAft>
              <a:buFont typeface="Arial" panose="020B0604020202020204" pitchFamily="34" charset="0"/>
              <a:buChar char="•"/>
            </a:pPr>
            <a:r>
              <a:rPr lang="en-US" dirty="0"/>
              <a:t>Can we get more data – easily, quickly, cheaply?</a:t>
            </a:r>
          </a:p>
          <a:p>
            <a:pPr marL="342900" indent="-342900">
              <a:spcAft>
                <a:spcPts val="600"/>
              </a:spcAft>
              <a:buAutoNum type="arabicPeriod"/>
            </a:pPr>
            <a:endParaRPr lang="en-US" b="1" dirty="0">
              <a:solidFill>
                <a:schemeClr val="accent6">
                  <a:lumMod val="75000"/>
                </a:schemeClr>
              </a:solidFill>
            </a:endParaRPr>
          </a:p>
          <a:p>
            <a:pPr marL="342900" indent="-342900">
              <a:spcAft>
                <a:spcPts val="600"/>
              </a:spcAft>
              <a:buAutoNum type="arabicPeriod"/>
            </a:pPr>
            <a:r>
              <a:rPr lang="en-US" b="1" dirty="0">
                <a:solidFill>
                  <a:schemeClr val="accent6">
                    <a:lumMod val="75000"/>
                  </a:schemeClr>
                </a:solidFill>
              </a:rPr>
              <a:t>Choose the right model</a:t>
            </a:r>
          </a:p>
          <a:p>
            <a:pPr marL="800100" lvl="1" indent="-342900">
              <a:spcAft>
                <a:spcPts val="600"/>
              </a:spcAft>
              <a:buFont typeface="Arial" panose="020B0604020202020204" pitchFamily="34" charset="0"/>
              <a:buChar char="•"/>
            </a:pPr>
            <a:r>
              <a:rPr lang="en-US" dirty="0"/>
              <a:t>Reduce model parameters (# hidden layers, # neurons per layer)</a:t>
            </a:r>
          </a:p>
          <a:p>
            <a:pPr marL="800100" lvl="1" indent="-342900">
              <a:spcAft>
                <a:spcPts val="600"/>
              </a:spcAft>
              <a:buFont typeface="Arial" panose="020B0604020202020204" pitchFamily="34" charset="0"/>
              <a:buChar char="•"/>
            </a:pPr>
            <a:r>
              <a:rPr lang="en-US" dirty="0"/>
              <a:t>Try simpler approaches like random forest, logistic regression, CART</a:t>
            </a:r>
          </a:p>
          <a:p>
            <a:pPr marL="342900" indent="-342900">
              <a:spcAft>
                <a:spcPts val="600"/>
              </a:spcAft>
              <a:buFont typeface="Arial" panose="020B0604020202020204" pitchFamily="34" charset="0"/>
              <a:buChar char="•"/>
            </a:pPr>
            <a:endParaRPr lang="en-US" b="1" dirty="0">
              <a:solidFill>
                <a:schemeClr val="accent6">
                  <a:lumMod val="75000"/>
                </a:schemeClr>
              </a:solidFill>
            </a:endParaRPr>
          </a:p>
          <a:p>
            <a:pPr marL="342900" indent="-342900">
              <a:spcAft>
                <a:spcPts val="600"/>
              </a:spcAft>
              <a:buFont typeface="+mj-lt"/>
              <a:buAutoNum type="arabicPeriod" startAt="2"/>
            </a:pPr>
            <a:endParaRPr lang="en-US" dirty="0"/>
          </a:p>
        </p:txBody>
      </p:sp>
      <p:pic>
        <p:nvPicPr>
          <p:cNvPr id="5" name="Picture 4">
            <a:extLst>
              <a:ext uri="{FF2B5EF4-FFF2-40B4-BE49-F238E27FC236}">
                <a16:creationId xmlns:a16="http://schemas.microsoft.com/office/drawing/2014/main" id="{4CDE1376-70F2-F500-BC68-F0D2015D4094}"/>
              </a:ext>
            </a:extLst>
          </p:cNvPr>
          <p:cNvPicPr>
            <a:picLocks noChangeAspect="1"/>
          </p:cNvPicPr>
          <p:nvPr/>
        </p:nvPicPr>
        <p:blipFill rotWithShape="1">
          <a:blip r:embed="rId2">
            <a:extLst>
              <a:ext uri="{28A0092B-C50C-407E-A947-70E740481C1C}">
                <a14:useLocalDpi xmlns:a14="http://schemas.microsoft.com/office/drawing/2010/main" val="0"/>
              </a:ext>
            </a:extLst>
          </a:blip>
          <a:srcRect r="69015"/>
          <a:stretch/>
        </p:blipFill>
        <p:spPr>
          <a:xfrm>
            <a:off x="11093357" y="627410"/>
            <a:ext cx="869157" cy="800991"/>
          </a:xfrm>
          <a:prstGeom prst="rect">
            <a:avLst/>
          </a:prstGeom>
        </p:spPr>
      </p:pic>
    </p:spTree>
    <p:extLst>
      <p:ext uri="{BB962C8B-B14F-4D97-AF65-F5344CB8AC3E}">
        <p14:creationId xmlns:p14="http://schemas.microsoft.com/office/powerpoint/2010/main" val="4194960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D78CA0F-DD5B-2FE7-E7C2-BFFD9EEAC7F7}"/>
              </a:ext>
            </a:extLst>
          </p:cNvPr>
          <p:cNvPicPr>
            <a:picLocks noChangeAspect="1"/>
          </p:cNvPicPr>
          <p:nvPr/>
        </p:nvPicPr>
        <p:blipFill>
          <a:blip r:embed="rId2"/>
          <a:stretch>
            <a:fillRect/>
          </a:stretch>
        </p:blipFill>
        <p:spPr>
          <a:xfrm>
            <a:off x="3160144" y="1993617"/>
            <a:ext cx="5481094" cy="4299233"/>
          </a:xfrm>
          <a:prstGeom prst="rect">
            <a:avLst/>
          </a:prstGeom>
        </p:spPr>
      </p:pic>
      <p:sp>
        <p:nvSpPr>
          <p:cNvPr id="2" name="Title 1">
            <a:extLst>
              <a:ext uri="{FF2B5EF4-FFF2-40B4-BE49-F238E27FC236}">
                <a16:creationId xmlns:a16="http://schemas.microsoft.com/office/drawing/2014/main" id="{B89FCE05-830C-B0A0-1B95-183D71C8509D}"/>
              </a:ext>
            </a:extLst>
          </p:cNvPr>
          <p:cNvSpPr>
            <a:spLocks noGrp="1"/>
          </p:cNvSpPr>
          <p:nvPr>
            <p:ph type="title"/>
          </p:nvPr>
        </p:nvSpPr>
        <p:spPr/>
        <p:txBody>
          <a:bodyPr>
            <a:normAutofit/>
          </a:bodyPr>
          <a:lstStyle/>
          <a:p>
            <a:pPr>
              <a:spcAft>
                <a:spcPts val="600"/>
              </a:spcAft>
            </a:pPr>
            <a:r>
              <a:rPr lang="en-US" b="1" dirty="0">
                <a:solidFill>
                  <a:schemeClr val="accent6">
                    <a:lumMod val="75000"/>
                  </a:schemeClr>
                </a:solidFill>
                <a:latin typeface="Candara" panose="020E0502030303020204" pitchFamily="34" charset="0"/>
              </a:rPr>
              <a:t>Early Stopping</a:t>
            </a:r>
          </a:p>
        </p:txBody>
      </p:sp>
      <p:sp>
        <p:nvSpPr>
          <p:cNvPr id="4" name="TextBox 3">
            <a:extLst>
              <a:ext uri="{FF2B5EF4-FFF2-40B4-BE49-F238E27FC236}">
                <a16:creationId xmlns:a16="http://schemas.microsoft.com/office/drawing/2014/main" id="{343AAE33-D04F-D40A-A2A5-FB26EBC1BA33}"/>
              </a:ext>
            </a:extLst>
          </p:cNvPr>
          <p:cNvSpPr txBox="1"/>
          <p:nvPr/>
        </p:nvSpPr>
        <p:spPr>
          <a:xfrm>
            <a:off x="786809" y="1557474"/>
            <a:ext cx="10909005" cy="369332"/>
          </a:xfrm>
          <a:prstGeom prst="rect">
            <a:avLst/>
          </a:prstGeom>
          <a:noFill/>
        </p:spPr>
        <p:txBody>
          <a:bodyPr wrap="square">
            <a:spAutoFit/>
          </a:bodyPr>
          <a:lstStyle/>
          <a:p>
            <a:pPr>
              <a:spcAft>
                <a:spcPts val="600"/>
              </a:spcAft>
            </a:pPr>
            <a:r>
              <a:rPr lang="en-US" dirty="0"/>
              <a:t>Stop training when validation loss stops reducing</a:t>
            </a:r>
          </a:p>
        </p:txBody>
      </p:sp>
      <p:pic>
        <p:nvPicPr>
          <p:cNvPr id="5" name="Picture 4">
            <a:extLst>
              <a:ext uri="{FF2B5EF4-FFF2-40B4-BE49-F238E27FC236}">
                <a16:creationId xmlns:a16="http://schemas.microsoft.com/office/drawing/2014/main" id="{4CDE1376-70F2-F500-BC68-F0D2015D4094}"/>
              </a:ext>
            </a:extLst>
          </p:cNvPr>
          <p:cNvPicPr>
            <a:picLocks noChangeAspect="1"/>
          </p:cNvPicPr>
          <p:nvPr/>
        </p:nvPicPr>
        <p:blipFill rotWithShape="1">
          <a:blip r:embed="rId3">
            <a:extLst>
              <a:ext uri="{28A0092B-C50C-407E-A947-70E740481C1C}">
                <a14:useLocalDpi xmlns:a14="http://schemas.microsoft.com/office/drawing/2010/main" val="0"/>
              </a:ext>
            </a:extLst>
          </a:blip>
          <a:srcRect r="69015"/>
          <a:stretch/>
        </p:blipFill>
        <p:spPr>
          <a:xfrm>
            <a:off x="11093357" y="627410"/>
            <a:ext cx="869157" cy="800991"/>
          </a:xfrm>
          <a:prstGeom prst="rect">
            <a:avLst/>
          </a:prstGeom>
        </p:spPr>
      </p:pic>
      <p:cxnSp>
        <p:nvCxnSpPr>
          <p:cNvPr id="9" name="Straight Connector 8">
            <a:extLst>
              <a:ext uri="{FF2B5EF4-FFF2-40B4-BE49-F238E27FC236}">
                <a16:creationId xmlns:a16="http://schemas.microsoft.com/office/drawing/2014/main" id="{720CC817-4152-2207-F618-B87F6213B198}"/>
              </a:ext>
            </a:extLst>
          </p:cNvPr>
          <p:cNvCxnSpPr>
            <a:cxnSpLocks/>
          </p:cNvCxnSpPr>
          <p:nvPr/>
        </p:nvCxnSpPr>
        <p:spPr>
          <a:xfrm>
            <a:off x="5208730" y="4281624"/>
            <a:ext cx="0" cy="1514475"/>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8402F39-F6C3-5EC8-26D8-93F6D5F98D5F}"/>
              </a:ext>
            </a:extLst>
          </p:cNvPr>
          <p:cNvSpPr txBox="1"/>
          <p:nvPr/>
        </p:nvSpPr>
        <p:spPr>
          <a:xfrm>
            <a:off x="4257678" y="4986474"/>
            <a:ext cx="1457322" cy="646331"/>
          </a:xfrm>
          <a:prstGeom prst="rect">
            <a:avLst/>
          </a:prstGeom>
          <a:noFill/>
        </p:spPr>
        <p:txBody>
          <a:bodyPr wrap="square">
            <a:spAutoFit/>
          </a:bodyPr>
          <a:lstStyle/>
          <a:p>
            <a:pPr>
              <a:spcAft>
                <a:spcPts val="600"/>
              </a:spcAft>
            </a:pPr>
            <a:r>
              <a:rPr lang="en-US" dirty="0"/>
              <a:t>Early stopping</a:t>
            </a:r>
          </a:p>
        </p:txBody>
      </p:sp>
    </p:spTree>
    <p:extLst>
      <p:ext uri="{BB962C8B-B14F-4D97-AF65-F5344CB8AC3E}">
        <p14:creationId xmlns:p14="http://schemas.microsoft.com/office/powerpoint/2010/main" val="640797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357B313-355F-76B8-733C-21FD8756BEF4}"/>
              </a:ext>
            </a:extLst>
          </p:cNvPr>
          <p:cNvPicPr>
            <a:picLocks noChangeAspect="1"/>
          </p:cNvPicPr>
          <p:nvPr/>
        </p:nvPicPr>
        <p:blipFill>
          <a:blip r:embed="rId2"/>
          <a:stretch>
            <a:fillRect/>
          </a:stretch>
        </p:blipFill>
        <p:spPr>
          <a:xfrm>
            <a:off x="3744885" y="2425695"/>
            <a:ext cx="3913215" cy="3017369"/>
          </a:xfrm>
          <a:prstGeom prst="rect">
            <a:avLst/>
          </a:prstGeom>
        </p:spPr>
      </p:pic>
      <p:sp>
        <p:nvSpPr>
          <p:cNvPr id="2" name="Title 1">
            <a:extLst>
              <a:ext uri="{FF2B5EF4-FFF2-40B4-BE49-F238E27FC236}">
                <a16:creationId xmlns:a16="http://schemas.microsoft.com/office/drawing/2014/main" id="{B89FCE05-830C-B0A0-1B95-183D71C8509D}"/>
              </a:ext>
            </a:extLst>
          </p:cNvPr>
          <p:cNvSpPr>
            <a:spLocks noGrp="1"/>
          </p:cNvSpPr>
          <p:nvPr>
            <p:ph type="title"/>
          </p:nvPr>
        </p:nvSpPr>
        <p:spPr/>
        <p:txBody>
          <a:bodyPr>
            <a:normAutofit/>
          </a:bodyPr>
          <a:lstStyle/>
          <a:p>
            <a:pPr>
              <a:spcAft>
                <a:spcPts val="600"/>
              </a:spcAft>
            </a:pPr>
            <a:r>
              <a:rPr lang="en-US" b="1" dirty="0">
                <a:solidFill>
                  <a:schemeClr val="accent6">
                    <a:lumMod val="75000"/>
                  </a:schemeClr>
                </a:solidFill>
                <a:latin typeface="Candara" panose="020E0502030303020204" pitchFamily="34" charset="0"/>
              </a:rPr>
              <a:t>Early Stopping</a:t>
            </a:r>
          </a:p>
        </p:txBody>
      </p:sp>
      <p:pic>
        <p:nvPicPr>
          <p:cNvPr id="5" name="Picture 4">
            <a:extLst>
              <a:ext uri="{FF2B5EF4-FFF2-40B4-BE49-F238E27FC236}">
                <a16:creationId xmlns:a16="http://schemas.microsoft.com/office/drawing/2014/main" id="{4CDE1376-70F2-F500-BC68-F0D2015D4094}"/>
              </a:ext>
            </a:extLst>
          </p:cNvPr>
          <p:cNvPicPr>
            <a:picLocks noChangeAspect="1"/>
          </p:cNvPicPr>
          <p:nvPr/>
        </p:nvPicPr>
        <p:blipFill rotWithShape="1">
          <a:blip r:embed="rId3">
            <a:extLst>
              <a:ext uri="{28A0092B-C50C-407E-A947-70E740481C1C}">
                <a14:useLocalDpi xmlns:a14="http://schemas.microsoft.com/office/drawing/2010/main" val="0"/>
              </a:ext>
            </a:extLst>
          </a:blip>
          <a:srcRect r="69015"/>
          <a:stretch/>
        </p:blipFill>
        <p:spPr>
          <a:xfrm>
            <a:off x="11093357" y="627410"/>
            <a:ext cx="869157" cy="800991"/>
          </a:xfrm>
          <a:prstGeom prst="rect">
            <a:avLst/>
          </a:prstGeom>
        </p:spPr>
      </p:pic>
      <p:cxnSp>
        <p:nvCxnSpPr>
          <p:cNvPr id="9" name="Straight Connector 8">
            <a:extLst>
              <a:ext uri="{FF2B5EF4-FFF2-40B4-BE49-F238E27FC236}">
                <a16:creationId xmlns:a16="http://schemas.microsoft.com/office/drawing/2014/main" id="{720CC817-4152-2207-F618-B87F6213B198}"/>
              </a:ext>
            </a:extLst>
          </p:cNvPr>
          <p:cNvCxnSpPr>
            <a:cxnSpLocks/>
          </p:cNvCxnSpPr>
          <p:nvPr/>
        </p:nvCxnSpPr>
        <p:spPr>
          <a:xfrm>
            <a:off x="5527507" y="3605212"/>
            <a:ext cx="0" cy="1514475"/>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8402F39-F6C3-5EC8-26D8-93F6D5F98D5F}"/>
              </a:ext>
            </a:extLst>
          </p:cNvPr>
          <p:cNvSpPr txBox="1"/>
          <p:nvPr/>
        </p:nvSpPr>
        <p:spPr>
          <a:xfrm>
            <a:off x="5556082" y="3934379"/>
            <a:ext cx="1457322" cy="646331"/>
          </a:xfrm>
          <a:prstGeom prst="rect">
            <a:avLst/>
          </a:prstGeom>
          <a:noFill/>
        </p:spPr>
        <p:txBody>
          <a:bodyPr wrap="square">
            <a:spAutoFit/>
          </a:bodyPr>
          <a:lstStyle/>
          <a:p>
            <a:pPr>
              <a:spcAft>
                <a:spcPts val="600"/>
              </a:spcAft>
            </a:pPr>
            <a:r>
              <a:rPr lang="en-US" dirty="0"/>
              <a:t>Early stopping</a:t>
            </a:r>
          </a:p>
        </p:txBody>
      </p:sp>
      <p:sp>
        <p:nvSpPr>
          <p:cNvPr id="16" name="Rectangle 15">
            <a:extLst>
              <a:ext uri="{FF2B5EF4-FFF2-40B4-BE49-F238E27FC236}">
                <a16:creationId xmlns:a16="http://schemas.microsoft.com/office/drawing/2014/main" id="{BD08971E-5ED3-A94D-CC90-10E17DA98DEE}"/>
              </a:ext>
            </a:extLst>
          </p:cNvPr>
          <p:cNvSpPr/>
          <p:nvPr/>
        </p:nvSpPr>
        <p:spPr>
          <a:xfrm>
            <a:off x="1595322" y="1682851"/>
            <a:ext cx="8729777" cy="501785"/>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 early stopping even validation loss is not increasing</a:t>
            </a:r>
          </a:p>
        </p:txBody>
      </p:sp>
      <p:pic>
        <p:nvPicPr>
          <p:cNvPr id="17" name="Graphic 16" descr="Lightbulb with solid fill">
            <a:extLst>
              <a:ext uri="{FF2B5EF4-FFF2-40B4-BE49-F238E27FC236}">
                <a16:creationId xmlns:a16="http://schemas.microsoft.com/office/drawing/2014/main" id="{7DFAA813-81BF-DB60-6A0D-DAEE87E94E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00097" y="1736328"/>
            <a:ext cx="394829" cy="394829"/>
          </a:xfrm>
          <a:prstGeom prst="rect">
            <a:avLst/>
          </a:prstGeom>
        </p:spPr>
      </p:pic>
      <p:sp>
        <p:nvSpPr>
          <p:cNvPr id="18" name="TextBox 17">
            <a:extLst>
              <a:ext uri="{FF2B5EF4-FFF2-40B4-BE49-F238E27FC236}">
                <a16:creationId xmlns:a16="http://schemas.microsoft.com/office/drawing/2014/main" id="{0FE7C957-304B-53F2-D65F-678A5925BDA0}"/>
              </a:ext>
            </a:extLst>
          </p:cNvPr>
          <p:cNvSpPr txBox="1"/>
          <p:nvPr/>
        </p:nvSpPr>
        <p:spPr>
          <a:xfrm>
            <a:off x="1295400" y="5504909"/>
            <a:ext cx="9797957" cy="723275"/>
          </a:xfrm>
          <a:prstGeom prst="rect">
            <a:avLst/>
          </a:prstGeom>
          <a:noFill/>
        </p:spPr>
        <p:txBody>
          <a:bodyPr wrap="square">
            <a:spAutoFit/>
          </a:bodyPr>
          <a:lstStyle/>
          <a:p>
            <a:pPr>
              <a:spcAft>
                <a:spcPts val="600"/>
              </a:spcAft>
            </a:pPr>
            <a:r>
              <a:rPr lang="en-US" b="1" dirty="0">
                <a:solidFill>
                  <a:schemeClr val="accent6">
                    <a:lumMod val="75000"/>
                  </a:schemeClr>
                </a:solidFill>
              </a:rPr>
              <a:t>Why</a:t>
            </a:r>
            <a:r>
              <a:rPr lang="en-US" dirty="0">
                <a:solidFill>
                  <a:schemeClr val="accent6">
                    <a:lumMod val="75000"/>
                  </a:schemeClr>
                </a:solidFill>
              </a:rPr>
              <a:t>:</a:t>
            </a:r>
            <a:r>
              <a:rPr lang="en-US" dirty="0"/>
              <a:t> Reduces chances of overfitting on unseen data + Saves compute and time</a:t>
            </a:r>
          </a:p>
          <a:p>
            <a:pPr>
              <a:spcAft>
                <a:spcPts val="600"/>
              </a:spcAft>
            </a:pPr>
            <a:r>
              <a:rPr lang="en-US" b="1" dirty="0">
                <a:solidFill>
                  <a:schemeClr val="accent6">
                    <a:lumMod val="75000"/>
                  </a:schemeClr>
                </a:solidFill>
              </a:rPr>
              <a:t>How:</a:t>
            </a:r>
            <a:r>
              <a:rPr lang="en-US" dirty="0"/>
              <a:t> Stop training when validation loss doesn’t reduce by more than x%</a:t>
            </a:r>
          </a:p>
        </p:txBody>
      </p:sp>
    </p:spTree>
    <p:extLst>
      <p:ext uri="{BB962C8B-B14F-4D97-AF65-F5344CB8AC3E}">
        <p14:creationId xmlns:p14="http://schemas.microsoft.com/office/powerpoint/2010/main" val="774838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19729</TotalTime>
  <Words>1508</Words>
  <Application>Microsoft Office PowerPoint</Application>
  <PresentationFormat>Widescreen</PresentationFormat>
  <Paragraphs>202</Paragraphs>
  <Slides>20</Slides>
  <Notes>12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Cambria Math</vt:lpstr>
      <vt:lpstr>Candara</vt:lpstr>
      <vt:lpstr>Courier New</vt:lpstr>
      <vt:lpstr>Office Theme</vt:lpstr>
      <vt:lpstr>Essential Techniques for Deep Learning to Avoid Overfitting</vt:lpstr>
      <vt:lpstr>Why is difficult to train neural networks</vt:lpstr>
      <vt:lpstr>What is Overfitting?</vt:lpstr>
      <vt:lpstr>What causes overfitting?</vt:lpstr>
      <vt:lpstr>How to detect overfitting?</vt:lpstr>
      <vt:lpstr>Techniques to Avoid Overfitting</vt:lpstr>
      <vt:lpstr>First things to check</vt:lpstr>
      <vt:lpstr>Early Stopping</vt:lpstr>
      <vt:lpstr>Early Stopping</vt:lpstr>
      <vt:lpstr>Dropout</vt:lpstr>
      <vt:lpstr>L1 and L2 Regularization</vt:lpstr>
      <vt:lpstr>Batch Normalization</vt:lpstr>
      <vt:lpstr>Batch Normalization</vt:lpstr>
      <vt:lpstr>Data Augmentation</vt:lpstr>
      <vt:lpstr>Data Augmentation</vt:lpstr>
      <vt:lpstr>Gradient Clipping</vt:lpstr>
      <vt:lpstr>Combining all together with Lightening</vt:lpstr>
      <vt:lpstr>Finally, be carful not to underfit</vt:lpstr>
      <vt:lpstr>Techniques for further exploration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Essential Techniques for Deep Learning to Avoid Overfitting</dc:title>
  <dc:creator>Harsh Kumar</dc:creator>
  <cp:lastModifiedBy>Harsh Kumar</cp:lastModifiedBy>
  <cp:revision>102</cp:revision>
  <dcterms:created xsi:type="dcterms:W3CDTF">2024-06-15T05:29:16Z</dcterms:created>
  <dcterms:modified xsi:type="dcterms:W3CDTF">2024-07-12T13:08:57Z</dcterms:modified>
</cp:coreProperties>
</file>