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9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57" r:id="rId10"/>
    <p:sldId id="291" r:id="rId11"/>
    <p:sldId id="258" r:id="rId12"/>
    <p:sldId id="259" r:id="rId13"/>
    <p:sldId id="260" r:id="rId14"/>
    <p:sldId id="262" r:id="rId15"/>
    <p:sldId id="261" r:id="rId16"/>
    <p:sldId id="263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FA8447-88F4-4643-BC16-DC4A5D8BDE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C9704-0C37-43B5-9782-09B0C1C091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E0735-B224-4836-BD1B-4FF7E6FBD96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75798-55AE-4070-952D-AC69667E5A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30A37-1E18-4BB7-9CB8-8BB53F4620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EE65E-4B82-4EF9-82E5-586C5D91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1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7FED4-D1D3-074F-AC4C-40C6B0FA35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12192000" cy="68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1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46D37-E267-D749-9C8F-5D935FEF12EE}"/>
              </a:ext>
            </a:extLst>
          </p:cNvPr>
          <p:cNvSpPr/>
          <p:nvPr userDrawn="1"/>
        </p:nvSpPr>
        <p:spPr>
          <a:xfrm>
            <a:off x="0" y="1"/>
            <a:ext cx="12192000" cy="141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0121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69" y="365125"/>
            <a:ext cx="11074831" cy="6422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37F53-CC06-7546-B14A-187A7C03B17B}"/>
              </a:ext>
            </a:extLst>
          </p:cNvPr>
          <p:cNvSpPr/>
          <p:nvPr userDrawn="1"/>
        </p:nvSpPr>
        <p:spPr>
          <a:xfrm>
            <a:off x="0" y="1"/>
            <a:ext cx="12192000" cy="141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77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5989C-6860-B94F-AEE3-1F97A1FF0938}"/>
              </a:ext>
            </a:extLst>
          </p:cNvPr>
          <p:cNvSpPr/>
          <p:nvPr userDrawn="1"/>
        </p:nvSpPr>
        <p:spPr>
          <a:xfrm>
            <a:off x="0" y="1"/>
            <a:ext cx="12192000" cy="141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31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E0C8-75B0-44D3-801C-FF5EE375F54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A1BA-5529-4B22-8BAB-9240D5849C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8CD60-E05D-5C46-AEA7-E49C0047190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12192000" cy="685585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F019BE7-AD18-484D-843D-CABA36D3751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267" y="5612860"/>
            <a:ext cx="1591733" cy="947284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D5C4CF2-4BF0-544E-A969-A16D26E7978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1" y="5925953"/>
            <a:ext cx="1474033" cy="6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6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openref.com/coordpolygonarea.html" TargetMode="External"/><Relationship Id="rId2" Type="http://schemas.openxmlformats.org/officeDocument/2006/relationships/hyperlink" Target="https://maxow.github.io/posts/computational-geometry-set-operations-on-polytop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ttacode.org/wiki/Shoelace_formula_for_polygonal_area#Haske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369C-5F67-4DE5-A407-87428CA88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4"/>
            <a:ext cx="7772400" cy="1011237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Pemrograman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Fungsional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21DD4-27FD-4B28-8843-9A66FDA0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2255019"/>
            <a:ext cx="6858000" cy="498014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Currying, Partial Evaluation and Composition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1321A7-0EFE-4D08-875A-4678BD799240}"/>
              </a:ext>
            </a:extLst>
          </p:cNvPr>
          <p:cNvSpPr txBox="1">
            <a:spLocks/>
          </p:cNvSpPr>
          <p:nvPr/>
        </p:nvSpPr>
        <p:spPr>
          <a:xfrm>
            <a:off x="2667000" y="4660078"/>
            <a:ext cx="6858000" cy="452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Ade Azurat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70198B-1150-4AA7-A507-E3A7DF777189}"/>
              </a:ext>
            </a:extLst>
          </p:cNvPr>
          <p:cNvSpPr txBox="1">
            <a:spLocks/>
          </p:cNvSpPr>
          <p:nvPr/>
        </p:nvSpPr>
        <p:spPr>
          <a:xfrm>
            <a:off x="2667000" y="5009123"/>
            <a:ext cx="6858000" cy="452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Senin</a:t>
            </a:r>
            <a:r>
              <a:rPr lang="en-US" dirty="0"/>
              <a:t>, 28 September 2020</a:t>
            </a:r>
          </a:p>
          <a:p>
            <a:r>
              <a:rPr lang="en-US" dirty="0" err="1"/>
              <a:t>Mayoritas</a:t>
            </a:r>
            <a:r>
              <a:rPr lang="en-US" dirty="0"/>
              <a:t> Slide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 Paul </a:t>
            </a:r>
            <a:r>
              <a:rPr lang="en-US" dirty="0" err="1"/>
              <a:t>Huldak</a:t>
            </a:r>
            <a:r>
              <a:rPr lang="en-US" dirty="0"/>
              <a:t>, Haskell School of Expression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213D52B-F232-1B49-84AF-A283F716B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65" y="2947262"/>
            <a:ext cx="1718671" cy="13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5A6BCB-D93E-5742-BE58-3C5C28577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Currying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747F4E4-FBC6-A84D-B01B-B7C38FCB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57611" y="1687621"/>
            <a:ext cx="7958138" cy="44148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Recall the function: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simple n a b = n * (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a+b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  <a:b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endParaRPr lang="en-US" altLang="en-US" sz="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Note that: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simple n a b</a:t>
            </a: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/>
              <a:t> is really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(((simple n) a) b)</a:t>
            </a:r>
            <a:r>
              <a:rPr lang="en-US" altLang="en-US" sz="2000" dirty="0"/>
              <a:t>      in fully parenthesized notation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simple :: Float -&gt; Float -&gt; Float -&gt; Float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simple n ::        Float -&gt; Float -&gt; Float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(simple n) a ::             Float -&gt; Float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((simple n) a) b ::                  Float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Therefore: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multSumByFive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 b = simple 5 a b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chemeClr val="hlink"/>
                </a:solidFill>
              </a:rPr>
              <a:t>is the same as</a:t>
            </a:r>
            <a:endParaRPr lang="en-US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multSumByFive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= simple 5</a:t>
            </a:r>
          </a:p>
        </p:txBody>
      </p:sp>
    </p:spTree>
    <p:extLst>
      <p:ext uri="{BB962C8B-B14F-4D97-AF65-F5344CB8AC3E}">
        <p14:creationId xmlns:p14="http://schemas.microsoft.com/office/powerpoint/2010/main" val="90853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66F8E8-1FA4-D944-A678-003140B3A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Use of Currying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2815A8E-1EB4-B341-9C7C-5CCBBF79E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1692275"/>
            <a:ext cx="7467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listSum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listProd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:: [Integer] -&gt; Integer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listSum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foldr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(+) 0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endParaRPr lang="en-US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listProd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foldr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(*) 1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endParaRPr lang="en-US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36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listSum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foldr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(+)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listProd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foldr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(*)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and, or :: [Bool] -&gt; Bool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and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foldr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(&amp;&amp;) True 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endParaRPr lang="en-US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or 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foldr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(||) False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endParaRPr lang="en-US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36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and     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foldr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(&amp;&amp;)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or      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foldr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(||) False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E158E9DB-61D1-D64A-9B26-C0C8DD7966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676040"/>
            <a:ext cx="0" cy="457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3886F760-3F26-E046-B2B4-AFAA39A2E8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5299129"/>
            <a:ext cx="0" cy="457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4ADE1AE4-4E56-D046-A16C-AE527ED9C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5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1656F8-4491-3540-B366-011552498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Be Careful Though ...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17634C-3671-3E4A-900B-3BFD88ED6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5810" y="1608648"/>
            <a:ext cx="961799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Consider: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 x = g (x+2) y 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This is not equal to: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 = g (x+2) 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because to do so might change the value of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0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In general: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 x = e 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is equal to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 = 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 dirty="0">
                <a:solidFill>
                  <a:schemeClr val="hlink"/>
                </a:solidFill>
              </a:rPr>
              <a:t>only if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chemeClr val="hlink"/>
                </a:solidFill>
              </a:rPr>
              <a:t>does not appear free in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459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2B3D89-97D4-A84C-BF98-65B07A7FD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Simplify Definitions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C49059-E8AF-2843-965A-518295BA4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485254"/>
            <a:ext cx="8153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Recall:</a:t>
            </a:r>
            <a:endParaRPr lang="en-US" altLang="en-US" sz="1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reverse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foldl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revOp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[]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endParaRPr lang="en-US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where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revOp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acc x = x : acc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000" b="1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In the prelude we have: 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flip f x y = f y x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br>
              <a:rPr lang="en-US" altLang="en-US" sz="2000" dirty="0"/>
            </a:br>
            <a:r>
              <a:rPr lang="en-US" altLang="en-US" sz="2000" dirty="0"/>
              <a:t>(what is its type?)  Thus:</a:t>
            </a:r>
            <a:endParaRPr lang="en-US" altLang="en-US" sz="1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revOp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acc x = flip (:) acc x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or even better: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revOp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flip (:)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And thus:</a:t>
            </a:r>
            <a:endParaRPr lang="en-US" altLang="en-US" sz="1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reverse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foldl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(flip (:)) []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xs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or even better:</a:t>
            </a:r>
            <a:endParaRPr lang="en-US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reverse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foldl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(flip (:)) []</a:t>
            </a:r>
          </a:p>
        </p:txBody>
      </p:sp>
    </p:spTree>
    <p:extLst>
      <p:ext uri="{BB962C8B-B14F-4D97-AF65-F5344CB8AC3E}">
        <p14:creationId xmlns:p14="http://schemas.microsoft.com/office/powerpoint/2010/main" val="290013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50A11F-D2CE-F64B-ACFB-C6D01F704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Anonymous Functions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1F9076A-5A1D-E34B-BC92-28A6D34EC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286000"/>
            <a:ext cx="7958138" cy="3881438"/>
          </a:xfrm>
        </p:spPr>
        <p:txBody>
          <a:bodyPr/>
          <a:lstStyle/>
          <a:p>
            <a:r>
              <a:rPr lang="en-US" altLang="en-US" sz="2000"/>
              <a:t>So far, all of our functions have been defined using an </a:t>
            </a:r>
            <a:r>
              <a:rPr lang="en-US" altLang="en-US" sz="2000" i="1"/>
              <a:t>equation</a:t>
            </a:r>
            <a:r>
              <a:rPr lang="en-US" altLang="en-US" sz="2000"/>
              <a:t>, such as the function </a:t>
            </a:r>
            <a:r>
              <a:rPr lang="en-US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succ</a:t>
            </a:r>
            <a:r>
              <a:rPr lang="en-US" altLang="en-US" sz="2000"/>
              <a:t> defined by:</a:t>
            </a:r>
            <a:br>
              <a:rPr lang="en-US" altLang="en-US" sz="2000"/>
            </a:br>
            <a:r>
              <a:rPr lang="en-US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succ x = x+1</a:t>
            </a:r>
            <a:br>
              <a:rPr lang="en-US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</a:br>
            <a:endParaRPr lang="en-US" altLang="en-US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en-US" sz="2000"/>
              <a:t>This raises the question: Is it possible to define a </a:t>
            </a:r>
            <a:r>
              <a:rPr lang="en-US" altLang="en-US" sz="2000" i="1"/>
              <a:t>value</a:t>
            </a:r>
            <a:r>
              <a:rPr lang="en-US" altLang="en-US" sz="2000"/>
              <a:t> that behaves just like </a:t>
            </a:r>
            <a:r>
              <a:rPr lang="en-US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succ</a:t>
            </a:r>
            <a:r>
              <a:rPr lang="en-US" altLang="en-US" sz="2000"/>
              <a:t>, but has no name?  Much in the same way that </a:t>
            </a:r>
            <a:r>
              <a:rPr lang="en-US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3.14159</a:t>
            </a:r>
            <a:r>
              <a:rPr lang="en-US" altLang="en-US" sz="2000"/>
              <a:t> is a value that behaves like </a:t>
            </a:r>
            <a:r>
              <a:rPr lang="en-US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pi</a:t>
            </a:r>
            <a:r>
              <a:rPr lang="en-US" altLang="en-US" sz="2000"/>
              <a:t>?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 sz="2000"/>
              <a:t>The answer is </a:t>
            </a:r>
            <a:r>
              <a:rPr lang="en-US" altLang="en-US" sz="2000" i="1"/>
              <a:t>yes</a:t>
            </a:r>
            <a:r>
              <a:rPr lang="en-US" altLang="en-US" sz="2000"/>
              <a:t>, and it is written </a:t>
            </a:r>
            <a:r>
              <a:rPr lang="en-US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\x -&gt; x+1</a:t>
            </a:r>
            <a:r>
              <a:rPr lang="en-US" altLang="en-US" sz="2000"/>
              <a:t>.  Indeed, we could rewrite the previous definition of </a:t>
            </a:r>
            <a:r>
              <a:rPr lang="en-US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succ</a:t>
            </a:r>
            <a:r>
              <a:rPr lang="en-US" altLang="en-US" sz="2000"/>
              <a:t> as:</a:t>
            </a:r>
            <a:br>
              <a:rPr lang="en-US" altLang="en-US" sz="2000"/>
            </a:br>
            <a:r>
              <a:rPr lang="en-US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succ = \x -&gt; x+1.</a:t>
            </a:r>
          </a:p>
        </p:txBody>
      </p:sp>
    </p:spTree>
    <p:extLst>
      <p:ext uri="{BB962C8B-B14F-4D97-AF65-F5344CB8AC3E}">
        <p14:creationId xmlns:p14="http://schemas.microsoft.com/office/powerpoint/2010/main" val="335077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900317-B702-604E-8A82-3FB25F0E9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Sections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F364048-CD9E-7E46-8FE5-43E2CDE92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8804" y="1574369"/>
            <a:ext cx="82296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Sections are like currying for infix operators.  For example:</a:t>
            </a:r>
            <a:br>
              <a:rPr lang="en-US" altLang="en-US" sz="2000" dirty="0"/>
            </a:br>
            <a:br>
              <a:rPr lang="en-US" altLang="en-US" sz="800" dirty="0"/>
            </a:b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(+5) = \x -&gt; x + 5</a:t>
            </a:r>
            <a:b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(4-) = \y -&gt; 4 – y</a:t>
            </a:r>
            <a:b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br>
              <a:rPr lang="en-US" altLang="en-US" sz="8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So in fact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succ</a:t>
            </a:r>
            <a:r>
              <a:rPr lang="en-US" altLang="en-US" sz="2000" dirty="0">
                <a:latin typeface="Arial" panose="020B0604020202020204" pitchFamily="34" charset="0"/>
              </a:rPr>
              <a:t> is just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(+1) </a:t>
            </a:r>
            <a:r>
              <a:rPr lang="en-US" altLang="en-US" sz="2000" dirty="0">
                <a:latin typeface="Arial" panose="020B0604020202020204" pitchFamily="34" charset="0"/>
              </a:rPr>
              <a:t>!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Note that sections are consistent with the fact that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(+)</a:t>
            </a:r>
            <a:r>
              <a:rPr lang="en-US" altLang="en-US" sz="2000" dirty="0">
                <a:latin typeface="Arial" panose="020B0604020202020204" pitchFamily="34" charset="0"/>
              </a:rPr>
              <a:t>, for example, is equivalent to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\x -&gt; \y -&gt;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x+y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Although convenient, however, sections are less expressive than anonymous functions.  For example, it’s hard to represent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\x -&gt; (x+1)/2</a:t>
            </a:r>
            <a:r>
              <a:rPr lang="en-US" altLang="en-US" sz="2000" dirty="0">
                <a:latin typeface="Arial" panose="020B0604020202020204" pitchFamily="34" charset="0"/>
              </a:rPr>
              <a:t> as a section.  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You can also pattern match using an anonymous function, as in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\(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x:xs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-&gt; x</a:t>
            </a:r>
            <a:r>
              <a:rPr lang="en-US" altLang="en-US" sz="2000" dirty="0">
                <a:latin typeface="Arial" panose="020B0604020202020204" pitchFamily="34" charset="0"/>
              </a:rPr>
              <a:t>, which is the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head</a:t>
            </a:r>
            <a:r>
              <a:rPr lang="en-US" altLang="en-US" sz="2000" dirty="0">
                <a:latin typeface="Arial" panose="020B0604020202020204" pitchFamily="34" charset="0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88994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4FF501A-A4B9-0044-BD93-0883CCEB8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Function Composition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F195173-649D-384F-B057-75C907F85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8102" y="1775847"/>
            <a:ext cx="8334375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Very often we would like to combine the effects of one function with that of another.  </a:t>
            </a:r>
            <a:r>
              <a:rPr lang="en-US" altLang="en-US" sz="2000" i="1" dirty="0">
                <a:latin typeface="Arial" panose="020B0604020202020204" pitchFamily="34" charset="0"/>
              </a:rPr>
              <a:t>Function composition</a:t>
            </a:r>
            <a:r>
              <a:rPr lang="en-US" altLang="en-US" sz="2000" dirty="0">
                <a:latin typeface="Arial" panose="020B0604020202020204" pitchFamily="34" charset="0"/>
              </a:rPr>
              <a:t> accomplishes this for us, and is simply defined as the infix operator 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(.)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  <a:br>
              <a:rPr lang="en-US" altLang="en-US" sz="2000" dirty="0">
                <a:latin typeface="Arial" panose="020B0604020202020204" pitchFamily="34" charset="0"/>
              </a:rPr>
            </a:br>
            <a:br>
              <a:rPr lang="en-US" altLang="en-US" sz="1000" dirty="0">
                <a:latin typeface="Arial" panose="020B0604020202020204" pitchFamily="34" charset="0"/>
              </a:rPr>
            </a:b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(f . g) x = f (g x)</a:t>
            </a:r>
            <a:b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endParaRPr lang="en-US" altLang="en-US" sz="1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So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f.g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is the same as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\x -&gt; f (g x)</a:t>
            </a:r>
            <a:r>
              <a:rPr lang="en-US" altLang="en-US" sz="2000" dirty="0"/>
              <a:t>.</a:t>
            </a:r>
            <a:br>
              <a:rPr lang="en-US" altLang="en-US" sz="2000" dirty="0"/>
            </a:b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Function composition can be used to simplify previous definitions:</a:t>
            </a:r>
            <a:br>
              <a:rPr lang="en-US" altLang="en-US" sz="2000" dirty="0"/>
            </a:br>
            <a:br>
              <a:rPr lang="en-US" altLang="en-US" sz="1000" dirty="0"/>
            </a:b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totalSquareArea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sides</a:t>
            </a:r>
            <a:b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sumList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(map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squareArea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sides)</a:t>
            </a:r>
            <a:b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= (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sumList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. map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squareArea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sides</a:t>
            </a:r>
            <a:b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br>
              <a:rPr lang="en-US" altLang="en-US" sz="10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r>
              <a:rPr lang="en-US" altLang="en-US" sz="2000" dirty="0"/>
              <a:t>Combining this with currying simplification yields:</a:t>
            </a:r>
            <a:b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br>
              <a:rPr lang="en-US" altLang="en-US" sz="1000" b="1" dirty="0">
                <a:solidFill>
                  <a:schemeClr val="folHlink"/>
                </a:solidFill>
                <a:latin typeface="Courier New" panose="02070309020205020404" pitchFamily="49" charset="0"/>
              </a:rPr>
            </a:b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totalSquareArea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sumList</a:t>
            </a:r>
            <a:r>
              <a:rPr lang="en-US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. map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squareArea</a:t>
            </a:r>
            <a:endParaRPr lang="en-US" altLang="en-US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7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CA4-C9B3-F644-9209-9B2C78513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Bradley Hand" pitchFamily="2" charset="77"/>
              </a:rPr>
              <a:t>Selamat</a:t>
            </a:r>
            <a:r>
              <a:rPr lang="en-US" sz="4000" dirty="0">
                <a:solidFill>
                  <a:schemeClr val="bg1"/>
                </a:solidFill>
                <a:latin typeface="Bradley Hand" pitchFamily="2" charset="77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Bradley Hand" pitchFamily="2" charset="77"/>
              </a:rPr>
              <a:t>Belajar</a:t>
            </a:r>
            <a:r>
              <a:rPr lang="en-US" sz="4000" dirty="0">
                <a:solidFill>
                  <a:schemeClr val="bg1"/>
                </a:solidFill>
                <a:latin typeface="Bradley Hand" pitchFamily="2" charset="77"/>
              </a:rPr>
              <a:t> dan </a:t>
            </a:r>
            <a:r>
              <a:rPr lang="en-US" sz="4000" dirty="0" err="1">
                <a:solidFill>
                  <a:schemeClr val="bg1"/>
                </a:solidFill>
                <a:latin typeface="Bradley Hand" pitchFamily="2" charset="77"/>
              </a:rPr>
              <a:t>Berlatih</a:t>
            </a:r>
            <a:r>
              <a:rPr lang="en-US" sz="4000" dirty="0">
                <a:solidFill>
                  <a:schemeClr val="bg1"/>
                </a:solidFill>
                <a:latin typeface="Bradley Hand" pitchFamily="2" charset="77"/>
              </a:rPr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50E4-4B7A-1C45-A33A-03D3BDC9D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Silahkan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baca</a:t>
            </a:r>
            <a:r>
              <a:rPr lang="en-US" dirty="0">
                <a:solidFill>
                  <a:schemeClr val="bg1"/>
                </a:solidFill>
              </a:rPr>
              <a:t> Bab 6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r>
              <a:rPr lang="en-US" dirty="0">
                <a:solidFill>
                  <a:schemeClr val="bg1"/>
                </a:solidFill>
              </a:rPr>
              <a:t> Haskell School of Expression</a:t>
            </a:r>
          </a:p>
          <a:p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Bab 10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r>
              <a:rPr lang="en-US" dirty="0">
                <a:solidFill>
                  <a:schemeClr val="bg1"/>
                </a:solidFill>
              </a:rPr>
              <a:t> Haskell The Craft of Functional Programming</a:t>
            </a:r>
          </a:p>
          <a:p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Bab 6 Learn You a Haskell for Great Good! (http://</a:t>
            </a:r>
            <a:r>
              <a:rPr lang="en-US" dirty="0" err="1">
                <a:solidFill>
                  <a:schemeClr val="bg1"/>
                </a:solidFill>
              </a:rPr>
              <a:t>learnyouahaskell.com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98BBC23-635C-6C45-9490-3BED4EBF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33" y="318052"/>
            <a:ext cx="300893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2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6BB5-B44B-9643-A54C-A5375D9A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Diskusi</a:t>
            </a:r>
            <a:r>
              <a:rPr lang="en-US" dirty="0"/>
              <a:t> Pekan 02:  Too much Abstraction (</a:t>
            </a:r>
            <a:r>
              <a:rPr lang="en-US" dirty="0" err="1"/>
              <a:t>Dwi</a:t>
            </a:r>
            <a:r>
              <a:rPr lang="en-US" dirty="0"/>
              <a:t>, </a:t>
            </a:r>
            <a:r>
              <a:rPr lang="en-US" dirty="0" err="1"/>
              <a:t>Supri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97C4-985F-6842-AF61-279ABB5C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latin typeface="Lucida Console" panose="020B0609040504020204" pitchFamily="49" charset="0"/>
              </a:rPr>
              <a:t>multiply x y </a:t>
            </a:r>
            <a:br>
              <a:rPr lang="en-ID" dirty="0">
                <a:latin typeface="Lucida Console" panose="020B0609040504020204" pitchFamily="49" charset="0"/>
              </a:rPr>
            </a:br>
            <a:r>
              <a:rPr lang="en-ID" dirty="0">
                <a:latin typeface="Lucida Console" panose="020B0609040504020204" pitchFamily="49" charset="0"/>
              </a:rPr>
              <a:t>| </a:t>
            </a:r>
            <a:r>
              <a:rPr lang="en-ID" dirty="0" err="1">
                <a:latin typeface="Lucida Console" panose="020B0609040504020204" pitchFamily="49" charset="0"/>
              </a:rPr>
              <a:t>isZero</a:t>
            </a:r>
            <a:r>
              <a:rPr lang="en-ID" dirty="0">
                <a:latin typeface="Lucida Console" panose="020B0609040504020204" pitchFamily="49" charset="0"/>
              </a:rPr>
              <a:t> x || </a:t>
            </a:r>
            <a:r>
              <a:rPr lang="en-ID" dirty="0" err="1">
                <a:latin typeface="Lucida Console" panose="020B0609040504020204" pitchFamily="49" charset="0"/>
              </a:rPr>
              <a:t>isZero</a:t>
            </a:r>
            <a:r>
              <a:rPr lang="en-ID" dirty="0">
                <a:latin typeface="Lucida Console" panose="020B0609040504020204" pitchFamily="49" charset="0"/>
              </a:rPr>
              <a:t> y = 0</a:t>
            </a:r>
            <a:br>
              <a:rPr lang="en-ID" dirty="0">
                <a:latin typeface="Lucida Console" panose="020B0609040504020204" pitchFamily="49" charset="0"/>
              </a:rPr>
            </a:br>
            <a:r>
              <a:rPr lang="en-ID" dirty="0">
                <a:latin typeface="Lucida Console" panose="020B0609040504020204" pitchFamily="49" charset="0"/>
              </a:rPr>
              <a:t>| </a:t>
            </a:r>
            <a:r>
              <a:rPr lang="en-ID" dirty="0" err="1">
                <a:latin typeface="Lucida Console" panose="020B0609040504020204" pitchFamily="49" charset="0"/>
              </a:rPr>
              <a:t>isOne</a:t>
            </a:r>
            <a:r>
              <a:rPr lang="en-ID" dirty="0">
                <a:latin typeface="Lucida Console" panose="020B0609040504020204" pitchFamily="49" charset="0"/>
              </a:rPr>
              <a:t> x = y</a:t>
            </a:r>
            <a:br>
              <a:rPr lang="en-ID" dirty="0">
                <a:latin typeface="Lucida Console" panose="020B0609040504020204" pitchFamily="49" charset="0"/>
              </a:rPr>
            </a:br>
            <a:r>
              <a:rPr lang="en-ID" dirty="0">
                <a:latin typeface="Lucida Console" panose="020B0609040504020204" pitchFamily="49" charset="0"/>
              </a:rPr>
              <a:t>| </a:t>
            </a:r>
            <a:r>
              <a:rPr lang="en-ID" dirty="0" err="1">
                <a:latin typeface="Lucida Console" panose="020B0609040504020204" pitchFamily="49" charset="0"/>
              </a:rPr>
              <a:t>isOne</a:t>
            </a:r>
            <a:r>
              <a:rPr lang="en-ID" dirty="0">
                <a:latin typeface="Lucida Console" panose="020B0609040504020204" pitchFamily="49" charset="0"/>
              </a:rPr>
              <a:t> y = x</a:t>
            </a:r>
            <a:br>
              <a:rPr lang="en-ID" dirty="0">
                <a:latin typeface="Lucida Console" panose="020B0609040504020204" pitchFamily="49" charset="0"/>
              </a:rPr>
            </a:br>
            <a:r>
              <a:rPr lang="en-ID" dirty="0">
                <a:latin typeface="Lucida Console" panose="020B0609040504020204" pitchFamily="49" charset="0"/>
              </a:rPr>
              <a:t>| </a:t>
            </a:r>
            <a:r>
              <a:rPr lang="en-ID" dirty="0" err="1">
                <a:latin typeface="Lucida Console" panose="020B0609040504020204" pitchFamily="49" charset="0"/>
              </a:rPr>
              <a:t>greaterThanOne</a:t>
            </a:r>
            <a:r>
              <a:rPr lang="en-ID" dirty="0">
                <a:latin typeface="Lucida Console" panose="020B0609040504020204" pitchFamily="49" charset="0"/>
              </a:rPr>
              <a:t> x &amp;&amp; </a:t>
            </a:r>
            <a:r>
              <a:rPr lang="en-ID" dirty="0" err="1">
                <a:latin typeface="Lucida Console" panose="020B0609040504020204" pitchFamily="49" charset="0"/>
              </a:rPr>
              <a:t>greaterThanOne</a:t>
            </a:r>
            <a:r>
              <a:rPr lang="en-ID" dirty="0">
                <a:latin typeface="Lucida Console" panose="020B0609040504020204" pitchFamily="49" charset="0"/>
              </a:rPr>
              <a:t> y = x + multiply x (y-1)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D" dirty="0">
                <a:latin typeface="Lucida Console" panose="020B0609040504020204" pitchFamily="49" charset="0"/>
              </a:rPr>
            </a:br>
            <a:r>
              <a:rPr lang="en-ID" dirty="0" err="1">
                <a:latin typeface="Lucida Console" panose="020B0609040504020204" pitchFamily="49" charset="0"/>
              </a:rPr>
              <a:t>isZero</a:t>
            </a:r>
            <a:r>
              <a:rPr lang="en-ID" dirty="0">
                <a:latin typeface="Lucida Console" panose="020B0609040504020204" pitchFamily="49" charset="0"/>
              </a:rPr>
              <a:t> n = equals n 0</a:t>
            </a:r>
            <a:br>
              <a:rPr lang="en-ID" dirty="0">
                <a:latin typeface="Lucida Console" panose="020B0609040504020204" pitchFamily="49" charset="0"/>
              </a:rPr>
            </a:br>
            <a:r>
              <a:rPr lang="en-ID" dirty="0" err="1">
                <a:latin typeface="Lucida Console" panose="020B0609040504020204" pitchFamily="49" charset="0"/>
              </a:rPr>
              <a:t>isOne</a:t>
            </a:r>
            <a:r>
              <a:rPr lang="en-ID" dirty="0">
                <a:latin typeface="Lucida Console" panose="020B0609040504020204" pitchFamily="49" charset="0"/>
              </a:rPr>
              <a:t> n = equals n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latin typeface="Lucida Console" panose="020B0609040504020204" pitchFamily="49" charset="0"/>
              </a:rPr>
              <a:t>sum a b = a +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 err="1">
                <a:latin typeface="Lucida Console" panose="020B0609040504020204" pitchFamily="49" charset="0"/>
              </a:rPr>
              <a:t>substract</a:t>
            </a:r>
            <a:r>
              <a:rPr lang="en-ID" dirty="0">
                <a:latin typeface="Lucida Console" panose="020B0609040504020204" pitchFamily="49" charset="0"/>
              </a:rPr>
              <a:t> a b = a -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latin typeface="Lucida Console" panose="020B0609040504020204" pitchFamily="49" charset="0"/>
              </a:rPr>
              <a:t>times a 0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latin typeface="Lucida Console" panose="020B0609040504020204" pitchFamily="49" charset="0"/>
              </a:rPr>
              <a:t>times a b = sum a a + (times a (</a:t>
            </a:r>
            <a:r>
              <a:rPr lang="en-ID" dirty="0" err="1">
                <a:latin typeface="Lucida Console" panose="020B0609040504020204" pitchFamily="49" charset="0"/>
              </a:rPr>
              <a:t>substract</a:t>
            </a:r>
            <a:r>
              <a:rPr lang="en-ID" dirty="0">
                <a:latin typeface="Lucida Console" panose="020B0609040504020204" pitchFamily="49" charset="0"/>
              </a:rPr>
              <a:t> b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2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6BB5-B44B-9643-A54C-A5375D9A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Diskusi</a:t>
            </a:r>
            <a:r>
              <a:rPr lang="en-US" dirty="0"/>
              <a:t> Pekan 02:  Data Abstraction (</a:t>
            </a:r>
            <a:r>
              <a:rPr lang="en-US" dirty="0" err="1"/>
              <a:t>Rafif</a:t>
            </a:r>
            <a:r>
              <a:rPr lang="en-US" dirty="0"/>
              <a:t>, </a:t>
            </a:r>
            <a:r>
              <a:rPr lang="en-US" dirty="0" err="1"/>
              <a:t>Dwi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97C4-985F-6842-AF61-279ABB5C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2000" dirty="0">
                <a:latin typeface="Lucida Console" panose="020B0609040504020204" pitchFamily="49" charset="0"/>
              </a:rPr>
              <a:t>data Time = Hour Integer | Minute Integer | Second Integer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D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2000" dirty="0">
                <a:latin typeface="Lucida Console" panose="020B0609040504020204" pitchFamily="49" charset="0"/>
              </a:rPr>
              <a:t>data RGB = </a:t>
            </a:r>
            <a:r>
              <a:rPr lang="en-ID" sz="2000" dirty="0" err="1">
                <a:latin typeface="Lucida Console" panose="020B0609040504020204" pitchFamily="49" charset="0"/>
              </a:rPr>
              <a:t>RGBInt</a:t>
            </a:r>
            <a:r>
              <a:rPr lang="en-ID" sz="2000" dirty="0">
                <a:latin typeface="Lucida Console" panose="020B0609040504020204" pitchFamily="49" charset="0"/>
              </a:rPr>
              <a:t> Integer Integer Integer | </a:t>
            </a:r>
            <a:r>
              <a:rPr lang="en-ID" sz="2000" dirty="0" err="1">
                <a:latin typeface="Lucida Console" panose="020B0609040504020204" pitchFamily="49" charset="0"/>
              </a:rPr>
              <a:t>RGBFloat</a:t>
            </a:r>
            <a:r>
              <a:rPr lang="en-ID" sz="2000" dirty="0">
                <a:latin typeface="Lucida Console" panose="020B0609040504020204" pitchFamily="49" charset="0"/>
              </a:rPr>
              <a:t> Float Float Float | </a:t>
            </a:r>
            <a:r>
              <a:rPr lang="en-ID" sz="2000" dirty="0" err="1">
                <a:latin typeface="Lucida Console" panose="020B0609040504020204" pitchFamily="49" charset="0"/>
              </a:rPr>
              <a:t>HexCode</a:t>
            </a:r>
            <a:r>
              <a:rPr lang="en-ID" sz="2000" dirty="0">
                <a:latin typeface="Lucida Console" panose="020B0609040504020204" pitchFamily="49" charset="0"/>
              </a:rPr>
              <a:t> String | Red | Green | Blue | Cyan | Magenta | Yellow | White | Black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D" sz="2000" dirty="0">
                <a:latin typeface="Lucida Console" panose="020B0609040504020204" pitchFamily="49" charset="0"/>
              </a:rPr>
            </a:br>
            <a:r>
              <a:rPr lang="en-ID" sz="2000" dirty="0" err="1">
                <a:latin typeface="Lucida Console" panose="020B0609040504020204" pitchFamily="49" charset="0"/>
              </a:rPr>
              <a:t>toFloat</a:t>
            </a:r>
            <a:r>
              <a:rPr lang="en-ID" sz="2000" dirty="0">
                <a:latin typeface="Lucida Console" panose="020B0609040504020204" pitchFamily="49" charset="0"/>
              </a:rPr>
              <a:t> (</a:t>
            </a:r>
            <a:r>
              <a:rPr lang="en-ID" sz="2000" dirty="0" err="1">
                <a:latin typeface="Lucida Console" panose="020B0609040504020204" pitchFamily="49" charset="0"/>
              </a:rPr>
              <a:t>RGBInt</a:t>
            </a:r>
            <a:r>
              <a:rPr lang="en-ID" sz="2000" dirty="0">
                <a:latin typeface="Lucida Console" panose="020B0609040504020204" pitchFamily="49" charset="0"/>
              </a:rPr>
              <a:t> r g b) = </a:t>
            </a:r>
            <a:r>
              <a:rPr lang="en-ID" sz="2000" dirty="0" err="1">
                <a:latin typeface="Lucida Console" panose="020B0609040504020204" pitchFamily="49" charset="0"/>
              </a:rPr>
              <a:t>RGBFloat</a:t>
            </a:r>
            <a:r>
              <a:rPr lang="en-ID" sz="2000" dirty="0">
                <a:latin typeface="Lucida Console" panose="020B0609040504020204" pitchFamily="49" charset="0"/>
              </a:rPr>
              <a:t> (r/255) (g/255) (b/255)</a:t>
            </a:r>
            <a:br>
              <a:rPr lang="en-ID" sz="2000" dirty="0">
                <a:latin typeface="Lucida Console" panose="020B0609040504020204" pitchFamily="49" charset="0"/>
              </a:rPr>
            </a:br>
            <a:r>
              <a:rPr lang="en-ID" sz="2000" dirty="0" err="1">
                <a:latin typeface="Lucida Console" panose="020B0609040504020204" pitchFamily="49" charset="0"/>
              </a:rPr>
              <a:t>toInt</a:t>
            </a:r>
            <a:r>
              <a:rPr lang="en-ID" sz="2000" dirty="0">
                <a:latin typeface="Lucida Console" panose="020B0609040504020204" pitchFamily="49" charset="0"/>
              </a:rPr>
              <a:t> Red = </a:t>
            </a:r>
            <a:r>
              <a:rPr lang="en-ID" sz="2000" dirty="0" err="1">
                <a:latin typeface="Lucida Console" panose="020B0609040504020204" pitchFamily="49" charset="0"/>
              </a:rPr>
              <a:t>RGBInt</a:t>
            </a:r>
            <a:r>
              <a:rPr lang="en-ID" sz="2000" dirty="0">
                <a:latin typeface="Lucida Console" panose="020B0609040504020204" pitchFamily="49" charset="0"/>
              </a:rPr>
              <a:t> 255 0 0</a:t>
            </a:r>
            <a:br>
              <a:rPr lang="en-ID" sz="2000" dirty="0">
                <a:latin typeface="Lucida Console" panose="020B0609040504020204" pitchFamily="49" charset="0"/>
              </a:rPr>
            </a:br>
            <a:r>
              <a:rPr lang="en-ID" sz="2000" dirty="0" err="1">
                <a:latin typeface="Lucida Console" panose="020B0609040504020204" pitchFamily="49" charset="0"/>
              </a:rPr>
              <a:t>toFloat</a:t>
            </a:r>
            <a:r>
              <a:rPr lang="en-ID" sz="2000" dirty="0">
                <a:latin typeface="Lucida Console" panose="020B0609040504020204" pitchFamily="49" charset="0"/>
              </a:rPr>
              <a:t> Red = </a:t>
            </a:r>
            <a:r>
              <a:rPr lang="en-ID" sz="2000" dirty="0" err="1">
                <a:latin typeface="Lucida Console" panose="020B0609040504020204" pitchFamily="49" charset="0"/>
              </a:rPr>
              <a:t>RGBFloat</a:t>
            </a:r>
            <a:r>
              <a:rPr lang="en-ID" sz="2000" dirty="0">
                <a:latin typeface="Lucida Console" panose="020B0609040504020204" pitchFamily="49" charset="0"/>
              </a:rPr>
              <a:t> 1.0 0 0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2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6BB5-B44B-9643-A54C-A5375D9A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Diskusi</a:t>
            </a:r>
            <a:r>
              <a:rPr lang="en-US" dirty="0"/>
              <a:t> Pekan 02:  Monad? Abstraction? (</a:t>
            </a:r>
            <a:r>
              <a:rPr lang="en-US" dirty="0" err="1"/>
              <a:t>Wulan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97C4-985F-6842-AF61-279ABB5C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230" y="1825625"/>
            <a:ext cx="88895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2000" dirty="0"/>
              <a:t>do</a:t>
            </a:r>
            <a:br>
              <a:rPr lang="en-ID" sz="2000" dirty="0"/>
            </a:br>
            <a:r>
              <a:rPr lang="en-ID" sz="2000" dirty="0"/>
              <a:t>user &lt;- </a:t>
            </a:r>
            <a:r>
              <a:rPr lang="en-ID" sz="2000" dirty="0" err="1"/>
              <a:t>getUser</a:t>
            </a:r>
            <a:r>
              <a:rPr lang="en-ID" sz="2000" dirty="0"/>
              <a:t> "</a:t>
            </a:r>
            <a:r>
              <a:rPr lang="en-ID" sz="2000" dirty="0" err="1"/>
              <a:t>pemfung</a:t>
            </a:r>
            <a:r>
              <a:rPr lang="en-ID" sz="2000" dirty="0"/>
              <a:t>"</a:t>
            </a:r>
            <a:br>
              <a:rPr lang="en-ID" sz="2000" dirty="0"/>
            </a:br>
            <a:r>
              <a:rPr lang="en-ID" sz="2000" dirty="0"/>
              <a:t>birthdate &lt;- </a:t>
            </a:r>
            <a:r>
              <a:rPr lang="en-ID" sz="2000" dirty="0" err="1"/>
              <a:t>getBirthDate</a:t>
            </a:r>
            <a:r>
              <a:rPr lang="en-ID" sz="2000" dirty="0"/>
              <a:t> user</a:t>
            </a:r>
            <a:br>
              <a:rPr lang="en-ID" sz="2000" dirty="0"/>
            </a:br>
            <a:r>
              <a:rPr lang="en-ID" sz="2000" dirty="0" err="1"/>
              <a:t>getAge</a:t>
            </a:r>
            <a:r>
              <a:rPr lang="en-ID" sz="2000" dirty="0"/>
              <a:t> birthdate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D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2000" dirty="0">
                <a:latin typeface="Lucida Console" panose="020B0609040504020204" pitchFamily="49" charset="0"/>
              </a:rPr>
              <a:t>Maybe Monad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2000" dirty="0"/>
              <a:t>case </a:t>
            </a:r>
            <a:r>
              <a:rPr lang="en-ID" sz="2000" dirty="0" err="1"/>
              <a:t>getUser</a:t>
            </a:r>
            <a:r>
              <a:rPr lang="en-ID" sz="2000" dirty="0"/>
              <a:t> "</a:t>
            </a:r>
            <a:r>
              <a:rPr lang="en-ID" sz="2000" dirty="0" err="1"/>
              <a:t>pemfung</a:t>
            </a:r>
            <a:r>
              <a:rPr lang="en-ID" sz="2000" dirty="0"/>
              <a:t>" of</a:t>
            </a:r>
            <a:br>
              <a:rPr lang="en-ID" sz="2000" dirty="0"/>
            </a:br>
            <a:r>
              <a:rPr lang="en-ID" sz="2000" dirty="0"/>
              <a:t>Nothing -&gt; Nothing </a:t>
            </a:r>
            <a:br>
              <a:rPr lang="en-ID" sz="2000" dirty="0"/>
            </a:br>
            <a:r>
              <a:rPr lang="en-ID" sz="2000" dirty="0"/>
              <a:t>Just user -&gt; case </a:t>
            </a:r>
            <a:r>
              <a:rPr lang="en-ID" sz="2000" dirty="0" err="1"/>
              <a:t>getBirthDate</a:t>
            </a:r>
            <a:r>
              <a:rPr lang="en-ID" sz="2000" dirty="0"/>
              <a:t> user of</a:t>
            </a:r>
            <a:br>
              <a:rPr lang="en-ID" sz="2000" dirty="0"/>
            </a:br>
            <a:r>
              <a:rPr lang="en-ID" sz="2000" dirty="0"/>
              <a:t>Nothing -&gt; Nothing </a:t>
            </a:r>
            <a:br>
              <a:rPr lang="en-ID" sz="2000" dirty="0"/>
            </a:br>
            <a:r>
              <a:rPr lang="en-ID" sz="2000" dirty="0"/>
              <a:t>Just birthdate -&gt; </a:t>
            </a:r>
            <a:r>
              <a:rPr lang="en-ID" sz="2000" dirty="0" err="1"/>
              <a:t>getAge</a:t>
            </a:r>
            <a:r>
              <a:rPr lang="en-ID" sz="2000" dirty="0"/>
              <a:t> birthdate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2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6BB5-B44B-9643-A54C-A5375D9A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Diskusi</a:t>
            </a:r>
            <a:r>
              <a:rPr lang="en-US" dirty="0"/>
              <a:t> Pekan 02:  Computation by Calculation (</a:t>
            </a:r>
            <a:r>
              <a:rPr lang="en-US" dirty="0" err="1"/>
              <a:t>Achir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97C4-985F-6842-AF61-279ABB5C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862" y="1782305"/>
            <a:ext cx="10082938" cy="4394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... </a:t>
            </a:r>
            <a:r>
              <a:rPr lang="en-ID" dirty="0" err="1"/>
              <a:t>kebenaran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dibuktikan</a:t>
            </a:r>
            <a:r>
              <a:rPr lang="en-ID" dirty="0"/>
              <a:t> </a:t>
            </a:r>
            <a:r>
              <a:rPr lang="en-ID" dirty="0" err="1"/>
              <a:t>terletak</a:t>
            </a:r>
            <a:r>
              <a:rPr lang="en-ID" dirty="0"/>
              <a:t> di </a:t>
            </a:r>
            <a:r>
              <a:rPr lang="en-ID" dirty="0" err="1"/>
              <a:t>paradigma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pemrogramannya</a:t>
            </a:r>
            <a:r>
              <a:rPr lang="en-ID" dirty="0"/>
              <a:t>. Karena </a:t>
            </a:r>
            <a:r>
              <a:rPr lang="en-ID" dirty="0" err="1"/>
              <a:t>semuanya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fungsi-fungsi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di-unfold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kebenarannya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imperatif</a:t>
            </a:r>
            <a:r>
              <a:rPr lang="en-ID" dirty="0"/>
              <a:t>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alami</a:t>
            </a:r>
            <a:r>
              <a:rPr lang="en-ID" dirty="0"/>
              <a:t> di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pemrogramannya</a:t>
            </a:r>
            <a:r>
              <a:rPr lang="en-ID" dirty="0"/>
              <a:t>. Kita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menerjemahkan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imperatif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matematis</a:t>
            </a:r>
            <a:r>
              <a:rPr lang="en-ID" dirty="0"/>
              <a:t>, </a:t>
            </a:r>
            <a:r>
              <a:rPr lang="en-ID" dirty="0" err="1"/>
              <a:t>mungkin</a:t>
            </a:r>
            <a:r>
              <a:rPr lang="en-ID" dirty="0"/>
              <a:t> di </a:t>
            </a:r>
            <a:r>
              <a:rPr lang="en-ID" dirty="0" err="1"/>
              <a:t>kertas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terjemahan</a:t>
            </a:r>
            <a:r>
              <a:rPr lang="en-ID" dirty="0"/>
              <a:t> </a:t>
            </a:r>
            <a:r>
              <a:rPr lang="en-ID" dirty="0" err="1"/>
              <a:t>matematisnya</a:t>
            </a:r>
            <a:r>
              <a:rPr lang="en-ID" dirty="0"/>
              <a:t> yang </a:t>
            </a:r>
            <a:r>
              <a:rPr lang="en-ID" dirty="0" err="1"/>
              <a:t>dibuktikan</a:t>
            </a:r>
            <a:r>
              <a:rPr lang="en-ID" dirty="0"/>
              <a:t> </a:t>
            </a:r>
            <a:r>
              <a:rPr lang="en-ID" dirty="0" err="1"/>
              <a:t>kebenarannya</a:t>
            </a:r>
            <a:r>
              <a:rPr lang="en-ID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9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6BB5-B44B-9643-A54C-A5375D9A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7" y="63199"/>
            <a:ext cx="10708117" cy="1051740"/>
          </a:xfrm>
        </p:spPr>
        <p:txBody>
          <a:bodyPr>
            <a:normAutofit/>
          </a:bodyPr>
          <a:lstStyle/>
          <a:p>
            <a:r>
              <a:rPr lang="en-US" dirty="0" err="1"/>
              <a:t>Diskusi</a:t>
            </a:r>
            <a:r>
              <a:rPr lang="en-US" dirty="0"/>
              <a:t> Pekan 02:  Algorithm design (Febri, </a:t>
            </a:r>
            <a:r>
              <a:rPr lang="en-US" dirty="0" err="1"/>
              <a:t>Aji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97C4-985F-6842-AF61-279ABB5C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862" y="1782305"/>
            <a:ext cx="10082938" cy="439465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  <a:hlinkClick r:id="rId2"/>
              </a:rPr>
              <a:t>https://maxow.github.io/posts/computational-geometry-set-operations-on-polytopes.html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sz="1800" dirty="0">
                <a:latin typeface="Lucida Console" panose="020B0609040504020204" pitchFamily="49" charset="0"/>
                <a:hlinkClick r:id="rId3"/>
              </a:rPr>
              <a:t>https://www.mathopenref.com/coordpolygonarea.html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Lucida Console" panose="020B0609040504020204" pitchFamily="49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787000-0C48-9A4F-B628-5E6936EF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7324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05512F-BBB2-3945-94CC-D844A9D53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" y="3563941"/>
            <a:ext cx="6284398" cy="5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1BDB79-0D6A-8944-809B-C364FBBD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" y="4163906"/>
            <a:ext cx="6284398" cy="61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5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967174F-FC50-2A45-B798-F56BC133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2452090"/>
            <a:ext cx="41783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66BB5-B44B-9643-A54C-A5375D9A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Diskusi</a:t>
            </a:r>
            <a:r>
              <a:rPr lang="en-US" dirty="0"/>
              <a:t> Pekan 02:  Algorithm Design (</a:t>
            </a:r>
            <a:r>
              <a:rPr lang="en-US" dirty="0" err="1"/>
              <a:t>Bagas</a:t>
            </a:r>
            <a:r>
              <a:rPr lang="en-US" dirty="0"/>
              <a:t>, Jo, </a:t>
            </a:r>
            <a:r>
              <a:rPr lang="en-US" dirty="0" err="1"/>
              <a:t>Achir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97C4-985F-6842-AF61-279ABB5C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42" y="4743520"/>
            <a:ext cx="11214315" cy="13724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  <a:hlinkClick r:id="rId3"/>
              </a:rPr>
              <a:t>https://www.mathopenref.com/coordpolygonarea.html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  <a:hlinkClick r:id="rId3"/>
              </a:rPr>
              <a:t>https://rosettacode.org/wiki/Shoelace_formula_for_polygonal_area#Haskell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98A8F97-FD95-C246-9552-823E082F6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9" y="3332453"/>
            <a:ext cx="8592058" cy="89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07702-CD50-A647-884B-03DBBCF72E01}"/>
              </a:ext>
            </a:extLst>
          </p:cNvPr>
          <p:cNvSpPr txBox="1"/>
          <p:nvPr/>
        </p:nvSpPr>
        <p:spPr>
          <a:xfrm>
            <a:off x="139485" y="1428236"/>
            <a:ext cx="1205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dimodelkan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?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design </a:t>
            </a:r>
            <a:r>
              <a:rPr lang="en-US" sz="2400" dirty="0" err="1"/>
              <a:t>algoritma</a:t>
            </a:r>
            <a:r>
              <a:rPr lang="en-US" sz="2400" dirty="0"/>
              <a:t>, </a:t>
            </a:r>
            <a:r>
              <a:rPr lang="en-US" sz="2400" dirty="0" err="1"/>
              <a:t>seberapa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model </a:t>
            </a:r>
            <a:r>
              <a:rPr lang="en-US" sz="2400" dirty="0" err="1"/>
              <a:t>nya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891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6BB5-B44B-9643-A54C-A5375D9A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Diskusi</a:t>
            </a:r>
            <a:r>
              <a:rPr lang="en-US" dirty="0"/>
              <a:t> Pekan 02:  Algorithm Design (</a:t>
            </a:r>
            <a:r>
              <a:rPr lang="en-US" dirty="0" err="1"/>
              <a:t>Bagas</a:t>
            </a:r>
            <a:r>
              <a:rPr lang="en-US" dirty="0"/>
              <a:t>, Jo, </a:t>
            </a:r>
            <a:r>
              <a:rPr lang="en-US" dirty="0" err="1"/>
              <a:t>Achir</a:t>
            </a:r>
            <a:r>
              <a:rPr lang="en-US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7D4B82-C83D-7B4A-A488-135547CDB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06" y="1999432"/>
            <a:ext cx="11705188" cy="285913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1D16FA2-9D04-9C4F-A6F0-DAE8AE373CB7}"/>
              </a:ext>
            </a:extLst>
          </p:cNvPr>
          <p:cNvSpPr/>
          <p:nvPr/>
        </p:nvSpPr>
        <p:spPr>
          <a:xfrm>
            <a:off x="1456841" y="4169044"/>
            <a:ext cx="2650210" cy="689524"/>
          </a:xfrm>
          <a:prstGeom prst="ellipse">
            <a:avLst/>
          </a:prstGeom>
          <a:solidFill>
            <a:srgbClr val="FF72C4">
              <a:alpha val="2470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82B8-E66E-4762-9627-96BDF7AF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Agenda dan 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CBCA-1054-4156-ACC1-3C65C881B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141"/>
            <a:ext cx="10940512" cy="493182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Partial Evaluation</a:t>
            </a:r>
          </a:p>
          <a:p>
            <a:pPr lvl="1"/>
            <a:r>
              <a:rPr lang="en-US" dirty="0"/>
              <a:t>Function Composition</a:t>
            </a:r>
          </a:p>
          <a:p>
            <a:r>
              <a:rPr lang="en-US" dirty="0"/>
              <a:t>Learning Objective</a:t>
            </a:r>
          </a:p>
          <a:p>
            <a:pPr lvl="1"/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terminology Currying, Partial Evaluation and Function Composition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Haskell</a:t>
            </a:r>
          </a:p>
          <a:p>
            <a:pPr lvl="1"/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program yang </a:t>
            </a:r>
            <a:r>
              <a:rPr lang="en-ID" dirty="0" err="1"/>
              <a:t>menerapkan</a:t>
            </a:r>
            <a:r>
              <a:rPr lang="en-ID" dirty="0"/>
              <a:t> Partial Evaluation dan Currying</a:t>
            </a:r>
          </a:p>
          <a:p>
            <a:pPr lvl="1"/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uncurrying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currying.</a:t>
            </a:r>
          </a:p>
          <a:p>
            <a:pPr lvl="1"/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program </a:t>
            </a:r>
            <a:r>
              <a:rPr lang="en-ID" dirty="0" err="1"/>
              <a:t>lebih</a:t>
            </a:r>
            <a:r>
              <a:rPr lang="en-ID" dirty="0"/>
              <a:t> modular </a:t>
            </a:r>
            <a:r>
              <a:rPr lang="en-ID" dirty="0" err="1"/>
              <a:t>dengan</a:t>
            </a:r>
            <a:r>
              <a:rPr lang="en-ID" dirty="0"/>
              <a:t> function composition </a:t>
            </a:r>
            <a:r>
              <a:rPr lang="en-ID" dirty="0" err="1"/>
              <a:t>memanfaatkan</a:t>
            </a:r>
            <a:r>
              <a:rPr lang="en-ID" dirty="0"/>
              <a:t> partial evaluation dan currying.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7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1260</Words>
  <Application>Microsoft Macintosh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Bradley Hand</vt:lpstr>
      <vt:lpstr>Calibri</vt:lpstr>
      <vt:lpstr>Calibri Light</vt:lpstr>
      <vt:lpstr>Courier New</vt:lpstr>
      <vt:lpstr>Lucida Console</vt:lpstr>
      <vt:lpstr>Wingdings</vt:lpstr>
      <vt:lpstr>Office Theme</vt:lpstr>
      <vt:lpstr>Pemrograman Fungsional</vt:lpstr>
      <vt:lpstr>Diskusi Pekan 02:  Too much Abstraction (Dwi, Supri) </vt:lpstr>
      <vt:lpstr>Diskusi Pekan 02:  Data Abstraction (Rafif, Dwi)</vt:lpstr>
      <vt:lpstr>Diskusi Pekan 02:  Monad? Abstraction? (Wulan)</vt:lpstr>
      <vt:lpstr>Diskusi Pekan 02:  Computation by Calculation (Achir)</vt:lpstr>
      <vt:lpstr>Diskusi Pekan 02:  Algorithm design (Febri, Aji)</vt:lpstr>
      <vt:lpstr>Diskusi Pekan 02:  Algorithm Design (Bagas, Jo, Achir)</vt:lpstr>
      <vt:lpstr>Diskusi Pekan 02:  Algorithm Design (Bagas, Jo, Achir)</vt:lpstr>
      <vt:lpstr>Agenda dan Learning Objective</vt:lpstr>
      <vt:lpstr>Currying</vt:lpstr>
      <vt:lpstr>Use of Currying</vt:lpstr>
      <vt:lpstr>Be Careful Though ...</vt:lpstr>
      <vt:lpstr>Simplify Definitions</vt:lpstr>
      <vt:lpstr>Anonymous Functions</vt:lpstr>
      <vt:lpstr>Sections</vt:lpstr>
      <vt:lpstr>Function Composition</vt:lpstr>
      <vt:lpstr>Selamat Belajar dan Berlatih!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magang01 -</dc:creator>
  <cp:lastModifiedBy>Ade Azurat</cp:lastModifiedBy>
  <cp:revision>23</cp:revision>
  <dcterms:created xsi:type="dcterms:W3CDTF">2020-09-02T07:32:13Z</dcterms:created>
  <dcterms:modified xsi:type="dcterms:W3CDTF">2020-09-28T13:03:41Z</dcterms:modified>
</cp:coreProperties>
</file>