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BC"/>
    <a:srgbClr val="333399"/>
    <a:srgbClr val="00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48" autoAdjust="0"/>
  </p:normalViewPr>
  <p:slideViewPr>
    <p:cSldViewPr>
      <p:cViewPr varScale="1">
        <p:scale>
          <a:sx n="70" d="100"/>
          <a:sy n="70" d="100"/>
        </p:scale>
        <p:origin x="-51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210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33FF0-F6B6-41A6-9CF9-D9092DEFE720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9D041-B1DE-44C7-825E-1A980F804A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09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4ACE-EE66-4528-AACA-EAC9B68A6C7A}" type="datetimeFigureOut">
              <a:rPr lang="id-ID" smtClean="0"/>
              <a:t>29/04/2013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12602-9138-4C2B-944A-20F64EEB62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169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12602-9138-4C2B-944A-20F64EEB62D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380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685800" y="2133600"/>
            <a:ext cx="7772400" cy="1470025"/>
          </a:xfrm>
          <a:prstGeom prst="rect">
            <a:avLst/>
          </a:prstGeom>
          <a:solidFill>
            <a:srgbClr val="33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IKI10400 </a:t>
            </a:r>
            <a:r>
              <a:rPr lang="en-US" smtClean="0">
                <a:cs typeface="Calibri" pitchFamily="34" charset="0"/>
                <a:sym typeface="Symbol"/>
              </a:rPr>
              <a:t></a:t>
            </a:r>
            <a:r>
              <a:rPr lang="en-US" smtClean="0"/>
              <a:t> Struktur Data &amp; Algoritma:</a:t>
            </a:r>
            <a:br>
              <a:rPr lang="en-US" smtClean="0"/>
            </a:b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8612"/>
            <a:ext cx="7772400" cy="73183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876300" y="4876800"/>
            <a:ext cx="7391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Slide acknowledgments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err="1" smtClean="0"/>
              <a:t>Suryana</a:t>
            </a:r>
            <a:r>
              <a:rPr lang="en-US" sz="2000" dirty="0" smtClean="0"/>
              <a:t> </a:t>
            </a:r>
            <a:r>
              <a:rPr lang="en-US" sz="2000" dirty="0" err="1" smtClean="0"/>
              <a:t>Setiawan</a:t>
            </a:r>
            <a:r>
              <a:rPr lang="en-US" sz="2000" dirty="0" smtClean="0"/>
              <a:t>, Ade </a:t>
            </a:r>
            <a:r>
              <a:rPr lang="en-US" sz="2000" dirty="0" err="1" smtClean="0"/>
              <a:t>Azurat</a:t>
            </a:r>
            <a:r>
              <a:rPr lang="en-US" sz="2000" dirty="0" smtClean="0"/>
              <a:t>, Denny, </a:t>
            </a:r>
            <a:r>
              <a:rPr lang="en-US" sz="2000" dirty="0" err="1" smtClean="0"/>
              <a:t>Ruli</a:t>
            </a:r>
            <a:r>
              <a:rPr lang="en-US" sz="2000" dirty="0" smtClean="0"/>
              <a:t> </a:t>
            </a:r>
            <a:r>
              <a:rPr lang="en-US" sz="2000" dirty="0" err="1" smtClean="0"/>
              <a:t>Manurung</a:t>
            </a:r>
            <a:r>
              <a:rPr lang="en-US" sz="2000" dirty="0" smtClean="0"/>
              <a:t>, </a:t>
            </a:r>
            <a:r>
              <a:rPr lang="en-US" sz="2000" dirty="0" err="1" smtClean="0"/>
              <a:t>Tisha</a:t>
            </a:r>
            <a:r>
              <a:rPr lang="en-US" sz="2000" dirty="0" smtClean="0"/>
              <a:t> </a:t>
            </a:r>
            <a:r>
              <a:rPr lang="en-US" sz="2000" dirty="0" err="1" smtClean="0"/>
              <a:t>Melia</a:t>
            </a:r>
            <a:endParaRPr lang="en-US" sz="2000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4529" y="4414423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Fakultas Ilmu Komputer </a:t>
            </a:r>
            <a:r>
              <a:rPr lang="en-US" sz="2400" b="1" smtClean="0">
                <a:solidFill>
                  <a:schemeClr val="tx1"/>
                </a:solidFill>
                <a:sym typeface="Symbol"/>
              </a:rPr>
              <a:t> </a:t>
            </a:r>
            <a:r>
              <a:rPr lang="en-US" sz="2400" b="1" smtClean="0">
                <a:solidFill>
                  <a:schemeClr val="tx1"/>
                </a:solidFill>
              </a:rPr>
              <a:t>Universitas Indonesia</a:t>
            </a:r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66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2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35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18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makara-fasilkom.gif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0400"/>
            <a:ext cx="472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Makara-12-v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440" y="5943600"/>
            <a:ext cx="550126" cy="54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0" y="6553200"/>
            <a:ext cx="3048000" cy="304800"/>
          </a:xfrm>
          <a:prstGeom prst="rect">
            <a:avLst/>
          </a:prstGeom>
          <a:solidFill>
            <a:srgbClr val="00005C"/>
          </a:solidFill>
        </p:spPr>
        <p:txBody>
          <a:bodyPr vert="horz" lIns="91440" tIns="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cs typeface="Calibri" pitchFamily="34" charset="0"/>
              </a:rPr>
              <a:t>Fasilkom UI </a:t>
            </a:r>
            <a:r>
              <a:rPr lang="en-US" smtClean="0">
                <a:cs typeface="Calibri" pitchFamily="34" charset="0"/>
                <a:sym typeface="Symbol"/>
              </a:rPr>
              <a:t> IKI10400</a:t>
            </a:r>
            <a:endParaRPr lang="en-US">
              <a:cs typeface="Calibri" pitchFamily="34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48000" y="6553200"/>
            <a:ext cx="3048000" cy="304800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mtClean="0">
                <a:cs typeface="Calibri" pitchFamily="34" charset="0"/>
              </a:rPr>
              <a:t>Struktur Data &amp; Algoritma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6096000" y="6553201"/>
            <a:ext cx="3048000" cy="304799"/>
          </a:xfrm>
          <a:prstGeom prst="rect">
            <a:avLst/>
          </a:prstGeom>
          <a:solidFill>
            <a:srgbClr val="3E3EBC"/>
          </a:solidFill>
        </p:spPr>
        <p:txBody>
          <a:bodyPr vert="horz" lIns="91440" tIns="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Calibri" pitchFamily="34" charset="0"/>
                <a:sym typeface="Symbol"/>
              </a:rPr>
              <a:t>2011/12  </a:t>
            </a:r>
            <a:r>
              <a:rPr lang="en-US" dirty="0" err="1" smtClean="0">
                <a:cs typeface="Calibri" pitchFamily="34" charset="0"/>
              </a:rPr>
              <a:t>Genap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smtClean="0">
                <a:cs typeface="Calibri" pitchFamily="34" charset="0"/>
                <a:sym typeface="Symbol"/>
              </a:rPr>
              <a:t> </a:t>
            </a:r>
            <a:r>
              <a:rPr lang="en-US" dirty="0" err="1" smtClean="0">
                <a:cs typeface="Calibri" pitchFamily="34" charset="0"/>
                <a:sym typeface="Symbol"/>
              </a:rPr>
              <a:t>Kuliah</a:t>
            </a:r>
            <a:r>
              <a:rPr lang="en-US" dirty="0" smtClean="0">
                <a:cs typeface="Calibri" pitchFamily="34" charset="0"/>
                <a:sym typeface="Symbol"/>
              </a:rPr>
              <a:t> 1      </a:t>
            </a:r>
            <a:fld id="{95D5A60A-67A9-4667-9921-05E5C91CB0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2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Penyisipan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binary search tree,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leaf</a:t>
            </a:r>
          </a:p>
          <a:p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619250" y="2339975"/>
            <a:ext cx="6480175" cy="4140200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133600" y="2417763"/>
            <a:ext cx="5024438" cy="3881437"/>
            <a:chOff x="1344" y="1523"/>
            <a:chExt cx="3165" cy="2445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2155" y="1811"/>
              <a:ext cx="822" cy="384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2107" y="3153"/>
              <a:ext cx="217" cy="459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62" y="1763"/>
              <a:ext cx="912" cy="288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1628" y="2435"/>
              <a:ext cx="294" cy="384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064" y="2435"/>
              <a:ext cx="240" cy="336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926" y="1523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 dirty="0">
                  <a:cs typeface="Lucida Sans Unicode" pitchFamily="34" charset="0"/>
                </a:rPr>
                <a:t>10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099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 dirty="0">
                  <a:cs typeface="Lucida Sans Unicode" pitchFamily="34" charset="0"/>
                </a:rPr>
                <a:t>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872" y="3585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3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126" y="1955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15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344" y="2769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1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208" y="2769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5</a:t>
              </a: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2496" y="3105"/>
              <a:ext cx="477" cy="860"/>
              <a:chOff x="2496" y="3105"/>
              <a:chExt cx="477" cy="860"/>
            </a:xfrm>
          </p:grpSpPr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2496" y="3105"/>
                <a:ext cx="239" cy="478"/>
              </a:xfrm>
              <a:prstGeom prst="line">
                <a:avLst/>
              </a:prstGeom>
              <a:noFill/>
              <a:ln w="22320">
                <a:solidFill>
                  <a:srgbClr val="FFFFFF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590" y="3583"/>
                <a:ext cx="383" cy="382"/>
              </a:xfrm>
              <a:prstGeom prst="ellipse">
                <a:avLst/>
              </a:prstGeom>
              <a:solidFill>
                <a:srgbClr val="7FA0B1"/>
              </a:solidFill>
              <a:ln w="2232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2800" b="1">
                    <a:cs typeface="Lucida Sans Unicode" pitchFamily="34" charset="0"/>
                  </a:rPr>
                  <a:t>6</a:t>
                </a:r>
              </a:p>
            </p:txBody>
          </p:sp>
        </p:grp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715000" y="3733800"/>
            <a:ext cx="838200" cy="1195388"/>
            <a:chOff x="5715000" y="3733800"/>
            <a:chExt cx="838200" cy="119538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715000" y="4321175"/>
              <a:ext cx="608013" cy="608012"/>
            </a:xfrm>
            <a:prstGeom prst="ellipse">
              <a:avLst/>
            </a:prstGeom>
            <a:grpFill/>
            <a:ln w="22320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 dirty="0">
                  <a:solidFill>
                    <a:srgbClr val="FF0000"/>
                  </a:solidFill>
                  <a:cs typeface="Lucida Sans Unicode" pitchFamily="34" charset="0"/>
                </a:rPr>
                <a:t>12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 flipH="1" flipV="1">
              <a:off x="6172200" y="3733800"/>
              <a:ext cx="381000" cy="609600"/>
            </a:xfrm>
            <a:custGeom>
              <a:avLst/>
              <a:gdLst>
                <a:gd name="T0" fmla="*/ 380775 w 1695"/>
                <a:gd name="T1" fmla="*/ 0 h 1906"/>
                <a:gd name="T2" fmla="*/ 0 w 1695"/>
                <a:gd name="T3" fmla="*/ 609280 h 1906"/>
                <a:gd name="T4" fmla="*/ 380775 w 1695"/>
                <a:gd name="T5" fmla="*/ 0 h 1906"/>
                <a:gd name="T6" fmla="*/ 0 60000 65536"/>
                <a:gd name="T7" fmla="*/ 0 60000 65536"/>
                <a:gd name="T8" fmla="*/ 0 60000 65536"/>
                <a:gd name="T9" fmla="*/ 0 w 1695"/>
                <a:gd name="T10" fmla="*/ 0 h 1906"/>
                <a:gd name="T11" fmla="*/ 1695 w 1695"/>
                <a:gd name="T12" fmla="*/ 1906 h 19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5" h="1906">
                  <a:moveTo>
                    <a:pt x="1694" y="0"/>
                  </a:moveTo>
                  <a:lnTo>
                    <a:pt x="0" y="1905"/>
                  </a:lnTo>
                  <a:lnTo>
                    <a:pt x="1694" y="0"/>
                  </a:lnTo>
                </a:path>
              </a:pathLst>
            </a:custGeom>
            <a:grpFill/>
            <a:ln w="22320">
              <a:solidFill>
                <a:srgbClr val="CC99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172200" y="5053012"/>
            <a:ext cx="911225" cy="1271588"/>
            <a:chOff x="6172200" y="4952999"/>
            <a:chExt cx="911225" cy="127158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6477000" y="5616575"/>
              <a:ext cx="606425" cy="608012"/>
            </a:xfrm>
            <a:prstGeom prst="ellipse">
              <a:avLst/>
            </a:prstGeom>
            <a:grpFill/>
            <a:ln w="22320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 dirty="0">
                  <a:solidFill>
                    <a:srgbClr val="FF0000"/>
                  </a:solidFill>
                  <a:cs typeface="Lucida Sans Unicode" pitchFamily="34" charset="0"/>
                </a:rPr>
                <a:t>14</a:t>
              </a: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 flipH="1" flipV="1">
              <a:off x="6172200" y="4952999"/>
              <a:ext cx="457200" cy="685799"/>
            </a:xfrm>
            <a:custGeom>
              <a:avLst/>
              <a:gdLst>
                <a:gd name="T0" fmla="*/ 0 w 1271"/>
                <a:gd name="T1" fmla="*/ 0 h 2330"/>
                <a:gd name="T2" fmla="*/ 456840 w 1271"/>
                <a:gd name="T3" fmla="*/ 685505 h 2330"/>
                <a:gd name="T4" fmla="*/ 0 w 1271"/>
                <a:gd name="T5" fmla="*/ 0 h 2330"/>
                <a:gd name="T6" fmla="*/ 0 60000 65536"/>
                <a:gd name="T7" fmla="*/ 0 60000 65536"/>
                <a:gd name="T8" fmla="*/ 0 60000 65536"/>
                <a:gd name="T9" fmla="*/ 0 w 1271"/>
                <a:gd name="T10" fmla="*/ 0 h 2330"/>
                <a:gd name="T11" fmla="*/ 1271 w 1271"/>
                <a:gd name="T12" fmla="*/ 2330 h 23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1" h="2330">
                  <a:moveTo>
                    <a:pt x="0" y="0"/>
                  </a:moveTo>
                  <a:lnTo>
                    <a:pt x="1270" y="2329"/>
                  </a:lnTo>
                  <a:lnTo>
                    <a:pt x="0" y="0"/>
                  </a:lnTo>
                </a:path>
              </a:pathLst>
            </a:custGeom>
            <a:grpFill/>
            <a:ln w="22320">
              <a:solidFill>
                <a:srgbClr val="CC9900"/>
              </a:solidFill>
              <a:miter lim="800000"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Insertion: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9725" indent="-339725">
              <a:spcBef>
                <a:spcPct val="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X </a:t>
            </a:r>
            <a:r>
              <a:rPr lang="en-US" dirty="0" err="1" smtClean="0"/>
              <a:t>pada</a:t>
            </a:r>
            <a:r>
              <a:rPr lang="en-US" dirty="0" smtClean="0"/>
              <a:t> binary search tree:</a:t>
            </a:r>
          </a:p>
          <a:p>
            <a:pPr marL="739775" lvl="1" indent="-282575">
              <a:spcBef>
                <a:spcPct val="0"/>
              </a:spcBef>
              <a:spcAft>
                <a:spcPct val="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root. </a:t>
            </a:r>
          </a:p>
          <a:p>
            <a:pPr marL="739775" lvl="1" indent="-282575">
              <a:spcBef>
                <a:spcPct val="0"/>
              </a:spcBef>
              <a:spcAft>
                <a:spcPct val="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Jika</a:t>
            </a:r>
            <a:r>
              <a:rPr lang="en-US" dirty="0" smtClean="0"/>
              <a:t> X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root, </a:t>
            </a:r>
            <a:r>
              <a:rPr lang="en-US" dirty="0" err="1" smtClean="0"/>
              <a:t>maka</a:t>
            </a:r>
            <a:r>
              <a:rPr lang="en-US" dirty="0" smtClean="0"/>
              <a:t> X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sub-tree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. </a:t>
            </a:r>
          </a:p>
          <a:p>
            <a:pPr marL="739775" lvl="1" indent="-282575">
              <a:spcBef>
                <a:spcPct val="0"/>
              </a:spcBef>
              <a:spcAft>
                <a:spcPct val="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jika</a:t>
            </a:r>
            <a:r>
              <a:rPr lang="en-US" dirty="0" smtClean="0"/>
              <a:t> X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root, then X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sub-tree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.</a:t>
            </a:r>
          </a:p>
          <a:p>
            <a:pPr marL="339725" indent="-339725">
              <a:spcBef>
                <a:spcPct val="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: </a:t>
            </a:r>
            <a:r>
              <a:rPr lang="en-US" dirty="0" err="1" smtClean="0"/>
              <a:t>sebuah</a:t>
            </a:r>
            <a:r>
              <a:rPr lang="en-US" dirty="0" smtClean="0"/>
              <a:t> sub tree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tree. </a:t>
            </a:r>
            <a:r>
              <a:rPr lang="en-US" dirty="0" err="1" smtClean="0"/>
              <a:t>Maka</a:t>
            </a:r>
            <a:r>
              <a:rPr lang="en-US" dirty="0" smtClean="0"/>
              <a:t>,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sub tree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tree. (</a:t>
            </a:r>
            <a:r>
              <a:rPr lang="en-US" dirty="0" err="1" smtClean="0"/>
              <a:t>melalui</a:t>
            </a:r>
            <a:r>
              <a:rPr lang="en-US" dirty="0" smtClean="0"/>
              <a:t> root </a:t>
            </a:r>
            <a:r>
              <a:rPr lang="en-US" dirty="0" err="1" smtClean="0"/>
              <a:t>tadi</a:t>
            </a:r>
            <a:r>
              <a:rPr lang="en-US" dirty="0" smtClean="0"/>
              <a:t>) </a:t>
            </a:r>
          </a:p>
          <a:p>
            <a:pPr marL="739775" lvl="1" indent="-282575">
              <a:spcBef>
                <a:spcPct val="0"/>
              </a:spcBef>
              <a:spcAft>
                <a:spcPct val="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hubungannya</a:t>
            </a:r>
            <a:r>
              <a:rPr lang="en-US" dirty="0" smtClean="0"/>
              <a:t>?</a:t>
            </a:r>
          </a:p>
          <a:p>
            <a:pPr marL="739775" lvl="1" indent="-282575">
              <a:spcBef>
                <a:spcPct val="0"/>
              </a:spcBef>
              <a:spcAft>
                <a:spcPct val="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360363" y="900113"/>
            <a:ext cx="8459787" cy="5580062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lIns="54720" tIns="46800" rIns="54720" bIns="46800" anchor="ctr"/>
          <a:lstStyle/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BinaryNode insert(int x, BinaryNode t) 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if (t == null) {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    t = new BinaryNode (x, null, null);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} else if (x &lt; t.element) {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    t.left = insert (x, t.left);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} else if (x &gt; t.element) {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    t.right = insert (x, t.right);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} else {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    throw new DuplicateItem(“exception”);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return t;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}</a:t>
            </a:r>
            <a:endParaRPr lang="en-US" sz="2000" b="1" noProof="1">
              <a:solidFill>
                <a:srgbClr val="FFFFFF"/>
              </a:solidFill>
              <a:latin typeface="Courier New" pitchFamily="49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FindMin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990600"/>
            <a:ext cx="8337550" cy="2905125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/>
          <a:p>
            <a:pPr marL="339725" marR="0" lvl="0" indent="-339725" algn="l" defTabSz="914400" rtl="0" eaLnBrk="1" fontAlgn="auto" latinLnBrk="0" hangingPunct="1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Mencari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memiliki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terkecil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39725" marR="0" lvl="0" indent="-339725" algn="l" defTabSz="914400" rtl="0" eaLnBrk="1" fontAlgn="auto" latinLnBrk="0" hangingPunct="1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Algorithm:</a:t>
            </a:r>
          </a:p>
          <a:p>
            <a:pPr marL="739775" marR="0" lvl="1" indent="-282575" algn="l" defTabSz="914400" rtl="0" eaLnBrk="1" fontAlgn="auto" latinLnBrk="0" hangingPunct="1">
              <a:lnSpc>
                <a:spcPct val="78000"/>
              </a:lnSpc>
              <a:spcBef>
                <a:spcPct val="20000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terus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sampai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buntu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….:)</a:t>
            </a:r>
            <a:r>
              <a:rPr kumimoji="0" lang="ar-S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‏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14400" rtl="0" eaLnBrk="1" fontAlgn="auto" latinLnBrk="0" hangingPunct="1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Code:</a:t>
            </a:r>
          </a:p>
          <a:p>
            <a:pPr marL="339725" marR="0" lvl="0" indent="-339725" algn="l" defTabSz="914400" rtl="0" eaLnBrk="1" fontAlgn="auto" latinLnBrk="0" hangingPunct="1"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Tx/>
              <a:buSzTx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AutoShape 1"/>
          <p:cNvSpPr>
            <a:spLocks noChangeArrowheads="1"/>
          </p:cNvSpPr>
          <p:nvPr/>
        </p:nvSpPr>
        <p:spPr bwMode="auto">
          <a:xfrm>
            <a:off x="304800" y="3111500"/>
            <a:ext cx="8459787" cy="3136900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lIns="54720" tIns="46800" rIns="54720" bIns="46800" anchor="ctr"/>
          <a:lstStyle/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</a:pP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BinaryNode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findMin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(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BinaryNode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t) 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if (t == null) throw </a:t>
            </a:r>
            <a:r>
              <a:rPr lang="en-US" sz="2000" b="1" i="1" dirty="0">
                <a:solidFill>
                  <a:srgbClr val="FFFF00"/>
                </a:solidFill>
                <a:latin typeface="Courier New" pitchFamily="49" charset="0"/>
                <a:cs typeface="Lucida Sans Unicode" pitchFamily="34" charset="0"/>
              </a:rPr>
              <a:t>exception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</a:pPr>
            <a:endParaRPr lang="en-US" sz="2000" b="1" dirty="0">
              <a:solidFill>
                <a:srgbClr val="FFFFFF"/>
              </a:solidFill>
              <a:latin typeface="Courier New" pitchFamily="49" charset="0"/>
              <a:cs typeface="Lucida Sans Unicode" pitchFamily="34" charset="0"/>
            </a:endParaRP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while (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t.left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!= null) {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    t = 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t.left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return t;</a:t>
            </a:r>
          </a:p>
          <a:p>
            <a:pPr>
              <a:lnSpc>
                <a:spcPct val="8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Mencari</a:t>
            </a:r>
            <a:r>
              <a:rPr lang="en-US" dirty="0" smtClean="0"/>
              <a:t> node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endParaRPr lang="en-US" dirty="0" smtClean="0"/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Algorithm?</a:t>
            </a:r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Code?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spcBef>
                <a:spcPct val="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BST.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return node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return null.</a:t>
            </a:r>
          </a:p>
          <a:p>
            <a:pPr marL="339725" indent="-339725">
              <a:spcBef>
                <a:spcPct val="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Algorithm?</a:t>
            </a:r>
          </a:p>
          <a:p>
            <a:pPr marL="339725" indent="-339725">
              <a:spcBef>
                <a:spcPct val="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Code?</a:t>
            </a:r>
          </a:p>
          <a:p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505200" y="2666999"/>
            <a:ext cx="4876800" cy="3808413"/>
            <a:chOff x="2268" y="1474"/>
            <a:chExt cx="3285" cy="2605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2268" y="1474"/>
              <a:ext cx="3286" cy="2606"/>
            </a:xfrm>
            <a:prstGeom prst="roundRect">
              <a:avLst>
                <a:gd name="adj" fmla="val 6755"/>
              </a:avLst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>
              <a:outerShdw dist="101823" dir="2700000" algn="ctr" rotWithShape="0">
                <a:srgbClr val="000000">
                  <a:alpha val="50026"/>
                </a:srgbClr>
              </a:outerShdw>
            </a:effectLst>
          </p:spPr>
          <p:txBody>
            <a:bodyPr wrap="none" anchor="ctr"/>
            <a:lstStyle/>
            <a:p>
              <a:pPr>
                <a:lnSpc>
                  <a:spcPct val="3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127" y="1824"/>
              <a:ext cx="822" cy="384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3079" y="3166"/>
              <a:ext cx="217" cy="459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235" y="1776"/>
              <a:ext cx="911" cy="288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2599" y="2448"/>
              <a:ext cx="294" cy="384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036" y="2448"/>
              <a:ext cx="240" cy="336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900" y="1536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7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797" y="2112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844" y="3598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3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099" y="1968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9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316" y="2782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1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180" y="2782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5</a:t>
              </a: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3468" y="3118"/>
              <a:ext cx="476" cy="860"/>
              <a:chOff x="3468" y="3118"/>
              <a:chExt cx="476" cy="860"/>
            </a:xfrm>
          </p:grpSpPr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3468" y="3118"/>
                <a:ext cx="238" cy="478"/>
              </a:xfrm>
              <a:prstGeom prst="line">
                <a:avLst/>
              </a:prstGeom>
              <a:noFill/>
              <a:ln w="22320">
                <a:solidFill>
                  <a:srgbClr val="FFFFFF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3562" y="3596"/>
                <a:ext cx="382" cy="382"/>
              </a:xfrm>
              <a:prstGeom prst="ellipse">
                <a:avLst/>
              </a:prstGeom>
              <a:solidFill>
                <a:srgbClr val="7FA0B1"/>
              </a:solidFill>
              <a:ln w="2232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2800" b="1">
                    <a:cs typeface="Lucida Sans Unicode" pitchFamily="34" charset="0"/>
                  </a:rPr>
                  <a:t>6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b="1" dirty="0" err="1" smtClean="0"/>
              <a:t>Kasus</a:t>
            </a:r>
            <a:r>
              <a:rPr lang="en-US" b="1" dirty="0" smtClean="0"/>
              <a:t> 1</a:t>
            </a:r>
            <a:r>
              <a:rPr lang="en-US" dirty="0" smtClean="0"/>
              <a:t>: </a:t>
            </a:r>
            <a:r>
              <a:rPr lang="en-US" dirty="0" err="1" smtClean="0"/>
              <a:t>jika</a:t>
            </a:r>
            <a:r>
              <a:rPr lang="en-US" dirty="0" smtClean="0"/>
              <a:t> node </a:t>
            </a:r>
            <a:r>
              <a:rPr lang="en-US" dirty="0" err="1" smtClean="0"/>
              <a:t>adalah</a:t>
            </a:r>
            <a:r>
              <a:rPr lang="en-US" dirty="0" smtClean="0"/>
              <a:t> leaf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),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.</a:t>
            </a:r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b="1" dirty="0" err="1" smtClean="0"/>
              <a:t>Kasus</a:t>
            </a:r>
            <a:r>
              <a:rPr lang="en-US" b="1" dirty="0" smtClean="0"/>
              <a:t> 2</a:t>
            </a:r>
            <a:r>
              <a:rPr lang="en-US" dirty="0" smtClean="0"/>
              <a:t>: </a:t>
            </a:r>
            <a:r>
              <a:rPr lang="en-US" dirty="0" err="1" smtClean="0"/>
              <a:t>jika</a:t>
            </a:r>
            <a:r>
              <a:rPr lang="en-US" dirty="0" smtClean="0"/>
              <a:t> node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: node parent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node yang </a:t>
            </a:r>
            <a:r>
              <a:rPr lang="en-US" dirty="0" err="1" smtClean="0"/>
              <a:t>dihapus</a:t>
            </a:r>
            <a:r>
              <a:rPr lang="en-US" dirty="0" smtClean="0"/>
              <a:t> (</a:t>
            </a:r>
            <a:r>
              <a:rPr lang="en-US" dirty="0" err="1" smtClean="0"/>
              <a:t>cucu</a:t>
            </a:r>
            <a:r>
              <a:rPr lang="en-US" dirty="0" smtClean="0"/>
              <a:t>)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anaknya</a:t>
            </a:r>
            <a:r>
              <a:rPr lang="en-US" dirty="0" smtClean="0"/>
              <a:t>. (</a:t>
            </a:r>
            <a:r>
              <a:rPr lang="en-US" dirty="0" err="1" smtClean="0"/>
              <a:t>mem</a:t>
            </a:r>
            <a:r>
              <a:rPr lang="en-US" dirty="0" smtClean="0"/>
              <a:t>-by-pass node yang </a:t>
            </a:r>
            <a:r>
              <a:rPr lang="en-US" dirty="0" err="1" smtClean="0"/>
              <a:t>dihapus</a:t>
            </a:r>
            <a:r>
              <a:rPr lang="en-US" dirty="0" smtClean="0"/>
              <a:t>).</a:t>
            </a:r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b="1" dirty="0" err="1" smtClean="0"/>
              <a:t>Kasus</a:t>
            </a:r>
            <a:r>
              <a:rPr lang="en-US" b="1" dirty="0" smtClean="0"/>
              <a:t> 3</a:t>
            </a:r>
            <a:r>
              <a:rPr lang="en-US" dirty="0" smtClean="0"/>
              <a:t>: </a:t>
            </a:r>
            <a:r>
              <a:rPr lang="en-US" dirty="0" err="1" smtClean="0"/>
              <a:t>jika</a:t>
            </a:r>
            <a:r>
              <a:rPr lang="en-US" dirty="0" smtClean="0"/>
              <a:t> node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990600" y="1066800"/>
            <a:ext cx="6400800" cy="4603750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b="1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295400" y="1295400"/>
            <a:ext cx="5634038" cy="3881438"/>
            <a:chOff x="816" y="816"/>
            <a:chExt cx="3549" cy="2445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 flipH="1">
              <a:off x="1819" y="1104"/>
              <a:ext cx="1014" cy="384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H="1">
              <a:off x="1963" y="2446"/>
              <a:ext cx="217" cy="459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18" y="1056"/>
              <a:ext cx="912" cy="288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1099" y="1776"/>
              <a:ext cx="486" cy="432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23" y="1776"/>
              <a:ext cx="288" cy="384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782" y="816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 dirty="0">
                  <a:cs typeface="Lucida Sans Unicode" pitchFamily="34" charset="0"/>
                </a:rPr>
                <a:t>8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488" y="1440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4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728" y="2878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5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3982" y="1248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 dirty="0">
                  <a:cs typeface="Lucida Sans Unicode" pitchFamily="34" charset="0"/>
                </a:rPr>
                <a:t>12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816" y="2158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1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2064" y="2062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6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104" y="2542"/>
              <a:ext cx="192" cy="336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1152" y="2878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b="1">
                  <a:cs typeface="Lucida Sans Unicode" pitchFamily="34" charset="0"/>
                </a:rPr>
                <a:t>3</a:t>
              </a:r>
            </a:p>
          </p:txBody>
        </p:sp>
      </p:grp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ellipse">
            <a:avLst/>
          </a:prstGeom>
          <a:solidFill>
            <a:srgbClr val="33CCCC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5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3276600" y="3276600"/>
            <a:ext cx="609600" cy="609600"/>
          </a:xfrm>
          <a:prstGeom prst="ellipse">
            <a:avLst/>
          </a:prstGeom>
          <a:solidFill>
            <a:srgbClr val="33CCCC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6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362200" y="2286000"/>
            <a:ext cx="609600" cy="609600"/>
          </a:xfrm>
          <a:prstGeom prst="ellipse">
            <a:avLst/>
          </a:prstGeom>
          <a:solidFill>
            <a:srgbClr val="33CCCC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 anchorCtr="1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4</a:t>
            </a:r>
          </a:p>
        </p:txBody>
      </p:sp>
      <p:sp>
        <p:nvSpPr>
          <p:cNvPr id="22" name="Rounded Rectangular Callout 21"/>
          <p:cNvSpPr>
            <a:spLocks noChangeArrowheads="1"/>
          </p:cNvSpPr>
          <p:nvPr/>
        </p:nvSpPr>
        <p:spPr bwMode="auto">
          <a:xfrm>
            <a:off x="3810000" y="4724400"/>
            <a:ext cx="1447800" cy="381000"/>
          </a:xfrm>
          <a:prstGeom prst="wedgeRoundRectCallout">
            <a:avLst>
              <a:gd name="adj1" fmla="val -70722"/>
              <a:gd name="adj2" fmla="val -16866"/>
              <a:gd name="adj3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b="1"/>
              <a:t>Kasus 1</a:t>
            </a:r>
          </a:p>
        </p:txBody>
      </p:sp>
      <p:sp>
        <p:nvSpPr>
          <p:cNvPr id="23" name="Rounded Rectangular Callout 22"/>
          <p:cNvSpPr>
            <a:spLocks noChangeArrowheads="1"/>
          </p:cNvSpPr>
          <p:nvPr/>
        </p:nvSpPr>
        <p:spPr bwMode="auto">
          <a:xfrm>
            <a:off x="4267200" y="3505200"/>
            <a:ext cx="1447800" cy="381000"/>
          </a:xfrm>
          <a:prstGeom prst="wedgeRoundRectCallout">
            <a:avLst>
              <a:gd name="adj1" fmla="val -70722"/>
              <a:gd name="adj2" fmla="val -16866"/>
              <a:gd name="adj3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b="1"/>
              <a:t>Kasus 2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352800" y="2438400"/>
            <a:ext cx="1447800" cy="381000"/>
          </a:xfrm>
          <a:prstGeom prst="wedgeRoundRectCallout">
            <a:avLst>
              <a:gd name="adj1" fmla="val -70722"/>
              <a:gd name="adj2" fmla="val -16866"/>
              <a:gd name="adj3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b="1"/>
              <a:t>Kasus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6</a:t>
            </a:r>
            <a:endParaRPr lang="en-US" dirty="0"/>
          </a:p>
        </p:txBody>
      </p:sp>
      <p:sp>
        <p:nvSpPr>
          <p:cNvPr id="6" name="AutoShape 1"/>
          <p:cNvSpPr>
            <a:spLocks noChangeArrowheads="1"/>
          </p:cNvSpPr>
          <p:nvPr/>
        </p:nvSpPr>
        <p:spPr bwMode="auto">
          <a:xfrm>
            <a:off x="1382712" y="1354137"/>
            <a:ext cx="6389688" cy="4589463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3282950" y="2116137"/>
            <a:ext cx="1609725" cy="609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3511550" y="4249737"/>
            <a:ext cx="344487" cy="7286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5345112" y="2039937"/>
            <a:ext cx="1447800" cy="457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2139950" y="3182937"/>
            <a:ext cx="771525" cy="6858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287712" y="3182937"/>
            <a:ext cx="457200" cy="609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811712" y="1658937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cs typeface="Lucida Sans Unicode" pitchFamily="34" charset="0"/>
              </a:rPr>
              <a:t>8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2754312" y="2649537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cs typeface="Lucida Sans Unicode" pitchFamily="34" charset="0"/>
              </a:rPr>
              <a:t>4</a:t>
            </a: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3135312" y="4935537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cs typeface="Lucida Sans Unicode" pitchFamily="34" charset="0"/>
              </a:rPr>
              <a:t>5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6716712" y="2344737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cs typeface="Lucida Sans Unicode" pitchFamily="34" charset="0"/>
              </a:rPr>
              <a:t>12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1687512" y="3792537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cs typeface="Lucida Sans Unicode" pitchFamily="34" charset="0"/>
              </a:rPr>
              <a:t>1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3668712" y="3640137"/>
            <a:ext cx="609600" cy="609600"/>
          </a:xfrm>
          <a:prstGeom prst="ellipse">
            <a:avLst/>
          </a:prstGeom>
          <a:solidFill>
            <a:srgbClr val="33CCCC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cs typeface="Lucida Sans Unicode" pitchFamily="34" charset="0"/>
              </a:rPr>
              <a:t>6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144712" y="4402137"/>
            <a:ext cx="304800" cy="5334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2220912" y="4935537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cs typeface="Lucida Sans Unicode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6 removed</a:t>
            </a:r>
            <a:endParaRPr lang="en-US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1230312" y="1354137"/>
            <a:ext cx="6389688" cy="4589463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3130550" y="2116137"/>
            <a:ext cx="1609725" cy="609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3359150" y="4249737"/>
            <a:ext cx="344487" cy="7286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192712" y="2039937"/>
            <a:ext cx="1447800" cy="457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987550" y="3182937"/>
            <a:ext cx="771525" cy="6858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659312" y="1658937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cs typeface="Lucida Sans Unicode" pitchFamily="34" charset="0"/>
              </a:rPr>
              <a:t>8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82912" y="4935537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cs typeface="Lucida Sans Unicode" pitchFamily="34" charset="0"/>
              </a:rPr>
              <a:t>5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564312" y="2344737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cs typeface="Lucida Sans Unicode" pitchFamily="34" charset="0"/>
              </a:rPr>
              <a:t>12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535112" y="3792537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cs typeface="Lucida Sans Unicode" pitchFamily="34" charset="0"/>
              </a:rPr>
              <a:t>1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992312" y="4402137"/>
            <a:ext cx="304800" cy="5334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2068512" y="4935537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cs typeface="Lucida Sans Unicode" pitchFamily="34" charset="0"/>
              </a:rPr>
              <a:t>3</a:t>
            </a: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3135312" y="3182937"/>
            <a:ext cx="457200" cy="609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6" name="AutoShape 1"/>
          <p:cNvSpPr>
            <a:spLocks noChangeArrowheads="1"/>
          </p:cNvSpPr>
          <p:nvPr/>
        </p:nvSpPr>
        <p:spPr bwMode="auto">
          <a:xfrm>
            <a:off x="2906712" y="3106737"/>
            <a:ext cx="914400" cy="685800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/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2601912" y="2649537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cs typeface="Lucida Sans Unicode" pitchFamily="34" charset="0"/>
              </a:rPr>
              <a:t>4</a:t>
            </a: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3516312" y="3640137"/>
            <a:ext cx="609600" cy="609600"/>
          </a:xfrm>
          <a:prstGeom prst="ellipse">
            <a:avLst/>
          </a:prstGeom>
          <a:solidFill>
            <a:srgbClr val="33CCCC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cs typeface="Lucida Sans Unicode" pitchFamily="34" charset="0"/>
              </a:rPr>
              <a:t>6</a:t>
            </a:r>
          </a:p>
        </p:txBody>
      </p:sp>
      <p:cxnSp>
        <p:nvCxnSpPr>
          <p:cNvPr id="19" name="AutoShape 15"/>
          <p:cNvCxnSpPr>
            <a:cxnSpLocks noChangeShapeType="1"/>
          </p:cNvCxnSpPr>
          <p:nvPr/>
        </p:nvCxnSpPr>
        <p:spPr bwMode="auto">
          <a:xfrm>
            <a:off x="3109912" y="3182937"/>
            <a:ext cx="177800" cy="17526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CC9900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Binary Search Tree (BST)</a:t>
            </a:r>
            <a:r>
              <a:rPr lang="ar-SA" dirty="0" smtClean="0">
                <a:cs typeface="Arial" pitchFamily="34" charset="0"/>
              </a:rPr>
              <a:t>‏</a:t>
            </a:r>
            <a:endParaRPr lang="en-US" dirty="0" smtClean="0"/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operasi-operasi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BST</a:t>
            </a:r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9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noProof="1" smtClean="0"/>
              <a:t>Bagaimana bila node punya dua anak?</a:t>
            </a:r>
          </a:p>
          <a:p>
            <a:pPr marL="914400" lvl="1" indent="-457200">
              <a:lnSpc>
                <a:spcPct val="112000"/>
              </a:lnSpc>
              <a:buClr>
                <a:srgbClr val="9A0000"/>
              </a:buClr>
              <a:buSzPct val="70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noProof="1" smtClean="0"/>
              <a:t>1. Hapus isi node (tanpa mendelete node)</a:t>
            </a:r>
          </a:p>
          <a:p>
            <a:pPr marL="914400" lvl="1" indent="-457200">
              <a:lnSpc>
                <a:spcPct val="112000"/>
              </a:lnSpc>
              <a:buClr>
                <a:srgbClr val="9A0000"/>
              </a:buClr>
              <a:buSzPct val="70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noProof="1" smtClean="0"/>
              <a:t>2. Gantikan posisinya dengan:</a:t>
            </a:r>
          </a:p>
          <a:p>
            <a:pPr marL="1139825" lvl="2" indent="-282575">
              <a:lnSpc>
                <a:spcPct val="112000"/>
              </a:lnSpc>
              <a:buClr>
                <a:srgbClr val="9A0000"/>
              </a:buClr>
              <a:buSzPct val="70000"/>
              <a:buFont typeface="Wingdings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u="sng" noProof="1" smtClean="0"/>
              <a:t>Succesor Inorder</a:t>
            </a:r>
            <a:r>
              <a:rPr lang="en-US" b="1" noProof="1" smtClean="0"/>
              <a:t> </a:t>
            </a:r>
            <a:r>
              <a:rPr lang="en-US" noProof="1" smtClean="0"/>
              <a:t>node </a:t>
            </a:r>
            <a:r>
              <a:rPr lang="en-US" u="sng" noProof="1" smtClean="0"/>
              <a:t>terkecil</a:t>
            </a:r>
            <a:r>
              <a:rPr lang="en-US" noProof="1" smtClean="0"/>
              <a:t> dari </a:t>
            </a:r>
            <a:r>
              <a:rPr lang="en-US" u="sng" noProof="1" smtClean="0"/>
              <a:t>sub tree kanan</a:t>
            </a:r>
            <a:r>
              <a:rPr lang="en-US" noProof="1" smtClean="0"/>
              <a:t>, dilanjutkan dengan melakukan </a:t>
            </a:r>
            <a:r>
              <a:rPr lang="en-US" u="sng" noProof="1" smtClean="0"/>
              <a:t>removeMin</a:t>
            </a:r>
            <a:r>
              <a:rPr lang="en-US" noProof="1" smtClean="0"/>
              <a:t> di </a:t>
            </a:r>
            <a:r>
              <a:rPr lang="en-US" u="sng" noProof="1" smtClean="0"/>
              <a:t>subtree kanan</a:t>
            </a:r>
            <a:r>
              <a:rPr lang="en-US" noProof="1" smtClean="0"/>
              <a:t>.</a:t>
            </a:r>
          </a:p>
          <a:p>
            <a:pPr marL="914400" lvl="1" indent="-457200">
              <a:lnSpc>
                <a:spcPct val="112000"/>
              </a:lnSpc>
              <a:buClr>
                <a:srgbClr val="9A0000"/>
              </a:buClr>
              <a:buSzPct val="70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noProof="1" smtClean="0">
                <a:solidFill>
                  <a:schemeClr val="accent2">
                    <a:lumMod val="50000"/>
                  </a:schemeClr>
                </a:solidFill>
              </a:rPr>
              <a:t>[Alternatif: dengan kaidah </a:t>
            </a:r>
            <a:r>
              <a:rPr lang="en-US" b="1" noProof="1" smtClean="0">
                <a:solidFill>
                  <a:schemeClr val="accent2">
                    <a:lumMod val="50000"/>
                  </a:schemeClr>
                </a:solidFill>
              </a:rPr>
              <a:t>Predecesor Inorder,</a:t>
            </a:r>
          </a:p>
          <a:p>
            <a:pPr marL="914400" lvl="1" indent="-457200">
              <a:lnSpc>
                <a:spcPct val="112000"/>
              </a:lnSpc>
              <a:buClr>
                <a:srgbClr val="9A0000"/>
              </a:buClr>
              <a:buSzPct val="70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noProof="1" smtClean="0">
                <a:solidFill>
                  <a:schemeClr val="accent2">
                    <a:lumMod val="50000"/>
                  </a:schemeClr>
                </a:solidFill>
              </a:rPr>
              <a:t>2. Gantikan posisinya dengan:</a:t>
            </a:r>
          </a:p>
          <a:p>
            <a:pPr marL="1139825" lvl="2" indent="-282575">
              <a:lnSpc>
                <a:spcPct val="112000"/>
              </a:lnSpc>
              <a:buClr>
                <a:srgbClr val="9A0000"/>
              </a:buClr>
              <a:buSzPct val="70000"/>
              <a:buFont typeface="Wingdings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u="sng" noProof="1" smtClean="0">
                <a:solidFill>
                  <a:schemeClr val="accent2">
                    <a:lumMod val="50000"/>
                  </a:schemeClr>
                </a:solidFill>
              </a:rPr>
              <a:t>Predecesor Inorder</a:t>
            </a:r>
            <a:r>
              <a:rPr lang="en-US" b="1" noProof="1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2">
                    <a:lumMod val="50000"/>
                  </a:schemeClr>
                </a:solidFill>
              </a:rPr>
              <a:t>node </a:t>
            </a:r>
            <a:r>
              <a:rPr lang="en-US" u="sng" noProof="1" smtClean="0">
                <a:solidFill>
                  <a:schemeClr val="accent2">
                    <a:lumMod val="50000"/>
                  </a:schemeClr>
                </a:solidFill>
              </a:rPr>
              <a:t>terbesar</a:t>
            </a:r>
            <a:r>
              <a:rPr lang="en-US" noProof="1" smtClean="0">
                <a:solidFill>
                  <a:schemeClr val="accent2">
                    <a:lumMod val="50000"/>
                  </a:schemeClr>
                </a:solidFill>
              </a:rPr>
              <a:t> dari s</a:t>
            </a:r>
            <a:r>
              <a:rPr lang="en-US" u="sng" noProof="1" smtClean="0">
                <a:solidFill>
                  <a:schemeClr val="accent2">
                    <a:lumMod val="50000"/>
                  </a:schemeClr>
                </a:solidFill>
              </a:rPr>
              <a:t>ub tree kiri</a:t>
            </a:r>
            <a:r>
              <a:rPr lang="en-US" noProof="1" smtClean="0">
                <a:solidFill>
                  <a:schemeClr val="accent2">
                    <a:lumMod val="50000"/>
                  </a:schemeClr>
                </a:solidFill>
              </a:rPr>
              <a:t>, dilanjutkan dengan melakukan </a:t>
            </a:r>
            <a:r>
              <a:rPr lang="en-US" u="sng" noProof="1" smtClean="0">
                <a:solidFill>
                  <a:schemeClr val="accent2">
                    <a:lumMod val="50000"/>
                  </a:schemeClr>
                </a:solidFill>
              </a:rPr>
              <a:t>removeMax </a:t>
            </a:r>
            <a:r>
              <a:rPr lang="en-US" noProof="1" smtClean="0">
                <a:solidFill>
                  <a:schemeClr val="accent2">
                    <a:lumMod val="50000"/>
                  </a:schemeClr>
                </a:solidFill>
              </a:rPr>
              <a:t>di </a:t>
            </a:r>
            <a:r>
              <a:rPr lang="en-US" u="sng" noProof="1" smtClean="0">
                <a:solidFill>
                  <a:schemeClr val="accent2">
                    <a:lumMod val="50000"/>
                  </a:schemeClr>
                </a:solidFill>
              </a:rPr>
              <a:t>subtree kiri</a:t>
            </a:r>
            <a:r>
              <a:rPr lang="en-US" noProof="1" smtClean="0">
                <a:solidFill>
                  <a:schemeClr val="accent2">
                    <a:lumMod val="50000"/>
                  </a:schemeClr>
                </a:solidFill>
              </a:rPr>
              <a:t>.]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2 (</a:t>
            </a:r>
            <a:r>
              <a:rPr lang="en-US" dirty="0" err="1" smtClean="0"/>
              <a:t>Sucessor</a:t>
            </a:r>
            <a:r>
              <a:rPr lang="en-US" dirty="0" smtClean="0"/>
              <a:t> </a:t>
            </a:r>
            <a:r>
              <a:rPr lang="en-US" dirty="0" err="1" smtClean="0"/>
              <a:t>Inorder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1403350" y="1236662"/>
            <a:ext cx="5759450" cy="4859338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H="1">
            <a:off x="3348038" y="2062162"/>
            <a:ext cx="619125" cy="3810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424238" y="4043362"/>
            <a:ext cx="268287" cy="3810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419600" y="1985962"/>
            <a:ext cx="1447800" cy="457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2586038" y="2900362"/>
            <a:ext cx="466725" cy="609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276600" y="4652962"/>
            <a:ext cx="381000" cy="5334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886200" y="1604962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7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971800" y="4348162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3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791200" y="2290762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9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133600" y="3433762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1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505200" y="3433762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5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505200" y="5110162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4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352800" y="2900362"/>
            <a:ext cx="304800" cy="5334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Callout 16"/>
          <p:cNvSpPr>
            <a:spLocks noChangeArrowheads="1"/>
          </p:cNvSpPr>
          <p:nvPr/>
        </p:nvSpPr>
        <p:spPr bwMode="auto">
          <a:xfrm>
            <a:off x="1752600" y="1295400"/>
            <a:ext cx="1447800" cy="685800"/>
          </a:xfrm>
          <a:prstGeom prst="wedgeEllipseCallout">
            <a:avLst>
              <a:gd name="adj1" fmla="val 93586"/>
              <a:gd name="adj2" fmla="val 31572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400" b="1" dirty="0" err="1">
                <a:solidFill>
                  <a:schemeClr val="tx1"/>
                </a:solidFill>
              </a:rPr>
              <a:t>Cari</a:t>
            </a:r>
            <a:r>
              <a:rPr lang="en-US" sz="1400" b="1" dirty="0">
                <a:solidFill>
                  <a:schemeClr val="tx1"/>
                </a:solidFill>
              </a:rPr>
              <a:t> node </a:t>
            </a:r>
            <a:r>
              <a:rPr lang="en-US" sz="1400" b="1" dirty="0" err="1">
                <a:solidFill>
                  <a:schemeClr val="tx1"/>
                </a:solidFill>
              </a:rPr>
              <a:t>berisi</a:t>
            </a:r>
            <a:r>
              <a:rPr lang="en-US" sz="1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2895600" y="2366962"/>
            <a:ext cx="609600" cy="609600"/>
          </a:xfrm>
          <a:prstGeom prst="ellips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b="1">
              <a:cs typeface="Lucida Sans Unicode" pitchFamily="34" charset="0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895600" y="2366962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2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2895600" y="2366962"/>
            <a:ext cx="609600" cy="609600"/>
          </a:xfrm>
          <a:prstGeom prst="ellipse">
            <a:avLst/>
          </a:prstGeom>
          <a:solidFill>
            <a:srgbClr val="FFC000"/>
          </a:solidFill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>
                <a:latin typeface="Arial" charset="0"/>
                <a:ea typeface="Lucida Sans Unicode" pitchFamily="32" charset="0"/>
                <a:cs typeface="Lucida Sans Unicode" pitchFamily="32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38728E-6 L -0.1125 0.094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77457E-6 L -0.15834 -0.1109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-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9" grpId="0" animBg="1"/>
      <p:bldP spid="20" grpId="0" animBg="1"/>
      <p:bldP spid="2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2 (</a:t>
            </a:r>
            <a:r>
              <a:rPr lang="en-US" dirty="0" err="1" smtClean="0"/>
              <a:t>Sucessor</a:t>
            </a:r>
            <a:r>
              <a:rPr lang="en-US" dirty="0" smtClean="0"/>
              <a:t> </a:t>
            </a:r>
            <a:r>
              <a:rPr lang="en-US" dirty="0" err="1" smtClean="0"/>
              <a:t>Inorder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1327150" y="1084263"/>
            <a:ext cx="5759450" cy="4859337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H="1">
            <a:off x="3271838" y="1905000"/>
            <a:ext cx="619125" cy="3810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348038" y="3886200"/>
            <a:ext cx="268287" cy="3810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343400" y="1828800"/>
            <a:ext cx="1447800" cy="457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2514599" y="2743200"/>
            <a:ext cx="390525" cy="5334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200400" y="4495800"/>
            <a:ext cx="381000" cy="5334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810000" y="1447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7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819400" y="2209800"/>
            <a:ext cx="609600" cy="609600"/>
          </a:xfrm>
          <a:prstGeom prst="ellips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b="1">
              <a:cs typeface="Lucida Sans Unicode" pitchFamily="34" charset="0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715000" y="21336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9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057400" y="32766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1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429000" y="32766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5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429000" y="49530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4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352800" y="2743200"/>
            <a:ext cx="304800" cy="5334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1371600" y="1371600"/>
            <a:ext cx="609600" cy="609600"/>
          </a:xfrm>
          <a:prstGeom prst="ellipse">
            <a:avLst/>
          </a:prstGeom>
          <a:solidFill>
            <a:srgbClr val="33CCCC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2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743200" y="3124200"/>
            <a:ext cx="2057400" cy="26670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9" name="Oval Callout 18"/>
          <p:cNvSpPr>
            <a:spLocks noChangeArrowheads="1"/>
          </p:cNvSpPr>
          <p:nvPr/>
        </p:nvSpPr>
        <p:spPr bwMode="auto">
          <a:xfrm flipH="1">
            <a:off x="4953000" y="3276600"/>
            <a:ext cx="1905000" cy="838200"/>
          </a:xfrm>
          <a:prstGeom prst="wedgeEllipseCallout">
            <a:avLst>
              <a:gd name="adj1" fmla="val 67523"/>
              <a:gd name="adj2" fmla="val -15583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400" b="1">
                <a:solidFill>
                  <a:schemeClr val="tx1"/>
                </a:solidFill>
              </a:rPr>
              <a:t>Cari sucessor Indorder</a:t>
            </a:r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3</a:t>
            </a: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rgbClr val="FFC000"/>
          </a:solidFill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>
                <a:latin typeface="Arial" charset="0"/>
                <a:ea typeface="Lucida Sans Unicode" pitchFamily="32" charset="0"/>
                <a:cs typeface="Lucida Sans Unicode" pitchFamily="32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36994E-6 L -0.12916 0.0943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9" grpId="1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2 (</a:t>
            </a:r>
            <a:r>
              <a:rPr lang="en-US" dirty="0" err="1" smtClean="0"/>
              <a:t>Sucessor</a:t>
            </a:r>
            <a:r>
              <a:rPr lang="en-US" dirty="0" smtClean="0"/>
              <a:t> </a:t>
            </a:r>
            <a:r>
              <a:rPr lang="en-US" dirty="0" err="1" smtClean="0"/>
              <a:t>Inorder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1479550" y="1160463"/>
            <a:ext cx="5759450" cy="4859337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H="1">
            <a:off x="3424238" y="1981200"/>
            <a:ext cx="619125" cy="3810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500438" y="3962400"/>
            <a:ext cx="268287" cy="3810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495800" y="1905000"/>
            <a:ext cx="1447800" cy="457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2662238" y="2819400"/>
            <a:ext cx="466725" cy="609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505200" y="4800600"/>
            <a:ext cx="228600" cy="3048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7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71800" y="2286000"/>
            <a:ext cx="609600" cy="609600"/>
          </a:xfrm>
          <a:prstGeom prst="ellips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b="1">
              <a:cs typeface="Lucida Sans Unicode" pitchFamily="34" charset="0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867400" y="2209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9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209800" y="3352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1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581400" y="3352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5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581400" y="50292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4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429000" y="2819400"/>
            <a:ext cx="304800" cy="5334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3048000" y="4267200"/>
            <a:ext cx="609600" cy="609600"/>
          </a:xfrm>
          <a:prstGeom prst="ellips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b="1">
              <a:cs typeface="Lucida Sans Unicode" pitchFamily="34" charset="0"/>
            </a:endParaRP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3048000" y="4267200"/>
            <a:ext cx="609600" cy="609600"/>
          </a:xfrm>
          <a:prstGeom prst="ellipse">
            <a:avLst/>
          </a:prstGeom>
          <a:solidFill>
            <a:srgbClr val="C000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>
                <a:latin typeface="Arial" charset="0"/>
                <a:ea typeface="Lucida Sans Unicode" pitchFamily="32" charset="0"/>
                <a:cs typeface="Lucida Sans Unicode" pitchFamily="32" charset="0"/>
              </a:rPr>
              <a:t>3</a:t>
            </a:r>
          </a:p>
        </p:txBody>
      </p:sp>
      <p:sp>
        <p:nvSpPr>
          <p:cNvPr id="19" name="Oval Callout 18"/>
          <p:cNvSpPr>
            <a:spLocks noChangeArrowheads="1"/>
          </p:cNvSpPr>
          <p:nvPr/>
        </p:nvSpPr>
        <p:spPr bwMode="auto">
          <a:xfrm flipH="1">
            <a:off x="1600200" y="1295400"/>
            <a:ext cx="1676400" cy="838200"/>
          </a:xfrm>
          <a:prstGeom prst="wedgeEllipseCallout">
            <a:avLst>
              <a:gd name="adj1" fmla="val -43426"/>
              <a:gd name="adj2" fmla="val 64894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400">
                <a:solidFill>
                  <a:schemeClr val="tx1"/>
                </a:solidFill>
              </a:rPr>
              <a:t>Gantikan posisi yang dihapus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31214E-6 L -0.00833 -0.288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1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2 deleted </a:t>
            </a:r>
            <a:endParaRPr lang="en-US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1708150" y="1160463"/>
            <a:ext cx="5759450" cy="4859337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3649663" y="1981200"/>
            <a:ext cx="619125" cy="3810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3725863" y="3959225"/>
            <a:ext cx="268287" cy="3810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721225" y="1905000"/>
            <a:ext cx="1446213" cy="457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887663" y="2819400"/>
            <a:ext cx="466725" cy="609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733800" y="4800600"/>
            <a:ext cx="228600" cy="301625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189413" y="15240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7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200400" y="22860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3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276600" y="4264025"/>
            <a:ext cx="609600" cy="609600"/>
          </a:xfrm>
          <a:prstGeom prst="ellips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b="1">
              <a:cs typeface="Lucida Sans Unicode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092825" y="2209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9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438400" y="3349625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1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810000" y="3349625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5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810000" y="5026025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4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657600" y="2819400"/>
            <a:ext cx="304800" cy="5334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667000" y="4114800"/>
            <a:ext cx="2514600" cy="17526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9" name="Oval Callout 18"/>
          <p:cNvSpPr>
            <a:spLocks noChangeArrowheads="1"/>
          </p:cNvSpPr>
          <p:nvPr/>
        </p:nvSpPr>
        <p:spPr bwMode="auto">
          <a:xfrm flipH="1">
            <a:off x="4800600" y="3962400"/>
            <a:ext cx="1676400" cy="685800"/>
          </a:xfrm>
          <a:prstGeom prst="wedgeEllipseCallout">
            <a:avLst>
              <a:gd name="adj1" fmla="val 94278"/>
              <a:gd name="adj2" fmla="val 29125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400" b="1">
                <a:solidFill>
                  <a:schemeClr val="tx1"/>
                </a:solidFill>
              </a:rPr>
              <a:t>Hapus node ini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08092E-6 L -0.05833 -0.1105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0" y="-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Root </a:t>
            </a:r>
            <a:endParaRPr lang="en-US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1447800" y="1236662"/>
            <a:ext cx="5867400" cy="4859338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cxnSp>
        <p:nvCxnSpPr>
          <p:cNvPr id="5" name="AutoShape 3"/>
          <p:cNvCxnSpPr>
            <a:cxnSpLocks noChangeShapeType="1"/>
          </p:cNvCxnSpPr>
          <p:nvPr/>
        </p:nvCxnSpPr>
        <p:spPr bwMode="auto">
          <a:xfrm flipH="1" flipV="1">
            <a:off x="4419600" y="2290762"/>
            <a:ext cx="381000" cy="1828800"/>
          </a:xfrm>
          <a:prstGeom prst="curvedConnector3">
            <a:avLst>
              <a:gd name="adj1" fmla="val 50000"/>
            </a:avLst>
          </a:prstGeom>
          <a:noFill/>
          <a:ln w="22320">
            <a:solidFill>
              <a:srgbClr val="CC9900"/>
            </a:solidFill>
            <a:miter lim="800000"/>
            <a:headEnd/>
            <a:tailEnd type="triangle" w="med" len="med"/>
          </a:ln>
        </p:spPr>
      </p:cxn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209800" y="1528762"/>
            <a:ext cx="4948238" cy="4110038"/>
            <a:chOff x="1392" y="864"/>
            <a:chExt cx="3117" cy="2589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982" y="1632"/>
              <a:ext cx="240" cy="288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2156" y="1152"/>
              <a:ext cx="390" cy="240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203" y="2398"/>
              <a:ext cx="169" cy="240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831" y="1104"/>
              <a:ext cx="912" cy="288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677" y="1679"/>
              <a:ext cx="294" cy="384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111" y="2782"/>
              <a:ext cx="240" cy="336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496" y="864"/>
              <a:ext cx="384" cy="384"/>
            </a:xfrm>
            <a:prstGeom prst="ellipse">
              <a:avLst/>
            </a:prstGeom>
            <a:solidFill>
              <a:srgbClr val="33CCCC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7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872" y="1344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2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20" y="2590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3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694" y="1296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12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1392" y="2015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1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255" y="2015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5</a:t>
              </a: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2255" y="3070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4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160" y="1679"/>
              <a:ext cx="192" cy="336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214" y="1919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10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3499" y="1632"/>
              <a:ext cx="246" cy="336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126" y="1919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14</a:t>
              </a: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2974" y="2590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9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3211" y="2302"/>
              <a:ext cx="150" cy="288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3502" y="2590"/>
              <a:ext cx="384" cy="384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b="1">
                  <a:cs typeface="Lucida Sans Unicode" pitchFamily="34" charset="0"/>
                </a:rPr>
                <a:t>11</a:t>
              </a: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454" y="2302"/>
              <a:ext cx="144" cy="288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724400" y="4271962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3962400" y="1528762"/>
            <a:ext cx="609600" cy="609600"/>
          </a:xfrm>
          <a:prstGeom prst="ellipse">
            <a:avLst/>
          </a:prstGeom>
          <a:solidFill>
            <a:srgbClr val="33CCCC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removeMin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308100" y="1084263"/>
            <a:ext cx="6692900" cy="4859337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lIns="54720" tIns="46800" rIns="54720" bIns="46800" anchor="ctr"/>
          <a:lstStyle/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BinaryNode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removeMin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BinaryNode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t) 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if (t == null) throw </a:t>
            </a:r>
            <a:r>
              <a:rPr lang="en-US" sz="2000" b="1" i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exception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endParaRPr lang="en-US" sz="2000" b="1" dirty="0">
              <a:solidFill>
                <a:srgbClr val="FFFFFF"/>
              </a:solidFill>
              <a:latin typeface="Courier New" pitchFamily="49" charset="0"/>
              <a:cs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if (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t.left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!= null) {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t.left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= 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removeMin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(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t.left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   return t;</a:t>
            </a:r>
            <a:endParaRPr lang="en-US" sz="2000" b="1" dirty="0">
              <a:solidFill>
                <a:srgbClr val="FFFFFF"/>
              </a:solidFill>
              <a:latin typeface="Courier New" pitchFamily="49" charset="0"/>
              <a:cs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} else {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	  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return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t.right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}</a:t>
            </a:r>
            <a:endParaRPr lang="en-US" sz="2000" b="1" dirty="0">
              <a:solidFill>
                <a:srgbClr val="FFFFFF"/>
              </a:solidFill>
              <a:latin typeface="Courier New" pitchFamily="49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60363" y="900113"/>
            <a:ext cx="8459787" cy="5400675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lIns="54720" tIns="46800" rIns="54720" bIns="46800" anchor="ctr"/>
          <a:lstStyle/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BinaryNode remove(int x, BinaryNode t) {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if (t == null) throw exception;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if (x &lt; t.element) {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    t.left = remove(x, t.left);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} else if (x &gt; t.element) {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    t.right = remove(x, t.right);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} else if (t.left != null &amp;&amp; t.right != null) {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    t.element = findMin(t.right).element;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    t.right = removeMin(t.right);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} else { 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    t = (t.left != null) ? t.left : t.right;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return t;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noProof="1" smtClean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}</a:t>
            </a:r>
            <a:endParaRPr lang="en-US" sz="2000" b="1" noProof="1">
              <a:solidFill>
                <a:srgbClr val="FFFFFF"/>
              </a:solidFill>
              <a:latin typeface="Courier New" pitchFamily="49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k-</a:t>
            </a:r>
            <a:r>
              <a:rPr lang="en-US" dirty="0" err="1" smtClean="0"/>
              <a:t>th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360363" y="1439863"/>
            <a:ext cx="8280400" cy="4500562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86000" y="2590800"/>
            <a:ext cx="381000" cy="5334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1443038" y="2514600"/>
            <a:ext cx="466725" cy="609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90600" y="3124200"/>
            <a:ext cx="914400" cy="1981200"/>
          </a:xfrm>
          <a:prstGeom prst="triangle">
            <a:avLst>
              <a:gd name="adj" fmla="val 50000"/>
            </a:avLst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cs typeface="Lucida Sans Unicode" pitchFamily="34" charset="0"/>
              </a:rPr>
              <a:t>S</a:t>
            </a:r>
            <a:r>
              <a:rPr lang="en-US" baseline="-25000">
                <a:cs typeface="Lucida Sans Unicode" pitchFamily="34" charset="0"/>
              </a:rPr>
              <a:t>L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24100" y="3124200"/>
            <a:ext cx="668338" cy="1447800"/>
          </a:xfrm>
          <a:prstGeom prst="triangle">
            <a:avLst>
              <a:gd name="adj" fmla="val 50000"/>
            </a:avLst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cs typeface="Lucida Sans Unicode" pitchFamily="34" charset="0"/>
              </a:rPr>
              <a:t>S</a:t>
            </a:r>
            <a:r>
              <a:rPr lang="en-US" baseline="-25000">
                <a:cs typeface="Lucida Sans Unicode" pitchFamily="34" charset="0"/>
              </a:rPr>
              <a:t>R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295400" y="3962400"/>
            <a:ext cx="304800" cy="304800"/>
          </a:xfrm>
          <a:prstGeom prst="ellipse">
            <a:avLst/>
          </a:prstGeom>
          <a:solidFill>
            <a:srgbClr val="33CCCC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765300" y="20955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cs typeface="Lucida Sans Unicode" pitchFamily="34" charset="0"/>
              </a:rPr>
              <a:t>X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5400" y="5334000"/>
            <a:ext cx="16002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33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FFFFFF"/>
                </a:solidFill>
                <a:cs typeface="Lucida Sans Unicode" pitchFamily="34" charset="0"/>
              </a:rPr>
              <a:t>k &lt; S</a:t>
            </a:r>
            <a:r>
              <a:rPr lang="en-US" b="1" baseline="-25000">
                <a:solidFill>
                  <a:srgbClr val="FFFFFF"/>
                </a:solidFill>
                <a:cs typeface="Lucida Sans Unicode" pitchFamily="34" charset="0"/>
              </a:rPr>
              <a:t>L</a:t>
            </a:r>
            <a:r>
              <a:rPr lang="en-US" b="1">
                <a:solidFill>
                  <a:srgbClr val="FFFFFF"/>
                </a:solidFill>
                <a:cs typeface="Lucida Sans Unicode" pitchFamily="34" charset="0"/>
              </a:rPr>
              <a:t> + 1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610100" y="2590800"/>
            <a:ext cx="381000" cy="5334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3767138" y="2514600"/>
            <a:ext cx="466725" cy="609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314700" y="3124200"/>
            <a:ext cx="914400" cy="1981200"/>
          </a:xfrm>
          <a:prstGeom prst="triangle">
            <a:avLst>
              <a:gd name="adj" fmla="val 50000"/>
            </a:avLst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cs typeface="Lucida Sans Unicode" pitchFamily="34" charset="0"/>
              </a:rPr>
              <a:t>S</a:t>
            </a:r>
            <a:r>
              <a:rPr lang="en-US" baseline="-25000">
                <a:cs typeface="Lucida Sans Unicode" pitchFamily="34" charset="0"/>
              </a:rPr>
              <a:t>L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648200" y="3124200"/>
            <a:ext cx="668338" cy="1447800"/>
          </a:xfrm>
          <a:prstGeom prst="triangle">
            <a:avLst>
              <a:gd name="adj" fmla="val 50000"/>
            </a:avLst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cs typeface="Lucida Sans Unicode" pitchFamily="34" charset="0"/>
              </a:rPr>
              <a:t>S</a:t>
            </a:r>
            <a:r>
              <a:rPr lang="en-US" baseline="-25000">
                <a:cs typeface="Lucida Sans Unicode" pitchFamily="34" charset="0"/>
              </a:rPr>
              <a:t>R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089400" y="2095500"/>
            <a:ext cx="609600" cy="609600"/>
          </a:xfrm>
          <a:prstGeom prst="ellipse">
            <a:avLst/>
          </a:prstGeom>
          <a:solidFill>
            <a:srgbClr val="33CCCC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cs typeface="Lucida Sans Unicode" pitchFamily="34" charset="0"/>
              </a:rPr>
              <a:t>X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429000" y="5334000"/>
            <a:ext cx="17907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33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FFFFFF"/>
                </a:solidFill>
                <a:cs typeface="Lucida Sans Unicode" pitchFamily="34" charset="0"/>
              </a:rPr>
              <a:t>k == S</a:t>
            </a:r>
            <a:r>
              <a:rPr lang="en-US" b="1" baseline="-25000">
                <a:solidFill>
                  <a:srgbClr val="FFFFFF"/>
                </a:solidFill>
                <a:cs typeface="Lucida Sans Unicode" pitchFamily="34" charset="0"/>
              </a:rPr>
              <a:t>L</a:t>
            </a:r>
            <a:r>
              <a:rPr lang="en-US" b="1">
                <a:solidFill>
                  <a:srgbClr val="FFFFFF"/>
                </a:solidFill>
                <a:cs typeface="Lucida Sans Unicode" pitchFamily="34" charset="0"/>
              </a:rPr>
              <a:t> + 1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200900" y="2590800"/>
            <a:ext cx="381000" cy="5334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6357938" y="2514600"/>
            <a:ext cx="466725" cy="609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5905500" y="3124200"/>
            <a:ext cx="914400" cy="1981200"/>
          </a:xfrm>
          <a:prstGeom prst="triangle">
            <a:avLst>
              <a:gd name="adj" fmla="val 50000"/>
            </a:avLst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cs typeface="Lucida Sans Unicode" pitchFamily="34" charset="0"/>
              </a:rPr>
              <a:t>S</a:t>
            </a:r>
            <a:r>
              <a:rPr lang="en-US" baseline="-25000">
                <a:cs typeface="Lucida Sans Unicode" pitchFamily="34" charset="0"/>
              </a:rPr>
              <a:t>L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7239000" y="3124200"/>
            <a:ext cx="668338" cy="1447800"/>
          </a:xfrm>
          <a:prstGeom prst="triangle">
            <a:avLst>
              <a:gd name="adj" fmla="val 50000"/>
            </a:avLst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cs typeface="Lucida Sans Unicode" pitchFamily="34" charset="0"/>
              </a:rPr>
              <a:t>S</a:t>
            </a:r>
            <a:r>
              <a:rPr lang="en-US" baseline="-25000">
                <a:cs typeface="Lucida Sans Unicode" pitchFamily="34" charset="0"/>
              </a:rPr>
              <a:t>R</a:t>
            </a: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7467600" y="3683000"/>
            <a:ext cx="228600" cy="228600"/>
          </a:xfrm>
          <a:prstGeom prst="ellipse">
            <a:avLst/>
          </a:prstGeom>
          <a:solidFill>
            <a:srgbClr val="33CCCC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6680200" y="20955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cs typeface="Lucida Sans Unicode" pitchFamily="34" charset="0"/>
              </a:rPr>
              <a:t>X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10300" y="5334000"/>
            <a:ext cx="16002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33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FFFFFF"/>
                </a:solidFill>
                <a:cs typeface="Lucida Sans Unicode" pitchFamily="34" charset="0"/>
              </a:rPr>
              <a:t>k &gt; S</a:t>
            </a:r>
            <a:r>
              <a:rPr lang="en-US" b="1" baseline="-25000">
                <a:solidFill>
                  <a:srgbClr val="FFFFFF"/>
                </a:solidFill>
                <a:cs typeface="Lucida Sans Unicode" pitchFamily="34" charset="0"/>
              </a:rPr>
              <a:t>L</a:t>
            </a:r>
            <a:r>
              <a:rPr lang="en-US" b="1">
                <a:solidFill>
                  <a:srgbClr val="FFFFFF"/>
                </a:solidFill>
                <a:cs typeface="Lucida Sans Unicode" pitchFamily="34" charset="0"/>
              </a:rPr>
              <a:t>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Properties of Binary Search Tree (BST)</a:t>
            </a:r>
            <a:r>
              <a:rPr lang="ar-SA" dirty="0" smtClean="0">
                <a:cs typeface="Arial" pitchFamily="34" charset="0"/>
              </a:rPr>
              <a:t>‏</a:t>
            </a:r>
            <a:endParaRPr lang="en-US" dirty="0" smtClean="0"/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Operation</a:t>
            </a:r>
          </a:p>
          <a:p>
            <a:pPr marL="739775" lvl="1" indent="-282575">
              <a:lnSpc>
                <a:spcPct val="78000"/>
              </a:lnSpc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insert</a:t>
            </a:r>
          </a:p>
          <a:p>
            <a:pPr marL="739775" lvl="1" indent="-282575">
              <a:lnSpc>
                <a:spcPct val="78000"/>
              </a:lnSpc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find</a:t>
            </a:r>
          </a:p>
          <a:p>
            <a:pPr marL="739775" lvl="1" indent="-282575">
              <a:lnSpc>
                <a:spcPct val="78000"/>
              </a:lnSpc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remove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k-</a:t>
            </a:r>
            <a:r>
              <a:rPr lang="en-US" dirty="0" err="1" smtClean="0"/>
              <a:t>th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4" name="AutoShape 2"/>
          <p:cNvSpPr>
            <a:spLocks noGrp="1" noChangeArrowheads="1"/>
          </p:cNvSpPr>
          <p:nvPr>
            <p:ph idx="1"/>
          </p:nvPr>
        </p:nvSpPr>
        <p:spPr bwMode="auto"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lIns="54720" tIns="46800" rIns="54720" bIns="4680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BinaryNode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findKth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int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k, 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BinaryNode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t) 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if (t == null) throw exception;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int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leftSize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= (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t.left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!= null) ? 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    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t.left.size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: 0;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endParaRPr lang="en-US" sz="2000" b="1" dirty="0">
              <a:solidFill>
                <a:srgbClr val="FFFFFF"/>
              </a:solidFill>
              <a:latin typeface="Courier New" pitchFamily="49" charset="0"/>
              <a:cs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if (k &lt;= 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leftSize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) {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    return 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findKth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(k, 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t.left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} else if (k == 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leftSize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+ 1) {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    return t; 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} else {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    return 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findKth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( k - 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leftSize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- 1, </a:t>
            </a:r>
            <a:r>
              <a:rPr lang="en-US" sz="2000" b="1" dirty="0" err="1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t.right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); 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  <a:cs typeface="Lucida Sans Unicode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Running time:</a:t>
            </a:r>
          </a:p>
          <a:p>
            <a:pPr marL="739775" lvl="1" indent="-282575">
              <a:lnSpc>
                <a:spcPct val="78000"/>
              </a:lnSpc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insert?</a:t>
            </a:r>
          </a:p>
          <a:p>
            <a:pPr marL="739775" lvl="1" indent="-282575">
              <a:lnSpc>
                <a:spcPct val="78000"/>
              </a:lnSpc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Find min?</a:t>
            </a:r>
          </a:p>
          <a:p>
            <a:pPr marL="739775" lvl="1" indent="-282575">
              <a:lnSpc>
                <a:spcPct val="78000"/>
              </a:lnSpc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remove?</a:t>
            </a:r>
          </a:p>
          <a:p>
            <a:pPr marL="739775" lvl="1" indent="-282575">
              <a:lnSpc>
                <a:spcPct val="78000"/>
              </a:lnSpc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Find?</a:t>
            </a:r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Worst case: O(n)</a:t>
            </a:r>
            <a:r>
              <a:rPr lang="ar-SA" dirty="0" smtClean="0">
                <a:cs typeface="Arial" pitchFamily="34" charset="0"/>
              </a:rPr>
              <a:t>‏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Rangkuman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Binary Search Tree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tree. </a:t>
            </a:r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Tiap</a:t>
            </a:r>
            <a:r>
              <a:rPr lang="en-US" dirty="0" smtClean="0"/>
              <a:t> node </a:t>
            </a:r>
            <a:r>
              <a:rPr lang="en-US" dirty="0" err="1" smtClean="0"/>
              <a:t>harus</a:t>
            </a:r>
            <a:r>
              <a:rPr lang="en-US" dirty="0" smtClean="0"/>
              <a:t> comparable</a:t>
            </a:r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O(log n) - average case, </a:t>
            </a:r>
            <a:r>
              <a:rPr lang="en-US" dirty="0" err="1" smtClean="0"/>
              <a:t>saat</a:t>
            </a:r>
            <a:r>
              <a:rPr lang="en-US" dirty="0" smtClean="0"/>
              <a:t> tree </a:t>
            </a:r>
            <a:r>
              <a:rPr lang="en-US" dirty="0" err="1" smtClean="0"/>
              <a:t>relatif</a:t>
            </a:r>
            <a:r>
              <a:rPr lang="en-US" dirty="0" smtClean="0"/>
              <a:t> balance.</a:t>
            </a:r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O(n) - worst case,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tree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Selanjutnya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Sejauh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Binary Search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r>
              <a:rPr lang="en-US" dirty="0" smtClean="0"/>
              <a:t> data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tree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terisi</a:t>
            </a:r>
            <a:r>
              <a:rPr lang="en-US" dirty="0" smtClean="0"/>
              <a:t>.</a:t>
            </a:r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Benarkah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?</a:t>
            </a:r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tree yang “</a:t>
            </a:r>
            <a:r>
              <a:rPr lang="en-US" dirty="0" err="1" smtClean="0"/>
              <a:t>tidak</a:t>
            </a:r>
            <a:r>
              <a:rPr lang="en-US" dirty="0" smtClean="0"/>
              <a:t> balance” yang </a:t>
            </a:r>
            <a:r>
              <a:rPr lang="en-US" dirty="0" err="1" smtClean="0"/>
              <a:t>berakibat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tercapainya</a:t>
            </a:r>
            <a:r>
              <a:rPr lang="en-US" dirty="0" smtClean="0"/>
              <a:t> performance O(log n)</a:t>
            </a:r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Solusi</a:t>
            </a:r>
            <a:r>
              <a:rPr lang="en-US" dirty="0" smtClean="0"/>
              <a:t>?</a:t>
            </a:r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binary tree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auto-balancing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AVL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Binary Search Tree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0000"/>
                </a:solidFill>
              </a:rPr>
              <a:t>node X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tree,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800000"/>
                </a:solidFill>
              </a:rPr>
              <a:t>sebelah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kiri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selalu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lebih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kecil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dari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elemen</a:t>
            </a:r>
            <a:r>
              <a:rPr lang="en-US" dirty="0" smtClean="0">
                <a:solidFill>
                  <a:srgbClr val="800000"/>
                </a:solidFill>
              </a:rPr>
              <a:t> node X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800000"/>
                </a:solidFill>
              </a:rPr>
              <a:t>subtree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sebelah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kanan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selalu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lebih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besar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dari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elemen</a:t>
            </a:r>
            <a:r>
              <a:rPr lang="en-US" dirty="0" smtClean="0">
                <a:solidFill>
                  <a:srgbClr val="800000"/>
                </a:solidFill>
              </a:rPr>
              <a:t> node X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 object </a:t>
            </a:r>
            <a:r>
              <a:rPr lang="en-US" i="1" dirty="0" err="1" smtClean="0"/>
              <a:t>elemen</a:t>
            </a:r>
            <a:r>
              <a:rPr lang="en-US" i="1" dirty="0" smtClean="0"/>
              <a:t> </a:t>
            </a:r>
            <a:r>
              <a:rPr lang="en-US" b="1" dirty="0" err="1" smtClean="0"/>
              <a:t>harus</a:t>
            </a:r>
            <a:r>
              <a:rPr lang="en-US" i="1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9900"/>
                </a:solidFill>
              </a:rPr>
              <a:t>comparable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519363" y="3602038"/>
            <a:ext cx="3824287" cy="2806700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3495675" y="4383088"/>
            <a:ext cx="712788" cy="593725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133850" y="3921125"/>
            <a:ext cx="563563" cy="528638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X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797175" y="4976813"/>
            <a:ext cx="1477963" cy="1187450"/>
          </a:xfrm>
          <a:prstGeom prst="triangle">
            <a:avLst>
              <a:gd name="adj" fmla="val 50000"/>
            </a:avLst>
          </a:prstGeom>
          <a:solidFill>
            <a:srgbClr val="7FA0B1"/>
          </a:solidFill>
          <a:ln w="2844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>
                <a:cs typeface="Lucida Sans Unicode" pitchFamily="34" charset="0"/>
              </a:rPr>
              <a:t>&lt;X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625975" y="4383088"/>
            <a:ext cx="704850" cy="593725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625975" y="4976813"/>
            <a:ext cx="1477963" cy="1187450"/>
          </a:xfrm>
          <a:prstGeom prst="triangle">
            <a:avLst>
              <a:gd name="adj" fmla="val 50000"/>
            </a:avLst>
          </a:prstGeom>
          <a:solidFill>
            <a:srgbClr val="7FA0B1"/>
          </a:solidFill>
          <a:ln w="2844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&gt;X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900113" y="900113"/>
            <a:ext cx="7199312" cy="5580062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H="1">
            <a:off x="3271838" y="2057400"/>
            <a:ext cx="1304925" cy="609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195638" y="4191000"/>
            <a:ext cx="344487" cy="7286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029200" y="1981200"/>
            <a:ext cx="1447800" cy="457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2433638" y="3048000"/>
            <a:ext cx="466725" cy="609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124200" y="3048000"/>
            <a:ext cx="381000" cy="5334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219200" y="1066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7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828800" y="1066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2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2133600" y="16764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3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743200" y="16764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9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2438400" y="1066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1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3048000" y="1066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5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810000" y="4114800"/>
            <a:ext cx="379413" cy="76041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1524000" y="1676400"/>
            <a:ext cx="606425" cy="608013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1387E-6 L 0.35833 0.07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21387E-6 C 0.12639 0.0104 0.25348 0.02127 0.2724 0.05641 C 0.29167 0.09156 0.13993 0.18474 0.11337 0.21087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0" y="10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21387E-6 C 0.09757 0.01248 0.19514 0.02543 0.19705 0.06428 C 0.19948 0.10289 0.05469 0.18243 0.01284 0.23283 C -0.02917 0.283 -0.04271 0.3422 -0.05469 0.36624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1.21387E-6 C 0.08159 0.01341 0.15191 0.02728 0.14618 0.06173 C 0.14062 0.09641 -0.00226 0.15861 -0.02205 0.2074 C -0.04167 0.25618 0.01979 0.3304 0.02812 0.35514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0" y="178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93 C 0.06215 -0.03422 0.125 -0.06936 0.18819 -0.06936 C 0.25139 -0.06936 0.39184 -0.03722 0.37916 0.00093 C 0.36718 0.03908 0.14722 0.11399 0.11527 0.15931 C 0.08316 0.20486 0.1592 0.22359 0.18819 0.27284 C 0.21718 0.32185 0.27257 0.42451 0.28941 0.45526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0" y="192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7341E-6 C 0.00087 -0.03214 0.00191 -0.06428 0.03819 -0.06752 C 0.07396 -0.07052 0.2066 -0.05965 0.21563 -0.02012 C 0.225 0.01919 0.10365 0.11237 0.09236 0.16855 C 0.08125 0.22474 0.14878 0.26774 0.14878 0.31653 C 0.14878 0.36601 0.10174 0.43861 0.09236 0.46358 " pathEditMode="relative" rAng="0" ptsTypes="aaaa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197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717 C 0.00712 -0.03953 0.01441 -0.08647 0.04775 -0.08786 C 0.08091 -0.08901 0.14115 -0.03052 0.19983 -0.00115 C 0.25851 0.02821 0.36667 0.0733 0.4 0.08879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-7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900113" y="900113"/>
            <a:ext cx="7199312" cy="5580062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H="1">
            <a:off x="3271838" y="2057400"/>
            <a:ext cx="1304925" cy="609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195638" y="4191000"/>
            <a:ext cx="344487" cy="7286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029200" y="1981200"/>
            <a:ext cx="1447800" cy="457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2433638" y="3048000"/>
            <a:ext cx="466725" cy="609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124200" y="3048000"/>
            <a:ext cx="381000" cy="5334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495800" y="16002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7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743200" y="25146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2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2819400" y="4876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3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6400800" y="22860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9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1981200" y="35814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1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3352800" y="35814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5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810000" y="4114800"/>
            <a:ext cx="379413" cy="76041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962400" y="4875213"/>
            <a:ext cx="606425" cy="608012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179388" y="900113"/>
            <a:ext cx="8820150" cy="5580062"/>
          </a:xfrm>
          <a:prstGeom prst="roundRect">
            <a:avLst>
              <a:gd name="adj" fmla="val 6755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H="1">
            <a:off x="1366838" y="1905000"/>
            <a:ext cx="314325" cy="457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833438" y="2743200"/>
            <a:ext cx="314325" cy="609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600200" y="13716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3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914400" y="22860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81000" y="3352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1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3119438" y="1905000"/>
            <a:ext cx="314325" cy="457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048000" y="2819400"/>
            <a:ext cx="304800" cy="5334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352800" y="13716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3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667000" y="22860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1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200400" y="32766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2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4110038" y="5029200"/>
            <a:ext cx="314325" cy="457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876800" y="4953000"/>
            <a:ext cx="304800" cy="5334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4343400" y="4495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2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3657600" y="54102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1</a:t>
            </a: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5029200" y="54102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3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7467600" y="1905000"/>
            <a:ext cx="457200" cy="457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7767638" y="2743200"/>
            <a:ext cx="314325" cy="609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6934200" y="13716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1</a:t>
            </a:r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7772400" y="22860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3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7391400" y="3352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2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5257800" y="1981200"/>
            <a:ext cx="228600" cy="3048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5791200" y="2667000"/>
            <a:ext cx="304800" cy="3810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4724400" y="1447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1</a:t>
            </a: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2</a:t>
            </a:r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5943600" y="2971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3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cs typeface="Lucida Sans Unicode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insert</a:t>
            </a:r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findMin</a:t>
            </a:r>
            <a:r>
              <a:rPr lang="en-US" dirty="0" smtClean="0"/>
              <a:t> and </a:t>
            </a:r>
            <a:r>
              <a:rPr lang="en-US" dirty="0" err="1" smtClean="0"/>
              <a:t>findMax</a:t>
            </a:r>
            <a:endParaRPr lang="en-US" dirty="0" smtClean="0"/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remove</a:t>
            </a:r>
          </a:p>
          <a:p>
            <a:pPr marL="339725" indent="-339725">
              <a:lnSpc>
                <a:spcPct val="8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</a:t>
            </a:r>
            <a:r>
              <a:rPr lang="en-US" dirty="0" err="1" smtClean="0"/>
              <a:t>InOrder</a:t>
            </a: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81000" y="838200"/>
            <a:ext cx="8094663" cy="5410200"/>
          </a:xfrm>
          <a:prstGeom prst="roundRect">
            <a:avLst>
              <a:gd name="adj" fmla="val 6755"/>
            </a:avLst>
          </a:prstGeom>
          <a:solidFill>
            <a:srgbClr val="CCCCFF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000000">
                <a:alpha val="50026"/>
              </a:srgbClr>
            </a:outerShdw>
          </a:effectLst>
        </p:spPr>
        <p:txBody>
          <a:bodyPr wrap="none" lIns="54720" tIns="46800" rIns="54720" bIns="4680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class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BinaryNode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 {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	void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printInOrder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( )</a:t>
            </a:r>
            <a:r>
              <a:rPr lang="ar-SA" sz="1800" b="1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‏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  <a:cs typeface="Lucida Sans Unicode" pitchFamily="34" charset="0"/>
            </a:endParaRP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{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Lucida Sans Unicode" pitchFamily="34" charset="0"/>
            </a:endParaRP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( left != null )</a:t>
            </a:r>
            <a:r>
              <a:rPr lang="ar-SA" b="1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‏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Lucida Sans Unicode" pitchFamily="34" charset="0"/>
            </a:endParaRP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left.printInOrder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( );            // Left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   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System.out.println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( element );        // Node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   	if( right != null )</a:t>
            </a:r>
            <a:r>
              <a:rPr lang="ar-SA" b="1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‏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Lucida Sans Unicode" pitchFamily="34" charset="0"/>
            </a:endParaRP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  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	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right.printInOrder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( );            // Right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Lucida Sans Unicode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}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1" dirty="0">
              <a:solidFill>
                <a:srgbClr val="000000"/>
              </a:solidFill>
              <a:latin typeface="Courier New" pitchFamily="49" charset="0"/>
              <a:cs typeface="Lucida Sans Unicode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class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BinaryTree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 {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	public void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printInOrder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( )</a:t>
            </a:r>
            <a:r>
              <a:rPr lang="ar-SA" sz="1800" b="1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‏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  <a:cs typeface="Lucida Sans Unicode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	{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  <a:cs typeface="Lucida Sans Unicode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    	if( root != null )</a:t>
            </a:r>
            <a:r>
              <a:rPr lang="ar-SA" sz="1800" b="1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‏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  <a:cs typeface="Lucida Sans Unicode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       	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root.printInOrder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( );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	}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Lucida Sans Unicode" pitchFamily="34" charset="0"/>
              </a:rPr>
              <a:t>}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1" dirty="0">
              <a:solidFill>
                <a:srgbClr val="000000"/>
              </a:solidFill>
              <a:latin typeface="Courier New" pitchFamily="49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ki104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iki10400</Template>
  <TotalTime>2314</TotalTime>
  <Words>1075</Words>
  <Application>Microsoft Office PowerPoint</Application>
  <PresentationFormat>On-screen Show (4:3)</PresentationFormat>
  <Paragraphs>302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iki10400</vt:lpstr>
      <vt:lpstr>Binary Search Tree</vt:lpstr>
      <vt:lpstr>Tujuan</vt:lpstr>
      <vt:lpstr>Outline</vt:lpstr>
      <vt:lpstr>Properties of Binary Search Tree </vt:lpstr>
      <vt:lpstr>Binary Search Tree</vt:lpstr>
      <vt:lpstr>Binary Search Tree</vt:lpstr>
      <vt:lpstr>Binary Search Tree</vt:lpstr>
      <vt:lpstr>Basic Operations</vt:lpstr>
      <vt:lpstr>Print InOrder</vt:lpstr>
      <vt:lpstr>Insertion</vt:lpstr>
      <vt:lpstr>Insertion: algorithm</vt:lpstr>
      <vt:lpstr>Insertion</vt:lpstr>
      <vt:lpstr>FindMin</vt:lpstr>
      <vt:lpstr>FindMax</vt:lpstr>
      <vt:lpstr>Find</vt:lpstr>
      <vt:lpstr>Remove </vt:lpstr>
      <vt:lpstr>Remove</vt:lpstr>
      <vt:lpstr>Removing 6</vt:lpstr>
      <vt:lpstr>After 6 removed</vt:lpstr>
      <vt:lpstr>Remove (lanj.)</vt:lpstr>
      <vt:lpstr>Removing 2 (Sucessor Inorder) </vt:lpstr>
      <vt:lpstr>Removing 2 (Sucessor Inorder) </vt:lpstr>
      <vt:lpstr>Removing 2 (Sucessor Inorder) </vt:lpstr>
      <vt:lpstr>After 2 deleted </vt:lpstr>
      <vt:lpstr>Removing Root </vt:lpstr>
      <vt:lpstr>removeMin </vt:lpstr>
      <vt:lpstr>Remove </vt:lpstr>
      <vt:lpstr>removeMax</vt:lpstr>
      <vt:lpstr>Find k-th element</vt:lpstr>
      <vt:lpstr>Find k-th element</vt:lpstr>
      <vt:lpstr>Analysis</vt:lpstr>
      <vt:lpstr>Rangkuman</vt:lpstr>
      <vt:lpstr>Selanjutnya: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clara vania</dc:creator>
  <cp:lastModifiedBy>denny</cp:lastModifiedBy>
  <cp:revision>72</cp:revision>
  <dcterms:created xsi:type="dcterms:W3CDTF">2011-04-06T07:59:33Z</dcterms:created>
  <dcterms:modified xsi:type="dcterms:W3CDTF">2013-04-29T13:38:10Z</dcterms:modified>
</cp:coreProperties>
</file>