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44" r:id="rId12"/>
    <p:sldId id="267" r:id="rId13"/>
    <p:sldId id="268" r:id="rId14"/>
    <p:sldId id="345" r:id="rId15"/>
    <p:sldId id="346" r:id="rId16"/>
    <p:sldId id="269" r:id="rId17"/>
    <p:sldId id="270" r:id="rId18"/>
    <p:sldId id="347" r:id="rId19"/>
    <p:sldId id="342" r:id="rId20"/>
    <p:sldId id="343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321" r:id="rId37"/>
    <p:sldId id="322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323" r:id="rId51"/>
    <p:sldId id="324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33" r:id="rId76"/>
    <p:sldId id="334" r:id="rId77"/>
    <p:sldId id="325" r:id="rId78"/>
    <p:sldId id="326" r:id="rId79"/>
    <p:sldId id="330" r:id="rId80"/>
    <p:sldId id="332" r:id="rId81"/>
    <p:sldId id="328" r:id="rId82"/>
    <p:sldId id="340" r:id="rId83"/>
    <p:sldId id="335" r:id="rId84"/>
    <p:sldId id="336" r:id="rId85"/>
    <p:sldId id="337" r:id="rId86"/>
    <p:sldId id="341" r:id="rId87"/>
    <p:sldId id="339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99"/>
    <a:srgbClr val="3E3EBC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48" autoAdjust="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80"/>
    </p:cViewPr>
  </p:sorterViewPr>
  <p:notesViewPr>
    <p:cSldViewPr>
      <p:cViewPr varScale="1">
        <p:scale>
          <a:sx n="45" d="100"/>
          <a:sy n="45" d="100"/>
        </p:scale>
        <p:origin x="-21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33FF0-F6B6-41A6-9CF9-D9092DEFE720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D041-B1DE-44C7-825E-1A980F804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9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1BE4-8C74-4E8A-BAAA-E28246084ACD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997CC-B035-4140-979F-471D409BD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2FD671-2210-4D2E-8C9A-C9A3330B7725}" type="slidenum">
              <a:rPr lang="en-GB"/>
              <a:pPr/>
              <a:t>2</a:t>
            </a:fld>
            <a:endParaRPr lang="en-GB"/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18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0B0F45-2485-448B-91FD-9DF8BF6FD440}" type="slidenum">
              <a:rPr lang="en-GB"/>
              <a:pPr/>
              <a:t>12</a:t>
            </a:fld>
            <a:endParaRPr lang="en-GB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599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81901E-9607-428E-93F2-189003ECA8F2}" type="slidenum">
              <a:rPr lang="en-GB"/>
              <a:pPr/>
              <a:t>13</a:t>
            </a:fld>
            <a:endParaRPr lang="en-GB"/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10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555AC5-5EC5-4C19-A6E6-48E7AB29CCB3}" type="slidenum">
              <a:rPr lang="en-GB"/>
              <a:pPr/>
              <a:t>16</a:t>
            </a:fld>
            <a:endParaRPr lang="en-GB"/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06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36E4FA-A8DF-403D-A438-20A2B47789A2}" type="slidenum">
              <a:rPr lang="en-GB"/>
              <a:pPr/>
              <a:t>17</a:t>
            </a:fld>
            <a:endParaRPr lang="en-GB"/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252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9911F0-B514-44A9-B2C5-84490FFD95B0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515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ED349B-D29D-4CE1-B1F9-51106B1ADF2C}" type="slidenum">
              <a:rPr lang="en-GB"/>
              <a:pPr/>
              <a:t>22</a:t>
            </a:fld>
            <a:endParaRPr lang="en-GB"/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78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039035-6FDC-40AF-A419-F0488F38AB63}" type="slidenum">
              <a:rPr lang="en-GB"/>
              <a:pPr/>
              <a:t>23</a:t>
            </a:fld>
            <a:endParaRPr lang="en-GB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126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6ED665-96A7-4E40-8CFB-4F3847CB0EDE}" type="slidenum">
              <a:rPr lang="en-GB"/>
              <a:pPr/>
              <a:t>24</a:t>
            </a:fld>
            <a:endParaRPr lang="en-GB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45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6D13D1-B027-4E25-9F37-04FFDC8825B5}" type="slidenum">
              <a:rPr lang="en-GB"/>
              <a:pPr/>
              <a:t>25</a:t>
            </a:fld>
            <a:endParaRPr lang="en-GB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97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B3A223-9C91-4D1A-A16B-1728D4545A56}" type="slidenum">
              <a:rPr lang="en-GB"/>
              <a:pPr/>
              <a:t>26</a:t>
            </a:fld>
            <a:endParaRPr lang="en-GB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29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4085FD-26C8-4C30-A780-227D28D75FC6}" type="slidenum">
              <a:rPr lang="en-GB"/>
              <a:pPr/>
              <a:t>3</a:t>
            </a:fld>
            <a:endParaRPr lang="en-GB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0387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7D03C-352B-438A-A824-97A125B1A7BE}" type="slidenum">
              <a:rPr lang="en-GB"/>
              <a:pPr/>
              <a:t>27</a:t>
            </a:fld>
            <a:endParaRPr lang="en-GB"/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28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15848D-BC05-40F4-8476-05A0E0719A5E}" type="slidenum">
              <a:rPr lang="en-GB"/>
              <a:pPr/>
              <a:t>28</a:t>
            </a:fld>
            <a:endParaRPr lang="en-GB"/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053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7DA438-98C9-4C40-8D08-0F8689ED48E2}" type="slidenum">
              <a:rPr lang="en-GB"/>
              <a:pPr/>
              <a:t>29</a:t>
            </a:fld>
            <a:endParaRPr lang="en-GB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9785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CC3E67-1340-4C93-8F11-D8C94FCC68D4}" type="slidenum">
              <a:rPr lang="en-GB"/>
              <a:pPr/>
              <a:t>30</a:t>
            </a:fld>
            <a:endParaRPr lang="en-GB"/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3764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75AC14-08F4-45FF-833A-706AE0FD3004}" type="slidenum">
              <a:rPr lang="en-GB"/>
              <a:pPr/>
              <a:t>31</a:t>
            </a:fld>
            <a:endParaRPr lang="en-GB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91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62919E-F32D-4AF7-B896-D9FCC8CFF9F3}" type="slidenum">
              <a:rPr lang="en-GB"/>
              <a:pPr/>
              <a:t>32</a:t>
            </a:fld>
            <a:endParaRPr lang="en-GB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458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290969-6800-4233-92B7-5E99CE14270E}" type="slidenum">
              <a:rPr lang="en-GB"/>
              <a:pPr/>
              <a:t>33</a:t>
            </a:fld>
            <a:endParaRPr lang="en-GB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4184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8BF2A6-FDB5-4CE1-82CD-6E143C7FD4BC}" type="slidenum">
              <a:rPr lang="en-GB"/>
              <a:pPr/>
              <a:t>34</a:t>
            </a:fld>
            <a:endParaRPr lang="en-GB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6208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8EA373-5F79-4AA7-81EA-0E126116F482}" type="slidenum">
              <a:rPr lang="en-GB"/>
              <a:pPr/>
              <a:t>35</a:t>
            </a:fld>
            <a:endParaRPr lang="en-GB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118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274E08-1C3C-4D98-B8AB-BE8CA99C978A}" type="slidenum">
              <a:rPr lang="en-GB"/>
              <a:pPr/>
              <a:t>38</a:t>
            </a:fld>
            <a:endParaRPr lang="en-GB"/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501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066A44-CFAD-49B5-9311-FAE61D11D215}" type="slidenum">
              <a:rPr lang="en-GB"/>
              <a:pPr/>
              <a:t>4</a:t>
            </a:fld>
            <a:endParaRPr lang="en-GB"/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84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0CAFC3-6929-4B30-8596-872308EDA45F}" type="slidenum">
              <a:rPr lang="en-GB"/>
              <a:pPr/>
              <a:t>39</a:t>
            </a:fld>
            <a:endParaRPr lang="en-GB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0872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09C3E2-DB28-47EF-837A-1EAE50C7CACB}" type="slidenum">
              <a:rPr lang="en-GB"/>
              <a:pPr/>
              <a:t>40</a:t>
            </a:fld>
            <a:endParaRPr lang="en-GB"/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086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A5677C-5C04-4999-A3D4-FEFC750F1BD2}" type="slidenum">
              <a:rPr lang="en-GB"/>
              <a:pPr/>
              <a:t>41</a:t>
            </a:fld>
            <a:endParaRPr lang="en-GB"/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3811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EDFB88-D4F2-4E23-96FF-0A61E9FD812A}" type="slidenum">
              <a:rPr lang="en-GB"/>
              <a:pPr/>
              <a:t>42</a:t>
            </a:fld>
            <a:endParaRPr lang="en-GB"/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1655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AF8904-26ED-4026-AA47-55178186212C}" type="slidenum">
              <a:rPr lang="en-GB"/>
              <a:pPr/>
              <a:t>43</a:t>
            </a:fld>
            <a:endParaRPr lang="en-GB"/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4954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1A3492-5E27-4466-BB46-2F80CE7A1F94}" type="slidenum">
              <a:rPr lang="en-GB"/>
              <a:pPr/>
              <a:t>44</a:t>
            </a:fld>
            <a:endParaRPr lang="en-GB"/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03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69D546-1BF2-4ABB-9319-69093F6F6C57}" type="slidenum">
              <a:rPr lang="en-GB"/>
              <a:pPr/>
              <a:t>45</a:t>
            </a:fld>
            <a:endParaRPr lang="en-GB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620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57FF9E-CA28-4246-A37B-AB91928EE067}" type="slidenum">
              <a:rPr lang="en-GB"/>
              <a:pPr/>
              <a:t>46</a:t>
            </a:fld>
            <a:endParaRPr lang="en-GB"/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8318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BDF579-5900-4B72-80A0-166B4307D204}" type="slidenum">
              <a:rPr lang="en-GB"/>
              <a:pPr/>
              <a:t>47</a:t>
            </a:fld>
            <a:endParaRPr lang="en-GB"/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564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5997E1-C2E2-4D7B-BFD3-B235084CBE41}" type="slidenum">
              <a:rPr lang="en-GB"/>
              <a:pPr/>
              <a:t>48</a:t>
            </a:fld>
            <a:endParaRPr lang="en-GB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777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59C3E9-E8B5-4E43-A7B4-8F14F07BDCCD}" type="slidenum">
              <a:rPr lang="en-GB"/>
              <a:pPr/>
              <a:t>5</a:t>
            </a:fld>
            <a:endParaRPr lang="en-GB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070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C91D03-7BA8-47C1-B3B9-510C52BA8F4A}" type="slidenum">
              <a:rPr lang="en-GB"/>
              <a:pPr/>
              <a:t>49</a:t>
            </a:fld>
            <a:endParaRPr lang="en-GB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421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179CB1-40FE-4811-99D0-0823D4A78861}" type="slidenum">
              <a:rPr lang="en-GB"/>
              <a:pPr/>
              <a:t>52</a:t>
            </a:fld>
            <a:endParaRPr lang="en-GB"/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7309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72E771-C2E1-49EF-B639-5632B9A1D060}" type="slidenum">
              <a:rPr lang="en-GB"/>
              <a:pPr/>
              <a:t>53</a:t>
            </a:fld>
            <a:endParaRPr lang="en-GB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5488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AAAF01-8274-40CF-82A0-750B8790D729}" type="slidenum">
              <a:rPr lang="en-GB"/>
              <a:pPr/>
              <a:t>54</a:t>
            </a:fld>
            <a:endParaRPr lang="en-GB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95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57471F-124F-4CAD-ABCD-99D77F5FE9A3}" type="slidenum">
              <a:rPr lang="en-GB"/>
              <a:pPr/>
              <a:t>55</a:t>
            </a:fld>
            <a:endParaRPr lang="en-GB"/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61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CB6E5D-9B82-49D9-A47E-9CB83B684F66}" type="slidenum">
              <a:rPr lang="en-GB"/>
              <a:pPr/>
              <a:t>56</a:t>
            </a:fld>
            <a:endParaRPr lang="en-GB"/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78114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EB0103-A41B-47D3-9056-496D8D49EC9D}" type="slidenum">
              <a:rPr lang="en-GB"/>
              <a:pPr/>
              <a:t>57</a:t>
            </a:fld>
            <a:endParaRPr lang="en-GB"/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6362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8DDE3F-316F-419D-B08D-39F648BD104B}" type="slidenum">
              <a:rPr lang="en-GB"/>
              <a:pPr/>
              <a:t>58</a:t>
            </a:fld>
            <a:endParaRPr lang="en-GB"/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018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F05BCA-ED0B-4B84-86F1-AE7CC96AA281}" type="slidenum">
              <a:rPr lang="en-GB"/>
              <a:pPr/>
              <a:t>59</a:t>
            </a:fld>
            <a:endParaRPr lang="en-GB"/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8682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FC0660-85D2-4298-8AF0-1E9D9EC410FF}" type="slidenum">
              <a:rPr lang="en-GB"/>
              <a:pPr/>
              <a:t>60</a:t>
            </a:fld>
            <a:endParaRPr lang="en-GB"/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275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CE219E-EBDB-46E8-9FC4-39DAB23837BD}" type="slidenum">
              <a:rPr lang="en-GB"/>
              <a:pPr/>
              <a:t>6</a:t>
            </a:fld>
            <a:endParaRPr lang="en-GB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7139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D1C687-C0ED-4BC7-B247-4B084FE3E97D}" type="slidenum">
              <a:rPr lang="en-GB"/>
              <a:pPr/>
              <a:t>61</a:t>
            </a:fld>
            <a:endParaRPr lang="en-GB"/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6940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DDC358-CC48-4EE0-9565-B046CDFAB4FA}" type="slidenum">
              <a:rPr lang="en-GB"/>
              <a:pPr/>
              <a:t>62</a:t>
            </a:fld>
            <a:endParaRPr lang="en-GB"/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281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CAAE03-37A6-4883-A7E6-F2348E499D5C}" type="slidenum">
              <a:rPr lang="en-GB"/>
              <a:pPr/>
              <a:t>63</a:t>
            </a:fld>
            <a:endParaRPr lang="en-GB"/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5070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CA9F96-C796-47FA-BABC-26113694BD90}" type="slidenum">
              <a:rPr lang="en-GB"/>
              <a:pPr/>
              <a:t>64</a:t>
            </a:fld>
            <a:endParaRPr lang="en-GB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296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5BD60C-6482-4BC7-9EA8-A75471388BDA}" type="slidenum">
              <a:rPr lang="en-GB"/>
              <a:pPr/>
              <a:t>65</a:t>
            </a:fld>
            <a:endParaRPr lang="en-GB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43868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248F67-B0AA-4E50-811C-B51EFF6056B7}" type="slidenum">
              <a:rPr lang="en-GB"/>
              <a:pPr/>
              <a:t>66</a:t>
            </a:fld>
            <a:endParaRPr lang="en-GB"/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4932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78D02A-3677-4FD5-8D1C-DFA799FA4CBA}" type="slidenum">
              <a:rPr lang="en-GB"/>
              <a:pPr/>
              <a:t>67</a:t>
            </a:fld>
            <a:endParaRPr lang="en-GB"/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4028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165718-1D7D-46D2-A839-30FD98081FA3}" type="slidenum">
              <a:rPr lang="en-GB"/>
              <a:pPr/>
              <a:t>68</a:t>
            </a:fld>
            <a:endParaRPr lang="en-GB"/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9093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2E1E16-4CD1-4A2E-B97D-2DD5BB1CD2C4}" type="slidenum">
              <a:rPr lang="en-GB"/>
              <a:pPr/>
              <a:t>69</a:t>
            </a:fld>
            <a:endParaRPr lang="en-GB"/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32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23AB9F-917B-445D-9974-F926CBB53C0B}" type="slidenum">
              <a:rPr lang="en-GB"/>
              <a:pPr/>
              <a:t>70</a:t>
            </a:fld>
            <a:endParaRPr lang="en-GB"/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59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9F55B0-100F-4B71-9C2D-83E3532F9D0C}" type="slidenum">
              <a:rPr lang="en-GB"/>
              <a:pPr/>
              <a:t>7</a:t>
            </a:fld>
            <a:endParaRPr lang="en-GB"/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122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87E516-21E8-463F-9A8D-D2D7895DEA4F}" type="slidenum">
              <a:rPr lang="en-GB"/>
              <a:pPr/>
              <a:t>71</a:t>
            </a:fld>
            <a:endParaRPr lang="en-GB"/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9841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895066-C3FC-4295-BCB7-EFF0C3472C3D}" type="slidenum">
              <a:rPr lang="en-GB"/>
              <a:pPr/>
              <a:t>72</a:t>
            </a:fld>
            <a:endParaRPr lang="en-GB"/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71343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637CEA-5424-476D-873E-5671AF634628}" type="slidenum">
              <a:rPr lang="en-GB"/>
              <a:pPr/>
              <a:t>73</a:t>
            </a:fld>
            <a:endParaRPr lang="en-GB"/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90584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C1627A-4403-4145-8AF7-FB4E0F09CCE0}" type="slidenum">
              <a:rPr lang="en-GB"/>
              <a:pPr/>
              <a:t>74</a:t>
            </a:fld>
            <a:endParaRPr lang="en-GB"/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060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40C7ED-9CC3-48F6-AB98-16E0C4DD0BED}" type="slidenum">
              <a:rPr lang="en-GB"/>
              <a:pPr/>
              <a:t>8</a:t>
            </a:fld>
            <a:endParaRPr lang="en-GB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6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53D8C2-D569-42DC-A817-E1E75A4128AB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3433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798F29-C236-46CE-9213-04413EA778FD}" type="slidenum">
              <a:rPr lang="en-GB"/>
              <a:pPr/>
              <a:t>10</a:t>
            </a:fld>
            <a:endParaRPr lang="en-GB"/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2240506" y="686474"/>
            <a:ext cx="2376990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/>
          </p:nvPr>
        </p:nvSpPr>
        <p:spPr>
          <a:xfrm>
            <a:off x="913991" y="4342939"/>
            <a:ext cx="5025418" cy="411600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69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85800" y="2133600"/>
            <a:ext cx="7772400" cy="1470025"/>
          </a:xfrm>
          <a:prstGeom prst="rect">
            <a:avLst/>
          </a:prstGeom>
          <a:solidFill>
            <a:srgbClr val="33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IKI10400 </a:t>
            </a:r>
            <a:r>
              <a:rPr lang="en-US" smtClean="0">
                <a:cs typeface="Calibri" pitchFamily="34" charset="0"/>
                <a:sym typeface="Symbol"/>
              </a:rPr>
              <a:t></a:t>
            </a:r>
            <a:r>
              <a:rPr lang="en-US" smtClean="0"/>
              <a:t> Struktur Data &amp; Algoritma:</a:t>
            </a:r>
            <a:br>
              <a:rPr lang="en-US" smtClean="0"/>
            </a:b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8612"/>
            <a:ext cx="7772400" cy="73183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876300" y="4876800"/>
            <a:ext cx="7391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Slide acknowledgments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err="1" smtClean="0"/>
              <a:t>Suryana</a:t>
            </a:r>
            <a:r>
              <a:rPr lang="en-US" sz="2000" dirty="0" smtClean="0"/>
              <a:t> </a:t>
            </a:r>
            <a:r>
              <a:rPr lang="en-US" sz="2000" dirty="0" err="1" smtClean="0"/>
              <a:t>Setiawan</a:t>
            </a:r>
            <a:r>
              <a:rPr lang="en-US" sz="2000" dirty="0" smtClean="0"/>
              <a:t>, Ade </a:t>
            </a:r>
            <a:r>
              <a:rPr lang="en-US" sz="2000" dirty="0" err="1" smtClean="0"/>
              <a:t>Azurat</a:t>
            </a:r>
            <a:r>
              <a:rPr lang="en-US" sz="2000" dirty="0" smtClean="0"/>
              <a:t>, Denny, </a:t>
            </a:r>
            <a:r>
              <a:rPr lang="en-US" sz="2000" dirty="0" err="1" smtClean="0"/>
              <a:t>Ruli</a:t>
            </a:r>
            <a:r>
              <a:rPr lang="en-US" sz="2000" dirty="0" smtClean="0"/>
              <a:t> </a:t>
            </a:r>
            <a:r>
              <a:rPr lang="en-US" sz="2000" dirty="0" err="1" smtClean="0"/>
              <a:t>Manurung</a:t>
            </a:r>
            <a:r>
              <a:rPr lang="en-US" sz="2000" dirty="0" smtClean="0"/>
              <a:t>, </a:t>
            </a:r>
            <a:r>
              <a:rPr lang="en-US" sz="2000" dirty="0" err="1" smtClean="0"/>
              <a:t>Tisha</a:t>
            </a:r>
            <a:r>
              <a:rPr lang="en-US" sz="2000" dirty="0" smtClean="0"/>
              <a:t> </a:t>
            </a:r>
            <a:r>
              <a:rPr lang="en-US" sz="2000" dirty="0" err="1" smtClean="0"/>
              <a:t>Melia</a:t>
            </a:r>
            <a:r>
              <a:rPr lang="en-US" sz="2000" dirty="0" smtClean="0"/>
              <a:t>, Clara </a:t>
            </a:r>
            <a:r>
              <a:rPr lang="en-US" sz="2000" dirty="0" err="1" smtClean="0"/>
              <a:t>Vania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529" y="441442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Fakultas Ilmu Komputer </a:t>
            </a:r>
            <a:r>
              <a:rPr lang="en-US" sz="2400" b="1" smtClean="0">
                <a:solidFill>
                  <a:schemeClr val="tx1"/>
                </a:solidFill>
                <a:sym typeface="Symbol"/>
              </a:rPr>
              <a:t> </a:t>
            </a:r>
            <a:r>
              <a:rPr lang="en-US" sz="2400" b="1" smtClean="0">
                <a:solidFill>
                  <a:schemeClr val="tx1"/>
                </a:solidFill>
              </a:rPr>
              <a:t>Universitas Indonesia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6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3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8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5113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990600"/>
            <a:ext cx="4075112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makara-fasilkom.gif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Makara-12-v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440" y="5943600"/>
            <a:ext cx="550126" cy="54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0" y="6553200"/>
            <a:ext cx="3048000" cy="304800"/>
          </a:xfrm>
          <a:prstGeom prst="rect">
            <a:avLst/>
          </a:prstGeom>
          <a:solidFill>
            <a:srgbClr val="00005C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cs typeface="Calibri" pitchFamily="34" charset="0"/>
              </a:rPr>
              <a:t>Fasilkom UI </a:t>
            </a:r>
            <a:r>
              <a:rPr lang="en-US" smtClean="0">
                <a:cs typeface="Calibri" pitchFamily="34" charset="0"/>
                <a:sym typeface="Symbol"/>
              </a:rPr>
              <a:t> IKI10400</a:t>
            </a:r>
            <a:endParaRPr lang="en-US">
              <a:cs typeface="Calibri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48000" y="6553200"/>
            <a:ext cx="3048000" cy="3048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>
                <a:cs typeface="Calibri" pitchFamily="34" charset="0"/>
              </a:rPr>
              <a:t>Struktur Data &amp; Algoritma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6096000" y="6553201"/>
            <a:ext cx="3048000" cy="304799"/>
          </a:xfrm>
          <a:prstGeom prst="rect">
            <a:avLst/>
          </a:prstGeom>
          <a:solidFill>
            <a:srgbClr val="3E3EBC"/>
          </a:solidFill>
        </p:spPr>
        <p:txBody>
          <a:bodyPr vert="horz" lIns="91440" tIns="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alibri" pitchFamily="34" charset="0"/>
                <a:sym typeface="Symbol"/>
              </a:rPr>
              <a:t>2010/12</a:t>
            </a:r>
            <a:r>
              <a:rPr lang="en-US" baseline="0" dirty="0" smtClean="0">
                <a:cs typeface="Calibri" pitchFamily="34" charset="0"/>
                <a:sym typeface="Symbol"/>
              </a:rPr>
              <a:t> </a:t>
            </a:r>
            <a:r>
              <a:rPr lang="en-US" dirty="0" smtClean="0">
                <a:cs typeface="Calibri" pitchFamily="34" charset="0"/>
                <a:sym typeface="Symbol"/>
              </a:rPr>
              <a:t> </a:t>
            </a:r>
            <a:r>
              <a:rPr lang="en-US" dirty="0" err="1" smtClean="0">
                <a:cs typeface="Calibri" pitchFamily="34" charset="0"/>
              </a:rPr>
              <a:t>Genap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  <a:sym typeface="Symbol"/>
              </a:rPr>
              <a:t> </a:t>
            </a:r>
            <a:r>
              <a:rPr lang="en-US" dirty="0" err="1" smtClean="0">
                <a:cs typeface="Calibri" pitchFamily="34" charset="0"/>
                <a:sym typeface="Symbol"/>
              </a:rPr>
              <a:t>Kuliah</a:t>
            </a:r>
            <a:r>
              <a:rPr lang="en-US" dirty="0" smtClean="0">
                <a:cs typeface="Calibri" pitchFamily="34" charset="0"/>
                <a:sym typeface="Symbol"/>
              </a:rPr>
              <a:t> 1      </a:t>
            </a:r>
            <a:fld id="{95D5A60A-67A9-4667-9921-05E5C91CB0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Excel_97-2003_Worksheet1.xls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7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Graph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3352800"/>
            <a:ext cx="6242050" cy="320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Representasi: </a:t>
            </a:r>
            <a:r>
              <a:rPr lang="en-GB" i="1" smtClean="0"/>
              <a:t>Edge List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905000"/>
          </a:xfrm>
        </p:spPr>
        <p:txBody>
          <a:bodyPr>
            <a:normAutofit fontScale="70000" lnSpcReduction="20000"/>
          </a:bodyPr>
          <a:lstStyle/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Struktur </a:t>
            </a:r>
            <a:r>
              <a:rPr lang="en-GB" b="1" i="1" smtClean="0">
                <a:solidFill>
                  <a:srgbClr val="FF0000"/>
                </a:solidFill>
              </a:rPr>
              <a:t>edge list</a:t>
            </a:r>
            <a:r>
              <a:rPr lang="en-GB" smtClean="0"/>
              <a:t> hanya menyimpan simpul dan sisi dalam sebuah list yang tidak terurut. </a:t>
            </a:r>
          </a:p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Pada tiap sisi disimpan informasi simpul yang terhubung oleh sisi tersebut.</a:t>
            </a:r>
          </a:p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mudah diimplementasikan.</a:t>
            </a:r>
          </a:p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Tidak efisien dalam keperluan mencari sisi bila diketahui simpulnya.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Edge List: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143000"/>
            <a:ext cx="34290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Edge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from;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to;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weight;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3429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191000"/>
            <a:ext cx="480060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List&lt;Edge&gt; edgeList;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371600"/>
            <a:ext cx="3200400" cy="1066800"/>
            <a:chOff x="2286000" y="1371600"/>
            <a:chExt cx="3200400" cy="1066800"/>
          </a:xfrm>
        </p:grpSpPr>
        <p:cxnSp>
          <p:nvCxnSpPr>
            <p:cNvPr id="30728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2667000" y="1371600"/>
              <a:ext cx="2819400" cy="6858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9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286000" y="1600200"/>
              <a:ext cx="3200400" cy="8382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2362200" y="1524000"/>
            <a:ext cx="4191000" cy="3429000"/>
          </a:xfrm>
          <a:prstGeom prst="straightConnector1">
            <a:avLst/>
          </a:prstGeom>
          <a:noFill/>
          <a:ln w="95250" cap="rnd" algn="ctr">
            <a:solidFill>
              <a:srgbClr val="00B05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56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smtClean="0"/>
              <a:t>Representasi: </a:t>
            </a:r>
            <a:r>
              <a:rPr lang="en-GB" sz="3200" i="1" smtClean="0"/>
              <a:t>Adjancency List</a:t>
            </a:r>
            <a:r>
              <a:rPr lang="en-GB" sz="3200" smtClean="0"/>
              <a:t> (traditional)</a:t>
            </a:r>
            <a:r>
              <a:rPr lang="ar-SA" sz="3200" smtClean="0"/>
              <a:t>‏</a:t>
            </a:r>
            <a:endParaRPr lang="en-GB" sz="32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92575" cy="54102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Adjacency list</a:t>
            </a:r>
            <a:r>
              <a:rPr lang="en-GB" smtClean="0"/>
              <a:t> dari sebuah </a:t>
            </a:r>
            <a:r>
              <a:rPr lang="en-GB" i="1" smtClean="0"/>
              <a:t>vertex </a:t>
            </a:r>
            <a:r>
              <a:rPr lang="en-GB" b="1" i="1" smtClean="0"/>
              <a:t>v</a:t>
            </a:r>
            <a:r>
              <a:rPr lang="en-GB" smtClean="0"/>
              <a:t> adalah sekumpulan </a:t>
            </a:r>
            <a:r>
              <a:rPr lang="en-GB" i="1" smtClean="0"/>
              <a:t>vertex </a:t>
            </a:r>
            <a:r>
              <a:rPr lang="en-GB" smtClean="0"/>
              <a:t>yang terhubung dengan </a:t>
            </a:r>
            <a:r>
              <a:rPr lang="en-GB" b="1" i="1" smtClean="0"/>
              <a:t>v</a:t>
            </a:r>
          </a:p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Merepresentasikan graph, dengan menyimpan daftar </a:t>
            </a:r>
            <a:r>
              <a:rPr lang="en-GB" i="1" smtClean="0"/>
              <a:t>adjacency lists </a:t>
            </a:r>
            <a:r>
              <a:rPr lang="en-GB" smtClean="0"/>
              <a:t>dari seluruh </a:t>
            </a:r>
            <a:r>
              <a:rPr lang="en-GB" i="1" smtClean="0"/>
              <a:t>vertex</a:t>
            </a:r>
            <a:r>
              <a:rPr lang="en-GB" smtClean="0"/>
              <a:t>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struktur </a:t>
            </a:r>
            <a:r>
              <a:rPr lang="en-GB" b="1" smtClean="0">
                <a:solidFill>
                  <a:srgbClr val="FF0000"/>
                </a:solidFill>
              </a:rPr>
              <a:t>adjacency list</a:t>
            </a:r>
            <a:r>
              <a:rPr lang="en-GB" b="1" smtClean="0">
                <a:solidFill>
                  <a:srgbClr val="FF0000"/>
                </a:solidFill>
                <a:latin typeface="Times New Roman;Arial"/>
              </a:rPr>
              <a:t> </a:t>
            </a:r>
            <a:r>
              <a:rPr lang="en-GB" smtClean="0"/>
              <a:t> dapat digabungkan dengan struktur edge list.</a:t>
            </a:r>
          </a:p>
          <a:p>
            <a:pPr marL="333375" indent="-333375" eaLnBrk="1" hangingPunct="1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0888" y="914400"/>
            <a:ext cx="3578225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2000"/>
            <a:ext cx="7620000" cy="565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ar-SA" sz="3200" dirty="0" smtClean="0"/>
              <a:t>‏</a:t>
            </a:r>
            <a:endParaRPr lang="en-GB" sz="32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71600" y="1676400"/>
            <a:ext cx="304800" cy="1219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8800" y="1645920"/>
            <a:ext cx="152400" cy="12344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18866" y="1282890"/>
            <a:ext cx="1446662" cy="4271749"/>
          </a:xfrm>
          <a:custGeom>
            <a:avLst/>
            <a:gdLst>
              <a:gd name="connsiteX0" fmla="*/ 1446662 w 1446662"/>
              <a:gd name="connsiteY0" fmla="*/ 0 h 4271749"/>
              <a:gd name="connsiteX1" fmla="*/ 1310185 w 1446662"/>
              <a:gd name="connsiteY1" fmla="*/ 341194 h 4271749"/>
              <a:gd name="connsiteX2" fmla="*/ 887104 w 1446662"/>
              <a:gd name="connsiteY2" fmla="*/ 696035 h 4271749"/>
              <a:gd name="connsiteX3" fmla="*/ 354841 w 1446662"/>
              <a:gd name="connsiteY3" fmla="*/ 1241946 h 4271749"/>
              <a:gd name="connsiteX4" fmla="*/ 0 w 1446662"/>
              <a:gd name="connsiteY4" fmla="*/ 1978925 h 4271749"/>
              <a:gd name="connsiteX5" fmla="*/ 13647 w 1446662"/>
              <a:gd name="connsiteY5" fmla="*/ 3125337 h 4271749"/>
              <a:gd name="connsiteX6" fmla="*/ 177421 w 1446662"/>
              <a:gd name="connsiteY6" fmla="*/ 3875964 h 4271749"/>
              <a:gd name="connsiteX7" fmla="*/ 450376 w 1446662"/>
              <a:gd name="connsiteY7" fmla="*/ 4162567 h 4271749"/>
              <a:gd name="connsiteX8" fmla="*/ 709683 w 1446662"/>
              <a:gd name="connsiteY8" fmla="*/ 4271749 h 42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6662" h="4271749">
                <a:moveTo>
                  <a:pt x="1446662" y="0"/>
                </a:moveTo>
                <a:lnTo>
                  <a:pt x="1310185" y="341194"/>
                </a:lnTo>
                <a:lnTo>
                  <a:pt x="887104" y="696035"/>
                </a:lnTo>
                <a:lnTo>
                  <a:pt x="354841" y="1241946"/>
                </a:lnTo>
                <a:lnTo>
                  <a:pt x="0" y="1978925"/>
                </a:lnTo>
                <a:lnTo>
                  <a:pt x="13647" y="3125337"/>
                </a:lnTo>
                <a:lnTo>
                  <a:pt x="177421" y="3875964"/>
                </a:lnTo>
                <a:lnTo>
                  <a:pt x="450376" y="4162567"/>
                </a:lnTo>
                <a:lnTo>
                  <a:pt x="709683" y="4271749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09934" y="1337481"/>
            <a:ext cx="600502" cy="3930555"/>
          </a:xfrm>
          <a:custGeom>
            <a:avLst/>
            <a:gdLst>
              <a:gd name="connsiteX0" fmla="*/ 600502 w 600502"/>
              <a:gd name="connsiteY0" fmla="*/ 0 h 3930555"/>
              <a:gd name="connsiteX1" fmla="*/ 450376 w 600502"/>
              <a:gd name="connsiteY1" fmla="*/ 368489 h 3930555"/>
              <a:gd name="connsiteX2" fmla="*/ 0 w 600502"/>
              <a:gd name="connsiteY2" fmla="*/ 3070746 h 3930555"/>
              <a:gd name="connsiteX3" fmla="*/ 54591 w 600502"/>
              <a:gd name="connsiteY3" fmla="*/ 3589361 h 3930555"/>
              <a:gd name="connsiteX4" fmla="*/ 232012 w 600502"/>
              <a:gd name="connsiteY4" fmla="*/ 3807725 h 3930555"/>
              <a:gd name="connsiteX5" fmla="*/ 368490 w 600502"/>
              <a:gd name="connsiteY5" fmla="*/ 3875964 h 3930555"/>
              <a:gd name="connsiteX6" fmla="*/ 532263 w 600502"/>
              <a:gd name="connsiteY6" fmla="*/ 3930555 h 393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502" h="3930555">
                <a:moveTo>
                  <a:pt x="600502" y="0"/>
                </a:moveTo>
                <a:lnTo>
                  <a:pt x="450376" y="368489"/>
                </a:lnTo>
                <a:lnTo>
                  <a:pt x="0" y="3070746"/>
                </a:lnTo>
                <a:lnTo>
                  <a:pt x="54591" y="3589361"/>
                </a:lnTo>
                <a:lnTo>
                  <a:pt x="232012" y="3807725"/>
                </a:lnTo>
                <a:lnTo>
                  <a:pt x="368490" y="3875964"/>
                </a:lnTo>
                <a:lnTo>
                  <a:pt x="532263" y="3930555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Adjacency List: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914400"/>
            <a:ext cx="34290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Edge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from;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to;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weight;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838200"/>
            <a:ext cx="3429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906963"/>
            <a:ext cx="7162800" cy="15700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List&lt;AdjacencyList&gt; adjacencyLists;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00200" y="1066800"/>
            <a:ext cx="4343400" cy="1143000"/>
            <a:chOff x="1600200" y="1066800"/>
            <a:chExt cx="4343400" cy="1143000"/>
          </a:xfrm>
        </p:grpSpPr>
        <p:cxnSp>
          <p:nvCxnSpPr>
            <p:cNvPr id="3278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2133600" y="1066800"/>
              <a:ext cx="3810000" cy="7620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1600200" y="1219200"/>
              <a:ext cx="4343400" cy="9906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762000" y="2862263"/>
            <a:ext cx="4267200" cy="1938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AdjacencyList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node;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List&lt;Edge&gt; adjacent;</a:t>
            </a:r>
          </a:p>
          <a:p>
            <a:pPr>
              <a:defRPr/>
            </a:pPr>
            <a:r>
              <a:rPr lang="en-US" sz="2400" b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47800" y="1219200"/>
            <a:ext cx="5410200" cy="2819400"/>
            <a:chOff x="1447800" y="1219200"/>
            <a:chExt cx="5410200" cy="2819400"/>
          </a:xfrm>
        </p:grpSpPr>
        <p:cxnSp>
          <p:nvCxnSpPr>
            <p:cNvPr id="32778" name="Straight Arrow Connector 11"/>
            <p:cNvCxnSpPr>
              <a:cxnSpLocks noChangeShapeType="1"/>
            </p:cNvCxnSpPr>
            <p:nvPr/>
          </p:nvCxnSpPr>
          <p:spPr bwMode="auto">
            <a:xfrm rot="16200000" flipV="1">
              <a:off x="723900" y="1943100"/>
              <a:ext cx="2438400" cy="990600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667000" y="1295400"/>
              <a:ext cx="4191000" cy="2743200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1562100" y="4229100"/>
            <a:ext cx="2514600" cy="457200"/>
          </a:xfrm>
          <a:prstGeom prst="straightConnector1">
            <a:avLst/>
          </a:prstGeom>
          <a:noFill/>
          <a:ln w="95250" cap="rnd" algn="ctr">
            <a:solidFill>
              <a:srgbClr val="7030A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12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Adjacency List: Representation (alt.)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143000"/>
            <a:ext cx="34290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Edge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from;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Node to;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weight;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3429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191000"/>
            <a:ext cx="853440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Map&lt;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Node,List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&lt;Edge</a:t>
            </a: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400" b="1" dirty="0" err="1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adjacencyLists</a:t>
            </a: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371600"/>
            <a:ext cx="3200400" cy="1066800"/>
            <a:chOff x="2286000" y="1371600"/>
            <a:chExt cx="3200400" cy="1066800"/>
          </a:xfrm>
        </p:grpSpPr>
        <p:cxnSp>
          <p:nvCxnSpPr>
            <p:cNvPr id="33802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2667000" y="1371600"/>
              <a:ext cx="2819400" cy="6858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3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286000" y="1600200"/>
              <a:ext cx="3200400" cy="838200"/>
            </a:xfrm>
            <a:prstGeom prst="straightConnector1">
              <a:avLst/>
            </a:prstGeom>
            <a:noFill/>
            <a:ln w="95250" cap="rnd" algn="ctr">
              <a:solidFill>
                <a:srgbClr val="FF000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57400" y="1524000"/>
            <a:ext cx="4495800" cy="3429000"/>
            <a:chOff x="2057400" y="1524000"/>
            <a:chExt cx="4495800" cy="3429000"/>
          </a:xfrm>
        </p:grpSpPr>
        <p:cxnSp>
          <p:nvCxnSpPr>
            <p:cNvPr id="33800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362200"/>
              <a:ext cx="3429000" cy="1752600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1" name="Straight Arrow Connector 11"/>
            <p:cNvCxnSpPr>
              <a:cxnSpLocks noChangeShapeType="1"/>
            </p:cNvCxnSpPr>
            <p:nvPr/>
          </p:nvCxnSpPr>
          <p:spPr bwMode="auto">
            <a:xfrm rot="16200000" flipV="1">
              <a:off x="800100" y="2781300"/>
              <a:ext cx="3429000" cy="914400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50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6873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Representasi</a:t>
            </a:r>
            <a:r>
              <a:rPr lang="en-GB" dirty="0" smtClean="0"/>
              <a:t>: Adjacency Matrix (traditional)</a:t>
            </a:r>
            <a:r>
              <a:rPr lang="ar-SA" dirty="0" smtClean="0"/>
              <a:t>‏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40200"/>
            <a:ext cx="8337550" cy="21844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matrix M dengan eleman setiap pasang simpul 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M[i,j] = </a:t>
            </a:r>
            <a:r>
              <a:rPr lang="en-GB" i="1" smtClean="0">
                <a:solidFill>
                  <a:srgbClr val="FF0000"/>
                </a:solidFill>
              </a:rPr>
              <a:t>true</a:t>
            </a:r>
            <a:r>
              <a:rPr lang="en-GB" smtClean="0"/>
              <a:t> artinya ada sisi dari simpul (i,j) di graph.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M[i,j] = </a:t>
            </a:r>
            <a:r>
              <a:rPr lang="en-GB" i="1" smtClean="0">
                <a:solidFill>
                  <a:srgbClr val="FF0000"/>
                </a:solidFill>
              </a:rPr>
              <a:t>false</a:t>
            </a:r>
            <a:r>
              <a:rPr lang="en-GB" smtClean="0"/>
              <a:t> artinya tidak ada sisi dari simpul (i,j) di graph.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781800" cy="303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87"/>
            <a:ext cx="9144000" cy="8397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Representation: </a:t>
            </a:r>
            <a:r>
              <a:rPr lang="en-GB" dirty="0" err="1" smtClean="0"/>
              <a:t>Adjancency</a:t>
            </a:r>
            <a:r>
              <a:rPr lang="en-GB" dirty="0" smtClean="0"/>
              <a:t> Matrix 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079960"/>
            <a:ext cx="5638800" cy="531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Representation: </a:t>
            </a:r>
            <a:r>
              <a:rPr lang="en-GB" dirty="0" err="1"/>
              <a:t>Adjancency</a:t>
            </a:r>
            <a:r>
              <a:rPr lang="en-GB" dirty="0"/>
              <a:t> Matrix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143000"/>
            <a:ext cx="34290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Edge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weight;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3429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191000"/>
            <a:ext cx="8534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class Graph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List&lt;Node&gt;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Edge[][] </a:t>
            </a:r>
            <a:r>
              <a:rPr lang="en-US" sz="2400" b="1" dirty="0" err="1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adjacencyMatrix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accent4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057400" y="1524000"/>
            <a:ext cx="4495800" cy="3886200"/>
            <a:chOff x="2057400" y="1524000"/>
            <a:chExt cx="4495800" cy="3429000"/>
          </a:xfrm>
        </p:grpSpPr>
        <p:cxnSp>
          <p:nvCxnSpPr>
            <p:cNvPr id="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572000" y="1524000"/>
              <a:ext cx="1981200" cy="3429000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1"/>
            <p:cNvCxnSpPr>
              <a:cxnSpLocks noChangeShapeType="1"/>
            </p:cNvCxnSpPr>
            <p:nvPr/>
          </p:nvCxnSpPr>
          <p:spPr bwMode="auto">
            <a:xfrm flipH="1" flipV="1">
              <a:off x="2057400" y="1524002"/>
              <a:ext cx="1143000" cy="3092824"/>
            </a:xfrm>
            <a:prstGeom prst="straightConnector1">
              <a:avLst/>
            </a:prstGeom>
            <a:noFill/>
            <a:ln w="95250" cap="rnd" algn="ctr">
              <a:solidFill>
                <a:srgbClr val="00B050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977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other slides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52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Materi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6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Motivasi</a:t>
            </a:r>
            <a:endParaRPr lang="en-GB" dirty="0" smtClean="0"/>
          </a:p>
          <a:p>
            <a:pPr marL="333375" indent="-333375" eaLnBrk="1" hangingPunct="1">
              <a:lnSpc>
                <a:spcPct val="6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Definisi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Istilah</a:t>
            </a:r>
            <a:endParaRPr lang="en-GB" dirty="0" smtClean="0"/>
          </a:p>
          <a:p>
            <a:pPr marL="333375" indent="-333375" eaLnBrk="1" hangingPunct="1">
              <a:lnSpc>
                <a:spcPct val="6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Representasi</a:t>
            </a:r>
            <a:r>
              <a:rPr lang="en-GB" dirty="0" smtClean="0"/>
              <a:t> Graph</a:t>
            </a:r>
          </a:p>
          <a:p>
            <a:pPr marL="333375" indent="-333375" eaLnBrk="1" hangingPunct="1">
              <a:lnSpc>
                <a:spcPct val="6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shortest path</a:t>
            </a:r>
          </a:p>
          <a:p>
            <a:pPr marL="333375" indent="-333375" eaLnBrk="1" hangingPunct="1">
              <a:lnSpc>
                <a:spcPct val="6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Topological Sort</a:t>
            </a:r>
          </a:p>
          <a:p>
            <a:pPr marL="333375" indent="-333375" eaLnBrk="1" hangingPunct="1">
              <a:lnSpc>
                <a:spcPct val="6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Minimum spanning tree</a:t>
            </a:r>
          </a:p>
          <a:p>
            <a:pPr marL="733425" lvl="1" indent="-276225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Prim's </a:t>
            </a:r>
            <a:r>
              <a:rPr lang="en-GB" dirty="0" err="1" smtClean="0"/>
              <a:t>Algoritma</a:t>
            </a:r>
            <a:r>
              <a:rPr lang="en-GB" dirty="0" smtClean="0"/>
              <a:t>	</a:t>
            </a:r>
          </a:p>
          <a:p>
            <a:pPr marL="733425" lvl="1" indent="-276225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Kruskal's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6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89" name="AutoShape 45"/>
          <p:cNvSpPr>
            <a:spLocks noChangeArrowheads="1"/>
          </p:cNvSpPr>
          <p:nvPr/>
        </p:nvSpPr>
        <p:spPr bwMode="auto">
          <a:xfrm>
            <a:off x="1219200" y="2590800"/>
            <a:ext cx="6629400" cy="36576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2057400" y="4394200"/>
            <a:ext cx="21463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5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Shortest Path: 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1943100" y="3495675"/>
            <a:ext cx="850900" cy="6921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905000" y="4648200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4610100" y="4394200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543300" y="55880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743200" y="29718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5334000" y="29718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1371600" y="4038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852" name="Oval 11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6705600" y="4038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2819400" y="52578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5334000" y="52578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3429000" y="3352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5946775" y="4648200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5943600" y="3505200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3352800" y="3505200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4572000" y="45720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 flipH="1">
            <a:off x="4562475" y="3581400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H="1">
            <a:off x="3381375" y="4673600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Oval 22"/>
          <p:cNvSpPr>
            <a:spLocks noChangeArrowheads="1"/>
          </p:cNvSpPr>
          <p:nvPr/>
        </p:nvSpPr>
        <p:spPr bwMode="auto">
          <a:xfrm>
            <a:off x="1371600" y="4038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5334000" y="52578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865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Vertex awal: V</a:t>
            </a:r>
            <a:r>
              <a:rPr lang="en-GB" baseline="-25000" smtClean="0"/>
              <a:t>2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Bila sisi tidak memiliki bobot, gunakan algoritma BFS (</a:t>
            </a:r>
            <a:r>
              <a:rPr lang="en-GB" b="1" smtClean="0">
                <a:solidFill>
                  <a:srgbClr val="FF0000"/>
                </a:solidFill>
              </a:rPr>
              <a:t>Breadth First Search</a:t>
            </a:r>
            <a:r>
              <a:rPr lang="en-GB" smtClean="0"/>
              <a:t>). </a:t>
            </a:r>
          </a:p>
        </p:txBody>
      </p: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1509713" y="36226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0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667000"/>
            <a:ext cx="1647825" cy="2755900"/>
            <a:chOff x="1200" y="1680"/>
            <a:chExt cx="1038" cy="1736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872" y="1680"/>
              <a:ext cx="366" cy="1680"/>
              <a:chOff x="1872" y="1680"/>
              <a:chExt cx="366" cy="1680"/>
            </a:xfrm>
          </p:grpSpPr>
          <p:sp>
            <p:nvSpPr>
              <p:cNvPr id="35883" name="Text Box 28"/>
              <p:cNvSpPr txBox="1">
                <a:spLocks noChangeArrowheads="1"/>
              </p:cNvSpPr>
              <p:nvPr/>
            </p:nvSpPr>
            <p:spPr bwMode="auto">
              <a:xfrm>
                <a:off x="2017" y="1680"/>
                <a:ext cx="221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35884" name="Text Box 29"/>
              <p:cNvSpPr txBox="1">
                <a:spLocks noChangeArrowheads="1"/>
              </p:cNvSpPr>
              <p:nvPr/>
            </p:nvSpPr>
            <p:spPr bwMode="auto">
              <a:xfrm>
                <a:off x="1872" y="3072"/>
                <a:ext cx="192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  <p:sp>
          <p:nvSpPr>
            <p:cNvPr id="35881" name="Line 30"/>
            <p:cNvSpPr>
              <a:spLocks noChangeShapeType="1"/>
            </p:cNvSpPr>
            <p:nvPr/>
          </p:nvSpPr>
          <p:spPr bwMode="auto">
            <a:xfrm flipV="1">
              <a:off x="1224" y="2202"/>
              <a:ext cx="536" cy="436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31"/>
            <p:cNvSpPr>
              <a:spLocks noChangeShapeType="1"/>
            </p:cNvSpPr>
            <p:nvPr/>
          </p:nvSpPr>
          <p:spPr bwMode="auto">
            <a:xfrm>
              <a:off x="1200" y="2928"/>
              <a:ext cx="616" cy="488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352800" y="2743200"/>
            <a:ext cx="2943225" cy="1371600"/>
            <a:chOff x="2112" y="1728"/>
            <a:chExt cx="1854" cy="864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2689" y="1728"/>
              <a:ext cx="1277" cy="864"/>
              <a:chOff x="2689" y="1728"/>
              <a:chExt cx="1277" cy="864"/>
            </a:xfrm>
          </p:grpSpPr>
          <p:sp>
            <p:nvSpPr>
              <p:cNvPr id="35878" name="Text Box 34"/>
              <p:cNvSpPr txBox="1">
                <a:spLocks noChangeArrowheads="1"/>
              </p:cNvSpPr>
              <p:nvPr/>
            </p:nvSpPr>
            <p:spPr bwMode="auto">
              <a:xfrm>
                <a:off x="2689" y="2304"/>
                <a:ext cx="221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35879" name="Text Box 35"/>
              <p:cNvSpPr txBox="1">
                <a:spLocks noChangeArrowheads="1"/>
              </p:cNvSpPr>
              <p:nvPr/>
            </p:nvSpPr>
            <p:spPr bwMode="auto">
              <a:xfrm>
                <a:off x="3745" y="1728"/>
                <a:ext cx="221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60" y="2112"/>
              <a:ext cx="1200" cy="1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112" y="2208"/>
              <a:ext cx="472" cy="376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572000" y="3505200"/>
            <a:ext cx="3019425" cy="2362200"/>
            <a:chOff x="2880" y="2208"/>
            <a:chExt cx="1902" cy="1488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3793" y="2352"/>
              <a:ext cx="989" cy="1344"/>
              <a:chOff x="3793" y="2352"/>
              <a:chExt cx="989" cy="1344"/>
            </a:xfrm>
          </p:grpSpPr>
          <p:sp>
            <p:nvSpPr>
              <p:cNvPr id="35873" name="Text Box 40"/>
              <p:cNvSpPr txBox="1">
                <a:spLocks noChangeArrowheads="1"/>
              </p:cNvSpPr>
              <p:nvPr/>
            </p:nvSpPr>
            <p:spPr bwMode="auto">
              <a:xfrm>
                <a:off x="3793" y="3408"/>
                <a:ext cx="221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35874" name="Text Box 41"/>
              <p:cNvSpPr txBox="1">
                <a:spLocks noChangeArrowheads="1"/>
              </p:cNvSpPr>
              <p:nvPr/>
            </p:nvSpPr>
            <p:spPr bwMode="auto">
              <a:xfrm>
                <a:off x="4561" y="2352"/>
                <a:ext cx="221" cy="288"/>
              </a:xfrm>
              <a:prstGeom prst="rect">
                <a:avLst/>
              </a:prstGeom>
              <a:noFill/>
              <a:ln w="101600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sp>
          <p:nvSpPr>
            <p:cNvPr id="35871" name="Line 42"/>
            <p:cNvSpPr>
              <a:spLocks noChangeShapeType="1"/>
            </p:cNvSpPr>
            <p:nvPr/>
          </p:nvSpPr>
          <p:spPr bwMode="auto">
            <a:xfrm>
              <a:off x="3744" y="2208"/>
              <a:ext cx="560" cy="408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43"/>
            <p:cNvSpPr>
              <a:spLocks noChangeShapeType="1"/>
            </p:cNvSpPr>
            <p:nvPr/>
          </p:nvSpPr>
          <p:spPr bwMode="auto">
            <a:xfrm>
              <a:off x="2880" y="2880"/>
              <a:ext cx="576" cy="488"/>
            </a:xfrm>
            <a:prstGeom prst="line">
              <a:avLst/>
            </a:prstGeom>
            <a:noFill/>
            <a:ln w="101600">
              <a:solidFill>
                <a:srgbClr val="FFBF0B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Dijkstra’s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410200"/>
          </a:xfrm>
        </p:spPr>
        <p:txBody>
          <a:bodyPr>
            <a:normAutofit fontScale="92500" lnSpcReduction="20000"/>
          </a:bodyPr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weighted graph (</a:t>
            </a:r>
            <a:r>
              <a:rPr lang="en-US" dirty="0" err="1" smtClean="0">
                <a:sym typeface="Wingdings" pitchFamily="2" charset="2"/>
              </a:rPr>
              <a:t>mis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jaringan</a:t>
            </a:r>
            <a:r>
              <a:rPr lang="en-US" dirty="0" smtClean="0">
                <a:sym typeface="Wingdings" pitchFamily="2" charset="2"/>
              </a:rPr>
              <a:t> transport)</a:t>
            </a: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Dijkstra</a:t>
            </a:r>
            <a:r>
              <a:rPr lang="en-GB" dirty="0" smtClean="0"/>
              <a:t> </a:t>
            </a:r>
            <a:r>
              <a:rPr lang="en-GB" dirty="0" err="1" smtClean="0"/>
              <a:t>menghitung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awal</a:t>
            </a:r>
            <a:r>
              <a:rPr lang="en-GB" dirty="0" smtClean="0"/>
              <a:t>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dirty="0" err="1" smtClean="0"/>
              <a:t>akhirnya</a:t>
            </a:r>
            <a:r>
              <a:rPr lang="en-GB" dirty="0" smtClean="0"/>
              <a:t> </a:t>
            </a:r>
            <a:r>
              <a:rPr lang="en-GB" dirty="0" err="1" smtClean="0"/>
              <a:t>diketahui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terpendek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akhir</a:t>
            </a:r>
            <a:r>
              <a:rPr lang="en-GB" dirty="0" smtClean="0"/>
              <a:t> yang </a:t>
            </a:r>
            <a:r>
              <a:rPr lang="en-GB" dirty="0" err="1" smtClean="0"/>
              <a:t>diinginkan</a:t>
            </a:r>
            <a:r>
              <a:rPr lang="en-GB" dirty="0" smtClean="0"/>
              <a:t>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mengingat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mana</a:t>
            </a:r>
            <a:r>
              <a:rPr lang="en-GB" dirty="0" smtClean="0"/>
              <a:t> </a:t>
            </a:r>
            <a:r>
              <a:rPr lang="en-GB" dirty="0" err="1" smtClean="0"/>
              <a:t>saja</a:t>
            </a:r>
            <a:r>
              <a:rPr lang="en-GB" dirty="0" smtClean="0"/>
              <a:t>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dihitung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terpendeknya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kelompok</a:t>
            </a:r>
            <a:r>
              <a:rPr lang="en-GB" dirty="0" smtClean="0"/>
              <a:t> </a:t>
            </a:r>
            <a:r>
              <a:rPr lang="en-GB" dirty="0" err="1" smtClean="0"/>
              <a:t>hijau</a:t>
            </a:r>
            <a:r>
              <a:rPr lang="en-GB" dirty="0" smtClean="0"/>
              <a:t> (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literatur</a:t>
            </a:r>
            <a:r>
              <a:rPr lang="en-GB" dirty="0" smtClean="0"/>
              <a:t>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awan</a:t>
            </a:r>
            <a:r>
              <a:rPr lang="en-GB" dirty="0" smtClean="0"/>
              <a:t> </a:t>
            </a:r>
            <a:r>
              <a:rPr lang="en-GB" dirty="0" err="1" smtClean="0"/>
              <a:t>putih</a:t>
            </a:r>
            <a:r>
              <a:rPr lang="en-GB" dirty="0" smtClean="0"/>
              <a:t>/white cloud).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yang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sebagian</a:t>
            </a:r>
            <a:r>
              <a:rPr lang="en-GB" dirty="0" smtClean="0"/>
              <a:t> </a:t>
            </a:r>
            <a:r>
              <a:rPr lang="en-GB" dirty="0" err="1" smtClean="0"/>
              <a:t>dihitung</a:t>
            </a:r>
            <a:r>
              <a:rPr lang="en-GB" dirty="0" smtClean="0"/>
              <a:t> </a:t>
            </a:r>
            <a:r>
              <a:rPr lang="en-GB" dirty="0" err="1" smtClean="0"/>
              <a:t>jaraknya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belum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dipastikan</a:t>
            </a:r>
            <a:r>
              <a:rPr lang="en-GB" dirty="0" smtClean="0"/>
              <a:t>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terpendek</a:t>
            </a:r>
            <a:r>
              <a:rPr lang="en-GB" dirty="0" smtClean="0"/>
              <a:t>,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kelompok</a:t>
            </a:r>
            <a:r>
              <a:rPr lang="en-GB" dirty="0" smtClean="0"/>
              <a:t> </a:t>
            </a:r>
            <a:r>
              <a:rPr lang="en-GB" dirty="0" err="1" smtClean="0"/>
              <a:t>abu-abu</a:t>
            </a:r>
            <a:r>
              <a:rPr lang="en-GB" dirty="0" smtClean="0"/>
              <a:t>.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sekali</a:t>
            </a:r>
            <a:r>
              <a:rPr lang="en-GB" dirty="0" smtClean="0"/>
              <a:t> </a:t>
            </a:r>
            <a:r>
              <a:rPr lang="en-GB" dirty="0" err="1" smtClean="0"/>
              <a:t>belum</a:t>
            </a:r>
            <a:r>
              <a:rPr lang="en-GB" dirty="0" smtClean="0"/>
              <a:t> </a:t>
            </a:r>
            <a:r>
              <a:rPr lang="en-GB" dirty="0" err="1" smtClean="0"/>
              <a:t>dihitung</a:t>
            </a:r>
            <a:r>
              <a:rPr lang="en-GB" dirty="0" smtClean="0"/>
              <a:t>,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kelompok</a:t>
            </a:r>
            <a:r>
              <a:rPr lang="en-GB" dirty="0" smtClean="0"/>
              <a:t> </a:t>
            </a:r>
            <a:r>
              <a:rPr lang="en-GB" dirty="0" err="1" smtClean="0"/>
              <a:t>hitam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873125"/>
            <a:ext cx="8337550" cy="5222875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Algoritma</a:t>
            </a:r>
            <a:r>
              <a:rPr lang="en-GB" sz="2800" dirty="0" smtClean="0"/>
              <a:t> </a:t>
            </a:r>
            <a:r>
              <a:rPr lang="en-GB" sz="2800" dirty="0" err="1" smtClean="0"/>
              <a:t>menggunakan</a:t>
            </a:r>
            <a:r>
              <a:rPr lang="en-GB" sz="2800" dirty="0" smtClean="0"/>
              <a:t> label</a:t>
            </a:r>
            <a:r>
              <a:rPr lang="en-GB" sz="2800" b="1" i="1" dirty="0" smtClean="0">
                <a:solidFill>
                  <a:srgbClr val="CC9900"/>
                </a:solidFill>
              </a:rPr>
              <a:t> </a:t>
            </a:r>
            <a:r>
              <a:rPr lang="en-GB" sz="2800" b="1" i="1" dirty="0" smtClean="0">
                <a:solidFill>
                  <a:srgbClr val="FF0000"/>
                </a:solidFill>
              </a:rPr>
              <a:t>D[v]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menyimpan</a:t>
            </a:r>
            <a:r>
              <a:rPr lang="en-GB" sz="2800" dirty="0" smtClean="0"/>
              <a:t> </a:t>
            </a:r>
            <a:r>
              <a:rPr lang="en-GB" sz="2800" dirty="0" err="1" smtClean="0"/>
              <a:t>perkiraan</a:t>
            </a:r>
            <a:r>
              <a:rPr lang="en-GB" sz="2800" dirty="0" smtClean="0"/>
              <a:t> </a:t>
            </a:r>
            <a:r>
              <a:rPr lang="en-GB" sz="2800" dirty="0" err="1" smtClean="0"/>
              <a:t>jarak</a:t>
            </a:r>
            <a:r>
              <a:rPr lang="en-GB" sz="2800" dirty="0" smtClean="0"/>
              <a:t> </a:t>
            </a:r>
            <a:r>
              <a:rPr lang="en-GB" sz="2800" dirty="0" err="1" smtClean="0"/>
              <a:t>terpendek</a:t>
            </a:r>
            <a:r>
              <a:rPr lang="en-GB" sz="2800" dirty="0" smtClean="0"/>
              <a:t> </a:t>
            </a:r>
            <a:r>
              <a:rPr lang="en-GB" sz="2800" dirty="0" err="1" smtClean="0"/>
              <a:t>antara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v</a:t>
            </a:r>
            <a:r>
              <a:rPr lang="en-GB" sz="2800" dirty="0" smtClean="0"/>
              <a:t>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Ketika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v</a:t>
            </a:r>
            <a:r>
              <a:rPr lang="en-GB" sz="2800" dirty="0" smtClean="0"/>
              <a:t> </a:t>
            </a:r>
            <a:r>
              <a:rPr lang="en-GB" sz="2800" dirty="0" err="1" smtClean="0"/>
              <a:t>ditambahkan</a:t>
            </a:r>
            <a:r>
              <a:rPr lang="en-GB" sz="2800" dirty="0" smtClean="0"/>
              <a:t> </a:t>
            </a:r>
            <a:r>
              <a:rPr lang="en-GB" sz="2800" dirty="0" err="1" smtClean="0"/>
              <a:t>kedalam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aba-abu</a:t>
            </a:r>
            <a:r>
              <a:rPr lang="en-GB" sz="2800" dirty="0" smtClean="0"/>
              <a:t> </a:t>
            </a:r>
            <a:r>
              <a:rPr lang="en-GB" sz="2800" dirty="0" err="1" smtClean="0"/>
              <a:t>nilai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D[v]</a:t>
            </a:r>
            <a:r>
              <a:rPr lang="en-GB" sz="2800" dirty="0" smtClean="0"/>
              <a:t> </a:t>
            </a:r>
            <a:r>
              <a:rPr lang="en-GB" sz="2800" dirty="0" err="1" smtClean="0"/>
              <a:t>sama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bobot</a:t>
            </a:r>
            <a:r>
              <a:rPr lang="en-GB" sz="2800" dirty="0" smtClean="0"/>
              <a:t> </a:t>
            </a:r>
            <a:r>
              <a:rPr lang="en-GB" sz="2800" dirty="0" err="1" smtClean="0"/>
              <a:t>antara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v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awalnya</a:t>
            </a:r>
            <a:r>
              <a:rPr lang="en-GB" sz="2800" dirty="0" smtClean="0"/>
              <a:t>, </a:t>
            </a:r>
            <a:r>
              <a:rPr lang="en-GB" sz="2800" dirty="0" err="1" smtClean="0"/>
              <a:t>nilai</a:t>
            </a:r>
            <a:r>
              <a:rPr lang="en-GB" sz="2800" dirty="0" smtClean="0"/>
              <a:t> label D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: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D[s]</a:t>
            </a:r>
            <a:r>
              <a:rPr lang="en-GB" sz="2400" dirty="0" smtClean="0"/>
              <a:t> = 0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D[v]</a:t>
            </a:r>
            <a:r>
              <a:rPr lang="en-GB" sz="2400" dirty="0" smtClean="0"/>
              <a:t> = </a:t>
            </a:r>
            <a:r>
              <a:rPr lang="en-GB" sz="2400" dirty="0" smtClean="0">
                <a:latin typeface="Symbol" pitchFamily="18" charset="2"/>
              </a:rPr>
              <a:t>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v </a:t>
            </a:r>
            <a:r>
              <a:rPr lang="en-GB" sz="2400" dirty="0" smtClean="0">
                <a:latin typeface="Symbol" pitchFamily="18" charset="2"/>
              </a:rPr>
              <a:t></a:t>
            </a:r>
            <a:r>
              <a:rPr lang="en-GB" sz="2400" dirty="0" smtClean="0"/>
              <a:t> 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32" name="AutoShape 44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8915" name="Oval 2"/>
          <p:cNvSpPr>
            <a:spLocks noChangeArrowheads="1"/>
          </p:cNvSpPr>
          <p:nvPr/>
        </p:nvSpPr>
        <p:spPr bwMode="auto">
          <a:xfrm>
            <a:off x="1219200" y="3048000"/>
            <a:ext cx="1676400" cy="18288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</a:t>
            </a:r>
            <a:r>
              <a:rPr lang="en-GB" i="1" dirty="0" smtClean="0"/>
              <a:t>stages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2057400" y="41751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4762500" y="39211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2209800" y="3921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3695700" y="51149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2895600" y="24987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5486400" y="24987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923" name="Oval 10"/>
          <p:cNvSpPr>
            <a:spLocks noChangeArrowheads="1"/>
          </p:cNvSpPr>
          <p:nvPr/>
        </p:nvSpPr>
        <p:spPr bwMode="auto">
          <a:xfrm>
            <a:off x="1524000" y="35655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924" name="Oval 11"/>
          <p:cNvSpPr>
            <a:spLocks noChangeArrowheads="1"/>
          </p:cNvSpPr>
          <p:nvPr/>
        </p:nvSpPr>
        <p:spPr bwMode="auto">
          <a:xfrm>
            <a:off x="4114800" y="35655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6858000" y="35655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2971800" y="47847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5486400" y="47847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581400" y="28797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V="1">
            <a:off x="2133600" y="30226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H="1">
            <a:off x="6099175" y="41751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6096000" y="30321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3505200" y="30321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4724400" y="40989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>
            <a:off x="4714875" y="31083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>
            <a:off x="3533775" y="42005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2271713" y="29622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4329113" y="25050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3887788" y="30321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2881313" y="35496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2271713" y="44862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3963988" y="4327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4421188" y="5089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5091113" y="41052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57165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4989513" y="30321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8946" name="Text Box 33"/>
          <p:cNvSpPr txBox="1">
            <a:spLocks noChangeArrowheads="1"/>
          </p:cNvSpPr>
          <p:nvPr/>
        </p:nvSpPr>
        <p:spPr bwMode="auto">
          <a:xfrm>
            <a:off x="6351588" y="30162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6402388" y="44862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7988" y="2057400"/>
            <a:ext cx="5746749" cy="2822576"/>
            <a:chOff x="1057" y="1632"/>
            <a:chExt cx="3620" cy="1778"/>
          </a:xfrm>
        </p:grpSpPr>
        <p:sp>
          <p:nvSpPr>
            <p:cNvPr id="38950" name="Text Box 36"/>
            <p:cNvSpPr txBox="1">
              <a:spLocks noChangeArrowheads="1"/>
            </p:cNvSpPr>
            <p:nvPr/>
          </p:nvSpPr>
          <p:spPr bwMode="auto">
            <a:xfrm>
              <a:off x="1913" y="1632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1" name="Text Box 37"/>
            <p:cNvSpPr txBox="1">
              <a:spLocks noChangeArrowheads="1"/>
            </p:cNvSpPr>
            <p:nvPr/>
          </p:nvSpPr>
          <p:spPr bwMode="auto">
            <a:xfrm>
              <a:off x="3545" y="1632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2" name="Text Box 38"/>
            <p:cNvSpPr txBox="1">
              <a:spLocks noChangeArrowheads="1"/>
            </p:cNvSpPr>
            <p:nvPr/>
          </p:nvSpPr>
          <p:spPr bwMode="auto">
            <a:xfrm>
              <a:off x="2681" y="2304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3" name="Text Box 39"/>
            <p:cNvSpPr txBox="1">
              <a:spLocks noChangeArrowheads="1"/>
            </p:cNvSpPr>
            <p:nvPr/>
          </p:nvSpPr>
          <p:spPr bwMode="auto">
            <a:xfrm>
              <a:off x="1961" y="3120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4" name="Text Box 40"/>
            <p:cNvSpPr txBox="1">
              <a:spLocks noChangeArrowheads="1"/>
            </p:cNvSpPr>
            <p:nvPr/>
          </p:nvSpPr>
          <p:spPr bwMode="auto">
            <a:xfrm>
              <a:off x="3545" y="3072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5" name="Text Box 41"/>
            <p:cNvSpPr txBox="1">
              <a:spLocks noChangeArrowheads="1"/>
            </p:cNvSpPr>
            <p:nvPr/>
          </p:nvSpPr>
          <p:spPr bwMode="auto">
            <a:xfrm>
              <a:off x="4409" y="2304"/>
              <a:ext cx="268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Symbol" pitchFamily="18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BF0B"/>
                  </a:solidFill>
                  <a:latin typeface="Symbol" pitchFamily="18" charset="2"/>
                </a:rPr>
                <a:t></a:t>
              </a:r>
            </a:p>
          </p:txBody>
        </p:sp>
        <p:sp>
          <p:nvSpPr>
            <p:cNvPr id="38956" name="Text Box 42"/>
            <p:cNvSpPr txBox="1">
              <a:spLocks noChangeArrowheads="1"/>
            </p:cNvSpPr>
            <p:nvPr/>
          </p:nvSpPr>
          <p:spPr bwMode="auto">
            <a:xfrm>
              <a:off x="1057" y="2304"/>
              <a:ext cx="216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BF0B"/>
                </a:buClr>
                <a:buFont typeface="Verdana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BF0B"/>
                  </a:solidFill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894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Awal: Tentukan simpul awal.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 smtClean="0"/>
              <a:t>Expanding the White Cloud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/>
              <a:t>Setiap penambahan simpul, kita harus uji apakah jalur melalui </a:t>
            </a:r>
            <a:r>
              <a:rPr lang="en-GB" sz="2800" i="1" smtClean="0"/>
              <a:t>u</a:t>
            </a:r>
            <a:r>
              <a:rPr lang="en-GB" sz="2800" smtClean="0"/>
              <a:t> lebih baik.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/>
              <a:t>Misalkan </a:t>
            </a:r>
            <a:r>
              <a:rPr lang="en-GB" sz="2800" b="1" smtClean="0">
                <a:solidFill>
                  <a:srgbClr val="FF0000"/>
                </a:solidFill>
              </a:rPr>
              <a:t>u</a:t>
            </a:r>
            <a:r>
              <a:rPr lang="en-GB" sz="2800" smtClean="0"/>
              <a:t> adalah sebuah simpul yang tidak berada di </a:t>
            </a:r>
            <a:r>
              <a:rPr lang="en-GB" sz="2800" b="1" smtClean="0">
                <a:solidFill>
                  <a:srgbClr val="FF0000"/>
                </a:solidFill>
              </a:rPr>
              <a:t>kelompok hijau</a:t>
            </a:r>
            <a:r>
              <a:rPr lang="en-GB" sz="2800" smtClean="0"/>
              <a:t>, tapi sudah diketahui jarak terpendeknya dari s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tambahkan  </a:t>
            </a:r>
            <a:r>
              <a:rPr lang="en-GB" sz="2400" smtClean="0">
                <a:solidFill>
                  <a:srgbClr val="CC9900"/>
                </a:solidFill>
              </a:rPr>
              <a:t>u</a:t>
            </a:r>
            <a:r>
              <a:rPr lang="en-GB" sz="2400" smtClean="0"/>
              <a:t> ke dalam kelompok hijau  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hitung jarak  </a:t>
            </a:r>
            <a:r>
              <a:rPr lang="en-GB" sz="2400" smtClean="0">
                <a:solidFill>
                  <a:srgbClr val="CC9900"/>
                </a:solidFill>
              </a:rPr>
              <a:t>simpul lain </a:t>
            </a:r>
            <a:r>
              <a:rPr lang="en-GB" sz="2400" smtClean="0"/>
              <a:t>dengan algoritma berikut: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Courier New" pitchFamily="49" charset="0"/>
              </a:rPr>
              <a:t>Untuk tiap simpul z yang terhubung ke u 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Courier New" pitchFamily="49" charset="0"/>
              </a:rPr>
              <a:t>lakukan: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Courier New" pitchFamily="49" charset="0"/>
              </a:rPr>
              <a:t>  jika z tidak di kelompok hijau maka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Courier New" pitchFamily="49" charset="0"/>
              </a:rPr>
              <a:t>		if D[u] + bobot(u,z) &lt; D[z] then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Courier New" pitchFamily="49" charset="0"/>
              </a:rPr>
              <a:t>			D[z] = D[u] + bobot(u,z)‏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28" name="AutoShape 44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0963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Oval 3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</a:t>
            </a:r>
            <a:r>
              <a:rPr lang="en-GB" i="1" dirty="0" smtClean="0"/>
              <a:t>stages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Oval 9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0971" name="Oval 10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972" name="Oval 11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973" name="Oval 12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974" name="Oval 13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0975" name="Oval 14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0976" name="Oval 15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2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3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0987" name="Text Box 26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0991" name="Text Box 30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0992" name="Text Box 31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0994" name="Text Box 33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0997" name="Text Box 36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0998" name="Text Box 37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0999" name="Text Box 38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1000" name="Text Box 39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1001" name="Text Box 40"/>
          <p:cNvSpPr txBox="1">
            <a:spLocks noChangeArrowheads="1"/>
          </p:cNvSpPr>
          <p:nvPr/>
        </p:nvSpPr>
        <p:spPr bwMode="auto">
          <a:xfrm>
            <a:off x="5627688" y="4876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1002" name="Text Box 41"/>
          <p:cNvSpPr txBox="1">
            <a:spLocks noChangeArrowheads="1"/>
          </p:cNvSpPr>
          <p:nvPr/>
        </p:nvSpPr>
        <p:spPr bwMode="auto">
          <a:xfrm>
            <a:off x="6999288" y="36576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1003" name="Text Box 42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1004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setelah</a:t>
            </a:r>
            <a:r>
              <a:rPr lang="en-GB" sz="2800" dirty="0" smtClean="0"/>
              <a:t> V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</a:t>
            </a:r>
            <a:r>
              <a:rPr lang="en-GB" sz="2800" dirty="0" err="1" smtClean="0"/>
              <a:t>ditambahkan</a:t>
            </a:r>
            <a:r>
              <a:rPr lang="en-GB" sz="2800" dirty="0" smtClean="0"/>
              <a:t> </a:t>
            </a:r>
            <a:r>
              <a:rPr lang="en-GB" sz="2800" dirty="0" err="1" smtClean="0"/>
              <a:t>ke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hijau</a:t>
            </a:r>
            <a:r>
              <a:rPr lang="en-GB" sz="2800" dirty="0" smtClean="0"/>
              <a:t>, </a:t>
            </a:r>
            <a:r>
              <a:rPr lang="en-GB" sz="2800" dirty="0" err="1" smtClean="0"/>
              <a:t>hitung</a:t>
            </a:r>
            <a:r>
              <a:rPr lang="en-GB" sz="2800" dirty="0" smtClean="0"/>
              <a:t> D[</a:t>
            </a:r>
            <a:r>
              <a:rPr lang="en-GB" sz="2800" dirty="0" err="1" smtClean="0"/>
              <a:t>V</a:t>
            </a:r>
            <a:r>
              <a:rPr lang="en-GB" sz="2800" baseline="-25000" dirty="0" err="1" smtClean="0"/>
              <a:t>x</a:t>
            </a:r>
            <a:r>
              <a:rPr lang="en-GB" sz="2800" dirty="0" smtClean="0"/>
              <a:t>]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V</a:t>
            </a:r>
            <a:r>
              <a:rPr lang="en-GB" sz="2800" baseline="-25000" dirty="0" err="1" smtClean="0"/>
              <a:t>x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terhubung</a:t>
            </a:r>
            <a:r>
              <a:rPr lang="en-GB" sz="2800" dirty="0" smtClean="0"/>
              <a:t> </a:t>
            </a:r>
            <a:r>
              <a:rPr lang="en-GB" sz="2800" dirty="0" err="1" smtClean="0"/>
              <a:t>ke</a:t>
            </a:r>
            <a:r>
              <a:rPr lang="en-GB" sz="2800" dirty="0" smtClean="0"/>
              <a:t> V</a:t>
            </a:r>
            <a:r>
              <a:rPr lang="en-GB" sz="2800" baseline="-25000" dirty="0" smtClean="0"/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77" name="AutoShape 45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1987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stages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2001" name="Oval 16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Line 21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2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3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4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2019" name="Text Box 34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2020" name="Text Box 35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2021" name="Text Box 36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2022" name="Text Box 37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2023" name="Text Box 38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2024" name="Text Box 39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2025" name="Text Box 40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2026" name="Text Box 41"/>
          <p:cNvSpPr txBox="1">
            <a:spLocks noChangeArrowheads="1"/>
          </p:cNvSpPr>
          <p:nvPr/>
        </p:nvSpPr>
        <p:spPr bwMode="auto">
          <a:xfrm>
            <a:off x="5627688" y="4876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2027" name="Text Box 42"/>
          <p:cNvSpPr txBox="1">
            <a:spLocks noChangeArrowheads="1"/>
          </p:cNvSpPr>
          <p:nvPr/>
        </p:nvSpPr>
        <p:spPr bwMode="auto">
          <a:xfrm>
            <a:off x="6999288" y="36576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2028" name="Text Box 43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2029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49250" y="838200"/>
            <a:ext cx="8337550" cy="53340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Tambahkan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kelompok</a:t>
            </a:r>
            <a:r>
              <a:rPr lang="en-GB" sz="2400" dirty="0" smtClean="0"/>
              <a:t> </a:t>
            </a:r>
            <a:r>
              <a:rPr lang="en-GB" sz="2400" dirty="0" err="1" smtClean="0"/>
              <a:t>hijau</a:t>
            </a:r>
            <a:r>
              <a:rPr lang="en-GB" sz="2400" dirty="0" smtClean="0"/>
              <a:t> </a:t>
            </a:r>
            <a:r>
              <a:rPr lang="en-GB" sz="2400" dirty="0" err="1" smtClean="0"/>
              <a:t>simpul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kelompok</a:t>
            </a:r>
            <a:r>
              <a:rPr lang="en-GB" sz="2400" dirty="0" smtClean="0"/>
              <a:t> </a:t>
            </a:r>
            <a:r>
              <a:rPr lang="en-GB" sz="2400" dirty="0" err="1" smtClean="0"/>
              <a:t>abu-abu</a:t>
            </a:r>
            <a:r>
              <a:rPr lang="en-GB" sz="2400" dirty="0" smtClean="0"/>
              <a:t> yang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D[V] minimum.</a:t>
            </a:r>
          </a:p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simpul</a:t>
            </a:r>
            <a:r>
              <a:rPr lang="en-GB" sz="2400" dirty="0" smtClean="0"/>
              <a:t>  V</a:t>
            </a:r>
            <a:r>
              <a:rPr lang="en-GB" sz="2400" baseline="-25000" dirty="0" smtClean="0"/>
              <a:t>3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28" name="AutoShape 48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9400" y="3810000"/>
            <a:ext cx="5408613" cy="2665413"/>
            <a:chOff x="1776" y="2400"/>
            <a:chExt cx="3407" cy="1679"/>
          </a:xfrm>
        </p:grpSpPr>
        <p:sp>
          <p:nvSpPr>
            <p:cNvPr id="43055" name="Oval 3"/>
            <p:cNvSpPr>
              <a:spLocks noChangeArrowheads="1"/>
            </p:cNvSpPr>
            <p:nvPr/>
          </p:nvSpPr>
          <p:spPr bwMode="auto">
            <a:xfrm>
              <a:off x="2784" y="2400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Oval 4"/>
            <p:cNvSpPr>
              <a:spLocks noChangeArrowheads="1"/>
            </p:cNvSpPr>
            <p:nvPr/>
          </p:nvSpPr>
          <p:spPr bwMode="auto">
            <a:xfrm>
              <a:off x="1776" y="2496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Dijkstra’s Algorithm: stages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022" name="Oval 15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023" name="Oval 16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024" name="Oval 17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025" name="Oval 18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3026" name="Oval 19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22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3040" name="Text Box 33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3041" name="Text Box 34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3042" name="Text Box 35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3043" name="Text Box 36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3044" name="Text Box 37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3045" name="Text Box 38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3046" name="Text Box 39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3047" name="Text Box 40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3048" name="Text Box 41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3049" name="Text Box 42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3050" name="Text Box 43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3051" name="Text Box 44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43052" name="Text Box 45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3053" name="Text Box 46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3054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37550" cy="53340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Setelah</a:t>
            </a:r>
            <a:r>
              <a:rPr lang="en-GB" sz="2400" dirty="0" smtClean="0"/>
              <a:t> V</a:t>
            </a:r>
            <a:r>
              <a:rPr lang="en-GB" sz="2400" baseline="-25000" dirty="0" smtClean="0"/>
              <a:t>3</a:t>
            </a:r>
            <a:r>
              <a:rPr lang="en-GB" sz="2400" dirty="0" smtClean="0"/>
              <a:t> </a:t>
            </a:r>
            <a:r>
              <a:rPr lang="en-GB" sz="2400" dirty="0" err="1" smtClean="0"/>
              <a:t>ditambahkan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kelompok</a:t>
            </a:r>
            <a:r>
              <a:rPr lang="en-GB" sz="2400" dirty="0" smtClean="0"/>
              <a:t> </a:t>
            </a:r>
            <a:r>
              <a:rPr lang="en-GB" sz="2400" dirty="0" err="1" smtClean="0"/>
              <a:t>hijau</a:t>
            </a:r>
            <a:r>
              <a:rPr lang="en-GB" sz="2400" dirty="0" smtClean="0"/>
              <a:t>, </a:t>
            </a:r>
            <a:r>
              <a:rPr lang="en-GB" sz="2400" dirty="0" err="1" smtClean="0"/>
              <a:t>hitung</a:t>
            </a:r>
            <a:r>
              <a:rPr lang="en-GB" sz="2400" dirty="0" smtClean="0"/>
              <a:t> D[</a:t>
            </a:r>
            <a:r>
              <a:rPr lang="en-GB" sz="2400" dirty="0" err="1" smtClean="0"/>
              <a:t>V</a:t>
            </a:r>
            <a:r>
              <a:rPr lang="en-GB" sz="2400" baseline="-25000" dirty="0" err="1" smtClean="0"/>
              <a:t>x</a:t>
            </a:r>
            <a:r>
              <a:rPr lang="en-GB" sz="2400" dirty="0" smtClean="0"/>
              <a:t>]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dirty="0" err="1" smtClean="0"/>
              <a:t>V</a:t>
            </a:r>
            <a:r>
              <a:rPr lang="en-GB" sz="2400" baseline="-25000" dirty="0" err="1" smtClean="0"/>
              <a:t>x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terhubung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V</a:t>
            </a:r>
            <a:r>
              <a:rPr lang="en-GB" sz="2400" baseline="-25000" dirty="0" smtClean="0"/>
              <a:t>3. </a:t>
            </a:r>
            <a:r>
              <a:rPr lang="en-GB" sz="2400" dirty="0" err="1" smtClean="0"/>
              <a:t>Simpul-simpul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kelompok</a:t>
            </a:r>
            <a:r>
              <a:rPr lang="en-GB" sz="2400" dirty="0" smtClean="0"/>
              <a:t> </a:t>
            </a:r>
            <a:r>
              <a:rPr lang="en-GB" sz="2400" dirty="0" err="1" smtClean="0"/>
              <a:t>abu-abu</a:t>
            </a:r>
            <a:r>
              <a:rPr lang="en-GB" sz="2400" dirty="0" smtClean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77" name="AutoShape 49"/>
          <p:cNvSpPr>
            <a:spLocks noChangeArrowheads="1"/>
          </p:cNvSpPr>
          <p:nvPr/>
        </p:nvSpPr>
        <p:spPr bwMode="auto">
          <a:xfrm>
            <a:off x="6096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4035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3810000"/>
            <a:ext cx="5408613" cy="2665413"/>
            <a:chOff x="1776" y="2400"/>
            <a:chExt cx="3407" cy="1679"/>
          </a:xfrm>
        </p:grpSpPr>
        <p:sp>
          <p:nvSpPr>
            <p:cNvPr id="44080" name="Oval 4"/>
            <p:cNvSpPr>
              <a:spLocks noChangeArrowheads="1"/>
            </p:cNvSpPr>
            <p:nvPr/>
          </p:nvSpPr>
          <p:spPr bwMode="auto">
            <a:xfrm>
              <a:off x="2784" y="2400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5"/>
            <p:cNvSpPr>
              <a:spLocks noChangeArrowheads="1"/>
            </p:cNvSpPr>
            <p:nvPr/>
          </p:nvSpPr>
          <p:spPr bwMode="auto">
            <a:xfrm>
              <a:off x="1776" y="2496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3276600" y="3810000"/>
            <a:ext cx="45720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Dijkstra’s Algorithm: stages</a:t>
            </a: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Oval 14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4046" name="Oval 15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047" name="Oval 16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048" name="Oval 17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4049" name="Oval 18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050" name="Oval 19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4051" name="Oval 20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Line 26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4061" name="Text Box 30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4062" name="Text Box 31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4063" name="Text Box 32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4064" name="Text Box 33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4065" name="Text Box 34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4066" name="Text Box 35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4067" name="Text Box 36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4068" name="Text Box 37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4069" name="Text Box 38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4070" name="Text Box 39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4071" name="Text Box 40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4072" name="Text Box 41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4073" name="Text Box 42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4074" name="Text Box 43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4075" name="Text Box 44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4076" name="Text Box 45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44077" name="Text Box 46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4078" name="Text Box 47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4079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37550" cy="54864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Pilih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abu-abu</a:t>
            </a:r>
            <a:r>
              <a:rPr lang="en-GB" sz="2800" dirty="0" smtClean="0"/>
              <a:t>,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</a:t>
            </a:r>
            <a:r>
              <a:rPr lang="en-GB" sz="2800" dirty="0" err="1" smtClean="0"/>
              <a:t>nilai</a:t>
            </a:r>
            <a:r>
              <a:rPr lang="en-GB" sz="2800" dirty="0" smtClean="0"/>
              <a:t> D[V] paling minimum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tambahkan</a:t>
            </a:r>
            <a:r>
              <a:rPr lang="en-GB" sz="2800" dirty="0" smtClean="0"/>
              <a:t> </a:t>
            </a: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hijau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Penggunaan</a:t>
            </a:r>
            <a:r>
              <a:rPr lang="en-GB" dirty="0" smtClean="0"/>
              <a:t> Graph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Jaringan</a:t>
            </a: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Peta</a:t>
            </a:r>
            <a:endParaRPr lang="en-GB" dirty="0" smtClean="0"/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jalur</a:t>
            </a:r>
            <a:r>
              <a:rPr lang="en-GB" dirty="0" smtClean="0"/>
              <a:t> </a:t>
            </a:r>
            <a:r>
              <a:rPr lang="en-GB" dirty="0" err="1" smtClean="0"/>
              <a:t>terpendek</a:t>
            </a: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Penjadwalan</a:t>
            </a:r>
            <a:r>
              <a:rPr lang="en-GB" dirty="0" smtClean="0"/>
              <a:t> (</a:t>
            </a:r>
            <a:r>
              <a:rPr lang="en-GB" dirty="0" err="1" smtClean="0"/>
              <a:t>Perencanaan</a:t>
            </a:r>
            <a:r>
              <a:rPr lang="en-GB" dirty="0" smtClean="0"/>
              <a:t> </a:t>
            </a:r>
            <a:r>
              <a:rPr lang="en-GB" dirty="0" err="1" smtClean="0"/>
              <a:t>Proyek</a:t>
            </a:r>
            <a:r>
              <a:rPr lang="en-GB" dirty="0" smtClean="0"/>
              <a:t>)</a:t>
            </a:r>
            <a:r>
              <a:rPr lang="ar-SA" dirty="0" smtClean="0"/>
              <a:t>‏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25" name="AutoShape 49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5059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3810000"/>
            <a:ext cx="5408613" cy="2665413"/>
            <a:chOff x="1776" y="2400"/>
            <a:chExt cx="3407" cy="1679"/>
          </a:xfrm>
        </p:grpSpPr>
        <p:sp>
          <p:nvSpPr>
            <p:cNvPr id="45104" name="Oval 4"/>
            <p:cNvSpPr>
              <a:spLocks noChangeArrowheads="1"/>
            </p:cNvSpPr>
            <p:nvPr/>
          </p:nvSpPr>
          <p:spPr bwMode="auto">
            <a:xfrm>
              <a:off x="2784" y="2400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Oval 5"/>
            <p:cNvSpPr>
              <a:spLocks noChangeArrowheads="1"/>
            </p:cNvSpPr>
            <p:nvPr/>
          </p:nvSpPr>
          <p:spPr bwMode="auto">
            <a:xfrm>
              <a:off x="1776" y="2496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1" name="Oval 6"/>
          <p:cNvSpPr>
            <a:spLocks noChangeArrowheads="1"/>
          </p:cNvSpPr>
          <p:nvPr/>
        </p:nvSpPr>
        <p:spPr bwMode="auto">
          <a:xfrm>
            <a:off x="3276600" y="3810000"/>
            <a:ext cx="45720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stages</a:t>
            </a: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Oval 14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5070" name="Oval 15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071" name="Oval 16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072" name="Oval 17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073" name="Oval 18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074" name="Oval 19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5075" name="Oval 20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Line 27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085" name="Text Box 30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5086" name="Text Box 31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5087" name="Text Box 32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5088" name="Text Box 33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089" name="Text Box 34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5090" name="Text Box 35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5091" name="Text Box 36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5092" name="Text Box 37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5093" name="Text Box 38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5094" name="Text Box 39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5095" name="Text Box 40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5096" name="Text Box 41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097" name="Text Box 42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5098" name="Text Box 43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5099" name="Text Box 44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101" name="Text Box 46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5102" name="Text Box 47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5103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37550" cy="54864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Setelah</a:t>
            </a:r>
            <a:r>
              <a:rPr lang="en-GB" sz="2800" dirty="0" smtClean="0"/>
              <a:t> V</a:t>
            </a:r>
            <a:r>
              <a:rPr lang="en-GB" sz="2800" baseline="-25000" dirty="0" smtClean="0"/>
              <a:t>4</a:t>
            </a:r>
            <a:r>
              <a:rPr lang="en-GB" sz="2800" dirty="0" smtClean="0"/>
              <a:t> </a:t>
            </a:r>
            <a:r>
              <a:rPr lang="en-GB" sz="2800" dirty="0" err="1" smtClean="0"/>
              <a:t>ditambahkan</a:t>
            </a:r>
            <a:r>
              <a:rPr lang="en-GB" sz="2800" dirty="0" smtClean="0"/>
              <a:t> </a:t>
            </a:r>
            <a:r>
              <a:rPr lang="en-GB" sz="2800" dirty="0" err="1" smtClean="0"/>
              <a:t>ke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hijau</a:t>
            </a:r>
            <a:r>
              <a:rPr lang="en-GB" sz="2800" dirty="0" smtClean="0"/>
              <a:t>, </a:t>
            </a:r>
            <a:r>
              <a:rPr lang="en-GB" sz="2800" dirty="0" err="1" smtClean="0"/>
              <a:t>hitung</a:t>
            </a:r>
            <a:r>
              <a:rPr lang="en-GB" sz="2800" dirty="0" smtClean="0"/>
              <a:t> D[</a:t>
            </a:r>
            <a:r>
              <a:rPr lang="en-GB" sz="2800" dirty="0" err="1" smtClean="0"/>
              <a:t>V</a:t>
            </a:r>
            <a:r>
              <a:rPr lang="en-GB" sz="2800" baseline="-25000" dirty="0" err="1" smtClean="0"/>
              <a:t>x</a:t>
            </a:r>
            <a:r>
              <a:rPr lang="en-GB" sz="2800" dirty="0" smtClean="0"/>
              <a:t>]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V</a:t>
            </a:r>
            <a:r>
              <a:rPr lang="en-GB" sz="2800" baseline="-25000" dirty="0" err="1" smtClean="0"/>
              <a:t>x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terhubung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V</a:t>
            </a:r>
            <a:r>
              <a:rPr lang="en-GB" sz="2800" baseline="-25000" dirty="0" smtClean="0"/>
              <a:t>4. </a:t>
            </a:r>
            <a:r>
              <a:rPr lang="en-GB" sz="2800" dirty="0" err="1" smtClean="0"/>
              <a:t>Simpul-simpul</a:t>
            </a:r>
            <a:r>
              <a:rPr lang="en-GB" sz="2800" dirty="0" smtClean="0"/>
              <a:t> </a:t>
            </a:r>
            <a:r>
              <a:rPr lang="en-GB" sz="2800" dirty="0" err="1" smtClean="0"/>
              <a:t>tersebut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abu-abu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74" name="AutoShape 50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1981200" y="2819400"/>
            <a:ext cx="2743200" cy="1524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810000"/>
            <a:ext cx="5408613" cy="2665413"/>
            <a:chOff x="1776" y="2400"/>
            <a:chExt cx="3407" cy="1679"/>
          </a:xfrm>
        </p:grpSpPr>
        <p:sp>
          <p:nvSpPr>
            <p:cNvPr id="46129" name="Oval 5"/>
            <p:cNvSpPr>
              <a:spLocks noChangeArrowheads="1"/>
            </p:cNvSpPr>
            <p:nvPr/>
          </p:nvSpPr>
          <p:spPr bwMode="auto">
            <a:xfrm>
              <a:off x="2784" y="2400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6"/>
            <p:cNvSpPr>
              <a:spLocks noChangeArrowheads="1"/>
            </p:cNvSpPr>
            <p:nvPr/>
          </p:nvSpPr>
          <p:spPr bwMode="auto">
            <a:xfrm>
              <a:off x="1776" y="2496"/>
              <a:ext cx="2400" cy="1584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3276600" y="3810000"/>
            <a:ext cx="45720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stages</a:t>
            </a:r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098" name="Oval 19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099" name="Oval 20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6116" name="Text Box 37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6117" name="Text Box 38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6118" name="Text Box 39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6119" name="Text Box 40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6120" name="Text Box 41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6122" name="Text Box 43"/>
          <p:cNvSpPr txBox="1">
            <a:spLocks noChangeArrowheads="1"/>
          </p:cNvSpPr>
          <p:nvPr/>
        </p:nvSpPr>
        <p:spPr bwMode="auto">
          <a:xfrm>
            <a:off x="5627688" y="2590800"/>
            <a:ext cx="4254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Symbol" pitchFamily="18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BF0B"/>
                </a:solidFill>
                <a:latin typeface="Symbol" pitchFamily="18" charset="2"/>
              </a:rPr>
              <a:t></a:t>
            </a:r>
          </a:p>
        </p:txBody>
      </p:sp>
      <p:sp>
        <p:nvSpPr>
          <p:cNvPr id="46123" name="Text Box 44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6124" name="Text Box 45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6125" name="Text Box 46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6126" name="Text Box 47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6127" name="Text Box 48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6128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89950" cy="55626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Pilih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abu-abu</a:t>
            </a:r>
            <a:r>
              <a:rPr lang="en-GB" sz="2800" dirty="0" smtClean="0"/>
              <a:t>,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</a:t>
            </a:r>
            <a:r>
              <a:rPr lang="en-GB" sz="2800" dirty="0" err="1" smtClean="0"/>
              <a:t>nilai</a:t>
            </a:r>
            <a:r>
              <a:rPr lang="en-GB" sz="2800" dirty="0" smtClean="0"/>
              <a:t> D[V] paling minimum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tambahkan</a:t>
            </a:r>
            <a:r>
              <a:rPr lang="en-GB" sz="2800" dirty="0" smtClean="0"/>
              <a:t> </a:t>
            </a: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kelompok</a:t>
            </a:r>
            <a:r>
              <a:rPr lang="en-GB" sz="2800" dirty="0" smtClean="0"/>
              <a:t> </a:t>
            </a:r>
            <a:r>
              <a:rPr lang="en-GB" sz="2800" dirty="0" err="1" smtClean="0"/>
              <a:t>hijau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22" name="AutoShape 50"/>
          <p:cNvSpPr>
            <a:spLocks noChangeArrowheads="1"/>
          </p:cNvSpPr>
          <p:nvPr/>
        </p:nvSpPr>
        <p:spPr bwMode="auto">
          <a:xfrm>
            <a:off x="6858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9400" y="2438400"/>
            <a:ext cx="5408613" cy="4038600"/>
            <a:chOff x="1776" y="1536"/>
            <a:chExt cx="3407" cy="2544"/>
          </a:xfrm>
        </p:grpSpPr>
        <p:sp>
          <p:nvSpPr>
            <p:cNvPr id="47153" name="Oval 3"/>
            <p:cNvSpPr>
              <a:spLocks noChangeArrowheads="1"/>
            </p:cNvSpPr>
            <p:nvPr/>
          </p:nvSpPr>
          <p:spPr bwMode="auto">
            <a:xfrm>
              <a:off x="2784" y="1536"/>
              <a:ext cx="2400" cy="2399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Oval 4"/>
            <p:cNvSpPr>
              <a:spLocks noChangeArrowheads="1"/>
            </p:cNvSpPr>
            <p:nvPr/>
          </p:nvSpPr>
          <p:spPr bwMode="auto">
            <a:xfrm>
              <a:off x="1776" y="1682"/>
              <a:ext cx="2400" cy="2399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981200" y="2819400"/>
            <a:ext cx="2743200" cy="1524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3276600" y="3810000"/>
            <a:ext cx="45720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1219200" y="3733800"/>
            <a:ext cx="3962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1219200" y="3733800"/>
            <a:ext cx="16764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Dijkstra’s</a:t>
            </a:r>
            <a:r>
              <a:rPr lang="en-GB" dirty="0" smtClean="0"/>
              <a:t> Algorithm: stages</a:t>
            </a:r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Oval 15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7119" name="Oval 16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121" name="Oval 18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122" name="Oval 19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123" name="Oval 20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7124" name="Oval 21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125" name="Line 22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Line 25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9" name="Line 26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Line 29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7136" name="Text Box 33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7137" name="Text Box 34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7139" name="Text Box 36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7140" name="Text Box 37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7141" name="Text Box 38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7142" name="Text Box 39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7143" name="Text Box 40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7144" name="Text Box 41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7145" name="Text Box 42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7146" name="Text Box 43"/>
          <p:cNvSpPr txBox="1">
            <a:spLocks noChangeArrowheads="1"/>
          </p:cNvSpPr>
          <p:nvPr/>
        </p:nvSpPr>
        <p:spPr bwMode="auto">
          <a:xfrm>
            <a:off x="5640388" y="2587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9900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CC9900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7147" name="Text Box 44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7148" name="Text Box 45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7149" name="Text Box 46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7150" name="Text Box 47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7151" name="Text Box 48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471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1143000"/>
          </a:xfrm>
        </p:spPr>
        <p:txBody>
          <a:bodyPr/>
          <a:lstStyle/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Setelah</a:t>
            </a:r>
            <a:r>
              <a:rPr lang="en-GB" sz="2000" dirty="0" smtClean="0"/>
              <a:t> V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 err="1" smtClean="0"/>
              <a:t>ditambahkan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kelompok</a:t>
            </a:r>
            <a:r>
              <a:rPr lang="en-GB" sz="2000" dirty="0" smtClean="0"/>
              <a:t> </a:t>
            </a:r>
            <a:r>
              <a:rPr lang="en-GB" sz="2000" dirty="0" err="1" smtClean="0"/>
              <a:t>hijau</a:t>
            </a:r>
            <a:r>
              <a:rPr lang="en-GB" sz="2000" dirty="0" smtClean="0"/>
              <a:t>, </a:t>
            </a:r>
            <a:r>
              <a:rPr lang="en-GB" sz="2000" dirty="0" err="1" smtClean="0"/>
              <a:t>hitung</a:t>
            </a:r>
            <a:r>
              <a:rPr lang="en-GB" sz="2000" dirty="0" smtClean="0"/>
              <a:t> D[</a:t>
            </a:r>
            <a:r>
              <a:rPr lang="en-GB" sz="2000" dirty="0" err="1" smtClean="0"/>
              <a:t>V</a:t>
            </a:r>
            <a:r>
              <a:rPr lang="en-GB" sz="2000" baseline="-25000" dirty="0" err="1" smtClean="0"/>
              <a:t>x</a:t>
            </a:r>
            <a:r>
              <a:rPr lang="en-GB" sz="2000" dirty="0" smtClean="0"/>
              <a:t>]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setiap</a:t>
            </a:r>
            <a:r>
              <a:rPr lang="en-GB" sz="2000" dirty="0" smtClean="0"/>
              <a:t> </a:t>
            </a:r>
            <a:r>
              <a:rPr lang="en-GB" sz="2000" dirty="0" err="1" smtClean="0"/>
              <a:t>V</a:t>
            </a:r>
            <a:r>
              <a:rPr lang="en-GB" sz="2000" baseline="-25000" dirty="0" err="1" smtClean="0"/>
              <a:t>x</a:t>
            </a:r>
            <a:r>
              <a:rPr lang="en-GB" sz="2000" dirty="0" smtClean="0"/>
              <a:t> yang </a:t>
            </a:r>
            <a:r>
              <a:rPr lang="en-GB" sz="2000" dirty="0" err="1" smtClean="0"/>
              <a:t>terhubung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V</a:t>
            </a:r>
            <a:r>
              <a:rPr lang="en-GB" sz="2000" baseline="-25000" dirty="0" smtClean="0"/>
              <a:t>4. </a:t>
            </a:r>
            <a:r>
              <a:rPr lang="en-GB" sz="2000" dirty="0" err="1" smtClean="0"/>
              <a:t>Simpul-simpul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 </a:t>
            </a:r>
            <a:r>
              <a:rPr lang="en-GB" sz="2000" dirty="0" err="1" smtClean="0"/>
              <a:t>kelompok</a:t>
            </a:r>
            <a:r>
              <a:rPr lang="en-GB" sz="2000" dirty="0" smtClean="0"/>
              <a:t> </a:t>
            </a:r>
            <a:r>
              <a:rPr lang="en-GB" sz="2000" dirty="0" err="1" smtClean="0"/>
              <a:t>abu-abu</a:t>
            </a:r>
            <a:r>
              <a:rPr lang="en-GB" sz="20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69" name="AutoShape 49"/>
          <p:cNvSpPr>
            <a:spLocks noChangeArrowheads="1"/>
          </p:cNvSpPr>
          <p:nvPr/>
        </p:nvSpPr>
        <p:spPr bwMode="auto">
          <a:xfrm>
            <a:off x="6096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9400" y="2438400"/>
            <a:ext cx="5408613" cy="4038600"/>
            <a:chOff x="1776" y="1536"/>
            <a:chExt cx="3407" cy="2544"/>
          </a:xfrm>
        </p:grpSpPr>
        <p:sp>
          <p:nvSpPr>
            <p:cNvPr id="48176" name="Oval 3"/>
            <p:cNvSpPr>
              <a:spLocks noChangeArrowheads="1"/>
            </p:cNvSpPr>
            <p:nvPr/>
          </p:nvSpPr>
          <p:spPr bwMode="auto">
            <a:xfrm>
              <a:off x="2784" y="1536"/>
              <a:ext cx="2400" cy="2399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7" name="Oval 4"/>
            <p:cNvSpPr>
              <a:spLocks noChangeArrowheads="1"/>
            </p:cNvSpPr>
            <p:nvPr/>
          </p:nvSpPr>
          <p:spPr bwMode="auto">
            <a:xfrm>
              <a:off x="1776" y="1682"/>
              <a:ext cx="2400" cy="2399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1676400" y="2590800"/>
            <a:ext cx="3048000" cy="1752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3276600" y="3810000"/>
            <a:ext cx="4572000" cy="1371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1219200" y="3733800"/>
            <a:ext cx="3962400" cy="25908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990600" y="3124200"/>
            <a:ext cx="1676400" cy="19812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Oval 14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142" name="Oval 15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146" name="Oval 19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8147" name="Oval 20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5" name="Line 28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8161" name="Text Box 34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8164" name="Text Box 37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8165" name="Text Box 38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8166" name="Text Box 39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8167" name="Text Box 40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8168" name="Text Box 41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8169" name="Text Box 42"/>
          <p:cNvSpPr txBox="1">
            <a:spLocks noChangeArrowheads="1"/>
          </p:cNvSpPr>
          <p:nvPr/>
        </p:nvSpPr>
        <p:spPr bwMode="auto">
          <a:xfrm>
            <a:off x="5640388" y="2587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8170" name="Text Box 43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8171" name="Text Box 44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8172" name="Text Box 45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8173" name="Text Box 46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8174" name="Text Box 47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312368" name="Rectangle 48"/>
          <p:cNvSpPr>
            <a:spLocks noGrp="1" noChangeArrowheads="1"/>
          </p:cNvSpPr>
          <p:nvPr>
            <p:ph type="body"/>
          </p:nvPr>
        </p:nvSpPr>
        <p:spPr>
          <a:xfrm>
            <a:off x="228600" y="609600"/>
            <a:ext cx="8515350" cy="1447800"/>
          </a:xfrm>
          <a:noFill/>
        </p:spPr>
        <p:txBody>
          <a:bodyPr anchor="t">
            <a:normAutofit/>
          </a:bodyPr>
          <a:lstStyle/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err="1" smtClean="0">
                <a:solidFill>
                  <a:srgbClr val="000000"/>
                </a:solidFill>
              </a:rPr>
              <a:t>Pilih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dari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abu-abu</a:t>
            </a:r>
            <a:r>
              <a:rPr lang="en-GB" sz="2000" dirty="0" smtClean="0">
                <a:solidFill>
                  <a:srgbClr val="000000"/>
                </a:solidFill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</a:rPr>
              <a:t>simpul</a:t>
            </a:r>
            <a:r>
              <a:rPr lang="en-GB" sz="2000" dirty="0" smtClean="0">
                <a:solidFill>
                  <a:srgbClr val="000000"/>
                </a:solidFill>
              </a:rPr>
              <a:t> yang </a:t>
            </a:r>
            <a:r>
              <a:rPr lang="en-GB" sz="2000" dirty="0" err="1" smtClean="0">
                <a:solidFill>
                  <a:srgbClr val="000000"/>
                </a:solidFill>
              </a:rPr>
              <a:t>memiliki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nilai</a:t>
            </a:r>
            <a:r>
              <a:rPr lang="en-GB" sz="2000" dirty="0" smtClean="0">
                <a:solidFill>
                  <a:srgbClr val="000000"/>
                </a:solidFill>
              </a:rPr>
              <a:t> D[V] paling minimum </a:t>
            </a:r>
            <a:r>
              <a:rPr lang="en-GB" sz="2000" dirty="0" err="1" smtClean="0">
                <a:solidFill>
                  <a:srgbClr val="000000"/>
                </a:solidFill>
              </a:rPr>
              <a:t>dan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tambahkan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pada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hijau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err="1" smtClean="0">
                <a:solidFill>
                  <a:srgbClr val="000000"/>
                </a:solidFill>
              </a:rPr>
              <a:t>Setelah</a:t>
            </a:r>
            <a:r>
              <a:rPr lang="en-GB" sz="2000" dirty="0" smtClean="0">
                <a:solidFill>
                  <a:srgbClr val="000000"/>
                </a:solidFill>
              </a:rPr>
              <a:t> V</a:t>
            </a:r>
            <a:r>
              <a:rPr lang="en-GB" sz="2000" baseline="-25000" dirty="0" smtClean="0">
                <a:solidFill>
                  <a:srgbClr val="000000"/>
                </a:solidFill>
              </a:rPr>
              <a:t>5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ditambahkan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hijau</a:t>
            </a:r>
            <a:r>
              <a:rPr lang="en-GB" sz="2000" dirty="0" smtClean="0">
                <a:solidFill>
                  <a:srgbClr val="000000"/>
                </a:solidFill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</a:rPr>
              <a:t>hitung</a:t>
            </a:r>
            <a:r>
              <a:rPr lang="en-GB" sz="2000" dirty="0" smtClean="0">
                <a:solidFill>
                  <a:srgbClr val="000000"/>
                </a:solidFill>
              </a:rPr>
              <a:t> D[</a:t>
            </a:r>
            <a:r>
              <a:rPr lang="en-GB" sz="2000" dirty="0" err="1" smtClean="0">
                <a:solidFill>
                  <a:srgbClr val="000000"/>
                </a:solidFill>
              </a:rPr>
              <a:t>V</a:t>
            </a:r>
            <a:r>
              <a:rPr lang="en-GB" sz="20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000" dirty="0" smtClean="0">
                <a:solidFill>
                  <a:srgbClr val="000000"/>
                </a:solidFill>
              </a:rPr>
              <a:t>] </a:t>
            </a:r>
            <a:r>
              <a:rPr lang="en-GB" sz="2000" dirty="0" err="1" smtClean="0">
                <a:solidFill>
                  <a:srgbClr val="000000"/>
                </a:solidFill>
              </a:rPr>
              <a:t>untuk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setiap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V</a:t>
            </a:r>
            <a:r>
              <a:rPr lang="en-GB" sz="20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000" dirty="0" smtClean="0">
                <a:solidFill>
                  <a:srgbClr val="000000"/>
                </a:solidFill>
              </a:rPr>
              <a:t> yang </a:t>
            </a:r>
            <a:r>
              <a:rPr lang="en-GB" sz="2000" dirty="0" err="1" smtClean="0">
                <a:solidFill>
                  <a:srgbClr val="000000"/>
                </a:solidFill>
              </a:rPr>
              <a:t>terhubung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dengan</a:t>
            </a:r>
            <a:r>
              <a:rPr lang="en-GB" sz="2000" dirty="0" smtClean="0">
                <a:solidFill>
                  <a:srgbClr val="000000"/>
                </a:solidFill>
              </a:rPr>
              <a:t> V</a:t>
            </a:r>
            <a:r>
              <a:rPr lang="en-GB" sz="2000" baseline="-25000" dirty="0" smtClean="0">
                <a:solidFill>
                  <a:srgbClr val="000000"/>
                </a:solidFill>
              </a:rPr>
              <a:t>5. </a:t>
            </a:r>
            <a:r>
              <a:rPr lang="en-GB" sz="2000" dirty="0" err="1" smtClean="0">
                <a:solidFill>
                  <a:srgbClr val="000000"/>
                </a:solidFill>
              </a:rPr>
              <a:t>Simpul-simpul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tersebut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menjadi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abu-abu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0" name="Rectangle 10"/>
          <p:cNvSpPr txBox="1">
            <a:spLocks noChangeArrowheads="1"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17" name="AutoShape 49"/>
          <p:cNvSpPr>
            <a:spLocks noChangeArrowheads="1"/>
          </p:cNvSpPr>
          <p:nvPr/>
        </p:nvSpPr>
        <p:spPr bwMode="auto">
          <a:xfrm>
            <a:off x="533400" y="2286000"/>
            <a:ext cx="7924800" cy="41910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9400" y="2438400"/>
            <a:ext cx="5408613" cy="3732213"/>
            <a:chOff x="1776" y="1536"/>
            <a:chExt cx="3407" cy="2351"/>
          </a:xfrm>
        </p:grpSpPr>
        <p:sp>
          <p:nvSpPr>
            <p:cNvPr id="49200" name="Oval 3"/>
            <p:cNvSpPr>
              <a:spLocks noChangeArrowheads="1"/>
            </p:cNvSpPr>
            <p:nvPr/>
          </p:nvSpPr>
          <p:spPr bwMode="auto">
            <a:xfrm>
              <a:off x="2784" y="1536"/>
              <a:ext cx="2400" cy="2218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Oval 4"/>
            <p:cNvSpPr>
              <a:spLocks noChangeArrowheads="1"/>
            </p:cNvSpPr>
            <p:nvPr/>
          </p:nvSpPr>
          <p:spPr bwMode="auto">
            <a:xfrm>
              <a:off x="1776" y="1670"/>
              <a:ext cx="2400" cy="2218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1676400" y="2590800"/>
            <a:ext cx="3048000" cy="1752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3276600" y="3733800"/>
            <a:ext cx="4953000" cy="25908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1219200" y="3733800"/>
            <a:ext cx="3962400" cy="25908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990600" y="3124200"/>
            <a:ext cx="1676400" cy="19812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1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Line 13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Oval 14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166" name="Oval 15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9170" name="Oval 19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171" name="Oval 20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9172" name="Line 21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Line 24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Text Box 29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9184" name="Text Box 33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9185" name="Text Box 34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49186" name="Text Box 35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9188" name="Text Box 37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9189" name="Text Box 38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49190" name="Text Box 39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49191" name="Text Box 40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49192" name="Text Box 41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9193" name="Text Box 42"/>
          <p:cNvSpPr txBox="1">
            <a:spLocks noChangeArrowheads="1"/>
          </p:cNvSpPr>
          <p:nvPr/>
        </p:nvSpPr>
        <p:spPr bwMode="auto">
          <a:xfrm>
            <a:off x="5640388" y="2587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49194" name="Text Box 43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49195" name="Text Box 44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9196" name="Text Box 45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9197" name="Text Box 46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49198" name="Text Box 47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314416" name="Rectangle 48"/>
          <p:cNvSpPr>
            <a:spLocks noGrp="1" noChangeArrowheads="1"/>
          </p:cNvSpPr>
          <p:nvPr>
            <p:ph type="body"/>
          </p:nvPr>
        </p:nvSpPr>
        <p:spPr>
          <a:xfrm>
            <a:off x="0" y="533400"/>
            <a:ext cx="8820150" cy="1295400"/>
          </a:xfrm>
          <a:noFill/>
        </p:spPr>
        <p:txBody>
          <a:bodyPr anchor="t">
            <a:noAutofit/>
          </a:bodyPr>
          <a:lstStyle/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>
                <a:solidFill>
                  <a:srgbClr val="000000"/>
                </a:solidFill>
              </a:rPr>
              <a:t>Pilih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dari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kelompok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abu-abu</a:t>
            </a:r>
            <a:r>
              <a:rPr lang="en-GB" sz="2400" dirty="0" smtClean="0">
                <a:solidFill>
                  <a:srgbClr val="000000"/>
                </a:solidFill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memiliki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nilai</a:t>
            </a:r>
            <a:r>
              <a:rPr lang="en-GB" sz="2400" dirty="0" smtClean="0">
                <a:solidFill>
                  <a:srgbClr val="000000"/>
                </a:solidFill>
              </a:rPr>
              <a:t> D[V] paling minimum </a:t>
            </a:r>
            <a:r>
              <a:rPr lang="en-GB" sz="2400" dirty="0" err="1" smtClean="0">
                <a:solidFill>
                  <a:srgbClr val="000000"/>
                </a:solidFill>
              </a:rPr>
              <a:t>dan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tambahkan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pada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kelompok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hijau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>
                <a:solidFill>
                  <a:srgbClr val="000000"/>
                </a:solidFill>
              </a:rPr>
              <a:t>Setelah</a:t>
            </a:r>
            <a:r>
              <a:rPr lang="en-GB" sz="2400" dirty="0" smtClean="0">
                <a:solidFill>
                  <a:srgbClr val="000000"/>
                </a:solidFill>
              </a:rPr>
              <a:t> V</a:t>
            </a:r>
            <a:r>
              <a:rPr lang="en-GB" sz="2400" baseline="-25000" dirty="0" smtClean="0">
                <a:solidFill>
                  <a:srgbClr val="000000"/>
                </a:solidFill>
              </a:rPr>
              <a:t>6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ditambahkan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ke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kelompok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hijau</a:t>
            </a:r>
            <a:r>
              <a:rPr lang="en-GB" sz="2400" dirty="0" smtClean="0">
                <a:solidFill>
                  <a:srgbClr val="000000"/>
                </a:solidFill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</a:rPr>
              <a:t>hitung</a:t>
            </a:r>
            <a:r>
              <a:rPr lang="en-GB" sz="2400" dirty="0" smtClean="0">
                <a:solidFill>
                  <a:srgbClr val="000000"/>
                </a:solidFill>
              </a:rPr>
              <a:t> D[</a:t>
            </a:r>
            <a:r>
              <a:rPr lang="en-GB" sz="2400" dirty="0" err="1" smtClean="0">
                <a:solidFill>
                  <a:srgbClr val="000000"/>
                </a:solidFill>
              </a:rPr>
              <a:t>V</a:t>
            </a:r>
            <a:r>
              <a:rPr lang="en-GB" sz="24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400" dirty="0" smtClean="0">
                <a:solidFill>
                  <a:srgbClr val="000000"/>
                </a:solidFill>
              </a:rPr>
              <a:t>] </a:t>
            </a:r>
            <a:r>
              <a:rPr lang="en-GB" sz="2400" dirty="0" err="1" smtClean="0">
                <a:solidFill>
                  <a:srgbClr val="000000"/>
                </a:solidFill>
              </a:rPr>
              <a:t>untuk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setiap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V</a:t>
            </a:r>
            <a:r>
              <a:rPr lang="en-GB" sz="24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terhubung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dengan</a:t>
            </a:r>
            <a:r>
              <a:rPr lang="en-GB" sz="2400" dirty="0" smtClean="0">
                <a:solidFill>
                  <a:srgbClr val="000000"/>
                </a:solidFill>
              </a:rPr>
              <a:t> V</a:t>
            </a:r>
            <a:r>
              <a:rPr lang="en-GB" sz="2400" baseline="-25000" dirty="0" smtClean="0">
                <a:solidFill>
                  <a:srgbClr val="000000"/>
                </a:solidFill>
              </a:rPr>
              <a:t>6. </a:t>
            </a:r>
          </a:p>
        </p:txBody>
      </p:sp>
      <p:sp>
        <p:nvSpPr>
          <p:cNvPr id="50" name="Rectangle 10"/>
          <p:cNvSpPr txBox="1">
            <a:spLocks noChangeArrowheads="1"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62" name="AutoShape 46"/>
          <p:cNvSpPr>
            <a:spLocks noChangeArrowheads="1"/>
          </p:cNvSpPr>
          <p:nvPr/>
        </p:nvSpPr>
        <p:spPr bwMode="auto">
          <a:xfrm>
            <a:off x="533400" y="2133600"/>
            <a:ext cx="7924800" cy="4343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0179" name="Oval 2"/>
          <p:cNvSpPr>
            <a:spLocks noChangeArrowheads="1"/>
          </p:cNvSpPr>
          <p:nvPr/>
        </p:nvSpPr>
        <p:spPr bwMode="auto">
          <a:xfrm>
            <a:off x="1219200" y="2590800"/>
            <a:ext cx="3810000" cy="3657600"/>
          </a:xfrm>
          <a:prstGeom prst="ellipse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676400" y="2590800"/>
            <a:ext cx="3048000" cy="1752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3276600" y="2514600"/>
            <a:ext cx="4953000" cy="3810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1219200" y="3733800"/>
            <a:ext cx="3962400" cy="25908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990600" y="3124200"/>
            <a:ext cx="1676400" cy="19812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2057400" y="47085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4762500" y="44545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2209800" y="4454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3695700" y="5648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28956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5486400" y="3032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1524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0191" name="Oval 14"/>
          <p:cNvSpPr>
            <a:spLocks noChangeArrowheads="1"/>
          </p:cNvSpPr>
          <p:nvPr/>
        </p:nvSpPr>
        <p:spPr bwMode="auto">
          <a:xfrm>
            <a:off x="41148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6858000" y="40989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0193" name="Oval 16"/>
          <p:cNvSpPr>
            <a:spLocks noChangeArrowheads="1"/>
          </p:cNvSpPr>
          <p:nvPr/>
        </p:nvSpPr>
        <p:spPr bwMode="auto">
          <a:xfrm>
            <a:off x="29718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5486400" y="531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3581400" y="34131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 flipV="1">
            <a:off x="2133600" y="35560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H="1">
            <a:off x="6099175" y="47085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6096000" y="35655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3505200" y="35655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4724400" y="46323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Line 24"/>
          <p:cNvSpPr>
            <a:spLocks noChangeShapeType="1"/>
          </p:cNvSpPr>
          <p:nvPr/>
        </p:nvSpPr>
        <p:spPr bwMode="auto">
          <a:xfrm flipH="1">
            <a:off x="4714875" y="36417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25"/>
          <p:cNvSpPr>
            <a:spLocks noChangeShapeType="1"/>
          </p:cNvSpPr>
          <p:nvPr/>
        </p:nvSpPr>
        <p:spPr bwMode="auto">
          <a:xfrm flipH="1">
            <a:off x="3533775" y="47339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Text Box 26"/>
          <p:cNvSpPr txBox="1">
            <a:spLocks noChangeArrowheads="1"/>
          </p:cNvSpPr>
          <p:nvPr/>
        </p:nvSpPr>
        <p:spPr bwMode="auto">
          <a:xfrm>
            <a:off x="2271713" y="3495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0204" name="Text Box 27"/>
          <p:cNvSpPr txBox="1">
            <a:spLocks noChangeArrowheads="1"/>
          </p:cNvSpPr>
          <p:nvPr/>
        </p:nvSpPr>
        <p:spPr bwMode="auto">
          <a:xfrm>
            <a:off x="4329113" y="30384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3887788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2881313" y="408305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2271713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3963988" y="4860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4421188" y="5622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5091113" y="4638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5716588" y="40989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50212" name="Text Box 35"/>
          <p:cNvSpPr txBox="1">
            <a:spLocks noChangeArrowheads="1"/>
          </p:cNvSpPr>
          <p:nvPr/>
        </p:nvSpPr>
        <p:spPr bwMode="auto">
          <a:xfrm>
            <a:off x="4989513" y="35655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6351588" y="3549650"/>
            <a:ext cx="50323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10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6402388" y="501967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FFFF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3049588" y="26384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5640388" y="2587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42687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3125788" y="49498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5640388" y="48736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0220" name="Text Box 43"/>
          <p:cNvSpPr txBox="1">
            <a:spLocks noChangeArrowheads="1"/>
          </p:cNvSpPr>
          <p:nvPr/>
        </p:nvSpPr>
        <p:spPr bwMode="auto">
          <a:xfrm>
            <a:off x="7011988" y="3705225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50221" name="Text Box 44"/>
          <p:cNvSpPr txBox="1">
            <a:spLocks noChangeArrowheads="1"/>
          </p:cNvSpPr>
          <p:nvPr/>
        </p:nvSpPr>
        <p:spPr bwMode="auto">
          <a:xfrm>
            <a:off x="1677988" y="3657600"/>
            <a:ext cx="342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BF0B"/>
              </a:buClr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FFBF0B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316461" name="Rectangle 45"/>
          <p:cNvSpPr>
            <a:spLocks noGrp="1" noChangeArrowheads="1"/>
          </p:cNvSpPr>
          <p:nvPr>
            <p:ph type="body"/>
          </p:nvPr>
        </p:nvSpPr>
        <p:spPr>
          <a:xfrm>
            <a:off x="0" y="609600"/>
            <a:ext cx="9144000" cy="1524000"/>
          </a:xfrm>
          <a:noFill/>
        </p:spPr>
        <p:txBody>
          <a:bodyPr anchor="t"/>
          <a:lstStyle/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err="1" smtClean="0">
                <a:solidFill>
                  <a:srgbClr val="000000"/>
                </a:solidFill>
              </a:rPr>
              <a:t>Pilih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dari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abu-abu</a:t>
            </a:r>
            <a:r>
              <a:rPr lang="en-GB" sz="2000" dirty="0" smtClean="0">
                <a:solidFill>
                  <a:srgbClr val="000000"/>
                </a:solidFill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</a:rPr>
              <a:t>simpul</a:t>
            </a:r>
            <a:r>
              <a:rPr lang="en-GB" sz="2000" dirty="0" smtClean="0">
                <a:solidFill>
                  <a:srgbClr val="000000"/>
                </a:solidFill>
              </a:rPr>
              <a:t> yang </a:t>
            </a:r>
            <a:r>
              <a:rPr lang="en-GB" sz="2000" dirty="0" err="1" smtClean="0">
                <a:solidFill>
                  <a:srgbClr val="000000"/>
                </a:solidFill>
              </a:rPr>
              <a:t>memiliki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nilai</a:t>
            </a:r>
            <a:r>
              <a:rPr lang="en-GB" sz="2000" dirty="0" smtClean="0">
                <a:solidFill>
                  <a:srgbClr val="000000"/>
                </a:solidFill>
              </a:rPr>
              <a:t> D[V] paling minimum </a:t>
            </a:r>
            <a:r>
              <a:rPr lang="en-GB" sz="2000" dirty="0" err="1" smtClean="0">
                <a:solidFill>
                  <a:srgbClr val="000000"/>
                </a:solidFill>
              </a:rPr>
              <a:t>dan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tambahkan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pada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hijau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err="1" smtClean="0">
                <a:solidFill>
                  <a:srgbClr val="000000"/>
                </a:solidFill>
              </a:rPr>
              <a:t>Setelah</a:t>
            </a:r>
            <a:r>
              <a:rPr lang="en-GB" sz="2000" dirty="0" smtClean="0">
                <a:solidFill>
                  <a:srgbClr val="000000"/>
                </a:solidFill>
              </a:rPr>
              <a:t> V</a:t>
            </a:r>
            <a:r>
              <a:rPr lang="en-GB" sz="2000" baseline="-25000" dirty="0" smtClean="0">
                <a:solidFill>
                  <a:srgbClr val="000000"/>
                </a:solidFill>
              </a:rPr>
              <a:t>1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ditambahkan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kelompok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hijau</a:t>
            </a:r>
            <a:r>
              <a:rPr lang="en-GB" sz="2000" dirty="0" smtClean="0">
                <a:solidFill>
                  <a:srgbClr val="000000"/>
                </a:solidFill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</a:rPr>
              <a:t>hitung</a:t>
            </a:r>
            <a:r>
              <a:rPr lang="en-GB" sz="2000" dirty="0" smtClean="0">
                <a:solidFill>
                  <a:srgbClr val="000000"/>
                </a:solidFill>
              </a:rPr>
              <a:t> D[</a:t>
            </a:r>
            <a:r>
              <a:rPr lang="en-GB" sz="2000" dirty="0" err="1" smtClean="0">
                <a:solidFill>
                  <a:srgbClr val="000000"/>
                </a:solidFill>
              </a:rPr>
              <a:t>V</a:t>
            </a:r>
            <a:r>
              <a:rPr lang="en-GB" sz="20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000" dirty="0" smtClean="0">
                <a:solidFill>
                  <a:srgbClr val="000000"/>
                </a:solidFill>
              </a:rPr>
              <a:t>] </a:t>
            </a:r>
            <a:r>
              <a:rPr lang="en-GB" sz="2000" dirty="0" err="1" smtClean="0">
                <a:solidFill>
                  <a:srgbClr val="000000"/>
                </a:solidFill>
              </a:rPr>
              <a:t>untuk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setiap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V</a:t>
            </a:r>
            <a:r>
              <a:rPr lang="en-GB" sz="2000" baseline="-25000" dirty="0" err="1" smtClean="0">
                <a:solidFill>
                  <a:srgbClr val="000000"/>
                </a:solidFill>
              </a:rPr>
              <a:t>x</a:t>
            </a:r>
            <a:r>
              <a:rPr lang="en-GB" sz="2000" dirty="0" smtClean="0">
                <a:solidFill>
                  <a:srgbClr val="000000"/>
                </a:solidFill>
              </a:rPr>
              <a:t> yang </a:t>
            </a:r>
            <a:r>
              <a:rPr lang="en-GB" sz="2000" dirty="0" err="1" smtClean="0">
                <a:solidFill>
                  <a:srgbClr val="000000"/>
                </a:solidFill>
              </a:rPr>
              <a:t>terhubung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dengan</a:t>
            </a:r>
            <a:r>
              <a:rPr lang="en-GB" sz="2000" dirty="0" smtClean="0">
                <a:solidFill>
                  <a:srgbClr val="000000"/>
                </a:solidFill>
              </a:rPr>
              <a:t> V</a:t>
            </a:r>
            <a:r>
              <a:rPr lang="en-GB" sz="2000" baseline="-25000" dirty="0" smtClean="0">
                <a:solidFill>
                  <a:srgbClr val="000000"/>
                </a:solidFill>
              </a:rPr>
              <a:t>1.</a:t>
            </a:r>
          </a:p>
        </p:txBody>
      </p:sp>
      <p:sp>
        <p:nvSpPr>
          <p:cNvPr id="47" name="Rectangle 10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GB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323585" cy="37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914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minimum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verteks</a:t>
            </a:r>
            <a:r>
              <a:rPr lang="en-US" sz="2400" dirty="0" smtClean="0"/>
              <a:t> O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verteks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graph!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633366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5271655" y="203662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37165" y="2242847"/>
            <a:ext cx="23622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99" name="AutoShape 35"/>
          <p:cNvSpPr>
            <a:spLocks noChangeArrowheads="1"/>
          </p:cNvSpPr>
          <p:nvPr/>
        </p:nvSpPr>
        <p:spPr bwMode="auto">
          <a:xfrm>
            <a:off x="685800" y="1447800"/>
            <a:ext cx="7467600" cy="35814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905000" y="33877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4610100" y="31337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2057400" y="3133725"/>
            <a:ext cx="21463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543300" y="43275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2743200" y="17113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5334000" y="17113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1371600" y="277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3962400" y="277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6705600" y="27781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2819400" y="39973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5334000" y="39973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3429000" y="20923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V="1">
            <a:off x="1981200" y="2235200"/>
            <a:ext cx="812800" cy="6032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 flipH="1">
            <a:off x="5946775" y="3387725"/>
            <a:ext cx="8445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 flipH="1" flipV="1">
            <a:off x="5934075" y="2311400"/>
            <a:ext cx="857250" cy="5524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>
            <a:off x="3352800" y="22447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>
            <a:off x="4572000" y="33115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 flipH="1">
            <a:off x="4562475" y="2320925"/>
            <a:ext cx="8572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H="1">
            <a:off x="3381375" y="3413125"/>
            <a:ext cx="7048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Text Box 21"/>
          <p:cNvSpPr txBox="1">
            <a:spLocks noChangeArrowheads="1"/>
          </p:cNvSpPr>
          <p:nvPr/>
        </p:nvSpPr>
        <p:spPr bwMode="auto">
          <a:xfrm>
            <a:off x="4100513" y="16764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4954588" y="24733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224" name="Text Box 23"/>
          <p:cNvSpPr txBox="1">
            <a:spLocks noChangeArrowheads="1"/>
          </p:cNvSpPr>
          <p:nvPr/>
        </p:nvSpPr>
        <p:spPr bwMode="auto">
          <a:xfrm>
            <a:off x="6249988" y="2092325"/>
            <a:ext cx="6207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-10</a:t>
            </a:r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6326188" y="36163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5487988" y="30829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227" name="Text Box 26"/>
          <p:cNvSpPr txBox="1">
            <a:spLocks noChangeArrowheads="1"/>
          </p:cNvSpPr>
          <p:nvPr/>
        </p:nvSpPr>
        <p:spPr bwMode="auto">
          <a:xfrm>
            <a:off x="2973388" y="30829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228" name="Text Box 27"/>
          <p:cNvSpPr txBox="1">
            <a:spLocks noChangeArrowheads="1"/>
          </p:cNvSpPr>
          <p:nvPr/>
        </p:nvSpPr>
        <p:spPr bwMode="auto">
          <a:xfrm>
            <a:off x="2058988" y="22447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2058988" y="36925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4268788" y="43021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3735388" y="36163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1232" name="Text Box 31"/>
          <p:cNvSpPr txBox="1">
            <a:spLocks noChangeArrowheads="1"/>
          </p:cNvSpPr>
          <p:nvPr/>
        </p:nvSpPr>
        <p:spPr bwMode="auto">
          <a:xfrm>
            <a:off x="4649788" y="35401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233" name="Text Box 32"/>
          <p:cNvSpPr txBox="1">
            <a:spLocks noChangeArrowheads="1"/>
          </p:cNvSpPr>
          <p:nvPr/>
        </p:nvSpPr>
        <p:spPr bwMode="auto">
          <a:xfrm>
            <a:off x="3354388" y="232092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234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5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Variasi</a:t>
            </a:r>
            <a:r>
              <a:rPr lang="en-GB" dirty="0" smtClean="0"/>
              <a:t> shortest path problem</a:t>
            </a:r>
          </a:p>
        </p:txBody>
      </p:sp>
      <p:sp>
        <p:nvSpPr>
          <p:cNvPr id="51235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>
            <a:normAutofit fontScale="92500" lnSpcReduction="10000"/>
          </a:bodyPr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Negative-weighted Shortest-path</a:t>
            </a:r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All-Pair Shortest Path: Floyd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965200"/>
            <a:ext cx="8337550" cy="5334000"/>
          </a:xfrm>
        </p:spPr>
        <p:txBody>
          <a:bodyPr>
            <a:normAutofit fontScale="92500"/>
          </a:bodyPr>
          <a:lstStyle/>
          <a:p>
            <a:pPr marL="333375" indent="-3333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dirty="0" err="1" smtClean="0"/>
              <a:t>Sebuah</a:t>
            </a:r>
            <a:r>
              <a:rPr lang="en-GB" sz="2600" dirty="0" smtClean="0"/>
              <a:t> </a:t>
            </a:r>
            <a:r>
              <a:rPr lang="en-GB" sz="2600" i="1" dirty="0" smtClean="0">
                <a:solidFill>
                  <a:srgbClr val="FF0000"/>
                </a:solidFill>
              </a:rPr>
              <a:t>topological sort</a:t>
            </a:r>
            <a:r>
              <a:rPr lang="en-GB" sz="2600" dirty="0" smtClean="0"/>
              <a:t> </a:t>
            </a:r>
            <a:r>
              <a:rPr lang="en-GB" sz="2600" dirty="0" err="1" smtClean="0"/>
              <a:t>mengurutkan</a:t>
            </a:r>
            <a:r>
              <a:rPr lang="en-GB" sz="2600" dirty="0" smtClean="0"/>
              <a:t> </a:t>
            </a:r>
            <a:r>
              <a:rPr lang="en-GB" sz="2600" dirty="0" err="1" smtClean="0"/>
              <a:t>simpul-simpul</a:t>
            </a:r>
            <a:r>
              <a:rPr lang="en-GB" sz="2600" dirty="0" smtClean="0"/>
              <a:t> </a:t>
            </a:r>
            <a:r>
              <a:rPr lang="en-GB" sz="2600" dirty="0" err="1"/>
              <a:t>dari</a:t>
            </a:r>
            <a:r>
              <a:rPr lang="en-GB" sz="2600" dirty="0"/>
              <a:t> </a:t>
            </a:r>
            <a:r>
              <a:rPr lang="en-GB" sz="2600" dirty="0" err="1" smtClean="0"/>
              <a:t>sebuah</a:t>
            </a:r>
            <a:r>
              <a:rPr lang="en-GB" sz="2600" dirty="0" smtClean="0"/>
              <a:t> </a:t>
            </a:r>
            <a:r>
              <a:rPr lang="en-GB" sz="2600" i="1" dirty="0" smtClean="0">
                <a:solidFill>
                  <a:srgbClr val="FF0000"/>
                </a:solidFill>
              </a:rPr>
              <a:t>directed acyclic graph</a:t>
            </a:r>
            <a:r>
              <a:rPr lang="en-GB" sz="2600" dirty="0" smtClean="0"/>
              <a:t> </a:t>
            </a:r>
            <a:r>
              <a:rPr lang="en-GB" sz="2600" dirty="0" smtClean="0"/>
              <a:t>(DAG) </a:t>
            </a:r>
            <a:r>
              <a:rPr lang="en-GB" sz="2600" dirty="0" err="1" smtClean="0"/>
              <a:t>sedemikian</a:t>
            </a:r>
            <a:r>
              <a:rPr lang="en-GB" sz="2600" dirty="0" smtClean="0"/>
              <a:t> </a:t>
            </a:r>
            <a:r>
              <a:rPr lang="en-GB" sz="2600" dirty="0" err="1" smtClean="0"/>
              <a:t>hingga</a:t>
            </a:r>
            <a:r>
              <a:rPr lang="en-GB" sz="2600" dirty="0" smtClean="0"/>
              <a:t> </a:t>
            </a:r>
            <a:r>
              <a:rPr lang="en-GB" sz="2600" dirty="0" err="1" smtClean="0"/>
              <a:t>jika</a:t>
            </a:r>
            <a:r>
              <a:rPr lang="en-GB" sz="2600" dirty="0" smtClean="0"/>
              <a:t> </a:t>
            </a:r>
            <a:r>
              <a:rPr lang="en-GB" sz="2600" dirty="0" err="1" smtClean="0"/>
              <a:t>ada</a:t>
            </a:r>
            <a:r>
              <a:rPr lang="en-GB" sz="2600" dirty="0" smtClean="0"/>
              <a:t> </a:t>
            </a:r>
            <a:r>
              <a:rPr lang="en-GB" sz="2600" dirty="0" err="1" smtClean="0"/>
              <a:t>lintasan</a:t>
            </a:r>
            <a:r>
              <a:rPr lang="en-GB" sz="2600" dirty="0" smtClean="0"/>
              <a:t> di </a:t>
            </a:r>
            <a:r>
              <a:rPr lang="en-GB" sz="2600" dirty="0" err="1" smtClean="0"/>
              <a:t>dalam</a:t>
            </a:r>
            <a:r>
              <a:rPr lang="en-GB" sz="2600" dirty="0" smtClean="0"/>
              <a:t> </a:t>
            </a:r>
            <a:r>
              <a:rPr lang="en-GB" sz="2600" dirty="0" err="1" smtClean="0"/>
              <a:t>graf</a:t>
            </a:r>
            <a:r>
              <a:rPr lang="en-GB" sz="2600" dirty="0" smtClean="0"/>
              <a:t> </a:t>
            </a:r>
            <a:r>
              <a:rPr lang="en-GB" sz="2600" dirty="0" err="1" smtClean="0"/>
              <a:t>dari</a:t>
            </a:r>
            <a:r>
              <a:rPr lang="en-GB" sz="2600" dirty="0" smtClean="0"/>
              <a:t> </a:t>
            </a:r>
            <a:r>
              <a:rPr lang="en-GB" sz="2600" i="1" dirty="0" smtClean="0"/>
              <a:t>u</a:t>
            </a:r>
            <a:r>
              <a:rPr lang="en-GB" sz="2600" dirty="0" smtClean="0"/>
              <a:t> </a:t>
            </a:r>
            <a:r>
              <a:rPr lang="en-GB" sz="2600" dirty="0" err="1" smtClean="0"/>
              <a:t>ke</a:t>
            </a:r>
            <a:r>
              <a:rPr lang="en-GB" sz="2600" dirty="0" smtClean="0"/>
              <a:t> </a:t>
            </a:r>
            <a:r>
              <a:rPr lang="en-GB" sz="2600" i="1" dirty="0" smtClean="0"/>
              <a:t>v</a:t>
            </a:r>
            <a:r>
              <a:rPr lang="en-GB" sz="2600" dirty="0" smtClean="0"/>
              <a:t>, </a:t>
            </a:r>
            <a:r>
              <a:rPr lang="en-GB" sz="2600" dirty="0" err="1" smtClean="0"/>
              <a:t>maka</a:t>
            </a:r>
            <a:r>
              <a:rPr lang="en-GB" sz="2600" dirty="0" smtClean="0"/>
              <a:t> </a:t>
            </a:r>
            <a:r>
              <a:rPr lang="en-GB" sz="2600" i="1" dirty="0" smtClean="0"/>
              <a:t>u</a:t>
            </a:r>
            <a:r>
              <a:rPr lang="en-GB" sz="2600" dirty="0" smtClean="0"/>
              <a:t> </a:t>
            </a:r>
            <a:r>
              <a:rPr lang="en-GB" sz="2600" dirty="0" err="1" smtClean="0"/>
              <a:t>akan</a:t>
            </a:r>
            <a:r>
              <a:rPr lang="en-GB" sz="2600" dirty="0" smtClean="0"/>
              <a:t> </a:t>
            </a:r>
            <a:r>
              <a:rPr lang="en-GB" sz="2600" dirty="0" err="1" smtClean="0"/>
              <a:t>muncul</a:t>
            </a:r>
            <a:r>
              <a:rPr lang="en-GB" sz="2600" dirty="0" smtClean="0"/>
              <a:t> </a:t>
            </a:r>
            <a:r>
              <a:rPr lang="en-GB" sz="2600" dirty="0" err="1" smtClean="0"/>
              <a:t>sebelum</a:t>
            </a:r>
            <a:r>
              <a:rPr lang="en-GB" sz="2600" dirty="0" smtClean="0"/>
              <a:t> </a:t>
            </a:r>
            <a:r>
              <a:rPr lang="en-GB" sz="2600" i="1" dirty="0" smtClean="0"/>
              <a:t>v</a:t>
            </a:r>
            <a:r>
              <a:rPr lang="en-GB" sz="2600" dirty="0" smtClean="0"/>
              <a:t> di </a:t>
            </a:r>
            <a:r>
              <a:rPr lang="en-GB" sz="2600" dirty="0" err="1" smtClean="0"/>
              <a:t>dalam</a:t>
            </a:r>
            <a:r>
              <a:rPr lang="en-GB" sz="2600" dirty="0" smtClean="0"/>
              <a:t> </a:t>
            </a:r>
            <a:r>
              <a:rPr lang="en-GB" sz="2600" dirty="0" err="1" smtClean="0"/>
              <a:t>urutan</a:t>
            </a:r>
            <a:r>
              <a:rPr lang="en-GB" sz="2600" dirty="0" smtClean="0"/>
              <a:t> </a:t>
            </a:r>
            <a:r>
              <a:rPr lang="en-GB" sz="2600" dirty="0" err="1" smtClean="0"/>
              <a:t>tersebut</a:t>
            </a:r>
            <a:r>
              <a:rPr lang="en-GB" sz="2600" dirty="0" smtClean="0"/>
              <a:t>.</a:t>
            </a:r>
            <a:endParaRPr lang="en-GB" sz="2600" dirty="0" smtClean="0"/>
          </a:p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dirty="0" err="1" smtClean="0"/>
              <a:t>Setiap</a:t>
            </a:r>
            <a:r>
              <a:rPr lang="en-GB" sz="2600" dirty="0" smtClean="0"/>
              <a:t> DAG </a:t>
            </a:r>
            <a:r>
              <a:rPr lang="en-GB" sz="2600" dirty="0" err="1" smtClean="0"/>
              <a:t>memiliki</a:t>
            </a:r>
            <a:r>
              <a:rPr lang="en-GB" sz="2600" dirty="0" smtClean="0"/>
              <a:t> minimal </a:t>
            </a:r>
            <a:r>
              <a:rPr lang="en-GB" sz="2600" dirty="0" err="1" smtClean="0"/>
              <a:t>satu</a:t>
            </a:r>
            <a:r>
              <a:rPr lang="en-GB" sz="2600" dirty="0" smtClean="0"/>
              <a:t> topological sort.</a:t>
            </a:r>
          </a:p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dirty="0" err="1" smtClean="0"/>
              <a:t>Sebuah</a:t>
            </a:r>
            <a:r>
              <a:rPr lang="en-GB" sz="2600" dirty="0" smtClean="0"/>
              <a:t> </a:t>
            </a:r>
            <a:r>
              <a:rPr lang="en-GB" sz="2600" dirty="0" smtClean="0"/>
              <a:t>graph yang </a:t>
            </a:r>
            <a:r>
              <a:rPr lang="en-GB" sz="2600" dirty="0" err="1" smtClean="0"/>
              <a:t>memiliki</a:t>
            </a:r>
            <a:r>
              <a:rPr lang="en-GB" sz="2600" dirty="0" smtClean="0"/>
              <a:t> </a:t>
            </a:r>
            <a:r>
              <a:rPr lang="en-GB" sz="2600" i="1" dirty="0" smtClean="0">
                <a:solidFill>
                  <a:srgbClr val="FF0000"/>
                </a:solidFill>
              </a:rPr>
              <a:t>cycle</a:t>
            </a:r>
            <a:r>
              <a:rPr lang="en-GB" sz="2600" dirty="0" smtClean="0"/>
              <a:t>, </a:t>
            </a:r>
            <a:r>
              <a:rPr lang="en-GB" sz="2600" dirty="0" err="1" smtClean="0"/>
              <a:t>tidak</a:t>
            </a:r>
            <a:r>
              <a:rPr lang="en-GB" sz="2600" dirty="0" smtClean="0"/>
              <a:t> </a:t>
            </a:r>
            <a:r>
              <a:rPr lang="en-GB" sz="2600" dirty="0" err="1" smtClean="0"/>
              <a:t>memiliki</a:t>
            </a:r>
            <a:r>
              <a:rPr lang="en-GB" sz="2600" dirty="0" smtClean="0"/>
              <a:t> </a:t>
            </a:r>
            <a:r>
              <a:rPr lang="en-GB" sz="2600" i="1" dirty="0" smtClean="0">
                <a:solidFill>
                  <a:srgbClr val="FF0000"/>
                </a:solidFill>
              </a:rPr>
              <a:t>topological </a:t>
            </a:r>
            <a:r>
              <a:rPr lang="en-GB" sz="2600" i="1" dirty="0" smtClean="0">
                <a:solidFill>
                  <a:srgbClr val="FF0000"/>
                </a:solidFill>
              </a:rPr>
              <a:t>sort</a:t>
            </a:r>
            <a:r>
              <a:rPr lang="en-GB" sz="2600" dirty="0" smtClean="0"/>
              <a:t>, </a:t>
            </a:r>
            <a:r>
              <a:rPr lang="en-GB" sz="2600" dirty="0" err="1" smtClean="0"/>
              <a:t>karena</a:t>
            </a:r>
            <a:r>
              <a:rPr lang="en-GB" sz="2600" dirty="0" smtClean="0"/>
              <a:t> </a:t>
            </a:r>
            <a:r>
              <a:rPr lang="en-GB" sz="2600" dirty="0" err="1" smtClean="0"/>
              <a:t>untuk</a:t>
            </a:r>
            <a:r>
              <a:rPr lang="en-GB" sz="2600" dirty="0" smtClean="0"/>
              <a:t> </a:t>
            </a:r>
            <a:r>
              <a:rPr lang="en-GB" sz="2600" dirty="0" err="1" smtClean="0"/>
              <a:t>simpul</a:t>
            </a:r>
            <a:r>
              <a:rPr lang="en-GB" sz="2600" dirty="0" smtClean="0"/>
              <a:t> u </a:t>
            </a:r>
            <a:r>
              <a:rPr lang="en-GB" sz="2600" dirty="0" err="1" smtClean="0"/>
              <a:t>dan</a:t>
            </a:r>
            <a:r>
              <a:rPr lang="en-GB" sz="2600" dirty="0" smtClean="0"/>
              <a:t> v </a:t>
            </a:r>
            <a:r>
              <a:rPr lang="en-GB" sz="2600" dirty="0" err="1" smtClean="0"/>
              <a:t>dalam</a:t>
            </a:r>
            <a:r>
              <a:rPr lang="en-GB" sz="2600" dirty="0" smtClean="0"/>
              <a:t> cycle, </a:t>
            </a:r>
            <a:r>
              <a:rPr lang="en-GB" sz="2600" dirty="0" err="1" smtClean="0"/>
              <a:t>maka</a:t>
            </a:r>
            <a:r>
              <a:rPr lang="en-GB" sz="2600" dirty="0" smtClean="0"/>
              <a:t> </a:t>
            </a:r>
            <a:r>
              <a:rPr lang="en-GB" sz="2600" dirty="0" err="1" smtClean="0"/>
              <a:t>akan</a:t>
            </a:r>
            <a:r>
              <a:rPr lang="en-GB" sz="2600" dirty="0" smtClean="0"/>
              <a:t> </a:t>
            </a:r>
            <a:r>
              <a:rPr lang="en-GB" sz="2600" dirty="0" err="1" smtClean="0"/>
              <a:t>ada</a:t>
            </a:r>
            <a:r>
              <a:rPr lang="en-GB" sz="2600" dirty="0" smtClean="0"/>
              <a:t> </a:t>
            </a:r>
            <a:r>
              <a:rPr lang="en-GB" sz="2600" dirty="0" err="1" smtClean="0"/>
              <a:t>lintasan</a:t>
            </a:r>
            <a:r>
              <a:rPr lang="en-GB" sz="2600" dirty="0" smtClean="0"/>
              <a:t> </a:t>
            </a:r>
            <a:r>
              <a:rPr lang="en-GB" sz="2600" dirty="0" err="1" smtClean="0"/>
              <a:t>dari</a:t>
            </a:r>
            <a:r>
              <a:rPr lang="en-GB" sz="2600" dirty="0" smtClean="0"/>
              <a:t> u </a:t>
            </a:r>
            <a:r>
              <a:rPr lang="en-GB" sz="2600" dirty="0" err="1" smtClean="0"/>
              <a:t>ke</a:t>
            </a:r>
            <a:r>
              <a:rPr lang="en-GB" sz="2600" dirty="0" smtClean="0"/>
              <a:t> v, </a:t>
            </a:r>
            <a:r>
              <a:rPr lang="en-GB" sz="2600" dirty="0" err="1" smtClean="0"/>
              <a:t>dan</a:t>
            </a:r>
            <a:r>
              <a:rPr lang="en-GB" sz="2600" dirty="0" smtClean="0"/>
              <a:t> </a:t>
            </a:r>
            <a:r>
              <a:rPr lang="en-GB" sz="2600" dirty="0" err="1" smtClean="0"/>
              <a:t>dari</a:t>
            </a:r>
            <a:r>
              <a:rPr lang="en-GB" sz="2600" dirty="0" smtClean="0"/>
              <a:t> v </a:t>
            </a:r>
            <a:r>
              <a:rPr lang="en-GB" sz="2600" dirty="0" err="1" smtClean="0"/>
              <a:t>ke</a:t>
            </a:r>
            <a:r>
              <a:rPr lang="en-GB" sz="2600" dirty="0" smtClean="0"/>
              <a:t> u,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dirty="0" err="1" smtClean="0"/>
              <a:t>setiap</a:t>
            </a:r>
            <a:r>
              <a:rPr lang="en-GB" sz="2600" dirty="0" smtClean="0"/>
              <a:t> </a:t>
            </a:r>
            <a:r>
              <a:rPr lang="en-GB" sz="2600" dirty="0" err="1" smtClean="0"/>
              <a:t>urutan</a:t>
            </a:r>
            <a:r>
              <a:rPr lang="en-GB" sz="2600" dirty="0" smtClean="0"/>
              <a:t> </a:t>
            </a:r>
            <a:r>
              <a:rPr lang="en-GB" sz="2600" dirty="0" err="1" smtClean="0"/>
              <a:t>simpul</a:t>
            </a:r>
            <a:r>
              <a:rPr lang="en-GB" sz="2600" dirty="0" smtClean="0"/>
              <a:t> yang </a:t>
            </a:r>
            <a:r>
              <a:rPr lang="en-GB" sz="2600" dirty="0" err="1" smtClean="0"/>
              <a:t>dibentuk</a:t>
            </a:r>
            <a:r>
              <a:rPr lang="en-GB" sz="2600" dirty="0" smtClean="0"/>
              <a:t> </a:t>
            </a:r>
            <a:r>
              <a:rPr lang="en-GB" sz="2600" dirty="0" err="1" smtClean="0"/>
              <a:t>pasti</a:t>
            </a:r>
            <a:r>
              <a:rPr lang="en-GB" sz="2600" dirty="0" smtClean="0"/>
              <a:t> </a:t>
            </a:r>
            <a:r>
              <a:rPr lang="en-GB" sz="2600" dirty="0" err="1" smtClean="0"/>
              <a:t>akan</a:t>
            </a:r>
            <a:r>
              <a:rPr lang="en-GB" sz="2600" dirty="0" smtClean="0"/>
              <a:t> </a:t>
            </a:r>
            <a:r>
              <a:rPr lang="en-GB" sz="2600" dirty="0" err="1" smtClean="0"/>
              <a:t>kontradiksi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salah</a:t>
            </a:r>
            <a:r>
              <a:rPr lang="en-GB" sz="2600" dirty="0" smtClean="0"/>
              <a:t> </a:t>
            </a:r>
            <a:r>
              <a:rPr lang="en-GB" sz="2600" dirty="0" err="1" smtClean="0"/>
              <a:t>satu</a:t>
            </a:r>
            <a:r>
              <a:rPr lang="en-GB" sz="2600" dirty="0" smtClean="0"/>
              <a:t> </a:t>
            </a:r>
            <a:r>
              <a:rPr lang="en-GB" sz="2600" dirty="0" err="1" smtClean="0"/>
              <a:t>dari</a:t>
            </a:r>
            <a:r>
              <a:rPr lang="en-GB" sz="2600" dirty="0" smtClean="0"/>
              <a:t> </a:t>
            </a:r>
            <a:r>
              <a:rPr lang="en-GB" sz="2600" dirty="0" err="1" smtClean="0"/>
              <a:t>lintasan</a:t>
            </a:r>
            <a:r>
              <a:rPr lang="en-GB" sz="2600" dirty="0" smtClean="0"/>
              <a:t> </a:t>
            </a:r>
            <a:r>
              <a:rPr lang="en-GB" sz="2600" dirty="0" err="1" smtClean="0"/>
              <a:t>tersebut</a:t>
            </a:r>
            <a:r>
              <a:rPr lang="en-GB" sz="2600" dirty="0" smtClean="0"/>
              <a:t>.</a:t>
            </a:r>
            <a:endParaRPr lang="en-GB" sz="2600" dirty="0" smtClean="0"/>
          </a:p>
          <a:p>
            <a:pPr marL="333375" indent="-33337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dirty="0" err="1" smtClean="0"/>
              <a:t>Contoh</a:t>
            </a:r>
            <a:r>
              <a:rPr lang="en-GB" sz="2600" dirty="0" smtClean="0"/>
              <a:t> </a:t>
            </a:r>
            <a:r>
              <a:rPr lang="en-GB" sz="2600" dirty="0" err="1" smtClean="0"/>
              <a:t>permasalahan</a:t>
            </a:r>
            <a:r>
              <a:rPr lang="en-GB" sz="2600" dirty="0" smtClean="0"/>
              <a:t>:</a:t>
            </a:r>
          </a:p>
          <a:p>
            <a:pPr marL="733425" lvl="1" indent="-27622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Urutan</a:t>
            </a:r>
            <a:r>
              <a:rPr lang="en-GB" sz="2400" dirty="0" smtClean="0"/>
              <a:t> </a:t>
            </a:r>
            <a:r>
              <a:rPr lang="en-GB" sz="2400" dirty="0" err="1" smtClean="0"/>
              <a:t>pengerjaan</a:t>
            </a:r>
            <a:r>
              <a:rPr lang="en-GB" sz="2400" dirty="0" smtClean="0"/>
              <a:t> </a:t>
            </a:r>
            <a:r>
              <a:rPr lang="en-GB" sz="2400" dirty="0" err="1" smtClean="0"/>
              <a:t>proyek</a:t>
            </a:r>
            <a:r>
              <a:rPr lang="en-GB" sz="2400" dirty="0" smtClean="0"/>
              <a:t> </a:t>
            </a:r>
            <a:r>
              <a:rPr lang="en-GB" sz="2400" dirty="0" err="1" smtClean="0"/>
              <a:t>bangunan</a:t>
            </a:r>
            <a:endParaRPr lang="en-GB" sz="2400" dirty="0" smtClean="0"/>
          </a:p>
          <a:p>
            <a:pPr marL="733425" lvl="1" indent="-276225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Urutan</a:t>
            </a:r>
            <a:r>
              <a:rPr lang="en-GB" sz="2400" dirty="0" smtClean="0"/>
              <a:t> </a:t>
            </a:r>
            <a:r>
              <a:rPr lang="en-GB" sz="2400" dirty="0" err="1" smtClean="0"/>
              <a:t>pengambilan</a:t>
            </a:r>
            <a:r>
              <a:rPr lang="en-GB" sz="2400" dirty="0" smtClean="0"/>
              <a:t> </a:t>
            </a:r>
            <a:r>
              <a:rPr lang="en-GB" sz="2400" dirty="0" err="1" smtClean="0"/>
              <a:t>mata</a:t>
            </a:r>
            <a:r>
              <a:rPr lang="en-GB" sz="2400" dirty="0" smtClean="0"/>
              <a:t> </a:t>
            </a:r>
            <a:r>
              <a:rPr lang="en-GB" sz="2400" dirty="0" err="1" smtClean="0"/>
              <a:t>kuliah</a:t>
            </a:r>
            <a:r>
              <a:rPr lang="en-GB" sz="2400" dirty="0" smtClean="0"/>
              <a:t> (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informasi</a:t>
            </a:r>
            <a:r>
              <a:rPr lang="en-GB" sz="2400" dirty="0" smtClean="0"/>
              <a:t> </a:t>
            </a:r>
            <a:r>
              <a:rPr lang="en-GB" sz="2400" dirty="0" err="1" smtClean="0"/>
              <a:t>prasyarat</a:t>
            </a:r>
            <a:r>
              <a:rPr lang="en-GB" sz="2400" dirty="0" smtClean="0"/>
              <a:t>)</a:t>
            </a:r>
            <a:endParaRPr lang="en-GB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Definisi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Sebuah</a:t>
            </a:r>
            <a:r>
              <a:rPr lang="en-GB" dirty="0" smtClean="0"/>
              <a:t> graph G = (V, E) </a:t>
            </a:r>
            <a:r>
              <a:rPr lang="en-GB" dirty="0" err="1" smtClean="0"/>
              <a:t>terdiri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: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V: </a:t>
            </a:r>
            <a:r>
              <a:rPr lang="en-GB" dirty="0" err="1" smtClean="0"/>
              <a:t>kumpulan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(</a:t>
            </a:r>
            <a:r>
              <a:rPr lang="en-GB" i="1" dirty="0" smtClean="0"/>
              <a:t>vertices/nodes)</a:t>
            </a:r>
            <a:r>
              <a:rPr lang="ar-SA" i="1" dirty="0" smtClean="0"/>
              <a:t>‏</a:t>
            </a:r>
            <a:endParaRPr lang="en-GB" i="1" dirty="0" smtClean="0"/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E: </a:t>
            </a:r>
            <a:r>
              <a:rPr lang="en-GB" dirty="0" err="1" smtClean="0"/>
              <a:t>kumpulan</a:t>
            </a:r>
            <a:r>
              <a:rPr lang="en-GB" dirty="0" smtClean="0"/>
              <a:t> </a:t>
            </a:r>
            <a:r>
              <a:rPr lang="en-GB" i="1" dirty="0" err="1" smtClean="0"/>
              <a:t>sisi</a:t>
            </a:r>
            <a:r>
              <a:rPr lang="en-GB" i="1" dirty="0" smtClean="0"/>
              <a:t>/</a:t>
            </a:r>
            <a:r>
              <a:rPr lang="en-GB" i="1" dirty="0" err="1" smtClean="0"/>
              <a:t>busur</a:t>
            </a:r>
            <a:r>
              <a:rPr lang="en-GB" i="1" dirty="0" smtClean="0"/>
              <a:t> (edge)</a:t>
            </a:r>
            <a:r>
              <a:rPr lang="en-GB" dirty="0" smtClean="0"/>
              <a:t> yang </a:t>
            </a:r>
            <a:r>
              <a:rPr lang="en-GB" dirty="0" err="1" smtClean="0"/>
              <a:t>menghubungkan</a:t>
            </a:r>
            <a:r>
              <a:rPr lang="en-GB" dirty="0" smtClean="0"/>
              <a:t> </a:t>
            </a:r>
            <a:r>
              <a:rPr lang="en-GB" dirty="0" err="1" smtClean="0"/>
              <a:t>simpul-simpul</a:t>
            </a:r>
            <a:r>
              <a:rPr lang="en-GB" dirty="0" smtClean="0"/>
              <a:t>.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sisi</a:t>
            </a:r>
            <a:r>
              <a:rPr lang="en-GB" dirty="0" smtClean="0"/>
              <a:t> e = (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 smtClean="0"/>
              <a:t>)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yang </a:t>
            </a:r>
            <a:r>
              <a:rPr lang="en-GB" dirty="0" err="1" smtClean="0"/>
              <a:t>dihubungkannya</a:t>
            </a:r>
            <a:r>
              <a:rPr lang="en-GB" dirty="0" smtClean="0"/>
              <a:t>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782669"/>
            <a:ext cx="4800600" cy="25927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39" name="AutoShape 31"/>
          <p:cNvSpPr>
            <a:spLocks noChangeArrowheads="1"/>
          </p:cNvSpPr>
          <p:nvPr/>
        </p:nvSpPr>
        <p:spPr bwMode="auto">
          <a:xfrm>
            <a:off x="1066800" y="2514600"/>
            <a:ext cx="6934200" cy="3733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3251" name="Line 2"/>
          <p:cNvSpPr>
            <a:spLocks noChangeShapeType="1"/>
          </p:cNvSpPr>
          <p:nvPr/>
        </p:nvSpPr>
        <p:spPr bwMode="auto">
          <a:xfrm>
            <a:off x="1978025" y="4645025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2" name="Line 3"/>
          <p:cNvSpPr>
            <a:spLocks noChangeShapeType="1"/>
          </p:cNvSpPr>
          <p:nvPr/>
        </p:nvSpPr>
        <p:spPr bwMode="auto">
          <a:xfrm>
            <a:off x="4683125" y="4391025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2130425" y="43910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3616325" y="55848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2816225" y="29686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5407025" y="29686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257" name="Oval 8"/>
          <p:cNvSpPr>
            <a:spLocks noChangeArrowheads="1"/>
          </p:cNvSpPr>
          <p:nvPr/>
        </p:nvSpPr>
        <p:spPr bwMode="auto">
          <a:xfrm>
            <a:off x="1444625" y="40354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4035425" y="40354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6778625" y="40354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3260" name="Oval 11"/>
          <p:cNvSpPr>
            <a:spLocks noChangeArrowheads="1"/>
          </p:cNvSpPr>
          <p:nvPr/>
        </p:nvSpPr>
        <p:spPr bwMode="auto">
          <a:xfrm>
            <a:off x="2892425" y="52546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5407025" y="5254625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>
            <a:off x="3502025" y="3349625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 flipV="1">
            <a:off x="2054225" y="3498850"/>
            <a:ext cx="812800" cy="5905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H="1">
            <a:off x="6026150" y="4645025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6016625" y="3502025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3425825" y="3502025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4645025" y="4568825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 flipH="1">
            <a:off x="4641850" y="3578225"/>
            <a:ext cx="8445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H="1">
            <a:off x="3460750" y="4670425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98613" y="2663825"/>
            <a:ext cx="6138862" cy="3190875"/>
            <a:chOff x="1007" y="1678"/>
            <a:chExt cx="3867" cy="2010"/>
          </a:xfrm>
        </p:grpSpPr>
        <p:sp>
          <p:nvSpPr>
            <p:cNvPr id="53273" name="Text Box 22"/>
            <p:cNvSpPr txBox="1">
              <a:spLocks noChangeArrowheads="1"/>
            </p:cNvSpPr>
            <p:nvPr/>
          </p:nvSpPr>
          <p:spPr bwMode="auto">
            <a:xfrm>
              <a:off x="1007" y="2254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3274" name="Text Box 23"/>
            <p:cNvSpPr txBox="1">
              <a:spLocks noChangeArrowheads="1"/>
            </p:cNvSpPr>
            <p:nvPr/>
          </p:nvSpPr>
          <p:spPr bwMode="auto">
            <a:xfrm>
              <a:off x="2159" y="167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3275" name="Text Box 24"/>
            <p:cNvSpPr txBox="1">
              <a:spLocks noChangeArrowheads="1"/>
            </p:cNvSpPr>
            <p:nvPr/>
          </p:nvSpPr>
          <p:spPr bwMode="auto">
            <a:xfrm>
              <a:off x="3791" y="172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3276" name="Text Box 25"/>
            <p:cNvSpPr txBox="1">
              <a:spLocks noChangeArrowheads="1"/>
            </p:cNvSpPr>
            <p:nvPr/>
          </p:nvSpPr>
          <p:spPr bwMode="auto">
            <a:xfrm>
              <a:off x="4655" y="244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3277" name="Text Box 26"/>
            <p:cNvSpPr txBox="1">
              <a:spLocks noChangeArrowheads="1"/>
            </p:cNvSpPr>
            <p:nvPr/>
          </p:nvSpPr>
          <p:spPr bwMode="auto">
            <a:xfrm>
              <a:off x="3839" y="335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3278" name="Text Box 27"/>
            <p:cNvSpPr txBox="1">
              <a:spLocks noChangeArrowheads="1"/>
            </p:cNvSpPr>
            <p:nvPr/>
          </p:nvSpPr>
          <p:spPr bwMode="auto">
            <a:xfrm>
              <a:off x="2687" y="230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53279" name="Text Box 28"/>
            <p:cNvSpPr txBox="1">
              <a:spLocks noChangeArrowheads="1"/>
            </p:cNvSpPr>
            <p:nvPr/>
          </p:nvSpPr>
          <p:spPr bwMode="auto">
            <a:xfrm>
              <a:off x="1631" y="3454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53271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Sorting: Algoritma </a:t>
            </a:r>
          </a:p>
        </p:txBody>
      </p:sp>
      <p:sp>
        <p:nvSpPr>
          <p:cNvPr id="5327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66150" cy="54864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6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Mulai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 in-degree = 0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 err="1" smtClean="0"/>
              <a:t>Tidak</a:t>
            </a:r>
            <a:r>
              <a:rPr lang="en-GB" sz="2800" dirty="0" smtClean="0"/>
              <a:t> </a:t>
            </a:r>
            <a:r>
              <a:rPr lang="en-GB" sz="2800" dirty="0" err="1" smtClean="0"/>
              <a:t>ada</a:t>
            </a:r>
            <a:r>
              <a:rPr lang="en-GB" sz="2800" dirty="0" smtClean="0"/>
              <a:t> </a:t>
            </a:r>
            <a:r>
              <a:rPr lang="en-GB" sz="2800" dirty="0" err="1" smtClean="0"/>
              <a:t>panah</a:t>
            </a:r>
            <a:r>
              <a:rPr lang="en-GB" sz="2800" dirty="0" smtClean="0"/>
              <a:t>/</a:t>
            </a:r>
            <a:r>
              <a:rPr lang="en-GB" sz="2800" dirty="0" err="1" smtClean="0"/>
              <a:t>sisi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menuju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err="1" smtClean="0"/>
              <a:t>tersebut</a:t>
            </a:r>
            <a:r>
              <a:rPr lang="en-GB" sz="2800" dirty="0" smtClean="0"/>
              <a:t>.)</a:t>
            </a:r>
            <a:r>
              <a:rPr lang="ar-SA" sz="2800" dirty="0" smtClean="0"/>
              <a:t>‏</a:t>
            </a:r>
            <a:endParaRPr lang="en-GB" sz="2800" dirty="0" smtClean="0"/>
          </a:p>
          <a:p>
            <a:pPr marL="333375" indent="-333375" eaLnBrk="1" hangingPunct="1">
              <a:lnSpc>
                <a:spcPct val="6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buang</a:t>
            </a:r>
            <a:r>
              <a:rPr lang="en-GB" sz="2800" dirty="0" smtClean="0"/>
              <a:t> </a:t>
            </a:r>
            <a:r>
              <a:rPr lang="en-GB" sz="2800" dirty="0" err="1" smtClean="0"/>
              <a:t>semua</a:t>
            </a:r>
            <a:r>
              <a:rPr lang="en-GB" sz="2800" dirty="0" smtClean="0"/>
              <a:t> </a:t>
            </a:r>
            <a:r>
              <a:rPr lang="en-GB" sz="2800" dirty="0" err="1" smtClean="0"/>
              <a:t>sisi</a:t>
            </a:r>
            <a:r>
              <a:rPr lang="en-GB" sz="2800" dirty="0" smtClean="0"/>
              <a:t> yang </a:t>
            </a:r>
            <a:r>
              <a:rPr lang="en-GB" sz="2800" dirty="0" err="1" smtClean="0"/>
              <a:t>berasal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err="1" smtClean="0"/>
              <a:t>tersebut</a:t>
            </a:r>
            <a:r>
              <a:rPr lang="en-GB" sz="2800" dirty="0" smtClean="0"/>
              <a:t>.</a:t>
            </a:r>
          </a:p>
          <a:p>
            <a:pPr marL="333375" indent="-333375" eaLnBrk="1" hangingPunct="1">
              <a:lnSpc>
                <a:spcPct val="6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Sesuaikan</a:t>
            </a:r>
            <a:r>
              <a:rPr lang="en-GB" sz="2800" dirty="0" smtClean="0"/>
              <a:t> </a:t>
            </a:r>
            <a:r>
              <a:rPr lang="en-GB" sz="2800" dirty="0" err="1" smtClean="0"/>
              <a:t>nilai</a:t>
            </a:r>
            <a:r>
              <a:rPr lang="en-GB" sz="2800" dirty="0" smtClean="0"/>
              <a:t> in-degree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lain-</a:t>
            </a:r>
            <a:r>
              <a:rPr lang="en-GB" sz="2800" dirty="0" err="1" smtClean="0"/>
              <a:t>nya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83" name="AutoShape 27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4610100" y="3937000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4281" name="Oval 8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3429000" y="28956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5943600" y="3048000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3352800" y="3048000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>
            <a:off x="4572000" y="41148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4568825" y="3124200"/>
            <a:ext cx="8445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 flipH="1">
            <a:off x="3387725" y="4216400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4296" name="Text Box 22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4297" name="Text Box 23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54292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29" name="AutoShape 25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4610100" y="3937000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305" name="Oval 8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5943600" y="3048000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4572000" y="41148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 flipH="1">
            <a:off x="4568825" y="3124200"/>
            <a:ext cx="8445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 flipH="1">
            <a:off x="3387725" y="4216400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5315" name="Text Box 17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5316" name="Text Box 18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5317" name="Text Box 19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5318" name="Text Box 20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5319" name="Text Box 21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5320" name="Text Box 22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5321" name="Text Box 23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55314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75" name="AutoShape 23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4610100" y="3937000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4572000" y="41148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 flipH="1">
            <a:off x="3387725" y="4216400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6339" name="Text Box 17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6340" name="Text Box 18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6341" name="Text Box 19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6342" name="Text Box 20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56336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20" name="AutoShape 20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7349" name="Oval 4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351" name="Oval 6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7358" name="Text Box 12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7359" name="Text Box 13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7360" name="Text Box 14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7361" name="Text Box 15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7362" name="Text Box 16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7364" name="Text Box 18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57357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67" name="AutoShape 19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375" name="Oval 6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8377" name="Oval 8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8381" name="Text Box 11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2" name="Text Box 12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3" name="Text Box 13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4" name="Text Box 14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5" name="Text Box 15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6" name="Text Box 16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8387" name="Text Box 17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58380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AutoShape 2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9398" name="Oval 7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399" name="Oval 8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FFBF0B"/>
          </a:solidFill>
          <a:ln w="22352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400" name="Oval 9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00FF00"/>
          </a:solidFill>
          <a:ln w="22352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</p:grpSp>
      <p:sp>
        <p:nvSpPr>
          <p:cNvPr id="59403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64" name="AutoShape 20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0419" name="Oval 2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00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5588" y="2209800"/>
            <a:ext cx="6138862" cy="3190875"/>
            <a:chOff x="961" y="1392"/>
            <a:chExt cx="3867" cy="2010"/>
          </a:xfrm>
        </p:grpSpPr>
        <p:sp>
          <p:nvSpPr>
            <p:cNvPr id="60429" name="Text Box 10"/>
            <p:cNvSpPr txBox="1">
              <a:spLocks noChangeArrowheads="1"/>
            </p:cNvSpPr>
            <p:nvPr/>
          </p:nvSpPr>
          <p:spPr bwMode="auto">
            <a:xfrm>
              <a:off x="961" y="19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0" name="Text Box 11"/>
            <p:cNvSpPr txBox="1">
              <a:spLocks noChangeArrowheads="1"/>
            </p:cNvSpPr>
            <p:nvPr/>
          </p:nvSpPr>
          <p:spPr bwMode="auto">
            <a:xfrm>
              <a:off x="2113" y="139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1" name="Text Box 12"/>
            <p:cNvSpPr txBox="1">
              <a:spLocks noChangeArrowheads="1"/>
            </p:cNvSpPr>
            <p:nvPr/>
          </p:nvSpPr>
          <p:spPr bwMode="auto">
            <a:xfrm>
              <a:off x="3745" y="144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2" name="Text Box 13"/>
            <p:cNvSpPr txBox="1">
              <a:spLocks noChangeArrowheads="1"/>
            </p:cNvSpPr>
            <p:nvPr/>
          </p:nvSpPr>
          <p:spPr bwMode="auto">
            <a:xfrm>
              <a:off x="4609" y="2160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3" name="Text Box 14"/>
            <p:cNvSpPr txBox="1">
              <a:spLocks noChangeArrowheads="1"/>
            </p:cNvSpPr>
            <p:nvPr/>
          </p:nvSpPr>
          <p:spPr bwMode="auto">
            <a:xfrm>
              <a:off x="3793" y="3072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4" name="Text Box 15"/>
            <p:cNvSpPr txBox="1">
              <a:spLocks noChangeArrowheads="1"/>
            </p:cNvSpPr>
            <p:nvPr/>
          </p:nvSpPr>
          <p:spPr bwMode="auto">
            <a:xfrm>
              <a:off x="2641" y="2016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0435" name="Text Box 16"/>
            <p:cNvSpPr txBox="1">
              <a:spLocks noChangeArrowheads="1"/>
            </p:cNvSpPr>
            <p:nvPr/>
          </p:nvSpPr>
          <p:spPr bwMode="auto">
            <a:xfrm>
              <a:off x="1585" y="3168"/>
              <a:ext cx="221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76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>
                  <a:solidFill>
                    <a:srgbClr val="FFFFFF"/>
                  </a:solidFill>
                </a:rPr>
                <a:t>0</a:t>
              </a:r>
            </a:p>
          </p:txBody>
        </p:sp>
      </p:grpSp>
      <p:sp>
        <p:nvSpPr>
          <p:cNvPr id="338961" name="Oval 17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FFBF0B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0428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26" name="AutoShape 34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1905000" y="4191000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4610100" y="3937000"/>
            <a:ext cx="20955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057400" y="39370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1448" name="Oval 7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450" name="Oval 9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1451" name="Oval 10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452" name="Oval 11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3429000" y="28956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981200" y="3044825"/>
            <a:ext cx="812800" cy="5905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>
            <a:off x="5943600" y="3048000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3352800" y="3048000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4572000" y="41148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 flipH="1">
            <a:off x="4568825" y="3124200"/>
            <a:ext cx="844550" cy="5842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>
            <a:off x="3387725" y="4216400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1966913" y="2936875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4040188" y="2438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5411788" y="35052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2668588" y="35052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3354388" y="3200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467" name="Text Box 26"/>
          <p:cNvSpPr txBox="1">
            <a:spLocks noChangeArrowheads="1"/>
          </p:cNvSpPr>
          <p:nvPr/>
        </p:nvSpPr>
        <p:spPr bwMode="auto">
          <a:xfrm>
            <a:off x="4192588" y="4724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2058988" y="44196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1469" name="Text Box 28"/>
          <p:cNvSpPr txBox="1">
            <a:spLocks noChangeArrowheads="1"/>
          </p:cNvSpPr>
          <p:nvPr/>
        </p:nvSpPr>
        <p:spPr bwMode="auto">
          <a:xfrm>
            <a:off x="6326188" y="44196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1470" name="Text Box 29"/>
          <p:cNvSpPr txBox="1">
            <a:spLocks noChangeArrowheads="1"/>
          </p:cNvSpPr>
          <p:nvPr/>
        </p:nvSpPr>
        <p:spPr bwMode="auto">
          <a:xfrm>
            <a:off x="6327775" y="2971800"/>
            <a:ext cx="51911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471" name="Text Box 30"/>
          <p:cNvSpPr txBox="1">
            <a:spLocks noChangeArrowheads="1"/>
          </p:cNvSpPr>
          <p:nvPr/>
        </p:nvSpPr>
        <p:spPr bwMode="auto">
          <a:xfrm>
            <a:off x="4649788" y="4343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472" name="Text Box 31"/>
          <p:cNvSpPr txBox="1">
            <a:spLocks noChangeArrowheads="1"/>
          </p:cNvSpPr>
          <p:nvPr/>
        </p:nvSpPr>
        <p:spPr bwMode="auto">
          <a:xfrm>
            <a:off x="3430588" y="41910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473" name="Text Box 32"/>
          <p:cNvSpPr txBox="1">
            <a:spLocks noChangeArrowheads="1"/>
          </p:cNvSpPr>
          <p:nvPr/>
        </p:nvSpPr>
        <p:spPr bwMode="auto">
          <a:xfrm>
            <a:off x="4725988" y="30480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1474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Topological Sorting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74" name="AutoShape 34"/>
          <p:cNvSpPr>
            <a:spLocks noChangeArrowheads="1"/>
          </p:cNvSpPr>
          <p:nvPr/>
        </p:nvSpPr>
        <p:spPr bwMode="auto">
          <a:xfrm>
            <a:off x="685800" y="2057400"/>
            <a:ext cx="7620000" cy="38862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2467" name="Line 2"/>
          <p:cNvSpPr>
            <a:spLocks noChangeShapeType="1"/>
          </p:cNvSpPr>
          <p:nvPr/>
        </p:nvSpPr>
        <p:spPr bwMode="auto">
          <a:xfrm flipV="1">
            <a:off x="1905000" y="3044825"/>
            <a:ext cx="889000" cy="692150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1905000" y="4191000"/>
            <a:ext cx="9779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4610100" y="3937000"/>
            <a:ext cx="2095500" cy="1588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057400" y="3937000"/>
            <a:ext cx="1905000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3543300" y="5130800"/>
            <a:ext cx="1905000" cy="1588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5334000" y="2514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1371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39624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6705600" y="35814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28194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5334000" y="4800600"/>
            <a:ext cx="685800" cy="68580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3429000" y="2895600"/>
            <a:ext cx="1905000" cy="1588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 flipH="1">
            <a:off x="5953125" y="4191000"/>
            <a:ext cx="831850" cy="736600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5943600" y="3048000"/>
            <a:ext cx="889000" cy="647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17"/>
          <p:cNvSpPr>
            <a:spLocks noChangeShapeType="1"/>
          </p:cNvSpPr>
          <p:nvPr/>
        </p:nvSpPr>
        <p:spPr bwMode="auto">
          <a:xfrm>
            <a:off x="3352800" y="3048000"/>
            <a:ext cx="749300" cy="5969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Line 18"/>
          <p:cNvSpPr>
            <a:spLocks noChangeShapeType="1"/>
          </p:cNvSpPr>
          <p:nvPr/>
        </p:nvSpPr>
        <p:spPr bwMode="auto">
          <a:xfrm>
            <a:off x="4572000" y="4114800"/>
            <a:ext cx="914400" cy="7747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19"/>
          <p:cNvSpPr>
            <a:spLocks noChangeShapeType="1"/>
          </p:cNvSpPr>
          <p:nvPr/>
        </p:nvSpPr>
        <p:spPr bwMode="auto">
          <a:xfrm flipH="1">
            <a:off x="4568825" y="3124200"/>
            <a:ext cx="844550" cy="584200"/>
          </a:xfrm>
          <a:prstGeom prst="line">
            <a:avLst/>
          </a:prstGeom>
          <a:noFill/>
          <a:ln w="101600">
            <a:solidFill>
              <a:srgbClr val="00FF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20"/>
          <p:cNvSpPr>
            <a:spLocks noChangeShapeType="1"/>
          </p:cNvSpPr>
          <p:nvPr/>
        </p:nvSpPr>
        <p:spPr bwMode="auto">
          <a:xfrm flipH="1">
            <a:off x="3387725" y="4216400"/>
            <a:ext cx="692150" cy="673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1966913" y="2936875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4040188" y="2438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5411788" y="35052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/>
        </p:nvSpPr>
        <p:spPr bwMode="auto">
          <a:xfrm>
            <a:off x="2668588" y="35052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3354388" y="3200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491" name="Text Box 26"/>
          <p:cNvSpPr txBox="1">
            <a:spLocks noChangeArrowheads="1"/>
          </p:cNvSpPr>
          <p:nvPr/>
        </p:nvSpPr>
        <p:spPr bwMode="auto">
          <a:xfrm>
            <a:off x="4192588" y="4724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492" name="Text Box 27"/>
          <p:cNvSpPr txBox="1">
            <a:spLocks noChangeArrowheads="1"/>
          </p:cNvSpPr>
          <p:nvPr/>
        </p:nvSpPr>
        <p:spPr bwMode="auto">
          <a:xfrm>
            <a:off x="2058988" y="44196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2493" name="Text Box 28"/>
          <p:cNvSpPr txBox="1">
            <a:spLocks noChangeArrowheads="1"/>
          </p:cNvSpPr>
          <p:nvPr/>
        </p:nvSpPr>
        <p:spPr bwMode="auto">
          <a:xfrm>
            <a:off x="6326188" y="44196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6327775" y="2971800"/>
            <a:ext cx="51911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2495" name="Text Box 30"/>
          <p:cNvSpPr txBox="1">
            <a:spLocks noChangeArrowheads="1"/>
          </p:cNvSpPr>
          <p:nvPr/>
        </p:nvSpPr>
        <p:spPr bwMode="auto">
          <a:xfrm>
            <a:off x="4649788" y="43434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496" name="Text Box 31"/>
          <p:cNvSpPr txBox="1">
            <a:spLocks noChangeArrowheads="1"/>
          </p:cNvSpPr>
          <p:nvPr/>
        </p:nvSpPr>
        <p:spPr bwMode="auto">
          <a:xfrm>
            <a:off x="3430588" y="41910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4725988" y="3048000"/>
            <a:ext cx="3508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76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2498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Topological Sorting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5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Istilah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undirected graph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directed graph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adjacent vertices</a:t>
            </a:r>
            <a:r>
              <a:rPr lang="en-GB" smtClean="0"/>
              <a:t>: adalah simpul-simpul yang dihubungkan oleh sebuah sisi </a:t>
            </a:r>
            <a:r>
              <a:rPr lang="en-GB" i="1" smtClean="0"/>
              <a:t>(edge)</a:t>
            </a:r>
            <a:r>
              <a:rPr lang="ar-SA" i="1" smtClean="0"/>
              <a:t>‏</a:t>
            </a:r>
            <a:endParaRPr lang="en-GB" i="1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degree</a:t>
            </a:r>
            <a:r>
              <a:rPr lang="en-GB" smtClean="0"/>
              <a:t> (of a vertex): adalah jumlah simpul lain yang terhubung langsung melalui sebuah sisi.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Untuk kategori directed graph</a:t>
            </a:r>
          </a:p>
          <a:p>
            <a:pPr lvl="2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in-degree</a:t>
            </a:r>
          </a:p>
          <a:p>
            <a:pPr lvl="2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out-degree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Lakukan</a:t>
            </a:r>
            <a:r>
              <a:rPr lang="en-US" dirty="0" smtClean="0"/>
              <a:t> topological sorting </a:t>
            </a:r>
            <a:r>
              <a:rPr lang="en-US" dirty="0" err="1" smtClean="0"/>
              <a:t>pada</a:t>
            </a:r>
            <a:r>
              <a:rPr lang="en-US" dirty="0" smtClean="0"/>
              <a:t> graph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node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 smtClean="0"/>
              <a:t>in-degree</a:t>
            </a:r>
            <a:r>
              <a:rPr lang="en-US" dirty="0" smtClean="0"/>
              <a:t> 0,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47148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A – B – F – C – G </a:t>
            </a:r>
            <a:r>
              <a:rPr lang="en-US" dirty="0" smtClean="0"/>
              <a:t>– </a:t>
            </a:r>
            <a:r>
              <a:rPr lang="en-US" smtClean="0"/>
              <a:t>E – D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Minimum Spanning Tree (MST)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>
            <a:normAutofit fontScale="92500"/>
          </a:bodyPr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Adalah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</a:t>
            </a:r>
            <a:r>
              <a:rPr lang="en-GB" sz="2800" dirty="0" err="1" smtClean="0"/>
              <a:t>struktur</a:t>
            </a:r>
            <a:r>
              <a:rPr lang="en-GB" sz="2800" dirty="0" smtClean="0"/>
              <a:t> </a:t>
            </a:r>
            <a:r>
              <a:rPr lang="en-GB" sz="2800" i="1" dirty="0" smtClean="0"/>
              <a:t>tree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terbentuk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graph, </a:t>
            </a:r>
            <a:r>
              <a:rPr lang="en-GB" sz="2800" dirty="0" err="1" smtClean="0"/>
              <a:t>dimana</a:t>
            </a:r>
            <a:r>
              <a:rPr lang="en-GB" sz="2800" dirty="0" smtClean="0"/>
              <a:t> </a:t>
            </a:r>
            <a:r>
              <a:rPr lang="en-GB" sz="2800" dirty="0" err="1" smtClean="0"/>
              <a:t>sisi-sisi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menghubungkan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simpul</a:t>
            </a:r>
            <a:r>
              <a:rPr lang="en-GB" sz="2800" dirty="0" smtClean="0"/>
              <a:t>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</a:t>
            </a:r>
            <a:r>
              <a:rPr lang="en-GB" sz="2800" dirty="0" err="1" smtClean="0"/>
              <a:t>nilai</a:t>
            </a:r>
            <a:r>
              <a:rPr lang="en-GB" sz="2800" dirty="0" smtClean="0"/>
              <a:t> total paling </a:t>
            </a:r>
            <a:r>
              <a:rPr lang="en-GB" sz="2800" dirty="0" err="1" smtClean="0"/>
              <a:t>kecil</a:t>
            </a:r>
            <a:r>
              <a:rPr lang="en-GB" sz="2800" dirty="0" smtClean="0"/>
              <a:t>.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“Spanning tree” T = (V,F) </a:t>
            </a:r>
            <a:r>
              <a:rPr lang="en-GB" sz="2800" dirty="0" err="1" smtClean="0"/>
              <a:t>dari</a:t>
            </a:r>
            <a:r>
              <a:rPr lang="en-GB" sz="2800" dirty="0" smtClean="0"/>
              <a:t> graph G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graph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verteks</a:t>
            </a:r>
            <a:r>
              <a:rPr lang="en-GB" sz="2800" dirty="0" smtClean="0"/>
              <a:t> yang </a:t>
            </a:r>
            <a:r>
              <a:rPr lang="en-GB" sz="2800" dirty="0" err="1" smtClean="0"/>
              <a:t>sama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G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|V|-1 </a:t>
            </a:r>
            <a:r>
              <a:rPr lang="en-GB" sz="2800" dirty="0" err="1" smtClean="0"/>
              <a:t>buah</a:t>
            </a:r>
            <a:r>
              <a:rPr lang="en-GB" sz="2800" dirty="0" smtClean="0"/>
              <a:t> edges, yang </a:t>
            </a:r>
            <a:r>
              <a:rPr lang="en-GB" sz="2800" dirty="0" err="1" smtClean="0"/>
              <a:t>membentuk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tree.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Nilai</a:t>
            </a:r>
            <a:r>
              <a:rPr lang="en-GB" sz="2800" dirty="0" smtClean="0"/>
              <a:t> total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spanning tree,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</a:t>
            </a:r>
            <a:r>
              <a:rPr lang="en-GB" sz="2800" dirty="0" err="1" smtClean="0"/>
              <a:t>jumlah</a:t>
            </a:r>
            <a:r>
              <a:rPr lang="en-GB" sz="2800" dirty="0" smtClean="0"/>
              <a:t> total </a:t>
            </a:r>
            <a:r>
              <a:rPr lang="en-GB" sz="2800" dirty="0" err="1" smtClean="0"/>
              <a:t>bobot</a:t>
            </a:r>
            <a:r>
              <a:rPr lang="en-GB" sz="2800" dirty="0" smtClean="0"/>
              <a:t> </a:t>
            </a:r>
            <a:r>
              <a:rPr lang="en-GB" sz="2800" dirty="0" err="1" smtClean="0"/>
              <a:t>tiap</a:t>
            </a:r>
            <a:r>
              <a:rPr lang="en-GB" sz="2800" dirty="0" smtClean="0"/>
              <a:t> </a:t>
            </a:r>
            <a:r>
              <a:rPr lang="en-GB" sz="2800" dirty="0" err="1" smtClean="0"/>
              <a:t>sisi</a:t>
            </a:r>
            <a:r>
              <a:rPr lang="en-GB" sz="2800" dirty="0" smtClean="0"/>
              <a:t>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i="1" dirty="0" smtClean="0"/>
              <a:t>tree</a:t>
            </a:r>
            <a:r>
              <a:rPr lang="en-GB" sz="2800" dirty="0" smtClean="0"/>
              <a:t> </a:t>
            </a:r>
            <a:r>
              <a:rPr lang="en-GB" sz="2800" dirty="0" err="1" smtClean="0"/>
              <a:t>tersebut</a:t>
            </a:r>
            <a:r>
              <a:rPr lang="en-GB" sz="2800" dirty="0" smtClean="0"/>
              <a:t>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Penerapan</a:t>
            </a:r>
            <a:r>
              <a:rPr lang="en-GB" sz="2800" dirty="0" smtClean="0"/>
              <a:t>: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Mencari</a:t>
            </a:r>
            <a:r>
              <a:rPr lang="en-GB" sz="2400" dirty="0" smtClean="0"/>
              <a:t> </a:t>
            </a:r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dirty="0" err="1" smtClean="0"/>
              <a:t>biaya</a:t>
            </a:r>
            <a:r>
              <a:rPr lang="en-GB" sz="2400" dirty="0" smtClean="0"/>
              <a:t> </a:t>
            </a:r>
            <a:r>
              <a:rPr lang="en-GB" sz="2400" dirty="0" err="1" smtClean="0"/>
              <a:t>kabel</a:t>
            </a:r>
            <a:r>
              <a:rPr lang="en-GB" sz="2400" dirty="0" smtClean="0"/>
              <a:t> paling minimum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menghubungkan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kelompok</a:t>
            </a:r>
            <a:r>
              <a:rPr lang="en-GB" sz="2400" dirty="0" smtClean="0"/>
              <a:t> </a:t>
            </a:r>
            <a:r>
              <a:rPr lang="en-GB" sz="2400" dirty="0" err="1" smtClean="0"/>
              <a:t>perumahan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perkotaan</a:t>
            </a:r>
            <a:r>
              <a:rPr lang="en-GB" sz="2400" dirty="0" smtClean="0"/>
              <a:t>.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Mencari</a:t>
            </a:r>
            <a:r>
              <a:rPr lang="en-GB" sz="2400" dirty="0" smtClean="0"/>
              <a:t> </a:t>
            </a:r>
            <a:r>
              <a:rPr lang="en-GB" sz="2400" dirty="0" err="1" smtClean="0"/>
              <a:t>biaya</a:t>
            </a:r>
            <a:r>
              <a:rPr lang="en-GB" sz="2400" dirty="0" smtClean="0"/>
              <a:t> minimum </a:t>
            </a:r>
            <a:r>
              <a:rPr lang="en-GB" sz="2400" dirty="0" err="1" smtClean="0"/>
              <a:t>terendah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menghubungkan</a:t>
            </a:r>
            <a:r>
              <a:rPr lang="en-GB" sz="2400" dirty="0" smtClean="0"/>
              <a:t> </a:t>
            </a:r>
            <a:r>
              <a:rPr lang="en-GB" sz="2400" dirty="0" err="1" smtClean="0"/>
              <a:t>jaringan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. 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Mencari</a:t>
            </a:r>
            <a:r>
              <a:rPr lang="en-GB" sz="2400" dirty="0" smtClean="0"/>
              <a:t> </a:t>
            </a:r>
            <a:r>
              <a:rPr lang="en-GB" sz="2400" dirty="0" err="1" smtClean="0"/>
              <a:t>biaya</a:t>
            </a:r>
            <a:r>
              <a:rPr lang="en-GB" sz="2400" dirty="0" smtClean="0"/>
              <a:t> </a:t>
            </a:r>
            <a:r>
              <a:rPr lang="en-GB" sz="2400" dirty="0" err="1" smtClean="0"/>
              <a:t>produksi</a:t>
            </a:r>
            <a:r>
              <a:rPr lang="en-GB" sz="2400" dirty="0" smtClean="0"/>
              <a:t> total </a:t>
            </a:r>
            <a:r>
              <a:rPr lang="en-GB" sz="2400" dirty="0" err="1" smtClean="0"/>
              <a:t>terendah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pengerjaan</a:t>
            </a:r>
            <a:r>
              <a:rPr lang="en-GB" sz="2400" dirty="0" smtClean="0"/>
              <a:t> </a:t>
            </a:r>
            <a:r>
              <a:rPr lang="en-GB" sz="2400" dirty="0" err="1" smtClean="0"/>
              <a:t>proyek</a:t>
            </a:r>
            <a:r>
              <a:rPr lang="en-GB" sz="2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Minimum Spanning Tree (MST)</a:t>
            </a:r>
            <a:r>
              <a:rPr lang="ar-SA" dirty="0" smtClean="0"/>
              <a:t>‏</a:t>
            </a:r>
            <a:endParaRPr lang="en-GB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14400"/>
            <a:ext cx="5943600" cy="320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475038"/>
            <a:ext cx="5562600" cy="297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18" name="AutoShape 34"/>
          <p:cNvSpPr>
            <a:spLocks noChangeArrowheads="1"/>
          </p:cNvSpPr>
          <p:nvPr/>
        </p:nvSpPr>
        <p:spPr bwMode="auto">
          <a:xfrm>
            <a:off x="381000" y="1905000"/>
            <a:ext cx="7924800" cy="4114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116388" y="2286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397000" y="4203700"/>
            <a:ext cx="1163638" cy="92075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4614863" y="3900488"/>
            <a:ext cx="2493962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577975" y="3900488"/>
            <a:ext cx="2554288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3346450" y="5321300"/>
            <a:ext cx="2265363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2393950" y="22098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5476875" y="22098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762000" y="3478213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5547" name="Oval 10"/>
          <p:cNvSpPr>
            <a:spLocks noChangeArrowheads="1"/>
          </p:cNvSpPr>
          <p:nvPr/>
        </p:nvSpPr>
        <p:spPr bwMode="auto">
          <a:xfrm>
            <a:off x="3843338" y="3478213"/>
            <a:ext cx="819150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5548" name="Oval 11"/>
          <p:cNvSpPr>
            <a:spLocks noChangeArrowheads="1"/>
          </p:cNvSpPr>
          <p:nvPr/>
        </p:nvSpPr>
        <p:spPr bwMode="auto">
          <a:xfrm>
            <a:off x="2486025" y="49276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5476875" y="49276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3209925" y="2662238"/>
            <a:ext cx="2266950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 flipV="1">
            <a:off x="1447800" y="2833688"/>
            <a:ext cx="1008063" cy="74136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 flipH="1">
            <a:off x="6207125" y="4203700"/>
            <a:ext cx="1001713" cy="8763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6200775" y="2843213"/>
            <a:ext cx="1060450" cy="771525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3119438" y="2843213"/>
            <a:ext cx="890587" cy="7096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4570413" y="4111625"/>
            <a:ext cx="1089025" cy="92233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 flipH="1">
            <a:off x="4560888" y="2933700"/>
            <a:ext cx="1016000" cy="695325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 flipH="1">
            <a:off x="3154363" y="4233863"/>
            <a:ext cx="835025" cy="800100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5024438" y="31146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6565900" y="2662238"/>
            <a:ext cx="519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6657975" y="44751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5661025" y="38417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5562" name="Text Box 25"/>
          <p:cNvSpPr txBox="1">
            <a:spLocks noChangeArrowheads="1"/>
          </p:cNvSpPr>
          <p:nvPr/>
        </p:nvSpPr>
        <p:spPr bwMode="auto">
          <a:xfrm>
            <a:off x="2668588" y="384175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1601788" y="27432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1579563" y="45672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5565" name="Text Box 28"/>
          <p:cNvSpPr txBox="1">
            <a:spLocks noChangeArrowheads="1"/>
          </p:cNvSpPr>
          <p:nvPr/>
        </p:nvSpPr>
        <p:spPr bwMode="auto">
          <a:xfrm>
            <a:off x="4208463" y="52911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3573463" y="4475163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5567" name="Text Box 30"/>
          <p:cNvSpPr txBox="1">
            <a:spLocks noChangeArrowheads="1"/>
          </p:cNvSpPr>
          <p:nvPr/>
        </p:nvSpPr>
        <p:spPr bwMode="auto">
          <a:xfrm>
            <a:off x="4664075" y="43862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5568" name="Text Box 31"/>
          <p:cNvSpPr txBox="1">
            <a:spLocks noChangeArrowheads="1"/>
          </p:cNvSpPr>
          <p:nvPr/>
        </p:nvSpPr>
        <p:spPr bwMode="auto">
          <a:xfrm>
            <a:off x="3121025" y="2933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569" name="Oval 32"/>
          <p:cNvSpPr>
            <a:spLocks noChangeArrowheads="1"/>
          </p:cNvSpPr>
          <p:nvPr/>
        </p:nvSpPr>
        <p:spPr bwMode="auto">
          <a:xfrm>
            <a:off x="7108825" y="3478213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5570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Minimum Spanning Tree: a graph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54" name="AutoShape 22"/>
          <p:cNvSpPr>
            <a:spLocks noChangeArrowheads="1"/>
          </p:cNvSpPr>
          <p:nvPr/>
        </p:nvSpPr>
        <p:spPr bwMode="auto">
          <a:xfrm>
            <a:off x="381000" y="1905000"/>
            <a:ext cx="7924800" cy="4114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4116388" y="2286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6564" name="Line 3"/>
          <p:cNvSpPr>
            <a:spLocks noChangeShapeType="1"/>
          </p:cNvSpPr>
          <p:nvPr/>
        </p:nvSpPr>
        <p:spPr bwMode="auto">
          <a:xfrm>
            <a:off x="1577975" y="3900488"/>
            <a:ext cx="2554288" cy="1587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3346450" y="5321300"/>
            <a:ext cx="2265363" cy="1588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2393950" y="22098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5476875" y="22098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762000" y="3478213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3843338" y="3478213"/>
            <a:ext cx="819150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6570" name="Oval 9"/>
          <p:cNvSpPr>
            <a:spLocks noChangeArrowheads="1"/>
          </p:cNvSpPr>
          <p:nvPr/>
        </p:nvSpPr>
        <p:spPr bwMode="auto">
          <a:xfrm>
            <a:off x="2486025" y="49276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209925" y="2662238"/>
            <a:ext cx="2266950" cy="1587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 flipH="1">
            <a:off x="6207125" y="4203700"/>
            <a:ext cx="1001713" cy="876300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3119438" y="2843213"/>
            <a:ext cx="890587" cy="709612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4570413" y="4111625"/>
            <a:ext cx="1089025" cy="922338"/>
          </a:xfrm>
          <a:prstGeom prst="line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6657975" y="44751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2668588" y="384175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4208463" y="52911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4664075" y="43862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121025" y="2933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580" name="Oval 19"/>
          <p:cNvSpPr>
            <a:spLocks noChangeArrowheads="1"/>
          </p:cNvSpPr>
          <p:nvPr/>
        </p:nvSpPr>
        <p:spPr bwMode="auto">
          <a:xfrm>
            <a:off x="7108825" y="3478213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6581" name="Oval 20"/>
          <p:cNvSpPr>
            <a:spLocks noChangeArrowheads="1"/>
          </p:cNvSpPr>
          <p:nvPr/>
        </p:nvSpPr>
        <p:spPr bwMode="auto">
          <a:xfrm>
            <a:off x="5476875" y="4927600"/>
            <a:ext cx="815975" cy="815975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</a:rPr>
              <a:t>V</a:t>
            </a:r>
            <a:r>
              <a:rPr lang="en-GB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6582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Minimum Spanning Tree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smtClean="0"/>
              <a:t>mulai dari sebuah simpul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smtClean="0"/>
              <a:t>bangun tree dengan menambahkan sebuah sisi/busur satu persatu.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secara berulang pilih sisi terkecil yang dapat menyambung tree. 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smtClean="0"/>
              <a:t>greedy algorithms: </a:t>
            </a:r>
          </a:p>
          <a:p>
            <a:pPr marL="733425" lvl="1" indent="-276225" eaLnBrk="1" hangingPunct="1">
              <a:lnSpc>
                <a:spcPct val="8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smtClean="0"/>
              <a:t>Pilihan langkah diambil berdasarkan pilihan terbaik secara local tanpa memperhatikan pengaruhnya secara global.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63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62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71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2072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073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74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75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76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077" name="Text Box 28"/>
          <p:cNvSpPr txBox="1">
            <a:spLocks noChangeArrowheads="1"/>
          </p:cNvSpPr>
          <p:nvPr/>
        </p:nvSpPr>
        <p:spPr bwMode="auto">
          <a:xfrm>
            <a:off x="6623050" y="376237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78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079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80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81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082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83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graphicFrame>
        <p:nvGraphicFramePr>
          <p:cNvPr id="2050" name="Object 38"/>
          <p:cNvGraphicFramePr>
            <a:graphicFrameLocks noChangeAspect="1"/>
          </p:cNvGraphicFramePr>
          <p:nvPr/>
        </p:nvGraphicFramePr>
        <p:xfrm>
          <a:off x="228600" y="1606550"/>
          <a:ext cx="403542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2447849" imgH="2143049" progId="Excel.Sheet.8">
                  <p:embed/>
                </p:oleObj>
              </mc:Choice>
              <mc:Fallback>
                <p:oleObj name="Worksheet" r:id="rId4" imgW="2447849" imgH="2143049" progId="Excel.Shee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6550"/>
                        <a:ext cx="4035425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13" name="AutoShape 37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4" imgW="2497320" imgH="2233080" progId="Excel.Sheet.8">
                  <p:embed/>
                </p:oleObj>
              </mc:Choice>
              <mc:Fallback>
                <p:oleObj r:id="rId4" imgW="2497320" imgH="2233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70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84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085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3096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099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100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101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02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03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104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05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106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107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3108" name="Freeform 35"/>
          <p:cNvSpPr>
            <a:spLocks noChangeArrowheads="1"/>
          </p:cNvSpPr>
          <p:nvPr/>
        </p:nvSpPr>
        <p:spPr bwMode="auto">
          <a:xfrm>
            <a:off x="5181600" y="1828800"/>
            <a:ext cx="1828800" cy="1016000"/>
          </a:xfrm>
          <a:custGeom>
            <a:avLst/>
            <a:gdLst>
              <a:gd name="T0" fmla="*/ 0 w 1152"/>
              <a:gd name="T1" fmla="*/ 288 h 640"/>
              <a:gd name="T2" fmla="*/ 432 w 1152"/>
              <a:gd name="T3" fmla="*/ 624 h 640"/>
              <a:gd name="T4" fmla="*/ 960 w 1152"/>
              <a:gd name="T5" fmla="*/ 384 h 640"/>
              <a:gd name="T6" fmla="*/ 1152 w 1152"/>
              <a:gd name="T7" fmla="*/ 0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640"/>
              <a:gd name="T14" fmla="*/ 1152 w 1152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640">
                <a:moveTo>
                  <a:pt x="0" y="288"/>
                </a:moveTo>
                <a:cubicBezTo>
                  <a:pt x="136" y="448"/>
                  <a:pt x="272" y="608"/>
                  <a:pt x="432" y="624"/>
                </a:cubicBezTo>
                <a:cubicBezTo>
                  <a:pt x="592" y="640"/>
                  <a:pt x="840" y="488"/>
                  <a:pt x="960" y="384"/>
                </a:cubicBezTo>
                <a:cubicBezTo>
                  <a:pt x="1080" y="280"/>
                  <a:pt x="1152" y="72"/>
                  <a:pt x="1152" y="0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60" name="AutoShape 36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4108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09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120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22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23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124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128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9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130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31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Prim’s Algorithm </a:t>
            </a:r>
          </a:p>
        </p:txBody>
      </p:sp>
      <p:sp>
        <p:nvSpPr>
          <p:cNvPr id="4132" name="Freeform 35"/>
          <p:cNvSpPr>
            <a:spLocks noChangeArrowheads="1"/>
          </p:cNvSpPr>
          <p:nvPr/>
        </p:nvSpPr>
        <p:spPr bwMode="auto">
          <a:xfrm>
            <a:off x="5181600" y="1905000"/>
            <a:ext cx="2298700" cy="1562100"/>
          </a:xfrm>
          <a:custGeom>
            <a:avLst/>
            <a:gdLst>
              <a:gd name="T0" fmla="*/ 0 w 1448"/>
              <a:gd name="T1" fmla="*/ 240 h 984"/>
              <a:gd name="T2" fmla="*/ 432 w 1448"/>
              <a:gd name="T3" fmla="*/ 864 h 984"/>
              <a:gd name="T4" fmla="*/ 1008 w 1448"/>
              <a:gd name="T5" fmla="*/ 960 h 984"/>
              <a:gd name="T6" fmla="*/ 1344 w 1448"/>
              <a:gd name="T7" fmla="*/ 816 h 984"/>
              <a:gd name="T8" fmla="*/ 1392 w 1448"/>
              <a:gd name="T9" fmla="*/ 528 h 984"/>
              <a:gd name="T10" fmla="*/ 1008 w 1448"/>
              <a:gd name="T11" fmla="*/ 336 h 984"/>
              <a:gd name="T12" fmla="*/ 768 w 1448"/>
              <a:gd name="T13" fmla="*/ 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8"/>
              <a:gd name="T22" fmla="*/ 0 h 984"/>
              <a:gd name="T23" fmla="*/ 1448 w 1448"/>
              <a:gd name="T24" fmla="*/ 984 h 9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8" h="984">
                <a:moveTo>
                  <a:pt x="0" y="240"/>
                </a:moveTo>
                <a:cubicBezTo>
                  <a:pt x="132" y="492"/>
                  <a:pt x="264" y="744"/>
                  <a:pt x="432" y="864"/>
                </a:cubicBezTo>
                <a:cubicBezTo>
                  <a:pt x="600" y="984"/>
                  <a:pt x="856" y="968"/>
                  <a:pt x="1008" y="960"/>
                </a:cubicBezTo>
                <a:cubicBezTo>
                  <a:pt x="1160" y="952"/>
                  <a:pt x="1280" y="888"/>
                  <a:pt x="1344" y="816"/>
                </a:cubicBezTo>
                <a:cubicBezTo>
                  <a:pt x="1408" y="744"/>
                  <a:pt x="1448" y="608"/>
                  <a:pt x="1392" y="528"/>
                </a:cubicBezTo>
                <a:cubicBezTo>
                  <a:pt x="1336" y="448"/>
                  <a:pt x="1112" y="424"/>
                  <a:pt x="1008" y="336"/>
                </a:cubicBezTo>
                <a:cubicBezTo>
                  <a:pt x="904" y="248"/>
                  <a:pt x="808" y="64"/>
                  <a:pt x="768" y="0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 smtClean="0"/>
              <a:t>Weighted Graph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37550" cy="685800"/>
          </a:xfrm>
        </p:spPr>
        <p:txBody>
          <a:bodyPr>
            <a:normAutofit fontScale="92500"/>
          </a:bodyPr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FF0000"/>
                </a:solidFill>
              </a:rPr>
              <a:t>weighted graph</a:t>
            </a:r>
            <a:r>
              <a:rPr lang="en-GB" smtClean="0"/>
              <a:t>: setiap  sisi memiliki </a:t>
            </a:r>
            <a:r>
              <a:rPr lang="en-GB" b="1" smtClean="0">
                <a:solidFill>
                  <a:srgbClr val="FF0000"/>
                </a:solidFill>
              </a:rPr>
              <a:t>bobot/nilai</a:t>
            </a:r>
            <a:r>
              <a:rPr lang="en-GB" smtClean="0"/>
              <a:t>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09600" y="1219200"/>
            <a:ext cx="6705600" cy="3810000"/>
            <a:chOff x="672" y="1344"/>
            <a:chExt cx="4224" cy="2400"/>
          </a:xfrm>
          <a:solidFill>
            <a:srgbClr val="002060"/>
          </a:solidFill>
        </p:grpSpPr>
        <p:sp>
          <p:nvSpPr>
            <p:cNvPr id="265254" name="AutoShape 38"/>
            <p:cNvSpPr>
              <a:spLocks noChangeArrowheads="1"/>
            </p:cNvSpPr>
            <p:nvPr/>
          </p:nvSpPr>
          <p:spPr bwMode="auto">
            <a:xfrm>
              <a:off x="672" y="1344"/>
              <a:ext cx="4224" cy="2400"/>
            </a:xfrm>
            <a:prstGeom prst="roundRect">
              <a:avLst>
                <a:gd name="adj" fmla="val 11509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52735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en-US" sz="1600" b="1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4" y="1392"/>
              <a:ext cx="3792" cy="2304"/>
              <a:chOff x="864" y="1392"/>
              <a:chExt cx="3792" cy="2304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864" y="1754"/>
                <a:ext cx="3792" cy="1942"/>
                <a:chOff x="864" y="1754"/>
                <a:chExt cx="3792" cy="1942"/>
              </a:xfrm>
              <a:grpFill/>
            </p:grpSpPr>
            <p:sp>
              <p:nvSpPr>
                <p:cNvPr id="1035" name="Line 6"/>
                <p:cNvSpPr>
                  <a:spLocks noChangeShapeType="1"/>
                </p:cNvSpPr>
                <p:nvPr/>
              </p:nvSpPr>
              <p:spPr bwMode="auto">
                <a:xfrm>
                  <a:off x="1200" y="2832"/>
                  <a:ext cx="616" cy="488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Line 7"/>
                <p:cNvSpPr>
                  <a:spLocks noChangeShapeType="1"/>
                </p:cNvSpPr>
                <p:nvPr/>
              </p:nvSpPr>
              <p:spPr bwMode="auto">
                <a:xfrm>
                  <a:off x="2904" y="2672"/>
                  <a:ext cx="1320" cy="1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Line 8"/>
                <p:cNvSpPr>
                  <a:spLocks noChangeShapeType="1"/>
                </p:cNvSpPr>
                <p:nvPr/>
              </p:nvSpPr>
              <p:spPr bwMode="auto">
                <a:xfrm>
                  <a:off x="1296" y="2672"/>
                  <a:ext cx="1352" cy="1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Line 9"/>
                <p:cNvSpPr>
                  <a:spLocks noChangeShapeType="1"/>
                </p:cNvSpPr>
                <p:nvPr/>
              </p:nvSpPr>
              <p:spPr bwMode="auto">
                <a:xfrm>
                  <a:off x="2232" y="3424"/>
                  <a:ext cx="1200" cy="1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0</a:t>
                  </a:r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864" y="2448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776" y="3216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5</a:t>
                  </a:r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3360" y="3216"/>
                  <a:ext cx="432" cy="432"/>
                </a:xfrm>
                <a:prstGeom prst="ellipse">
                  <a:avLst/>
                </a:prstGeom>
                <a:solidFill>
                  <a:schemeClr val="accent5"/>
                </a:solidFill>
                <a:ln w="2232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rgbClr val="FFFFFF"/>
                      </a:solidFill>
                    </a:rPr>
                    <a:t>6</a:t>
                  </a:r>
                </a:p>
              </p:txBody>
            </p:sp>
            <p:sp>
              <p:nvSpPr>
                <p:cNvPr id="1046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2016"/>
                  <a:ext cx="1200" cy="1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8" y="2106"/>
                  <a:ext cx="512" cy="380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746" y="2832"/>
                  <a:ext cx="532" cy="464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112"/>
                  <a:ext cx="560" cy="408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21"/>
                <p:cNvSpPr>
                  <a:spLocks noChangeShapeType="1"/>
                </p:cNvSpPr>
                <p:nvPr/>
              </p:nvSpPr>
              <p:spPr bwMode="auto">
                <a:xfrm>
                  <a:off x="2112" y="2112"/>
                  <a:ext cx="472" cy="376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2784"/>
                  <a:ext cx="576" cy="488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874" y="2160"/>
                  <a:ext cx="540" cy="368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30" y="2848"/>
                  <a:ext cx="444" cy="424"/>
                </a:xfrm>
                <a:prstGeom prst="line">
                  <a:avLst/>
                </a:prstGeom>
                <a:grpFill/>
                <a:ln w="22320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83" y="1754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105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21" y="2256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sp>
              <p:nvSpPr>
                <p:cNvPr id="105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37" y="2016"/>
                  <a:ext cx="328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</a:p>
              </p:txBody>
            </p:sp>
            <p:sp>
              <p:nvSpPr>
                <p:cNvPr id="105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85" y="2976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6</a:t>
                  </a:r>
                </a:p>
              </p:txBody>
            </p:sp>
            <p:sp>
              <p:nvSpPr>
                <p:cNvPr id="105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57" y="2640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105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873" y="2640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106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97" y="2112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106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3024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5</a:t>
                  </a:r>
                </a:p>
              </p:txBody>
            </p:sp>
            <p:sp>
              <p:nvSpPr>
                <p:cNvPr id="106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89" y="3408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  <p:sp>
              <p:nvSpPr>
                <p:cNvPr id="106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353" y="2976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8</a:t>
                  </a:r>
                </a:p>
              </p:txBody>
            </p:sp>
            <p:sp>
              <p:nvSpPr>
                <p:cNvPr id="106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29" y="2928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106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113" y="2160"/>
                  <a:ext cx="221" cy="288"/>
                </a:xfrm>
                <a:prstGeom prst="rect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  <a:buClr>
                      <a:srgbClr val="FFFFFF"/>
                    </a:buCl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034" name="Text Box 37"/>
              <p:cNvSpPr txBox="1">
                <a:spLocks noChangeArrowheads="1"/>
              </p:cNvSpPr>
              <p:nvPr/>
            </p:nvSpPr>
            <p:spPr bwMode="auto">
              <a:xfrm>
                <a:off x="1514" y="1392"/>
                <a:ext cx="2670" cy="288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FFFFFF"/>
                    </a:solidFill>
                  </a:rPr>
                  <a:t>V = {V</a:t>
                </a:r>
                <a:r>
                  <a:rPr lang="en-GB" baseline="-25000">
                    <a:solidFill>
                      <a:srgbClr val="FFFFFF"/>
                    </a:solidFill>
                  </a:rPr>
                  <a:t>0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1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2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3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4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5</a:t>
                </a:r>
                <a:r>
                  <a:rPr lang="en-GB">
                    <a:solidFill>
                      <a:srgbClr val="FFFFFF"/>
                    </a:solidFill>
                  </a:rPr>
                  <a:t>, V</a:t>
                </a:r>
                <a:r>
                  <a:rPr lang="en-GB" baseline="-25000">
                    <a:solidFill>
                      <a:srgbClr val="FFFFFF"/>
                    </a:solidFill>
                  </a:rPr>
                  <a:t>6</a:t>
                </a:r>
                <a:r>
                  <a:rPr lang="en-GB">
                    <a:solidFill>
                      <a:srgbClr val="FFFFFF"/>
                    </a:solidFill>
                  </a:rPr>
                  <a:t>} </a:t>
                </a:r>
              </a:p>
            </p:txBody>
          </p:sp>
        </p:grpSp>
      </p:grpSp>
      <p:sp>
        <p:nvSpPr>
          <p:cNvPr id="1030" name="Rectangle 40"/>
          <p:cNvSpPr>
            <a:spLocks noChangeArrowheads="1"/>
          </p:cNvSpPr>
          <p:nvPr/>
        </p:nvSpPr>
        <p:spPr bwMode="auto">
          <a:xfrm>
            <a:off x="5562600" y="5943600"/>
            <a:ext cx="2667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00"/>
                </a:solidFill>
                <a:latin typeface="Gill Sans MT" pitchFamily="34" charset="0"/>
              </a:rPr>
              <a:t>|V| = 7; |E| = 12 </a:t>
            </a:r>
          </a:p>
        </p:txBody>
      </p:sp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228600" y="5334000"/>
          <a:ext cx="51069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273040" imgH="685800" progId="Equation.3">
                  <p:embed/>
                </p:oleObj>
              </mc:Choice>
              <mc:Fallback>
                <p:oleObj name="Equation" r:id="rId4" imgW="2273040" imgH="685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51069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08" name="AutoShape 36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48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49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50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151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53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54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5155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5156" name="Freeform 35"/>
          <p:cNvSpPr>
            <a:spLocks noChangeArrowheads="1"/>
          </p:cNvSpPr>
          <p:nvPr/>
        </p:nvSpPr>
        <p:spPr bwMode="auto">
          <a:xfrm>
            <a:off x="5105400" y="2133600"/>
            <a:ext cx="3124200" cy="1371600"/>
          </a:xfrm>
          <a:custGeom>
            <a:avLst/>
            <a:gdLst>
              <a:gd name="T0" fmla="*/ 0 w 1968"/>
              <a:gd name="T1" fmla="*/ 96 h 864"/>
              <a:gd name="T2" fmla="*/ 576 w 1968"/>
              <a:gd name="T3" fmla="*/ 720 h 864"/>
              <a:gd name="T4" fmla="*/ 1056 w 1968"/>
              <a:gd name="T5" fmla="*/ 864 h 864"/>
              <a:gd name="T6" fmla="*/ 1536 w 1968"/>
              <a:gd name="T7" fmla="*/ 720 h 864"/>
              <a:gd name="T8" fmla="*/ 1584 w 1968"/>
              <a:gd name="T9" fmla="*/ 384 h 864"/>
              <a:gd name="T10" fmla="*/ 1968 w 1968"/>
              <a:gd name="T11" fmla="*/ 0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8"/>
              <a:gd name="T19" fmla="*/ 0 h 864"/>
              <a:gd name="T20" fmla="*/ 1968 w 1968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8" h="864">
                <a:moveTo>
                  <a:pt x="0" y="96"/>
                </a:moveTo>
                <a:cubicBezTo>
                  <a:pt x="200" y="344"/>
                  <a:pt x="400" y="592"/>
                  <a:pt x="576" y="720"/>
                </a:cubicBezTo>
                <a:cubicBezTo>
                  <a:pt x="752" y="848"/>
                  <a:pt x="896" y="864"/>
                  <a:pt x="1056" y="864"/>
                </a:cubicBezTo>
                <a:cubicBezTo>
                  <a:pt x="1216" y="864"/>
                  <a:pt x="1448" y="800"/>
                  <a:pt x="1536" y="720"/>
                </a:cubicBezTo>
                <a:cubicBezTo>
                  <a:pt x="1624" y="640"/>
                  <a:pt x="1512" y="504"/>
                  <a:pt x="1584" y="384"/>
                </a:cubicBezTo>
                <a:cubicBezTo>
                  <a:pt x="1656" y="264"/>
                  <a:pt x="1928" y="56"/>
                  <a:pt x="1968" y="0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56" name="AutoShape 36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6156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157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74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75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76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77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178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6179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6180" name="Freeform 35"/>
          <p:cNvSpPr>
            <a:spLocks noChangeArrowheads="1"/>
          </p:cNvSpPr>
          <p:nvPr/>
        </p:nvSpPr>
        <p:spPr bwMode="auto">
          <a:xfrm>
            <a:off x="4953000" y="2209800"/>
            <a:ext cx="3276600" cy="1447800"/>
          </a:xfrm>
          <a:custGeom>
            <a:avLst/>
            <a:gdLst>
              <a:gd name="T0" fmla="*/ 0 w 2064"/>
              <a:gd name="T1" fmla="*/ 912 h 912"/>
              <a:gd name="T2" fmla="*/ 528 w 2064"/>
              <a:gd name="T3" fmla="*/ 720 h 912"/>
              <a:gd name="T4" fmla="*/ 1152 w 2064"/>
              <a:gd name="T5" fmla="*/ 720 h 912"/>
              <a:gd name="T6" fmla="*/ 1536 w 2064"/>
              <a:gd name="T7" fmla="*/ 624 h 912"/>
              <a:gd name="T8" fmla="*/ 1776 w 2064"/>
              <a:gd name="T9" fmla="*/ 384 h 912"/>
              <a:gd name="T10" fmla="*/ 2064 w 2064"/>
              <a:gd name="T11" fmla="*/ 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4"/>
              <a:gd name="T19" fmla="*/ 0 h 912"/>
              <a:gd name="T20" fmla="*/ 2064 w 2064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4" h="912">
                <a:moveTo>
                  <a:pt x="0" y="912"/>
                </a:moveTo>
                <a:cubicBezTo>
                  <a:pt x="168" y="832"/>
                  <a:pt x="336" y="752"/>
                  <a:pt x="528" y="720"/>
                </a:cubicBezTo>
                <a:cubicBezTo>
                  <a:pt x="720" y="688"/>
                  <a:pt x="984" y="736"/>
                  <a:pt x="1152" y="720"/>
                </a:cubicBezTo>
                <a:cubicBezTo>
                  <a:pt x="1320" y="704"/>
                  <a:pt x="1432" y="680"/>
                  <a:pt x="1536" y="624"/>
                </a:cubicBezTo>
                <a:cubicBezTo>
                  <a:pt x="1640" y="568"/>
                  <a:pt x="1688" y="488"/>
                  <a:pt x="1776" y="384"/>
                </a:cubicBezTo>
                <a:cubicBezTo>
                  <a:pt x="1864" y="280"/>
                  <a:pt x="1964" y="140"/>
                  <a:pt x="2064" y="0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04" name="AutoShape 36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201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202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7203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7204" name="Freeform 35"/>
          <p:cNvSpPr>
            <a:spLocks noChangeArrowheads="1"/>
          </p:cNvSpPr>
          <p:nvPr/>
        </p:nvSpPr>
        <p:spPr bwMode="auto">
          <a:xfrm>
            <a:off x="5105400" y="2133600"/>
            <a:ext cx="2971800" cy="2159000"/>
          </a:xfrm>
          <a:custGeom>
            <a:avLst/>
            <a:gdLst>
              <a:gd name="T0" fmla="*/ 0 w 1872"/>
              <a:gd name="T1" fmla="*/ 864 h 1360"/>
              <a:gd name="T2" fmla="*/ 384 w 1872"/>
              <a:gd name="T3" fmla="*/ 720 h 1360"/>
              <a:gd name="T4" fmla="*/ 960 w 1872"/>
              <a:gd name="T5" fmla="*/ 1248 h 1360"/>
              <a:gd name="T6" fmla="*/ 1392 w 1872"/>
              <a:gd name="T7" fmla="*/ 1344 h 1360"/>
              <a:gd name="T8" fmla="*/ 1776 w 1872"/>
              <a:gd name="T9" fmla="*/ 1248 h 1360"/>
              <a:gd name="T10" fmla="*/ 1776 w 1872"/>
              <a:gd name="T11" fmla="*/ 672 h 1360"/>
              <a:gd name="T12" fmla="*/ 1680 w 1872"/>
              <a:gd name="T13" fmla="*/ 384 h 1360"/>
              <a:gd name="T14" fmla="*/ 1872 w 1872"/>
              <a:gd name="T15" fmla="*/ 0 h 1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72"/>
              <a:gd name="T25" fmla="*/ 0 h 1360"/>
              <a:gd name="T26" fmla="*/ 1872 w 1872"/>
              <a:gd name="T27" fmla="*/ 1360 h 1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72" h="1360">
                <a:moveTo>
                  <a:pt x="0" y="864"/>
                </a:moveTo>
                <a:cubicBezTo>
                  <a:pt x="112" y="760"/>
                  <a:pt x="224" y="656"/>
                  <a:pt x="384" y="720"/>
                </a:cubicBezTo>
                <a:cubicBezTo>
                  <a:pt x="544" y="784"/>
                  <a:pt x="792" y="1144"/>
                  <a:pt x="960" y="1248"/>
                </a:cubicBezTo>
                <a:cubicBezTo>
                  <a:pt x="1128" y="1352"/>
                  <a:pt x="1256" y="1344"/>
                  <a:pt x="1392" y="1344"/>
                </a:cubicBezTo>
                <a:cubicBezTo>
                  <a:pt x="1528" y="1344"/>
                  <a:pt x="1712" y="1360"/>
                  <a:pt x="1776" y="1248"/>
                </a:cubicBezTo>
                <a:cubicBezTo>
                  <a:pt x="1840" y="1136"/>
                  <a:pt x="1792" y="816"/>
                  <a:pt x="1776" y="672"/>
                </a:cubicBezTo>
                <a:cubicBezTo>
                  <a:pt x="1760" y="528"/>
                  <a:pt x="1664" y="496"/>
                  <a:pt x="1680" y="384"/>
                </a:cubicBezTo>
                <a:cubicBezTo>
                  <a:pt x="1696" y="272"/>
                  <a:pt x="1784" y="136"/>
                  <a:pt x="1872" y="0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52" name="AutoShape 36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25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226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8227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  <p:sp>
        <p:nvSpPr>
          <p:cNvPr id="8228" name="Freeform 35"/>
          <p:cNvSpPr>
            <a:spLocks noChangeArrowheads="1"/>
          </p:cNvSpPr>
          <p:nvPr/>
        </p:nvSpPr>
        <p:spPr bwMode="auto">
          <a:xfrm>
            <a:off x="7708900" y="2209800"/>
            <a:ext cx="520700" cy="1676400"/>
          </a:xfrm>
          <a:custGeom>
            <a:avLst/>
            <a:gdLst>
              <a:gd name="T0" fmla="*/ 328 w 328"/>
              <a:gd name="T1" fmla="*/ 0 h 1056"/>
              <a:gd name="T2" fmla="*/ 40 w 328"/>
              <a:gd name="T3" fmla="*/ 384 h 1056"/>
              <a:gd name="T4" fmla="*/ 88 w 328"/>
              <a:gd name="T5" fmla="*/ 672 h 1056"/>
              <a:gd name="T6" fmla="*/ 280 w 328"/>
              <a:gd name="T7" fmla="*/ 105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1056"/>
              <a:gd name="T14" fmla="*/ 328 w 32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1056">
                <a:moveTo>
                  <a:pt x="328" y="0"/>
                </a:moveTo>
                <a:cubicBezTo>
                  <a:pt x="204" y="136"/>
                  <a:pt x="80" y="272"/>
                  <a:pt x="40" y="384"/>
                </a:cubicBezTo>
                <a:cubicBezTo>
                  <a:pt x="0" y="496"/>
                  <a:pt x="48" y="560"/>
                  <a:pt x="88" y="672"/>
                </a:cubicBezTo>
                <a:cubicBezTo>
                  <a:pt x="128" y="784"/>
                  <a:pt x="232" y="976"/>
                  <a:pt x="280" y="1056"/>
                </a:cubicBezTo>
              </a:path>
            </a:pathLst>
          </a:custGeom>
          <a:noFill/>
          <a:ln w="38160">
            <a:solidFill>
              <a:srgbClr val="CC99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99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49" name="Oval 32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5</a:t>
            </a:r>
          </a:p>
        </p:txBody>
      </p:sp>
      <p:sp>
        <p:nvSpPr>
          <p:cNvPr id="9250" name="Oval 33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9251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35" name="AutoShape 23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28600" y="1752600"/>
          <a:ext cx="4038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4" imgW="2497320" imgH="2187360" progId="Excel.Sheet.8">
                  <p:embed/>
                </p:oleObj>
              </mc:Choice>
              <mc:Fallback>
                <p:oleObj r:id="rId4" imgW="2497320" imgH="21873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03860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61" name="Oval 20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5</a:t>
            </a:r>
          </a:p>
        </p:txBody>
      </p:sp>
      <p:sp>
        <p:nvSpPr>
          <p:cNvPr id="10262" name="Oval 21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sp>
        <p:nvSpPr>
          <p:cNvPr id="10263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Prim’s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Kruskal’s</a:t>
            </a:r>
            <a:r>
              <a:rPr lang="en-GB" dirty="0" smtClean="0"/>
              <a:t>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181600"/>
          </a:xfrm>
        </p:spPr>
        <p:txBody>
          <a:bodyPr>
            <a:noAutofit/>
          </a:bodyPr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noProof="1" smtClean="0"/>
              <a:t>Dari sebuah graph </a:t>
            </a:r>
            <a:r>
              <a:rPr lang="en-GB" sz="2400" i="1" noProof="1" smtClean="0"/>
              <a:t>G = (V,E)</a:t>
            </a:r>
            <a:r>
              <a:rPr lang="en-GB" sz="2400" noProof="1" smtClean="0"/>
              <a:t>, buatlah graph baru </a:t>
            </a:r>
            <a:r>
              <a:rPr lang="en-GB" sz="2400" i="1" noProof="1" smtClean="0"/>
              <a:t>T  </a:t>
            </a:r>
            <a:r>
              <a:rPr lang="en-GB" sz="2400" noProof="1" smtClean="0"/>
              <a:t>dengan verteks yang sama dengan G namun belum memiliki edges.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noProof="1" smtClean="0"/>
              <a:t>List semua </a:t>
            </a:r>
            <a:r>
              <a:rPr lang="en-GB" sz="2400" i="1" noProof="1" smtClean="0"/>
              <a:t>edges</a:t>
            </a:r>
            <a:r>
              <a:rPr lang="en-GB" sz="2400" noProof="1" smtClean="0"/>
              <a:t> yang terdapat pada G, urutkan berdasarkan bobot, dari yang terkecil hingga yang terbesar</a:t>
            </a:r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noProof="1" smtClean="0"/>
              <a:t>Lakukan iterasi untuk setiap </a:t>
            </a:r>
            <a:r>
              <a:rPr lang="en-GB" sz="2400" i="1" noProof="1" smtClean="0"/>
              <a:t>edge </a:t>
            </a:r>
            <a:r>
              <a:rPr lang="en-GB" sz="2400" noProof="1" smtClean="0"/>
              <a:t>secara terurut. Untuk setiap </a:t>
            </a:r>
            <a:r>
              <a:rPr lang="en-GB" sz="2400" i="1" noProof="1" smtClean="0"/>
              <a:t>edge</a:t>
            </a:r>
            <a:r>
              <a:rPr lang="en-GB" sz="2400" noProof="1" smtClean="0"/>
              <a:t> (v,u):</a:t>
            </a:r>
          </a:p>
          <a:p>
            <a:pPr marL="733425" lvl="1" indent="-333375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noProof="1" smtClean="0"/>
              <a:t>Jika u dan v tidak terhubung oleh suatu </a:t>
            </a:r>
            <a:r>
              <a:rPr lang="en-GB" sz="2400" b="1" i="1" noProof="1" smtClean="0"/>
              <a:t>path </a:t>
            </a:r>
            <a:r>
              <a:rPr lang="en-GB" sz="2400" b="1" noProof="1" smtClean="0"/>
              <a:t>pada T, tambahkan (u,v) ke dalam T, atau dengan kata lain tambahkan edge ke dalam graph T </a:t>
            </a:r>
            <a:r>
              <a:rPr lang="en-GB" sz="2400" b="1" noProof="1" smtClean="0">
                <a:solidFill>
                  <a:srgbClr val="FF0000"/>
                </a:solidFill>
              </a:rPr>
              <a:t>apabila tidak menimbulkan </a:t>
            </a:r>
            <a:r>
              <a:rPr lang="en-GB" sz="2400" b="1" i="1" noProof="1" smtClean="0">
                <a:solidFill>
                  <a:srgbClr val="FF0000"/>
                </a:solidFill>
              </a:rPr>
              <a:t>cycle.</a:t>
            </a:r>
          </a:p>
          <a:p>
            <a:pPr marL="407988" lvl="1" indent="-7938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noProof="1" smtClean="0">
                <a:solidFill>
                  <a:srgbClr val="FF0000"/>
                </a:solidFill>
              </a:rPr>
              <a:t>Iterasi dilakukan hingga semua verteks terhubung (jumlah edge = jumlah verteks – 1)</a:t>
            </a:r>
            <a:endParaRPr lang="en-GB" sz="2400" b="1" noProof="1" smtClean="0"/>
          </a:p>
          <a:p>
            <a:pPr marL="333375" indent="-333375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noProof="1" smtClean="0"/>
              <a:t>Pemeriksaan cycle dapat menggunakan struktur data “Union-Find Disjoint Sets”</a:t>
            </a:r>
          </a:p>
          <a:p>
            <a:pPr marL="333375" indent="-333375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noProof="1" smtClean="0"/>
              <a:t>Graph T yang terbentuk merupakan MST dari graph 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3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276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277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287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288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289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290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91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292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293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294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295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296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297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298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11266" name="Object 33"/>
          <p:cNvGraphicFramePr>
            <a:graphicFrameLocks noChangeAspect="1"/>
          </p:cNvGraphicFramePr>
          <p:nvPr/>
        </p:nvGraphicFramePr>
        <p:xfrm>
          <a:off x="914400" y="12192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9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Kruskal’s</a:t>
            </a:r>
            <a:r>
              <a:rPr lang="en-GB" dirty="0" smtClean="0"/>
              <a:t>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91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4</a:t>
            </a:r>
          </a:p>
        </p:txBody>
      </p:sp>
      <p:sp>
        <p:nvSpPr>
          <p:cNvPr id="12300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301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313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315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16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317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318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319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20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321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322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12290" name="Object 33"/>
          <p:cNvGraphicFramePr>
            <a:graphicFrameLocks noChangeAspect="1"/>
          </p:cNvGraphicFramePr>
          <p:nvPr/>
        </p:nvGraphicFramePr>
        <p:xfrm>
          <a:off x="914400" y="12954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9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4</a:t>
            </a:r>
          </a:p>
        </p:txBody>
      </p:sp>
      <p:sp>
        <p:nvSpPr>
          <p:cNvPr id="13324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3325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337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338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341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343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344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45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346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13314" name="Object 33"/>
          <p:cNvGraphicFramePr>
            <a:graphicFrameLocks noChangeAspect="1"/>
          </p:cNvGraphicFramePr>
          <p:nvPr/>
        </p:nvGraphicFramePr>
        <p:xfrm>
          <a:off x="838200" y="12954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8" name="AutoShape 36"/>
          <p:cNvSpPr>
            <a:spLocks noChangeArrowheads="1"/>
          </p:cNvSpPr>
          <p:nvPr/>
        </p:nvSpPr>
        <p:spPr bwMode="auto">
          <a:xfrm>
            <a:off x="1600200" y="3962400"/>
            <a:ext cx="5105400" cy="25146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/>
          </p:nvPr>
        </p:nvSpPr>
        <p:spPr>
          <a:xfrm>
            <a:off x="349250" y="609600"/>
            <a:ext cx="8337550" cy="5334000"/>
          </a:xfrm>
          <a:noFill/>
        </p:spPr>
        <p:txBody>
          <a:bodyPr anchor="t"/>
          <a:lstStyle/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err="1" smtClean="0">
                <a:solidFill>
                  <a:srgbClr val="FF0000"/>
                </a:solidFill>
              </a:rPr>
              <a:t>Jalur</a:t>
            </a:r>
            <a:r>
              <a:rPr lang="en-GB" sz="2400" b="1" dirty="0" smtClean="0">
                <a:solidFill>
                  <a:srgbClr val="FF0000"/>
                </a:solidFill>
              </a:rPr>
              <a:t>/path</a:t>
            </a:r>
            <a:r>
              <a:rPr lang="en-GB" sz="2400" dirty="0" smtClean="0">
                <a:solidFill>
                  <a:srgbClr val="000000"/>
                </a:solidFill>
              </a:rPr>
              <a:t>: </a:t>
            </a:r>
            <a:r>
              <a:rPr lang="en-GB" sz="2400" dirty="0" err="1" smtClean="0">
                <a:solidFill>
                  <a:srgbClr val="000000"/>
                </a:solidFill>
              </a:rPr>
              <a:t>urutan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(vertices) v</a:t>
            </a:r>
            <a:r>
              <a:rPr lang="en-GB" sz="2400" baseline="-25000" dirty="0" smtClean="0">
                <a:solidFill>
                  <a:srgbClr val="000000"/>
                </a:solidFill>
              </a:rPr>
              <a:t>1</a:t>
            </a:r>
            <a:r>
              <a:rPr lang="en-GB" sz="2400" dirty="0" smtClean="0">
                <a:solidFill>
                  <a:srgbClr val="000000"/>
                </a:solidFill>
              </a:rPr>
              <a:t>, v</a:t>
            </a:r>
            <a:r>
              <a:rPr lang="en-GB" sz="2400" baseline="-25000" dirty="0" smtClean="0">
                <a:solidFill>
                  <a:srgbClr val="000000"/>
                </a:solidFill>
              </a:rPr>
              <a:t>2</a:t>
            </a:r>
            <a:r>
              <a:rPr lang="en-GB" sz="2400" dirty="0" smtClean="0">
                <a:solidFill>
                  <a:srgbClr val="000000"/>
                </a:solidFill>
              </a:rPr>
              <a:t> ,. . .</a:t>
            </a:r>
            <a:r>
              <a:rPr lang="en-GB" sz="2400" dirty="0" err="1" smtClean="0">
                <a:solidFill>
                  <a:srgbClr val="000000"/>
                </a:solidFill>
              </a:rPr>
              <a:t>v</a:t>
            </a:r>
            <a:r>
              <a:rPr lang="en-GB" sz="2400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sedemikian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sehingga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berurutan</a:t>
            </a:r>
            <a:r>
              <a:rPr lang="en-GB" sz="2400" dirty="0" smtClean="0">
                <a:solidFill>
                  <a:srgbClr val="000000"/>
                </a:solidFill>
              </a:rPr>
              <a:t> v</a:t>
            </a:r>
            <a:r>
              <a:rPr lang="en-GB" sz="2400" baseline="-25000" dirty="0" smtClean="0">
                <a:solidFill>
                  <a:srgbClr val="000000"/>
                </a:solidFill>
              </a:rPr>
              <a:t>i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dan</a:t>
            </a:r>
            <a:r>
              <a:rPr lang="en-GB" sz="2400" dirty="0" smtClean="0">
                <a:solidFill>
                  <a:srgbClr val="000000"/>
                </a:solidFill>
              </a:rPr>
              <a:t> v</a:t>
            </a:r>
            <a:r>
              <a:rPr lang="en-GB" sz="2400" baseline="-25000" dirty="0" smtClean="0">
                <a:solidFill>
                  <a:srgbClr val="000000"/>
                </a:solidFill>
              </a:rPr>
              <a:t>i+1 </a:t>
            </a:r>
            <a:r>
              <a:rPr lang="en-GB" sz="2400" dirty="0" err="1" smtClean="0">
                <a:solidFill>
                  <a:srgbClr val="000000"/>
                </a:solidFill>
              </a:rPr>
              <a:t>adalah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terhubung</a:t>
            </a:r>
            <a:r>
              <a:rPr lang="en-GB" sz="2400" dirty="0" smtClean="0">
                <a:solidFill>
                  <a:srgbClr val="000000"/>
                </a:solidFill>
              </a:rPr>
              <a:t>. </a:t>
            </a: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FF0000"/>
                </a:solidFill>
              </a:rPr>
              <a:t>simple path</a:t>
            </a:r>
            <a:r>
              <a:rPr lang="en-GB" sz="2400" dirty="0" smtClean="0">
                <a:solidFill>
                  <a:srgbClr val="000000"/>
                </a:solidFill>
              </a:rPr>
              <a:t>: </a:t>
            </a:r>
            <a:r>
              <a:rPr lang="en-GB" sz="2400" dirty="0" err="1" smtClean="0">
                <a:solidFill>
                  <a:srgbClr val="000000"/>
                </a:solidFill>
              </a:rPr>
              <a:t>tidak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ada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diulang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FF0000"/>
                </a:solidFill>
              </a:rPr>
              <a:t>cycle</a:t>
            </a:r>
            <a:r>
              <a:rPr lang="en-GB" sz="2400" dirty="0" smtClean="0">
                <a:solidFill>
                  <a:srgbClr val="000000"/>
                </a:solidFill>
              </a:rPr>
              <a:t>: simple path, </a:t>
            </a:r>
            <a:r>
              <a:rPr lang="en-GB" sz="2400" dirty="0" err="1" smtClean="0">
                <a:solidFill>
                  <a:srgbClr val="000000"/>
                </a:solidFill>
              </a:rPr>
              <a:t>dengan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catatan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awal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sama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dengan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simpul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akhir</a:t>
            </a:r>
            <a:endParaRPr lang="en-GB" sz="2400" dirty="0" smtClean="0">
              <a:solidFill>
                <a:srgbClr val="000000"/>
              </a:solidFill>
            </a:endParaRPr>
          </a:p>
          <a:p>
            <a:pPr marL="333375" indent="-333375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FF0000"/>
                </a:solidFill>
              </a:rPr>
              <a:t>DAG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b="1" dirty="0" smtClean="0">
                <a:solidFill>
                  <a:srgbClr val="FF0000"/>
                </a:solidFill>
              </a:rPr>
              <a:t>Directed Acyclic Graph</a:t>
            </a:r>
            <a:r>
              <a:rPr lang="en-GB" sz="2400" dirty="0" smtClean="0">
                <a:solidFill>
                  <a:srgbClr val="000000"/>
                </a:solidFill>
              </a:rPr>
              <a:t>): Graph </a:t>
            </a:r>
            <a:r>
              <a:rPr lang="en-GB" sz="2400" dirty="0" err="1" smtClean="0">
                <a:solidFill>
                  <a:srgbClr val="000000"/>
                </a:solidFill>
              </a:rPr>
              <a:t>dengan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busur</a:t>
            </a:r>
            <a:r>
              <a:rPr lang="en-GB" sz="2400" dirty="0" smtClean="0">
                <a:solidFill>
                  <a:srgbClr val="000000"/>
                </a:solidFill>
              </a:rPr>
              <a:t>/</a:t>
            </a:r>
            <a:r>
              <a:rPr lang="en-GB" sz="2400" dirty="0" err="1" smtClean="0">
                <a:solidFill>
                  <a:srgbClr val="000000"/>
                </a:solidFill>
              </a:rPr>
              <a:t>sisi</a:t>
            </a:r>
            <a:r>
              <a:rPr lang="en-GB" sz="2400" dirty="0" smtClean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memiliki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arah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dan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tidak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memiliki</a:t>
            </a:r>
            <a:r>
              <a:rPr lang="en-GB" sz="2400" dirty="0" smtClean="0">
                <a:solidFill>
                  <a:srgbClr val="000000"/>
                </a:solidFill>
              </a:rPr>
              <a:t> cycles.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0" y="0"/>
            <a:ext cx="9144000" cy="642938"/>
          </a:xfrm>
          <a:solidFill>
            <a:srgbClr val="333399"/>
          </a:solidFill>
        </p:spPr>
        <p:txBody>
          <a:bodyPr anchor="b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Gill Sans MT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 dirty="0" err="1" smtClean="0">
                <a:solidFill>
                  <a:srgbClr val="FFFFFF"/>
                </a:solidFill>
              </a:rPr>
              <a:t>Istilah</a:t>
            </a:r>
            <a:endParaRPr lang="en-GB" sz="3600" dirty="0" smtClean="0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6900" y="4078288"/>
            <a:ext cx="4576763" cy="2378075"/>
            <a:chOff x="1992" y="2809"/>
            <a:chExt cx="2883" cy="1498"/>
          </a:xfrm>
        </p:grpSpPr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2248" y="3634"/>
              <a:ext cx="468" cy="37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3544" y="3512"/>
              <a:ext cx="1003" cy="1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2321" y="3512"/>
              <a:ext cx="1028" cy="1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3031" y="4087"/>
              <a:ext cx="913" cy="1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2648" y="2826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3890" y="2826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7660" name="Oval 11"/>
            <p:cNvSpPr>
              <a:spLocks noChangeArrowheads="1"/>
            </p:cNvSpPr>
            <p:nvPr/>
          </p:nvSpPr>
          <p:spPr bwMode="auto">
            <a:xfrm>
              <a:off x="1992" y="3340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7661" name="Oval 12"/>
            <p:cNvSpPr>
              <a:spLocks noChangeArrowheads="1"/>
            </p:cNvSpPr>
            <p:nvPr/>
          </p:nvSpPr>
          <p:spPr bwMode="auto">
            <a:xfrm>
              <a:off x="3232" y="3340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7662" name="Oval 13"/>
            <p:cNvSpPr>
              <a:spLocks noChangeArrowheads="1"/>
            </p:cNvSpPr>
            <p:nvPr/>
          </p:nvSpPr>
          <p:spPr bwMode="auto">
            <a:xfrm>
              <a:off x="4547" y="3340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7663" name="Oval 14"/>
            <p:cNvSpPr>
              <a:spLocks noChangeArrowheads="1"/>
            </p:cNvSpPr>
            <p:nvPr/>
          </p:nvSpPr>
          <p:spPr bwMode="auto">
            <a:xfrm>
              <a:off x="2685" y="3928"/>
              <a:ext cx="328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27664" name="Oval 15"/>
            <p:cNvSpPr>
              <a:spLocks noChangeArrowheads="1"/>
            </p:cNvSpPr>
            <p:nvPr/>
          </p:nvSpPr>
          <p:spPr bwMode="auto">
            <a:xfrm>
              <a:off x="3890" y="3928"/>
              <a:ext cx="329" cy="331"/>
            </a:xfrm>
            <a:prstGeom prst="ellipse">
              <a:avLst/>
            </a:prstGeom>
            <a:solidFill>
              <a:srgbClr val="7FA0B1"/>
            </a:solidFill>
            <a:ln w="22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FFFFFF"/>
                  </a:solidFill>
                </a:rPr>
                <a:t>V</a:t>
              </a:r>
              <a:r>
                <a:rPr lang="en-GB" sz="2000" b="1" baseline="-2500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2978" y="3010"/>
              <a:ext cx="912" cy="1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2284" y="3077"/>
              <a:ext cx="389" cy="29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H="1">
              <a:off x="4181" y="3634"/>
              <a:ext cx="408" cy="355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>
              <a:off x="4181" y="3083"/>
              <a:ext cx="426" cy="312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2941" y="3083"/>
              <a:ext cx="359" cy="288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3524" y="3597"/>
              <a:ext cx="438" cy="374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H="1">
              <a:off x="3518" y="3120"/>
              <a:ext cx="414" cy="281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 flipH="1">
              <a:off x="2952" y="3646"/>
              <a:ext cx="341" cy="325"/>
            </a:xfrm>
            <a:prstGeom prst="line">
              <a:avLst/>
            </a:prstGeom>
            <a:noFill/>
            <a:ln w="22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Text Box 24"/>
            <p:cNvSpPr txBox="1">
              <a:spLocks noChangeArrowheads="1"/>
            </p:cNvSpPr>
            <p:nvPr/>
          </p:nvSpPr>
          <p:spPr bwMode="auto">
            <a:xfrm>
              <a:off x="3300" y="2809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7674" name="Text Box 25"/>
            <p:cNvSpPr txBox="1">
              <a:spLocks noChangeArrowheads="1"/>
            </p:cNvSpPr>
            <p:nvPr/>
          </p:nvSpPr>
          <p:spPr bwMode="auto">
            <a:xfrm>
              <a:off x="3759" y="3145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329" y="3040"/>
              <a:ext cx="29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4366" y="3774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964" y="3481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2716" y="3481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2236" y="3049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2284" y="3769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3380" y="4057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3124" y="3774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27683" name="Text Box 34"/>
            <p:cNvSpPr txBox="1">
              <a:spLocks noChangeArrowheads="1"/>
            </p:cNvSpPr>
            <p:nvPr/>
          </p:nvSpPr>
          <p:spPr bwMode="auto">
            <a:xfrm>
              <a:off x="3563" y="3738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7684" name="Text Box 35"/>
            <p:cNvSpPr txBox="1">
              <a:spLocks noChangeArrowheads="1"/>
            </p:cNvSpPr>
            <p:nvPr/>
          </p:nvSpPr>
          <p:spPr bwMode="auto">
            <a:xfrm>
              <a:off x="2941" y="3150"/>
              <a:ext cx="203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87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369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370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graphicFrame>
        <p:nvGraphicFramePr>
          <p:cNvPr id="14338" name="Object 33"/>
          <p:cNvGraphicFramePr>
            <a:graphicFrameLocks noChangeAspect="1"/>
          </p:cNvGraphicFramePr>
          <p:nvPr/>
        </p:nvGraphicFramePr>
        <p:xfrm>
          <a:off x="838200" y="14478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5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5391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392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93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394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graphicFrame>
        <p:nvGraphicFramePr>
          <p:cNvPr id="15362" name="Object 33"/>
          <p:cNvGraphicFramePr>
            <a:graphicFrameLocks noChangeAspect="1"/>
          </p:cNvGraphicFramePr>
          <p:nvPr/>
        </p:nvGraphicFramePr>
        <p:xfrm>
          <a:off x="838200" y="12954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83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/>
              <a:t>V</a:t>
            </a:r>
            <a:r>
              <a:rPr lang="en-GB" sz="2000" b="1" baseline="-25000" dirty="0"/>
              <a:t>1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417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7FA0B1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FFFFFF"/>
                </a:solidFill>
              </a:rPr>
              <a:t>V</a:t>
            </a:r>
            <a:r>
              <a:rPr lang="en-GB" sz="2000" b="1" baseline="-25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418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graphicFrame>
        <p:nvGraphicFramePr>
          <p:cNvPr id="16386" name="Object 33"/>
          <p:cNvGraphicFramePr>
            <a:graphicFrameLocks noChangeAspect="1"/>
          </p:cNvGraphicFramePr>
          <p:nvPr/>
        </p:nvGraphicFramePr>
        <p:xfrm>
          <a:off x="838200" y="14478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4" imgW="2351880" imgH="2696040" progId="Excel.Sheet.8">
                  <p:embed/>
                </p:oleObj>
              </mc:Choice>
              <mc:Fallback>
                <p:oleObj r:id="rId4" imgW="2351880" imgH="269604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31" name="AutoShape 35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5075238" y="3160713"/>
            <a:ext cx="644525" cy="509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856413" y="2992438"/>
            <a:ext cx="1379537" cy="158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V="1">
            <a:off x="5103813" y="2398713"/>
            <a:ext cx="557212" cy="4175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7732713" y="2408238"/>
            <a:ext cx="587375" cy="427037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>
            <a:off x="6821488" y="2457450"/>
            <a:ext cx="571500" cy="385763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H="1">
            <a:off x="6043613" y="3176588"/>
            <a:ext cx="469900" cy="442912"/>
          </a:xfrm>
          <a:prstGeom prst="line">
            <a:avLst/>
          </a:prstGeom>
          <a:noFill/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7083425" y="2557463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935913" y="2308225"/>
            <a:ext cx="519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7435850" y="296068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5121275" y="229870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5176838" y="33607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6280150" y="3309938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5</a:t>
            </a:r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graphicFrame>
        <p:nvGraphicFramePr>
          <p:cNvPr id="17410" name="Object 33"/>
          <p:cNvGraphicFramePr>
            <a:graphicFrameLocks noChangeAspect="1"/>
          </p:cNvGraphicFramePr>
          <p:nvPr/>
        </p:nvGraphicFramePr>
        <p:xfrm>
          <a:off x="838200" y="13716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4" imgW="2351880" imgH="2331720" progId="Excel.Sheet.8">
                  <p:embed/>
                </p:oleObj>
              </mc:Choice>
              <mc:Fallback>
                <p:oleObj r:id="rId4" imgW="2351880" imgH="2331720" progId="Excel.Shee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3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Kruskal’s</a:t>
            </a:r>
            <a:r>
              <a:rPr lang="en-GB" dirty="0" smtClean="0"/>
              <a:t>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67" name="AutoShape 23"/>
          <p:cNvSpPr>
            <a:spLocks noChangeArrowheads="1"/>
          </p:cNvSpPr>
          <p:nvPr/>
        </p:nvSpPr>
        <p:spPr bwMode="auto">
          <a:xfrm>
            <a:off x="4419600" y="1752600"/>
            <a:ext cx="4419600" cy="2590800"/>
          </a:xfrm>
          <a:prstGeom prst="roundRect">
            <a:avLst>
              <a:gd name="adj" fmla="val 1150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1600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6554788" y="1905000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5175250" y="2992438"/>
            <a:ext cx="1412875" cy="1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6154738" y="3778250"/>
            <a:ext cx="1252537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5627688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1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72440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3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6429375" y="2759075"/>
            <a:ext cx="452438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4</a:t>
            </a: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5678488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6</a:t>
            </a:r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7332663" y="3560763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7</a:t>
            </a: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6096000" y="2286000"/>
            <a:ext cx="1254125" cy="1588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 flipH="1">
            <a:off x="7732713" y="3160713"/>
            <a:ext cx="561975" cy="4841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6027738" y="2408238"/>
            <a:ext cx="493712" cy="392112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6831013" y="3109913"/>
            <a:ext cx="603250" cy="509587"/>
          </a:xfrm>
          <a:prstGeom prst="line">
            <a:avLst/>
          </a:prstGeom>
          <a:noFill/>
          <a:ln w="2232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7986713" y="330993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449" name="Text Box 15"/>
          <p:cNvSpPr txBox="1">
            <a:spLocks noChangeArrowheads="1"/>
          </p:cNvSpPr>
          <p:nvPr/>
        </p:nvSpPr>
        <p:spPr bwMode="auto">
          <a:xfrm>
            <a:off x="5780088" y="2960688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6630988" y="3762375"/>
            <a:ext cx="3508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451" name="Text Box 17"/>
          <p:cNvSpPr txBox="1">
            <a:spLocks noChangeArrowheads="1"/>
          </p:cNvSpPr>
          <p:nvPr/>
        </p:nvSpPr>
        <p:spPr bwMode="auto">
          <a:xfrm>
            <a:off x="6883400" y="3260725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6029325" y="2457450"/>
            <a:ext cx="350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453" name="Oval 19"/>
          <p:cNvSpPr>
            <a:spLocks noChangeArrowheads="1"/>
          </p:cNvSpPr>
          <p:nvPr/>
        </p:nvSpPr>
        <p:spPr bwMode="auto">
          <a:xfrm>
            <a:off x="8235950" y="2759075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5</a:t>
            </a:r>
          </a:p>
        </p:txBody>
      </p:sp>
      <p:sp>
        <p:nvSpPr>
          <p:cNvPr id="18454" name="Oval 20"/>
          <p:cNvSpPr>
            <a:spLocks noChangeArrowheads="1"/>
          </p:cNvSpPr>
          <p:nvPr/>
        </p:nvSpPr>
        <p:spPr bwMode="auto">
          <a:xfrm>
            <a:off x="7332663" y="2057400"/>
            <a:ext cx="450850" cy="450850"/>
          </a:xfrm>
          <a:prstGeom prst="ellipse">
            <a:avLst/>
          </a:prstGeom>
          <a:solidFill>
            <a:srgbClr val="FFFF00"/>
          </a:solidFill>
          <a:ln w="2232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/>
              <a:t>V</a:t>
            </a:r>
            <a:r>
              <a:rPr lang="en-GB" sz="2000" b="1" baseline="-25000"/>
              <a:t>2</a:t>
            </a:r>
          </a:p>
        </p:txBody>
      </p:sp>
      <p:graphicFrame>
        <p:nvGraphicFramePr>
          <p:cNvPr id="18434" name="Object 21"/>
          <p:cNvGraphicFramePr>
            <a:graphicFrameLocks noChangeAspect="1"/>
          </p:cNvGraphicFramePr>
          <p:nvPr/>
        </p:nvGraphicFramePr>
        <p:xfrm>
          <a:off x="838200" y="1447800"/>
          <a:ext cx="31670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4" imgW="2351880" imgH="2331720" progId="Excel.Sheet.8">
                  <p:embed/>
                </p:oleObj>
              </mc:Choice>
              <mc:Fallback>
                <p:oleObj r:id="rId4" imgW="2351880" imgH="2331720" progId="Excel.Shee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31670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Kruskal’s Algorithm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Gambarkan</a:t>
            </a:r>
            <a:r>
              <a:rPr lang="en-US" sz="2800" dirty="0" smtClean="0"/>
              <a:t> </a:t>
            </a:r>
            <a:r>
              <a:rPr lang="en-US" sz="2800" i="1" dirty="0" smtClean="0"/>
              <a:t>minimum spanning tree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terbentuk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graph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total </a:t>
            </a:r>
            <a:r>
              <a:rPr lang="en-US" sz="2800" dirty="0" err="1" smtClean="0"/>
              <a:t>bobot</a:t>
            </a:r>
            <a:r>
              <a:rPr lang="en-US" sz="2800" dirty="0" smtClean="0"/>
              <a:t> minimum yang </a:t>
            </a:r>
            <a:r>
              <a:rPr lang="en-US" sz="2800" dirty="0" err="1" smtClean="0"/>
              <a:t>dicapai</a:t>
            </a:r>
            <a:r>
              <a:rPr lang="en-US" sz="2800" dirty="0" smtClean="0"/>
              <a:t>.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Prim’s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 algorithm!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958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271962" cy="400843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281948" y="1828800"/>
            <a:ext cx="1066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219700" y="2171700"/>
            <a:ext cx="4572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5143500" y="3238500"/>
            <a:ext cx="76200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200400" y="3200400"/>
            <a:ext cx="10668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29100" y="3314700"/>
            <a:ext cx="7620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209800" y="3200400"/>
            <a:ext cx="9144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4419600" y="4419600"/>
            <a:ext cx="6096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81400" y="5257800"/>
            <a:ext cx="129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2" descr="weiss14-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54745"/>
            <a:ext cx="8763000" cy="300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2" descr="weiss14-07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39277"/>
            <a:ext cx="8763000" cy="363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2" descr="weiss14-1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31289"/>
            <a:ext cx="8763000" cy="34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5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Istilah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37550" cy="5334000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i="1" dirty="0" smtClean="0"/>
              <a:t>connected graph</a:t>
            </a:r>
            <a:r>
              <a:rPr lang="en-GB" dirty="0" smtClean="0"/>
              <a:t>: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terhubung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lain </a:t>
            </a:r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marL="333375" indent="-333375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i="1" dirty="0" err="1" smtClean="0"/>
              <a:t>subgraph</a:t>
            </a:r>
            <a:r>
              <a:rPr lang="en-GB" dirty="0" smtClean="0"/>
              <a:t>: </a:t>
            </a:r>
            <a:r>
              <a:rPr lang="en-GB" dirty="0" err="1" smtClean="0"/>
              <a:t>bagian</a:t>
            </a:r>
            <a:r>
              <a:rPr lang="en-GB" dirty="0" smtClean="0"/>
              <a:t> </a:t>
            </a:r>
            <a:r>
              <a:rPr lang="en-GB" dirty="0" err="1" smtClean="0"/>
              <a:t>simpul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sisi</a:t>
            </a:r>
            <a:r>
              <a:rPr lang="en-GB" dirty="0" smtClean="0"/>
              <a:t>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membentuk</a:t>
            </a:r>
            <a:r>
              <a:rPr lang="en-GB" dirty="0" smtClean="0"/>
              <a:t> graph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866900"/>
            <a:ext cx="4343400" cy="194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3" name="Picture 2" descr="weiss14-2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2" descr="weiss14-27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Disjoint Set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material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70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Union-Find Disjoint Sets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Can support two types of operations efficiently </a:t>
            </a:r>
          </a:p>
          <a:p>
            <a:pPr lvl="1"/>
            <a:r>
              <a:rPr lang="en-AU" dirty="0" smtClean="0"/>
              <a:t>find(x): returns the “representative” of the set that x belongs </a:t>
            </a:r>
          </a:p>
          <a:p>
            <a:pPr lvl="1"/>
            <a:r>
              <a:rPr lang="en-AU" dirty="0" smtClean="0"/>
              <a:t>union(x, y): merges two sets that contain x and y </a:t>
            </a:r>
          </a:p>
          <a:p>
            <a:r>
              <a:rPr lang="en-AU" dirty="0" smtClean="0"/>
              <a:t>Both operations can be done in (essentially) constant time </a:t>
            </a:r>
          </a:p>
          <a:p>
            <a:r>
              <a:rPr lang="en-AU" dirty="0" smtClean="0"/>
              <a:t>Simple and short implementation!</a:t>
            </a:r>
          </a:p>
          <a:p>
            <a:r>
              <a:rPr lang="en-AU" dirty="0" smtClean="0"/>
              <a:t>Applications:</a:t>
            </a:r>
          </a:p>
          <a:p>
            <a:pPr lvl="1"/>
            <a:r>
              <a:rPr lang="en-AU" dirty="0" smtClean="0"/>
              <a:t>track connected components of an undirected graph</a:t>
            </a:r>
          </a:p>
          <a:p>
            <a:pPr lvl="1"/>
            <a:r>
              <a:rPr lang="en-AU" dirty="0" smtClean="0"/>
              <a:t>used for implementing </a:t>
            </a:r>
            <a:r>
              <a:rPr lang="en-AU" dirty="0" err="1" smtClean="0"/>
              <a:t>Kruskal's</a:t>
            </a:r>
            <a:r>
              <a:rPr lang="en-AU" dirty="0" smtClean="0"/>
              <a:t> algorithm to find the minimum spanning tree of a graph.</a:t>
            </a:r>
          </a:p>
          <a:p>
            <a:pPr lvl="2"/>
            <a:r>
              <a:rPr lang="en-AU" dirty="0" smtClean="0"/>
              <a:t>connecting an edge from two connected vertices will create a cycle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782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Data Structure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Main idea: represent each set by a rooted tree </a:t>
            </a:r>
          </a:p>
          <a:p>
            <a:pPr lvl="1"/>
            <a:r>
              <a:rPr lang="en-AU" dirty="0" smtClean="0"/>
              <a:t>Every node maintains a link to its parent </a:t>
            </a:r>
          </a:p>
          <a:p>
            <a:pPr lvl="2"/>
            <a:r>
              <a:rPr lang="en-AU" dirty="0" smtClean="0"/>
              <a:t>initially, each node points to itself</a:t>
            </a:r>
          </a:p>
          <a:p>
            <a:pPr lvl="1"/>
            <a:r>
              <a:rPr lang="en-AU" dirty="0" smtClean="0"/>
              <a:t>A root node is the “representative” of the corresponding set </a:t>
            </a:r>
          </a:p>
          <a:p>
            <a:pPr lvl="1"/>
            <a:r>
              <a:rPr lang="en-AU" dirty="0" smtClean="0"/>
              <a:t>Example: two sets {x, y, z} and {a, b, c, d} </a:t>
            </a:r>
          </a:p>
          <a:p>
            <a:endParaRPr lang="en-AU" dirty="0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70054"/>
            <a:ext cx="2841625" cy="22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find(x): follow the links from x until a node points itself (</a:t>
            </a:r>
            <a:r>
              <a:rPr lang="en-AU" i="1" dirty="0" smtClean="0"/>
              <a:t>the representative node</a:t>
            </a:r>
            <a:r>
              <a:rPr lang="en-AU" dirty="0" smtClean="0"/>
              <a:t>) </a:t>
            </a:r>
          </a:p>
          <a:p>
            <a:pPr lvl="1"/>
            <a:r>
              <a:rPr lang="en-AU" dirty="0" smtClean="0"/>
              <a:t>This can take 𝑂(𝑛) time but we will make it faster </a:t>
            </a:r>
          </a:p>
          <a:p>
            <a:pPr lvl="1"/>
            <a:r>
              <a:rPr lang="en-AU" dirty="0" smtClean="0"/>
              <a:t>Path compression</a:t>
            </a:r>
          </a:p>
          <a:p>
            <a:pPr lvl="2"/>
            <a:r>
              <a:rPr lang="en-AU" dirty="0" smtClean="0"/>
              <a:t>The shape of the tree is not important as long as the root stays the same </a:t>
            </a:r>
          </a:p>
          <a:p>
            <a:pPr lvl="2"/>
            <a:r>
              <a:rPr lang="en-AU" dirty="0" smtClean="0"/>
              <a:t>After find(x) returns the root, backtrack to x and reroute all the links to the root </a:t>
            </a:r>
          </a:p>
          <a:p>
            <a:r>
              <a:rPr lang="en-AU" dirty="0" smtClean="0"/>
              <a:t>union(x, y): run find(x) and find(y) to find corresponding root nodes and direct one to the other</a:t>
            </a:r>
          </a:p>
          <a:p>
            <a:pPr lvl="1"/>
            <a:r>
              <a:rPr lang="en-AU" dirty="0" smtClean="0"/>
              <a:t>Another improvement: Union by rank: attach the smaller tree to the larger tree</a:t>
            </a:r>
          </a:p>
        </p:txBody>
      </p:sp>
    </p:spTree>
    <p:extLst>
      <p:ext uri="{BB962C8B-B14F-4D97-AF65-F5344CB8AC3E}">
        <p14:creationId xmlns:p14="http://schemas.microsoft.com/office/powerpoint/2010/main" val="1292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id-ID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219200" y="18288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2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1735137" y="2362200"/>
            <a:ext cx="228600" cy="304800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735137" y="2652713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3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049337" y="2401888"/>
            <a:ext cx="309563" cy="341312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92137" y="271145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0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354137" y="35814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6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582737" y="3240088"/>
            <a:ext cx="309563" cy="341312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73137" y="4456113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8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1201737" y="4114800"/>
            <a:ext cx="309563" cy="341313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201862" y="3204288"/>
            <a:ext cx="388937" cy="377112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438400" y="35456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9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61063" y="198120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2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477000" y="2514600"/>
            <a:ext cx="228600" cy="304800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6477000" y="2805113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3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5791200" y="2554288"/>
            <a:ext cx="309563" cy="341312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5334000" y="2863850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0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332662" y="2805113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6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6570662" y="2393950"/>
            <a:ext cx="990600" cy="411163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8094663" y="2793206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8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570662" y="2286000"/>
            <a:ext cx="1676400" cy="533400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6875463" y="3402806"/>
            <a:ext cx="190499" cy="475456"/>
          </a:xfrm>
          <a:prstGeom prst="line">
            <a:avLst/>
          </a:prstGeom>
          <a:noFill/>
          <a:ln w="22320">
            <a:solidFill>
              <a:schemeClr val="tx1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6768268" y="3878263"/>
            <a:ext cx="609600" cy="609600"/>
          </a:xfrm>
          <a:prstGeom prst="ellipse">
            <a:avLst/>
          </a:prstGeom>
          <a:solidFill>
            <a:srgbClr val="7FA0B1"/>
          </a:solidFill>
          <a:ln w="2232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FFFFFF"/>
                </a:solidFill>
                <a:ea typeface="Lucida Sans Unicode" pitchFamily="32" charset="0"/>
                <a:cs typeface="Lucida Sans Unicode" pitchFamily="32" charset="0"/>
              </a:rPr>
              <a:t>9</a:t>
            </a:r>
            <a:endParaRPr lang="en-US" sz="2800" b="1" dirty="0">
              <a:solidFill>
                <a:srgbClr val="FFFFFF"/>
              </a:solidFill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13832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1383268"/>
            <a:ext cx="23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calling </a:t>
            </a:r>
            <a:r>
              <a:rPr lang="en-US" dirty="0" err="1" smtClean="0"/>
              <a:t>findSet</a:t>
            </a:r>
            <a:r>
              <a:rPr lang="en-US" dirty="0" smtClean="0"/>
              <a:t> (8)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49594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UnionFindDisjointSet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id-ID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id-ID" b="1">
                <a:solidFill>
                  <a:srgbClr val="000000"/>
                </a:solidFill>
                <a:latin typeface="Consolas"/>
              </a:rPr>
              <a:t> </a:t>
            </a:r>
            <a:r>
              <a:rPr lang="id-ID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d-ID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d-ID" b="1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[];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UnionFindDisjointSet (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size</a:t>
            </a:r>
            <a:r>
              <a:rPr lang="id-ID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endParaRPr lang="id-ID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d-ID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[size];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ii = 0; ii &lt; size; ii++)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id-ID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dirty="0">
                <a:solidFill>
                  <a:srgbClr val="000000"/>
                </a:solidFill>
                <a:latin typeface="Consolas"/>
              </a:rPr>
              <a:t>[ii] = ii;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findSet (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i</a:t>
            </a:r>
            <a:r>
              <a:rPr lang="id-ID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endParaRPr lang="id-ID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id-ID" b="1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[i] == i)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id-ID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id-ID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parent[i] </a:t>
            </a:r>
            <a:r>
              <a:rPr lang="id-ID" b="1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findSet (</a:t>
            </a:r>
            <a:r>
              <a:rPr lang="id-ID" b="1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b="1" dirty="0">
                <a:solidFill>
                  <a:srgbClr val="000000"/>
                </a:solidFill>
                <a:latin typeface="Consolas"/>
              </a:rPr>
              <a:t>[i</a:t>
            </a:r>
            <a:r>
              <a:rPr lang="id-ID" b="1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// path compression</a:t>
            </a:r>
            <a:endParaRPr lang="id-ID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unionSet (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i,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j</a:t>
            </a:r>
            <a:r>
              <a:rPr lang="sv-SE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endParaRPr lang="id-ID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d-ID" dirty="0">
                <a:solidFill>
                  <a:srgbClr val="0000C0"/>
                </a:solidFill>
                <a:latin typeface="Consolas"/>
              </a:rPr>
              <a:t>parent</a:t>
            </a:r>
            <a:r>
              <a:rPr lang="id-ID" dirty="0">
                <a:solidFill>
                  <a:srgbClr val="000000"/>
                </a:solidFill>
                <a:latin typeface="Consolas"/>
              </a:rPr>
              <a:t>[findSet (i)] = findSet (j);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isSameSet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i,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j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id-ID" dirty="0" smtClean="0">
                <a:solidFill>
                  <a:srgbClr val="000000"/>
                </a:solidFill>
                <a:latin typeface="Consolas"/>
              </a:rPr>
              <a:t>{</a:t>
            </a:r>
            <a:endParaRPr lang="id-ID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da-DK" b="1" dirty="0">
                <a:solidFill>
                  <a:srgbClr val="000000"/>
                </a:solidFill>
                <a:latin typeface="Consolas"/>
              </a:rPr>
              <a:t> findSet (i) == findSet (j);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d-ID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58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Representasi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001000" cy="554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ki104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3004</Words>
  <Application>Microsoft Office PowerPoint</Application>
  <PresentationFormat>On-screen Show (4:3)</PresentationFormat>
  <Paragraphs>1255</Paragraphs>
  <Slides>87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103" baseType="lpstr">
      <vt:lpstr>Arial</vt:lpstr>
      <vt:lpstr>Calibri</vt:lpstr>
      <vt:lpstr>Consolas</vt:lpstr>
      <vt:lpstr>Courier New</vt:lpstr>
      <vt:lpstr>Gill Sans MT</vt:lpstr>
      <vt:lpstr>Lucida Console</vt:lpstr>
      <vt:lpstr>Lucida Sans Unicode</vt:lpstr>
      <vt:lpstr>Symbol</vt:lpstr>
      <vt:lpstr>Times New Roman</vt:lpstr>
      <vt:lpstr>Times New Roman;Arial</vt:lpstr>
      <vt:lpstr>Verdana</vt:lpstr>
      <vt:lpstr>Wingdings</vt:lpstr>
      <vt:lpstr>iki10400</vt:lpstr>
      <vt:lpstr>Equation</vt:lpstr>
      <vt:lpstr>Worksheet</vt:lpstr>
      <vt:lpstr>Microsoft Excel 97-2003 Worksheet</vt:lpstr>
      <vt:lpstr>Graph</vt:lpstr>
      <vt:lpstr>Materi</vt:lpstr>
      <vt:lpstr>Penggunaan Graph</vt:lpstr>
      <vt:lpstr>Definisi</vt:lpstr>
      <vt:lpstr>Istilah</vt:lpstr>
      <vt:lpstr>Weighted Graph</vt:lpstr>
      <vt:lpstr>Istilah</vt:lpstr>
      <vt:lpstr>Istilah</vt:lpstr>
      <vt:lpstr>Representasi</vt:lpstr>
      <vt:lpstr>Representasi: Edge List</vt:lpstr>
      <vt:lpstr>Edge List: Representation</vt:lpstr>
      <vt:lpstr>Representasi: Adjancency List (traditional)‏</vt:lpstr>
      <vt:lpstr>‏</vt:lpstr>
      <vt:lpstr>Adjacency List: Representation</vt:lpstr>
      <vt:lpstr>Adjacency List: Representation (alt.)</vt:lpstr>
      <vt:lpstr>Representasi: Adjacency Matrix (traditional)‏</vt:lpstr>
      <vt:lpstr>Representation: Adjancency Matrix </vt:lpstr>
      <vt:lpstr>Representation: Adjancency Matrix </vt:lpstr>
      <vt:lpstr>Graph Traversal</vt:lpstr>
      <vt:lpstr>Graph Algorithms</vt:lpstr>
      <vt:lpstr>Shortest Path: </vt:lpstr>
      <vt:lpstr>Dijkstra’s Algorithm</vt:lpstr>
      <vt:lpstr>Dijkstra’s Algorithm</vt:lpstr>
      <vt:lpstr>Dijkstra’s Algorithm: stages</vt:lpstr>
      <vt:lpstr>Expanding the White Cloud</vt:lpstr>
      <vt:lpstr>Dijkstra’s Algorithm: stages</vt:lpstr>
      <vt:lpstr>Dijkstra’s Algorithm: stages</vt:lpstr>
      <vt:lpstr>Dijkstra’s Algorithm: stages</vt:lpstr>
      <vt:lpstr>Dijkstra’s Algorithm: stages</vt:lpstr>
      <vt:lpstr>Dijkstra’s Algorithm: stages</vt:lpstr>
      <vt:lpstr>Dijkstra’s Algorithm: stages</vt:lpstr>
      <vt:lpstr>Dijkstra’s Algorithm: stages</vt:lpstr>
      <vt:lpstr>PowerPoint Presentation</vt:lpstr>
      <vt:lpstr>PowerPoint Presentation</vt:lpstr>
      <vt:lpstr>PowerPoint Presentation</vt:lpstr>
      <vt:lpstr>Latihan</vt:lpstr>
      <vt:lpstr>Jawaban</vt:lpstr>
      <vt:lpstr>Variasi shortest path problem</vt:lpstr>
      <vt:lpstr>Topological Sorting</vt:lpstr>
      <vt:lpstr>Topological Sorting: Algoritma </vt:lpstr>
      <vt:lpstr>Topological Sorting </vt:lpstr>
      <vt:lpstr>Topological Sorting </vt:lpstr>
      <vt:lpstr>Topological Sorting </vt:lpstr>
      <vt:lpstr>Topological Sorting </vt:lpstr>
      <vt:lpstr>Topological Sorting </vt:lpstr>
      <vt:lpstr>Topological Sorting </vt:lpstr>
      <vt:lpstr>Topological Sorting </vt:lpstr>
      <vt:lpstr>Topological Sorting </vt:lpstr>
      <vt:lpstr>Topological Sorting</vt:lpstr>
      <vt:lpstr>Latihan</vt:lpstr>
      <vt:lpstr>Jawaban</vt:lpstr>
      <vt:lpstr>Minimum Spanning Tree (MST) </vt:lpstr>
      <vt:lpstr>Minimum Spanning Tree (MST)‏</vt:lpstr>
      <vt:lpstr>Minimum Spanning Tree: a graph </vt:lpstr>
      <vt:lpstr>Minimum Spanning Tree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Kruskal’s Algorithm</vt:lpstr>
      <vt:lpstr>Kruskal’s Algorithm </vt:lpstr>
      <vt:lpstr>Kruskal’s Algorithm </vt:lpstr>
      <vt:lpstr>Kruskal’s Algorithm </vt:lpstr>
      <vt:lpstr>Kruskal’s Algorithm </vt:lpstr>
      <vt:lpstr>Kruskal’s Algorithm </vt:lpstr>
      <vt:lpstr>Kruskal’s Algorithm </vt:lpstr>
      <vt:lpstr>Kruskal’s Algorithm </vt:lpstr>
      <vt:lpstr>Kruskal’s Algorithm </vt:lpstr>
      <vt:lpstr> Latihan</vt:lpstr>
      <vt:lpstr>Jawaban</vt:lpstr>
      <vt:lpstr>Implementasi Graph</vt:lpstr>
      <vt:lpstr>Implementasi Graph</vt:lpstr>
      <vt:lpstr>Implementasi Graph</vt:lpstr>
      <vt:lpstr>Implementasi Graph</vt:lpstr>
      <vt:lpstr>Implementasi Graph</vt:lpstr>
      <vt:lpstr>Union Find Disjoint Set</vt:lpstr>
      <vt:lpstr>Union-Find Disjoint Sets</vt:lpstr>
      <vt:lpstr>Data Structure</vt:lpstr>
      <vt:lpstr>Implementation</vt:lpstr>
      <vt:lpstr>Path Compression</vt:lpstr>
      <vt:lpstr>Java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clara vania</dc:creator>
  <cp:lastModifiedBy>iis</cp:lastModifiedBy>
  <cp:revision>67</cp:revision>
  <dcterms:created xsi:type="dcterms:W3CDTF">2011-04-27T09:27:18Z</dcterms:created>
  <dcterms:modified xsi:type="dcterms:W3CDTF">2019-12-05T08:03:36Z</dcterms:modified>
</cp:coreProperties>
</file>