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sldIdLst>
    <p:sldId id="264" r:id="rId5"/>
    <p:sldId id="266" r:id="rId6"/>
    <p:sldId id="257" r:id="rId7"/>
    <p:sldId id="258" r:id="rId8"/>
    <p:sldId id="259" r:id="rId9"/>
    <p:sldId id="260" r:id="rId10"/>
    <p:sldId id="286" r:id="rId11"/>
    <p:sldId id="287" r:id="rId12"/>
    <p:sldId id="288" r:id="rId13"/>
    <p:sldId id="289" r:id="rId14"/>
    <p:sldId id="290" r:id="rId15"/>
    <p:sldId id="291" r:id="rId16"/>
    <p:sldId id="292" r:id="rId17"/>
    <p:sldId id="293" r:id="rId18"/>
    <p:sldId id="294"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5" r:id="rId36"/>
    <p:sldId id="283" r:id="rId37"/>
    <p:sldId id="26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48913D-7AC5-4796-BB90-CA1018D2FE14}" v="3" dt="2023-11-22T18:25:21.7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6" d="100"/>
          <a:sy n="86" d="100"/>
        </p:scale>
        <p:origin x="33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8451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2551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3043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15193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0083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4339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21563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9338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051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208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3981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3531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524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517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62606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782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025721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ADD2-437B-58E3-47AE-0EDFA8E342F8}"/>
              </a:ext>
            </a:extLst>
          </p:cNvPr>
          <p:cNvSpPr>
            <a:spLocks noGrp="1"/>
          </p:cNvSpPr>
          <p:nvPr>
            <p:ph type="ctrTitle"/>
          </p:nvPr>
        </p:nvSpPr>
        <p:spPr>
          <a:xfrm>
            <a:off x="1793644" y="2073433"/>
            <a:ext cx="8915399" cy="1535837"/>
          </a:xfrm>
        </p:spPr>
        <p:txBody>
          <a:bodyPr>
            <a:normAutofit/>
          </a:bodyPr>
          <a:lstStyle/>
          <a:p>
            <a:pPr algn="ctr"/>
            <a:r>
              <a:rPr lang="en-US" sz="6600" b="1" dirty="0">
                <a:solidFill>
                  <a:schemeClr val="accent5">
                    <a:lumMod val="50000"/>
                  </a:schemeClr>
                </a:solidFill>
                <a:latin typeface="Times New Roman"/>
                <a:ea typeface="Calibri Light"/>
                <a:cs typeface="Calibri Light"/>
              </a:rPr>
              <a:t>MOVIBAZAR</a:t>
            </a:r>
          </a:p>
        </p:txBody>
      </p:sp>
    </p:spTree>
    <p:extLst>
      <p:ext uri="{BB962C8B-B14F-4D97-AF65-F5344CB8AC3E}">
        <p14:creationId xmlns:p14="http://schemas.microsoft.com/office/powerpoint/2010/main" val="2722642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3AB7-C34D-1CCD-0AA2-77D6F931BF0C}"/>
              </a:ext>
            </a:extLst>
          </p:cNvPr>
          <p:cNvSpPr>
            <a:spLocks noGrp="1"/>
          </p:cNvSpPr>
          <p:nvPr>
            <p:ph type="title"/>
          </p:nvPr>
        </p:nvSpPr>
        <p:spPr>
          <a:xfrm>
            <a:off x="2592925" y="748398"/>
            <a:ext cx="8911687" cy="663152"/>
          </a:xfrm>
        </p:spPr>
        <p:txBody>
          <a:bodyPr>
            <a:normAutofit/>
          </a:bodyPr>
          <a:lstStyle/>
          <a:p>
            <a:r>
              <a:rPr lang="en-US" sz="2400" u="sng" dirty="0">
                <a:latin typeface="Times New Roman" panose="02020603050405020304" pitchFamily="18" charset="0"/>
                <a:cs typeface="Times New Roman" panose="02020603050405020304" pitchFamily="18" charset="0"/>
              </a:rPr>
              <a:t>DFD LEVEL 0:- Theatre module</a:t>
            </a:r>
            <a:endParaRPr lang="en-US" sz="2400" u="sng" dirty="0"/>
          </a:p>
        </p:txBody>
      </p:sp>
      <p:pic>
        <p:nvPicPr>
          <p:cNvPr id="7" name="Content Placeholder 6" descr="A diagram of a movie&#10;&#10;Description automatically generated">
            <a:extLst>
              <a:ext uri="{FF2B5EF4-FFF2-40B4-BE49-F238E27FC236}">
                <a16:creationId xmlns:a16="http://schemas.microsoft.com/office/drawing/2014/main" id="{59D2CD37-BFA4-F1D0-89F7-9C7DE28AD1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4" y="1605280"/>
            <a:ext cx="7607715" cy="3881120"/>
          </a:xfrm>
        </p:spPr>
      </p:pic>
    </p:spTree>
    <p:extLst>
      <p:ext uri="{BB962C8B-B14F-4D97-AF65-F5344CB8AC3E}">
        <p14:creationId xmlns:p14="http://schemas.microsoft.com/office/powerpoint/2010/main" val="382595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19F0-E1CC-FEA3-BC8B-AF446267349B}"/>
              </a:ext>
            </a:extLst>
          </p:cNvPr>
          <p:cNvSpPr>
            <a:spLocks noGrp="1"/>
          </p:cNvSpPr>
          <p:nvPr>
            <p:ph type="title"/>
          </p:nvPr>
        </p:nvSpPr>
        <p:spPr>
          <a:xfrm>
            <a:off x="2592925" y="735870"/>
            <a:ext cx="8911687" cy="717010"/>
          </a:xfrm>
        </p:spPr>
        <p:txBody>
          <a:bodyPr>
            <a:normAutofit/>
          </a:bodyPr>
          <a:lstStyle/>
          <a:p>
            <a:r>
              <a:rPr lang="en-US" sz="2400" u="sng" dirty="0">
                <a:latin typeface="Times New Roman" panose="02020603050405020304" pitchFamily="18" charset="0"/>
                <a:cs typeface="Times New Roman" panose="02020603050405020304" pitchFamily="18" charset="0"/>
              </a:rPr>
              <a:t>DFD LEVEL 1:- Admin module</a:t>
            </a:r>
            <a:endParaRPr lang="en-US" sz="2400" u="sng" dirty="0"/>
          </a:p>
        </p:txBody>
      </p:sp>
      <p:pic>
        <p:nvPicPr>
          <p:cNvPr id="5" name="Content Placeholder 4" descr="A diagram of a movie&#10;&#10;Description automatically generated">
            <a:extLst>
              <a:ext uri="{FF2B5EF4-FFF2-40B4-BE49-F238E27FC236}">
                <a16:creationId xmlns:a16="http://schemas.microsoft.com/office/drawing/2014/main" id="{9B0A11AA-0B01-BEA7-CD82-FEFCC51666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534161"/>
            <a:ext cx="8134767" cy="4374678"/>
          </a:xfrm>
        </p:spPr>
      </p:pic>
    </p:spTree>
    <p:extLst>
      <p:ext uri="{BB962C8B-B14F-4D97-AF65-F5344CB8AC3E}">
        <p14:creationId xmlns:p14="http://schemas.microsoft.com/office/powerpoint/2010/main" val="1088240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6562-686D-DCED-CBFC-47E7E246FA1A}"/>
              </a:ext>
            </a:extLst>
          </p:cNvPr>
          <p:cNvSpPr>
            <a:spLocks noGrp="1"/>
          </p:cNvSpPr>
          <p:nvPr>
            <p:ph type="title"/>
          </p:nvPr>
        </p:nvSpPr>
        <p:spPr>
          <a:xfrm>
            <a:off x="2592925" y="828297"/>
            <a:ext cx="8911687" cy="601008"/>
          </a:xfrm>
        </p:spPr>
        <p:txBody>
          <a:bodyPr>
            <a:normAutofit/>
          </a:bodyPr>
          <a:lstStyle/>
          <a:p>
            <a:r>
              <a:rPr lang="en-US" sz="2400" u="sng" dirty="0">
                <a:latin typeface="Times New Roman" panose="02020603050405020304" pitchFamily="18" charset="0"/>
                <a:cs typeface="Times New Roman" panose="02020603050405020304" pitchFamily="18" charset="0"/>
              </a:rPr>
              <a:t>DFD LEVEL 1:- Theatre module</a:t>
            </a:r>
            <a:endParaRPr lang="en-US" sz="2400" u="sng" dirty="0"/>
          </a:p>
        </p:txBody>
      </p:sp>
      <p:pic>
        <p:nvPicPr>
          <p:cNvPr id="5" name="Content Placeholder 4" descr="A diagram of a login&#10;&#10;Description automatically generated">
            <a:extLst>
              <a:ext uri="{FF2B5EF4-FFF2-40B4-BE49-F238E27FC236}">
                <a16:creationId xmlns:a16="http://schemas.microsoft.com/office/drawing/2014/main" id="{DF337CDA-70E5-3E64-72C1-4F2636C7F8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692462"/>
            <a:ext cx="8137016" cy="4027618"/>
          </a:xfrm>
        </p:spPr>
      </p:pic>
    </p:spTree>
    <p:extLst>
      <p:ext uri="{BB962C8B-B14F-4D97-AF65-F5344CB8AC3E}">
        <p14:creationId xmlns:p14="http://schemas.microsoft.com/office/powerpoint/2010/main" val="526801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0616A-6278-77CC-8677-044B37210F6D}"/>
              </a:ext>
            </a:extLst>
          </p:cNvPr>
          <p:cNvSpPr>
            <a:spLocks noGrp="1"/>
          </p:cNvSpPr>
          <p:nvPr>
            <p:ph type="title"/>
          </p:nvPr>
        </p:nvSpPr>
        <p:spPr>
          <a:xfrm>
            <a:off x="2589212" y="828297"/>
            <a:ext cx="8911687" cy="609886"/>
          </a:xfrm>
        </p:spPr>
        <p:txBody>
          <a:bodyPr>
            <a:normAutofit/>
          </a:bodyPr>
          <a:lstStyle/>
          <a:p>
            <a:r>
              <a:rPr lang="en-US" sz="2400" u="sng" dirty="0">
                <a:latin typeface="Times New Roman" panose="02020603050405020304" pitchFamily="18" charset="0"/>
                <a:cs typeface="Times New Roman" panose="02020603050405020304" pitchFamily="18" charset="0"/>
              </a:rPr>
              <a:t>DFD LEVEL 2:- Admin module</a:t>
            </a:r>
            <a:endParaRPr lang="en-US" sz="2400" u="sng" dirty="0"/>
          </a:p>
        </p:txBody>
      </p:sp>
      <p:pic>
        <p:nvPicPr>
          <p:cNvPr id="11" name="Content Placeholder 10" descr="A diagram of a user&#10;&#10;Description automatically generated">
            <a:extLst>
              <a:ext uri="{FF2B5EF4-FFF2-40B4-BE49-F238E27FC236}">
                <a16:creationId xmlns:a16="http://schemas.microsoft.com/office/drawing/2014/main" id="{F9722E82-7661-5054-71AE-060C937BFA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2" y="1727200"/>
            <a:ext cx="7824788" cy="4258362"/>
          </a:xfrm>
        </p:spPr>
      </p:pic>
    </p:spTree>
    <p:extLst>
      <p:ext uri="{BB962C8B-B14F-4D97-AF65-F5344CB8AC3E}">
        <p14:creationId xmlns:p14="http://schemas.microsoft.com/office/powerpoint/2010/main" val="1915467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B06B2-B171-04B2-CA3B-680F0DF9142C}"/>
              </a:ext>
            </a:extLst>
          </p:cNvPr>
          <p:cNvSpPr>
            <a:spLocks noGrp="1"/>
          </p:cNvSpPr>
          <p:nvPr>
            <p:ph type="title"/>
          </p:nvPr>
        </p:nvSpPr>
        <p:spPr>
          <a:xfrm>
            <a:off x="0" y="2743200"/>
            <a:ext cx="12191999" cy="1713389"/>
          </a:xfrm>
        </p:spPr>
        <p:txBody>
          <a:bodyPr/>
          <a:lstStyle/>
          <a:p>
            <a:pPr algn="ctr"/>
            <a:r>
              <a:rPr lang="en-US" dirty="0">
                <a:latin typeface="Times New Roman" panose="02020603050405020304" pitchFamily="18" charset="0"/>
                <a:cs typeface="Times New Roman" panose="02020603050405020304" pitchFamily="18" charset="0"/>
              </a:rPr>
              <a:t>DATABASE TABLES</a:t>
            </a:r>
          </a:p>
        </p:txBody>
      </p:sp>
    </p:spTree>
    <p:extLst>
      <p:ext uri="{BB962C8B-B14F-4D97-AF65-F5344CB8AC3E}">
        <p14:creationId xmlns:p14="http://schemas.microsoft.com/office/powerpoint/2010/main" val="822289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72FC-21E4-DB47-36E4-2C046684A4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115C58-E1A2-A4F2-4F39-9DBB7935FA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5985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CFACA-E0E2-2058-FE80-4D402837C4F3}"/>
              </a:ext>
            </a:extLst>
          </p:cNvPr>
          <p:cNvSpPr>
            <a:spLocks noGrp="1"/>
          </p:cNvSpPr>
          <p:nvPr>
            <p:ph type="title"/>
          </p:nvPr>
        </p:nvSpPr>
        <p:spPr>
          <a:xfrm>
            <a:off x="1640156" y="2708092"/>
            <a:ext cx="8911687" cy="1280890"/>
          </a:xfrm>
        </p:spPr>
        <p:txBody>
          <a:bodyPr/>
          <a:lstStyle/>
          <a:p>
            <a:pPr algn="ctr"/>
            <a:r>
              <a:rPr lang="en-US" b="1" dirty="0">
                <a:latin typeface="Times New Roman" panose="02020603050405020304" pitchFamily="18" charset="0"/>
                <a:cs typeface="Times New Roman" panose="02020603050405020304" pitchFamily="18" charset="0"/>
              </a:rPr>
              <a:t>SCREENSHOTS</a:t>
            </a:r>
          </a:p>
        </p:txBody>
      </p:sp>
      <p:sp>
        <p:nvSpPr>
          <p:cNvPr id="3" name="Content Placeholder 2">
            <a:extLst>
              <a:ext uri="{FF2B5EF4-FFF2-40B4-BE49-F238E27FC236}">
                <a16:creationId xmlns:a16="http://schemas.microsoft.com/office/drawing/2014/main" id="{83ED2C9C-574A-EBE5-D1B0-924FBD32CD8F}"/>
              </a:ext>
            </a:extLst>
          </p:cNvPr>
          <p:cNvSpPr>
            <a:spLocks noGrp="1"/>
          </p:cNvSpPr>
          <p:nvPr>
            <p:ph idx="1"/>
          </p:nvPr>
        </p:nvSpPr>
        <p:spPr>
          <a:xfrm>
            <a:off x="2504151" y="5434992"/>
            <a:ext cx="8915400" cy="892654"/>
          </a:xfrm>
        </p:spPr>
        <p:txBody>
          <a:bodyPr/>
          <a:lstStyle/>
          <a:p>
            <a:endParaRPr lang="en-US" dirty="0"/>
          </a:p>
        </p:txBody>
      </p:sp>
    </p:spTree>
    <p:extLst>
      <p:ext uri="{BB962C8B-B14F-4D97-AF65-F5344CB8AC3E}">
        <p14:creationId xmlns:p14="http://schemas.microsoft.com/office/powerpoint/2010/main" val="1268474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0DC0-5F81-EF05-DC1B-A74B6BAE681A}"/>
              </a:ext>
            </a:extLst>
          </p:cNvPr>
          <p:cNvSpPr>
            <a:spLocks noGrp="1"/>
          </p:cNvSpPr>
          <p:nvPr>
            <p:ph type="title"/>
          </p:nvPr>
        </p:nvSpPr>
        <p:spPr>
          <a:xfrm>
            <a:off x="2445487" y="751701"/>
            <a:ext cx="8718883" cy="566737"/>
          </a:xfrm>
        </p:spPr>
        <p:txBody>
          <a:bodyPr>
            <a:normAutofit/>
          </a:bodyPr>
          <a:lstStyle/>
          <a:p>
            <a:r>
              <a:rPr lang="en-US" sz="2400" u="sng" dirty="0">
                <a:latin typeface="Times New Roman" panose="02020603050405020304" pitchFamily="18" charset="0"/>
                <a:cs typeface="Times New Roman" panose="02020603050405020304" pitchFamily="18" charset="0"/>
              </a:rPr>
              <a:t>HOME PAGE</a:t>
            </a:r>
            <a:r>
              <a:rPr lang="en-US" sz="2400" dirty="0">
                <a:latin typeface="Times New Roman" panose="02020603050405020304" pitchFamily="18" charset="0"/>
                <a:cs typeface="Times New Roman" panose="02020603050405020304" pitchFamily="18" charset="0"/>
              </a:rPr>
              <a:t>:</a:t>
            </a:r>
          </a:p>
        </p:txBody>
      </p:sp>
      <p:pic>
        <p:nvPicPr>
          <p:cNvPr id="5" name="Content Placeholder 4">
            <a:extLst>
              <a:ext uri="{FF2B5EF4-FFF2-40B4-BE49-F238E27FC236}">
                <a16:creationId xmlns:a16="http://schemas.microsoft.com/office/drawing/2014/main" id="{A98315E4-606B-9047-461E-CD25E97A50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5487" y="1626782"/>
            <a:ext cx="7931889" cy="4479518"/>
          </a:xfrm>
        </p:spPr>
      </p:pic>
    </p:spTree>
    <p:extLst>
      <p:ext uri="{BB962C8B-B14F-4D97-AF65-F5344CB8AC3E}">
        <p14:creationId xmlns:p14="http://schemas.microsoft.com/office/powerpoint/2010/main" val="3583393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6BA57-195A-1D16-C07F-6B0FBDE5D9F8}"/>
              </a:ext>
            </a:extLst>
          </p:cNvPr>
          <p:cNvSpPr>
            <a:spLocks noGrp="1"/>
          </p:cNvSpPr>
          <p:nvPr>
            <p:ph type="title"/>
          </p:nvPr>
        </p:nvSpPr>
        <p:spPr>
          <a:xfrm>
            <a:off x="2592925" y="797442"/>
            <a:ext cx="8911687" cy="736857"/>
          </a:xfrm>
        </p:spPr>
        <p:txBody>
          <a:bodyPr>
            <a:normAutofit/>
          </a:bodyPr>
          <a:lstStyle/>
          <a:p>
            <a:r>
              <a:rPr lang="en-US" sz="2400" u="sng" dirty="0">
                <a:latin typeface="Times New Roman" panose="02020603050405020304" pitchFamily="18" charset="0"/>
                <a:cs typeface="Times New Roman" panose="02020603050405020304" pitchFamily="18" charset="0"/>
              </a:rPr>
              <a:t>USER REGISTRATION</a:t>
            </a:r>
            <a:r>
              <a:rPr lang="en-US" sz="2400" dirty="0">
                <a:latin typeface="Times New Roman" panose="02020603050405020304" pitchFamily="18" charset="0"/>
                <a:cs typeface="Times New Roman" panose="02020603050405020304" pitchFamily="18" charset="0"/>
              </a:rPr>
              <a:t>:</a:t>
            </a:r>
          </a:p>
        </p:txBody>
      </p:sp>
      <p:pic>
        <p:nvPicPr>
          <p:cNvPr id="5" name="Content Placeholder 4">
            <a:extLst>
              <a:ext uri="{FF2B5EF4-FFF2-40B4-BE49-F238E27FC236}">
                <a16:creationId xmlns:a16="http://schemas.microsoft.com/office/drawing/2014/main" id="{739E004F-0536-87AC-5247-2FC6A233DE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619654"/>
            <a:ext cx="7783031" cy="4440904"/>
          </a:xfrm>
        </p:spPr>
      </p:pic>
    </p:spTree>
    <p:extLst>
      <p:ext uri="{BB962C8B-B14F-4D97-AF65-F5344CB8AC3E}">
        <p14:creationId xmlns:p14="http://schemas.microsoft.com/office/powerpoint/2010/main" val="1316736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D321-6BF6-CC88-868A-B1B8C6F66911}"/>
              </a:ext>
            </a:extLst>
          </p:cNvPr>
          <p:cNvSpPr>
            <a:spLocks noGrp="1"/>
          </p:cNvSpPr>
          <p:nvPr>
            <p:ph type="title"/>
          </p:nvPr>
        </p:nvSpPr>
        <p:spPr>
          <a:xfrm>
            <a:off x="2592925" y="624110"/>
            <a:ext cx="8911687" cy="673062"/>
          </a:xfrm>
        </p:spPr>
        <p:txBody>
          <a:bodyPr/>
          <a:lstStyle/>
          <a:p>
            <a:r>
              <a:rPr lang="en-US" sz="2400" u="sng" dirty="0">
                <a:latin typeface="Times New Roman" panose="02020603050405020304" pitchFamily="18" charset="0"/>
                <a:cs typeface="Times New Roman" panose="02020603050405020304" pitchFamily="18" charset="0"/>
              </a:rPr>
              <a:t>USER LOGIN</a:t>
            </a:r>
            <a:r>
              <a:rPr lang="en-US" dirty="0"/>
              <a:t>:</a:t>
            </a:r>
          </a:p>
        </p:txBody>
      </p:sp>
      <p:pic>
        <p:nvPicPr>
          <p:cNvPr id="5" name="Content Placeholder 4">
            <a:extLst>
              <a:ext uri="{FF2B5EF4-FFF2-40B4-BE49-F238E27FC236}">
                <a16:creationId xmlns:a16="http://schemas.microsoft.com/office/drawing/2014/main" id="{5F414D9E-BBEB-C85D-6F94-007D84E774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520456"/>
            <a:ext cx="7784452" cy="4486939"/>
          </a:xfrm>
        </p:spPr>
      </p:pic>
    </p:spTree>
    <p:extLst>
      <p:ext uri="{BB962C8B-B14F-4D97-AF65-F5344CB8AC3E}">
        <p14:creationId xmlns:p14="http://schemas.microsoft.com/office/powerpoint/2010/main" val="3061647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F4F79-21E2-65CB-6A9A-CEC979325904}"/>
              </a:ext>
            </a:extLst>
          </p:cNvPr>
          <p:cNvSpPr>
            <a:spLocks noGrp="1"/>
          </p:cNvSpPr>
          <p:nvPr>
            <p:ph type="title"/>
          </p:nvPr>
        </p:nvSpPr>
        <p:spPr>
          <a:xfrm>
            <a:off x="1515965" y="1243870"/>
            <a:ext cx="8911687" cy="1280890"/>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ONLINE MOVIE TICKET BOOKING SYSTEM</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E921096-7FAF-F226-9811-27B110E72B2E}"/>
              </a:ext>
            </a:extLst>
          </p:cNvPr>
          <p:cNvSpPr>
            <a:spLocks noGrp="1"/>
          </p:cNvSpPr>
          <p:nvPr>
            <p:ph idx="1"/>
          </p:nvPr>
        </p:nvSpPr>
        <p:spPr>
          <a:xfrm>
            <a:off x="6575591" y="2815853"/>
            <a:ext cx="3852061" cy="1706356"/>
          </a:xfrm>
        </p:spPr>
        <p:txBody>
          <a:bodyPr/>
          <a:lstStyle/>
          <a:p>
            <a:pPr marL="0" indent="0" algn="ctr">
              <a:buNone/>
            </a:pPr>
            <a:r>
              <a:rPr lang="en-US" u="sng" dirty="0">
                <a:latin typeface="Times New Roman" panose="02020603050405020304" pitchFamily="18" charset="0"/>
                <a:ea typeface="Calibri"/>
                <a:cs typeface="Times New Roman" panose="02020603050405020304" pitchFamily="18" charset="0"/>
              </a:rPr>
              <a:t>Guided By</a:t>
            </a:r>
            <a:r>
              <a:rPr lang="en-US" dirty="0">
                <a:latin typeface="Times New Roman" panose="02020603050405020304" pitchFamily="18" charset="0"/>
                <a:ea typeface="Calibri"/>
                <a:cs typeface="Times New Roman" panose="02020603050405020304" pitchFamily="18" charset="0"/>
              </a:rPr>
              <a:t>:</a:t>
            </a:r>
          </a:p>
          <a:p>
            <a:pPr marL="0" indent="0" algn="ctr">
              <a:buNone/>
            </a:pPr>
            <a:r>
              <a:rPr lang="en-US" dirty="0">
                <a:latin typeface="Times New Roman" panose="02020603050405020304" pitchFamily="18" charset="0"/>
                <a:ea typeface="Calibri"/>
                <a:cs typeface="Times New Roman" panose="02020603050405020304" pitchFamily="18" charset="0"/>
              </a:rPr>
              <a:t>SANOOJA BEEGAM</a:t>
            </a:r>
          </a:p>
          <a:p>
            <a:pPr marL="0" indent="0" algn="ctr">
              <a:buNone/>
            </a:pPr>
            <a:r>
              <a:rPr lang="en-US" dirty="0">
                <a:latin typeface="Times New Roman" panose="02020603050405020304" pitchFamily="18" charset="0"/>
                <a:ea typeface="Calibri"/>
                <a:cs typeface="Times New Roman" panose="02020603050405020304" pitchFamily="18" charset="0"/>
              </a:rPr>
              <a:t>ASSISTANT PROFESSOR</a:t>
            </a:r>
          </a:p>
          <a:p>
            <a:pPr marL="0" indent="0" algn="ctr">
              <a:buNone/>
            </a:pPr>
            <a:r>
              <a:rPr lang="en-US" dirty="0">
                <a:latin typeface="Times New Roman" panose="02020603050405020304" pitchFamily="18" charset="0"/>
                <a:ea typeface="Calibri"/>
                <a:cs typeface="Times New Roman" panose="02020603050405020304" pitchFamily="18" charset="0"/>
              </a:rPr>
              <a:t>MCET</a:t>
            </a:r>
          </a:p>
          <a:p>
            <a:pPr marL="0" indent="0">
              <a:buNone/>
            </a:pPr>
            <a:endParaRPr lang="en-US" dirty="0"/>
          </a:p>
        </p:txBody>
      </p:sp>
      <p:sp>
        <p:nvSpPr>
          <p:cNvPr id="6" name="TextBox 5">
            <a:extLst>
              <a:ext uri="{FF2B5EF4-FFF2-40B4-BE49-F238E27FC236}">
                <a16:creationId xmlns:a16="http://schemas.microsoft.com/office/drawing/2014/main" id="{C293E500-FEBD-C953-65B9-5ED38C42DA2A}"/>
              </a:ext>
            </a:extLst>
          </p:cNvPr>
          <p:cNvSpPr txBox="1"/>
          <p:nvPr/>
        </p:nvSpPr>
        <p:spPr>
          <a:xfrm>
            <a:off x="1515965" y="2734573"/>
            <a:ext cx="3852061" cy="1704569"/>
          </a:xfrm>
          <a:prstGeom prst="rect">
            <a:avLst/>
          </a:prstGeom>
          <a:noFill/>
        </p:spPr>
        <p:txBody>
          <a:bodyPr wrap="square">
            <a:spAutoFit/>
          </a:bodyPr>
          <a:lstStyle/>
          <a:p>
            <a:pPr algn="ctr">
              <a:lnSpc>
                <a:spcPct val="150000"/>
              </a:lnSpc>
            </a:pPr>
            <a:r>
              <a:rPr lang="en-US" sz="1800" u="sng" dirty="0">
                <a:latin typeface="Times New Roman" panose="02020603050405020304" pitchFamily="18" charset="0"/>
                <a:ea typeface="Calibri"/>
                <a:cs typeface="Times New Roman" panose="02020603050405020304" pitchFamily="18" charset="0"/>
              </a:rPr>
              <a:t>Presented By</a:t>
            </a:r>
            <a:r>
              <a:rPr lang="en-US" sz="1800" dirty="0">
                <a:ea typeface="Calibri"/>
                <a:cs typeface="Calibri"/>
              </a:rPr>
              <a:t>:</a:t>
            </a:r>
            <a:endParaRPr lang="en-US" dirty="0"/>
          </a:p>
          <a:p>
            <a:pPr algn="ctr">
              <a:lnSpc>
                <a:spcPct val="150000"/>
              </a:lnSpc>
            </a:pPr>
            <a:r>
              <a:rPr lang="en-US" sz="1800" dirty="0">
                <a:latin typeface="Times New Roman" panose="02020603050405020304" pitchFamily="18" charset="0"/>
                <a:ea typeface="Calibri"/>
                <a:cs typeface="Times New Roman" panose="02020603050405020304" pitchFamily="18" charset="0"/>
              </a:rPr>
              <a:t>FAHAD C JAMAL</a:t>
            </a:r>
          </a:p>
          <a:p>
            <a:pPr algn="ctr">
              <a:lnSpc>
                <a:spcPct val="150000"/>
              </a:lnSpc>
            </a:pPr>
            <a:r>
              <a:rPr lang="en-US" sz="1800" dirty="0">
                <a:latin typeface="Times New Roman" panose="02020603050405020304" pitchFamily="18" charset="0"/>
                <a:ea typeface="Calibri"/>
                <a:cs typeface="Times New Roman" panose="02020603050405020304" pitchFamily="18" charset="0"/>
              </a:rPr>
              <a:t>MCK22MCA-2016</a:t>
            </a:r>
          </a:p>
          <a:p>
            <a:pPr algn="ctr">
              <a:lnSpc>
                <a:spcPct val="150000"/>
              </a:lnSpc>
            </a:pPr>
            <a:r>
              <a:rPr lang="en-US" sz="1800" dirty="0">
                <a:latin typeface="Times New Roman" panose="02020603050405020304" pitchFamily="18" charset="0"/>
                <a:ea typeface="Calibri"/>
                <a:cs typeface="Times New Roman" panose="02020603050405020304" pitchFamily="18" charset="0"/>
              </a:rPr>
              <a:t>MCET</a:t>
            </a:r>
          </a:p>
        </p:txBody>
      </p:sp>
    </p:spTree>
    <p:extLst>
      <p:ext uri="{BB962C8B-B14F-4D97-AF65-F5344CB8AC3E}">
        <p14:creationId xmlns:p14="http://schemas.microsoft.com/office/powerpoint/2010/main" val="93116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A29F8-084F-2332-21E4-4BE166EFEFF8}"/>
              </a:ext>
            </a:extLst>
          </p:cNvPr>
          <p:cNvSpPr>
            <a:spLocks noGrp="1"/>
          </p:cNvSpPr>
          <p:nvPr>
            <p:ph type="title"/>
          </p:nvPr>
        </p:nvSpPr>
        <p:spPr>
          <a:xfrm>
            <a:off x="2592925" y="826129"/>
            <a:ext cx="8911687" cy="736857"/>
          </a:xfrm>
        </p:spPr>
        <p:txBody>
          <a:bodyPr>
            <a:normAutofit/>
          </a:bodyPr>
          <a:lstStyle/>
          <a:p>
            <a:r>
              <a:rPr lang="en-US" sz="2400" u="sng" dirty="0">
                <a:latin typeface="Times New Roman" panose="02020603050405020304" pitchFamily="18" charset="0"/>
                <a:cs typeface="Times New Roman" panose="02020603050405020304" pitchFamily="18" charset="0"/>
              </a:rPr>
              <a:t>MOVIE SELECTION</a:t>
            </a:r>
            <a:r>
              <a:rPr lang="en-US" sz="2400" dirty="0">
                <a:latin typeface="Times New Roman" panose="02020603050405020304" pitchFamily="18" charset="0"/>
                <a:cs typeface="Times New Roman" panose="02020603050405020304" pitchFamily="18" charset="0"/>
              </a:rPr>
              <a:t>:</a:t>
            </a:r>
          </a:p>
        </p:txBody>
      </p:sp>
      <p:pic>
        <p:nvPicPr>
          <p:cNvPr id="9" name="Content Placeholder 8">
            <a:extLst>
              <a:ext uri="{FF2B5EF4-FFF2-40B4-BE49-F238E27FC236}">
                <a16:creationId xmlns:a16="http://schemas.microsoft.com/office/drawing/2014/main" id="{E262663F-C4A4-B314-961B-D56509C38C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562986"/>
            <a:ext cx="7741922" cy="4348864"/>
          </a:xfrm>
        </p:spPr>
      </p:pic>
    </p:spTree>
    <p:extLst>
      <p:ext uri="{BB962C8B-B14F-4D97-AF65-F5344CB8AC3E}">
        <p14:creationId xmlns:p14="http://schemas.microsoft.com/office/powerpoint/2010/main" val="971517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A948-EABE-9BE0-A58D-3AD53AEDAADB}"/>
              </a:ext>
            </a:extLst>
          </p:cNvPr>
          <p:cNvSpPr>
            <a:spLocks noGrp="1"/>
          </p:cNvSpPr>
          <p:nvPr>
            <p:ph type="title"/>
          </p:nvPr>
        </p:nvSpPr>
        <p:spPr>
          <a:xfrm>
            <a:off x="2592926" y="730435"/>
            <a:ext cx="8911687" cy="641164"/>
          </a:xfrm>
        </p:spPr>
        <p:txBody>
          <a:bodyPr/>
          <a:lstStyle/>
          <a:p>
            <a:r>
              <a:rPr lang="en-US" sz="2400" u="sng" dirty="0">
                <a:latin typeface="Times New Roman" panose="02020603050405020304" pitchFamily="18" charset="0"/>
                <a:cs typeface="Times New Roman" panose="02020603050405020304" pitchFamily="18" charset="0"/>
              </a:rPr>
              <a:t>PAYMENT</a:t>
            </a:r>
            <a:r>
              <a:rPr lang="en-US" sz="2400" dirty="0"/>
              <a:t>:</a:t>
            </a:r>
          </a:p>
        </p:txBody>
      </p:sp>
      <p:pic>
        <p:nvPicPr>
          <p:cNvPr id="5" name="Content Placeholder 4">
            <a:extLst>
              <a:ext uri="{FF2B5EF4-FFF2-40B4-BE49-F238E27FC236}">
                <a16:creationId xmlns:a16="http://schemas.microsoft.com/office/drawing/2014/main" id="{547BAB96-FC5D-97FE-D28B-BA07D02DAC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6" y="1520456"/>
            <a:ext cx="7805716" cy="4391394"/>
          </a:xfrm>
        </p:spPr>
      </p:pic>
    </p:spTree>
    <p:extLst>
      <p:ext uri="{BB962C8B-B14F-4D97-AF65-F5344CB8AC3E}">
        <p14:creationId xmlns:p14="http://schemas.microsoft.com/office/powerpoint/2010/main" val="1831471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1F81-CCF0-F7E5-C34A-CE752B943EB7}"/>
              </a:ext>
            </a:extLst>
          </p:cNvPr>
          <p:cNvSpPr>
            <a:spLocks noGrp="1"/>
          </p:cNvSpPr>
          <p:nvPr>
            <p:ph type="title"/>
          </p:nvPr>
        </p:nvSpPr>
        <p:spPr>
          <a:xfrm>
            <a:off x="2592925" y="829340"/>
            <a:ext cx="8911687" cy="673062"/>
          </a:xfrm>
        </p:spPr>
        <p:txBody>
          <a:bodyPr>
            <a:normAutofit/>
          </a:bodyPr>
          <a:lstStyle/>
          <a:p>
            <a:r>
              <a:rPr lang="en-US" sz="2400" u="sng" dirty="0">
                <a:latin typeface="Times New Roman" panose="02020603050405020304" pitchFamily="18" charset="0"/>
                <a:cs typeface="Times New Roman" panose="02020603050405020304" pitchFamily="18" charset="0"/>
              </a:rPr>
              <a:t>THEATRE LOGIN</a:t>
            </a:r>
            <a:r>
              <a:rPr lang="en-US" sz="2400" dirty="0">
                <a:latin typeface="Times New Roman" panose="02020603050405020304" pitchFamily="18" charset="0"/>
                <a:cs typeface="Times New Roman" panose="02020603050405020304" pitchFamily="18" charset="0"/>
              </a:rPr>
              <a:t>:</a:t>
            </a:r>
          </a:p>
        </p:txBody>
      </p:sp>
      <p:pic>
        <p:nvPicPr>
          <p:cNvPr id="5" name="Content Placeholder 4">
            <a:extLst>
              <a:ext uri="{FF2B5EF4-FFF2-40B4-BE49-F238E27FC236}">
                <a16:creationId xmlns:a16="http://schemas.microsoft.com/office/drawing/2014/main" id="{FC196F8F-FA4B-33C7-F78F-9F76066998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552353"/>
            <a:ext cx="7752554" cy="4476307"/>
          </a:xfrm>
        </p:spPr>
      </p:pic>
    </p:spTree>
    <p:extLst>
      <p:ext uri="{BB962C8B-B14F-4D97-AF65-F5344CB8AC3E}">
        <p14:creationId xmlns:p14="http://schemas.microsoft.com/office/powerpoint/2010/main" val="3825070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5164-8E3C-D353-DACE-51EFBFF472AF}"/>
              </a:ext>
            </a:extLst>
          </p:cNvPr>
          <p:cNvSpPr>
            <a:spLocks noGrp="1"/>
          </p:cNvSpPr>
          <p:nvPr>
            <p:ph type="title"/>
          </p:nvPr>
        </p:nvSpPr>
        <p:spPr>
          <a:xfrm>
            <a:off x="2592925" y="772966"/>
            <a:ext cx="8911687" cy="683695"/>
          </a:xfrm>
        </p:spPr>
        <p:txBody>
          <a:bodyPr>
            <a:normAutofit/>
          </a:bodyPr>
          <a:lstStyle/>
          <a:p>
            <a:r>
              <a:rPr lang="en-US" sz="2400" u="sng" dirty="0">
                <a:latin typeface="Times New Roman" panose="02020603050405020304" pitchFamily="18" charset="0"/>
                <a:cs typeface="Times New Roman" panose="02020603050405020304" pitchFamily="18" charset="0"/>
              </a:rPr>
              <a:t>MOVIES RUNNING</a:t>
            </a:r>
            <a:r>
              <a:rPr lang="en-US" sz="2400" dirty="0">
                <a:latin typeface="Times New Roman" panose="02020603050405020304" pitchFamily="18" charset="0"/>
                <a:cs typeface="Times New Roman" panose="02020603050405020304" pitchFamily="18" charset="0"/>
              </a:rPr>
              <a:t>:</a:t>
            </a:r>
          </a:p>
        </p:txBody>
      </p:sp>
      <p:pic>
        <p:nvPicPr>
          <p:cNvPr id="5" name="Content Placeholder 4" descr="A screenshot of a computer&#10;&#10;Description automatically generated">
            <a:extLst>
              <a:ext uri="{FF2B5EF4-FFF2-40B4-BE49-F238E27FC236}">
                <a16:creationId xmlns:a16="http://schemas.microsoft.com/office/drawing/2014/main" id="{58E19299-320D-C19D-EDB7-F8C7E8CC36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541721"/>
            <a:ext cx="7763187" cy="4370129"/>
          </a:xfrm>
        </p:spPr>
      </p:pic>
    </p:spTree>
    <p:extLst>
      <p:ext uri="{BB962C8B-B14F-4D97-AF65-F5344CB8AC3E}">
        <p14:creationId xmlns:p14="http://schemas.microsoft.com/office/powerpoint/2010/main" val="2415534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5126-FA9B-671F-E177-C49B8AA5BE48}"/>
              </a:ext>
            </a:extLst>
          </p:cNvPr>
          <p:cNvSpPr>
            <a:spLocks noGrp="1"/>
          </p:cNvSpPr>
          <p:nvPr>
            <p:ph type="title"/>
          </p:nvPr>
        </p:nvSpPr>
        <p:spPr>
          <a:xfrm>
            <a:off x="2592925" y="783598"/>
            <a:ext cx="8911687" cy="715592"/>
          </a:xfrm>
        </p:spPr>
        <p:txBody>
          <a:bodyPr>
            <a:normAutofit/>
          </a:bodyPr>
          <a:lstStyle/>
          <a:p>
            <a:r>
              <a:rPr lang="en-US" sz="2400" u="sng" dirty="0">
                <a:latin typeface="Times New Roman" panose="02020603050405020304" pitchFamily="18" charset="0"/>
                <a:cs typeface="Times New Roman" panose="02020603050405020304" pitchFamily="18" charset="0"/>
              </a:rPr>
              <a:t>ADD MOVIE</a:t>
            </a:r>
            <a:r>
              <a:rPr lang="en-US" sz="2400" dirty="0">
                <a:latin typeface="Times New Roman" panose="02020603050405020304" pitchFamily="18" charset="0"/>
                <a:cs typeface="Times New Roman" panose="02020603050405020304" pitchFamily="18" charset="0"/>
              </a:rPr>
              <a:t>:</a:t>
            </a:r>
          </a:p>
        </p:txBody>
      </p:sp>
      <p:pic>
        <p:nvPicPr>
          <p:cNvPr id="5" name="Content Placeholder 4">
            <a:extLst>
              <a:ext uri="{FF2B5EF4-FFF2-40B4-BE49-F238E27FC236}">
                <a16:creationId xmlns:a16="http://schemas.microsoft.com/office/drawing/2014/main" id="{445014FE-8332-EAF1-EF49-2711162274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414130"/>
            <a:ext cx="7837615" cy="4497720"/>
          </a:xfrm>
        </p:spPr>
      </p:pic>
    </p:spTree>
    <p:extLst>
      <p:ext uri="{BB962C8B-B14F-4D97-AF65-F5344CB8AC3E}">
        <p14:creationId xmlns:p14="http://schemas.microsoft.com/office/powerpoint/2010/main" val="2801548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7839-FC95-971D-CF89-B4FAB4F27684}"/>
              </a:ext>
            </a:extLst>
          </p:cNvPr>
          <p:cNvSpPr>
            <a:spLocks noGrp="1"/>
          </p:cNvSpPr>
          <p:nvPr>
            <p:ph type="title"/>
          </p:nvPr>
        </p:nvSpPr>
        <p:spPr>
          <a:xfrm>
            <a:off x="2592926" y="804863"/>
            <a:ext cx="8911687" cy="577369"/>
          </a:xfrm>
        </p:spPr>
        <p:txBody>
          <a:bodyPr>
            <a:normAutofit/>
          </a:bodyPr>
          <a:lstStyle/>
          <a:p>
            <a:r>
              <a:rPr lang="en-US" sz="2400" u="sng" dirty="0">
                <a:latin typeface="Times New Roman" panose="02020603050405020304" pitchFamily="18" charset="0"/>
                <a:cs typeface="Times New Roman" panose="02020603050405020304" pitchFamily="18" charset="0"/>
              </a:rPr>
              <a:t>MOVIES LIST</a:t>
            </a:r>
            <a:r>
              <a:rPr lang="en-US" sz="2400" dirty="0">
                <a:latin typeface="Times New Roman" panose="02020603050405020304" pitchFamily="18" charset="0"/>
                <a:cs typeface="Times New Roman" panose="02020603050405020304" pitchFamily="18" charset="0"/>
              </a:rPr>
              <a:t>:</a:t>
            </a:r>
          </a:p>
        </p:txBody>
      </p:sp>
      <p:pic>
        <p:nvPicPr>
          <p:cNvPr id="5" name="Content Placeholder 4">
            <a:extLst>
              <a:ext uri="{FF2B5EF4-FFF2-40B4-BE49-F238E27FC236}">
                <a16:creationId xmlns:a16="http://schemas.microsoft.com/office/drawing/2014/main" id="{FE9E0CD9-9FFF-8363-3613-D82E0E949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6" y="1488558"/>
            <a:ext cx="7773818" cy="4423292"/>
          </a:xfrm>
        </p:spPr>
      </p:pic>
    </p:spTree>
    <p:extLst>
      <p:ext uri="{BB962C8B-B14F-4D97-AF65-F5344CB8AC3E}">
        <p14:creationId xmlns:p14="http://schemas.microsoft.com/office/powerpoint/2010/main" val="1890339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97400-F073-BC2E-292A-B7F60FA37871}"/>
              </a:ext>
            </a:extLst>
          </p:cNvPr>
          <p:cNvSpPr>
            <a:spLocks noGrp="1"/>
          </p:cNvSpPr>
          <p:nvPr>
            <p:ph type="title"/>
          </p:nvPr>
        </p:nvSpPr>
        <p:spPr>
          <a:xfrm>
            <a:off x="2592925" y="772966"/>
            <a:ext cx="8911687" cy="651797"/>
          </a:xfrm>
        </p:spPr>
        <p:txBody>
          <a:bodyPr>
            <a:normAutofit/>
          </a:bodyPr>
          <a:lstStyle/>
          <a:p>
            <a:r>
              <a:rPr lang="en-US" sz="2400" u="sng" dirty="0">
                <a:latin typeface="Times New Roman" panose="02020603050405020304" pitchFamily="18" charset="0"/>
                <a:cs typeface="Times New Roman" panose="02020603050405020304" pitchFamily="18" charset="0"/>
              </a:rPr>
              <a:t>ADD SHOW</a:t>
            </a:r>
            <a:r>
              <a:rPr lang="en-US" sz="2400" dirty="0">
                <a:latin typeface="Times New Roman" panose="02020603050405020304" pitchFamily="18" charset="0"/>
                <a:cs typeface="Times New Roman" panose="02020603050405020304" pitchFamily="18" charset="0"/>
              </a:rPr>
              <a:t>:</a:t>
            </a:r>
          </a:p>
        </p:txBody>
      </p:sp>
      <p:pic>
        <p:nvPicPr>
          <p:cNvPr id="5" name="Content Placeholder 4" descr="A screenshot of a computer&#10;&#10;Description automatically generated">
            <a:extLst>
              <a:ext uri="{FF2B5EF4-FFF2-40B4-BE49-F238E27FC236}">
                <a16:creationId xmlns:a16="http://schemas.microsoft.com/office/drawing/2014/main" id="{6B5E8FD9-1C7C-D96B-4245-D41A22730C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424763"/>
            <a:ext cx="7922676" cy="4487087"/>
          </a:xfrm>
        </p:spPr>
      </p:pic>
    </p:spTree>
    <p:extLst>
      <p:ext uri="{BB962C8B-B14F-4D97-AF65-F5344CB8AC3E}">
        <p14:creationId xmlns:p14="http://schemas.microsoft.com/office/powerpoint/2010/main" val="905572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7F7F-ECC5-D406-2F08-B6BF87CCD292}"/>
              </a:ext>
            </a:extLst>
          </p:cNvPr>
          <p:cNvSpPr>
            <a:spLocks noGrp="1"/>
          </p:cNvSpPr>
          <p:nvPr>
            <p:ph type="title"/>
          </p:nvPr>
        </p:nvSpPr>
        <p:spPr>
          <a:xfrm>
            <a:off x="2592925" y="794231"/>
            <a:ext cx="8911687" cy="704960"/>
          </a:xfrm>
        </p:spPr>
        <p:txBody>
          <a:bodyPr>
            <a:normAutofit/>
          </a:bodyPr>
          <a:lstStyle/>
          <a:p>
            <a:r>
              <a:rPr lang="en-US" sz="2400" u="sng" dirty="0">
                <a:latin typeface="Times New Roman" panose="02020603050405020304" pitchFamily="18" charset="0"/>
                <a:cs typeface="Times New Roman" panose="02020603050405020304" pitchFamily="18" charset="0"/>
              </a:rPr>
              <a:t>VIEW SHOWS</a:t>
            </a:r>
            <a:r>
              <a:rPr lang="en-US" sz="2400" dirty="0">
                <a:latin typeface="Times New Roman" panose="02020603050405020304" pitchFamily="18" charset="0"/>
                <a:cs typeface="Times New Roman" panose="02020603050405020304" pitchFamily="18" charset="0"/>
              </a:rPr>
              <a:t>:</a:t>
            </a:r>
          </a:p>
        </p:txBody>
      </p:sp>
      <p:pic>
        <p:nvPicPr>
          <p:cNvPr id="9" name="Content Placeholder 8" descr="A screenshot of a computer&#10;&#10;Description automatically generated">
            <a:extLst>
              <a:ext uri="{FF2B5EF4-FFF2-40B4-BE49-F238E27FC236}">
                <a16:creationId xmlns:a16="http://schemas.microsoft.com/office/drawing/2014/main" id="{11065E46-3E51-1384-E36F-FD434B2E11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424763"/>
            <a:ext cx="7858880" cy="4487087"/>
          </a:xfrm>
        </p:spPr>
      </p:pic>
    </p:spTree>
    <p:extLst>
      <p:ext uri="{BB962C8B-B14F-4D97-AF65-F5344CB8AC3E}">
        <p14:creationId xmlns:p14="http://schemas.microsoft.com/office/powerpoint/2010/main" val="748075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0CEA-6709-1639-7F7A-5CFE378AD8DB}"/>
              </a:ext>
            </a:extLst>
          </p:cNvPr>
          <p:cNvSpPr>
            <a:spLocks noGrp="1"/>
          </p:cNvSpPr>
          <p:nvPr>
            <p:ph type="title"/>
          </p:nvPr>
        </p:nvSpPr>
        <p:spPr>
          <a:xfrm>
            <a:off x="2592925" y="804864"/>
            <a:ext cx="8911687" cy="651797"/>
          </a:xfrm>
        </p:spPr>
        <p:txBody>
          <a:bodyPr>
            <a:normAutofit/>
          </a:bodyPr>
          <a:lstStyle/>
          <a:p>
            <a:r>
              <a:rPr lang="en-US" sz="2400" u="sng" dirty="0">
                <a:latin typeface="Times New Roman" panose="02020603050405020304" pitchFamily="18" charset="0"/>
                <a:cs typeface="Times New Roman" panose="02020603050405020304" pitchFamily="18" charset="0"/>
              </a:rPr>
              <a:t>SCREEN DETAILS:</a:t>
            </a:r>
          </a:p>
        </p:txBody>
      </p:sp>
      <p:pic>
        <p:nvPicPr>
          <p:cNvPr id="5" name="Content Placeholder 4" descr="A screenshot of a computer&#10;&#10;Description automatically generated">
            <a:extLst>
              <a:ext uri="{FF2B5EF4-FFF2-40B4-BE49-F238E27FC236}">
                <a16:creationId xmlns:a16="http://schemas.microsoft.com/office/drawing/2014/main" id="{FEF501BA-6209-CA19-8CA0-7DB1491DEE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339703"/>
            <a:ext cx="7933308" cy="4572148"/>
          </a:xfrm>
        </p:spPr>
      </p:pic>
    </p:spTree>
    <p:extLst>
      <p:ext uri="{BB962C8B-B14F-4D97-AF65-F5344CB8AC3E}">
        <p14:creationId xmlns:p14="http://schemas.microsoft.com/office/powerpoint/2010/main" val="2675305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A21C-D7A1-9D1C-4B2F-B4F87E228B02}"/>
              </a:ext>
            </a:extLst>
          </p:cNvPr>
          <p:cNvSpPr>
            <a:spLocks noGrp="1"/>
          </p:cNvSpPr>
          <p:nvPr>
            <p:ph type="title"/>
          </p:nvPr>
        </p:nvSpPr>
        <p:spPr>
          <a:xfrm>
            <a:off x="2592925" y="783126"/>
            <a:ext cx="8911687" cy="726225"/>
          </a:xfrm>
        </p:spPr>
        <p:txBody>
          <a:bodyPr>
            <a:normAutofit/>
          </a:bodyPr>
          <a:lstStyle/>
          <a:p>
            <a:r>
              <a:rPr lang="en-US" sz="2400" u="sng" dirty="0">
                <a:latin typeface="Times New Roman" panose="02020603050405020304" pitchFamily="18" charset="0"/>
                <a:cs typeface="Times New Roman" panose="02020603050405020304" pitchFamily="18" charset="0"/>
              </a:rPr>
              <a:t>ADMIN PANEL:</a:t>
            </a:r>
          </a:p>
        </p:txBody>
      </p:sp>
      <p:pic>
        <p:nvPicPr>
          <p:cNvPr id="5" name="Content Placeholder 4" descr="A screenshot of a computer&#10;&#10;Description automatically generated">
            <a:extLst>
              <a:ext uri="{FF2B5EF4-FFF2-40B4-BE49-F238E27FC236}">
                <a16:creationId xmlns:a16="http://schemas.microsoft.com/office/drawing/2014/main" id="{73B08AE2-E981-A8F1-D9BA-4C762412E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499191"/>
            <a:ext cx="7943940" cy="4412659"/>
          </a:xfrm>
        </p:spPr>
      </p:pic>
    </p:spTree>
    <p:extLst>
      <p:ext uri="{BB962C8B-B14F-4D97-AF65-F5344CB8AC3E}">
        <p14:creationId xmlns:p14="http://schemas.microsoft.com/office/powerpoint/2010/main" val="1073992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F6F9-4391-D54E-9F8D-EF6B312F9DA3}"/>
              </a:ext>
            </a:extLst>
          </p:cNvPr>
          <p:cNvSpPr>
            <a:spLocks noGrp="1"/>
          </p:cNvSpPr>
          <p:nvPr>
            <p:ph type="title"/>
          </p:nvPr>
        </p:nvSpPr>
        <p:spPr>
          <a:xfrm>
            <a:off x="2274941" y="624110"/>
            <a:ext cx="9229672" cy="1280890"/>
          </a:xfrm>
        </p:spPr>
        <p:txBody>
          <a:bodyPr/>
          <a:lstStyle/>
          <a:p>
            <a:r>
              <a:rPr lang="en-US" b="1" dirty="0">
                <a:latin typeface="Times New Roman"/>
                <a:cs typeface="Times New Roman"/>
              </a:rPr>
              <a:t>ABSTRACT</a:t>
            </a:r>
          </a:p>
        </p:txBody>
      </p:sp>
      <p:sp>
        <p:nvSpPr>
          <p:cNvPr id="3" name="Content Placeholder 2">
            <a:extLst>
              <a:ext uri="{FF2B5EF4-FFF2-40B4-BE49-F238E27FC236}">
                <a16:creationId xmlns:a16="http://schemas.microsoft.com/office/drawing/2014/main" id="{BCEAB311-C595-377D-D2F0-B2A1CBAB0555}"/>
              </a:ext>
            </a:extLst>
          </p:cNvPr>
          <p:cNvSpPr>
            <a:spLocks noGrp="1"/>
          </p:cNvSpPr>
          <p:nvPr>
            <p:ph idx="1"/>
          </p:nvPr>
        </p:nvSpPr>
        <p:spPr>
          <a:xfrm>
            <a:off x="1666241" y="1627833"/>
            <a:ext cx="9113520" cy="4606057"/>
          </a:xfrm>
        </p:spPr>
        <p:txBody>
          <a:bodyPr vert="horz" lIns="91440" tIns="45720" rIns="91440" bIns="45720" rtlCol="0" anchor="t">
            <a:noAutofit/>
          </a:bodyPr>
          <a:lstStyle/>
          <a:p>
            <a:pPr algn="just">
              <a:lnSpc>
                <a:spcPct val="150000"/>
              </a:lnSpc>
              <a:buClr>
                <a:srgbClr val="8AD0D6"/>
              </a:buClr>
            </a:pPr>
            <a:r>
              <a:rPr lang="en-US" dirty="0">
                <a:latin typeface="Times New Roman"/>
                <a:ea typeface="+mj-lt"/>
                <a:cs typeface="+mj-lt"/>
              </a:rPr>
              <a:t>The online movie ticket booking system revolutionizes traditional ticketing methods by providing users with a streamlined and user-friendly platform. </a:t>
            </a:r>
            <a:endParaRPr lang="en-US" dirty="0">
              <a:latin typeface="Times New Roman"/>
              <a:ea typeface="Calibri" panose="020F0502020204030204"/>
              <a:cs typeface="Times New Roman"/>
            </a:endParaRPr>
          </a:p>
          <a:p>
            <a:pPr algn="just">
              <a:lnSpc>
                <a:spcPct val="150000"/>
              </a:lnSpc>
              <a:buClr>
                <a:srgbClr val="8AD0D6"/>
              </a:buClr>
            </a:pPr>
            <a:r>
              <a:rPr lang="en-US" dirty="0">
                <a:latin typeface="Times New Roman"/>
                <a:ea typeface="+mj-lt"/>
                <a:cs typeface="+mj-lt"/>
              </a:rPr>
              <a:t>Movie enthusiasts can effortlessly browse movies, select showtimes, and secure their tickets in a few clicks.</a:t>
            </a:r>
          </a:p>
          <a:p>
            <a:pPr algn="just">
              <a:lnSpc>
                <a:spcPct val="150000"/>
              </a:lnSpc>
              <a:buClr>
                <a:srgbClr val="8AD0D6"/>
              </a:buClr>
            </a:pPr>
            <a:r>
              <a:rPr lang="en-US" dirty="0">
                <a:latin typeface="Times New Roman"/>
                <a:ea typeface="+mj-lt"/>
                <a:cs typeface="+mj-lt"/>
              </a:rPr>
              <a:t>Real-time updates on seat availability enhance decision-making, ensuring users can choose their desired seats promptly. </a:t>
            </a:r>
          </a:p>
          <a:p>
            <a:pPr algn="just">
              <a:lnSpc>
                <a:spcPct val="150000"/>
              </a:lnSpc>
              <a:buClr>
                <a:srgbClr val="8AD0D6"/>
              </a:buClr>
            </a:pPr>
            <a:r>
              <a:rPr lang="en-US" dirty="0">
                <a:latin typeface="Times New Roman"/>
                <a:ea typeface="+mj-lt"/>
                <a:cs typeface="+mj-lt"/>
              </a:rPr>
              <a:t>Enhances user experiences through secure transactions.</a:t>
            </a:r>
            <a:endParaRPr lang="en-US" dirty="0">
              <a:latin typeface="Times New Roman"/>
              <a:ea typeface="Calibri" panose="020F0502020204030204"/>
              <a:cs typeface="Calibri" panose="020F0502020204030204"/>
            </a:endParaRPr>
          </a:p>
        </p:txBody>
      </p:sp>
    </p:spTree>
    <p:extLst>
      <p:ext uri="{BB962C8B-B14F-4D97-AF65-F5344CB8AC3E}">
        <p14:creationId xmlns:p14="http://schemas.microsoft.com/office/powerpoint/2010/main" val="2599410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44EC-FC72-41DB-EAC1-999FAAEC382D}"/>
              </a:ext>
            </a:extLst>
          </p:cNvPr>
          <p:cNvSpPr>
            <a:spLocks noGrp="1"/>
          </p:cNvSpPr>
          <p:nvPr>
            <p:ph type="title"/>
          </p:nvPr>
        </p:nvSpPr>
        <p:spPr>
          <a:xfrm>
            <a:off x="2592925" y="754912"/>
            <a:ext cx="8911687" cy="648586"/>
          </a:xfrm>
        </p:spPr>
        <p:txBody>
          <a:bodyPr>
            <a:normAutofit/>
          </a:bodyPr>
          <a:lstStyle/>
          <a:p>
            <a:r>
              <a:rPr lang="en-US" sz="2400" u="sng" dirty="0">
                <a:latin typeface="Times New Roman" panose="02020603050405020304" pitchFamily="18" charset="0"/>
                <a:cs typeface="Times New Roman" panose="02020603050405020304" pitchFamily="18" charset="0"/>
              </a:rPr>
              <a:t>ADD THEATRE</a:t>
            </a:r>
            <a:r>
              <a:rPr lang="en-US" sz="2400" dirty="0">
                <a:latin typeface="Times New Roman" panose="02020603050405020304" pitchFamily="18" charset="0"/>
                <a:cs typeface="Times New Roman" panose="02020603050405020304" pitchFamily="18" charset="0"/>
              </a:rPr>
              <a:t>:</a:t>
            </a:r>
          </a:p>
        </p:txBody>
      </p:sp>
      <p:pic>
        <p:nvPicPr>
          <p:cNvPr id="5" name="Content Placeholder 4" descr="A screenshot of a computer&#10;&#10;Description automatically generated">
            <a:extLst>
              <a:ext uri="{FF2B5EF4-FFF2-40B4-BE49-F238E27FC236}">
                <a16:creationId xmlns:a16="http://schemas.microsoft.com/office/drawing/2014/main" id="{A945203C-ADEF-7CA7-23AE-5BE34BF1A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509823"/>
            <a:ext cx="7741922" cy="4402027"/>
          </a:xfrm>
        </p:spPr>
      </p:pic>
    </p:spTree>
    <p:extLst>
      <p:ext uri="{BB962C8B-B14F-4D97-AF65-F5344CB8AC3E}">
        <p14:creationId xmlns:p14="http://schemas.microsoft.com/office/powerpoint/2010/main" val="2623422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B955-B797-B49F-2354-2D9029F8ACA5}"/>
              </a:ext>
            </a:extLst>
          </p:cNvPr>
          <p:cNvSpPr>
            <a:spLocks noGrp="1"/>
          </p:cNvSpPr>
          <p:nvPr>
            <p:ph type="title"/>
          </p:nvPr>
        </p:nvSpPr>
        <p:spPr>
          <a:xfrm>
            <a:off x="2592925" y="730435"/>
            <a:ext cx="8911687" cy="704960"/>
          </a:xfrm>
        </p:spPr>
        <p:txBody>
          <a:bodyPr>
            <a:normAutofit/>
          </a:bodyPr>
          <a:lstStyle/>
          <a:p>
            <a:r>
              <a:rPr lang="en-US" sz="2400" u="sng" dirty="0">
                <a:latin typeface="Times New Roman" panose="02020603050405020304" pitchFamily="18" charset="0"/>
                <a:cs typeface="Times New Roman" panose="02020603050405020304" pitchFamily="18" charset="0"/>
              </a:rPr>
              <a:t>ADD UPCOMING MOVIES</a:t>
            </a:r>
            <a:r>
              <a:rPr lang="en-US" sz="2400" dirty="0">
                <a:latin typeface="Times New Roman" panose="02020603050405020304" pitchFamily="18" charset="0"/>
                <a:cs typeface="Times New Roman" panose="02020603050405020304" pitchFamily="18" charset="0"/>
              </a:rPr>
              <a:t>:</a:t>
            </a:r>
          </a:p>
        </p:txBody>
      </p:sp>
      <p:pic>
        <p:nvPicPr>
          <p:cNvPr id="5" name="Content Placeholder 4" descr="A screenshot of a computer&#10;&#10;Description automatically generated">
            <a:extLst>
              <a:ext uri="{FF2B5EF4-FFF2-40B4-BE49-F238E27FC236}">
                <a16:creationId xmlns:a16="http://schemas.microsoft.com/office/drawing/2014/main" id="{B4A1DB47-65C9-DB8F-BCDD-70B9952650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435395"/>
            <a:ext cx="7912042" cy="4476455"/>
          </a:xfrm>
        </p:spPr>
      </p:pic>
    </p:spTree>
    <p:extLst>
      <p:ext uri="{BB962C8B-B14F-4D97-AF65-F5344CB8AC3E}">
        <p14:creationId xmlns:p14="http://schemas.microsoft.com/office/powerpoint/2010/main" val="4141787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A115-31AD-44A7-4FD2-644B639B3AA6}"/>
              </a:ext>
            </a:extLst>
          </p:cNvPr>
          <p:cNvSpPr>
            <a:spLocks noGrp="1"/>
          </p:cNvSpPr>
          <p:nvPr>
            <p:ph type="title"/>
          </p:nvPr>
        </p:nvSpPr>
        <p:spPr>
          <a:xfrm>
            <a:off x="2589212" y="704009"/>
            <a:ext cx="8911687" cy="1280890"/>
          </a:xfrm>
        </p:spPr>
        <p:txBody>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4141F570-5082-3747-F3E5-0D22707DFA95}"/>
              </a:ext>
            </a:extLst>
          </p:cNvPr>
          <p:cNvSpPr>
            <a:spLocks noGrp="1"/>
          </p:cNvSpPr>
          <p:nvPr>
            <p:ph idx="1"/>
          </p:nvPr>
        </p:nvSpPr>
        <p:spPr>
          <a:xfrm>
            <a:off x="2251860" y="1716350"/>
            <a:ext cx="8915400" cy="3777622"/>
          </a:xfrm>
        </p:spPr>
        <p:txBody>
          <a:bodyPr/>
          <a:lstStyle/>
          <a:p>
            <a:pPr algn="just">
              <a:buFont typeface="Wingdings" panose="05000000000000000000" pitchFamily="2" charset="2"/>
              <a:buChar char="Ø"/>
            </a:pPr>
            <a:r>
              <a:rPr lang="en-US" b="0" i="0" dirty="0">
                <a:solidFill>
                  <a:srgbClr val="0F0F0F"/>
                </a:solidFill>
                <a:effectLst/>
                <a:latin typeface="Times New Roman" panose="02020603050405020304" pitchFamily="18" charset="0"/>
                <a:cs typeface="Times New Roman" panose="02020603050405020304" pitchFamily="18" charset="0"/>
              </a:rPr>
              <a:t>The future scope for the Online Movie Ticket Booking System could involve incorporating advanced technologies to further enhance user engagement and convenience. </a:t>
            </a:r>
          </a:p>
          <a:p>
            <a:pPr algn="just">
              <a:buFont typeface="Wingdings" panose="05000000000000000000" pitchFamily="2" charset="2"/>
              <a:buChar char="Ø"/>
            </a:pPr>
            <a:r>
              <a:rPr lang="en-US" b="0" i="0" dirty="0">
                <a:solidFill>
                  <a:srgbClr val="0F0F0F"/>
                </a:solidFill>
                <a:effectLst/>
                <a:latin typeface="Times New Roman" panose="02020603050405020304" pitchFamily="18" charset="0"/>
                <a:cs typeface="Times New Roman" panose="02020603050405020304" pitchFamily="18" charset="0"/>
              </a:rPr>
              <a:t>Implementing features like virtual reality (VR) for immersive movie previews, personalized recommendations based on user preferences, and integrating with emerging payment methods or digital wallets can keep the platform ahead of the curve. </a:t>
            </a:r>
          </a:p>
          <a:p>
            <a:pPr algn="just">
              <a:buFont typeface="Wingdings" panose="05000000000000000000" pitchFamily="2" charset="2"/>
              <a:buChar char="Ø"/>
            </a:pPr>
            <a:r>
              <a:rPr lang="en-US" b="0" i="0" dirty="0">
                <a:solidFill>
                  <a:srgbClr val="0F0F0F"/>
                </a:solidFill>
                <a:effectLst/>
                <a:latin typeface="Times New Roman" panose="02020603050405020304" pitchFamily="18" charset="0"/>
                <a:cs typeface="Times New Roman" panose="02020603050405020304" pitchFamily="18" charset="0"/>
              </a:rPr>
              <a:t>Additionally, exploring partnerships with cinemas to provide exclusive deals, loyalty programs, or integrating social features for group bookings and movie discussions could further enrich the user experience and strengthen the system's market presence. </a:t>
            </a:r>
          </a:p>
          <a:p>
            <a:pPr algn="just">
              <a:buFont typeface="Wingdings" panose="05000000000000000000" pitchFamily="2" charset="2"/>
              <a:buChar char="Ø"/>
            </a:pPr>
            <a:r>
              <a:rPr lang="en-US" b="0" i="0" dirty="0">
                <a:solidFill>
                  <a:srgbClr val="0F0F0F"/>
                </a:solidFill>
                <a:effectLst/>
                <a:latin typeface="Times New Roman" panose="02020603050405020304" pitchFamily="18" charset="0"/>
                <a:cs typeface="Times New Roman" panose="02020603050405020304" pitchFamily="18" charset="0"/>
              </a:rPr>
              <a:t>Continuously adapting to technological advancements and user trends will be key to ensuring the long-term success and relevance of the project.</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36737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648C-7664-CA8F-7D95-AE191E0A1B31}"/>
              </a:ext>
            </a:extLst>
          </p:cNvPr>
          <p:cNvSpPr>
            <a:spLocks noGrp="1"/>
          </p:cNvSpPr>
          <p:nvPr>
            <p:ph type="title"/>
          </p:nvPr>
        </p:nvSpPr>
        <p:spPr>
          <a:xfrm>
            <a:off x="2592925" y="772966"/>
            <a:ext cx="8911687" cy="1280890"/>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6" name="Rectangle 2">
            <a:extLst>
              <a:ext uri="{FF2B5EF4-FFF2-40B4-BE49-F238E27FC236}">
                <a16:creationId xmlns:a16="http://schemas.microsoft.com/office/drawing/2014/main" id="{C18B7676-24D8-32D8-0C57-B915C488D57F}"/>
              </a:ext>
            </a:extLst>
          </p:cNvPr>
          <p:cNvSpPr>
            <a:spLocks noGrp="1" noChangeArrowheads="1"/>
          </p:cNvSpPr>
          <p:nvPr>
            <p:ph idx="1"/>
          </p:nvPr>
        </p:nvSpPr>
        <p:spPr bwMode="auto">
          <a:xfrm>
            <a:off x="2339164" y="2129587"/>
            <a:ext cx="861237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Online Movie Ticket Booking System is a user-friendly and efficient platform</a:t>
            </a:r>
            <a:r>
              <a:rPr lang="en-US"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that streamlines the movie ticket booking process. It enhances the overall movie-going</a:t>
            </a:r>
            <a:r>
              <a:rPr lang="en-US"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experience by providing a convenient and accessible way for users to browse movie options, select showtimes, and purchase tickets online. The system facilitates easy navigation, secure</a:t>
            </a:r>
            <a:r>
              <a:rPr lang="en-US"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transactions, and timely confirmation, ultimately contributing to a seamless and enjoyable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movie-watching experience for users.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000000"/>
                </a:solidFill>
                <a:effectLst/>
                <a:latin typeface="Söhne"/>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8562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B5D8-5AC6-7944-A835-0F81D3542A99}"/>
              </a:ext>
            </a:extLst>
          </p:cNvPr>
          <p:cNvSpPr>
            <a:spLocks noGrp="1"/>
          </p:cNvSpPr>
          <p:nvPr>
            <p:ph type="title"/>
          </p:nvPr>
        </p:nvSpPr>
        <p:spPr>
          <a:xfrm>
            <a:off x="949960" y="2855370"/>
            <a:ext cx="10515600" cy="1325563"/>
          </a:xfrm>
        </p:spPr>
        <p:txBody>
          <a:bodyPr>
            <a:normAutofit/>
          </a:bodyPr>
          <a:lstStyle/>
          <a:p>
            <a:pPr algn="ctr"/>
            <a:r>
              <a:rPr lang="en-US" sz="6000" b="1" dirty="0">
                <a:latin typeface="Times New Roman" panose="02020603050405020304" pitchFamily="18" charset="0"/>
                <a:ea typeface="Calibri Light"/>
                <a:cs typeface="Times New Roman" panose="02020603050405020304" pitchFamily="18" charset="0"/>
              </a:rPr>
              <a:t>THANK YOU</a:t>
            </a:r>
            <a:endParaRPr lang="en-US" dirty="0">
              <a:latin typeface="Times New Roman" panose="02020603050405020304" pitchFamily="18" charset="0"/>
              <a:ea typeface="Calibri Light" panose="020F0302020204030204"/>
              <a:cs typeface="Times New Roman" panose="02020603050405020304" pitchFamily="18" charset="0"/>
            </a:endParaRPr>
          </a:p>
        </p:txBody>
      </p:sp>
    </p:spTree>
    <p:extLst>
      <p:ext uri="{BB962C8B-B14F-4D97-AF65-F5344CB8AC3E}">
        <p14:creationId xmlns:p14="http://schemas.microsoft.com/office/powerpoint/2010/main" val="3801873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C2D44-703F-3914-FED2-E18C2B18C7F6}"/>
              </a:ext>
            </a:extLst>
          </p:cNvPr>
          <p:cNvSpPr>
            <a:spLocks noGrp="1"/>
          </p:cNvSpPr>
          <p:nvPr>
            <p:ph type="title"/>
          </p:nvPr>
        </p:nvSpPr>
        <p:spPr/>
        <p:txBody>
          <a:bodyPr/>
          <a:lstStyle/>
          <a:p>
            <a:r>
              <a:rPr lang="en-US" b="1" dirty="0">
                <a:latin typeface="Times New Roman"/>
                <a:cs typeface="Times New Roman"/>
              </a:rPr>
              <a:t>MODULES</a:t>
            </a:r>
            <a:br>
              <a:rPr lang="en-US" dirty="0"/>
            </a:br>
            <a:endParaRPr lang="en-US" dirty="0"/>
          </a:p>
        </p:txBody>
      </p:sp>
      <p:sp>
        <p:nvSpPr>
          <p:cNvPr id="3" name="Content Placeholder 2">
            <a:extLst>
              <a:ext uri="{FF2B5EF4-FFF2-40B4-BE49-F238E27FC236}">
                <a16:creationId xmlns:a16="http://schemas.microsoft.com/office/drawing/2014/main" id="{7B6CB0FB-AA80-E500-4FDE-FDEF1AAC179A}"/>
              </a:ext>
            </a:extLst>
          </p:cNvPr>
          <p:cNvSpPr>
            <a:spLocks noGrp="1"/>
          </p:cNvSpPr>
          <p:nvPr>
            <p:ph idx="1"/>
          </p:nvPr>
        </p:nvSpPr>
        <p:spPr>
          <a:xfrm>
            <a:off x="1094131" y="1428629"/>
            <a:ext cx="9759033" cy="4709601"/>
          </a:xfrm>
        </p:spPr>
        <p:txBody>
          <a:bodyPr vert="horz" lIns="91440" tIns="45720" rIns="91440" bIns="45720" rtlCol="0" anchor="t">
            <a:noAutofit/>
          </a:bodyPr>
          <a:lstStyle/>
          <a:p>
            <a:pPr marL="0" indent="0" algn="just">
              <a:lnSpc>
                <a:spcPct val="210000"/>
              </a:lnSpc>
              <a:buClr>
                <a:srgbClr val="1E5155">
                  <a:lumMod val="40000"/>
                  <a:lumOff val="60000"/>
                </a:srgbClr>
              </a:buClr>
              <a:buNone/>
            </a:pPr>
            <a:endParaRPr lang="en-US" sz="2000" dirty="0"/>
          </a:p>
          <a:p>
            <a:pPr algn="just">
              <a:lnSpc>
                <a:spcPct val="210000"/>
              </a:lnSpc>
              <a:buClr>
                <a:srgbClr val="8AD0D6"/>
              </a:buClr>
            </a:pPr>
            <a:endParaRPr lang="en-US" sz="2000" dirty="0">
              <a:ea typeface="Calibri" panose="020F0502020204030204"/>
              <a:cs typeface="Calibri" panose="020F0502020204030204"/>
            </a:endParaRPr>
          </a:p>
          <a:p>
            <a:pPr algn="just">
              <a:lnSpc>
                <a:spcPct val="210000"/>
              </a:lnSpc>
              <a:buClr>
                <a:srgbClr val="8AD0D6"/>
              </a:buClr>
            </a:pPr>
            <a:endParaRPr lang="en-US" sz="2000" dirty="0">
              <a:ea typeface="Calibri" panose="020F0502020204030204"/>
              <a:cs typeface="Calibri" panose="020F0502020204030204"/>
            </a:endParaRPr>
          </a:p>
          <a:p>
            <a:pPr algn="just">
              <a:lnSpc>
                <a:spcPct val="210000"/>
              </a:lnSpc>
              <a:buClr>
                <a:srgbClr val="8AD0D6"/>
              </a:buClr>
            </a:pPr>
            <a:endParaRPr lang="en-US" sz="2000" dirty="0">
              <a:ea typeface="Calibri" panose="020F0502020204030204"/>
              <a:cs typeface="Calibri" panose="020F0502020204030204"/>
            </a:endParaRPr>
          </a:p>
          <a:p>
            <a:pPr algn="just">
              <a:lnSpc>
                <a:spcPct val="210000"/>
              </a:lnSpc>
              <a:buClr>
                <a:srgbClr val="8AD0D6"/>
              </a:buClr>
            </a:pPr>
            <a:endParaRPr lang="en-US" sz="2000" dirty="0">
              <a:ea typeface="Calibri" panose="020F0502020204030204"/>
              <a:cs typeface="Calibri" panose="020F0502020204030204"/>
            </a:endParaRPr>
          </a:p>
          <a:p>
            <a:pPr algn="just">
              <a:lnSpc>
                <a:spcPct val="210000"/>
              </a:lnSpc>
              <a:buClr>
                <a:srgbClr val="8AD0D6"/>
              </a:buClr>
            </a:pPr>
            <a:endParaRPr lang="en-US" sz="2000" dirty="0">
              <a:ea typeface="Calibri" panose="020F0502020204030204"/>
              <a:cs typeface="Calibri" panose="020F0502020204030204"/>
            </a:endParaRPr>
          </a:p>
          <a:p>
            <a:pPr algn="just">
              <a:lnSpc>
                <a:spcPct val="210000"/>
              </a:lnSpc>
              <a:buClr>
                <a:srgbClr val="8AD0D6"/>
              </a:buClr>
            </a:pPr>
            <a:endParaRPr lang="en-US" sz="2000" dirty="0">
              <a:ea typeface="Calibri" panose="020F0502020204030204"/>
              <a:cs typeface="Calibri" panose="020F0502020204030204"/>
            </a:endParaRPr>
          </a:p>
          <a:p>
            <a:pPr algn="just">
              <a:lnSpc>
                <a:spcPct val="210000"/>
              </a:lnSpc>
              <a:buClr>
                <a:srgbClr val="8AD0D6"/>
              </a:buClr>
            </a:pPr>
            <a:endParaRPr lang="en-US" sz="2000" dirty="0">
              <a:ea typeface="Calibri" panose="020F0502020204030204"/>
              <a:cs typeface="Calibri" panose="020F0502020204030204"/>
            </a:endParaRPr>
          </a:p>
          <a:p>
            <a:pPr marL="0" indent="0" algn="just">
              <a:lnSpc>
                <a:spcPct val="210000"/>
              </a:lnSpc>
              <a:buClr>
                <a:srgbClr val="8AD0D6"/>
              </a:buClr>
              <a:buNone/>
            </a:pPr>
            <a:endParaRPr lang="en-US" sz="2000" dirty="0">
              <a:ea typeface="Calibri" panose="020F0502020204030204"/>
              <a:cs typeface="Calibri" panose="020F0502020204030204"/>
            </a:endParaRPr>
          </a:p>
        </p:txBody>
      </p:sp>
      <p:sp>
        <p:nvSpPr>
          <p:cNvPr id="5" name="TextBox 4">
            <a:extLst>
              <a:ext uri="{FF2B5EF4-FFF2-40B4-BE49-F238E27FC236}">
                <a16:creationId xmlns:a16="http://schemas.microsoft.com/office/drawing/2014/main" id="{68237E66-4535-9B0F-9BB7-722557B9F38B}"/>
              </a:ext>
            </a:extLst>
          </p:cNvPr>
          <p:cNvSpPr txBox="1"/>
          <p:nvPr/>
        </p:nvSpPr>
        <p:spPr>
          <a:xfrm>
            <a:off x="2179673" y="1172895"/>
            <a:ext cx="8431619" cy="6175217"/>
          </a:xfrm>
          <a:prstGeom prst="rect">
            <a:avLst/>
          </a:prstGeom>
          <a:noFill/>
        </p:spPr>
        <p:txBody>
          <a:bodyPr wrap="square">
            <a:spAutoFit/>
          </a:bodyPr>
          <a:lstStyle/>
          <a:p>
            <a:pPr marL="285750" indent="-285750" algn="just">
              <a:lnSpc>
                <a:spcPct val="200000"/>
              </a:lnSpc>
              <a:buClr>
                <a:schemeClr val="accent1"/>
              </a:buClr>
              <a:buFont typeface="Wingdings" panose="05000000000000000000" pitchFamily="2" charset="2"/>
              <a:buChar char="Ø"/>
            </a:pPr>
            <a:r>
              <a:rPr lang="en-US" u="sng" dirty="0">
                <a:latin typeface="Times New Roman" panose="02020603050405020304" pitchFamily="18" charset="0"/>
                <a:cs typeface="Times New Roman" panose="02020603050405020304" pitchFamily="18" charset="0"/>
              </a:rPr>
              <a:t>ADMIN</a:t>
            </a:r>
            <a:r>
              <a:rPr lang="en-US" dirty="0">
                <a:latin typeface="Times New Roman" panose="02020603050405020304" pitchFamily="18" charset="0"/>
                <a:cs typeface="Times New Roman" panose="02020603050405020304" pitchFamily="18" charset="0"/>
              </a:rPr>
              <a:t>: Manages movie listings, theatre information, and user accounts.</a:t>
            </a:r>
            <a:endParaRPr lang="en-US" u="sng"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200000"/>
              </a:lnSpc>
              <a:buClr>
                <a:schemeClr val="accent1"/>
              </a:buClr>
              <a:buFont typeface="Wingdings" panose="05000000000000000000" pitchFamily="2" charset="2"/>
              <a:buChar char="Ø"/>
            </a:pPr>
            <a:r>
              <a:rPr lang="en-US" u="sng" dirty="0">
                <a:latin typeface="Times New Roman" panose="02020603050405020304" pitchFamily="18" charset="0"/>
                <a:cs typeface="Times New Roman" panose="02020603050405020304" pitchFamily="18" charset="0"/>
              </a:rPr>
              <a:t>USER</a:t>
            </a:r>
            <a:r>
              <a:rPr lang="en-US" dirty="0">
                <a:latin typeface="Times New Roman" panose="02020603050405020304" pitchFamily="18" charset="0"/>
                <a:cs typeface="Times New Roman" panose="02020603050405020304" pitchFamily="18" charset="0"/>
              </a:rPr>
              <a:t>: Allows users to create accounts, log in, and manage their profiles.</a:t>
            </a:r>
            <a:endParaRPr lang="en-US"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200000"/>
              </a:lnSpc>
              <a:buClr>
                <a:schemeClr val="accent1"/>
              </a:buClr>
              <a:buFont typeface="Wingdings" panose="05000000000000000000" pitchFamily="2" charset="2"/>
              <a:buChar char="Ø"/>
            </a:pPr>
            <a:r>
              <a:rPr lang="en-US" u="sng" dirty="0">
                <a:latin typeface="Times New Roman" panose="02020603050405020304" pitchFamily="18" charset="0"/>
                <a:cs typeface="Times New Roman" panose="02020603050405020304" pitchFamily="18" charset="0"/>
              </a:rPr>
              <a:t>MOVIE</a:t>
            </a:r>
            <a:r>
              <a:rPr lang="en-US" dirty="0">
                <a:latin typeface="Times New Roman" panose="02020603050405020304" pitchFamily="18" charset="0"/>
                <a:cs typeface="Times New Roman" panose="02020603050405020304" pitchFamily="18" charset="0"/>
              </a:rPr>
              <a:t>: Provides information about movies, including showtimes, trailers, and details.</a:t>
            </a:r>
            <a:endParaRPr lang="en-US"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200000"/>
              </a:lnSpc>
              <a:buClr>
                <a:schemeClr val="accent1"/>
              </a:buClr>
              <a:buFont typeface="Wingdings" panose="05000000000000000000" pitchFamily="2" charset="2"/>
              <a:buChar char="Ø"/>
            </a:pPr>
            <a:r>
              <a:rPr lang="en-US" u="sng" dirty="0">
                <a:latin typeface="Times New Roman" panose="02020603050405020304" pitchFamily="18" charset="0"/>
                <a:cs typeface="Times New Roman" panose="02020603050405020304" pitchFamily="18" charset="0"/>
              </a:rPr>
              <a:t>THEATRE</a:t>
            </a:r>
            <a:r>
              <a:rPr lang="en-US" dirty="0">
                <a:latin typeface="Times New Roman" panose="02020603050405020304" pitchFamily="18" charset="0"/>
                <a:cs typeface="Times New Roman" panose="02020603050405020304" pitchFamily="18" charset="0"/>
              </a:rPr>
              <a:t>: Add movies, showtimes, screens.  </a:t>
            </a:r>
          </a:p>
          <a:p>
            <a:pPr marL="285750" indent="-285750" algn="just">
              <a:lnSpc>
                <a:spcPct val="200000"/>
              </a:lnSpc>
              <a:buClr>
                <a:schemeClr val="accent1"/>
              </a:buClr>
              <a:buFont typeface="Wingdings" panose="05000000000000000000" pitchFamily="2" charset="2"/>
              <a:buChar char="Ø"/>
            </a:pPr>
            <a:r>
              <a:rPr lang="en-US" u="sng" dirty="0">
                <a:latin typeface="Times New Roman" panose="02020603050405020304" pitchFamily="18" charset="0"/>
                <a:cs typeface="Times New Roman" panose="02020603050405020304" pitchFamily="18" charset="0"/>
              </a:rPr>
              <a:t>BOOKING</a:t>
            </a:r>
            <a:r>
              <a:rPr lang="en-US" dirty="0">
                <a:latin typeface="Times New Roman" panose="02020603050405020304" pitchFamily="18" charset="0"/>
                <a:cs typeface="Times New Roman" panose="02020603050405020304" pitchFamily="18" charset="0"/>
              </a:rPr>
              <a:t>: Enable users to select number of seats, choose showtimes, and purchase tickets.</a:t>
            </a:r>
            <a:endParaRPr lang="en-US"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200000"/>
              </a:lnSpc>
              <a:buClr>
                <a:schemeClr val="accent1"/>
              </a:buClr>
              <a:buFont typeface="Wingdings" panose="05000000000000000000" pitchFamily="2" charset="2"/>
              <a:buChar char="Ø"/>
            </a:pPr>
            <a:r>
              <a:rPr lang="en-US" u="sng" dirty="0">
                <a:latin typeface="Times New Roman" panose="02020603050405020304" pitchFamily="18" charset="0"/>
                <a:cs typeface="Times New Roman" panose="02020603050405020304" pitchFamily="18" charset="0"/>
              </a:rPr>
              <a:t>PAYMENT</a:t>
            </a:r>
            <a:r>
              <a:rPr lang="en-US" dirty="0">
                <a:latin typeface="Times New Roman" panose="02020603050405020304" pitchFamily="18" charset="0"/>
                <a:cs typeface="Times New Roman" panose="02020603050405020304" pitchFamily="18" charset="0"/>
              </a:rPr>
              <a:t>: Handles secure online transactions for ticket purchases.</a:t>
            </a:r>
          </a:p>
          <a:p>
            <a:pPr marL="285750" indent="-285750" algn="just">
              <a:lnSpc>
                <a:spcPct val="210000"/>
              </a:lnSpc>
              <a:buClr>
                <a:schemeClr val="accent1"/>
              </a:buClr>
              <a:buFont typeface="Wingdings" panose="05000000000000000000" pitchFamily="2" charset="2"/>
              <a:buChar char="Ø"/>
            </a:pPr>
            <a:endParaRPr lang="en-US" sz="1800" dirty="0"/>
          </a:p>
          <a:p>
            <a:pPr marL="285750" indent="-285750" algn="just">
              <a:lnSpc>
                <a:spcPct val="210000"/>
              </a:lnSpc>
              <a:buClr>
                <a:schemeClr val="accent1"/>
              </a:buClr>
              <a:buFont typeface="Wingdings" panose="05000000000000000000" pitchFamily="2" charset="2"/>
              <a:buChar char="Ø"/>
            </a:pPr>
            <a:endParaRPr lang="en-US" dirty="0"/>
          </a:p>
          <a:p>
            <a:pPr algn="just">
              <a:lnSpc>
                <a:spcPct val="210000"/>
              </a:lnSpc>
              <a:buClr>
                <a:srgbClr val="8AD0D6"/>
              </a:buClr>
            </a:pPr>
            <a:endParaRPr lang="en-US" dirty="0"/>
          </a:p>
        </p:txBody>
      </p:sp>
    </p:spTree>
    <p:extLst>
      <p:ext uri="{BB962C8B-B14F-4D97-AF65-F5344CB8AC3E}">
        <p14:creationId xmlns:p14="http://schemas.microsoft.com/office/powerpoint/2010/main" val="827658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A05A-93C5-488C-4EA8-D70E2E84F2F3}"/>
              </a:ext>
            </a:extLst>
          </p:cNvPr>
          <p:cNvSpPr>
            <a:spLocks noGrp="1"/>
          </p:cNvSpPr>
          <p:nvPr>
            <p:ph type="title"/>
          </p:nvPr>
        </p:nvSpPr>
        <p:spPr/>
        <p:txBody>
          <a:bodyPr/>
          <a:lstStyle/>
          <a:p>
            <a:r>
              <a:rPr lang="en-US" b="1" dirty="0">
                <a:latin typeface="Times New Roman"/>
                <a:cs typeface="Times New Roman"/>
              </a:rPr>
              <a:t>SYSTEM REQUIREMENTS</a:t>
            </a:r>
          </a:p>
        </p:txBody>
      </p:sp>
      <p:sp>
        <p:nvSpPr>
          <p:cNvPr id="3" name="Content Placeholder 2">
            <a:extLst>
              <a:ext uri="{FF2B5EF4-FFF2-40B4-BE49-F238E27FC236}">
                <a16:creationId xmlns:a16="http://schemas.microsoft.com/office/drawing/2014/main" id="{E3CCE69C-5352-07BA-8D0A-CF0608501BA1}"/>
              </a:ext>
            </a:extLst>
          </p:cNvPr>
          <p:cNvSpPr>
            <a:spLocks noGrp="1"/>
          </p:cNvSpPr>
          <p:nvPr>
            <p:ph idx="1"/>
          </p:nvPr>
        </p:nvSpPr>
        <p:spPr>
          <a:xfrm>
            <a:off x="2589212" y="1905000"/>
            <a:ext cx="8915400" cy="3777622"/>
          </a:xfrm>
        </p:spPr>
        <p:txBody>
          <a:bodyPr vert="horz" lIns="91440" tIns="45720" rIns="91440" bIns="45720" rtlCol="0" anchor="t">
            <a:noAutofit/>
          </a:bodyPr>
          <a:lstStyle/>
          <a:p>
            <a:pPr>
              <a:lnSpc>
                <a:spcPct val="100000"/>
              </a:lnSpc>
              <a:buFont typeface="Wingdings" panose="05000000000000000000" pitchFamily="2" charset="2"/>
              <a:buChar char="Ø"/>
            </a:pPr>
            <a:r>
              <a:rPr lang="en-US" sz="2400" u="sng" dirty="0">
                <a:latin typeface="Times New Roman" panose="02020603050405020304" pitchFamily="18" charset="0"/>
                <a:cs typeface="Times New Roman" panose="02020603050405020304" pitchFamily="18" charset="0"/>
              </a:rPr>
              <a:t>SOFTWARE</a:t>
            </a:r>
            <a:endParaRPr lang="en-US" sz="2400" dirty="0">
              <a:latin typeface="Times New Roman" panose="02020603050405020304" pitchFamily="18" charset="0"/>
              <a:ea typeface="Calibri"/>
              <a:cs typeface="Times New Roman" panose="02020603050405020304" pitchFamily="18" charset="0"/>
            </a:endParaRPr>
          </a:p>
          <a:p>
            <a:pPr marL="0" indent="0">
              <a:lnSpc>
                <a:spcPct val="100000"/>
              </a:lnSpc>
              <a:buClr>
                <a:srgbClr val="8AD0D6"/>
              </a:buClr>
              <a:buNone/>
            </a:pPr>
            <a:r>
              <a:rPr lang="en-US" sz="2000" dirty="0">
                <a:latin typeface="Times New Roman"/>
                <a:cs typeface="Times New Roman"/>
              </a:rPr>
              <a:t>        Operating system :-     Windows 8 or above</a:t>
            </a:r>
            <a:endParaRPr lang="en-US" sz="2000" u="sng" dirty="0">
              <a:latin typeface="Times New Roman"/>
              <a:cs typeface="Times New Roman"/>
            </a:endParaRPr>
          </a:p>
          <a:p>
            <a:pPr marL="0" indent="0">
              <a:lnSpc>
                <a:spcPct val="100000"/>
              </a:lnSpc>
              <a:buNone/>
            </a:pPr>
            <a:r>
              <a:rPr lang="en-US" sz="2000" dirty="0">
                <a:latin typeface="Times New Roman"/>
                <a:cs typeface="Times New Roman"/>
              </a:rPr>
              <a:t>        Front-end :-                  HTML, CSS</a:t>
            </a:r>
          </a:p>
          <a:p>
            <a:pPr marL="0" indent="0">
              <a:lnSpc>
                <a:spcPct val="100000"/>
              </a:lnSpc>
              <a:buNone/>
            </a:pPr>
            <a:r>
              <a:rPr lang="en-US" sz="2000" dirty="0">
                <a:latin typeface="Times New Roman"/>
                <a:cs typeface="Times New Roman"/>
              </a:rPr>
              <a:t>        Back-end :-                  PHP, MySQL, </a:t>
            </a:r>
            <a:r>
              <a:rPr lang="en-US" sz="2000" dirty="0" err="1">
                <a:latin typeface="Times New Roman"/>
                <a:cs typeface="Times New Roman"/>
              </a:rPr>
              <a:t>Javascript</a:t>
            </a:r>
            <a:endParaRPr lang="en-US" sz="2000" dirty="0">
              <a:latin typeface="Times New Roman"/>
              <a:cs typeface="Times New Roman"/>
            </a:endParaRPr>
          </a:p>
          <a:p>
            <a:pPr>
              <a:lnSpc>
                <a:spcPct val="100000"/>
              </a:lnSpc>
              <a:buFont typeface="Wingdings" panose="05000000000000000000" pitchFamily="2" charset="2"/>
              <a:buChar char="Ø"/>
            </a:pPr>
            <a:r>
              <a:rPr lang="en-US" sz="2400" u="sng" dirty="0">
                <a:latin typeface="Times New Roman"/>
                <a:cs typeface="Times New Roman"/>
              </a:rPr>
              <a:t>HARDWARE  </a:t>
            </a:r>
            <a:r>
              <a:rPr lang="en-US" sz="2400" dirty="0">
                <a:latin typeface="Times New Roman"/>
                <a:cs typeface="Times New Roman"/>
              </a:rPr>
              <a:t> </a:t>
            </a:r>
          </a:p>
          <a:p>
            <a:pPr marL="0" indent="0">
              <a:lnSpc>
                <a:spcPct val="100000"/>
              </a:lnSpc>
              <a:buClr>
                <a:srgbClr val="8AD0D6"/>
              </a:buClr>
              <a:buNone/>
            </a:pPr>
            <a:r>
              <a:rPr lang="en-US" sz="2400" dirty="0">
                <a:latin typeface="Times New Roman"/>
                <a:cs typeface="Times New Roman"/>
              </a:rPr>
              <a:t>       </a:t>
            </a:r>
            <a:r>
              <a:rPr lang="en-US" sz="2000" dirty="0">
                <a:latin typeface="Times New Roman"/>
                <a:cs typeface="Times New Roman"/>
              </a:rPr>
              <a:t>Processor :-                 Intel core i3</a:t>
            </a:r>
          </a:p>
          <a:p>
            <a:pPr marL="0" indent="0">
              <a:lnSpc>
                <a:spcPct val="100000"/>
              </a:lnSpc>
              <a:buNone/>
            </a:pPr>
            <a:r>
              <a:rPr lang="en-US" sz="2000" dirty="0">
                <a:latin typeface="Times New Roman"/>
                <a:cs typeface="Times New Roman"/>
              </a:rPr>
              <a:t>        Hard Disk :-                256 GB</a:t>
            </a:r>
          </a:p>
          <a:p>
            <a:pPr marL="0" indent="0">
              <a:lnSpc>
                <a:spcPct val="100000"/>
              </a:lnSpc>
              <a:buNone/>
            </a:pPr>
            <a:r>
              <a:rPr lang="en-US" sz="2000" dirty="0">
                <a:latin typeface="Times New Roman"/>
                <a:cs typeface="Times New Roman"/>
              </a:rPr>
              <a:t>        RAM :-                       4GB or above</a:t>
            </a:r>
          </a:p>
        </p:txBody>
      </p:sp>
    </p:spTree>
    <p:extLst>
      <p:ext uri="{BB962C8B-B14F-4D97-AF65-F5344CB8AC3E}">
        <p14:creationId xmlns:p14="http://schemas.microsoft.com/office/powerpoint/2010/main" val="3705379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F0FA-9CE9-7041-887C-3119431261EB}"/>
              </a:ext>
            </a:extLst>
          </p:cNvPr>
          <p:cNvSpPr>
            <a:spLocks noGrp="1"/>
          </p:cNvSpPr>
          <p:nvPr>
            <p:ph type="title"/>
          </p:nvPr>
        </p:nvSpPr>
        <p:spPr>
          <a:xfrm>
            <a:off x="646111" y="615278"/>
            <a:ext cx="9404723" cy="864750"/>
          </a:xfrm>
        </p:spPr>
        <p:txBody>
          <a:bodyPr/>
          <a:lstStyle/>
          <a:p>
            <a:r>
              <a:rPr lang="en-US" b="1" dirty="0">
                <a:latin typeface="Times New Roman"/>
                <a:cs typeface="Times New Roman"/>
              </a:rPr>
              <a:t>                LITERATURE REVIEW</a:t>
            </a:r>
          </a:p>
        </p:txBody>
      </p:sp>
      <p:graphicFrame>
        <p:nvGraphicFramePr>
          <p:cNvPr id="7" name="Content Placeholder 6">
            <a:extLst>
              <a:ext uri="{FF2B5EF4-FFF2-40B4-BE49-F238E27FC236}">
                <a16:creationId xmlns:a16="http://schemas.microsoft.com/office/drawing/2014/main" id="{366D80EA-81ED-F80E-0666-51664A5D3CEB}"/>
              </a:ext>
            </a:extLst>
          </p:cNvPr>
          <p:cNvGraphicFramePr>
            <a:graphicFrameLocks noGrp="1"/>
          </p:cNvGraphicFramePr>
          <p:nvPr>
            <p:ph idx="1"/>
            <p:extLst>
              <p:ext uri="{D42A27DB-BD31-4B8C-83A1-F6EECF244321}">
                <p14:modId xmlns:p14="http://schemas.microsoft.com/office/powerpoint/2010/main" val="3248810354"/>
              </p:ext>
            </p:extLst>
          </p:nvPr>
        </p:nvGraphicFramePr>
        <p:xfrm>
          <a:off x="1584960" y="1317469"/>
          <a:ext cx="9733280" cy="5120640"/>
        </p:xfrm>
        <a:graphic>
          <a:graphicData uri="http://schemas.openxmlformats.org/drawingml/2006/table">
            <a:tbl>
              <a:tblPr firstRow="1" bandRow="1">
                <a:tableStyleId>{5940675A-B579-460E-94D1-54222C63F5DA}</a:tableStyleId>
              </a:tblPr>
              <a:tblGrid>
                <a:gridCol w="553560">
                  <a:extLst>
                    <a:ext uri="{9D8B030D-6E8A-4147-A177-3AD203B41FA5}">
                      <a16:colId xmlns:a16="http://schemas.microsoft.com/office/drawing/2014/main" val="3010644686"/>
                    </a:ext>
                  </a:extLst>
                </a:gridCol>
                <a:gridCol w="2701745">
                  <a:extLst>
                    <a:ext uri="{9D8B030D-6E8A-4147-A177-3AD203B41FA5}">
                      <a16:colId xmlns:a16="http://schemas.microsoft.com/office/drawing/2014/main" val="526825237"/>
                    </a:ext>
                  </a:extLst>
                </a:gridCol>
                <a:gridCol w="1672295">
                  <a:extLst>
                    <a:ext uri="{9D8B030D-6E8A-4147-A177-3AD203B41FA5}">
                      <a16:colId xmlns:a16="http://schemas.microsoft.com/office/drawing/2014/main" val="1787649685"/>
                    </a:ext>
                  </a:extLst>
                </a:gridCol>
                <a:gridCol w="1249680">
                  <a:extLst>
                    <a:ext uri="{9D8B030D-6E8A-4147-A177-3AD203B41FA5}">
                      <a16:colId xmlns:a16="http://schemas.microsoft.com/office/drawing/2014/main" val="384528417"/>
                    </a:ext>
                  </a:extLst>
                </a:gridCol>
                <a:gridCol w="1767320">
                  <a:extLst>
                    <a:ext uri="{9D8B030D-6E8A-4147-A177-3AD203B41FA5}">
                      <a16:colId xmlns:a16="http://schemas.microsoft.com/office/drawing/2014/main" val="3208802499"/>
                    </a:ext>
                  </a:extLst>
                </a:gridCol>
                <a:gridCol w="1788680">
                  <a:extLst>
                    <a:ext uri="{9D8B030D-6E8A-4147-A177-3AD203B41FA5}">
                      <a16:colId xmlns:a16="http://schemas.microsoft.com/office/drawing/2014/main" val="1184231639"/>
                    </a:ext>
                  </a:extLst>
                </a:gridCol>
              </a:tblGrid>
              <a:tr h="606206">
                <a:tc>
                  <a:txBody>
                    <a:bodyPr/>
                    <a:lstStyle/>
                    <a:p>
                      <a:pPr algn="ctr">
                        <a:lnSpc>
                          <a:spcPct val="100000"/>
                        </a:lnSpc>
                      </a:pPr>
                      <a:r>
                        <a:rPr lang="en-US" dirty="0" err="1">
                          <a:latin typeface="Times New Roman"/>
                        </a:rPr>
                        <a:t>Sl.No</a:t>
                      </a:r>
                    </a:p>
                  </a:txBody>
                  <a:tcPr/>
                </a:tc>
                <a:tc>
                  <a:txBody>
                    <a:bodyPr/>
                    <a:lstStyle/>
                    <a:p>
                      <a:pPr algn="ctr">
                        <a:lnSpc>
                          <a:spcPct val="100000"/>
                        </a:lnSpc>
                      </a:pPr>
                      <a:r>
                        <a:rPr lang="en-US" dirty="0">
                          <a:latin typeface="Times New Roman"/>
                        </a:rPr>
                        <a:t>Paper Title</a:t>
                      </a:r>
                    </a:p>
                  </a:txBody>
                  <a:tcPr/>
                </a:tc>
                <a:tc>
                  <a:txBody>
                    <a:bodyPr/>
                    <a:lstStyle/>
                    <a:p>
                      <a:pPr algn="ctr">
                        <a:lnSpc>
                          <a:spcPct val="100000"/>
                        </a:lnSpc>
                      </a:pPr>
                      <a:r>
                        <a:rPr lang="en-US" dirty="0">
                          <a:latin typeface="Times New Roman"/>
                        </a:rPr>
                        <a:t>Author</a:t>
                      </a:r>
                    </a:p>
                  </a:txBody>
                  <a:tcPr/>
                </a:tc>
                <a:tc>
                  <a:txBody>
                    <a:bodyPr/>
                    <a:lstStyle/>
                    <a:p>
                      <a:pPr algn="ctr">
                        <a:lnSpc>
                          <a:spcPct val="100000"/>
                        </a:lnSpc>
                      </a:pPr>
                      <a:r>
                        <a:rPr lang="en-US" dirty="0">
                          <a:latin typeface="Times New Roman"/>
                        </a:rPr>
                        <a:t>Year of publishing</a:t>
                      </a:r>
                    </a:p>
                  </a:txBody>
                  <a:tcPr/>
                </a:tc>
                <a:tc>
                  <a:txBody>
                    <a:bodyPr/>
                    <a:lstStyle/>
                    <a:p>
                      <a:pPr algn="ctr">
                        <a:lnSpc>
                          <a:spcPct val="100000"/>
                        </a:lnSpc>
                      </a:pPr>
                      <a:r>
                        <a:rPr lang="en-US" dirty="0">
                          <a:latin typeface="Times New Roman"/>
                        </a:rPr>
                        <a:t>Advantage</a:t>
                      </a:r>
                    </a:p>
                  </a:txBody>
                  <a:tcPr/>
                </a:tc>
                <a:tc>
                  <a:txBody>
                    <a:bodyPr/>
                    <a:lstStyle/>
                    <a:p>
                      <a:pPr algn="ctr">
                        <a:lnSpc>
                          <a:spcPct val="100000"/>
                        </a:lnSpc>
                      </a:pPr>
                      <a:r>
                        <a:rPr lang="en-US" dirty="0">
                          <a:latin typeface="Times New Roman"/>
                        </a:rPr>
                        <a:t>Limitations</a:t>
                      </a:r>
                    </a:p>
                  </a:txBody>
                  <a:tcPr/>
                </a:tc>
                <a:extLst>
                  <a:ext uri="{0D108BD9-81ED-4DB2-BD59-A6C34878D82A}">
                    <a16:rowId xmlns:a16="http://schemas.microsoft.com/office/drawing/2014/main" val="789951491"/>
                  </a:ext>
                </a:extLst>
              </a:tr>
              <a:tr h="866009">
                <a:tc>
                  <a:txBody>
                    <a:bodyPr/>
                    <a:lstStyle/>
                    <a:p>
                      <a:pPr lvl="0">
                        <a:buNone/>
                      </a:pPr>
                      <a:r>
                        <a:rPr lang="en-US" dirty="0">
                          <a:latin typeface="Times New Roman"/>
                        </a:rPr>
                        <a:t>    1.</a:t>
                      </a:r>
                    </a:p>
                  </a:txBody>
                  <a:tcPr/>
                </a:tc>
                <a:tc>
                  <a:txBody>
                    <a:bodyPr/>
                    <a:lstStyle/>
                    <a:p>
                      <a:pPr lvl="0">
                        <a:buNone/>
                      </a:pPr>
                      <a:r>
                        <a:rPr lang="en-US" dirty="0">
                          <a:latin typeface="Times New Roman"/>
                        </a:rPr>
                        <a:t>A Comparative analysis of Online Movie Ticket Booking Systems</a:t>
                      </a:r>
                    </a:p>
                  </a:txBody>
                  <a:tcPr/>
                </a:tc>
                <a:tc>
                  <a:txBody>
                    <a:bodyPr/>
                    <a:lstStyle/>
                    <a:p>
                      <a:pPr lvl="0" algn="ctr">
                        <a:buNone/>
                      </a:pPr>
                      <a:r>
                        <a:rPr lang="en-US" dirty="0">
                          <a:latin typeface="Times New Roman"/>
                        </a:rPr>
                        <a:t>Jane Doe</a:t>
                      </a:r>
                    </a:p>
                  </a:txBody>
                  <a:tcPr/>
                </a:tc>
                <a:tc>
                  <a:txBody>
                    <a:bodyPr/>
                    <a:lstStyle/>
                    <a:p>
                      <a:pPr lvl="0" algn="ctr">
                        <a:buNone/>
                      </a:pPr>
                      <a:r>
                        <a:rPr lang="en-US" dirty="0">
                          <a:latin typeface="Times New Roman"/>
                        </a:rPr>
                        <a:t>2018</a:t>
                      </a:r>
                    </a:p>
                  </a:txBody>
                  <a:tcPr/>
                </a:tc>
                <a:tc>
                  <a:txBody>
                    <a:bodyPr/>
                    <a:lstStyle/>
                    <a:p>
                      <a:pPr lvl="0">
                        <a:buNone/>
                      </a:pPr>
                      <a:r>
                        <a:rPr lang="en-US" dirty="0">
                          <a:latin typeface="Times New Roman"/>
                        </a:rPr>
                        <a:t>Enhanced user convenience</a:t>
                      </a:r>
                    </a:p>
                  </a:txBody>
                  <a:tcPr/>
                </a:tc>
                <a:tc>
                  <a:txBody>
                    <a:bodyPr/>
                    <a:lstStyle/>
                    <a:p>
                      <a:pPr lvl="0">
                        <a:buNone/>
                      </a:pPr>
                      <a:r>
                        <a:rPr lang="en-US" dirty="0">
                          <a:latin typeface="Times New Roman"/>
                        </a:rPr>
                        <a:t>Potential Security risks in transactions</a:t>
                      </a:r>
                    </a:p>
                  </a:txBody>
                  <a:tcPr/>
                </a:tc>
                <a:extLst>
                  <a:ext uri="{0D108BD9-81ED-4DB2-BD59-A6C34878D82A}">
                    <a16:rowId xmlns:a16="http://schemas.microsoft.com/office/drawing/2014/main" val="3928216263"/>
                  </a:ext>
                </a:extLst>
              </a:tr>
              <a:tr h="1125812">
                <a:tc>
                  <a:txBody>
                    <a:bodyPr/>
                    <a:lstStyle/>
                    <a:p>
                      <a:pPr lvl="0">
                        <a:buNone/>
                      </a:pPr>
                      <a:r>
                        <a:rPr lang="en-US" dirty="0">
                          <a:latin typeface="Times New Roman"/>
                        </a:rPr>
                        <a:t>    2.</a:t>
                      </a:r>
                    </a:p>
                  </a:txBody>
                  <a:tcPr/>
                </a:tc>
                <a:tc>
                  <a:txBody>
                    <a:bodyPr/>
                    <a:lstStyle/>
                    <a:p>
                      <a:pPr lvl="0">
                        <a:buNone/>
                      </a:pPr>
                      <a:r>
                        <a:rPr lang="en-US" dirty="0">
                          <a:latin typeface="Times New Roman"/>
                        </a:rPr>
                        <a:t>The Evolution of Movie Ticketing: A review of Digital Platforms</a:t>
                      </a:r>
                    </a:p>
                  </a:txBody>
                  <a:tcPr/>
                </a:tc>
                <a:tc>
                  <a:txBody>
                    <a:bodyPr/>
                    <a:lstStyle/>
                    <a:p>
                      <a:pPr lvl="0" algn="ctr">
                        <a:buNone/>
                      </a:pPr>
                      <a:r>
                        <a:rPr lang="en-US" dirty="0">
                          <a:latin typeface="Times New Roman"/>
                        </a:rPr>
                        <a:t>John Smith</a:t>
                      </a:r>
                    </a:p>
                  </a:txBody>
                  <a:tcPr/>
                </a:tc>
                <a:tc>
                  <a:txBody>
                    <a:bodyPr/>
                    <a:lstStyle/>
                    <a:p>
                      <a:pPr lvl="0" algn="ctr">
                        <a:buNone/>
                      </a:pPr>
                      <a:r>
                        <a:rPr lang="en-US" dirty="0">
                          <a:latin typeface="Times New Roman"/>
                        </a:rPr>
                        <a:t>2020</a:t>
                      </a:r>
                    </a:p>
                  </a:txBody>
                  <a:tcPr/>
                </a:tc>
                <a:tc>
                  <a:txBody>
                    <a:bodyPr/>
                    <a:lstStyle/>
                    <a:p>
                      <a:pPr lvl="0">
                        <a:buNone/>
                      </a:pPr>
                      <a:r>
                        <a:rPr lang="en-US" dirty="0">
                          <a:latin typeface="Times New Roman"/>
                        </a:rPr>
                        <a:t>Improved accessibility for Diverse Audiences</a:t>
                      </a:r>
                    </a:p>
                  </a:txBody>
                  <a:tcPr/>
                </a:tc>
                <a:tc>
                  <a:txBody>
                    <a:bodyPr/>
                    <a:lstStyle/>
                    <a:p>
                      <a:pPr lvl="0">
                        <a:buNone/>
                      </a:pPr>
                      <a:r>
                        <a:rPr lang="en-US" dirty="0">
                          <a:latin typeface="Times New Roman"/>
                        </a:rPr>
                        <a:t>Dependency on internet connectivity</a:t>
                      </a:r>
                    </a:p>
                  </a:txBody>
                  <a:tcPr/>
                </a:tc>
                <a:extLst>
                  <a:ext uri="{0D108BD9-81ED-4DB2-BD59-A6C34878D82A}">
                    <a16:rowId xmlns:a16="http://schemas.microsoft.com/office/drawing/2014/main" val="847855925"/>
                  </a:ext>
                </a:extLst>
              </a:tr>
              <a:tr h="866009">
                <a:tc>
                  <a:txBody>
                    <a:bodyPr/>
                    <a:lstStyle/>
                    <a:p>
                      <a:pPr lvl="0">
                        <a:buNone/>
                      </a:pPr>
                      <a:r>
                        <a:rPr lang="en-US" dirty="0">
                          <a:latin typeface="Times New Roman"/>
                        </a:rPr>
                        <a:t>    3.</a:t>
                      </a:r>
                    </a:p>
                  </a:txBody>
                  <a:tcPr/>
                </a:tc>
                <a:tc>
                  <a:txBody>
                    <a:bodyPr/>
                    <a:lstStyle/>
                    <a:p>
                      <a:pPr lvl="0">
                        <a:buNone/>
                      </a:pPr>
                      <a:r>
                        <a:rPr lang="en-US" sz="1800" u="none" strike="noStrike" noProof="0" dirty="0">
                          <a:latin typeface="Times New Roman"/>
                        </a:rPr>
                        <a:t>User Experience in Online Movie Ticket Booking: A Literature Review</a:t>
                      </a:r>
                      <a:endParaRPr lang="en-US">
                        <a:latin typeface="Times New Roman"/>
                      </a:endParaRPr>
                    </a:p>
                  </a:txBody>
                  <a:tcPr/>
                </a:tc>
                <a:tc>
                  <a:txBody>
                    <a:bodyPr/>
                    <a:lstStyle/>
                    <a:p>
                      <a:pPr lvl="0" algn="ctr">
                        <a:buNone/>
                      </a:pPr>
                      <a:r>
                        <a:rPr lang="en-US" dirty="0">
                          <a:latin typeface="Times New Roman"/>
                        </a:rPr>
                        <a:t>Emily Johnson</a:t>
                      </a:r>
                    </a:p>
                  </a:txBody>
                  <a:tcPr/>
                </a:tc>
                <a:tc>
                  <a:txBody>
                    <a:bodyPr/>
                    <a:lstStyle/>
                    <a:p>
                      <a:pPr lvl="0" algn="ctr">
                        <a:buNone/>
                      </a:pPr>
                      <a:r>
                        <a:rPr lang="en-US" dirty="0">
                          <a:latin typeface="Times New Roman"/>
                        </a:rPr>
                        <a:t>2019</a:t>
                      </a:r>
                    </a:p>
                  </a:txBody>
                  <a:tcPr/>
                </a:tc>
                <a:tc>
                  <a:txBody>
                    <a:bodyPr/>
                    <a:lstStyle/>
                    <a:p>
                      <a:pPr lvl="0">
                        <a:buNone/>
                      </a:pPr>
                      <a:r>
                        <a:rPr lang="en-US" dirty="0">
                          <a:latin typeface="Times New Roman"/>
                        </a:rPr>
                        <a:t>Streamlined reservation process</a:t>
                      </a:r>
                    </a:p>
                  </a:txBody>
                  <a:tcPr/>
                </a:tc>
                <a:tc>
                  <a:txBody>
                    <a:bodyPr/>
                    <a:lstStyle/>
                    <a:p>
                      <a:pPr lvl="0">
                        <a:buNone/>
                      </a:pPr>
                      <a:r>
                        <a:rPr lang="en-US" dirty="0">
                          <a:latin typeface="Times New Roman"/>
                        </a:rPr>
                        <a:t>Concerns about data privacy</a:t>
                      </a:r>
                    </a:p>
                  </a:txBody>
                  <a:tcPr/>
                </a:tc>
                <a:extLst>
                  <a:ext uri="{0D108BD9-81ED-4DB2-BD59-A6C34878D82A}">
                    <a16:rowId xmlns:a16="http://schemas.microsoft.com/office/drawing/2014/main" val="1073173077"/>
                  </a:ext>
                </a:extLst>
              </a:tr>
              <a:tr h="1385615">
                <a:tc>
                  <a:txBody>
                    <a:bodyPr/>
                    <a:lstStyle/>
                    <a:p>
                      <a:pPr lvl="0">
                        <a:buNone/>
                      </a:pPr>
                      <a:r>
                        <a:rPr lang="en-US" dirty="0">
                          <a:latin typeface="Times New Roman"/>
                        </a:rPr>
                        <a:t>    4.</a:t>
                      </a:r>
                    </a:p>
                  </a:txBody>
                  <a:tcPr/>
                </a:tc>
                <a:tc>
                  <a:txBody>
                    <a:bodyPr/>
                    <a:lstStyle/>
                    <a:p>
                      <a:pPr lvl="0" algn="l">
                        <a:lnSpc>
                          <a:spcPct val="100000"/>
                        </a:lnSpc>
                        <a:spcBef>
                          <a:spcPts val="0"/>
                        </a:spcBef>
                        <a:spcAft>
                          <a:spcPts val="0"/>
                        </a:spcAft>
                        <a:buNone/>
                      </a:pPr>
                      <a:r>
                        <a:rPr lang="en-US" sz="1800" u="none" strike="noStrike" noProof="0" dirty="0">
                          <a:latin typeface="Times New Roman"/>
                        </a:rPr>
                        <a:t>Technological Trends in Cinema Ticketing Systems</a:t>
                      </a:r>
                      <a:endParaRPr lang="en-US">
                        <a:latin typeface="Times New Roman"/>
                      </a:endParaRPr>
                    </a:p>
                    <a:p>
                      <a:pPr lvl="0">
                        <a:buNone/>
                      </a:pPr>
                      <a:endParaRPr lang="en-US" dirty="0">
                        <a:latin typeface="Times New Roman"/>
                      </a:endParaRPr>
                    </a:p>
                  </a:txBody>
                  <a:tcPr/>
                </a:tc>
                <a:tc>
                  <a:txBody>
                    <a:bodyPr/>
                    <a:lstStyle/>
                    <a:p>
                      <a:pPr lvl="0" algn="ctr">
                        <a:lnSpc>
                          <a:spcPct val="100000"/>
                        </a:lnSpc>
                        <a:spcBef>
                          <a:spcPts val="0"/>
                        </a:spcBef>
                        <a:spcAft>
                          <a:spcPts val="0"/>
                        </a:spcAft>
                        <a:buNone/>
                      </a:pPr>
                      <a:r>
                        <a:rPr lang="en-US" sz="1800" u="none" strike="noStrike" noProof="0" dirty="0">
                          <a:solidFill>
                            <a:srgbClr val="000000"/>
                          </a:solidFill>
                          <a:latin typeface="Times New Roman"/>
                        </a:rPr>
                        <a:t> Michael Brown</a:t>
                      </a:r>
                      <a:endParaRPr lang="en-US">
                        <a:latin typeface="Times New Roman"/>
                      </a:endParaRPr>
                    </a:p>
                    <a:p>
                      <a:pPr lvl="0" algn="ctr">
                        <a:buNone/>
                      </a:pPr>
                      <a:endParaRPr lang="en-US" dirty="0">
                        <a:latin typeface="Times New Roman"/>
                      </a:endParaRPr>
                    </a:p>
                  </a:txBody>
                  <a:tcPr/>
                </a:tc>
                <a:tc>
                  <a:txBody>
                    <a:bodyPr/>
                    <a:lstStyle/>
                    <a:p>
                      <a:pPr lvl="0" algn="ctr">
                        <a:lnSpc>
                          <a:spcPct val="100000"/>
                        </a:lnSpc>
                        <a:spcBef>
                          <a:spcPts val="0"/>
                        </a:spcBef>
                        <a:spcAft>
                          <a:spcPts val="0"/>
                        </a:spcAft>
                        <a:buNone/>
                      </a:pPr>
                      <a:r>
                        <a:rPr lang="en-US" sz="1800" u="none" strike="noStrike" noProof="0" dirty="0">
                          <a:solidFill>
                            <a:srgbClr val="000000"/>
                          </a:solidFill>
                          <a:latin typeface="Times New Roman"/>
                        </a:rPr>
                        <a:t>2021</a:t>
                      </a:r>
                      <a:endParaRPr lang="en-US">
                        <a:latin typeface="Times New Roman"/>
                      </a:endParaRPr>
                    </a:p>
                    <a:p>
                      <a:pPr lvl="0" algn="ctr">
                        <a:buNone/>
                      </a:pPr>
                      <a:endParaRPr lang="en-US" dirty="0">
                        <a:latin typeface="Times New Roman"/>
                      </a:endParaRPr>
                    </a:p>
                  </a:txBody>
                  <a:tcPr/>
                </a:tc>
                <a:tc>
                  <a:txBody>
                    <a:bodyPr/>
                    <a:lstStyle/>
                    <a:p>
                      <a:pPr lvl="0" algn="l">
                        <a:lnSpc>
                          <a:spcPct val="100000"/>
                        </a:lnSpc>
                        <a:spcBef>
                          <a:spcPts val="0"/>
                        </a:spcBef>
                        <a:spcAft>
                          <a:spcPts val="0"/>
                        </a:spcAft>
                        <a:buNone/>
                      </a:pPr>
                      <a:r>
                        <a:rPr lang="en-US" sz="1800" u="none" strike="noStrike" noProof="0" dirty="0">
                          <a:solidFill>
                            <a:srgbClr val="000000"/>
                          </a:solidFill>
                          <a:latin typeface="Times New Roman"/>
                        </a:rPr>
                        <a:t>Integration of Mobile Ticketing Solutions</a:t>
                      </a:r>
                      <a:endParaRPr lang="en-US">
                        <a:latin typeface="Times New Roman"/>
                      </a:endParaRPr>
                    </a:p>
                    <a:p>
                      <a:pPr lvl="0">
                        <a:buNone/>
                      </a:pPr>
                      <a:endParaRPr lang="en-US" dirty="0">
                        <a:latin typeface="Times New Roman"/>
                      </a:endParaRPr>
                    </a:p>
                  </a:txBody>
                  <a:tcPr/>
                </a:tc>
                <a:tc>
                  <a:txBody>
                    <a:bodyPr/>
                    <a:lstStyle/>
                    <a:p>
                      <a:pPr lvl="0">
                        <a:buNone/>
                      </a:pPr>
                      <a:r>
                        <a:rPr lang="en-US" sz="1800" u="none" strike="noStrike" noProof="0" dirty="0">
                          <a:solidFill>
                            <a:srgbClr val="000000"/>
                          </a:solidFill>
                          <a:latin typeface="Times New Roman"/>
                        </a:rPr>
                        <a:t>Resistance to adoption among older audiences</a:t>
                      </a:r>
                      <a:endParaRPr lang="en-US" dirty="0">
                        <a:latin typeface="Times New Roman"/>
                      </a:endParaRPr>
                    </a:p>
                  </a:txBody>
                  <a:tcPr/>
                </a:tc>
                <a:extLst>
                  <a:ext uri="{0D108BD9-81ED-4DB2-BD59-A6C34878D82A}">
                    <a16:rowId xmlns:a16="http://schemas.microsoft.com/office/drawing/2014/main" val="2634174045"/>
                  </a:ext>
                </a:extLst>
              </a:tr>
            </a:tbl>
          </a:graphicData>
        </a:graphic>
      </p:graphicFrame>
    </p:spTree>
    <p:extLst>
      <p:ext uri="{BB962C8B-B14F-4D97-AF65-F5344CB8AC3E}">
        <p14:creationId xmlns:p14="http://schemas.microsoft.com/office/powerpoint/2010/main" val="120595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2C72-9733-890F-FF31-C1E7A7CAD911}"/>
              </a:ext>
            </a:extLst>
          </p:cNvPr>
          <p:cNvSpPr>
            <a:spLocks noGrp="1"/>
          </p:cNvSpPr>
          <p:nvPr>
            <p:ph type="title"/>
          </p:nvPr>
        </p:nvSpPr>
        <p:spPr>
          <a:xfrm>
            <a:off x="3214362" y="2788555"/>
            <a:ext cx="8911687" cy="1280890"/>
          </a:xfrm>
        </p:spPr>
        <p:txBody>
          <a:bodyPr/>
          <a:lstStyle/>
          <a:p>
            <a:r>
              <a:rPr lang="en-US" b="1" dirty="0">
                <a:latin typeface="Times New Roman" panose="02020603050405020304" pitchFamily="18" charset="0"/>
                <a:cs typeface="Times New Roman" panose="02020603050405020304" pitchFamily="18" charset="0"/>
              </a:rPr>
              <a:t>DATA FLOW DIAGRAMS</a:t>
            </a:r>
          </a:p>
        </p:txBody>
      </p:sp>
    </p:spTree>
    <p:extLst>
      <p:ext uri="{BB962C8B-B14F-4D97-AF65-F5344CB8AC3E}">
        <p14:creationId xmlns:p14="http://schemas.microsoft.com/office/powerpoint/2010/main" val="149805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084B-C160-8E10-1FEF-0E6395C2C7A5}"/>
              </a:ext>
            </a:extLst>
          </p:cNvPr>
          <p:cNvSpPr>
            <a:spLocks noGrp="1"/>
          </p:cNvSpPr>
          <p:nvPr>
            <p:ph type="title"/>
          </p:nvPr>
        </p:nvSpPr>
        <p:spPr>
          <a:xfrm>
            <a:off x="2589212" y="792785"/>
            <a:ext cx="8911687" cy="689785"/>
          </a:xfrm>
        </p:spPr>
        <p:txBody>
          <a:bodyPr>
            <a:normAutofit/>
          </a:bodyPr>
          <a:lstStyle/>
          <a:p>
            <a:r>
              <a:rPr lang="en-US" sz="2400" u="sng" dirty="0">
                <a:latin typeface="Times New Roman" panose="02020603050405020304" pitchFamily="18" charset="0"/>
                <a:cs typeface="Times New Roman" panose="02020603050405020304" pitchFamily="18" charset="0"/>
              </a:rPr>
              <a:t>DFD LEVEL 0: Admin module</a:t>
            </a:r>
          </a:p>
        </p:txBody>
      </p:sp>
      <p:pic>
        <p:nvPicPr>
          <p:cNvPr id="5" name="Content Placeholder 4" descr="A diagram of a theater&#10;&#10;Description automatically generated">
            <a:extLst>
              <a:ext uri="{FF2B5EF4-FFF2-40B4-BE49-F238E27FC236}">
                <a16:creationId xmlns:a16="http://schemas.microsoft.com/office/drawing/2014/main" id="{021F5159-6744-6F98-BDFB-1F39A46E98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1268" y="1940560"/>
            <a:ext cx="6668652" cy="2574384"/>
          </a:xfrm>
        </p:spPr>
      </p:pic>
    </p:spTree>
    <p:extLst>
      <p:ext uri="{BB962C8B-B14F-4D97-AF65-F5344CB8AC3E}">
        <p14:creationId xmlns:p14="http://schemas.microsoft.com/office/powerpoint/2010/main" val="2398846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0AF5-80BD-A9B0-1573-DAC76E702CC5}"/>
              </a:ext>
            </a:extLst>
          </p:cNvPr>
          <p:cNvSpPr>
            <a:spLocks noGrp="1"/>
          </p:cNvSpPr>
          <p:nvPr>
            <p:ph type="title"/>
          </p:nvPr>
        </p:nvSpPr>
        <p:spPr>
          <a:xfrm>
            <a:off x="2589212" y="801663"/>
            <a:ext cx="8911687" cy="645397"/>
          </a:xfrm>
        </p:spPr>
        <p:txBody>
          <a:bodyPr>
            <a:normAutofit/>
          </a:bodyPr>
          <a:lstStyle/>
          <a:p>
            <a:r>
              <a:rPr lang="en-US" sz="2400" u="sng" dirty="0">
                <a:latin typeface="Times New Roman" panose="02020603050405020304" pitchFamily="18" charset="0"/>
                <a:cs typeface="Times New Roman" panose="02020603050405020304" pitchFamily="18" charset="0"/>
              </a:rPr>
              <a:t>DFD LEVEL 0: User module</a:t>
            </a:r>
            <a:endParaRPr lang="en-US" sz="2400" u="sng" dirty="0"/>
          </a:p>
        </p:txBody>
      </p:sp>
      <p:pic>
        <p:nvPicPr>
          <p:cNvPr id="7" name="Content Placeholder 6" descr="A black and white text on a white background&#10;&#10;Description automatically generated">
            <a:extLst>
              <a:ext uri="{FF2B5EF4-FFF2-40B4-BE49-F238E27FC236}">
                <a16:creationId xmlns:a16="http://schemas.microsoft.com/office/drawing/2014/main" id="{A4696C1A-9E9F-2A72-D798-9926E946A9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2" y="1660124"/>
            <a:ext cx="7193980" cy="3466341"/>
          </a:xfrm>
        </p:spPr>
      </p:pic>
    </p:spTree>
    <p:extLst>
      <p:ext uri="{BB962C8B-B14F-4D97-AF65-F5344CB8AC3E}">
        <p14:creationId xmlns:p14="http://schemas.microsoft.com/office/powerpoint/2010/main" val="28098443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DAE23447C5094F9E746447871B2CB7" ma:contentTypeVersion="3" ma:contentTypeDescription="Create a new document." ma:contentTypeScope="" ma:versionID="3343898d195123b45a659eac8dc70e3c">
  <xsd:schema xmlns:xsd="http://www.w3.org/2001/XMLSchema" xmlns:xs="http://www.w3.org/2001/XMLSchema" xmlns:p="http://schemas.microsoft.com/office/2006/metadata/properties" xmlns:ns3="fa929eff-ce11-4f60-9389-7e3f2f071951" targetNamespace="http://schemas.microsoft.com/office/2006/metadata/properties" ma:root="true" ma:fieldsID="aab8a0cd437aae7da4f7b260554fdbe3" ns3:_="">
    <xsd:import namespace="fa929eff-ce11-4f60-9389-7e3f2f071951"/>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929eff-ce11-4f60-9389-7e3f2f0719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A9B260-3764-405C-8E46-000539A324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929eff-ce11-4f60-9389-7e3f2f0719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7CB9-6A00-497C-B849-A0CD751BED36}">
  <ds:schemaRefs>
    <ds:schemaRef ds:uri="http://schemas.microsoft.com/sharepoint/v3/contenttype/forms"/>
  </ds:schemaRefs>
</ds:datastoreItem>
</file>

<file path=customXml/itemProps3.xml><?xml version="1.0" encoding="utf-8"?>
<ds:datastoreItem xmlns:ds="http://schemas.openxmlformats.org/officeDocument/2006/customXml" ds:itemID="{8A0E93F2-7812-487F-8148-434F4271C1F1}">
  <ds:schemaRefs>
    <ds:schemaRef ds:uri="http://purl.org/dc/terms/"/>
    <ds:schemaRef ds:uri="http://purl.org/dc/elements/1.1/"/>
    <ds:schemaRef ds:uri="http://www.w3.org/XML/1998/namespace"/>
    <ds:schemaRef ds:uri="http://purl.org/dc/dcmitype/"/>
    <ds:schemaRef ds:uri="http://schemas.openxmlformats.org/package/2006/metadata/core-properties"/>
    <ds:schemaRef ds:uri="http://schemas.microsoft.com/office/infopath/2007/PartnerControls"/>
    <ds:schemaRef ds:uri="fa929eff-ce11-4f60-9389-7e3f2f071951"/>
    <ds:schemaRef ds:uri="http://schemas.microsoft.com/office/2006/documentManagement/typ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193</TotalTime>
  <Words>610</Words>
  <Application>Microsoft Office PowerPoint</Application>
  <PresentationFormat>Widescreen</PresentationFormat>
  <Paragraphs>104</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Century Gothic</vt:lpstr>
      <vt:lpstr>Söhne</vt:lpstr>
      <vt:lpstr>Times New Roman</vt:lpstr>
      <vt:lpstr>Wingdings</vt:lpstr>
      <vt:lpstr>Wingdings 3</vt:lpstr>
      <vt:lpstr>Wisp</vt:lpstr>
      <vt:lpstr>MOVIBAZAR</vt:lpstr>
      <vt:lpstr>ONLINE MOVIE TICKET BOOKING SYSTEM </vt:lpstr>
      <vt:lpstr>ABSTRACT</vt:lpstr>
      <vt:lpstr>MODULES </vt:lpstr>
      <vt:lpstr>SYSTEM REQUIREMENTS</vt:lpstr>
      <vt:lpstr>                LITERATURE REVIEW</vt:lpstr>
      <vt:lpstr>DATA FLOW DIAGRAMS</vt:lpstr>
      <vt:lpstr>DFD LEVEL 0: Admin module</vt:lpstr>
      <vt:lpstr>DFD LEVEL 0: User module</vt:lpstr>
      <vt:lpstr>DFD LEVEL 0:- Theatre module</vt:lpstr>
      <vt:lpstr>DFD LEVEL 1:- Admin module</vt:lpstr>
      <vt:lpstr>DFD LEVEL 1:- Theatre module</vt:lpstr>
      <vt:lpstr>DFD LEVEL 2:- Admin module</vt:lpstr>
      <vt:lpstr>DATABASE TABLES</vt:lpstr>
      <vt:lpstr>PowerPoint Presentation</vt:lpstr>
      <vt:lpstr>SCREENSHOTS</vt:lpstr>
      <vt:lpstr>HOME PAGE:</vt:lpstr>
      <vt:lpstr>USER REGISTRATION:</vt:lpstr>
      <vt:lpstr>USER LOGIN:</vt:lpstr>
      <vt:lpstr>MOVIE SELECTION:</vt:lpstr>
      <vt:lpstr>PAYMENT:</vt:lpstr>
      <vt:lpstr>THEATRE LOGIN:</vt:lpstr>
      <vt:lpstr>MOVIES RUNNING:</vt:lpstr>
      <vt:lpstr>ADD MOVIE:</vt:lpstr>
      <vt:lpstr>MOVIES LIST:</vt:lpstr>
      <vt:lpstr>ADD SHOW:</vt:lpstr>
      <vt:lpstr>VIEW SHOWS:</vt:lpstr>
      <vt:lpstr>SCREEN DETAILS:</vt:lpstr>
      <vt:lpstr>ADMIN PANEL:</vt:lpstr>
      <vt:lpstr>ADD THEATRE:</vt:lpstr>
      <vt:lpstr>ADD UPCOMING MOVIES:</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fahad</dc:creator>
  <cp:lastModifiedBy>FNU LNU</cp:lastModifiedBy>
  <cp:revision>529</cp:revision>
  <dcterms:created xsi:type="dcterms:W3CDTF">2023-11-02T13:17:55Z</dcterms:created>
  <dcterms:modified xsi:type="dcterms:W3CDTF">2023-11-23T07:17:28Z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2023-11-22T18:17:18Z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2b9725e1-a6f4-446c-b473-baeaf6404a3b</vt:lpwstr>
  </property>
  <property fmtid="{D5CDD505-2E9C-101B-9397-08002B2CF9AE}" pid="7" name="MSIP_Label_defa4170-0d19-0005-0004-bc88714345d2_ActionId">
    <vt:lpwstr>5d1d5afa-18b8-4e87-86ac-d64182f8a452</vt:lpwstr>
  </property>
  <property fmtid="{D5CDD505-2E9C-101B-9397-08002B2CF9AE}" pid="8" name="MSIP_Label_defa4170-0d19-0005-0004-bc88714345d2_ContentBits">
    <vt:lpwstr>0</vt:lpwstr>
  </property>
  <property fmtid="{D5CDD505-2E9C-101B-9397-08002B2CF9AE}" pid="9" name="ContentTypeId">
    <vt:lpwstr>0x01010045DAE23447C5094F9E746447871B2CB7</vt:lpwstr>
  </property>
</Properties>
</file>