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9" r:id="rId3"/>
    <p:sldId id="260" r:id="rId4"/>
    <p:sldId id="261" r:id="rId5"/>
    <p:sldId id="272" r:id="rId6"/>
    <p:sldId id="265" r:id="rId7"/>
    <p:sldId id="262" r:id="rId8"/>
    <p:sldId id="273" r:id="rId9"/>
    <p:sldId id="274" r:id="rId10"/>
    <p:sldId id="266" r:id="rId11"/>
    <p:sldId id="263" r:id="rId12"/>
    <p:sldId id="275" r:id="rId13"/>
    <p:sldId id="267" r:id="rId14"/>
    <p:sldId id="264" r:id="rId15"/>
    <p:sldId id="277" r:id="rId16"/>
    <p:sldId id="268" r:id="rId17"/>
    <p:sldId id="258" r:id="rId18"/>
    <p:sldId id="269" r:id="rId19"/>
    <p:sldId id="279" r:id="rId20"/>
    <p:sldId id="270"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327" autoAdjust="0"/>
  </p:normalViewPr>
  <p:slideViewPr>
    <p:cSldViewPr snapToGrid="0">
      <p:cViewPr varScale="1">
        <p:scale>
          <a:sx n="55" d="100"/>
          <a:sy n="55" d="100"/>
        </p:scale>
        <p:origin x="13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AD4B4-97C2-490C-865E-A833F2C62897}" type="datetimeFigureOut">
              <a:rPr lang="en-US" smtClean="0"/>
              <a:t>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75A20-FB0A-472A-8134-ADAB233D9F49}" type="slidenum">
              <a:rPr lang="en-US" smtClean="0"/>
              <a:t>‹#›</a:t>
            </a:fld>
            <a:endParaRPr lang="en-US"/>
          </a:p>
        </p:txBody>
      </p:sp>
    </p:spTree>
    <p:extLst>
      <p:ext uri="{BB962C8B-B14F-4D97-AF65-F5344CB8AC3E}">
        <p14:creationId xmlns:p14="http://schemas.microsoft.com/office/powerpoint/2010/main" val="900452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Bonsoir,</a:t>
            </a:r>
            <a:r>
              <a:rPr lang="fr-FR" baseline="0" dirty="0" smtClean="0"/>
              <a:t> je suis Dany </a:t>
            </a:r>
            <a:r>
              <a:rPr lang="fr-FR" baseline="0" dirty="0" err="1" smtClean="0"/>
              <a:t>Fahed</a:t>
            </a:r>
            <a:r>
              <a:rPr lang="fr-FR" baseline="0" dirty="0" smtClean="0"/>
              <a:t> et je vais vous présenter la base de données no-</a:t>
            </a:r>
            <a:r>
              <a:rPr lang="fr-FR" baseline="0" dirty="0" err="1" smtClean="0"/>
              <a:t>sql</a:t>
            </a:r>
            <a:r>
              <a:rPr lang="fr-FR" baseline="0" dirty="0" smtClean="0"/>
              <a:t> NEO4J.</a:t>
            </a:r>
            <a:endParaRPr lang="fr-FR" dirty="0"/>
          </a:p>
        </p:txBody>
      </p:sp>
      <p:sp>
        <p:nvSpPr>
          <p:cNvPr id="4" name="Slide Number Placeholder 3"/>
          <p:cNvSpPr>
            <a:spLocks noGrp="1"/>
          </p:cNvSpPr>
          <p:nvPr>
            <p:ph type="sldNum" sz="quarter" idx="10"/>
          </p:nvPr>
        </p:nvSpPr>
        <p:spPr/>
        <p:txBody>
          <a:bodyPr/>
          <a:lstStyle/>
          <a:p>
            <a:fld id="{9D375A20-FB0A-472A-8134-ADAB233D9F49}" type="slidenum">
              <a:rPr lang="en-US" smtClean="0"/>
              <a:t>1</a:t>
            </a:fld>
            <a:endParaRPr lang="en-US"/>
          </a:p>
        </p:txBody>
      </p:sp>
    </p:spTree>
    <p:extLst>
      <p:ext uri="{BB962C8B-B14F-4D97-AF65-F5344CB8AC3E}">
        <p14:creationId xmlns:p14="http://schemas.microsoft.com/office/powerpoint/2010/main" val="1661031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Pour savoir en</a:t>
            </a:r>
            <a:r>
              <a:rPr lang="fr-FR" baseline="0" dirty="0" smtClean="0"/>
              <a:t> détails les avantages et les inconvénients de ce modèle, on va cité quelques points importants:</a:t>
            </a:r>
            <a:endParaRPr lang="fr-FR" dirty="0"/>
          </a:p>
        </p:txBody>
      </p:sp>
      <p:sp>
        <p:nvSpPr>
          <p:cNvPr id="4" name="Slide Number Placeholder 3"/>
          <p:cNvSpPr>
            <a:spLocks noGrp="1"/>
          </p:cNvSpPr>
          <p:nvPr>
            <p:ph type="sldNum" sz="quarter" idx="10"/>
          </p:nvPr>
        </p:nvSpPr>
        <p:spPr/>
        <p:txBody>
          <a:bodyPr/>
          <a:lstStyle/>
          <a:p>
            <a:fld id="{9D375A20-FB0A-472A-8134-ADAB233D9F49}" type="slidenum">
              <a:rPr lang="en-US" smtClean="0"/>
              <a:t>10</a:t>
            </a:fld>
            <a:endParaRPr lang="en-US"/>
          </a:p>
        </p:txBody>
      </p:sp>
    </p:spTree>
    <p:extLst>
      <p:ext uri="{BB962C8B-B14F-4D97-AF65-F5344CB8AC3E}">
        <p14:creationId xmlns:p14="http://schemas.microsoft.com/office/powerpoint/2010/main" val="2341940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Premièrement, c’est un modèle</a:t>
            </a:r>
            <a:r>
              <a:rPr lang="fr-FR" baseline="0" dirty="0" smtClean="0"/>
              <a:t> de données très puissant, aussi généralisé que l’ancien système de bases de données relationnelles.</a:t>
            </a:r>
          </a:p>
          <a:p>
            <a:r>
              <a:rPr lang="fr-FR" baseline="0" dirty="0" smtClean="0"/>
              <a:t>On peut aussi effectuer des requêtes a haute performance d’une manière facile et rapide grâce a l’indexage des données localement.</a:t>
            </a:r>
          </a:p>
          <a:p>
            <a:r>
              <a:rPr lang="fr-FR" baseline="0" dirty="0" smtClean="0"/>
              <a:t>De plus, la simplicité du modèle de données de graphes permet au utilisateurs et clients du NEO4J de découvrir </a:t>
            </a:r>
            <a:r>
              <a:rPr lang="fr-FR" sz="1200" b="0" i="0" kern="1200" dirty="0" smtClean="0">
                <a:solidFill>
                  <a:schemeClr val="tx1"/>
                </a:solidFill>
                <a:effectLst/>
                <a:latin typeface="+mn-lt"/>
                <a:ea typeface="+mn-ea"/>
                <a:cs typeface="+mn-cs"/>
              </a:rPr>
              <a:t>de nouveaux cas d’usage très utiles dans le monde des startups ou des industries fortement concurrentielles. </a:t>
            </a:r>
          </a:p>
          <a:p>
            <a:r>
              <a:rPr lang="fr-FR" sz="1200" b="0" i="0" kern="1200" dirty="0" smtClean="0">
                <a:solidFill>
                  <a:schemeClr val="tx1"/>
                </a:solidFill>
                <a:effectLst/>
                <a:latin typeface="+mn-lt"/>
                <a:ea typeface="+mn-ea"/>
                <a:cs typeface="+mn-cs"/>
              </a:rPr>
              <a:t>Finalement,</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pour </a:t>
            </a:r>
            <a:r>
              <a:rPr lang="fr-FR" sz="1200" b="0" i="0" kern="1200" dirty="0" smtClean="0">
                <a:solidFill>
                  <a:schemeClr val="tx1"/>
                </a:solidFill>
                <a:effectLst/>
                <a:latin typeface="+mn-lt"/>
                <a:ea typeface="+mn-ea"/>
                <a:cs typeface="+mn-cs"/>
              </a:rPr>
              <a:t>une application industrielle, par rapport à une approche par base de données relationnelle, les temps de développement sont réduits, ainsi que les coûts de maintenance, tout en profitant de plus hautes performances.</a:t>
            </a:r>
          </a:p>
          <a:p>
            <a:endParaRPr lang="fr-FR" dirty="0"/>
          </a:p>
        </p:txBody>
      </p:sp>
      <p:sp>
        <p:nvSpPr>
          <p:cNvPr id="4" name="Slide Number Placeholder 3"/>
          <p:cNvSpPr>
            <a:spLocks noGrp="1"/>
          </p:cNvSpPr>
          <p:nvPr>
            <p:ph type="sldNum" sz="quarter" idx="10"/>
          </p:nvPr>
        </p:nvSpPr>
        <p:spPr/>
        <p:txBody>
          <a:bodyPr/>
          <a:lstStyle/>
          <a:p>
            <a:fld id="{9D375A20-FB0A-472A-8134-ADAB233D9F49}" type="slidenum">
              <a:rPr lang="en-US" smtClean="0"/>
              <a:t>11</a:t>
            </a:fld>
            <a:endParaRPr lang="en-US"/>
          </a:p>
        </p:txBody>
      </p:sp>
    </p:spTree>
    <p:extLst>
      <p:ext uri="{BB962C8B-B14F-4D97-AF65-F5344CB8AC3E}">
        <p14:creationId xmlns:p14="http://schemas.microsoft.com/office/powerpoint/2010/main" val="685660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Vue ces points forts</a:t>
            </a:r>
            <a:r>
              <a:rPr lang="fr-FR" baseline="0" dirty="0" smtClean="0"/>
              <a:t> du NEO4J, il existe quelques inconvénients comme l’impossibilité du </a:t>
            </a:r>
            <a:r>
              <a:rPr lang="fr-FR" baseline="0" dirty="0" err="1" smtClean="0"/>
              <a:t>sharding</a:t>
            </a:r>
            <a:r>
              <a:rPr lang="fr-FR" baseline="0" dirty="0" smtClean="0"/>
              <a:t>, c’est-à-dire la </a:t>
            </a:r>
            <a:r>
              <a:rPr lang="fr-FR" dirty="0" smtClean="0"/>
              <a:t>partition horizontale des</a:t>
            </a:r>
            <a:r>
              <a:rPr lang="fr-FR" baseline="0" dirty="0" smtClean="0"/>
              <a:t> données.</a:t>
            </a:r>
          </a:p>
          <a:p>
            <a:r>
              <a:rPr lang="fr-FR" baseline="0" dirty="0" smtClean="0"/>
              <a:t>En plus, on a besoin d’adapter une nouvelle façon de penser lors de la modélisation des donnés.</a:t>
            </a:r>
          </a:p>
          <a:p>
            <a:endParaRPr lang="fr-FR" dirty="0"/>
          </a:p>
        </p:txBody>
      </p:sp>
      <p:sp>
        <p:nvSpPr>
          <p:cNvPr id="4" name="Slide Number Placeholder 3"/>
          <p:cNvSpPr>
            <a:spLocks noGrp="1"/>
          </p:cNvSpPr>
          <p:nvPr>
            <p:ph type="sldNum" sz="quarter" idx="10"/>
          </p:nvPr>
        </p:nvSpPr>
        <p:spPr/>
        <p:txBody>
          <a:bodyPr/>
          <a:lstStyle/>
          <a:p>
            <a:fld id="{9D375A20-FB0A-472A-8134-ADAB233D9F49}" type="slidenum">
              <a:rPr lang="en-US" smtClean="0"/>
              <a:t>12</a:t>
            </a:fld>
            <a:endParaRPr lang="en-US"/>
          </a:p>
        </p:txBody>
      </p:sp>
    </p:spTree>
    <p:extLst>
      <p:ext uri="{BB962C8B-B14F-4D97-AF65-F5344CB8AC3E}">
        <p14:creationId xmlns:p14="http://schemas.microsoft.com/office/powerpoint/2010/main" val="3534858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dirty="0" smtClean="0">
                <a:solidFill>
                  <a:schemeClr val="tx1"/>
                </a:solidFill>
                <a:effectLst/>
                <a:latin typeface="+mn-lt"/>
                <a:ea typeface="+mn-ea"/>
                <a:cs typeface="+mn-cs"/>
              </a:rPr>
              <a:t>Cypher</a:t>
            </a:r>
            <a:r>
              <a:rPr lang="fr-FR" sz="1200" b="0" i="0" kern="1200" dirty="0" smtClean="0">
                <a:solidFill>
                  <a:schemeClr val="tx1"/>
                </a:solidFill>
                <a:effectLst/>
                <a:latin typeface="+mn-lt"/>
                <a:ea typeface="+mn-ea"/>
                <a:cs typeface="+mn-cs"/>
              </a:rPr>
              <a:t> est un </a:t>
            </a:r>
            <a:r>
              <a:rPr lang="fr-FR" sz="1200" b="0" i="0" u="none" strike="noStrike" kern="1200" dirty="0" smtClean="0">
                <a:solidFill>
                  <a:schemeClr val="tx1"/>
                </a:solidFill>
                <a:effectLst/>
                <a:latin typeface="+mn-lt"/>
                <a:ea typeface="+mn-ea"/>
                <a:cs typeface="+mn-cs"/>
              </a:rPr>
              <a:t>langage informatique</a:t>
            </a:r>
            <a:r>
              <a:rPr lang="fr-FR" sz="1200" b="0" i="0" kern="1200" dirty="0" smtClean="0">
                <a:solidFill>
                  <a:schemeClr val="tx1"/>
                </a:solidFill>
                <a:effectLst/>
                <a:latin typeface="+mn-lt"/>
                <a:ea typeface="+mn-ea"/>
                <a:cs typeface="+mn-cs"/>
              </a:rPr>
              <a:t> de requête orienté </a:t>
            </a:r>
            <a:r>
              <a:rPr lang="fr-FR" sz="1200" b="0" i="0" u="none" strike="noStrike" kern="1200" dirty="0" smtClean="0">
                <a:solidFill>
                  <a:schemeClr val="tx1"/>
                </a:solidFill>
                <a:effectLst/>
                <a:latin typeface="+mn-lt"/>
                <a:ea typeface="+mn-ea"/>
                <a:cs typeface="+mn-cs"/>
              </a:rPr>
              <a:t>graphe</a:t>
            </a:r>
            <a:r>
              <a:rPr lang="fr-FR" sz="1200" b="0" i="0" kern="1200" dirty="0" smtClean="0">
                <a:solidFill>
                  <a:schemeClr val="tx1"/>
                </a:solidFill>
                <a:effectLst/>
                <a:latin typeface="+mn-lt"/>
                <a:ea typeface="+mn-ea"/>
                <a:cs typeface="+mn-cs"/>
              </a:rPr>
              <a:t> utilisé par </a:t>
            </a:r>
            <a:r>
              <a:rPr lang="fr-FR" sz="1200" b="0" i="0" u="none" strike="noStrike" kern="1200" dirty="0" smtClean="0">
                <a:solidFill>
                  <a:schemeClr val="tx1"/>
                </a:solidFill>
                <a:effectLst/>
                <a:latin typeface="+mn-lt"/>
                <a:ea typeface="+mn-ea"/>
                <a:cs typeface="+mn-cs"/>
              </a:rPr>
              <a:t>Neo4j</a:t>
            </a:r>
            <a:r>
              <a:rPr lang="fr-FR" sz="1200" b="0" i="0" kern="1200" dirty="0" smtClean="0">
                <a:solidFill>
                  <a:schemeClr val="tx1"/>
                </a:solidFill>
                <a:effectLst/>
                <a:latin typeface="+mn-lt"/>
                <a:ea typeface="+mn-ea"/>
                <a:cs typeface="+mn-cs"/>
              </a:rPr>
              <a:t>.</a:t>
            </a:r>
          </a:p>
          <a:p>
            <a:endParaRPr lang="fr-FR" dirty="0"/>
          </a:p>
        </p:txBody>
      </p:sp>
      <p:sp>
        <p:nvSpPr>
          <p:cNvPr id="4" name="Slide Number Placeholder 3"/>
          <p:cNvSpPr>
            <a:spLocks noGrp="1"/>
          </p:cNvSpPr>
          <p:nvPr>
            <p:ph type="sldNum" sz="quarter" idx="10"/>
          </p:nvPr>
        </p:nvSpPr>
        <p:spPr/>
        <p:txBody>
          <a:bodyPr/>
          <a:lstStyle/>
          <a:p>
            <a:fld id="{9D375A20-FB0A-472A-8134-ADAB233D9F49}" type="slidenum">
              <a:rPr lang="en-US" smtClean="0"/>
              <a:t>13</a:t>
            </a:fld>
            <a:endParaRPr lang="en-US"/>
          </a:p>
        </p:txBody>
      </p:sp>
    </p:spTree>
    <p:extLst>
      <p:ext uri="{BB962C8B-B14F-4D97-AF65-F5344CB8AC3E}">
        <p14:creationId xmlns:p14="http://schemas.microsoft.com/office/powerpoint/2010/main" val="1335701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smtClean="0">
                <a:solidFill>
                  <a:schemeClr val="tx1"/>
                </a:solidFill>
                <a:effectLst/>
                <a:latin typeface="+mn-lt"/>
                <a:ea typeface="+mn-ea"/>
                <a:cs typeface="+mn-cs"/>
              </a:rPr>
              <a:t>Le langage se veut simple et efficace dans la formulation des requêtes d'interrogation et de mise à jour des </a:t>
            </a:r>
            <a:r>
              <a:rPr lang="fr-FR" sz="1200" b="0" i="0" u="none" strike="noStrike" kern="1200" dirty="0" smtClean="0">
                <a:solidFill>
                  <a:schemeClr val="tx1"/>
                </a:solidFill>
                <a:effectLst/>
                <a:latin typeface="+mn-lt"/>
                <a:ea typeface="+mn-ea"/>
                <a:cs typeface="+mn-cs"/>
              </a:rPr>
              <a:t>bases de données orientées graphe</a:t>
            </a:r>
            <a:r>
              <a:rPr lang="fr-FR" sz="1200" b="0" i="0" kern="1200" dirty="0" smtClean="0">
                <a:solidFill>
                  <a:schemeClr val="tx1"/>
                </a:solidFill>
                <a:effectLst/>
                <a:latin typeface="+mn-lt"/>
                <a:ea typeface="+mn-ea"/>
                <a:cs typeface="+mn-cs"/>
              </a:rPr>
              <a:t>. Cypher est relativement simple dans sa construction syntaxique mais reste néanmoins un langage efficace. Les concepteurs ont voulu permettre aux utilisateurs de rester concentrés dans leur domaine d'expertise au lieu de se perdre dans les formulations de requêtes en bases de données.</a:t>
            </a:r>
          </a:p>
          <a:p>
            <a:r>
              <a:rPr lang="fr-FR" sz="1200" b="0" i="0" kern="1200" dirty="0" smtClean="0">
                <a:solidFill>
                  <a:schemeClr val="tx1"/>
                </a:solidFill>
                <a:effectLst/>
                <a:latin typeface="+mn-lt"/>
                <a:ea typeface="+mn-ea"/>
                <a:cs typeface="+mn-cs"/>
              </a:rPr>
              <a:t>Cypher définit un ensemble de </a:t>
            </a:r>
            <a:r>
              <a:rPr lang="fr-FR" sz="1200" b="0" i="0" u="none" strike="noStrike" kern="1200" dirty="0" smtClean="0">
                <a:solidFill>
                  <a:schemeClr val="tx1"/>
                </a:solidFill>
                <a:effectLst/>
                <a:latin typeface="+mn-lt"/>
                <a:ea typeface="+mn-ea"/>
                <a:cs typeface="+mn-cs"/>
              </a:rPr>
              <a:t>fonctions</a:t>
            </a:r>
            <a:r>
              <a:rPr lang="fr-FR" sz="1200" b="0" i="0" kern="1200" dirty="0" smtClean="0">
                <a:solidFill>
                  <a:schemeClr val="tx1"/>
                </a:solidFill>
                <a:effectLst/>
                <a:latin typeface="+mn-lt"/>
                <a:ea typeface="+mn-ea"/>
                <a:cs typeface="+mn-cs"/>
              </a:rPr>
              <a:t>. Parmi les plus courantes on trouve </a:t>
            </a:r>
            <a:r>
              <a:rPr lang="fr-FR" dirty="0" smtClean="0"/>
              <a:t>MATCH</a:t>
            </a:r>
            <a:r>
              <a:rPr lang="fr-FR" sz="1200" b="0" i="0" kern="1200" dirty="0" smtClean="0">
                <a:solidFill>
                  <a:schemeClr val="tx1"/>
                </a:solidFill>
                <a:effectLst/>
                <a:latin typeface="+mn-lt"/>
                <a:ea typeface="+mn-ea"/>
                <a:cs typeface="+mn-cs"/>
              </a:rPr>
              <a:t> et </a:t>
            </a:r>
            <a:r>
              <a:rPr lang="fr-FR" dirty="0" smtClean="0"/>
              <a:t>WHERE</a:t>
            </a:r>
            <a:r>
              <a:rPr lang="fr-FR" sz="1200" b="0" i="0" kern="1200" dirty="0" smtClean="0">
                <a:solidFill>
                  <a:schemeClr val="tx1"/>
                </a:solidFill>
                <a:effectLst/>
                <a:latin typeface="+mn-lt"/>
                <a:ea typeface="+mn-ea"/>
                <a:cs typeface="+mn-cs"/>
              </a:rPr>
              <a:t>. Ces fonctions sont quelque peu différentes des mêmes fonctions en </a:t>
            </a:r>
            <a:r>
              <a:rPr lang="fr-FR" sz="1200" b="0" i="0" u="none" strike="noStrike" kern="1200" dirty="0" smtClean="0">
                <a:solidFill>
                  <a:schemeClr val="tx1"/>
                </a:solidFill>
                <a:effectLst/>
                <a:latin typeface="+mn-lt"/>
                <a:ea typeface="+mn-ea"/>
                <a:cs typeface="+mn-cs"/>
              </a:rPr>
              <a:t>SQL</a:t>
            </a:r>
            <a:r>
              <a:rPr lang="fr-FR" sz="1200" b="0" i="0" kern="1200" dirty="0" smtClean="0">
                <a:solidFill>
                  <a:schemeClr val="tx1"/>
                </a:solidFill>
                <a:effectLst/>
                <a:latin typeface="+mn-lt"/>
                <a:ea typeface="+mn-ea"/>
                <a:cs typeface="+mn-cs"/>
              </a:rPr>
              <a:t>. </a:t>
            </a:r>
            <a:r>
              <a:rPr lang="fr-FR" dirty="0" smtClean="0"/>
              <a:t>MATCH </a:t>
            </a:r>
            <a:r>
              <a:rPr lang="fr-FR" sz="1200" b="0" i="0" kern="1200" dirty="0" smtClean="0">
                <a:solidFill>
                  <a:schemeClr val="tx1"/>
                </a:solidFill>
                <a:effectLst/>
                <a:latin typeface="+mn-lt"/>
                <a:ea typeface="+mn-ea"/>
                <a:cs typeface="+mn-cs"/>
              </a:rPr>
              <a:t>est utilisé pour décrire le modèle de recherche. Il est principalement basé sur les relations. </a:t>
            </a:r>
            <a:r>
              <a:rPr lang="fr-FR" dirty="0" smtClean="0"/>
              <a:t>WHERE</a:t>
            </a:r>
            <a:r>
              <a:rPr lang="fr-FR" sz="1200" b="0" i="0" kern="1200" dirty="0" smtClean="0">
                <a:solidFill>
                  <a:schemeClr val="tx1"/>
                </a:solidFill>
                <a:effectLst/>
                <a:latin typeface="+mn-lt"/>
                <a:ea typeface="+mn-ea"/>
                <a:cs typeface="+mn-cs"/>
              </a:rPr>
              <a:t> est utilisé pour l'ajout de contraintes aux modèles. Par </a:t>
            </a:r>
            <a:r>
              <a:rPr lang="fr-FR" sz="1200" b="0" i="0" kern="1200" dirty="0" smtClean="0">
                <a:solidFill>
                  <a:schemeClr val="tx1"/>
                </a:solidFill>
                <a:effectLst/>
                <a:latin typeface="+mn-lt"/>
                <a:ea typeface="+mn-ea"/>
                <a:cs typeface="+mn-cs"/>
              </a:rPr>
              <a:t>exemple, si</a:t>
            </a:r>
            <a:r>
              <a:rPr lang="fr-FR" sz="1200" b="0" i="0" kern="1200" baseline="0" dirty="0" smtClean="0">
                <a:solidFill>
                  <a:schemeClr val="tx1"/>
                </a:solidFill>
                <a:effectLst/>
                <a:latin typeface="+mn-lt"/>
                <a:ea typeface="+mn-ea"/>
                <a:cs typeface="+mn-cs"/>
              </a:rPr>
              <a:t> on veut savoir </a:t>
            </a:r>
            <a:r>
              <a:rPr lang="fr-FR" sz="1200" b="0" i="0" kern="1200" baseline="0" dirty="0" err="1" smtClean="0">
                <a:solidFill>
                  <a:schemeClr val="tx1"/>
                </a:solidFill>
                <a:effectLst/>
                <a:latin typeface="+mn-lt"/>
                <a:ea typeface="+mn-ea"/>
                <a:cs typeface="+mn-cs"/>
              </a:rPr>
              <a:t>Charile</a:t>
            </a:r>
            <a:r>
              <a:rPr lang="fr-FR" sz="1200" b="0" i="0" kern="1200" baseline="0" dirty="0" smtClean="0">
                <a:solidFill>
                  <a:schemeClr val="tx1"/>
                </a:solidFill>
                <a:effectLst/>
                <a:latin typeface="+mn-lt"/>
                <a:ea typeface="+mn-ea"/>
                <a:cs typeface="+mn-cs"/>
              </a:rPr>
              <a:t> </a:t>
            </a:r>
            <a:r>
              <a:rPr lang="fr-FR" sz="1200" b="0" i="0" kern="1200" baseline="0" dirty="0" err="1" smtClean="0">
                <a:solidFill>
                  <a:schemeClr val="tx1"/>
                </a:solidFill>
                <a:effectLst/>
                <a:latin typeface="+mn-lt"/>
                <a:ea typeface="+mn-ea"/>
                <a:cs typeface="+mn-cs"/>
              </a:rPr>
              <a:t>Sheen</a:t>
            </a:r>
            <a:r>
              <a:rPr lang="fr-FR" sz="1200" b="0" i="0" kern="1200" baseline="0" dirty="0" smtClean="0">
                <a:solidFill>
                  <a:schemeClr val="tx1"/>
                </a:solidFill>
                <a:effectLst/>
                <a:latin typeface="+mn-lt"/>
                <a:ea typeface="+mn-ea"/>
                <a:cs typeface="+mn-cs"/>
              </a:rPr>
              <a:t>, qui est un acteur, a jouer un rôle dans quel film, on écrit une requête similaire a celle-ci:</a:t>
            </a:r>
            <a:endParaRPr lang="fr-FR" dirty="0"/>
          </a:p>
        </p:txBody>
      </p:sp>
      <p:sp>
        <p:nvSpPr>
          <p:cNvPr id="4" name="Slide Number Placeholder 3"/>
          <p:cNvSpPr>
            <a:spLocks noGrp="1"/>
          </p:cNvSpPr>
          <p:nvPr>
            <p:ph type="sldNum" sz="quarter" idx="10"/>
          </p:nvPr>
        </p:nvSpPr>
        <p:spPr/>
        <p:txBody>
          <a:bodyPr/>
          <a:lstStyle/>
          <a:p>
            <a:fld id="{9D375A20-FB0A-472A-8134-ADAB233D9F49}" type="slidenum">
              <a:rPr lang="en-US" smtClean="0"/>
              <a:t>14</a:t>
            </a:fld>
            <a:endParaRPr lang="en-US"/>
          </a:p>
        </p:txBody>
      </p:sp>
    </p:spTree>
    <p:extLst>
      <p:ext uri="{BB962C8B-B14F-4D97-AF65-F5344CB8AC3E}">
        <p14:creationId xmlns:p14="http://schemas.microsoft.com/office/powerpoint/2010/main" val="2357665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smtClean="0">
                <a:solidFill>
                  <a:schemeClr val="tx1"/>
                </a:solidFill>
                <a:effectLst/>
                <a:latin typeface="+mn-lt"/>
                <a:ea typeface="+mn-ea"/>
                <a:cs typeface="+mn-cs"/>
              </a:rPr>
              <a:t>Cypher définit également des fonctions d'écriture, de mise à jour et de suppression des données. </a:t>
            </a:r>
            <a:r>
              <a:rPr lang="fr-FR" dirty="0" smtClean="0"/>
              <a:t>CREATE</a:t>
            </a:r>
            <a:r>
              <a:rPr lang="fr-FR" sz="1200" b="0" i="0" kern="1200" dirty="0" smtClean="0">
                <a:solidFill>
                  <a:schemeClr val="tx1"/>
                </a:solidFill>
                <a:effectLst/>
                <a:latin typeface="+mn-lt"/>
                <a:ea typeface="+mn-ea"/>
                <a:cs typeface="+mn-cs"/>
              </a:rPr>
              <a:t> et </a:t>
            </a:r>
            <a:r>
              <a:rPr lang="fr-FR" dirty="0" smtClean="0"/>
              <a:t>DELETE</a:t>
            </a:r>
            <a:r>
              <a:rPr lang="fr-FR" sz="1200" b="0" i="0" kern="1200" dirty="0" smtClean="0">
                <a:solidFill>
                  <a:schemeClr val="tx1"/>
                </a:solidFill>
                <a:effectLst/>
                <a:latin typeface="+mn-lt"/>
                <a:ea typeface="+mn-ea"/>
                <a:cs typeface="+mn-cs"/>
              </a:rPr>
              <a:t> sont utilisées pour créer et supprimer les </a:t>
            </a:r>
            <a:r>
              <a:rPr lang="fr-FR" sz="1200" b="0" i="0" u="none" strike="noStrike" kern="1200" dirty="0" smtClean="0">
                <a:solidFill>
                  <a:schemeClr val="tx1"/>
                </a:solidFill>
                <a:effectLst/>
                <a:latin typeface="+mn-lt"/>
                <a:ea typeface="+mn-ea"/>
                <a:cs typeface="+mn-cs"/>
              </a:rPr>
              <a:t>nœuds</a:t>
            </a:r>
            <a:r>
              <a:rPr lang="fr-FR" sz="1200" b="0" i="0" kern="1200" dirty="0" smtClean="0">
                <a:solidFill>
                  <a:schemeClr val="tx1"/>
                </a:solidFill>
                <a:effectLst/>
                <a:latin typeface="+mn-lt"/>
                <a:ea typeface="+mn-ea"/>
                <a:cs typeface="+mn-cs"/>
              </a:rPr>
              <a:t> et les relations. </a:t>
            </a:r>
            <a:r>
              <a:rPr lang="fr-FR" dirty="0" smtClean="0"/>
              <a:t>SET</a:t>
            </a:r>
            <a:r>
              <a:rPr lang="fr-FR" sz="1200" b="0" i="0" kern="1200" dirty="0" smtClean="0">
                <a:solidFill>
                  <a:schemeClr val="tx1"/>
                </a:solidFill>
                <a:effectLst/>
                <a:latin typeface="+mn-lt"/>
                <a:ea typeface="+mn-ea"/>
                <a:cs typeface="+mn-cs"/>
              </a:rPr>
              <a:t> et </a:t>
            </a:r>
            <a:r>
              <a:rPr lang="fr-FR" dirty="0" smtClean="0"/>
              <a:t>REMOVE</a:t>
            </a:r>
            <a:r>
              <a:rPr lang="fr-FR" sz="1200" b="0" i="0" kern="1200" dirty="0" smtClean="0">
                <a:solidFill>
                  <a:schemeClr val="tx1"/>
                </a:solidFill>
                <a:effectLst/>
                <a:latin typeface="+mn-lt"/>
                <a:ea typeface="+mn-ea"/>
                <a:cs typeface="+mn-cs"/>
              </a:rPr>
              <a:t> sont utilisées pour définir les valeurs des propriétés et affecter des labels aux nœuds. Les nœuds peuvent uniquement être supprimés lorsqu'ils n'ont plus de relations vers des nœuds maintenus. Par exemple :</a:t>
            </a:r>
            <a:endParaRPr lang="fr-FR" dirty="0"/>
          </a:p>
        </p:txBody>
      </p:sp>
      <p:sp>
        <p:nvSpPr>
          <p:cNvPr id="4" name="Slide Number Placeholder 3"/>
          <p:cNvSpPr>
            <a:spLocks noGrp="1"/>
          </p:cNvSpPr>
          <p:nvPr>
            <p:ph type="sldNum" sz="quarter" idx="10"/>
          </p:nvPr>
        </p:nvSpPr>
        <p:spPr/>
        <p:txBody>
          <a:bodyPr/>
          <a:lstStyle/>
          <a:p>
            <a:fld id="{9D375A20-FB0A-472A-8134-ADAB233D9F49}" type="slidenum">
              <a:rPr lang="en-US" smtClean="0"/>
              <a:t>15</a:t>
            </a:fld>
            <a:endParaRPr lang="en-US"/>
          </a:p>
        </p:txBody>
      </p:sp>
    </p:spTree>
    <p:extLst>
      <p:ext uri="{BB962C8B-B14F-4D97-AF65-F5344CB8AC3E}">
        <p14:creationId xmlns:p14="http://schemas.microsoft.com/office/powerpoint/2010/main" val="67276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En conclusion,</a:t>
            </a:r>
            <a:r>
              <a:rPr lang="fr-FR" baseline="0" dirty="0" smtClean="0"/>
              <a:t> les graphes sont largement répandues dans notre vie quotidienne et constituent peu a peu le future de nombreux secteurs comme </a:t>
            </a:r>
            <a:r>
              <a:rPr lang="fr-FR" baseline="0" dirty="0" smtClean="0"/>
              <a:t>l’analyse </a:t>
            </a:r>
            <a:r>
              <a:rPr lang="fr-FR" baseline="0" dirty="0" smtClean="0"/>
              <a:t>et les doutes de fraude, les réseaux sociaux, la recherches des routes, les recommandations intelligentes…</a:t>
            </a:r>
            <a:endParaRPr lang="fr-FR" dirty="0"/>
          </a:p>
        </p:txBody>
      </p:sp>
      <p:sp>
        <p:nvSpPr>
          <p:cNvPr id="4" name="Slide Number Placeholder 3"/>
          <p:cNvSpPr>
            <a:spLocks noGrp="1"/>
          </p:cNvSpPr>
          <p:nvPr>
            <p:ph type="sldNum" sz="quarter" idx="10"/>
          </p:nvPr>
        </p:nvSpPr>
        <p:spPr/>
        <p:txBody>
          <a:bodyPr/>
          <a:lstStyle/>
          <a:p>
            <a:fld id="{9D375A20-FB0A-472A-8134-ADAB233D9F49}" type="slidenum">
              <a:rPr lang="en-US" smtClean="0"/>
              <a:t>17</a:t>
            </a:fld>
            <a:endParaRPr lang="en-US"/>
          </a:p>
        </p:txBody>
      </p:sp>
    </p:spTree>
    <p:extLst>
      <p:ext uri="{BB962C8B-B14F-4D97-AF65-F5344CB8AC3E}">
        <p14:creationId xmlns:p14="http://schemas.microsoft.com/office/powerpoint/2010/main" val="2757715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Pour l’installation du</a:t>
            </a:r>
            <a:r>
              <a:rPr lang="fr-FR" baseline="0" dirty="0" smtClean="0"/>
              <a:t> logiciel NEO4J pour Desktop qui va s’occuper de la gestion de la base de données</a:t>
            </a:r>
            <a:r>
              <a:rPr lang="fr-FR" dirty="0" smtClean="0"/>
              <a:t>, </a:t>
            </a:r>
          </a:p>
          <a:p>
            <a:r>
              <a:rPr lang="fr-FR" dirty="0" smtClean="0"/>
              <a:t>il suffit d’entrer </a:t>
            </a:r>
            <a:r>
              <a:rPr lang="fr-FR" dirty="0" smtClean="0"/>
              <a:t>à </a:t>
            </a:r>
            <a:r>
              <a:rPr lang="fr-FR" dirty="0" smtClean="0"/>
              <a:t>neo4j.com et</a:t>
            </a:r>
            <a:r>
              <a:rPr lang="fr-FR" baseline="0" dirty="0" smtClean="0"/>
              <a:t> appuyer </a:t>
            </a:r>
            <a:r>
              <a:rPr lang="fr-FR" baseline="0" dirty="0" smtClean="0"/>
              <a:t>sur le bouton </a:t>
            </a:r>
            <a:r>
              <a:rPr lang="fr-FR" baseline="0" dirty="0" err="1" smtClean="0"/>
              <a:t>Download</a:t>
            </a:r>
            <a:r>
              <a:rPr lang="fr-FR" baseline="0" dirty="0" smtClean="0"/>
              <a:t> NEO4J.</a:t>
            </a:r>
          </a:p>
          <a:p>
            <a:endParaRPr lang="fr-FR" baseline="0" dirty="0" smtClean="0"/>
          </a:p>
          <a:p>
            <a:r>
              <a:rPr lang="fr-FR" baseline="0" dirty="0" smtClean="0"/>
              <a:t>Pour récupérer le driver neo4j.jar, il faut ajouter cette dépendance tag dans le fichier pom.xml si on a un projet </a:t>
            </a:r>
            <a:r>
              <a:rPr lang="fr-FR" baseline="0" dirty="0" err="1" smtClean="0"/>
              <a:t>Maven</a:t>
            </a:r>
            <a:r>
              <a:rPr lang="fr-FR" baseline="0" dirty="0" smtClean="0"/>
              <a:t>, </a:t>
            </a:r>
          </a:p>
          <a:p>
            <a:r>
              <a:rPr lang="fr-FR" baseline="0" dirty="0" smtClean="0"/>
              <a:t>Ou bien télécharger manuellement le neo4j driver et l’ajouter au libraires de votre projet.</a:t>
            </a:r>
            <a:endParaRPr lang="fr-FR" dirty="0"/>
          </a:p>
        </p:txBody>
      </p:sp>
      <p:sp>
        <p:nvSpPr>
          <p:cNvPr id="4" name="Slide Number Placeholder 3"/>
          <p:cNvSpPr>
            <a:spLocks noGrp="1"/>
          </p:cNvSpPr>
          <p:nvPr>
            <p:ph type="sldNum" sz="quarter" idx="10"/>
          </p:nvPr>
        </p:nvSpPr>
        <p:spPr/>
        <p:txBody>
          <a:bodyPr/>
          <a:lstStyle/>
          <a:p>
            <a:fld id="{9D375A20-FB0A-472A-8134-ADAB233D9F49}" type="slidenum">
              <a:rPr lang="en-US" smtClean="0"/>
              <a:t>19</a:t>
            </a:fld>
            <a:endParaRPr lang="en-US"/>
          </a:p>
        </p:txBody>
      </p:sp>
    </p:spTree>
    <p:extLst>
      <p:ext uri="{BB962C8B-B14F-4D97-AF65-F5344CB8AC3E}">
        <p14:creationId xmlns:p14="http://schemas.microsoft.com/office/powerpoint/2010/main" val="531664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Finalement, dans </a:t>
            </a:r>
            <a:r>
              <a:rPr lang="fr-FR" dirty="0" smtClean="0"/>
              <a:t>mon </a:t>
            </a:r>
            <a:r>
              <a:rPr lang="fr-FR" dirty="0" smtClean="0"/>
              <a:t>tutoriel suivant,</a:t>
            </a:r>
            <a:r>
              <a:rPr lang="fr-FR" baseline="0" dirty="0" smtClean="0"/>
              <a:t> </a:t>
            </a:r>
            <a:r>
              <a:rPr lang="fr-FR" baseline="0" dirty="0" smtClean="0"/>
              <a:t>je vais présenter un petit modelé de base de données comme </a:t>
            </a:r>
            <a:r>
              <a:rPr lang="fr-FR" baseline="0" dirty="0" err="1" smtClean="0"/>
              <a:t>Zomato</a:t>
            </a:r>
            <a:r>
              <a:rPr lang="fr-FR" baseline="0" dirty="0" smtClean="0"/>
              <a:t> qui va </a:t>
            </a:r>
            <a:r>
              <a:rPr lang="fr-FR" dirty="0" smtClean="0"/>
              <a:t>recommander </a:t>
            </a:r>
            <a:r>
              <a:rPr lang="fr-FR" dirty="0" smtClean="0"/>
              <a:t>à </a:t>
            </a:r>
            <a:r>
              <a:rPr lang="fr-FR" dirty="0" smtClean="0"/>
              <a:t>une personne des restaurants</a:t>
            </a:r>
            <a:r>
              <a:rPr lang="fr-FR" baseline="0" dirty="0" smtClean="0"/>
              <a:t> bien évalués par ses copains.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On doit aboutir </a:t>
            </a:r>
            <a:r>
              <a:rPr lang="fr-FR" baseline="0" dirty="0" smtClean="0"/>
              <a:t>à </a:t>
            </a:r>
            <a:r>
              <a:rPr lang="fr-FR" baseline="0" dirty="0" smtClean="0"/>
              <a:t>un résultat similaire </a:t>
            </a:r>
            <a:r>
              <a:rPr lang="fr-FR" baseline="0" dirty="0" smtClean="0"/>
              <a:t>à </a:t>
            </a:r>
            <a:r>
              <a:rPr lang="fr-FR" baseline="0" dirty="0" smtClean="0"/>
              <a:t>ce ci.</a:t>
            </a:r>
            <a:endParaRPr lang="fr-FR" dirty="0" smtClean="0"/>
          </a:p>
        </p:txBody>
      </p:sp>
      <p:sp>
        <p:nvSpPr>
          <p:cNvPr id="4" name="Slide Number Placeholder 3"/>
          <p:cNvSpPr>
            <a:spLocks noGrp="1"/>
          </p:cNvSpPr>
          <p:nvPr>
            <p:ph type="sldNum" sz="quarter" idx="10"/>
          </p:nvPr>
        </p:nvSpPr>
        <p:spPr/>
        <p:txBody>
          <a:bodyPr/>
          <a:lstStyle/>
          <a:p>
            <a:fld id="{9D375A20-FB0A-472A-8134-ADAB233D9F49}" type="slidenum">
              <a:rPr lang="en-US" smtClean="0"/>
              <a:t>21</a:t>
            </a:fld>
            <a:endParaRPr lang="en-US"/>
          </a:p>
        </p:txBody>
      </p:sp>
    </p:spTree>
    <p:extLst>
      <p:ext uri="{BB962C8B-B14F-4D97-AF65-F5344CB8AC3E}">
        <p14:creationId xmlns:p14="http://schemas.microsoft.com/office/powerpoint/2010/main" val="2369641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Est-ce qu’il y</a:t>
            </a:r>
            <a:r>
              <a:rPr lang="fr-FR" baseline="0" dirty="0" smtClean="0"/>
              <a:t> a</a:t>
            </a:r>
            <a:r>
              <a:rPr lang="fr-FR" dirty="0" smtClean="0"/>
              <a:t> des questions avant de</a:t>
            </a:r>
            <a:r>
              <a:rPr lang="fr-FR" baseline="0" dirty="0" smtClean="0"/>
              <a:t> commencer le tutoriel?</a:t>
            </a:r>
            <a:endParaRPr lang="fr-FR" dirty="0" smtClean="0"/>
          </a:p>
        </p:txBody>
      </p:sp>
      <p:sp>
        <p:nvSpPr>
          <p:cNvPr id="4" name="Slide Number Placeholder 3"/>
          <p:cNvSpPr>
            <a:spLocks noGrp="1"/>
          </p:cNvSpPr>
          <p:nvPr>
            <p:ph type="sldNum" sz="quarter" idx="10"/>
          </p:nvPr>
        </p:nvSpPr>
        <p:spPr/>
        <p:txBody>
          <a:bodyPr/>
          <a:lstStyle/>
          <a:p>
            <a:fld id="{9D375A20-FB0A-472A-8134-ADAB233D9F49}" type="slidenum">
              <a:rPr lang="en-US" smtClean="0"/>
              <a:t>22</a:t>
            </a:fld>
            <a:endParaRPr lang="en-US"/>
          </a:p>
        </p:txBody>
      </p:sp>
    </p:spTree>
    <p:extLst>
      <p:ext uri="{BB962C8B-B14F-4D97-AF65-F5344CB8AC3E}">
        <p14:creationId xmlns:p14="http://schemas.microsoft.com/office/powerpoint/2010/main" val="1133084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Dans cette présentation,</a:t>
            </a:r>
            <a:r>
              <a:rPr lang="fr-FR" baseline="0" dirty="0" smtClean="0"/>
              <a:t> on </a:t>
            </a:r>
            <a:r>
              <a:rPr lang="fr-FR" baseline="0" dirty="0" smtClean="0"/>
              <a:t>va </a:t>
            </a:r>
            <a:r>
              <a:rPr lang="fr-FR" baseline="0" dirty="0" smtClean="0"/>
              <a:t>voir une petite introduction sur les bases de données NEO4J, les différences entre base de données relationnelle et les graphes, les avantages et les inconvénients du NEO4J, qu’est-ce que c’est CQL, les étapes nécessaires pour l’installation du NEO4J et enfin un petit tutoriel en JAVA.</a:t>
            </a:r>
            <a:endParaRPr lang="fr-FR" dirty="0"/>
          </a:p>
        </p:txBody>
      </p:sp>
      <p:sp>
        <p:nvSpPr>
          <p:cNvPr id="4" name="Slide Number Placeholder 3"/>
          <p:cNvSpPr>
            <a:spLocks noGrp="1"/>
          </p:cNvSpPr>
          <p:nvPr>
            <p:ph type="sldNum" sz="quarter" idx="10"/>
          </p:nvPr>
        </p:nvSpPr>
        <p:spPr/>
        <p:txBody>
          <a:bodyPr/>
          <a:lstStyle/>
          <a:p>
            <a:fld id="{9D375A20-FB0A-472A-8134-ADAB233D9F49}" type="slidenum">
              <a:rPr lang="en-US" smtClean="0"/>
              <a:t>2</a:t>
            </a:fld>
            <a:endParaRPr lang="en-US"/>
          </a:p>
        </p:txBody>
      </p:sp>
    </p:spTree>
    <p:extLst>
      <p:ext uri="{BB962C8B-B14F-4D97-AF65-F5344CB8AC3E}">
        <p14:creationId xmlns:p14="http://schemas.microsoft.com/office/powerpoint/2010/main" val="2147774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smtClean="0">
                <a:solidFill>
                  <a:schemeClr val="tx1"/>
                </a:solidFill>
                <a:effectLst/>
                <a:latin typeface="+mn-lt"/>
                <a:ea typeface="+mn-ea"/>
                <a:cs typeface="+mn-cs"/>
              </a:rPr>
              <a:t> Au début des </a:t>
            </a:r>
            <a:r>
              <a:rPr lang="fr-FR" sz="1200" b="0" i="0" u="none" strike="noStrike" kern="1200" dirty="0" smtClean="0">
                <a:solidFill>
                  <a:schemeClr val="tx1"/>
                </a:solidFill>
                <a:effectLst/>
                <a:latin typeface="+mn-lt"/>
                <a:ea typeface="+mn-ea"/>
                <a:cs typeface="+mn-cs"/>
              </a:rPr>
              <a:t>années 2000</a:t>
            </a:r>
            <a:r>
              <a:rPr lang="fr-FR" sz="1200" b="0" i="0" kern="1200" dirty="0" smtClean="0">
                <a:solidFill>
                  <a:schemeClr val="tx1"/>
                </a:solidFill>
                <a:effectLst/>
                <a:latin typeface="+mn-lt"/>
                <a:ea typeface="+mn-ea"/>
                <a:cs typeface="+mn-cs"/>
              </a:rPr>
              <a:t>, il existait déjà des bases de données contenant plusieurs téraoctets (10</a:t>
            </a:r>
            <a:r>
              <a:rPr lang="fr-FR" sz="1200" b="0" i="0" kern="1200" baseline="30000" dirty="0" smtClean="0">
                <a:solidFill>
                  <a:schemeClr val="tx1"/>
                </a:solidFill>
                <a:effectLst/>
                <a:latin typeface="+mn-lt"/>
                <a:ea typeface="+mn-ea"/>
                <a:cs typeface="+mn-cs"/>
              </a:rPr>
              <a:t>12</a:t>
            </a:r>
            <a:r>
              <a:rPr lang="fr-FR" sz="1200" b="0" i="0" kern="1200" dirty="0" smtClean="0">
                <a:solidFill>
                  <a:schemeClr val="tx1"/>
                </a:solidFill>
                <a:effectLst/>
                <a:latin typeface="+mn-lt"/>
                <a:ea typeface="+mn-ea"/>
                <a:cs typeface="+mn-cs"/>
              </a:rPr>
              <a:t>) de données et des ingénieurs indépendants dont l'activité consiste uniquement à aider les clients à accélérer leurs bases de données. </a:t>
            </a:r>
          </a:p>
          <a:p>
            <a:r>
              <a:rPr lang="fr-FR" sz="1200" b="0" i="0" kern="1200" dirty="0" err="1" smtClean="0">
                <a:solidFill>
                  <a:schemeClr val="tx1"/>
                </a:solidFill>
                <a:effectLst/>
                <a:latin typeface="+mn-lt"/>
                <a:ea typeface="+mn-ea"/>
                <a:cs typeface="+mn-cs"/>
              </a:rPr>
              <a:t>Eric</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Shcmidt</a:t>
            </a:r>
            <a:r>
              <a:rPr lang="fr-FR" sz="1200" b="0" i="0" kern="1200" dirty="0" smtClean="0">
                <a:solidFill>
                  <a:schemeClr val="tx1"/>
                </a:solidFill>
                <a:effectLst/>
                <a:latin typeface="+mn-lt"/>
                <a:ea typeface="+mn-ea"/>
                <a:cs typeface="+mn-cs"/>
              </a:rPr>
              <a:t>, le </a:t>
            </a:r>
            <a:r>
              <a:rPr lang="fr-FR" dirty="0" smtClean="0"/>
              <a:t>Président exécutif de Google, et dans la</a:t>
            </a:r>
            <a:r>
              <a:rPr lang="fr-FR" baseline="0" dirty="0" smtClean="0"/>
              <a:t> conférence de </a:t>
            </a:r>
            <a:r>
              <a:rPr lang="fr-FR" baseline="0" dirty="0" err="1" smtClean="0"/>
              <a:t>Techonomy</a:t>
            </a:r>
            <a:r>
              <a:rPr lang="fr-FR" baseline="0" dirty="0" smtClean="0"/>
              <a:t> a Lake </a:t>
            </a:r>
            <a:r>
              <a:rPr lang="fr-FR" baseline="0" dirty="0" err="1" smtClean="0"/>
              <a:t>Tahoe</a:t>
            </a:r>
            <a:r>
              <a:rPr lang="fr-FR" baseline="0" dirty="0" smtClean="0"/>
              <a:t> en Californie, a déclaré que, tous les 2 jours, nous créons autant d’informations que nous l’avons fait jusqu’en 2003.</a:t>
            </a:r>
            <a:endParaRPr lang="fr-FR" dirty="0"/>
          </a:p>
        </p:txBody>
      </p:sp>
      <p:sp>
        <p:nvSpPr>
          <p:cNvPr id="4" name="Slide Number Placeholder 3"/>
          <p:cNvSpPr>
            <a:spLocks noGrp="1"/>
          </p:cNvSpPr>
          <p:nvPr>
            <p:ph type="sldNum" sz="quarter" idx="10"/>
          </p:nvPr>
        </p:nvSpPr>
        <p:spPr/>
        <p:txBody>
          <a:bodyPr/>
          <a:lstStyle/>
          <a:p>
            <a:fld id="{9D375A20-FB0A-472A-8134-ADAB233D9F49}" type="slidenum">
              <a:rPr lang="en-US" smtClean="0"/>
              <a:t>3</a:t>
            </a:fld>
            <a:endParaRPr lang="en-US"/>
          </a:p>
        </p:txBody>
      </p:sp>
    </p:spTree>
    <p:extLst>
      <p:ext uri="{BB962C8B-B14F-4D97-AF65-F5344CB8AC3E}">
        <p14:creationId xmlns:p14="http://schemas.microsoft.com/office/powerpoint/2010/main" val="631876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Actuellement, tout le monde parle de graphes</a:t>
            </a:r>
          </a:p>
          <a:p>
            <a:r>
              <a:rPr lang="fr-FR" dirty="0" smtClean="0"/>
              <a:t>On</a:t>
            </a:r>
            <a:r>
              <a:rPr lang="fr-FR" baseline="0" dirty="0" smtClean="0"/>
              <a:t> donne des exemple comme Facebook Open Graph, qui dans une semaine seulement</a:t>
            </a:r>
            <a:r>
              <a:rPr lang="fr-FR" sz="1200" b="0" i="0" kern="1200" dirty="0" smtClean="0">
                <a:solidFill>
                  <a:schemeClr val="tx1"/>
                </a:solidFill>
                <a:effectLst/>
                <a:latin typeface="+mn-lt"/>
                <a:ea typeface="+mn-ea"/>
                <a:cs typeface="+mn-cs"/>
              </a:rPr>
              <a:t>, les nouveaux plug-ins Open Graph ont été trouvés sur 50 000 sites Web.</a:t>
            </a:r>
          </a:p>
          <a:p>
            <a:r>
              <a:rPr lang="fr-FR" sz="1200" b="0" i="0" kern="1200" dirty="0" smtClean="0">
                <a:solidFill>
                  <a:schemeClr val="tx1"/>
                </a:solidFill>
                <a:effectLst/>
                <a:latin typeface="+mn-lt"/>
                <a:ea typeface="+mn-ea"/>
                <a:cs typeface="+mn-cs"/>
              </a:rPr>
              <a:t>Aussi, Le </a:t>
            </a:r>
            <a:r>
              <a:rPr lang="fr-FR" sz="1200" b="1" i="1" kern="1200" dirty="0" err="1" smtClean="0">
                <a:solidFill>
                  <a:schemeClr val="tx1"/>
                </a:solidFill>
                <a:effectLst/>
                <a:latin typeface="+mn-lt"/>
                <a:ea typeface="+mn-ea"/>
                <a:cs typeface="+mn-cs"/>
              </a:rPr>
              <a:t>Knowledge</a:t>
            </a:r>
            <a:r>
              <a:rPr lang="fr-FR" sz="1200" b="1" i="1" kern="1200" dirty="0" smtClean="0">
                <a:solidFill>
                  <a:schemeClr val="tx1"/>
                </a:solidFill>
                <a:effectLst/>
                <a:latin typeface="+mn-lt"/>
                <a:ea typeface="+mn-ea"/>
                <a:cs typeface="+mn-cs"/>
              </a:rPr>
              <a:t> Graph</a:t>
            </a:r>
            <a:r>
              <a:rPr lang="fr-FR" sz="1200" b="0" i="0" kern="1200" dirty="0" smtClean="0">
                <a:solidFill>
                  <a:schemeClr val="tx1"/>
                </a:solidFill>
                <a:effectLst/>
                <a:latin typeface="+mn-lt"/>
                <a:ea typeface="+mn-ea"/>
                <a:cs typeface="+mn-cs"/>
              </a:rPr>
              <a:t> est une </a:t>
            </a:r>
            <a:r>
              <a:rPr lang="fr-FR" sz="1200" b="0" i="0" u="none" strike="noStrike" kern="1200" dirty="0" smtClean="0">
                <a:solidFill>
                  <a:schemeClr val="tx1"/>
                </a:solidFill>
                <a:effectLst/>
                <a:latin typeface="+mn-lt"/>
                <a:ea typeface="+mn-ea"/>
                <a:cs typeface="+mn-cs"/>
              </a:rPr>
              <a:t>base de connaissance</a:t>
            </a:r>
            <a:r>
              <a:rPr lang="fr-FR" sz="1200" b="0" i="0" kern="1200" dirty="0" smtClean="0">
                <a:solidFill>
                  <a:schemeClr val="tx1"/>
                </a:solidFill>
                <a:effectLst/>
                <a:latin typeface="+mn-lt"/>
                <a:ea typeface="+mn-ea"/>
                <a:cs typeface="+mn-cs"/>
              </a:rPr>
              <a:t> utilisée par </a:t>
            </a:r>
            <a:r>
              <a:rPr lang="fr-FR" sz="1200" b="0" i="0" u="none" strike="noStrike" kern="1200" dirty="0" smtClean="0">
                <a:solidFill>
                  <a:schemeClr val="tx1"/>
                </a:solidFill>
                <a:effectLst/>
                <a:latin typeface="+mn-lt"/>
                <a:ea typeface="+mn-ea"/>
                <a:cs typeface="+mn-cs"/>
              </a:rPr>
              <a:t>Google</a:t>
            </a:r>
            <a:r>
              <a:rPr lang="fr-FR" sz="1200" b="0" i="0" kern="1200" dirty="0" smtClean="0">
                <a:solidFill>
                  <a:schemeClr val="tx1"/>
                </a:solidFill>
                <a:effectLst/>
                <a:latin typeface="+mn-lt"/>
                <a:ea typeface="+mn-ea"/>
                <a:cs typeface="+mn-cs"/>
              </a:rPr>
              <a:t> pour compiler les résultats de son moteur de recherche avec des informations sémantiques issues par ailleurs de sources diverses.</a:t>
            </a:r>
            <a:endParaRPr lang="fr-FR" dirty="0"/>
          </a:p>
        </p:txBody>
      </p:sp>
      <p:sp>
        <p:nvSpPr>
          <p:cNvPr id="4" name="Slide Number Placeholder 3"/>
          <p:cNvSpPr>
            <a:spLocks noGrp="1"/>
          </p:cNvSpPr>
          <p:nvPr>
            <p:ph type="sldNum" sz="quarter" idx="10"/>
          </p:nvPr>
        </p:nvSpPr>
        <p:spPr/>
        <p:txBody>
          <a:bodyPr/>
          <a:lstStyle/>
          <a:p>
            <a:fld id="{9D375A20-FB0A-472A-8134-ADAB233D9F49}" type="slidenum">
              <a:rPr lang="en-US" smtClean="0"/>
              <a:t>4</a:t>
            </a:fld>
            <a:endParaRPr lang="en-US"/>
          </a:p>
        </p:txBody>
      </p:sp>
    </p:spTree>
    <p:extLst>
      <p:ext uri="{BB962C8B-B14F-4D97-AF65-F5344CB8AC3E}">
        <p14:creationId xmlns:p14="http://schemas.microsoft.com/office/powerpoint/2010/main" val="65187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noProof="0" dirty="0" smtClean="0">
                <a:solidFill>
                  <a:srgbClr val="000000"/>
                </a:solidFill>
                <a:latin typeface="Arial"/>
                <a:cs typeface="Arial"/>
              </a:rPr>
              <a:t>Neo4j</a:t>
            </a:r>
            <a:r>
              <a:rPr lang="fr-FR" sz="1200" noProof="0" dirty="0" smtClean="0">
                <a:solidFill>
                  <a:srgbClr val="000000"/>
                </a:solidFill>
                <a:latin typeface="Arial"/>
                <a:cs typeface="Arial"/>
              </a:rPr>
              <a:t> est un système de gestion de base de données basée sur les graphes, développé en Java par la société sud-américaine </a:t>
            </a:r>
            <a:r>
              <a:rPr lang="fr-FR" sz="1200" noProof="0" dirty="0" err="1" smtClean="0">
                <a:solidFill>
                  <a:srgbClr val="000000"/>
                </a:solidFill>
                <a:latin typeface="Arial"/>
                <a:cs typeface="Arial"/>
              </a:rPr>
              <a:t>Neo</a:t>
            </a:r>
            <a:r>
              <a:rPr lang="fr-FR" sz="1200" noProof="0" dirty="0" smtClean="0">
                <a:solidFill>
                  <a:srgbClr val="000000"/>
                </a:solidFill>
                <a:latin typeface="Arial"/>
                <a:cs typeface="Arial"/>
              </a:rPr>
              <a:t> </a:t>
            </a:r>
            <a:r>
              <a:rPr lang="fr-FR" sz="1200" noProof="0" dirty="0" err="1" smtClean="0">
                <a:solidFill>
                  <a:srgbClr val="000000"/>
                </a:solidFill>
                <a:latin typeface="Arial"/>
                <a:cs typeface="Arial"/>
              </a:rPr>
              <a:t>technology</a:t>
            </a:r>
            <a:r>
              <a:rPr lang="fr-FR" sz="1200" noProof="0" dirty="0" smtClean="0">
                <a:solidFill>
                  <a:srgbClr val="000000"/>
                </a:solidFill>
                <a:latin typeface="Arial"/>
                <a:cs typeface="Arial"/>
              </a:rPr>
              <a:t>. Le produit existe depuis 2000, et la version 1.0 est sortie en février 2013. Aujourd’hui on a la version 3.3.3.</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noProof="0" dirty="0" smtClean="0">
              <a:solidFill>
                <a:srgbClr val="000000"/>
              </a:solidFill>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noProof="0" dirty="0" smtClean="0">
                <a:solidFill>
                  <a:srgbClr val="000000"/>
                </a:solidFill>
                <a:latin typeface="Arial"/>
                <a:cs typeface="Arial"/>
              </a:rPr>
              <a:t>Neo4j permet de représenter les données en tant que "nœuds" reliés par un ensemble d' "arcs", ces objets possédant leurs propres propriétés. Les propriétés sont constitués d'un couple de clé-valeurs de type simple tel que chaînes de caractères ou numérique; celles-ci peuvent êtres indexées.</a:t>
            </a:r>
          </a:p>
        </p:txBody>
      </p:sp>
      <p:sp>
        <p:nvSpPr>
          <p:cNvPr id="4" name="Slide Number Placeholder 3"/>
          <p:cNvSpPr>
            <a:spLocks noGrp="1"/>
          </p:cNvSpPr>
          <p:nvPr>
            <p:ph type="sldNum" sz="quarter" idx="10"/>
          </p:nvPr>
        </p:nvSpPr>
        <p:spPr/>
        <p:txBody>
          <a:bodyPr/>
          <a:lstStyle/>
          <a:p>
            <a:fld id="{945B74DE-BE4C-4FB3-8714-227E80B77F52}" type="slidenum">
              <a:rPr lang="en-US" smtClean="0"/>
              <a:t>5</a:t>
            </a:fld>
            <a:endParaRPr lang="en-US"/>
          </a:p>
        </p:txBody>
      </p:sp>
    </p:spTree>
    <p:extLst>
      <p:ext uri="{BB962C8B-B14F-4D97-AF65-F5344CB8AC3E}">
        <p14:creationId xmlns:p14="http://schemas.microsoft.com/office/powerpoint/2010/main" val="36300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Voyons maintenant</a:t>
            </a:r>
            <a:r>
              <a:rPr lang="fr-FR" baseline="0" dirty="0" smtClean="0"/>
              <a:t> la différence entre base de données relationnelle et graphes</a:t>
            </a:r>
            <a:endParaRPr lang="fr-FR" dirty="0"/>
          </a:p>
        </p:txBody>
      </p:sp>
      <p:sp>
        <p:nvSpPr>
          <p:cNvPr id="4" name="Slide Number Placeholder 3"/>
          <p:cNvSpPr>
            <a:spLocks noGrp="1"/>
          </p:cNvSpPr>
          <p:nvPr>
            <p:ph type="sldNum" sz="quarter" idx="10"/>
          </p:nvPr>
        </p:nvSpPr>
        <p:spPr/>
        <p:txBody>
          <a:bodyPr/>
          <a:lstStyle/>
          <a:p>
            <a:fld id="{9D375A20-FB0A-472A-8134-ADAB233D9F49}" type="slidenum">
              <a:rPr lang="en-US" smtClean="0"/>
              <a:t>6</a:t>
            </a:fld>
            <a:endParaRPr lang="en-US"/>
          </a:p>
        </p:txBody>
      </p:sp>
    </p:spTree>
    <p:extLst>
      <p:ext uri="{BB962C8B-B14F-4D97-AF65-F5344CB8AC3E}">
        <p14:creationId xmlns:p14="http://schemas.microsoft.com/office/powerpoint/2010/main" val="1812895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Vous savez bien les bases de données relationnelle</a:t>
            </a:r>
            <a:r>
              <a:rPr lang="fr-FR" baseline="0" dirty="0" smtClean="0"/>
              <a:t>s traditionnelles, ou dans ce modèle on 2 tables principales Personne et Ami et </a:t>
            </a:r>
            <a:r>
              <a:rPr lang="fr-FR" baseline="0" dirty="0" smtClean="0"/>
              <a:t>une table </a:t>
            </a:r>
            <a:r>
              <a:rPr lang="fr-FR" baseline="0" dirty="0" smtClean="0"/>
              <a:t>intermédiaire Personne-Ami pour les relations entre les tables.</a:t>
            </a:r>
            <a:endParaRPr lang="fr-FR" dirty="0"/>
          </a:p>
        </p:txBody>
      </p:sp>
      <p:sp>
        <p:nvSpPr>
          <p:cNvPr id="4" name="Slide Number Placeholder 3"/>
          <p:cNvSpPr>
            <a:spLocks noGrp="1"/>
          </p:cNvSpPr>
          <p:nvPr>
            <p:ph type="sldNum" sz="quarter" idx="10"/>
          </p:nvPr>
        </p:nvSpPr>
        <p:spPr/>
        <p:txBody>
          <a:bodyPr/>
          <a:lstStyle/>
          <a:p>
            <a:fld id="{9D375A20-FB0A-472A-8134-ADAB233D9F49}" type="slidenum">
              <a:rPr lang="en-US" smtClean="0"/>
              <a:t>7</a:t>
            </a:fld>
            <a:endParaRPr lang="en-US"/>
          </a:p>
        </p:txBody>
      </p:sp>
    </p:spTree>
    <p:extLst>
      <p:ext uri="{BB962C8B-B14F-4D97-AF65-F5344CB8AC3E}">
        <p14:creationId xmlns:p14="http://schemas.microsoft.com/office/powerpoint/2010/main" val="1224174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Considérez </a:t>
            </a:r>
            <a:r>
              <a:rPr lang="fr-FR" dirty="0" smtClean="0"/>
              <a:t>maintenant ces mêmes données dans un modèle composé de </a:t>
            </a:r>
            <a:r>
              <a:rPr kumimoji="0" lang="fr-FR" altLang="en-US" sz="1200" b="0" i="0" u="none" strike="noStrike" cap="none" normalizeH="0" baseline="0" dirty="0" smtClean="0">
                <a:ln>
                  <a:noFill/>
                </a:ln>
                <a:solidFill>
                  <a:srgbClr val="212121"/>
                </a:solidFill>
                <a:effectLst/>
                <a:latin typeface="Arial" panose="020B0604020202020204" pitchFamily="34" charset="0"/>
                <a:cs typeface="Arial" panose="020B0604020202020204" pitchFamily="34" charset="0"/>
              </a:rPr>
              <a:t>nœuds </a:t>
            </a:r>
            <a:r>
              <a:rPr lang="fr-FR" baseline="0" dirty="0" smtClean="0"/>
              <a:t>et relations.</a:t>
            </a:r>
            <a:endParaRPr lang="fr-FR" dirty="0"/>
          </a:p>
        </p:txBody>
      </p:sp>
      <p:sp>
        <p:nvSpPr>
          <p:cNvPr id="4" name="Slide Number Placeholder 3"/>
          <p:cNvSpPr>
            <a:spLocks noGrp="1"/>
          </p:cNvSpPr>
          <p:nvPr>
            <p:ph type="sldNum" sz="quarter" idx="10"/>
          </p:nvPr>
        </p:nvSpPr>
        <p:spPr/>
        <p:txBody>
          <a:bodyPr/>
          <a:lstStyle/>
          <a:p>
            <a:fld id="{9D375A20-FB0A-472A-8134-ADAB233D9F49}" type="slidenum">
              <a:rPr lang="en-US" smtClean="0"/>
              <a:t>8</a:t>
            </a:fld>
            <a:endParaRPr lang="en-US"/>
          </a:p>
        </p:txBody>
      </p:sp>
    </p:spTree>
    <p:extLst>
      <p:ext uri="{BB962C8B-B14F-4D97-AF65-F5344CB8AC3E}">
        <p14:creationId xmlns:p14="http://schemas.microsoft.com/office/powerpoint/2010/main" val="3640485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Cette représentation est plus facile</a:t>
            </a:r>
            <a:r>
              <a:rPr lang="fr-FR" baseline="0" dirty="0" smtClean="0"/>
              <a:t> </a:t>
            </a:r>
            <a:r>
              <a:rPr lang="fr-FR" baseline="0" dirty="0" smtClean="0"/>
              <a:t>à </a:t>
            </a:r>
            <a:r>
              <a:rPr lang="fr-FR" baseline="0" dirty="0" smtClean="0"/>
              <a:t>comprendre et </a:t>
            </a:r>
            <a:r>
              <a:rPr lang="fr-FR" baseline="0" dirty="0" smtClean="0"/>
              <a:t>à </a:t>
            </a:r>
            <a:r>
              <a:rPr lang="fr-FR" baseline="0" dirty="0" smtClean="0"/>
              <a:t>implémenter </a:t>
            </a:r>
            <a:r>
              <a:rPr lang="fr-FR" baseline="0" smtClean="0"/>
              <a:t>et </a:t>
            </a:r>
            <a:r>
              <a:rPr lang="fr-FR" baseline="0" smtClean="0"/>
              <a:t>à faire </a:t>
            </a:r>
            <a:r>
              <a:rPr lang="fr-FR" baseline="0" dirty="0" smtClean="0"/>
              <a:t>des requetés d’interrogation </a:t>
            </a:r>
            <a:r>
              <a:rPr lang="fr-FR" baseline="0" dirty="0" smtClean="0"/>
              <a:t>dans notre base de données.</a:t>
            </a:r>
            <a:endParaRPr lang="fr-FR" dirty="0"/>
          </a:p>
        </p:txBody>
      </p:sp>
      <p:sp>
        <p:nvSpPr>
          <p:cNvPr id="4" name="Slide Number Placeholder 3"/>
          <p:cNvSpPr>
            <a:spLocks noGrp="1"/>
          </p:cNvSpPr>
          <p:nvPr>
            <p:ph type="sldNum" sz="quarter" idx="10"/>
          </p:nvPr>
        </p:nvSpPr>
        <p:spPr/>
        <p:txBody>
          <a:bodyPr/>
          <a:lstStyle/>
          <a:p>
            <a:fld id="{9D375A20-FB0A-472A-8134-ADAB233D9F49}" type="slidenum">
              <a:rPr lang="en-US" smtClean="0"/>
              <a:t>9</a:t>
            </a:fld>
            <a:endParaRPr lang="en-US"/>
          </a:p>
        </p:txBody>
      </p:sp>
    </p:spTree>
    <p:extLst>
      <p:ext uri="{BB962C8B-B14F-4D97-AF65-F5344CB8AC3E}">
        <p14:creationId xmlns:p14="http://schemas.microsoft.com/office/powerpoint/2010/main" val="4290962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258A1D-7B59-425C-BFFF-AF99F868FD96}"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E2256-B966-4757-B577-F82D9880438C}" type="slidenum">
              <a:rPr lang="en-US" smtClean="0"/>
              <a:t>‹#›</a:t>
            </a:fld>
            <a:endParaRPr lang="en-US"/>
          </a:p>
        </p:txBody>
      </p:sp>
    </p:spTree>
    <p:extLst>
      <p:ext uri="{BB962C8B-B14F-4D97-AF65-F5344CB8AC3E}">
        <p14:creationId xmlns:p14="http://schemas.microsoft.com/office/powerpoint/2010/main" val="412634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58A1D-7B59-425C-BFFF-AF99F868FD96}"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E2256-B966-4757-B577-F82D9880438C}" type="slidenum">
              <a:rPr lang="en-US" smtClean="0"/>
              <a:t>‹#›</a:t>
            </a:fld>
            <a:endParaRPr lang="en-US"/>
          </a:p>
        </p:txBody>
      </p:sp>
    </p:spTree>
    <p:extLst>
      <p:ext uri="{BB962C8B-B14F-4D97-AF65-F5344CB8AC3E}">
        <p14:creationId xmlns:p14="http://schemas.microsoft.com/office/powerpoint/2010/main" val="426712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58A1D-7B59-425C-BFFF-AF99F868FD96}"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E2256-B966-4757-B577-F82D9880438C}" type="slidenum">
              <a:rPr lang="en-US" smtClean="0"/>
              <a:t>‹#›</a:t>
            </a:fld>
            <a:endParaRPr lang="en-US"/>
          </a:p>
        </p:txBody>
      </p:sp>
    </p:spTree>
    <p:extLst>
      <p:ext uri="{BB962C8B-B14F-4D97-AF65-F5344CB8AC3E}">
        <p14:creationId xmlns:p14="http://schemas.microsoft.com/office/powerpoint/2010/main" val="324278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58A1D-7B59-425C-BFFF-AF99F868FD96}"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E2256-B966-4757-B577-F82D9880438C}" type="slidenum">
              <a:rPr lang="en-US" smtClean="0"/>
              <a:t>‹#›</a:t>
            </a:fld>
            <a:endParaRPr lang="en-US"/>
          </a:p>
        </p:txBody>
      </p:sp>
    </p:spTree>
    <p:extLst>
      <p:ext uri="{BB962C8B-B14F-4D97-AF65-F5344CB8AC3E}">
        <p14:creationId xmlns:p14="http://schemas.microsoft.com/office/powerpoint/2010/main" val="182039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258A1D-7B59-425C-BFFF-AF99F868FD96}"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E2256-B966-4757-B577-F82D9880438C}" type="slidenum">
              <a:rPr lang="en-US" smtClean="0"/>
              <a:t>‹#›</a:t>
            </a:fld>
            <a:endParaRPr lang="en-US"/>
          </a:p>
        </p:txBody>
      </p:sp>
    </p:spTree>
    <p:extLst>
      <p:ext uri="{BB962C8B-B14F-4D97-AF65-F5344CB8AC3E}">
        <p14:creationId xmlns:p14="http://schemas.microsoft.com/office/powerpoint/2010/main" val="257411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258A1D-7B59-425C-BFFF-AF99F868FD96}"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E2256-B966-4757-B577-F82D9880438C}" type="slidenum">
              <a:rPr lang="en-US" smtClean="0"/>
              <a:t>‹#›</a:t>
            </a:fld>
            <a:endParaRPr lang="en-US"/>
          </a:p>
        </p:txBody>
      </p:sp>
    </p:spTree>
    <p:extLst>
      <p:ext uri="{BB962C8B-B14F-4D97-AF65-F5344CB8AC3E}">
        <p14:creationId xmlns:p14="http://schemas.microsoft.com/office/powerpoint/2010/main" val="109326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258A1D-7B59-425C-BFFF-AF99F868FD96}" type="datetimeFigureOut">
              <a:rPr lang="en-US" smtClean="0"/>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FE2256-B966-4757-B577-F82D9880438C}" type="slidenum">
              <a:rPr lang="en-US" smtClean="0"/>
              <a:t>‹#›</a:t>
            </a:fld>
            <a:endParaRPr lang="en-US"/>
          </a:p>
        </p:txBody>
      </p:sp>
    </p:spTree>
    <p:extLst>
      <p:ext uri="{BB962C8B-B14F-4D97-AF65-F5344CB8AC3E}">
        <p14:creationId xmlns:p14="http://schemas.microsoft.com/office/powerpoint/2010/main" val="254081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258A1D-7B59-425C-BFFF-AF99F868FD96}" type="datetimeFigureOut">
              <a:rPr lang="en-US" smtClean="0"/>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FE2256-B966-4757-B577-F82D9880438C}" type="slidenum">
              <a:rPr lang="en-US" smtClean="0"/>
              <a:t>‹#›</a:t>
            </a:fld>
            <a:endParaRPr lang="en-US"/>
          </a:p>
        </p:txBody>
      </p:sp>
    </p:spTree>
    <p:extLst>
      <p:ext uri="{BB962C8B-B14F-4D97-AF65-F5344CB8AC3E}">
        <p14:creationId xmlns:p14="http://schemas.microsoft.com/office/powerpoint/2010/main" val="1579263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58A1D-7B59-425C-BFFF-AF99F868FD96}" type="datetimeFigureOut">
              <a:rPr lang="en-US" smtClean="0"/>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FE2256-B966-4757-B577-F82D9880438C}" type="slidenum">
              <a:rPr lang="en-US" smtClean="0"/>
              <a:t>‹#›</a:t>
            </a:fld>
            <a:endParaRPr lang="en-US"/>
          </a:p>
        </p:txBody>
      </p:sp>
    </p:spTree>
    <p:extLst>
      <p:ext uri="{BB962C8B-B14F-4D97-AF65-F5344CB8AC3E}">
        <p14:creationId xmlns:p14="http://schemas.microsoft.com/office/powerpoint/2010/main" val="379080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258A1D-7B59-425C-BFFF-AF99F868FD96}"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E2256-B966-4757-B577-F82D9880438C}" type="slidenum">
              <a:rPr lang="en-US" smtClean="0"/>
              <a:t>‹#›</a:t>
            </a:fld>
            <a:endParaRPr lang="en-US"/>
          </a:p>
        </p:txBody>
      </p:sp>
    </p:spTree>
    <p:extLst>
      <p:ext uri="{BB962C8B-B14F-4D97-AF65-F5344CB8AC3E}">
        <p14:creationId xmlns:p14="http://schemas.microsoft.com/office/powerpoint/2010/main" val="199453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258A1D-7B59-425C-BFFF-AF99F868FD96}"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E2256-B966-4757-B577-F82D9880438C}" type="slidenum">
              <a:rPr lang="en-US" smtClean="0"/>
              <a:t>‹#›</a:t>
            </a:fld>
            <a:endParaRPr lang="en-US"/>
          </a:p>
        </p:txBody>
      </p:sp>
    </p:spTree>
    <p:extLst>
      <p:ext uri="{BB962C8B-B14F-4D97-AF65-F5344CB8AC3E}">
        <p14:creationId xmlns:p14="http://schemas.microsoft.com/office/powerpoint/2010/main" val="315883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58A1D-7B59-425C-BFFF-AF99F868FD96}" type="datetimeFigureOut">
              <a:rPr lang="en-US" smtClean="0"/>
              <a:t>2/26/2018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E2256-B966-4757-B577-F82D9880438C}" type="slidenum">
              <a:rPr lang="en-US" smtClean="0"/>
              <a:t>‹#›</a:t>
            </a:fld>
            <a:endParaRPr lang="en-US"/>
          </a:p>
        </p:txBody>
      </p:sp>
    </p:spTree>
    <p:extLst>
      <p:ext uri="{BB962C8B-B14F-4D97-AF65-F5344CB8AC3E}">
        <p14:creationId xmlns:p14="http://schemas.microsoft.com/office/powerpoint/2010/main" val="3161365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neo4j.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a:latin typeface="Arial"/>
                <a:cs typeface="Arial"/>
              </a:rPr>
              <a:t>Neo4j</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latin typeface="Arial"/>
                <a:cs typeface="Arial"/>
              </a:rPr>
              <a:t>Cycle C - 2018</a:t>
            </a:r>
          </a:p>
        </p:txBody>
      </p:sp>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3"/>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Tree>
    <p:extLst>
      <p:ext uri="{BB962C8B-B14F-4D97-AF65-F5344CB8AC3E}">
        <p14:creationId xmlns:p14="http://schemas.microsoft.com/office/powerpoint/2010/main" val="2180386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3"/>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9" name="TextBox 8">
            <a:extLst>
              <a:ext uri="{FF2B5EF4-FFF2-40B4-BE49-F238E27FC236}">
                <a16:creationId xmlns="" xmlns:a16="http://schemas.microsoft.com/office/drawing/2014/main" id="{24AF07A4-3ED8-425E-8B77-E580416C36A9}"/>
              </a:ext>
            </a:extLst>
          </p:cNvPr>
          <p:cNvSpPr txBox="1"/>
          <p:nvPr/>
        </p:nvSpPr>
        <p:spPr>
          <a:xfrm>
            <a:off x="1063924" y="2340798"/>
            <a:ext cx="11102014" cy="33547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fr-FR" sz="3200" dirty="0" smtClean="0">
                <a:solidFill>
                  <a:srgbClr val="7F7F7F"/>
                </a:solidFill>
                <a:latin typeface="Arial"/>
                <a:cs typeface="Arial"/>
              </a:rPr>
              <a:t>   </a:t>
            </a:r>
            <a:r>
              <a:rPr lang="fr-FR" sz="2800" dirty="0" smtClean="0">
                <a:solidFill>
                  <a:schemeClr val="bg1">
                    <a:lumMod val="50000"/>
                  </a:schemeClr>
                </a:solidFill>
                <a:latin typeface="Arial"/>
                <a:cs typeface="Arial"/>
              </a:rPr>
              <a:t>Introduction</a:t>
            </a:r>
            <a:r>
              <a:rPr lang="fr-FR" sz="2800" dirty="0" smtClean="0">
                <a:solidFill>
                  <a:srgbClr val="7F7F7F"/>
                </a:solidFill>
                <a:latin typeface="Arial"/>
                <a:cs typeface="Arial"/>
              </a:rPr>
              <a:t>​</a:t>
            </a:r>
            <a:endParaRPr lang="fr-FR" sz="2800" b="1" dirty="0" smtClean="0">
              <a:solidFill>
                <a:srgbClr val="7F7F7F"/>
              </a:solidFill>
              <a:cs typeface="Calibri"/>
            </a:endParaRPr>
          </a:p>
          <a:p>
            <a:pPr>
              <a:buChar char="•"/>
            </a:pPr>
            <a:r>
              <a:rPr lang="fr-FR" sz="3200" dirty="0" smtClean="0">
                <a:solidFill>
                  <a:schemeClr val="bg1">
                    <a:lumMod val="50000"/>
                  </a:schemeClr>
                </a:solidFill>
                <a:latin typeface="Arial"/>
                <a:cs typeface="Arial"/>
              </a:rPr>
              <a:t>   </a:t>
            </a:r>
            <a:r>
              <a:rPr lang="fr-FR" sz="2800" dirty="0" smtClean="0">
                <a:solidFill>
                  <a:schemeClr val="bg1">
                    <a:lumMod val="50000"/>
                  </a:schemeClr>
                </a:solidFill>
                <a:latin typeface="Arial"/>
                <a:cs typeface="Arial"/>
              </a:rPr>
              <a:t>Différence entre base de données Relationnelle et de Graphe​</a:t>
            </a:r>
          </a:p>
          <a:p>
            <a:pPr>
              <a:buChar char="•"/>
            </a:pPr>
            <a:r>
              <a:rPr lang="fr-FR" sz="3200" b="1" dirty="0" smtClean="0">
                <a:solidFill>
                  <a:schemeClr val="bg1">
                    <a:lumMod val="50000"/>
                  </a:schemeClr>
                </a:solidFill>
                <a:latin typeface="Arial"/>
                <a:cs typeface="Arial"/>
              </a:rPr>
              <a:t>   </a:t>
            </a:r>
            <a:r>
              <a:rPr lang="fr-FR" sz="2800" b="1" u="sng" dirty="0" smtClean="0">
                <a:latin typeface="Arial"/>
                <a:cs typeface="Arial"/>
              </a:rPr>
              <a:t>Avantages et Inconvénients​</a:t>
            </a:r>
          </a:p>
          <a:p>
            <a:pPr marL="457200" indent="-457200">
              <a:buChar char="•"/>
            </a:pPr>
            <a:r>
              <a:rPr lang="fr-FR" sz="2800" dirty="0" smtClean="0">
                <a:solidFill>
                  <a:schemeClr val="bg1">
                    <a:lumMod val="50000"/>
                  </a:schemeClr>
                </a:solidFill>
                <a:latin typeface="Arial"/>
                <a:cs typeface="Arial"/>
              </a:rPr>
              <a:t>Cypher Query Language CQL</a:t>
            </a:r>
          </a:p>
          <a:p>
            <a:pPr>
              <a:buChar char="•"/>
            </a:pPr>
            <a:r>
              <a:rPr lang="fr-FR" sz="2800" dirty="0" smtClean="0">
                <a:solidFill>
                  <a:schemeClr val="bg1">
                    <a:lumMod val="50000"/>
                  </a:schemeClr>
                </a:solidFill>
                <a:latin typeface="Arial"/>
                <a:cs typeface="Arial"/>
              </a:rPr>
              <a:t>   Conclusion​</a:t>
            </a:r>
          </a:p>
          <a:p>
            <a:pPr>
              <a:buChar char="•"/>
            </a:pPr>
            <a:r>
              <a:rPr lang="fr-FR" sz="2800" dirty="0" smtClean="0">
                <a:solidFill>
                  <a:schemeClr val="bg1">
                    <a:lumMod val="50000"/>
                  </a:schemeClr>
                </a:solidFill>
                <a:latin typeface="Arial"/>
                <a:cs typeface="Arial"/>
              </a:rPr>
              <a:t>   Installation​</a:t>
            </a:r>
          </a:p>
          <a:p>
            <a:pPr>
              <a:buChar char="•"/>
            </a:pPr>
            <a:r>
              <a:rPr lang="fr-FR" sz="2800" dirty="0" smtClean="0">
                <a:solidFill>
                  <a:schemeClr val="bg1">
                    <a:lumMod val="50000"/>
                  </a:schemeClr>
                </a:solidFill>
                <a:latin typeface="Arial"/>
                <a:cs typeface="Arial"/>
              </a:rPr>
              <a:t>   Tutoriel</a:t>
            </a:r>
            <a:r>
              <a:rPr lang="fr-FR" sz="3200" dirty="0" smtClean="0">
                <a:solidFill>
                  <a:schemeClr val="bg1">
                    <a:lumMod val="50000"/>
                  </a:schemeClr>
                </a:solidFill>
                <a:latin typeface="Arial"/>
                <a:cs typeface="Arial"/>
              </a:rPr>
              <a:t>​</a:t>
            </a:r>
          </a:p>
        </p:txBody>
      </p:sp>
    </p:spTree>
    <p:extLst>
      <p:ext uri="{BB962C8B-B14F-4D97-AF65-F5344CB8AC3E}">
        <p14:creationId xmlns:p14="http://schemas.microsoft.com/office/powerpoint/2010/main" val="264976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3"/>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8" name="TextBox 7"/>
          <p:cNvSpPr txBox="1"/>
          <p:nvPr/>
        </p:nvSpPr>
        <p:spPr>
          <a:xfrm>
            <a:off x="2237015" y="955329"/>
            <a:ext cx="9954985" cy="4801314"/>
          </a:xfrm>
          <a:prstGeom prst="rect">
            <a:avLst/>
          </a:prstGeom>
          <a:noFill/>
        </p:spPr>
        <p:txBody>
          <a:bodyPr wrap="square" rtlCol="0">
            <a:spAutoFit/>
          </a:bodyPr>
          <a:lstStyle/>
          <a:p>
            <a:r>
              <a:rPr lang="fr-FR" sz="3600" b="1" u="sng" dirty="0" smtClean="0">
                <a:latin typeface="Arial" panose="020B0604020202020204" pitchFamily="34" charset="0"/>
                <a:cs typeface="Arial" panose="020B0604020202020204" pitchFamily="34" charset="0"/>
              </a:rPr>
              <a:t>Avantages</a:t>
            </a:r>
          </a:p>
          <a:p>
            <a:endParaRPr lang="fr-FR" sz="3600" b="1" u="sng"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Puissant </a:t>
            </a:r>
            <a:r>
              <a:rPr lang="fr-FR" sz="2400" dirty="0" smtClean="0">
                <a:latin typeface="Arial" panose="020B0604020202020204" pitchFamily="34" charset="0"/>
                <a:cs typeface="Arial" panose="020B0604020202020204" pitchFamily="34" charset="0"/>
              </a:rPr>
              <a:t>modèle de données</a:t>
            </a:r>
            <a:r>
              <a:rPr lang="en-US" sz="2400" dirty="0" smtClean="0">
                <a:latin typeface="Arial" panose="020B0604020202020204" pitchFamily="34" charset="0"/>
                <a:cs typeface="Arial" panose="020B0604020202020204" pitchFamily="34" charset="0"/>
              </a:rPr>
              <a:t>, </a:t>
            </a:r>
            <a:r>
              <a:rPr kumimoji="0" lang="fr-FR" altLang="en-US" sz="2400" i="0" u="none" strike="noStrike" cap="none" normalizeH="0" baseline="0" dirty="0" smtClean="0">
                <a:ln>
                  <a:noFill/>
                </a:ln>
                <a:solidFill>
                  <a:srgbClr val="212121"/>
                </a:solidFill>
                <a:effectLst/>
                <a:latin typeface="Arial" panose="020B0604020202020204" pitchFamily="34" charset="0"/>
                <a:cs typeface="Arial" panose="020B0604020202020204" pitchFamily="34" charset="0"/>
              </a:rPr>
              <a:t>aussi généralisé que le </a:t>
            </a:r>
            <a:r>
              <a:rPr lang="fr-FR" sz="2400" dirty="0" smtClean="0">
                <a:latin typeface="Arial" panose="020B0604020202020204" pitchFamily="34" charset="0"/>
                <a:cs typeface="Arial" panose="020B0604020202020204" pitchFamily="34" charset="0"/>
              </a:rPr>
              <a:t>système </a:t>
            </a:r>
            <a:r>
              <a:rPr lang="fr-FR" sz="2400" dirty="0">
                <a:latin typeface="Arial" panose="020B0604020202020204" pitchFamily="34" charset="0"/>
                <a:cs typeface="Arial" panose="020B0604020202020204" pitchFamily="34" charset="0"/>
              </a:rPr>
              <a:t>de gestion de base de données </a:t>
            </a:r>
            <a:r>
              <a:rPr lang="fr-FR" sz="2400" dirty="0" smtClean="0">
                <a:latin typeface="Arial" panose="020B0604020202020204" pitchFamily="34" charset="0"/>
                <a:cs typeface="Arial" panose="020B0604020202020204" pitchFamily="34" charset="0"/>
              </a:rPr>
              <a:t>relationnel.</a:t>
            </a:r>
            <a:endParaRPr kumimoji="0" lang="fr-FR" altLang="en-US" sz="24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fr-FR" sz="2400" dirty="0" smtClean="0">
                <a:latin typeface="Arial" panose="020B0604020202020204" pitchFamily="34" charset="0"/>
                <a:cs typeface="Arial" panose="020B0604020202020204" pitchFamily="34" charset="0"/>
              </a:rPr>
              <a:t>Requêtes haute performance</a:t>
            </a:r>
          </a:p>
          <a:p>
            <a:pPr marL="285750" indent="-285750">
              <a:lnSpc>
                <a:spcPct val="150000"/>
              </a:lnSpc>
              <a:buFont typeface="Arial" panose="020B0604020202020204" pitchFamily="34" charset="0"/>
              <a:buChar char="•"/>
            </a:pPr>
            <a:r>
              <a:rPr lang="fr-FR" sz="2400" dirty="0" smtClean="0">
                <a:latin typeface="Arial" panose="020B0604020202020204" pitchFamily="34" charset="0"/>
                <a:cs typeface="Arial" panose="020B0604020202020204" pitchFamily="34" charset="0"/>
              </a:rPr>
              <a:t>Découverte </a:t>
            </a:r>
            <a:r>
              <a:rPr lang="fr-FR" sz="2400" dirty="0">
                <a:latin typeface="Arial" panose="020B0604020202020204" pitchFamily="34" charset="0"/>
                <a:cs typeface="Arial" panose="020B0604020202020204" pitchFamily="34" charset="0"/>
              </a:rPr>
              <a:t>de nouveaux cas d’usage</a:t>
            </a:r>
          </a:p>
          <a:p>
            <a:pPr marL="285750" indent="-285750">
              <a:lnSpc>
                <a:spcPct val="150000"/>
              </a:lnSpc>
              <a:buFont typeface="Arial" panose="020B0604020202020204" pitchFamily="34" charset="0"/>
              <a:buChar char="•"/>
            </a:pPr>
            <a:r>
              <a:rPr kumimoji="0" lang="fr-FR" altLang="en-US" sz="2400" i="0" u="none" strike="noStrike" cap="none" normalizeH="0" baseline="0" dirty="0" smtClean="0">
                <a:ln>
                  <a:noFill/>
                </a:ln>
                <a:solidFill>
                  <a:srgbClr val="212121"/>
                </a:solidFill>
                <a:effectLst/>
                <a:latin typeface="Arial" panose="020B0604020202020204" pitchFamily="34" charset="0"/>
                <a:cs typeface="Arial" panose="020B0604020202020204" pitchFamily="34" charset="0"/>
              </a:rPr>
              <a:t>Les données connectées sont indexées localement</a:t>
            </a:r>
            <a:r>
              <a:rPr kumimoji="0" lang="fr-FR" altLang="en-US" sz="24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Facile a </a:t>
            </a:r>
            <a:r>
              <a:rPr lang="fr-FR" sz="2400" dirty="0" smtClean="0">
                <a:latin typeface="Arial" panose="020B0604020202020204" pitchFamily="34" charset="0"/>
                <a:cs typeface="Arial" panose="020B0604020202020204" pitchFamily="34" charset="0"/>
              </a:rPr>
              <a:t>effectuer</a:t>
            </a:r>
            <a:r>
              <a:rPr lang="en-US" sz="2400" dirty="0" smtClean="0">
                <a:latin typeface="Arial" panose="020B0604020202020204" pitchFamily="34" charset="0"/>
                <a:cs typeface="Arial" panose="020B0604020202020204" pitchFamily="34" charset="0"/>
              </a:rPr>
              <a:t> des </a:t>
            </a:r>
            <a:r>
              <a:rPr lang="fr-FR" sz="2400" dirty="0" smtClean="0">
                <a:latin typeface="Arial" panose="020B0604020202020204" pitchFamily="34" charset="0"/>
                <a:cs typeface="Arial" panose="020B0604020202020204" pitchFamily="34" charset="0"/>
              </a:rPr>
              <a:t>requêtes</a:t>
            </a:r>
          </a:p>
          <a:p>
            <a:pPr marL="285750" indent="-285750">
              <a:buFont typeface="Arial" panose="020B0604020202020204" pitchFamily="34" charset="0"/>
              <a:buChar char="•"/>
            </a:pPr>
            <a:endParaRPr lang="fr-FR" dirty="0"/>
          </a:p>
        </p:txBody>
      </p:sp>
      <p:sp>
        <p:nvSpPr>
          <p:cNvPr id="9" name="Rectangle 1"/>
          <p:cNvSpPr>
            <a:spLocks noChangeArrowheads="1"/>
          </p:cNvSpPr>
          <p:nvPr/>
        </p:nvSpPr>
        <p:spPr bwMode="auto">
          <a:xfrm>
            <a:off x="-20232"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947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3"/>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8" name="TextBox 7"/>
          <p:cNvSpPr txBox="1"/>
          <p:nvPr/>
        </p:nvSpPr>
        <p:spPr>
          <a:xfrm>
            <a:off x="2237015" y="955329"/>
            <a:ext cx="9954985" cy="2585323"/>
          </a:xfrm>
          <a:prstGeom prst="rect">
            <a:avLst/>
          </a:prstGeom>
          <a:noFill/>
        </p:spPr>
        <p:txBody>
          <a:bodyPr wrap="square" rtlCol="0">
            <a:spAutoFit/>
          </a:bodyPr>
          <a:lstStyle/>
          <a:p>
            <a:r>
              <a:rPr lang="fr-FR" sz="3600" b="1" u="sng" dirty="0" smtClean="0">
                <a:latin typeface="Arial" panose="020B0604020202020204" pitchFamily="34" charset="0"/>
                <a:cs typeface="Arial" panose="020B0604020202020204" pitchFamily="34" charset="0"/>
              </a:rPr>
              <a:t>Inconvénients</a:t>
            </a:r>
          </a:p>
          <a:p>
            <a:endParaRPr lang="fr-FR" sz="3600" b="1" u="sng"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fr-FR" sz="2400" dirty="0" smtClean="0">
                <a:latin typeface="Arial" panose="020B0604020202020204" pitchFamily="34" charset="0"/>
                <a:cs typeface="Arial" panose="020B0604020202020204" pitchFamily="34" charset="0"/>
              </a:rPr>
              <a:t>Besoin </a:t>
            </a:r>
            <a:r>
              <a:rPr lang="fr-FR" sz="2400" dirty="0">
                <a:latin typeface="Arial" panose="020B0604020202020204" pitchFamily="34" charset="0"/>
                <a:cs typeface="Arial" panose="020B0604020202020204" pitchFamily="34" charset="0"/>
              </a:rPr>
              <a:t>d'une nouvelle façon de </a:t>
            </a:r>
            <a:r>
              <a:rPr lang="fr-FR" sz="2400" dirty="0" smtClean="0">
                <a:latin typeface="Arial" panose="020B0604020202020204" pitchFamily="34" charset="0"/>
                <a:cs typeface="Arial" panose="020B0604020202020204" pitchFamily="34" charset="0"/>
              </a:rPr>
              <a:t>penser</a:t>
            </a:r>
          </a:p>
          <a:p>
            <a:pPr marL="285750" indent="-285750">
              <a:lnSpc>
                <a:spcPct val="150000"/>
              </a:lnSpc>
              <a:buFont typeface="Arial" panose="020B0604020202020204" pitchFamily="34" charset="0"/>
              <a:buChar char="•"/>
            </a:pPr>
            <a:r>
              <a:rPr kumimoji="0" lang="fr-FR" altLang="en-US" sz="2400" b="0" i="0" u="none" strike="noStrike" cap="none" normalizeH="0" baseline="0" dirty="0" smtClean="0">
                <a:ln>
                  <a:noFill/>
                </a:ln>
                <a:solidFill>
                  <a:srgbClr val="212121"/>
                </a:solidFill>
                <a:effectLst/>
                <a:latin typeface="Arial" panose="020B0604020202020204" pitchFamily="34" charset="0"/>
                <a:cs typeface="Arial" panose="020B0604020202020204" pitchFamily="34" charset="0"/>
              </a:rPr>
              <a:t>Ne supporte pas le </a:t>
            </a:r>
            <a:r>
              <a:rPr kumimoji="0" lang="fr-FR" altLang="en-US" sz="2400" b="0" i="0" u="none" strike="noStrike" cap="none" normalizeH="0" baseline="0" dirty="0" err="1" smtClean="0">
                <a:ln>
                  <a:noFill/>
                </a:ln>
                <a:solidFill>
                  <a:srgbClr val="212121"/>
                </a:solidFill>
                <a:effectLst/>
                <a:latin typeface="Arial" panose="020B0604020202020204" pitchFamily="34" charset="0"/>
                <a:cs typeface="Arial" panose="020B0604020202020204" pitchFamily="34" charset="0"/>
              </a:rPr>
              <a:t>sharding</a:t>
            </a:r>
            <a:r>
              <a:rPr kumimoji="0" lang="fr-FR"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lang="fr-FR"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fr-FR" dirty="0"/>
          </a:p>
        </p:txBody>
      </p:sp>
      <p:sp>
        <p:nvSpPr>
          <p:cNvPr id="9" name="Rectangle 1"/>
          <p:cNvSpPr>
            <a:spLocks noChangeArrowheads="1"/>
          </p:cNvSpPr>
          <p:nvPr/>
        </p:nvSpPr>
        <p:spPr bwMode="auto">
          <a:xfrm>
            <a:off x="-20232"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2205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3"/>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9" name="TextBox 8">
            <a:extLst>
              <a:ext uri="{FF2B5EF4-FFF2-40B4-BE49-F238E27FC236}">
                <a16:creationId xmlns="" xmlns:a16="http://schemas.microsoft.com/office/drawing/2014/main" id="{24AF07A4-3ED8-425E-8B77-E580416C36A9}"/>
              </a:ext>
            </a:extLst>
          </p:cNvPr>
          <p:cNvSpPr txBox="1"/>
          <p:nvPr/>
        </p:nvSpPr>
        <p:spPr>
          <a:xfrm>
            <a:off x="1063924" y="2340798"/>
            <a:ext cx="11102014" cy="33547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fr-FR" sz="3200" dirty="0" smtClean="0">
                <a:solidFill>
                  <a:srgbClr val="7F7F7F"/>
                </a:solidFill>
                <a:latin typeface="Arial"/>
                <a:cs typeface="Arial"/>
              </a:rPr>
              <a:t>   </a:t>
            </a:r>
            <a:r>
              <a:rPr lang="fr-FR" sz="2800" dirty="0" smtClean="0">
                <a:solidFill>
                  <a:schemeClr val="bg1">
                    <a:lumMod val="50000"/>
                  </a:schemeClr>
                </a:solidFill>
                <a:latin typeface="Arial"/>
                <a:cs typeface="Arial"/>
              </a:rPr>
              <a:t>Introduction</a:t>
            </a:r>
            <a:r>
              <a:rPr lang="fr-FR" sz="2800" dirty="0" smtClean="0">
                <a:solidFill>
                  <a:srgbClr val="7F7F7F"/>
                </a:solidFill>
                <a:latin typeface="Arial"/>
                <a:cs typeface="Arial"/>
              </a:rPr>
              <a:t>​</a:t>
            </a:r>
            <a:endParaRPr lang="fr-FR" sz="2800" b="1" dirty="0" smtClean="0">
              <a:solidFill>
                <a:srgbClr val="7F7F7F"/>
              </a:solidFill>
              <a:cs typeface="Calibri"/>
            </a:endParaRPr>
          </a:p>
          <a:p>
            <a:pPr>
              <a:buChar char="•"/>
            </a:pPr>
            <a:r>
              <a:rPr lang="fr-FR" sz="3200" dirty="0" smtClean="0">
                <a:solidFill>
                  <a:schemeClr val="bg1">
                    <a:lumMod val="50000"/>
                  </a:schemeClr>
                </a:solidFill>
                <a:latin typeface="Arial"/>
                <a:cs typeface="Arial"/>
              </a:rPr>
              <a:t>   </a:t>
            </a:r>
            <a:r>
              <a:rPr lang="fr-FR" sz="2800" dirty="0" smtClean="0">
                <a:solidFill>
                  <a:schemeClr val="bg1">
                    <a:lumMod val="50000"/>
                  </a:schemeClr>
                </a:solidFill>
                <a:latin typeface="Arial"/>
                <a:cs typeface="Arial"/>
              </a:rPr>
              <a:t>Différence entre base de données Relationnelle et de Graphe​</a:t>
            </a:r>
          </a:p>
          <a:p>
            <a:pPr>
              <a:buChar char="•"/>
            </a:pPr>
            <a:r>
              <a:rPr lang="fr-FR" sz="3200" b="1" dirty="0" smtClean="0">
                <a:solidFill>
                  <a:schemeClr val="bg1">
                    <a:lumMod val="50000"/>
                  </a:schemeClr>
                </a:solidFill>
                <a:latin typeface="Arial"/>
                <a:cs typeface="Arial"/>
              </a:rPr>
              <a:t>   </a:t>
            </a:r>
            <a:r>
              <a:rPr lang="fr-FR" sz="2800" dirty="0" smtClean="0">
                <a:solidFill>
                  <a:schemeClr val="bg1">
                    <a:lumMod val="50000"/>
                  </a:schemeClr>
                </a:solidFill>
                <a:latin typeface="Arial"/>
                <a:cs typeface="Arial"/>
              </a:rPr>
              <a:t>Avantages et Inconvénients​</a:t>
            </a:r>
          </a:p>
          <a:p>
            <a:pPr marL="457200" indent="-457200">
              <a:buChar char="•"/>
            </a:pPr>
            <a:r>
              <a:rPr lang="fr-FR" sz="2800" b="1" u="sng" dirty="0" smtClean="0">
                <a:latin typeface="Arial"/>
                <a:cs typeface="Arial"/>
              </a:rPr>
              <a:t>Cypher Query Language CQL</a:t>
            </a:r>
          </a:p>
          <a:p>
            <a:pPr>
              <a:buChar char="•"/>
            </a:pPr>
            <a:r>
              <a:rPr lang="fr-FR" sz="2800" dirty="0" smtClean="0">
                <a:solidFill>
                  <a:schemeClr val="bg1">
                    <a:lumMod val="50000"/>
                  </a:schemeClr>
                </a:solidFill>
                <a:latin typeface="Arial"/>
                <a:cs typeface="Arial"/>
              </a:rPr>
              <a:t>   Conclusion​</a:t>
            </a:r>
          </a:p>
          <a:p>
            <a:pPr>
              <a:buChar char="•"/>
            </a:pPr>
            <a:r>
              <a:rPr lang="fr-FR" sz="2800" dirty="0" smtClean="0">
                <a:solidFill>
                  <a:schemeClr val="bg1">
                    <a:lumMod val="50000"/>
                  </a:schemeClr>
                </a:solidFill>
                <a:latin typeface="Arial"/>
                <a:cs typeface="Arial"/>
              </a:rPr>
              <a:t>   Installation​</a:t>
            </a:r>
          </a:p>
          <a:p>
            <a:pPr>
              <a:buChar char="•"/>
            </a:pPr>
            <a:r>
              <a:rPr lang="fr-FR" sz="2800" dirty="0" smtClean="0">
                <a:solidFill>
                  <a:schemeClr val="bg1">
                    <a:lumMod val="50000"/>
                  </a:schemeClr>
                </a:solidFill>
                <a:latin typeface="Arial"/>
                <a:cs typeface="Arial"/>
              </a:rPr>
              <a:t>   Tutoriel</a:t>
            </a:r>
            <a:r>
              <a:rPr lang="fr-FR" sz="3200" dirty="0" smtClean="0">
                <a:solidFill>
                  <a:schemeClr val="bg1">
                    <a:lumMod val="50000"/>
                  </a:schemeClr>
                </a:solidFill>
                <a:latin typeface="Arial"/>
                <a:cs typeface="Arial"/>
              </a:rPr>
              <a:t>​</a:t>
            </a:r>
          </a:p>
        </p:txBody>
      </p:sp>
    </p:spTree>
    <p:extLst>
      <p:ext uri="{BB962C8B-B14F-4D97-AF65-F5344CB8AC3E}">
        <p14:creationId xmlns:p14="http://schemas.microsoft.com/office/powerpoint/2010/main" val="532719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3"/>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pic>
        <p:nvPicPr>
          <p:cNvPr id="10" name="Picture 9"/>
          <p:cNvPicPr>
            <a:picLocks noChangeAspect="1"/>
          </p:cNvPicPr>
          <p:nvPr/>
        </p:nvPicPr>
        <p:blipFill>
          <a:blip r:embed="rId4"/>
          <a:stretch>
            <a:fillRect/>
          </a:stretch>
        </p:blipFill>
        <p:spPr>
          <a:xfrm>
            <a:off x="1037544" y="2374155"/>
            <a:ext cx="10760122" cy="1053193"/>
          </a:xfrm>
          <a:prstGeom prst="rect">
            <a:avLst/>
          </a:prstGeom>
          <a:ln>
            <a:noFill/>
          </a:ln>
          <a:effectLst>
            <a:softEdge rad="112500"/>
          </a:effectLst>
        </p:spPr>
      </p:pic>
    </p:spTree>
    <p:extLst>
      <p:ext uri="{BB962C8B-B14F-4D97-AF65-F5344CB8AC3E}">
        <p14:creationId xmlns:p14="http://schemas.microsoft.com/office/powerpoint/2010/main" val="1296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3"/>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pic>
        <p:nvPicPr>
          <p:cNvPr id="7" name="Picture 6"/>
          <p:cNvPicPr>
            <a:picLocks noChangeAspect="1"/>
          </p:cNvPicPr>
          <p:nvPr/>
        </p:nvPicPr>
        <p:blipFill>
          <a:blip r:embed="rId4"/>
          <a:stretch>
            <a:fillRect/>
          </a:stretch>
        </p:blipFill>
        <p:spPr>
          <a:xfrm>
            <a:off x="1037544" y="2374155"/>
            <a:ext cx="10760122" cy="2655045"/>
          </a:xfrm>
          <a:prstGeom prst="rect">
            <a:avLst/>
          </a:prstGeom>
          <a:ln>
            <a:noFill/>
          </a:ln>
          <a:effectLst>
            <a:softEdge rad="112500"/>
          </a:effectLst>
        </p:spPr>
      </p:pic>
    </p:spTree>
    <p:extLst>
      <p:ext uri="{BB962C8B-B14F-4D97-AF65-F5344CB8AC3E}">
        <p14:creationId xmlns:p14="http://schemas.microsoft.com/office/powerpoint/2010/main" val="2365766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2"/>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9" name="TextBox 8">
            <a:extLst>
              <a:ext uri="{FF2B5EF4-FFF2-40B4-BE49-F238E27FC236}">
                <a16:creationId xmlns="" xmlns:a16="http://schemas.microsoft.com/office/drawing/2014/main" id="{24AF07A4-3ED8-425E-8B77-E580416C36A9}"/>
              </a:ext>
            </a:extLst>
          </p:cNvPr>
          <p:cNvSpPr txBox="1"/>
          <p:nvPr/>
        </p:nvSpPr>
        <p:spPr>
          <a:xfrm>
            <a:off x="1063924" y="2340798"/>
            <a:ext cx="11102014" cy="33547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fr-FR" sz="3200" dirty="0" smtClean="0">
                <a:solidFill>
                  <a:srgbClr val="7F7F7F"/>
                </a:solidFill>
                <a:latin typeface="Arial"/>
                <a:cs typeface="Arial"/>
              </a:rPr>
              <a:t>   </a:t>
            </a:r>
            <a:r>
              <a:rPr lang="fr-FR" sz="2800" dirty="0" smtClean="0">
                <a:solidFill>
                  <a:schemeClr val="bg1">
                    <a:lumMod val="50000"/>
                  </a:schemeClr>
                </a:solidFill>
                <a:latin typeface="Arial"/>
                <a:cs typeface="Arial"/>
              </a:rPr>
              <a:t>Introduction</a:t>
            </a:r>
            <a:r>
              <a:rPr lang="fr-FR" sz="2800" dirty="0" smtClean="0">
                <a:solidFill>
                  <a:srgbClr val="7F7F7F"/>
                </a:solidFill>
                <a:latin typeface="Arial"/>
                <a:cs typeface="Arial"/>
              </a:rPr>
              <a:t>​</a:t>
            </a:r>
            <a:endParaRPr lang="fr-FR" sz="2800" b="1" dirty="0" smtClean="0">
              <a:solidFill>
                <a:srgbClr val="7F7F7F"/>
              </a:solidFill>
              <a:cs typeface="Calibri"/>
            </a:endParaRPr>
          </a:p>
          <a:p>
            <a:pPr>
              <a:buChar char="•"/>
            </a:pPr>
            <a:r>
              <a:rPr lang="fr-FR" sz="3200" dirty="0" smtClean="0">
                <a:solidFill>
                  <a:schemeClr val="bg1">
                    <a:lumMod val="50000"/>
                  </a:schemeClr>
                </a:solidFill>
                <a:latin typeface="Arial"/>
                <a:cs typeface="Arial"/>
              </a:rPr>
              <a:t>   </a:t>
            </a:r>
            <a:r>
              <a:rPr lang="fr-FR" sz="2800" dirty="0" smtClean="0">
                <a:solidFill>
                  <a:schemeClr val="bg1">
                    <a:lumMod val="50000"/>
                  </a:schemeClr>
                </a:solidFill>
                <a:latin typeface="Arial"/>
                <a:cs typeface="Arial"/>
              </a:rPr>
              <a:t>Différence entre base de données Relationnelle et de Graphe​</a:t>
            </a:r>
          </a:p>
          <a:p>
            <a:pPr>
              <a:buChar char="•"/>
            </a:pPr>
            <a:r>
              <a:rPr lang="fr-FR" sz="3200" b="1" dirty="0" smtClean="0">
                <a:solidFill>
                  <a:schemeClr val="bg1">
                    <a:lumMod val="50000"/>
                  </a:schemeClr>
                </a:solidFill>
                <a:latin typeface="Arial"/>
                <a:cs typeface="Arial"/>
              </a:rPr>
              <a:t>   </a:t>
            </a:r>
            <a:r>
              <a:rPr lang="fr-FR" sz="2800" dirty="0" smtClean="0">
                <a:solidFill>
                  <a:schemeClr val="bg1">
                    <a:lumMod val="50000"/>
                  </a:schemeClr>
                </a:solidFill>
                <a:latin typeface="Arial"/>
                <a:cs typeface="Arial"/>
              </a:rPr>
              <a:t>Avantages et Inconvénients​</a:t>
            </a:r>
          </a:p>
          <a:p>
            <a:pPr marL="457200" indent="-457200">
              <a:buChar char="•"/>
            </a:pPr>
            <a:r>
              <a:rPr lang="fr-FR" sz="2800" dirty="0" smtClean="0">
                <a:solidFill>
                  <a:schemeClr val="bg1">
                    <a:lumMod val="50000"/>
                  </a:schemeClr>
                </a:solidFill>
                <a:latin typeface="Arial"/>
                <a:cs typeface="Arial"/>
              </a:rPr>
              <a:t>Cypher Query Language CQL</a:t>
            </a:r>
          </a:p>
          <a:p>
            <a:pPr>
              <a:buChar char="•"/>
            </a:pPr>
            <a:r>
              <a:rPr lang="fr-FR" sz="2800" dirty="0" smtClean="0">
                <a:solidFill>
                  <a:schemeClr val="bg1">
                    <a:lumMod val="50000"/>
                  </a:schemeClr>
                </a:solidFill>
                <a:latin typeface="Arial"/>
                <a:cs typeface="Arial"/>
              </a:rPr>
              <a:t>   </a:t>
            </a:r>
            <a:r>
              <a:rPr lang="fr-FR" sz="2800" b="1" u="sng" dirty="0" smtClean="0">
                <a:latin typeface="Arial"/>
                <a:cs typeface="Arial"/>
              </a:rPr>
              <a:t>Conclusion​</a:t>
            </a:r>
          </a:p>
          <a:p>
            <a:pPr>
              <a:buChar char="•"/>
            </a:pPr>
            <a:r>
              <a:rPr lang="fr-FR" sz="2800" dirty="0" smtClean="0">
                <a:solidFill>
                  <a:schemeClr val="bg1">
                    <a:lumMod val="50000"/>
                  </a:schemeClr>
                </a:solidFill>
                <a:latin typeface="Arial"/>
                <a:cs typeface="Arial"/>
              </a:rPr>
              <a:t>   Installation​</a:t>
            </a:r>
          </a:p>
          <a:p>
            <a:pPr>
              <a:buChar char="•"/>
            </a:pPr>
            <a:r>
              <a:rPr lang="fr-FR" sz="2800" dirty="0" smtClean="0">
                <a:solidFill>
                  <a:schemeClr val="bg1">
                    <a:lumMod val="50000"/>
                  </a:schemeClr>
                </a:solidFill>
                <a:latin typeface="Arial"/>
                <a:cs typeface="Arial"/>
              </a:rPr>
              <a:t>   Tutoriel</a:t>
            </a:r>
            <a:r>
              <a:rPr lang="fr-FR" sz="3200" dirty="0" smtClean="0">
                <a:solidFill>
                  <a:schemeClr val="bg1">
                    <a:lumMod val="50000"/>
                  </a:schemeClr>
                </a:solidFill>
                <a:latin typeface="Arial"/>
                <a:cs typeface="Arial"/>
              </a:rPr>
              <a:t>​</a:t>
            </a:r>
          </a:p>
        </p:txBody>
      </p:sp>
    </p:spTree>
    <p:extLst>
      <p:ext uri="{BB962C8B-B14F-4D97-AF65-F5344CB8AC3E}">
        <p14:creationId xmlns:p14="http://schemas.microsoft.com/office/powerpoint/2010/main" val="2512870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a:extLst>
              <a:ext uri="{FF2B5EF4-FFF2-40B4-BE49-F238E27FC236}">
                <a16:creationId xmlns="" xmlns:a16="http://schemas.microsoft.com/office/drawing/2014/main" id="{E619DD24-990F-4092-9AFC-CF29328EA104}"/>
              </a:ext>
            </a:extLst>
          </p:cNvPr>
          <p:cNvPicPr>
            <a:picLocks noChangeAspect="1"/>
          </p:cNvPicPr>
          <p:nvPr/>
        </p:nvPicPr>
        <p:blipFill>
          <a:blip r:embed="rId3"/>
          <a:stretch>
            <a:fillRect/>
          </a:stretch>
        </p:blipFill>
        <p:spPr>
          <a:xfrm>
            <a:off x="4326079" y="3212147"/>
            <a:ext cx="3560074" cy="31797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Picture 10">
            <a:extLst>
              <a:ext uri="{FF2B5EF4-FFF2-40B4-BE49-F238E27FC236}">
                <a16:creationId xmlns="" xmlns:a16="http://schemas.microsoft.com/office/drawing/2014/main" id="{DB05E078-639C-479D-B651-12A7AD394BB5}"/>
              </a:ext>
            </a:extLst>
          </p:cNvPr>
          <p:cNvPicPr>
            <a:picLocks noChangeAspect="1"/>
          </p:cNvPicPr>
          <p:nvPr/>
        </p:nvPicPr>
        <p:blipFill>
          <a:blip r:embed="rId4"/>
          <a:stretch>
            <a:fillRect/>
          </a:stretch>
        </p:blipFill>
        <p:spPr>
          <a:xfrm>
            <a:off x="3087255" y="225243"/>
            <a:ext cx="4231111" cy="27638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4">
            <a:extLst>
              <a:ext uri="{FF2B5EF4-FFF2-40B4-BE49-F238E27FC236}">
                <a16:creationId xmlns="" xmlns:a16="http://schemas.microsoft.com/office/drawing/2014/main" id="{9A627D59-AC7E-434D-BA81-7391E4CE841F}"/>
              </a:ext>
            </a:extLst>
          </p:cNvPr>
          <p:cNvPicPr>
            <a:picLocks noChangeAspect="1"/>
          </p:cNvPicPr>
          <p:nvPr/>
        </p:nvPicPr>
        <p:blipFill>
          <a:blip r:embed="rId5"/>
          <a:stretch>
            <a:fillRect/>
          </a:stretch>
        </p:blipFill>
        <p:spPr>
          <a:xfrm>
            <a:off x="7754617" y="225243"/>
            <a:ext cx="4231111" cy="27638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8">
            <a:extLst>
              <a:ext uri="{FF2B5EF4-FFF2-40B4-BE49-F238E27FC236}">
                <a16:creationId xmlns="" xmlns:a16="http://schemas.microsoft.com/office/drawing/2014/main" id="{29525E7F-B8CD-40E4-9B90-FB2B60446E6C}"/>
              </a:ext>
            </a:extLst>
          </p:cNvPr>
          <p:cNvPicPr>
            <a:picLocks noChangeAspect="1"/>
          </p:cNvPicPr>
          <p:nvPr/>
        </p:nvPicPr>
        <p:blipFill>
          <a:blip r:embed="rId6"/>
          <a:stretch>
            <a:fillRect/>
          </a:stretch>
        </p:blipFill>
        <p:spPr>
          <a:xfrm>
            <a:off x="369844" y="3212147"/>
            <a:ext cx="3560074" cy="313871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12">
            <a:extLst>
              <a:ext uri="{FF2B5EF4-FFF2-40B4-BE49-F238E27FC236}">
                <a16:creationId xmlns="" xmlns:a16="http://schemas.microsoft.com/office/drawing/2014/main" id="{7CA5846D-249A-46FB-8A17-3B4605BEAC43}"/>
              </a:ext>
            </a:extLst>
          </p:cNvPr>
          <p:cNvPicPr>
            <a:picLocks noChangeAspect="1"/>
          </p:cNvPicPr>
          <p:nvPr/>
        </p:nvPicPr>
        <p:blipFill>
          <a:blip r:embed="rId7"/>
          <a:stretch>
            <a:fillRect/>
          </a:stretch>
        </p:blipFill>
        <p:spPr>
          <a:xfrm>
            <a:off x="8282314" y="3212147"/>
            <a:ext cx="3560074" cy="319425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8"/>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Tree>
    <p:extLst>
      <p:ext uri="{BB962C8B-B14F-4D97-AF65-F5344CB8AC3E}">
        <p14:creationId xmlns:p14="http://schemas.microsoft.com/office/powerpoint/2010/main" val="3528732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2"/>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9" name="TextBox 8">
            <a:extLst>
              <a:ext uri="{FF2B5EF4-FFF2-40B4-BE49-F238E27FC236}">
                <a16:creationId xmlns="" xmlns:a16="http://schemas.microsoft.com/office/drawing/2014/main" id="{24AF07A4-3ED8-425E-8B77-E580416C36A9}"/>
              </a:ext>
            </a:extLst>
          </p:cNvPr>
          <p:cNvSpPr txBox="1"/>
          <p:nvPr/>
        </p:nvSpPr>
        <p:spPr>
          <a:xfrm>
            <a:off x="1063924" y="2340798"/>
            <a:ext cx="11102014" cy="33547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fr-FR" sz="3200" dirty="0" smtClean="0">
                <a:solidFill>
                  <a:srgbClr val="7F7F7F"/>
                </a:solidFill>
                <a:latin typeface="Arial"/>
                <a:cs typeface="Arial"/>
              </a:rPr>
              <a:t>   </a:t>
            </a:r>
            <a:r>
              <a:rPr lang="fr-FR" sz="2800" dirty="0" smtClean="0">
                <a:solidFill>
                  <a:schemeClr val="bg1">
                    <a:lumMod val="50000"/>
                  </a:schemeClr>
                </a:solidFill>
                <a:latin typeface="Arial"/>
                <a:cs typeface="Arial"/>
              </a:rPr>
              <a:t>Introduction</a:t>
            </a:r>
            <a:r>
              <a:rPr lang="fr-FR" sz="2800" dirty="0" smtClean="0">
                <a:solidFill>
                  <a:srgbClr val="7F7F7F"/>
                </a:solidFill>
                <a:latin typeface="Arial"/>
                <a:cs typeface="Arial"/>
              </a:rPr>
              <a:t>​</a:t>
            </a:r>
            <a:endParaRPr lang="fr-FR" sz="2800" b="1" dirty="0" smtClean="0">
              <a:solidFill>
                <a:srgbClr val="7F7F7F"/>
              </a:solidFill>
              <a:cs typeface="Calibri"/>
            </a:endParaRPr>
          </a:p>
          <a:p>
            <a:pPr>
              <a:buChar char="•"/>
            </a:pPr>
            <a:r>
              <a:rPr lang="fr-FR" sz="3200" dirty="0" smtClean="0">
                <a:solidFill>
                  <a:schemeClr val="bg1">
                    <a:lumMod val="50000"/>
                  </a:schemeClr>
                </a:solidFill>
                <a:latin typeface="Arial"/>
                <a:cs typeface="Arial"/>
              </a:rPr>
              <a:t>   </a:t>
            </a:r>
            <a:r>
              <a:rPr lang="fr-FR" sz="2800" dirty="0" smtClean="0">
                <a:solidFill>
                  <a:schemeClr val="bg1">
                    <a:lumMod val="50000"/>
                  </a:schemeClr>
                </a:solidFill>
                <a:latin typeface="Arial"/>
                <a:cs typeface="Arial"/>
              </a:rPr>
              <a:t>Différence entre base de données Relationnelle et de Graphe​</a:t>
            </a:r>
          </a:p>
          <a:p>
            <a:pPr>
              <a:buChar char="•"/>
            </a:pPr>
            <a:r>
              <a:rPr lang="fr-FR" sz="3200" b="1" dirty="0" smtClean="0">
                <a:solidFill>
                  <a:schemeClr val="bg1">
                    <a:lumMod val="50000"/>
                  </a:schemeClr>
                </a:solidFill>
                <a:latin typeface="Arial"/>
                <a:cs typeface="Arial"/>
              </a:rPr>
              <a:t>   </a:t>
            </a:r>
            <a:r>
              <a:rPr lang="fr-FR" sz="2800" dirty="0" smtClean="0">
                <a:solidFill>
                  <a:schemeClr val="bg1">
                    <a:lumMod val="50000"/>
                  </a:schemeClr>
                </a:solidFill>
                <a:latin typeface="Arial"/>
                <a:cs typeface="Arial"/>
              </a:rPr>
              <a:t>Avantages et Inconvénients​</a:t>
            </a:r>
          </a:p>
          <a:p>
            <a:pPr marL="457200" indent="-457200">
              <a:buChar char="•"/>
            </a:pPr>
            <a:r>
              <a:rPr lang="fr-FR" sz="2800" dirty="0" smtClean="0">
                <a:solidFill>
                  <a:schemeClr val="bg1">
                    <a:lumMod val="50000"/>
                  </a:schemeClr>
                </a:solidFill>
                <a:latin typeface="Arial"/>
                <a:cs typeface="Arial"/>
              </a:rPr>
              <a:t>Cypher Query Language CQL</a:t>
            </a:r>
          </a:p>
          <a:p>
            <a:pPr>
              <a:buChar char="•"/>
            </a:pPr>
            <a:r>
              <a:rPr lang="fr-FR" sz="2800" dirty="0" smtClean="0">
                <a:solidFill>
                  <a:schemeClr val="bg1">
                    <a:lumMod val="50000"/>
                  </a:schemeClr>
                </a:solidFill>
                <a:latin typeface="Arial"/>
                <a:cs typeface="Arial"/>
              </a:rPr>
              <a:t>   Conclusion​</a:t>
            </a:r>
          </a:p>
          <a:p>
            <a:pPr>
              <a:buChar char="•"/>
            </a:pPr>
            <a:r>
              <a:rPr lang="fr-FR" sz="2800" dirty="0" smtClean="0">
                <a:solidFill>
                  <a:schemeClr val="bg1">
                    <a:lumMod val="50000"/>
                  </a:schemeClr>
                </a:solidFill>
                <a:latin typeface="Arial"/>
                <a:cs typeface="Arial"/>
              </a:rPr>
              <a:t>   </a:t>
            </a:r>
            <a:r>
              <a:rPr lang="fr-FR" sz="2800" b="1" u="sng" dirty="0" smtClean="0">
                <a:latin typeface="Arial"/>
                <a:cs typeface="Arial"/>
              </a:rPr>
              <a:t>Installation​</a:t>
            </a:r>
          </a:p>
          <a:p>
            <a:pPr>
              <a:buChar char="•"/>
            </a:pPr>
            <a:r>
              <a:rPr lang="fr-FR" sz="2800" dirty="0" smtClean="0">
                <a:solidFill>
                  <a:schemeClr val="bg1">
                    <a:lumMod val="50000"/>
                  </a:schemeClr>
                </a:solidFill>
                <a:latin typeface="Arial"/>
                <a:cs typeface="Arial"/>
              </a:rPr>
              <a:t>   Tutoriel</a:t>
            </a:r>
            <a:r>
              <a:rPr lang="fr-FR" sz="3200" dirty="0" smtClean="0">
                <a:solidFill>
                  <a:schemeClr val="bg1">
                    <a:lumMod val="50000"/>
                  </a:schemeClr>
                </a:solidFill>
                <a:latin typeface="Arial"/>
                <a:cs typeface="Arial"/>
              </a:rPr>
              <a:t>​</a:t>
            </a:r>
          </a:p>
        </p:txBody>
      </p:sp>
    </p:spTree>
    <p:extLst>
      <p:ext uri="{BB962C8B-B14F-4D97-AF65-F5344CB8AC3E}">
        <p14:creationId xmlns:p14="http://schemas.microsoft.com/office/powerpoint/2010/main" val="1457275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3"/>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9" name="TextBox 8">
            <a:extLst>
              <a:ext uri="{FF2B5EF4-FFF2-40B4-BE49-F238E27FC236}">
                <a16:creationId xmlns="" xmlns:a16="http://schemas.microsoft.com/office/drawing/2014/main" id="{24AF07A4-3ED8-425E-8B77-E580416C36A9}"/>
              </a:ext>
            </a:extLst>
          </p:cNvPr>
          <p:cNvSpPr txBox="1"/>
          <p:nvPr/>
        </p:nvSpPr>
        <p:spPr>
          <a:xfrm>
            <a:off x="3186638" y="944042"/>
            <a:ext cx="7965776" cy="58169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200" u="sng" dirty="0" smtClean="0">
                <a:latin typeface="Arial"/>
                <a:cs typeface="Arial"/>
              </a:rPr>
              <a:t>Base de données:</a:t>
            </a:r>
          </a:p>
          <a:p>
            <a:endParaRPr lang="fr-FR" sz="3200" u="sng" dirty="0" smtClean="0">
              <a:latin typeface="Arial"/>
              <a:cs typeface="Arial"/>
            </a:endParaRPr>
          </a:p>
          <a:p>
            <a:pPr marL="457200" indent="-457200">
              <a:buFont typeface="Arial" panose="020B0604020202020204" pitchFamily="34" charset="0"/>
              <a:buChar char="•"/>
            </a:pPr>
            <a:r>
              <a:rPr lang="fr-FR" sz="2800" dirty="0" smtClean="0">
                <a:latin typeface="Arial"/>
                <a:cs typeface="Arial"/>
                <a:hlinkClick r:id="rId4"/>
              </a:rPr>
              <a:t>https://neo4j.com/</a:t>
            </a:r>
            <a:endParaRPr lang="fr-FR" sz="2800" dirty="0" smtClean="0">
              <a:latin typeface="Arial"/>
              <a:cs typeface="Arial"/>
            </a:endParaRPr>
          </a:p>
          <a:p>
            <a:pPr marL="457200" indent="-457200">
              <a:lnSpc>
                <a:spcPct val="150000"/>
              </a:lnSpc>
              <a:buFont typeface="Arial" panose="020B0604020202020204" pitchFamily="34" charset="0"/>
              <a:buChar char="•"/>
            </a:pPr>
            <a:r>
              <a:rPr lang="fr-FR" sz="2800" dirty="0" err="1" smtClean="0">
                <a:latin typeface="Arial"/>
                <a:cs typeface="Arial"/>
              </a:rPr>
              <a:t>Download</a:t>
            </a:r>
            <a:r>
              <a:rPr lang="fr-FR" sz="2800" dirty="0" smtClean="0">
                <a:latin typeface="Arial"/>
                <a:cs typeface="Arial"/>
              </a:rPr>
              <a:t> NEO4J</a:t>
            </a:r>
          </a:p>
          <a:p>
            <a:endParaRPr lang="fr-FR" sz="3200" dirty="0" smtClean="0">
              <a:latin typeface="Arial"/>
              <a:cs typeface="Arial"/>
            </a:endParaRPr>
          </a:p>
          <a:p>
            <a:r>
              <a:rPr lang="fr-FR" sz="3200" u="sng" dirty="0" smtClean="0">
                <a:latin typeface="Arial"/>
                <a:cs typeface="Arial"/>
              </a:rPr>
              <a:t>Application Java:</a:t>
            </a:r>
          </a:p>
          <a:p>
            <a:endParaRPr lang="fr-FR" sz="3200" dirty="0" smtClean="0">
              <a:latin typeface="Arial"/>
              <a:cs typeface="Arial"/>
            </a:endParaRPr>
          </a:p>
          <a:p>
            <a:r>
              <a:rPr lang="fr-FR" sz="2000" dirty="0" smtClean="0">
                <a:latin typeface="Arial" panose="020B0604020202020204" pitchFamily="34" charset="0"/>
                <a:cs typeface="Arial" panose="020B0604020202020204" pitchFamily="34" charset="0"/>
              </a:rPr>
              <a:t>    &lt;</a:t>
            </a:r>
            <a:r>
              <a:rPr lang="fr-FR" sz="2000" dirty="0" err="1">
                <a:latin typeface="Arial" panose="020B0604020202020204" pitchFamily="34" charset="0"/>
                <a:cs typeface="Arial" panose="020B0604020202020204" pitchFamily="34" charset="0"/>
              </a:rPr>
              <a:t>dependency</a:t>
            </a:r>
            <a:r>
              <a:rPr lang="fr-FR" sz="2000" dirty="0">
                <a:latin typeface="Arial" panose="020B0604020202020204" pitchFamily="34" charset="0"/>
                <a:cs typeface="Arial" panose="020B0604020202020204" pitchFamily="34" charset="0"/>
              </a:rPr>
              <a:t>&gt;</a:t>
            </a:r>
          </a:p>
          <a:p>
            <a:r>
              <a:rPr lang="fr-FR" sz="2000" dirty="0">
                <a:latin typeface="Arial" panose="020B0604020202020204" pitchFamily="34" charset="0"/>
                <a:cs typeface="Arial" panose="020B0604020202020204" pitchFamily="34" charset="0"/>
              </a:rPr>
              <a:t>        &lt;</a:t>
            </a:r>
            <a:r>
              <a:rPr lang="fr-FR" sz="2000" dirty="0" err="1">
                <a:latin typeface="Arial" panose="020B0604020202020204" pitchFamily="34" charset="0"/>
                <a:cs typeface="Arial" panose="020B0604020202020204" pitchFamily="34" charset="0"/>
              </a:rPr>
              <a:t>groupId</a:t>
            </a:r>
            <a:r>
              <a:rPr lang="fr-FR" sz="2000" dirty="0">
                <a:latin typeface="Arial" panose="020B0604020202020204" pitchFamily="34" charset="0"/>
                <a:cs typeface="Arial" panose="020B0604020202020204" pitchFamily="34" charset="0"/>
              </a:rPr>
              <a:t>&gt;org.neo4j&lt;/</a:t>
            </a:r>
            <a:r>
              <a:rPr lang="fr-FR" sz="2000" dirty="0" err="1">
                <a:latin typeface="Arial" panose="020B0604020202020204" pitchFamily="34" charset="0"/>
                <a:cs typeface="Arial" panose="020B0604020202020204" pitchFamily="34" charset="0"/>
              </a:rPr>
              <a:t>groupId</a:t>
            </a:r>
            <a:r>
              <a:rPr lang="fr-FR" sz="2000" dirty="0">
                <a:latin typeface="Arial" panose="020B0604020202020204" pitchFamily="34" charset="0"/>
                <a:cs typeface="Arial" panose="020B0604020202020204" pitchFamily="34" charset="0"/>
              </a:rPr>
              <a:t>&gt;</a:t>
            </a:r>
          </a:p>
          <a:p>
            <a:r>
              <a:rPr lang="fr-FR" sz="2000" dirty="0">
                <a:latin typeface="Arial" panose="020B0604020202020204" pitchFamily="34" charset="0"/>
                <a:cs typeface="Arial" panose="020B0604020202020204" pitchFamily="34" charset="0"/>
              </a:rPr>
              <a:t>        &lt;</a:t>
            </a:r>
            <a:r>
              <a:rPr lang="fr-FR" sz="2000" dirty="0" err="1">
                <a:latin typeface="Arial" panose="020B0604020202020204" pitchFamily="34" charset="0"/>
                <a:cs typeface="Arial" panose="020B0604020202020204" pitchFamily="34" charset="0"/>
              </a:rPr>
              <a:t>artifactId</a:t>
            </a:r>
            <a:r>
              <a:rPr lang="fr-FR" sz="2000" dirty="0">
                <a:latin typeface="Arial" panose="020B0604020202020204" pitchFamily="34" charset="0"/>
                <a:cs typeface="Arial" panose="020B0604020202020204" pitchFamily="34" charset="0"/>
              </a:rPr>
              <a:t>&gt;neo4j&lt;/</a:t>
            </a:r>
            <a:r>
              <a:rPr lang="fr-FR" sz="2000" dirty="0" err="1">
                <a:latin typeface="Arial" panose="020B0604020202020204" pitchFamily="34" charset="0"/>
                <a:cs typeface="Arial" panose="020B0604020202020204" pitchFamily="34" charset="0"/>
              </a:rPr>
              <a:t>artifactId</a:t>
            </a:r>
            <a:r>
              <a:rPr lang="fr-FR" sz="2000" dirty="0">
                <a:latin typeface="Arial" panose="020B0604020202020204" pitchFamily="34" charset="0"/>
                <a:cs typeface="Arial" panose="020B0604020202020204" pitchFamily="34" charset="0"/>
              </a:rPr>
              <a:t>&gt;</a:t>
            </a:r>
          </a:p>
          <a:p>
            <a:r>
              <a:rPr lang="fr-FR" sz="2000" dirty="0">
                <a:latin typeface="Arial" panose="020B0604020202020204" pitchFamily="34" charset="0"/>
                <a:cs typeface="Arial" panose="020B0604020202020204" pitchFamily="34" charset="0"/>
              </a:rPr>
              <a:t>        &lt;version&gt;3.3.2&lt;/version&gt;</a:t>
            </a:r>
          </a:p>
          <a:p>
            <a:r>
              <a:rPr lang="fr-FR" sz="2000" dirty="0">
                <a:latin typeface="Arial" panose="020B0604020202020204" pitchFamily="34" charset="0"/>
                <a:cs typeface="Arial" panose="020B0604020202020204" pitchFamily="34" charset="0"/>
              </a:rPr>
              <a:t>    &lt;/</a:t>
            </a:r>
            <a:r>
              <a:rPr lang="fr-FR" sz="2000" dirty="0" err="1">
                <a:latin typeface="Arial" panose="020B0604020202020204" pitchFamily="34" charset="0"/>
                <a:cs typeface="Arial" panose="020B0604020202020204" pitchFamily="34" charset="0"/>
              </a:rPr>
              <a:t>dependency</a:t>
            </a:r>
            <a:r>
              <a:rPr lang="fr-FR" sz="2000" dirty="0">
                <a:latin typeface="Arial" panose="020B0604020202020204" pitchFamily="34" charset="0"/>
                <a:cs typeface="Arial" panose="020B0604020202020204" pitchFamily="34" charset="0"/>
              </a:rPr>
              <a:t>&gt;</a:t>
            </a:r>
            <a:endParaRPr lang="fr-FR" sz="20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fr-FR" sz="3200" dirty="0" smtClean="0">
              <a:latin typeface="Arial"/>
              <a:cs typeface="Arial"/>
            </a:endParaRPr>
          </a:p>
        </p:txBody>
      </p:sp>
    </p:spTree>
    <p:extLst>
      <p:ext uri="{BB962C8B-B14F-4D97-AF65-F5344CB8AC3E}">
        <p14:creationId xmlns:p14="http://schemas.microsoft.com/office/powerpoint/2010/main" val="1191052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3"/>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9" name="TextBox 8">
            <a:extLst>
              <a:ext uri="{FF2B5EF4-FFF2-40B4-BE49-F238E27FC236}">
                <a16:creationId xmlns="" xmlns:a16="http://schemas.microsoft.com/office/drawing/2014/main" id="{24AF07A4-3ED8-425E-8B77-E580416C36A9}"/>
              </a:ext>
            </a:extLst>
          </p:cNvPr>
          <p:cNvSpPr txBox="1"/>
          <p:nvPr/>
        </p:nvSpPr>
        <p:spPr>
          <a:xfrm>
            <a:off x="1063924" y="2340798"/>
            <a:ext cx="11102014" cy="33547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fr-FR" sz="3200" dirty="0" smtClean="0">
                <a:solidFill>
                  <a:srgbClr val="7F7F7F"/>
                </a:solidFill>
                <a:latin typeface="Arial"/>
                <a:cs typeface="Arial"/>
              </a:rPr>
              <a:t>   </a:t>
            </a:r>
            <a:r>
              <a:rPr lang="fr-FR" sz="2800" b="1" u="sng" dirty="0" smtClean="0">
                <a:solidFill>
                  <a:srgbClr val="000000"/>
                </a:solidFill>
                <a:latin typeface="Arial"/>
                <a:cs typeface="Arial"/>
              </a:rPr>
              <a:t>Introduction</a:t>
            </a:r>
            <a:r>
              <a:rPr lang="fr-FR" sz="3200" dirty="0" smtClean="0">
                <a:solidFill>
                  <a:srgbClr val="7F7F7F"/>
                </a:solidFill>
                <a:latin typeface="Arial"/>
                <a:cs typeface="Arial"/>
              </a:rPr>
              <a:t>​</a:t>
            </a:r>
            <a:endParaRPr lang="fr-FR" b="1" dirty="0" smtClean="0">
              <a:solidFill>
                <a:srgbClr val="7F7F7F"/>
              </a:solidFill>
              <a:cs typeface="Calibri"/>
            </a:endParaRPr>
          </a:p>
          <a:p>
            <a:pPr>
              <a:buChar char="•"/>
            </a:pPr>
            <a:r>
              <a:rPr lang="fr-FR" sz="3200" dirty="0" smtClean="0">
                <a:solidFill>
                  <a:schemeClr val="bg1">
                    <a:lumMod val="50000"/>
                  </a:schemeClr>
                </a:solidFill>
                <a:latin typeface="Arial"/>
                <a:cs typeface="Arial"/>
              </a:rPr>
              <a:t>   </a:t>
            </a:r>
            <a:r>
              <a:rPr lang="fr-FR" sz="2800" dirty="0" smtClean="0">
                <a:solidFill>
                  <a:schemeClr val="bg1">
                    <a:lumMod val="50000"/>
                  </a:schemeClr>
                </a:solidFill>
                <a:latin typeface="Arial"/>
                <a:cs typeface="Arial"/>
              </a:rPr>
              <a:t>Différence entre base de données Relationnelle et de Graphe​</a:t>
            </a:r>
          </a:p>
          <a:p>
            <a:pPr>
              <a:buChar char="•"/>
            </a:pPr>
            <a:r>
              <a:rPr lang="fr-FR" sz="3200" b="1" dirty="0" smtClean="0">
                <a:solidFill>
                  <a:schemeClr val="bg1">
                    <a:lumMod val="50000"/>
                  </a:schemeClr>
                </a:solidFill>
                <a:latin typeface="Arial"/>
                <a:cs typeface="Arial"/>
              </a:rPr>
              <a:t>   </a:t>
            </a:r>
            <a:r>
              <a:rPr lang="fr-FR" sz="2800" dirty="0" smtClean="0">
                <a:solidFill>
                  <a:schemeClr val="bg1">
                    <a:lumMod val="50000"/>
                  </a:schemeClr>
                </a:solidFill>
                <a:latin typeface="Arial"/>
                <a:cs typeface="Arial"/>
              </a:rPr>
              <a:t>Avantages et Inconvénients​</a:t>
            </a:r>
          </a:p>
          <a:p>
            <a:pPr marL="457200" indent="-457200">
              <a:buChar char="•"/>
            </a:pPr>
            <a:r>
              <a:rPr lang="fr-FR" sz="2800" dirty="0" smtClean="0">
                <a:solidFill>
                  <a:schemeClr val="bg1">
                    <a:lumMod val="50000"/>
                  </a:schemeClr>
                </a:solidFill>
                <a:latin typeface="Arial"/>
                <a:cs typeface="Arial"/>
              </a:rPr>
              <a:t>Cypher Query Language CQL</a:t>
            </a:r>
          </a:p>
          <a:p>
            <a:pPr>
              <a:buChar char="•"/>
            </a:pPr>
            <a:r>
              <a:rPr lang="fr-FR" sz="2800" dirty="0" smtClean="0">
                <a:solidFill>
                  <a:schemeClr val="bg1">
                    <a:lumMod val="50000"/>
                  </a:schemeClr>
                </a:solidFill>
                <a:latin typeface="Arial"/>
                <a:cs typeface="Arial"/>
              </a:rPr>
              <a:t>   Conclusion​</a:t>
            </a:r>
          </a:p>
          <a:p>
            <a:pPr>
              <a:buChar char="•"/>
            </a:pPr>
            <a:r>
              <a:rPr lang="fr-FR" sz="2800" dirty="0" smtClean="0">
                <a:solidFill>
                  <a:schemeClr val="bg1">
                    <a:lumMod val="50000"/>
                  </a:schemeClr>
                </a:solidFill>
                <a:latin typeface="Arial"/>
                <a:cs typeface="Arial"/>
              </a:rPr>
              <a:t>   Installation​</a:t>
            </a:r>
          </a:p>
          <a:p>
            <a:pPr>
              <a:buChar char="•"/>
            </a:pPr>
            <a:r>
              <a:rPr lang="fr-FR" sz="2800" dirty="0" smtClean="0">
                <a:solidFill>
                  <a:schemeClr val="bg1">
                    <a:lumMod val="50000"/>
                  </a:schemeClr>
                </a:solidFill>
                <a:latin typeface="Arial"/>
                <a:cs typeface="Arial"/>
              </a:rPr>
              <a:t>   Tutoriel</a:t>
            </a:r>
            <a:r>
              <a:rPr lang="fr-FR" sz="3200" dirty="0" smtClean="0">
                <a:solidFill>
                  <a:schemeClr val="bg1">
                    <a:lumMod val="50000"/>
                  </a:schemeClr>
                </a:solidFill>
                <a:latin typeface="Arial"/>
                <a:cs typeface="Arial"/>
              </a:rPr>
              <a:t>​</a:t>
            </a:r>
          </a:p>
        </p:txBody>
      </p:sp>
    </p:spTree>
    <p:extLst>
      <p:ext uri="{BB962C8B-B14F-4D97-AF65-F5344CB8AC3E}">
        <p14:creationId xmlns:p14="http://schemas.microsoft.com/office/powerpoint/2010/main" val="21851537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2"/>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9" name="TextBox 8">
            <a:extLst>
              <a:ext uri="{FF2B5EF4-FFF2-40B4-BE49-F238E27FC236}">
                <a16:creationId xmlns="" xmlns:a16="http://schemas.microsoft.com/office/drawing/2014/main" id="{24AF07A4-3ED8-425E-8B77-E580416C36A9}"/>
              </a:ext>
            </a:extLst>
          </p:cNvPr>
          <p:cNvSpPr txBox="1"/>
          <p:nvPr/>
        </p:nvSpPr>
        <p:spPr>
          <a:xfrm>
            <a:off x="1063924" y="2340798"/>
            <a:ext cx="11102014" cy="33547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fr-FR" sz="3200" dirty="0" smtClean="0">
                <a:solidFill>
                  <a:srgbClr val="7F7F7F"/>
                </a:solidFill>
                <a:latin typeface="Arial"/>
                <a:cs typeface="Arial"/>
              </a:rPr>
              <a:t>   </a:t>
            </a:r>
            <a:r>
              <a:rPr lang="fr-FR" sz="2800" dirty="0" smtClean="0">
                <a:solidFill>
                  <a:schemeClr val="bg1">
                    <a:lumMod val="50000"/>
                  </a:schemeClr>
                </a:solidFill>
                <a:latin typeface="Arial"/>
                <a:cs typeface="Arial"/>
              </a:rPr>
              <a:t>Introduction</a:t>
            </a:r>
            <a:r>
              <a:rPr lang="fr-FR" sz="2800" dirty="0" smtClean="0">
                <a:solidFill>
                  <a:srgbClr val="7F7F7F"/>
                </a:solidFill>
                <a:latin typeface="Arial"/>
                <a:cs typeface="Arial"/>
              </a:rPr>
              <a:t>​</a:t>
            </a:r>
            <a:endParaRPr lang="fr-FR" sz="2800" b="1" dirty="0" smtClean="0">
              <a:solidFill>
                <a:srgbClr val="7F7F7F"/>
              </a:solidFill>
              <a:cs typeface="Calibri"/>
            </a:endParaRPr>
          </a:p>
          <a:p>
            <a:pPr>
              <a:buChar char="•"/>
            </a:pPr>
            <a:r>
              <a:rPr lang="fr-FR" sz="3200" dirty="0" smtClean="0">
                <a:solidFill>
                  <a:schemeClr val="bg1">
                    <a:lumMod val="50000"/>
                  </a:schemeClr>
                </a:solidFill>
                <a:latin typeface="Arial"/>
                <a:cs typeface="Arial"/>
              </a:rPr>
              <a:t>   </a:t>
            </a:r>
            <a:r>
              <a:rPr lang="fr-FR" sz="2800" dirty="0" smtClean="0">
                <a:solidFill>
                  <a:schemeClr val="bg1">
                    <a:lumMod val="50000"/>
                  </a:schemeClr>
                </a:solidFill>
                <a:latin typeface="Arial"/>
                <a:cs typeface="Arial"/>
              </a:rPr>
              <a:t>Différence entre base de données Relationnelle et de Graphe​</a:t>
            </a:r>
          </a:p>
          <a:p>
            <a:pPr>
              <a:buChar char="•"/>
            </a:pPr>
            <a:r>
              <a:rPr lang="fr-FR" sz="3200" b="1" dirty="0" smtClean="0">
                <a:solidFill>
                  <a:schemeClr val="bg1">
                    <a:lumMod val="50000"/>
                  </a:schemeClr>
                </a:solidFill>
                <a:latin typeface="Arial"/>
                <a:cs typeface="Arial"/>
              </a:rPr>
              <a:t>   </a:t>
            </a:r>
            <a:r>
              <a:rPr lang="fr-FR" sz="2800" dirty="0" smtClean="0">
                <a:solidFill>
                  <a:schemeClr val="bg1">
                    <a:lumMod val="50000"/>
                  </a:schemeClr>
                </a:solidFill>
                <a:latin typeface="Arial"/>
                <a:cs typeface="Arial"/>
              </a:rPr>
              <a:t>Avantages et Inconvénients​</a:t>
            </a:r>
          </a:p>
          <a:p>
            <a:pPr marL="457200" indent="-457200">
              <a:buChar char="•"/>
            </a:pPr>
            <a:r>
              <a:rPr lang="fr-FR" sz="2800" dirty="0" smtClean="0">
                <a:solidFill>
                  <a:schemeClr val="bg1">
                    <a:lumMod val="50000"/>
                  </a:schemeClr>
                </a:solidFill>
                <a:latin typeface="Arial"/>
                <a:cs typeface="Arial"/>
              </a:rPr>
              <a:t>Cypher Query Language CQL</a:t>
            </a:r>
          </a:p>
          <a:p>
            <a:pPr>
              <a:buChar char="•"/>
            </a:pPr>
            <a:r>
              <a:rPr lang="fr-FR" sz="2800" dirty="0" smtClean="0">
                <a:solidFill>
                  <a:schemeClr val="bg1">
                    <a:lumMod val="50000"/>
                  </a:schemeClr>
                </a:solidFill>
                <a:latin typeface="Arial"/>
                <a:cs typeface="Arial"/>
              </a:rPr>
              <a:t>   Conclusion​</a:t>
            </a:r>
          </a:p>
          <a:p>
            <a:pPr>
              <a:buChar char="•"/>
            </a:pPr>
            <a:r>
              <a:rPr lang="fr-FR" sz="2800" dirty="0" smtClean="0">
                <a:solidFill>
                  <a:schemeClr val="bg1">
                    <a:lumMod val="50000"/>
                  </a:schemeClr>
                </a:solidFill>
                <a:latin typeface="Arial"/>
                <a:cs typeface="Arial"/>
              </a:rPr>
              <a:t>   Installation​</a:t>
            </a:r>
          </a:p>
          <a:p>
            <a:pPr>
              <a:buChar char="•"/>
            </a:pPr>
            <a:r>
              <a:rPr lang="fr-FR" sz="2800" dirty="0" smtClean="0">
                <a:solidFill>
                  <a:schemeClr val="bg1">
                    <a:lumMod val="50000"/>
                  </a:schemeClr>
                </a:solidFill>
                <a:latin typeface="Arial"/>
                <a:cs typeface="Arial"/>
              </a:rPr>
              <a:t>   </a:t>
            </a:r>
            <a:r>
              <a:rPr lang="fr-FR" sz="2800" b="1" u="sng" dirty="0" smtClean="0">
                <a:latin typeface="Arial"/>
                <a:cs typeface="Arial"/>
              </a:rPr>
              <a:t>Tutoriel</a:t>
            </a:r>
            <a:r>
              <a:rPr lang="fr-FR" sz="3200" b="1" u="sng" dirty="0" smtClean="0">
                <a:latin typeface="Arial"/>
                <a:cs typeface="Arial"/>
              </a:rPr>
              <a:t>​</a:t>
            </a:r>
          </a:p>
        </p:txBody>
      </p:sp>
    </p:spTree>
    <p:extLst>
      <p:ext uri="{BB962C8B-B14F-4D97-AF65-F5344CB8AC3E}">
        <p14:creationId xmlns:p14="http://schemas.microsoft.com/office/powerpoint/2010/main" val="4061237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3"/>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2" name="TextBox 1"/>
          <p:cNvSpPr txBox="1"/>
          <p:nvPr/>
        </p:nvSpPr>
        <p:spPr>
          <a:xfrm>
            <a:off x="3363396" y="367099"/>
            <a:ext cx="6743989" cy="830997"/>
          </a:xfrm>
          <a:prstGeom prst="rect">
            <a:avLst/>
          </a:prstGeom>
          <a:noFill/>
        </p:spPr>
        <p:txBody>
          <a:bodyPr wrap="square" rtlCol="0">
            <a:spAutoFit/>
          </a:bodyPr>
          <a:lstStyle/>
          <a:p>
            <a:r>
              <a:rPr lang="fr-FR" sz="4800" b="1" u="sng" dirty="0" smtClean="0">
                <a:latin typeface="Arial" panose="020B0604020202020204" pitchFamily="34" charset="0"/>
                <a:cs typeface="Arial" panose="020B0604020202020204" pitchFamily="34" charset="0"/>
              </a:rPr>
              <a:t>Restaurant Finder</a:t>
            </a:r>
            <a:endParaRPr lang="fr-FR" sz="4800" b="1" u="sng" dirty="0">
              <a:latin typeface="Arial" panose="020B0604020202020204" pitchFamily="34" charset="0"/>
              <a:cs typeface="Arial" panose="020B0604020202020204" pitchFamily="34" charset="0"/>
            </a:endParaRPr>
          </a:p>
        </p:txBody>
      </p:sp>
      <p:sp>
        <p:nvSpPr>
          <p:cNvPr id="3" name="Rectangle 2"/>
          <p:cNvSpPr/>
          <p:nvPr/>
        </p:nvSpPr>
        <p:spPr>
          <a:xfrm>
            <a:off x="2544390" y="1938854"/>
            <a:ext cx="8382000" cy="3323987"/>
          </a:xfrm>
          <a:prstGeom prst="rect">
            <a:avLst/>
          </a:prstGeom>
        </p:spPr>
        <p:txBody>
          <a:bodyPr wrap="square">
            <a:spAutoFit/>
          </a:bodyPr>
          <a:lstStyle/>
          <a:p>
            <a:pPr>
              <a:lnSpc>
                <a:spcPct val="150000"/>
              </a:lnSpc>
            </a:pPr>
            <a:r>
              <a:rPr kumimoji="0" lang="fr-FR" altLang="en-US" sz="2800" b="0" i="0" u="none" strike="noStrike" cap="none" normalizeH="0" baseline="0" dirty="0" smtClean="0">
                <a:ln>
                  <a:noFill/>
                </a:ln>
                <a:solidFill>
                  <a:srgbClr val="212121"/>
                </a:solidFill>
                <a:effectLst/>
                <a:latin typeface="Arial" panose="020B0604020202020204" pitchFamily="34" charset="0"/>
                <a:cs typeface="Arial" panose="020B0604020202020204" pitchFamily="34" charset="0"/>
              </a:rPr>
              <a:t>Restaurants que Dany n'a pas essayé, mais ses amis ont et donné une note de 4 ou plus sont:</a:t>
            </a:r>
            <a:r>
              <a:rPr kumimoji="0" lang="fr-FR"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a:p>
            <a:pPr>
              <a:lnSpc>
                <a:spcPct val="150000"/>
              </a:lnSpc>
            </a:pPr>
            <a:endParaRPr lang="en-US" sz="2800" dirty="0" smtClean="0">
              <a:solidFill>
                <a:srgbClr val="0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fr-FR" sz="2800" dirty="0" err="1" smtClean="0">
                <a:solidFill>
                  <a:srgbClr val="000000"/>
                </a:solidFill>
                <a:latin typeface="Arial" panose="020B0604020202020204" pitchFamily="34" charset="0"/>
                <a:cs typeface="Arial" panose="020B0604020202020204" pitchFamily="34" charset="0"/>
              </a:rPr>
              <a:t>Crepaway</a:t>
            </a:r>
            <a:endParaRPr lang="fr-FR" sz="2800" dirty="0" smtClean="0">
              <a:solidFill>
                <a:srgbClr val="0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fr-FR" sz="2800" dirty="0" smtClean="0">
                <a:solidFill>
                  <a:srgbClr val="000000"/>
                </a:solidFill>
                <a:latin typeface="Arial" panose="020B0604020202020204" pitchFamily="34" charset="0"/>
                <a:cs typeface="Arial" panose="020B0604020202020204" pitchFamily="34" charset="0"/>
              </a:rPr>
              <a:t>Roadster</a:t>
            </a:r>
            <a:endParaRPr lang="fr-FR" sz="2800" dirty="0">
              <a:latin typeface="Arial" panose="020B0604020202020204" pitchFamily="34" charset="0"/>
              <a:cs typeface="Arial" panose="020B0604020202020204" pitchFamily="34" charset="0"/>
            </a:endParaRPr>
          </a:p>
        </p:txBody>
      </p:sp>
      <p:sp>
        <p:nvSpPr>
          <p:cNvPr id="5"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9729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3"/>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2" name="TextBox 1"/>
          <p:cNvSpPr txBox="1"/>
          <p:nvPr/>
        </p:nvSpPr>
        <p:spPr>
          <a:xfrm>
            <a:off x="4588040" y="2572203"/>
            <a:ext cx="6743989" cy="830997"/>
          </a:xfrm>
          <a:prstGeom prst="rect">
            <a:avLst/>
          </a:prstGeom>
          <a:noFill/>
        </p:spPr>
        <p:txBody>
          <a:bodyPr wrap="square" rtlCol="0">
            <a:spAutoFit/>
          </a:bodyPr>
          <a:lstStyle/>
          <a:p>
            <a:r>
              <a:rPr lang="fr-FR" sz="4800" dirty="0" smtClean="0">
                <a:latin typeface="Arial" panose="020B0604020202020204" pitchFamily="34" charset="0"/>
                <a:cs typeface="Arial" panose="020B0604020202020204" pitchFamily="34" charset="0"/>
              </a:rPr>
              <a:t>Questions?</a:t>
            </a:r>
          </a:p>
        </p:txBody>
      </p:sp>
      <p:sp>
        <p:nvSpPr>
          <p:cNvPr id="5"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6572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621540" y="1713159"/>
            <a:ext cx="6724650" cy="4152900"/>
          </a:xfrm>
          <a:prstGeom prst="rect">
            <a:avLst/>
          </a:prstGeom>
        </p:spPr>
      </p:pic>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4"/>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9" name="Rectangle 1"/>
          <p:cNvSpPr>
            <a:spLocks noChangeArrowheads="1"/>
          </p:cNvSpPr>
          <p:nvPr/>
        </p:nvSpPr>
        <p:spPr bwMode="auto">
          <a:xfrm>
            <a:off x="7662930" y="1522477"/>
            <a:ext cx="4344287" cy="38779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800" b="1" i="0" u="none" strike="noStrike" cap="none" normalizeH="0" baseline="0" dirty="0" smtClean="0">
                <a:ln>
                  <a:noFill/>
                </a:ln>
                <a:solidFill>
                  <a:srgbClr val="212121"/>
                </a:solidFill>
                <a:effectLst/>
                <a:latin typeface="Arial" panose="020B0604020202020204" pitchFamily="34" charset="0"/>
                <a:cs typeface="Arial" panose="020B0604020202020204" pitchFamily="34" charset="0"/>
              </a:rPr>
              <a:t>Les données deviennent plus grandes:</a:t>
            </a:r>
          </a:p>
          <a:p>
            <a:pPr marL="0" marR="0" lvl="0" indent="0" algn="ctr" defTabSz="914400" rtl="0" eaLnBrk="0" fontAlgn="base" latinLnBrk="0" hangingPunct="0">
              <a:lnSpc>
                <a:spcPct val="100000"/>
              </a:lnSpc>
              <a:spcBef>
                <a:spcPct val="0"/>
              </a:spcBef>
              <a:spcAft>
                <a:spcPct val="0"/>
              </a:spcAft>
              <a:buClrTx/>
              <a:buSzTx/>
              <a:buFontTx/>
              <a:buNone/>
              <a:tabLst/>
            </a:pPr>
            <a:endParaRPr lang="fr-FR" altLang="en-US" sz="2800" dirty="0" smtClean="0">
              <a:solidFill>
                <a:srgbClr val="212121"/>
              </a:solidFill>
              <a:latin typeface="Arial" panose="020B0604020202020204" pitchFamily="34" charset="0"/>
              <a:cs typeface="Arial" panose="020B0604020202020204" pitchFamily="34" charset="0"/>
            </a:endParaRPr>
          </a:p>
          <a:p>
            <a:pPr lvl="0" algn="ctr" eaLnBrk="0" fontAlgn="base" hangingPunct="0">
              <a:spcBef>
                <a:spcPct val="0"/>
              </a:spcBef>
              <a:spcAft>
                <a:spcPct val="0"/>
              </a:spcAft>
            </a:pPr>
            <a:r>
              <a:rPr lang="fr-FR" sz="2800" dirty="0" smtClean="0">
                <a:latin typeface="Arial" panose="020B0604020202020204" pitchFamily="34" charset="0"/>
                <a:cs typeface="Arial" panose="020B0604020202020204" pitchFamily="34" charset="0"/>
              </a:rPr>
              <a:t>‘Tous </a:t>
            </a:r>
            <a:r>
              <a:rPr lang="fr-FR" sz="2800" dirty="0">
                <a:latin typeface="Arial" panose="020B0604020202020204" pitchFamily="34" charset="0"/>
                <a:cs typeface="Arial" panose="020B0604020202020204" pitchFamily="34" charset="0"/>
              </a:rPr>
              <a:t>les 2 jours, nous créons autant d'informations que nous l'avons fait jusqu'en </a:t>
            </a:r>
            <a:r>
              <a:rPr lang="fr-FR" sz="2800" dirty="0" smtClean="0">
                <a:latin typeface="Arial" panose="020B0604020202020204" pitchFamily="34" charset="0"/>
                <a:cs typeface="Arial" panose="020B0604020202020204" pitchFamily="34" charset="0"/>
              </a:rPr>
              <a:t>2003’</a:t>
            </a:r>
          </a:p>
          <a:p>
            <a:pPr lvl="0" algn="ctr" eaLnBrk="0" fontAlgn="base" hangingPunct="0">
              <a:spcBef>
                <a:spcPct val="0"/>
              </a:spcBef>
              <a:spcAft>
                <a:spcPct val="0"/>
              </a:spcAft>
            </a:pPr>
            <a:endParaRPr lang="fr-FR" sz="2800" dirty="0" smtClean="0">
              <a:latin typeface="Arial" panose="020B0604020202020204" pitchFamily="34" charset="0"/>
              <a:cs typeface="Arial" panose="020B0604020202020204" pitchFamily="34" charset="0"/>
            </a:endParaRPr>
          </a:p>
          <a:p>
            <a:pPr lvl="0" algn="ctr" eaLnBrk="0" fontAlgn="base" hangingPunct="0">
              <a:spcBef>
                <a:spcPct val="0"/>
              </a:spcBef>
              <a:spcAft>
                <a:spcPct val="0"/>
              </a:spcAft>
            </a:pPr>
            <a:r>
              <a:rPr kumimoji="0" lang="fr-FR" altLang="en-US" sz="28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r>
              <a:rPr kumimoji="0" lang="fr-FR" altLang="en-US" sz="280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Eric</a:t>
            </a:r>
            <a:r>
              <a:rPr kumimoji="0" lang="fr-FR" altLang="en-US" sz="28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fr-FR" altLang="en-US" sz="280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Shmidt</a:t>
            </a:r>
            <a:r>
              <a:rPr lang="fr-FR" altLang="en-US" sz="2800" dirty="0" smtClean="0">
                <a:latin typeface="Arial" panose="020B0604020202020204" pitchFamily="34" charset="0"/>
                <a:cs typeface="Arial" panose="020B0604020202020204" pitchFamily="34" charset="0"/>
              </a:rPr>
              <a:t>, Google</a:t>
            </a:r>
            <a:endParaRPr kumimoji="0" lang="fr-FR" altLang="en-US" sz="28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8714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ChangeArrowheads="1"/>
          </p:cNvSpPr>
          <p:nvPr/>
        </p:nvSpPr>
        <p:spPr bwMode="auto">
          <a:xfrm>
            <a:off x="2099256" y="835010"/>
            <a:ext cx="10092744"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4000" b="1" i="0" u="none" strike="noStrike" cap="none" normalizeH="0" baseline="0" dirty="0" smtClean="0">
                <a:ln>
                  <a:noFill/>
                </a:ln>
                <a:solidFill>
                  <a:srgbClr val="212121"/>
                </a:solidFill>
                <a:effectLst/>
                <a:latin typeface="Arial" panose="020B0604020202020204" pitchFamily="34" charset="0"/>
                <a:cs typeface="Arial" panose="020B0604020202020204" pitchFamily="34" charset="0"/>
              </a:rPr>
              <a:t>Tout le monde parle de graphes</a:t>
            </a:r>
            <a:r>
              <a:rPr kumimoji="0" lang="fr-FR" altLang="en-US" sz="4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pic>
        <p:nvPicPr>
          <p:cNvPr id="8" name="Picture 7"/>
          <p:cNvPicPr>
            <a:picLocks noChangeAspect="1"/>
          </p:cNvPicPr>
          <p:nvPr/>
        </p:nvPicPr>
        <p:blipFill>
          <a:blip r:embed="rId3"/>
          <a:stretch>
            <a:fillRect/>
          </a:stretch>
        </p:blipFill>
        <p:spPr>
          <a:xfrm>
            <a:off x="0" y="1674255"/>
            <a:ext cx="12192000" cy="4764646"/>
          </a:xfrm>
          <a:prstGeom prst="rect">
            <a:avLst/>
          </a:prstGeom>
          <a:ln>
            <a:noFill/>
          </a:ln>
          <a:effectLst>
            <a:softEdge rad="112500"/>
          </a:effectLst>
        </p:spPr>
      </p:pic>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4"/>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Tree>
    <p:extLst>
      <p:ext uri="{BB962C8B-B14F-4D97-AF65-F5344CB8AC3E}">
        <p14:creationId xmlns:p14="http://schemas.microsoft.com/office/powerpoint/2010/main" val="745121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monkiewicz.com/wp-content/uploads/2017/03/neo4j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7180"/>
            <a:ext cx="12212232" cy="54006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 xmlns:a16="http://schemas.microsoft.com/office/drawing/2014/main" id="{1F9C4390-4207-4246-B5E5-F5EB5ED3A9A6}"/>
              </a:ext>
            </a:extLst>
          </p:cNvPr>
          <p:cNvPicPr>
            <a:picLocks noChangeAspect="1"/>
          </p:cNvPicPr>
          <p:nvPr/>
        </p:nvPicPr>
        <p:blipFill>
          <a:blip r:embed="rId4"/>
          <a:stretch>
            <a:fillRect/>
          </a:stretch>
        </p:blipFill>
        <p:spPr>
          <a:xfrm>
            <a:off x="-14377" y="-14377"/>
            <a:ext cx="2381250" cy="2381250"/>
          </a:xfrm>
          <a:prstGeom prst="rect">
            <a:avLst/>
          </a:prstGeom>
        </p:spPr>
      </p:pic>
      <p:sp>
        <p:nvSpPr>
          <p:cNvPr id="11" name="TextBox 10">
            <a:extLst>
              <a:ext uri="{FF2B5EF4-FFF2-40B4-BE49-F238E27FC236}">
                <a16:creationId xmlns="" xmlns:a16="http://schemas.microsoft.com/office/drawing/2014/main" id="{8C359632-4905-40CE-B5D7-DC4BE225407A}"/>
              </a:ext>
            </a:extLst>
          </p:cNvPr>
          <p:cNvSpPr txBox="1"/>
          <p:nvPr/>
        </p:nvSpPr>
        <p:spPr>
          <a:xfrm>
            <a:off x="0" y="6441056"/>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2" name="TextBox 1">
            <a:extLst>
              <a:ext uri="{FF2B5EF4-FFF2-40B4-BE49-F238E27FC236}">
                <a16:creationId xmlns="" xmlns:a16="http://schemas.microsoft.com/office/drawing/2014/main" id="{01DC666C-C67C-405F-B132-29E26B1C3606}"/>
              </a:ext>
            </a:extLst>
          </p:cNvPr>
          <p:cNvSpPr txBox="1"/>
          <p:nvPr/>
        </p:nvSpPr>
        <p:spPr>
          <a:xfrm>
            <a:off x="1176248" y="1092459"/>
            <a:ext cx="10701818" cy="7694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CI" sz="4400" dirty="0" smtClean="0">
                <a:solidFill>
                  <a:srgbClr val="000000"/>
                </a:solidFill>
                <a:latin typeface="Arial"/>
                <a:cs typeface="Arial"/>
              </a:rPr>
              <a:t>C’est</a:t>
            </a:r>
            <a:r>
              <a:rPr lang="en-US" sz="4400" dirty="0" smtClean="0">
                <a:solidFill>
                  <a:srgbClr val="000000"/>
                </a:solidFill>
                <a:latin typeface="Arial"/>
                <a:cs typeface="Arial"/>
              </a:rPr>
              <a:t> quoi </a:t>
            </a:r>
            <a:r>
              <a:rPr lang="en-US" sz="4400" b="1" dirty="0" smtClean="0">
                <a:solidFill>
                  <a:srgbClr val="000000"/>
                </a:solidFill>
                <a:latin typeface="Arial"/>
                <a:cs typeface="Arial"/>
              </a:rPr>
              <a:t>Neo4j</a:t>
            </a:r>
            <a:r>
              <a:rPr lang="en-US" sz="4400" dirty="0" smtClean="0">
                <a:solidFill>
                  <a:srgbClr val="000000"/>
                </a:solidFill>
                <a:latin typeface="Arial"/>
                <a:cs typeface="Arial"/>
              </a:rPr>
              <a:t>?</a:t>
            </a:r>
          </a:p>
        </p:txBody>
      </p:sp>
    </p:spTree>
    <p:extLst>
      <p:ext uri="{BB962C8B-B14F-4D97-AF65-F5344CB8AC3E}">
        <p14:creationId xmlns:p14="http://schemas.microsoft.com/office/powerpoint/2010/main" val="364467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3"/>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9" name="TextBox 8">
            <a:extLst>
              <a:ext uri="{FF2B5EF4-FFF2-40B4-BE49-F238E27FC236}">
                <a16:creationId xmlns="" xmlns:a16="http://schemas.microsoft.com/office/drawing/2014/main" id="{24AF07A4-3ED8-425E-8B77-E580416C36A9}"/>
              </a:ext>
            </a:extLst>
          </p:cNvPr>
          <p:cNvSpPr txBox="1"/>
          <p:nvPr/>
        </p:nvSpPr>
        <p:spPr>
          <a:xfrm>
            <a:off x="1063924" y="2340798"/>
            <a:ext cx="11102014" cy="33547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fr-FR" sz="3200" dirty="0" smtClean="0">
                <a:solidFill>
                  <a:srgbClr val="7F7F7F"/>
                </a:solidFill>
                <a:latin typeface="Arial"/>
                <a:cs typeface="Arial"/>
              </a:rPr>
              <a:t>   </a:t>
            </a:r>
            <a:r>
              <a:rPr lang="fr-FR" sz="2800" dirty="0" smtClean="0">
                <a:solidFill>
                  <a:schemeClr val="bg1">
                    <a:lumMod val="50000"/>
                  </a:schemeClr>
                </a:solidFill>
                <a:latin typeface="Arial"/>
                <a:cs typeface="Arial"/>
              </a:rPr>
              <a:t>Introduction</a:t>
            </a:r>
            <a:r>
              <a:rPr lang="fr-FR" sz="2800" dirty="0" smtClean="0">
                <a:solidFill>
                  <a:srgbClr val="7F7F7F"/>
                </a:solidFill>
                <a:latin typeface="Arial"/>
                <a:cs typeface="Arial"/>
              </a:rPr>
              <a:t>​</a:t>
            </a:r>
            <a:endParaRPr lang="fr-FR" sz="2800" b="1" dirty="0" smtClean="0">
              <a:solidFill>
                <a:srgbClr val="7F7F7F"/>
              </a:solidFill>
              <a:cs typeface="Calibri"/>
            </a:endParaRPr>
          </a:p>
          <a:p>
            <a:pPr>
              <a:buChar char="•"/>
            </a:pPr>
            <a:r>
              <a:rPr lang="fr-FR" sz="3200" dirty="0" smtClean="0">
                <a:solidFill>
                  <a:schemeClr val="bg1">
                    <a:lumMod val="50000"/>
                  </a:schemeClr>
                </a:solidFill>
                <a:latin typeface="Arial"/>
                <a:cs typeface="Arial"/>
              </a:rPr>
              <a:t>   </a:t>
            </a:r>
            <a:r>
              <a:rPr lang="fr-FR" sz="2800" b="1" u="sng" dirty="0" smtClean="0">
                <a:latin typeface="Arial"/>
                <a:cs typeface="Arial"/>
              </a:rPr>
              <a:t>Différence entre base de données Relationnelle et de Graphe</a:t>
            </a:r>
            <a:r>
              <a:rPr lang="fr-FR" sz="2800" dirty="0" smtClean="0">
                <a:solidFill>
                  <a:schemeClr val="bg1">
                    <a:lumMod val="50000"/>
                  </a:schemeClr>
                </a:solidFill>
                <a:latin typeface="Arial"/>
                <a:cs typeface="Arial"/>
              </a:rPr>
              <a:t>​</a:t>
            </a:r>
          </a:p>
          <a:p>
            <a:pPr>
              <a:buChar char="•"/>
            </a:pPr>
            <a:r>
              <a:rPr lang="fr-FR" sz="3200" b="1" dirty="0" smtClean="0">
                <a:solidFill>
                  <a:schemeClr val="bg1">
                    <a:lumMod val="50000"/>
                  </a:schemeClr>
                </a:solidFill>
                <a:latin typeface="Arial"/>
                <a:cs typeface="Arial"/>
              </a:rPr>
              <a:t>   </a:t>
            </a:r>
            <a:r>
              <a:rPr lang="fr-FR" sz="2800" dirty="0" smtClean="0">
                <a:solidFill>
                  <a:schemeClr val="bg1">
                    <a:lumMod val="50000"/>
                  </a:schemeClr>
                </a:solidFill>
                <a:latin typeface="Arial"/>
                <a:cs typeface="Arial"/>
              </a:rPr>
              <a:t>Avantages et Inconvénients​</a:t>
            </a:r>
          </a:p>
          <a:p>
            <a:pPr marL="457200" indent="-457200">
              <a:buChar char="•"/>
            </a:pPr>
            <a:r>
              <a:rPr lang="fr-FR" sz="2800" dirty="0" smtClean="0">
                <a:solidFill>
                  <a:schemeClr val="bg1">
                    <a:lumMod val="50000"/>
                  </a:schemeClr>
                </a:solidFill>
                <a:latin typeface="Arial"/>
                <a:cs typeface="Arial"/>
              </a:rPr>
              <a:t>Cypher Query Language CQL</a:t>
            </a:r>
          </a:p>
          <a:p>
            <a:pPr>
              <a:buChar char="•"/>
            </a:pPr>
            <a:r>
              <a:rPr lang="fr-FR" sz="2800" dirty="0" smtClean="0">
                <a:solidFill>
                  <a:schemeClr val="bg1">
                    <a:lumMod val="50000"/>
                  </a:schemeClr>
                </a:solidFill>
                <a:latin typeface="Arial"/>
                <a:cs typeface="Arial"/>
              </a:rPr>
              <a:t>   Conclusion​</a:t>
            </a:r>
          </a:p>
          <a:p>
            <a:pPr>
              <a:buChar char="•"/>
            </a:pPr>
            <a:r>
              <a:rPr lang="fr-FR" sz="2800" dirty="0" smtClean="0">
                <a:solidFill>
                  <a:schemeClr val="bg1">
                    <a:lumMod val="50000"/>
                  </a:schemeClr>
                </a:solidFill>
                <a:latin typeface="Arial"/>
                <a:cs typeface="Arial"/>
              </a:rPr>
              <a:t>   Installation​</a:t>
            </a:r>
          </a:p>
          <a:p>
            <a:pPr>
              <a:buChar char="•"/>
            </a:pPr>
            <a:r>
              <a:rPr lang="fr-FR" sz="2800" dirty="0" smtClean="0">
                <a:solidFill>
                  <a:schemeClr val="bg1">
                    <a:lumMod val="50000"/>
                  </a:schemeClr>
                </a:solidFill>
                <a:latin typeface="Arial"/>
                <a:cs typeface="Arial"/>
              </a:rPr>
              <a:t>   Tutoriel</a:t>
            </a:r>
            <a:r>
              <a:rPr lang="fr-FR" sz="3200" dirty="0" smtClean="0">
                <a:solidFill>
                  <a:schemeClr val="bg1">
                    <a:lumMod val="50000"/>
                  </a:schemeClr>
                </a:solidFill>
                <a:latin typeface="Arial"/>
                <a:cs typeface="Arial"/>
              </a:rPr>
              <a:t>​</a:t>
            </a:r>
          </a:p>
        </p:txBody>
      </p:sp>
    </p:spTree>
    <p:extLst>
      <p:ext uri="{BB962C8B-B14F-4D97-AF65-F5344CB8AC3E}">
        <p14:creationId xmlns:p14="http://schemas.microsoft.com/office/powerpoint/2010/main" val="1280505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3"/>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9" name="Rectangle 8"/>
          <p:cNvSpPr/>
          <p:nvPr/>
        </p:nvSpPr>
        <p:spPr>
          <a:xfrm>
            <a:off x="2041071" y="970202"/>
            <a:ext cx="10150930" cy="646331"/>
          </a:xfrm>
          <a:prstGeom prst="rect">
            <a:avLst/>
          </a:prstGeom>
        </p:spPr>
        <p:txBody>
          <a:bodyPr wrap="square">
            <a:spAutoFit/>
          </a:bodyPr>
          <a:lstStyle/>
          <a:p>
            <a:pPr algn="ctr"/>
            <a:r>
              <a:rPr lang="fr-FR" sz="3600" b="0" i="0" dirty="0" smtClean="0">
                <a:solidFill>
                  <a:srgbClr val="212121"/>
                </a:solidFill>
                <a:effectLst/>
                <a:latin typeface="Arial" panose="020B0604020202020204" pitchFamily="34" charset="0"/>
                <a:cs typeface="Arial" panose="020B0604020202020204" pitchFamily="34" charset="0"/>
              </a:rPr>
              <a:t>Vous savez les bases de données relationnelles</a:t>
            </a:r>
            <a:endParaRPr lang="fr-FR" sz="36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4"/>
          <a:stretch>
            <a:fillRect/>
          </a:stretch>
        </p:blipFill>
        <p:spPr>
          <a:xfrm>
            <a:off x="2659359" y="2341497"/>
            <a:ext cx="7500258" cy="4001662"/>
          </a:xfrm>
          <a:prstGeom prst="rect">
            <a:avLst/>
          </a:prstGeom>
        </p:spPr>
      </p:pic>
    </p:spTree>
    <p:extLst>
      <p:ext uri="{BB962C8B-B14F-4D97-AF65-F5344CB8AC3E}">
        <p14:creationId xmlns:p14="http://schemas.microsoft.com/office/powerpoint/2010/main" val="1793699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3"/>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10" name="Rectangle 9"/>
          <p:cNvSpPr/>
          <p:nvPr/>
        </p:nvSpPr>
        <p:spPr>
          <a:xfrm>
            <a:off x="1502229" y="839570"/>
            <a:ext cx="10689772" cy="1200329"/>
          </a:xfrm>
          <a:prstGeom prst="rect">
            <a:avLst/>
          </a:prstGeom>
        </p:spPr>
        <p:txBody>
          <a:bodyPr wrap="square">
            <a:spAutoFit/>
          </a:bodyPr>
          <a:lstStyle/>
          <a:p>
            <a:pPr algn="ctr"/>
            <a:r>
              <a:rPr lang="fr-FR" sz="3600" b="0" i="0" dirty="0" smtClean="0">
                <a:solidFill>
                  <a:srgbClr val="212121"/>
                </a:solidFill>
                <a:effectLst/>
                <a:latin typeface="Arial" panose="020B0604020202020204" pitchFamily="34" charset="0"/>
                <a:cs typeface="Arial" panose="020B0604020202020204" pitchFamily="34" charset="0"/>
              </a:rPr>
              <a:t>Considérez maintenant des </a:t>
            </a:r>
            <a:r>
              <a:rPr kumimoji="0" lang="fr-FR" altLang="en-US" sz="3600" b="0" i="0" u="none" strike="noStrike" cap="none" normalizeH="0" baseline="0" dirty="0" smtClean="0">
                <a:ln>
                  <a:noFill/>
                </a:ln>
                <a:solidFill>
                  <a:srgbClr val="212121"/>
                </a:solidFill>
                <a:effectLst/>
                <a:latin typeface="Arial" panose="020B0604020202020204" pitchFamily="34" charset="0"/>
                <a:cs typeface="Arial" panose="020B0604020202020204" pitchFamily="34" charset="0"/>
              </a:rPr>
              <a:t>nœuds </a:t>
            </a:r>
            <a:r>
              <a:rPr lang="fr-FR" sz="3600" b="0" i="0" dirty="0" smtClean="0">
                <a:solidFill>
                  <a:srgbClr val="212121"/>
                </a:solidFill>
                <a:effectLst/>
                <a:latin typeface="Arial" panose="020B0604020202020204" pitchFamily="34" charset="0"/>
                <a:cs typeface="Arial" panose="020B0604020202020204" pitchFamily="34" charset="0"/>
              </a:rPr>
              <a:t>aves des relations</a:t>
            </a:r>
            <a:endParaRPr lang="fr-FR" sz="36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4"/>
          <a:stretch>
            <a:fillRect/>
          </a:stretch>
        </p:blipFill>
        <p:spPr>
          <a:xfrm>
            <a:off x="2659359" y="2374155"/>
            <a:ext cx="7500258" cy="3969004"/>
          </a:xfrm>
          <a:prstGeom prst="rect">
            <a:avLst/>
          </a:prstGeom>
        </p:spPr>
      </p:pic>
    </p:spTree>
    <p:extLst>
      <p:ext uri="{BB962C8B-B14F-4D97-AF65-F5344CB8AC3E}">
        <p14:creationId xmlns:p14="http://schemas.microsoft.com/office/powerpoint/2010/main" val="3046136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AE9121EB-91C3-422E-8C83-4CB04AEBA3BC}"/>
              </a:ext>
            </a:extLst>
          </p:cNvPr>
          <p:cNvPicPr>
            <a:picLocks noChangeAspect="1"/>
          </p:cNvPicPr>
          <p:nvPr/>
        </p:nvPicPr>
        <p:blipFill>
          <a:blip r:embed="rId3"/>
          <a:stretch>
            <a:fillRect/>
          </a:stretch>
        </p:blipFill>
        <p:spPr>
          <a:xfrm>
            <a:off x="-15809" y="-7095"/>
            <a:ext cx="2381250" cy="2381250"/>
          </a:xfrm>
          <a:prstGeom prst="rect">
            <a:avLst/>
          </a:prstGeom>
        </p:spPr>
      </p:pic>
      <p:sp>
        <p:nvSpPr>
          <p:cNvPr id="6" name="TextBox 5">
            <a:extLst>
              <a:ext uri="{FF2B5EF4-FFF2-40B4-BE49-F238E27FC236}">
                <a16:creationId xmlns="" xmlns:a16="http://schemas.microsoft.com/office/drawing/2014/main" id="{06D9C7C8-AF4B-408A-8483-2393CCEE90D4}"/>
              </a:ext>
            </a:extLst>
          </p:cNvPr>
          <p:cNvSpPr txBox="1"/>
          <p:nvPr/>
        </p:nvSpPr>
        <p:spPr>
          <a:xfrm>
            <a:off x="0" y="6438900"/>
            <a:ext cx="12212232"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7F7F7F"/>
                </a:solidFill>
                <a:latin typeface="Arial"/>
                <a:cs typeface="Arial"/>
              </a:rPr>
              <a:t>Dany FAHED</a:t>
            </a:r>
          </a:p>
        </p:txBody>
      </p:sp>
      <p:sp>
        <p:nvSpPr>
          <p:cNvPr id="7" name="Rectangle 6"/>
          <p:cNvSpPr/>
          <p:nvPr/>
        </p:nvSpPr>
        <p:spPr>
          <a:xfrm>
            <a:off x="1502229" y="839570"/>
            <a:ext cx="10689772" cy="1200329"/>
          </a:xfrm>
          <a:prstGeom prst="rect">
            <a:avLst/>
          </a:prstGeom>
        </p:spPr>
        <p:txBody>
          <a:bodyPr wrap="square">
            <a:spAutoFit/>
          </a:bodyPr>
          <a:lstStyle/>
          <a:p>
            <a:pPr algn="ctr"/>
            <a:r>
              <a:rPr lang="fr-FR" sz="3600" b="0" i="0" dirty="0" smtClean="0">
                <a:solidFill>
                  <a:srgbClr val="212121"/>
                </a:solidFill>
                <a:effectLst/>
                <a:latin typeface="Arial" panose="020B0604020202020204" pitchFamily="34" charset="0"/>
                <a:cs typeface="Arial" panose="020B0604020202020204" pitchFamily="34" charset="0"/>
              </a:rPr>
              <a:t>Considérez maintenant des </a:t>
            </a:r>
            <a:r>
              <a:rPr kumimoji="0" lang="fr-FR" altLang="en-US" sz="3600" b="0" i="0" u="none" strike="noStrike" cap="none" normalizeH="0" baseline="0" dirty="0" smtClean="0">
                <a:ln>
                  <a:noFill/>
                </a:ln>
                <a:solidFill>
                  <a:srgbClr val="212121"/>
                </a:solidFill>
                <a:effectLst/>
                <a:latin typeface="Arial" panose="020B0604020202020204" pitchFamily="34" charset="0"/>
                <a:cs typeface="Arial" panose="020B0604020202020204" pitchFamily="34" charset="0"/>
              </a:rPr>
              <a:t>nœuds </a:t>
            </a:r>
            <a:r>
              <a:rPr lang="fr-FR" sz="3600" b="0" i="0" dirty="0" smtClean="0">
                <a:solidFill>
                  <a:srgbClr val="212121"/>
                </a:solidFill>
                <a:effectLst/>
                <a:latin typeface="Arial" panose="020B0604020202020204" pitchFamily="34" charset="0"/>
                <a:cs typeface="Arial" panose="020B0604020202020204" pitchFamily="34" charset="0"/>
              </a:rPr>
              <a:t>aves des relations</a:t>
            </a:r>
            <a:endParaRPr lang="fr-FR" sz="3600" dirty="0">
              <a:latin typeface="Arial" panose="020B0604020202020204" pitchFamily="34" charset="0"/>
              <a:cs typeface="Arial" panose="020B0604020202020204" pitchFamily="34" charset="0"/>
            </a:endParaRPr>
          </a:p>
        </p:txBody>
      </p:sp>
      <p:sp>
        <p:nvSpPr>
          <p:cNvPr id="5" name="Rectangle 1"/>
          <p:cNvSpPr>
            <a:spLocks noChangeArrowheads="1"/>
          </p:cNvSpPr>
          <p:nvPr/>
        </p:nvSpPr>
        <p:spPr bwMode="auto">
          <a:xfrm>
            <a:off x="0" y="134970"/>
            <a:ext cx="65" cy="1872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4"/>
          <a:stretch>
            <a:fillRect/>
          </a:stretch>
        </p:blipFill>
        <p:spPr>
          <a:xfrm>
            <a:off x="2659359" y="2374155"/>
            <a:ext cx="7500257" cy="3969004"/>
          </a:xfrm>
          <a:prstGeom prst="rect">
            <a:avLst/>
          </a:prstGeom>
        </p:spPr>
      </p:pic>
    </p:spTree>
    <p:extLst>
      <p:ext uri="{BB962C8B-B14F-4D97-AF65-F5344CB8AC3E}">
        <p14:creationId xmlns:p14="http://schemas.microsoft.com/office/powerpoint/2010/main" val="2179720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1766</TotalTime>
  <Words>785</Words>
  <Application>Microsoft Office PowerPoint</Application>
  <PresentationFormat>Widescreen</PresentationFormat>
  <Paragraphs>165</Paragraphs>
  <Slides>22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Neo4j</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dc:title>
  <dc:creator>Dany FAHED</dc:creator>
  <cp:lastModifiedBy>Dany FAHED</cp:lastModifiedBy>
  <cp:revision>61</cp:revision>
  <dcterms:created xsi:type="dcterms:W3CDTF">2018-02-24T14:03:07Z</dcterms:created>
  <dcterms:modified xsi:type="dcterms:W3CDTF">2018-02-26T19:51:22Z</dcterms:modified>
</cp:coreProperties>
</file>