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choose this topic?</a:t>
            </a:r>
            <a:endParaRPr/>
          </a:p>
          <a:p>
            <a:pPr indent="0" lvl="0" marL="0" rtl="0" algn="l">
              <a:spcBef>
                <a:spcPts val="0"/>
              </a:spcBef>
              <a:spcAft>
                <a:spcPts val="0"/>
              </a:spcAft>
              <a:buNone/>
            </a:pPr>
            <a:r>
              <a:rPr lang="en"/>
              <a:t>Companies moving to </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Tell security and performance analysis have been confirmed in the study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2ebb02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2ebb02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62ebb027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62ebb027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2ebb02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2ebb02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2ebb02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2ebb02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2ebb02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2ebb02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2ebb027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2ebb027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2ebb02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2ebb02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2ebb027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2ebb027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3d2dd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3d2dd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Old Standard TT"/>
              <a:buChar char="●"/>
            </a:pPr>
            <a:r>
              <a:rPr lang="en" sz="1400">
                <a:solidFill>
                  <a:schemeClr val="dk1"/>
                </a:solidFill>
                <a:latin typeface="Old Standard TT"/>
                <a:ea typeface="Old Standard TT"/>
                <a:cs typeface="Old Standard TT"/>
                <a:sym typeface="Old Standard TT"/>
              </a:rPr>
              <a:t>With HSTS policy, the browser will refuse all HTTP connections and prevent users from accepting insecure SSL certificates.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23d2dd9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23d2dd9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409a64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409a6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5409a64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5409a64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409a64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409a64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23d2dd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23d2dd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2ebb02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2ebb02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23d2dd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23d2dd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ev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stspreload.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and Security of HSTS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Faheem Ali - 114362913</a:t>
            </a:r>
            <a:endParaRPr/>
          </a:p>
          <a:p>
            <a:pPr indent="0" lvl="0" marL="0" rtl="0" algn="l">
              <a:spcBef>
                <a:spcPts val="0"/>
              </a:spcBef>
              <a:spcAft>
                <a:spcPts val="0"/>
              </a:spcAft>
              <a:buNone/>
            </a:pPr>
            <a:r>
              <a:rPr lang="en"/>
              <a:t>Navaneeth Umesh Holla - 114712783</a:t>
            </a:r>
            <a:endParaRPr/>
          </a:p>
          <a:p>
            <a:pPr indent="0" lvl="0" marL="0" rtl="0" algn="l">
              <a:spcBef>
                <a:spcPts val="0"/>
              </a:spcBef>
              <a:spcAft>
                <a:spcPts val="0"/>
              </a:spcAft>
              <a:buNone/>
            </a:pPr>
            <a:r>
              <a:rPr lang="en"/>
              <a:t>Nilesh Rustagi - 113259870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449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Vulnerable configuration</a:t>
            </a:r>
            <a:endParaRPr b="1" sz="1400"/>
          </a:p>
          <a:p>
            <a:pPr indent="-304800" lvl="0" marL="457200" rtl="0" algn="l">
              <a:spcBef>
                <a:spcPts val="1200"/>
              </a:spcBef>
              <a:spcAft>
                <a:spcPts val="0"/>
              </a:spcAft>
              <a:buSzPts val="1200"/>
              <a:buChar char="●"/>
            </a:pPr>
            <a:r>
              <a:rPr lang="en" sz="1200"/>
              <a:t>Expire-time &lt;  </a:t>
            </a:r>
            <a:r>
              <a:rPr lang="en" sz="1200"/>
              <a:t>31536000</a:t>
            </a:r>
            <a:endParaRPr sz="1200"/>
          </a:p>
          <a:p>
            <a:pPr indent="-304800" lvl="1" marL="914400" rtl="0" algn="l">
              <a:spcBef>
                <a:spcPts val="0"/>
              </a:spcBef>
              <a:spcAft>
                <a:spcPts val="0"/>
              </a:spcAft>
              <a:buSzPts val="1200"/>
              <a:buChar char="○"/>
            </a:pPr>
            <a:r>
              <a:rPr lang="en" sz="1200"/>
              <a:t>Domain will not be preloaded and still vulnerable for Trust on First use vulnerability.</a:t>
            </a:r>
            <a:endParaRPr sz="1200"/>
          </a:p>
          <a:p>
            <a:pPr indent="-304800" lvl="0" marL="457200" rtl="0" algn="l">
              <a:spcBef>
                <a:spcPts val="0"/>
              </a:spcBef>
              <a:spcAft>
                <a:spcPts val="0"/>
              </a:spcAft>
              <a:buSzPts val="1200"/>
              <a:buChar char="●"/>
            </a:pPr>
            <a:r>
              <a:rPr lang="en" sz="1200"/>
              <a:t>Not including includeSubDomains</a:t>
            </a:r>
            <a:endParaRPr sz="1200"/>
          </a:p>
          <a:p>
            <a:pPr indent="-304800" lvl="1" marL="914400" rtl="0" algn="l">
              <a:spcBef>
                <a:spcPts val="0"/>
              </a:spcBef>
              <a:spcAft>
                <a:spcPts val="0"/>
              </a:spcAft>
              <a:buSzPts val="1200"/>
              <a:buChar char="○"/>
            </a:pPr>
            <a:r>
              <a:rPr lang="en" sz="1200"/>
              <a:t>Subdomains will be vulnerable for the MiTM attacks.</a:t>
            </a:r>
            <a:endParaRPr sz="1200"/>
          </a:p>
          <a:p>
            <a:pPr indent="-304800" lvl="0" marL="457200" rtl="0" algn="l">
              <a:spcBef>
                <a:spcPts val="0"/>
              </a:spcBef>
              <a:spcAft>
                <a:spcPts val="0"/>
              </a:spcAft>
              <a:buSzPts val="1200"/>
              <a:buChar char="●"/>
            </a:pPr>
            <a:r>
              <a:rPr lang="en" sz="1200"/>
              <a:t>Preload</a:t>
            </a:r>
            <a:endParaRPr sz="1200"/>
          </a:p>
          <a:p>
            <a:pPr indent="-304800" lvl="1" marL="914400" rtl="0" algn="l">
              <a:spcBef>
                <a:spcPts val="0"/>
              </a:spcBef>
              <a:spcAft>
                <a:spcPts val="0"/>
              </a:spcAft>
              <a:buSzPts val="1200"/>
              <a:buChar char="○"/>
            </a:pPr>
            <a:r>
              <a:rPr lang="en" sz="1200"/>
              <a:t>Domain will not be preloaded, vulnerable for MiTM attacks.</a:t>
            </a:r>
            <a:endParaRPr sz="1200"/>
          </a:p>
          <a:p>
            <a:pPr indent="0" lvl="0" marL="0" rtl="0" algn="l">
              <a:spcBef>
                <a:spcPts val="1200"/>
              </a:spcBef>
              <a:spcAft>
                <a:spcPts val="0"/>
              </a:spcAft>
              <a:buNone/>
            </a:pPr>
            <a:r>
              <a:rPr b="1" lang="en" sz="1400"/>
              <a:t>Examples</a:t>
            </a:r>
            <a:endParaRPr b="1" sz="1400"/>
          </a:p>
          <a:p>
            <a:pPr indent="0" lvl="0" marL="0" rtl="0" algn="l">
              <a:spcBef>
                <a:spcPts val="1200"/>
              </a:spcBef>
              <a:spcAft>
                <a:spcPts val="0"/>
              </a:spcAft>
              <a:buNone/>
            </a:pPr>
            <a:r>
              <a:t/>
            </a:r>
            <a:endParaRPr b="1" sz="1400"/>
          </a:p>
          <a:p>
            <a:pPr indent="0" lvl="0" marL="0" rtl="0" algn="l">
              <a:spcBef>
                <a:spcPts val="1200"/>
              </a:spcBef>
              <a:spcAft>
                <a:spcPts val="1200"/>
              </a:spcAft>
              <a:buNone/>
            </a:pPr>
            <a:r>
              <a:t/>
            </a:r>
            <a:endParaRPr sz="1200"/>
          </a:p>
        </p:txBody>
      </p:sp>
      <p:pic>
        <p:nvPicPr>
          <p:cNvPr id="115" name="Google Shape;115;p22"/>
          <p:cNvPicPr preferRelativeResize="0"/>
          <p:nvPr/>
        </p:nvPicPr>
        <p:blipFill>
          <a:blip r:embed="rId3">
            <a:alphaModFix/>
          </a:blip>
          <a:stretch>
            <a:fillRect/>
          </a:stretch>
        </p:blipFill>
        <p:spPr>
          <a:xfrm>
            <a:off x="394675" y="2312525"/>
            <a:ext cx="3304974" cy="1185325"/>
          </a:xfrm>
          <a:prstGeom prst="rect">
            <a:avLst/>
          </a:prstGeom>
          <a:noFill/>
          <a:ln>
            <a:noFill/>
          </a:ln>
        </p:spPr>
      </p:pic>
      <p:pic>
        <p:nvPicPr>
          <p:cNvPr id="116" name="Google Shape;116;p22"/>
          <p:cNvPicPr preferRelativeResize="0"/>
          <p:nvPr/>
        </p:nvPicPr>
        <p:blipFill>
          <a:blip r:embed="rId4">
            <a:alphaModFix/>
          </a:blip>
          <a:stretch>
            <a:fillRect/>
          </a:stretch>
        </p:blipFill>
        <p:spPr>
          <a:xfrm>
            <a:off x="3945400" y="2312525"/>
            <a:ext cx="3948311" cy="1185325"/>
          </a:xfrm>
          <a:prstGeom prst="rect">
            <a:avLst/>
          </a:prstGeom>
          <a:noFill/>
          <a:ln>
            <a:noFill/>
          </a:ln>
        </p:spPr>
      </p:pic>
      <p:pic>
        <p:nvPicPr>
          <p:cNvPr id="117" name="Google Shape;117;p22"/>
          <p:cNvPicPr preferRelativeResize="0"/>
          <p:nvPr/>
        </p:nvPicPr>
        <p:blipFill>
          <a:blip r:embed="rId5">
            <a:alphaModFix/>
          </a:blip>
          <a:stretch>
            <a:fillRect/>
          </a:stretch>
        </p:blipFill>
        <p:spPr>
          <a:xfrm>
            <a:off x="394675" y="3648725"/>
            <a:ext cx="3304975" cy="1185325"/>
          </a:xfrm>
          <a:prstGeom prst="rect">
            <a:avLst/>
          </a:prstGeom>
          <a:noFill/>
          <a:ln>
            <a:noFill/>
          </a:ln>
        </p:spPr>
      </p:pic>
      <p:pic>
        <p:nvPicPr>
          <p:cNvPr id="118" name="Google Shape;118;p22"/>
          <p:cNvPicPr preferRelativeResize="0"/>
          <p:nvPr/>
        </p:nvPicPr>
        <p:blipFill>
          <a:blip r:embed="rId6">
            <a:alphaModFix/>
          </a:blip>
          <a:stretch>
            <a:fillRect/>
          </a:stretch>
        </p:blipFill>
        <p:spPr>
          <a:xfrm>
            <a:off x="3945400" y="3648725"/>
            <a:ext cx="3948300" cy="118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64025"/>
            <a:ext cx="8520600" cy="48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Costco.com has HSTS header enabled, but the configurations are completely wrong and the purpose of HSTS header is not utilized still making the domain vulnerable to MiTM attacks. </a:t>
            </a:r>
            <a:endParaRPr sz="1400"/>
          </a:p>
        </p:txBody>
      </p:sp>
      <p:pic>
        <p:nvPicPr>
          <p:cNvPr id="124" name="Google Shape;124;p23"/>
          <p:cNvPicPr preferRelativeResize="0"/>
          <p:nvPr/>
        </p:nvPicPr>
        <p:blipFill>
          <a:blip r:embed="rId3">
            <a:alphaModFix/>
          </a:blip>
          <a:stretch>
            <a:fillRect/>
          </a:stretch>
        </p:blipFill>
        <p:spPr>
          <a:xfrm>
            <a:off x="457025" y="917175"/>
            <a:ext cx="5943600" cy="384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249475" y="134600"/>
            <a:ext cx="8520600" cy="48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Different vulnerability affecting the performance of HSTS</a:t>
            </a:r>
            <a:endParaRPr b="1" sz="1400"/>
          </a:p>
          <a:p>
            <a:pPr indent="0" lvl="0" marL="0" rtl="0" algn="l">
              <a:spcBef>
                <a:spcPts val="1200"/>
              </a:spcBef>
              <a:spcAft>
                <a:spcPts val="0"/>
              </a:spcAft>
              <a:buNone/>
            </a:pPr>
            <a:r>
              <a:rPr b="1" lang="en" sz="1400"/>
              <a:t>Cross-Origin Resource Sharing</a:t>
            </a:r>
            <a:endParaRPr b="1" sz="1400"/>
          </a:p>
          <a:p>
            <a:pPr indent="0" lvl="0" marL="457200" rtl="0" algn="l">
              <a:spcBef>
                <a:spcPts val="1200"/>
              </a:spcBef>
              <a:spcAft>
                <a:spcPts val="0"/>
              </a:spcAft>
              <a:buNone/>
            </a:pPr>
            <a:r>
              <a:rPr lang="en" sz="1200"/>
              <a:t>In the Man In the Middle attack scenario, hacker can exploit the Cross-Origin Resource vulnerability to trick the user to navigate to attacker controlled website, defeating the purpose of HTTP Strict Transport Security. Possibilities of attack scenarios are limitless in this regard, as an attacker controlled website user can be tricked to give in sensitive information like user details, passwords, credit card information and so on. </a:t>
            </a:r>
            <a:endParaRPr sz="1200"/>
          </a:p>
          <a:p>
            <a:pPr indent="0" lvl="0" marL="0" rtl="0" algn="l">
              <a:spcBef>
                <a:spcPts val="1200"/>
              </a:spcBef>
              <a:spcAft>
                <a:spcPts val="0"/>
              </a:spcAft>
              <a:buNone/>
            </a:pPr>
            <a:r>
              <a:rPr b="1" lang="en" sz="1400"/>
              <a:t>Exploiting the vulnerability</a:t>
            </a:r>
            <a:endParaRPr b="1" sz="1400"/>
          </a:p>
          <a:p>
            <a:pPr indent="0" lvl="0" marL="0" rtl="0" algn="l">
              <a:spcBef>
                <a:spcPts val="1200"/>
              </a:spcBef>
              <a:spcAft>
                <a:spcPts val="1200"/>
              </a:spcAft>
              <a:buNone/>
            </a:pPr>
            <a:r>
              <a:t/>
            </a:r>
            <a:endParaRPr b="1" sz="1400"/>
          </a:p>
        </p:txBody>
      </p:sp>
      <p:pic>
        <p:nvPicPr>
          <p:cNvPr id="130" name="Google Shape;130;p24"/>
          <p:cNvPicPr preferRelativeResize="0"/>
          <p:nvPr/>
        </p:nvPicPr>
        <p:blipFill>
          <a:blip r:embed="rId3">
            <a:alphaModFix/>
          </a:blip>
          <a:stretch>
            <a:fillRect/>
          </a:stretch>
        </p:blipFill>
        <p:spPr>
          <a:xfrm>
            <a:off x="632550" y="2387575"/>
            <a:ext cx="5834975" cy="2475925"/>
          </a:xfrm>
          <a:prstGeom prst="rect">
            <a:avLst/>
          </a:prstGeom>
          <a:noFill/>
          <a:ln>
            <a:noFill/>
          </a:ln>
        </p:spPr>
      </p:pic>
      <p:sp>
        <p:nvSpPr>
          <p:cNvPr id="131" name="Google Shape;131;p24"/>
          <p:cNvSpPr txBox="1"/>
          <p:nvPr/>
        </p:nvSpPr>
        <p:spPr>
          <a:xfrm>
            <a:off x="6678250" y="2364350"/>
            <a:ext cx="2302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Injecting the origin with domain </a:t>
            </a:r>
            <a:r>
              <a:rPr lang="en" sz="1200" u="sng">
                <a:solidFill>
                  <a:schemeClr val="hlink"/>
                </a:solidFill>
                <a:latin typeface="Old Standard TT"/>
                <a:ea typeface="Old Standard TT"/>
                <a:cs typeface="Old Standard TT"/>
                <a:sym typeface="Old Standard TT"/>
                <a:hlinkClick r:id="rId4"/>
              </a:rPr>
              <a:t>http://evil.com</a:t>
            </a:r>
            <a:r>
              <a:rPr lang="en" sz="1200">
                <a:latin typeface="Old Standard TT"/>
                <a:ea typeface="Old Standard TT"/>
                <a:cs typeface="Old Standard TT"/>
                <a:sym typeface="Old Standard TT"/>
              </a:rPr>
              <a:t> to the request header and we can see the same reflecting in the </a:t>
            </a:r>
            <a:r>
              <a:rPr lang="en" sz="1200">
                <a:latin typeface="Old Standard TT"/>
                <a:ea typeface="Old Standard TT"/>
                <a:cs typeface="Old Standard TT"/>
                <a:sym typeface="Old Standard TT"/>
              </a:rPr>
              <a:t>response</a:t>
            </a:r>
            <a:r>
              <a:rPr lang="en" sz="1200">
                <a:latin typeface="Old Standard TT"/>
                <a:ea typeface="Old Standard TT"/>
                <a:cs typeface="Old Standard TT"/>
                <a:sym typeface="Old Standard TT"/>
              </a:rPr>
              <a:t> header with Access-Control with methods to GET, POST, PUT and so on.</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n" sz="1200">
                <a:latin typeface="Old Standard TT"/>
                <a:ea typeface="Old Standard TT"/>
                <a:cs typeface="Old Standard TT"/>
                <a:sym typeface="Old Standard TT"/>
              </a:rPr>
              <a:t>In MiTM attack scenario, this technique can be used to get sensitive information from users.</a:t>
            </a:r>
            <a:endParaRPr sz="12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249475" y="1553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Testing on a secured website for Cross-Origin Resource Sharing Vulnerability</a:t>
            </a:r>
            <a:endParaRPr b="1" sz="1400"/>
          </a:p>
          <a:p>
            <a:pPr indent="0" lvl="0" marL="0" rtl="0" algn="l">
              <a:spcBef>
                <a:spcPts val="1200"/>
              </a:spcBef>
              <a:spcAft>
                <a:spcPts val="1200"/>
              </a:spcAft>
              <a:buNone/>
            </a:pPr>
            <a:r>
              <a:rPr b="1" lang="en" sz="1400"/>
              <a:t>														</a:t>
            </a:r>
            <a:endParaRPr b="1" sz="1400"/>
          </a:p>
        </p:txBody>
      </p:sp>
      <p:pic>
        <p:nvPicPr>
          <p:cNvPr id="137" name="Google Shape;137;p25"/>
          <p:cNvPicPr preferRelativeResize="0"/>
          <p:nvPr/>
        </p:nvPicPr>
        <p:blipFill>
          <a:blip r:embed="rId3">
            <a:alphaModFix/>
          </a:blip>
          <a:stretch>
            <a:fillRect/>
          </a:stretch>
        </p:blipFill>
        <p:spPr>
          <a:xfrm>
            <a:off x="362925" y="723450"/>
            <a:ext cx="5962750" cy="3486750"/>
          </a:xfrm>
          <a:prstGeom prst="rect">
            <a:avLst/>
          </a:prstGeom>
          <a:noFill/>
          <a:ln>
            <a:noFill/>
          </a:ln>
        </p:spPr>
      </p:pic>
      <p:sp>
        <p:nvSpPr>
          <p:cNvPr id="138" name="Google Shape;138;p25"/>
          <p:cNvSpPr txBox="1"/>
          <p:nvPr/>
        </p:nvSpPr>
        <p:spPr>
          <a:xfrm>
            <a:off x="6470850" y="642950"/>
            <a:ext cx="25821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Injecting the origin to bing.com, but the domain facebook.com is secure from Cross-Origin Resource Sharing vulnerability, because of that we are not seeing the update origin in the response header.</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b="1" lang="en" sz="1200">
                <a:latin typeface="Old Standard TT"/>
                <a:ea typeface="Old Standard TT"/>
                <a:cs typeface="Old Standard TT"/>
                <a:sym typeface="Old Standard TT"/>
              </a:rPr>
              <a:t>Proper Configuration of Cross-Domain requests</a:t>
            </a:r>
            <a:endParaRPr b="1"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n" sz="1200">
                <a:latin typeface="Old Standard TT"/>
                <a:ea typeface="Old Standard TT"/>
                <a:cs typeface="Old Standard TT"/>
                <a:sym typeface="Old Standard TT"/>
              </a:rPr>
              <a:t>Access-Control-Allow-Origin</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Allow only trusted sites.</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Avoid whitelisting null.</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Avoid wildcards.</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n" sz="1200">
                <a:latin typeface="Old Standard TT"/>
                <a:ea typeface="Old Standard TT"/>
                <a:cs typeface="Old Standard TT"/>
                <a:sym typeface="Old Standard TT"/>
              </a:rPr>
              <a:t>Authentication and session management for sensitive data.</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218375" y="144975"/>
            <a:ext cx="8520600" cy="46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Exploiting SQL Injection vulnerability in HTTP and HTTPS connections </a:t>
            </a:r>
            <a:endParaRPr b="1" sz="1400"/>
          </a:p>
          <a:p>
            <a:pPr indent="0" lvl="0" marL="0" rtl="0" algn="l">
              <a:spcBef>
                <a:spcPts val="1200"/>
              </a:spcBef>
              <a:spcAft>
                <a:spcPts val="0"/>
              </a:spcAft>
              <a:buNone/>
            </a:pPr>
            <a:r>
              <a:rPr lang="en" sz="1200"/>
              <a:t>SQL Injection vulnerability is a common attack vector that uses malicious SQL code for backend database manipulation to access information that was not intended to be displayed. This information might include any number of items, including sensitive </a:t>
            </a:r>
            <a:r>
              <a:rPr lang="en" sz="1200"/>
              <a:t>company</a:t>
            </a:r>
            <a:r>
              <a:rPr lang="en" sz="1200"/>
              <a:t> data, user </a:t>
            </a:r>
            <a:r>
              <a:rPr lang="en" sz="1200"/>
              <a:t>details or customer details. </a:t>
            </a:r>
            <a:endParaRPr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400"/>
          </a:p>
          <a:p>
            <a:pPr indent="0" lvl="0" marL="0" rtl="0" algn="l">
              <a:spcBef>
                <a:spcPts val="1200"/>
              </a:spcBef>
              <a:spcAft>
                <a:spcPts val="0"/>
              </a:spcAft>
              <a:buNone/>
            </a:pPr>
            <a:r>
              <a:t/>
            </a:r>
            <a:endParaRPr b="1" sz="1400"/>
          </a:p>
          <a:p>
            <a:pPr indent="0" lvl="0" marL="0" rtl="0" algn="l">
              <a:spcBef>
                <a:spcPts val="1200"/>
              </a:spcBef>
              <a:spcAft>
                <a:spcPts val="1200"/>
              </a:spcAft>
              <a:buNone/>
            </a:pPr>
            <a:r>
              <a:t/>
            </a:r>
            <a:endParaRPr b="1" sz="1400"/>
          </a:p>
        </p:txBody>
      </p:sp>
      <p:pic>
        <p:nvPicPr>
          <p:cNvPr id="144" name="Google Shape;144;p26"/>
          <p:cNvPicPr preferRelativeResize="0"/>
          <p:nvPr/>
        </p:nvPicPr>
        <p:blipFill>
          <a:blip r:embed="rId3">
            <a:alphaModFix/>
          </a:blip>
          <a:stretch>
            <a:fillRect/>
          </a:stretch>
        </p:blipFill>
        <p:spPr>
          <a:xfrm>
            <a:off x="297600" y="1459025"/>
            <a:ext cx="5943600" cy="2948200"/>
          </a:xfrm>
          <a:prstGeom prst="rect">
            <a:avLst/>
          </a:prstGeom>
          <a:noFill/>
          <a:ln>
            <a:noFill/>
          </a:ln>
        </p:spPr>
      </p:pic>
      <p:sp>
        <p:nvSpPr>
          <p:cNvPr id="145" name="Google Shape;145;p26"/>
          <p:cNvSpPr txBox="1"/>
          <p:nvPr/>
        </p:nvSpPr>
        <p:spPr>
          <a:xfrm>
            <a:off x="6408875" y="1429400"/>
            <a:ext cx="26595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Exploited SQL Injection vulnerability for the domain quicklly.com where the id parameter was vulnerable.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Used </a:t>
            </a:r>
            <a:r>
              <a:rPr lang="en">
                <a:latin typeface="Old Standard TT"/>
                <a:ea typeface="Old Standard TT"/>
                <a:cs typeface="Old Standard TT"/>
                <a:sym typeface="Old Standard TT"/>
              </a:rPr>
              <a:t>SQLMap</a:t>
            </a:r>
            <a:r>
              <a:rPr lang="en">
                <a:latin typeface="Old Standard TT"/>
                <a:ea typeface="Old Standard TT"/>
                <a:cs typeface="Old Standard TT"/>
                <a:sym typeface="Old Standard TT"/>
              </a:rPr>
              <a:t> tool to exploit the vulnerability with HTTP connection.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Retrieved the database dump</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Information_schema</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Quicklly_quicklly_disaster</a:t>
            </a:r>
            <a:endParaRPr>
              <a:latin typeface="Old Standard TT"/>
              <a:ea typeface="Old Standard TT"/>
              <a:cs typeface="Old Standard TT"/>
              <a:sym typeface="Old Standard TT"/>
            </a:endParaRPr>
          </a:p>
          <a:p>
            <a:pPr indent="0" lvl="0" marL="457200" rtl="0" algn="l">
              <a:spcBef>
                <a:spcPts val="0"/>
              </a:spcBef>
              <a:spcAft>
                <a:spcPts val="0"/>
              </a:spcAft>
              <a:buNone/>
            </a:pP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241400" y="105525"/>
            <a:ext cx="8520600" cy="48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Admin Table dump</a:t>
            </a:r>
            <a:endParaRPr b="1"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51" name="Google Shape;151;p27"/>
          <p:cNvPicPr preferRelativeResize="0"/>
          <p:nvPr/>
        </p:nvPicPr>
        <p:blipFill>
          <a:blip r:embed="rId3">
            <a:alphaModFix/>
          </a:blip>
          <a:stretch>
            <a:fillRect/>
          </a:stretch>
        </p:blipFill>
        <p:spPr>
          <a:xfrm>
            <a:off x="241400" y="587275"/>
            <a:ext cx="8335575" cy="43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93675"/>
            <a:ext cx="8520600" cy="48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SQL Injection using SQLMap for HTTPS connection</a:t>
            </a:r>
            <a:endParaRPr b="1" sz="1400"/>
          </a:p>
          <a:p>
            <a:pPr indent="0" lvl="0" marL="0" rtl="0" algn="l">
              <a:spcBef>
                <a:spcPts val="1200"/>
              </a:spcBef>
              <a:spcAft>
                <a:spcPts val="0"/>
              </a:spcAft>
              <a:buNone/>
            </a:pPr>
            <a:r>
              <a:rPr lang="en" sz="1200"/>
              <a:t>SQL Injection using SQLMap for HTTPS connection failed to establish the connection, this doesn’t mean that SQL Injection is not possible in HTTPS connection, but using third party softwares to inject or </a:t>
            </a:r>
            <a:r>
              <a:rPr lang="en" sz="1200"/>
              <a:t>exploit the vulnerability can be limited. From the below screenshot we can see that vulnerable parameter was not exploited. </a:t>
            </a:r>
            <a:endParaRPr sz="1200"/>
          </a:p>
          <a:p>
            <a:pPr indent="0" lvl="0" marL="0" rtl="0" algn="l">
              <a:spcBef>
                <a:spcPts val="1200"/>
              </a:spcBef>
              <a:spcAft>
                <a:spcPts val="1200"/>
              </a:spcAft>
              <a:buNone/>
            </a:pPr>
            <a:r>
              <a:t/>
            </a:r>
            <a:endParaRPr b="1" sz="1200"/>
          </a:p>
        </p:txBody>
      </p:sp>
      <p:pic>
        <p:nvPicPr>
          <p:cNvPr id="157" name="Google Shape;157;p28"/>
          <p:cNvPicPr preferRelativeResize="0"/>
          <p:nvPr/>
        </p:nvPicPr>
        <p:blipFill>
          <a:blip r:embed="rId3">
            <a:alphaModFix/>
          </a:blip>
          <a:stretch>
            <a:fillRect/>
          </a:stretch>
        </p:blipFill>
        <p:spPr>
          <a:xfrm>
            <a:off x="222700" y="1569500"/>
            <a:ext cx="8867925" cy="229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75700"/>
            <a:ext cx="8520600" cy="475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Results of HSTS Security/ Penetration testing</a:t>
            </a:r>
            <a:endParaRPr b="1" sz="1400"/>
          </a:p>
          <a:p>
            <a:pPr indent="-304800" lvl="0" marL="457200" rtl="0" algn="l">
              <a:spcBef>
                <a:spcPts val="1200"/>
              </a:spcBef>
              <a:spcAft>
                <a:spcPts val="0"/>
              </a:spcAft>
              <a:buSzPts val="1200"/>
              <a:buChar char="●"/>
            </a:pPr>
            <a:r>
              <a:rPr lang="en" sz="1200"/>
              <a:t>Making security someone else’s problem is out of the equation. Just using the HSTS header doesn’t make the domain secure, it requires the developer to be aware of </a:t>
            </a:r>
            <a:r>
              <a:rPr lang="en" sz="1200"/>
              <a:t>security</a:t>
            </a:r>
            <a:r>
              <a:rPr lang="en" sz="1200"/>
              <a:t> policies, proper configurations to be able to use the HSTS header security to maximum extent. </a:t>
            </a:r>
            <a:endParaRPr sz="1200"/>
          </a:p>
          <a:p>
            <a:pPr indent="-304800" lvl="0" marL="457200" rtl="0" algn="l">
              <a:spcBef>
                <a:spcPts val="0"/>
              </a:spcBef>
              <a:spcAft>
                <a:spcPts val="0"/>
              </a:spcAft>
              <a:buSzPts val="1200"/>
              <a:buChar char="●"/>
            </a:pPr>
            <a:r>
              <a:rPr lang="en" sz="1200"/>
              <a:t>Vulnerability chaining, even if the HSTS header is configured properly hacker can use a different vulnerability in the system to exploit the user and the purpose of the HSTS header is lost. Software developer teams and Security teams should be doing routine checks for vulnerabilities and if found, should be fixed on priority.</a:t>
            </a:r>
            <a:endParaRPr sz="1200"/>
          </a:p>
          <a:p>
            <a:pPr indent="-304800" lvl="0" marL="457200" rtl="0" algn="l">
              <a:spcBef>
                <a:spcPts val="0"/>
              </a:spcBef>
              <a:spcAft>
                <a:spcPts val="0"/>
              </a:spcAft>
              <a:buSzPts val="1200"/>
              <a:buChar char="●"/>
            </a:pPr>
            <a:r>
              <a:rPr lang="en" sz="1200"/>
              <a:t>From a few of the literature reviews, we found that the most number of vulnerabilities, system down times are caused by the configuration errors, new </a:t>
            </a:r>
            <a:r>
              <a:rPr lang="en" sz="1200"/>
              <a:t>security</a:t>
            </a:r>
            <a:r>
              <a:rPr lang="en" sz="1200"/>
              <a:t> </a:t>
            </a:r>
            <a:r>
              <a:rPr lang="en" sz="1200"/>
              <a:t>measures should be studied and pen tested before deploying the domain to the production environment</a:t>
            </a:r>
            <a:r>
              <a:rPr lang="en" sz="1200"/>
              <a:t>.</a:t>
            </a:r>
            <a:endParaRPr sz="1200"/>
          </a:p>
          <a:p>
            <a:pPr indent="-304800" lvl="0" marL="457200" rtl="0" algn="l">
              <a:spcBef>
                <a:spcPts val="0"/>
              </a:spcBef>
              <a:spcAft>
                <a:spcPts val="0"/>
              </a:spcAft>
              <a:buSzPts val="1200"/>
              <a:buChar char="●"/>
            </a:pPr>
            <a:r>
              <a:rPr lang="en" sz="1200"/>
              <a:t>OWASP Top 10 vulnerabilities should be tested thoroughly as multiple chaining vulnerabilities can be used by hackers to exploit users, company and the reputation of the company is at stake, as headlines like system down, domain hacked, user scammed make big headlines, making investors think about their investment and users to think about the safety of their data depending on the type of the website.</a:t>
            </a:r>
            <a:endParaRPr sz="1200"/>
          </a:p>
          <a:p>
            <a:pPr indent="-304800" lvl="0" marL="457200" rtl="0" algn="l">
              <a:spcBef>
                <a:spcPts val="0"/>
              </a:spcBef>
              <a:spcAft>
                <a:spcPts val="0"/>
              </a:spcAft>
              <a:buSzPts val="1200"/>
              <a:buChar char="●"/>
            </a:pPr>
            <a:r>
              <a:rPr lang="en" sz="1200"/>
              <a:t>Usage of open source tools to test the domains and having knowledge about the same is important to keep the system secure.</a:t>
            </a:r>
            <a:endParaRPr sz="1200"/>
          </a:p>
          <a:p>
            <a:pPr indent="-304800" lvl="0" marL="457200" rtl="0" algn="l">
              <a:spcBef>
                <a:spcPts val="0"/>
              </a:spcBef>
              <a:spcAft>
                <a:spcPts val="0"/>
              </a:spcAft>
              <a:buSzPts val="1200"/>
              <a:buChar char="●"/>
            </a:pPr>
            <a:r>
              <a:rPr lang="en" sz="1200"/>
              <a:t>No company, no system is bug or </a:t>
            </a:r>
            <a:r>
              <a:rPr lang="en" sz="1200"/>
              <a:t>vulnerability</a:t>
            </a:r>
            <a:r>
              <a:rPr lang="en" sz="1200"/>
              <a:t> free. Because of that there should be</a:t>
            </a:r>
            <a:r>
              <a:rPr lang="en" sz="1200"/>
              <a:t> Public Bug Bounty programs enabled if the data is sensitive so ethical hackers can hack into systems, find vulnerabilities and report it responsibly. Security team can use these reports to make the system secure. </a:t>
            </a:r>
            <a:endParaRPr sz="1200"/>
          </a:p>
          <a:p>
            <a:pPr indent="0" lvl="0" marL="457200" rtl="0" algn="l">
              <a:spcBef>
                <a:spcPts val="1200"/>
              </a:spcBef>
              <a:spcAft>
                <a:spcPts val="0"/>
              </a:spcAft>
              <a:buNone/>
            </a:pPr>
            <a:r>
              <a:t/>
            </a:r>
            <a:endParaRPr sz="1200"/>
          </a:p>
          <a:p>
            <a:pPr indent="0" lvl="0" marL="45720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What is HSTS ?</a:t>
            </a:r>
            <a:endParaRPr b="1" sz="1600"/>
          </a:p>
        </p:txBody>
      </p:sp>
      <p:sp>
        <p:nvSpPr>
          <p:cNvPr id="66" name="Google Shape;66;p14"/>
          <p:cNvSpPr txBox="1"/>
          <p:nvPr>
            <p:ph idx="1" type="body"/>
          </p:nvPr>
        </p:nvSpPr>
        <p:spPr>
          <a:xfrm>
            <a:off x="311700" y="819000"/>
            <a:ext cx="8520600" cy="424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HTTP Strict Transport Security allows a site to request that it should always be contacted over HTTPS connection.</a:t>
            </a:r>
            <a:endParaRPr sz="1400"/>
          </a:p>
          <a:p>
            <a:pPr indent="-317500" lvl="0" marL="457200" rtl="0" algn="l">
              <a:spcBef>
                <a:spcPts val="0"/>
              </a:spcBef>
              <a:spcAft>
                <a:spcPts val="0"/>
              </a:spcAft>
              <a:buSzPts val="1400"/>
              <a:buChar char="●"/>
            </a:pPr>
            <a:r>
              <a:rPr lang="en" sz="1400"/>
              <a:t>It is a method used by websites to declare that they should only be accessed using a secure connection (HTTPS).</a:t>
            </a:r>
            <a:endParaRPr sz="1400"/>
          </a:p>
          <a:p>
            <a:pPr indent="0" lvl="0" marL="457200" rtl="0" algn="l">
              <a:spcBef>
                <a:spcPts val="1200"/>
              </a:spcBef>
              <a:spcAft>
                <a:spcPts val="0"/>
              </a:spcAft>
              <a:buNone/>
            </a:pPr>
            <a:r>
              <a:t/>
            </a:r>
            <a:endParaRPr sz="1200"/>
          </a:p>
          <a:p>
            <a:pPr indent="0" lvl="0" marL="0" rtl="0" algn="l">
              <a:spcBef>
                <a:spcPts val="1200"/>
              </a:spcBef>
              <a:spcAft>
                <a:spcPts val="0"/>
              </a:spcAft>
              <a:buNone/>
            </a:pPr>
            <a:r>
              <a:rPr b="1" lang="en" sz="1600"/>
              <a:t>Why HSTS ?</a:t>
            </a:r>
            <a:endParaRPr b="1" sz="1600"/>
          </a:p>
          <a:p>
            <a:pPr indent="-317500" lvl="0" marL="457200" rtl="0" algn="l">
              <a:spcBef>
                <a:spcPts val="1200"/>
              </a:spcBef>
              <a:spcAft>
                <a:spcPts val="0"/>
              </a:spcAft>
              <a:buSzPts val="1400"/>
              <a:buChar char="●"/>
            </a:pPr>
            <a:r>
              <a:rPr lang="en" sz="1400"/>
              <a:t>HSTS avoids Man In The Middle attack that use SSL stripping.</a:t>
            </a:r>
            <a:endParaRPr sz="1400"/>
          </a:p>
          <a:p>
            <a:pPr indent="-317500" lvl="0" marL="457200" rtl="0" algn="l">
              <a:spcBef>
                <a:spcPts val="0"/>
              </a:spcBef>
              <a:spcAft>
                <a:spcPts val="0"/>
              </a:spcAft>
              <a:buSzPts val="1400"/>
              <a:buChar char="●"/>
            </a:pPr>
            <a:r>
              <a:rPr lang="en" sz="1400"/>
              <a:t>Improved security, page load time.</a:t>
            </a:r>
            <a:endParaRPr sz="1400"/>
          </a:p>
          <a:p>
            <a:pPr indent="-317500" lvl="0" marL="457200" rtl="0" algn="l">
              <a:spcBef>
                <a:spcPts val="0"/>
              </a:spcBef>
              <a:spcAft>
                <a:spcPts val="0"/>
              </a:spcAft>
              <a:buSzPts val="1400"/>
              <a:buChar char="●"/>
            </a:pPr>
            <a:r>
              <a:rPr lang="en" sz="1400"/>
              <a:t>HSTS improves SEO score of the domain.</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5884725" y="2011325"/>
            <a:ext cx="2882250" cy="288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problem are you solving?</a:t>
            </a:r>
            <a:endParaRPr/>
          </a:p>
          <a:p>
            <a:pPr indent="0" lvl="0" marL="0" rtl="0" algn="l">
              <a:spcBef>
                <a:spcPts val="1200"/>
              </a:spcBef>
              <a:spcAft>
                <a:spcPts val="0"/>
              </a:spcAft>
              <a:buNone/>
            </a:pPr>
            <a:r>
              <a:rPr lang="en"/>
              <a:t>Why it is important?</a:t>
            </a:r>
            <a:endParaRPr/>
          </a:p>
          <a:p>
            <a:pPr indent="0" lvl="0" marL="0" rtl="0" algn="l">
              <a:spcBef>
                <a:spcPts val="1200"/>
              </a:spcBef>
              <a:spcAft>
                <a:spcPts val="0"/>
              </a:spcAft>
              <a:buNone/>
            </a:pPr>
            <a:r>
              <a:rPr lang="en"/>
              <a:t>What is your Approach ? Contribution to the project ?</a:t>
            </a:r>
            <a:endParaRPr/>
          </a:p>
          <a:p>
            <a:pPr indent="0" lvl="0" marL="0" rtl="0" algn="l">
              <a:spcBef>
                <a:spcPts val="1200"/>
              </a:spcBef>
              <a:spcAft>
                <a:spcPts val="0"/>
              </a:spcAft>
              <a:buNone/>
            </a:pPr>
            <a:r>
              <a:rPr lang="en"/>
              <a:t>What is your key finding ?</a:t>
            </a:r>
            <a:endParaRPr/>
          </a:p>
          <a:p>
            <a:pPr indent="0" lvl="0" marL="0" rtl="0" algn="l">
              <a:spcBef>
                <a:spcPts val="1200"/>
              </a:spcBef>
              <a:spcAft>
                <a:spcPts val="0"/>
              </a:spcAft>
              <a:buNone/>
            </a:pPr>
            <a:r>
              <a:rPr lang="en"/>
              <a:t>What is the new learning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9" name="Google Shape;79;p16"/>
          <p:cNvSpPr txBox="1"/>
          <p:nvPr>
            <p:ph idx="1" type="body"/>
          </p:nvPr>
        </p:nvSpPr>
        <p:spPr>
          <a:xfrm>
            <a:off x="311700" y="1171600"/>
            <a:ext cx="8520600" cy="390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Environment</a:t>
            </a:r>
            <a:endParaRPr/>
          </a:p>
          <a:p>
            <a:pPr indent="-317500" lvl="1" marL="914400" rtl="0" algn="l">
              <a:spcBef>
                <a:spcPts val="0"/>
              </a:spcBef>
              <a:spcAft>
                <a:spcPts val="0"/>
              </a:spcAft>
              <a:buSzPts val="1400"/>
              <a:buChar char="○"/>
            </a:pPr>
            <a:r>
              <a:rPr lang="en"/>
              <a:t>AWS EC2 instance with Ubuntu OS, RAM 2 GB, Disk 8 GB</a:t>
            </a:r>
            <a:endParaRPr/>
          </a:p>
          <a:p>
            <a:pPr indent="-317500" lvl="1" marL="914400" rtl="0" algn="l">
              <a:spcBef>
                <a:spcPts val="0"/>
              </a:spcBef>
              <a:spcAft>
                <a:spcPts val="0"/>
              </a:spcAft>
              <a:buSzPts val="1400"/>
              <a:buChar char="○"/>
            </a:pPr>
            <a:r>
              <a:rPr lang="en"/>
              <a:t>Libraries Used: selenium with firefox, safari and chrome web drivers</a:t>
            </a:r>
            <a:br>
              <a:rPr lang="en"/>
            </a:br>
            <a:endParaRPr/>
          </a:p>
          <a:p>
            <a:pPr indent="-317500" lvl="0" marL="457200" rtl="0" algn="l">
              <a:spcBef>
                <a:spcPts val="0"/>
              </a:spcBef>
              <a:spcAft>
                <a:spcPts val="0"/>
              </a:spcAft>
              <a:buSzPts val="1400"/>
              <a:buChar char="●"/>
            </a:pPr>
            <a:r>
              <a:rPr lang="en" sz="1400"/>
              <a:t>Page Load, Page Render and Request Response times were calculated for top 500 domains for different browsers.</a:t>
            </a:r>
            <a:br>
              <a:rPr lang="en" sz="1400"/>
            </a:br>
            <a:endParaRPr sz="1400"/>
          </a:p>
          <a:p>
            <a:pPr indent="-317500" lvl="0" marL="457200" rtl="0" algn="l">
              <a:spcBef>
                <a:spcPts val="0"/>
              </a:spcBef>
              <a:spcAft>
                <a:spcPts val="0"/>
              </a:spcAft>
              <a:buSzPts val="1400"/>
              <a:buChar char="●"/>
            </a:pPr>
            <a:r>
              <a:rPr lang="en" sz="1400"/>
              <a:t>Page load times were nearly the same for all the browsers, so we took into account the data from Firefox for consistency.</a:t>
            </a:r>
            <a:br>
              <a:rPr lang="en" sz="1400"/>
            </a:br>
            <a:endParaRPr sz="1400"/>
          </a:p>
          <a:p>
            <a:pPr indent="-317500" lvl="0" marL="457200" rtl="0" algn="l">
              <a:spcBef>
                <a:spcPts val="0"/>
              </a:spcBef>
              <a:spcAft>
                <a:spcPts val="0"/>
              </a:spcAft>
              <a:buSzPts val="1400"/>
              <a:buChar char="●"/>
            </a:pPr>
            <a:r>
              <a:rPr lang="en" sz="1400"/>
              <a:t>We divided the </a:t>
            </a:r>
            <a:r>
              <a:rPr lang="en" sz="1400"/>
              <a:t>websites</a:t>
            </a:r>
            <a:r>
              <a:rPr lang="en" sz="1400"/>
              <a:t> into 5 categories namely Entertainment, Social Media, Education, News, Ecommerce. Websites not falling into any of these categories were categorized as Miscellaneous.</a:t>
            </a:r>
            <a:br>
              <a:rPr lang="en" sz="1400"/>
            </a:br>
            <a:endParaRPr sz="1400"/>
          </a:p>
          <a:p>
            <a:pPr indent="-317500" lvl="0" marL="457200" rtl="0" algn="l">
              <a:spcBef>
                <a:spcPts val="0"/>
              </a:spcBef>
              <a:spcAft>
                <a:spcPts val="0"/>
              </a:spcAft>
              <a:buSzPts val="1400"/>
              <a:buChar char="●"/>
            </a:pPr>
            <a:r>
              <a:rPr lang="en" sz="1400"/>
              <a:t>Used Klazify API for obtaining categories.</a:t>
            </a:r>
            <a:endParaRPr sz="1400"/>
          </a:p>
          <a:p>
            <a:pPr indent="0" lvl="0" marL="91440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733000" y="946525"/>
            <a:ext cx="445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Box plot of page load and page render times indicating the median values along with outliers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From initial analysis, we get a sense of the </a:t>
            </a:r>
            <a:r>
              <a:rPr lang="en">
                <a:latin typeface="Old Standard TT"/>
                <a:ea typeface="Old Standard TT"/>
                <a:cs typeface="Old Standard TT"/>
                <a:sym typeface="Old Standard TT"/>
              </a:rPr>
              <a:t>effect</a:t>
            </a:r>
            <a:r>
              <a:rPr lang="en">
                <a:latin typeface="Old Standard TT"/>
                <a:ea typeface="Old Standard TT"/>
                <a:cs typeface="Old Standard TT"/>
                <a:sym typeface="Old Standard TT"/>
              </a:rPr>
              <a:t> of HSTS enabled websites i.e they have page load times lesser than that of websites with no HSTS </a:t>
            </a:r>
            <a:endParaRPr>
              <a:latin typeface="Old Standard TT"/>
              <a:ea typeface="Old Standard TT"/>
              <a:cs typeface="Old Standard TT"/>
              <a:sym typeface="Old Standard TT"/>
            </a:endParaRPr>
          </a:p>
        </p:txBody>
      </p:sp>
      <p:pic>
        <p:nvPicPr>
          <p:cNvPr id="85" name="Google Shape;85;p17"/>
          <p:cNvPicPr preferRelativeResize="0"/>
          <p:nvPr/>
        </p:nvPicPr>
        <p:blipFill>
          <a:blip r:embed="rId3">
            <a:alphaModFix/>
          </a:blip>
          <a:stretch>
            <a:fillRect/>
          </a:stretch>
        </p:blipFill>
        <p:spPr>
          <a:xfrm>
            <a:off x="512925" y="770725"/>
            <a:ext cx="2880175" cy="3602050"/>
          </a:xfrm>
          <a:prstGeom prst="rect">
            <a:avLst/>
          </a:prstGeom>
          <a:noFill/>
          <a:ln>
            <a:noFill/>
          </a:ln>
        </p:spPr>
      </p:pic>
      <p:sp>
        <p:nvSpPr>
          <p:cNvPr id="86" name="Google Shape;86;p17"/>
          <p:cNvSpPr txBox="1"/>
          <p:nvPr/>
        </p:nvSpPr>
        <p:spPr>
          <a:xfrm>
            <a:off x="512925" y="188000"/>
            <a:ext cx="46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Performance Results</a:t>
            </a:r>
            <a:endParaRPr sz="20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250125" y="846050"/>
            <a:ext cx="2603650" cy="3803225"/>
          </a:xfrm>
          <a:prstGeom prst="rect">
            <a:avLst/>
          </a:prstGeom>
          <a:noFill/>
          <a:ln>
            <a:noFill/>
          </a:ln>
        </p:spPr>
      </p:pic>
      <p:pic>
        <p:nvPicPr>
          <p:cNvPr id="92" name="Google Shape;92;p18"/>
          <p:cNvPicPr preferRelativeResize="0"/>
          <p:nvPr/>
        </p:nvPicPr>
        <p:blipFill>
          <a:blip r:embed="rId4">
            <a:alphaModFix/>
          </a:blip>
          <a:stretch>
            <a:fillRect/>
          </a:stretch>
        </p:blipFill>
        <p:spPr>
          <a:xfrm>
            <a:off x="5217775" y="914839"/>
            <a:ext cx="2603650" cy="3678061"/>
          </a:xfrm>
          <a:prstGeom prst="rect">
            <a:avLst/>
          </a:prstGeom>
          <a:noFill/>
          <a:ln>
            <a:noFill/>
          </a:ln>
        </p:spPr>
      </p:pic>
      <p:sp>
        <p:nvSpPr>
          <p:cNvPr id="93" name="Google Shape;93;p18"/>
          <p:cNvSpPr txBox="1"/>
          <p:nvPr/>
        </p:nvSpPr>
        <p:spPr>
          <a:xfrm>
            <a:off x="512925" y="188000"/>
            <a:ext cx="46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Performance Results</a:t>
            </a:r>
            <a:endParaRPr sz="20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 	</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 </a:t>
            </a:r>
            <a:endParaRPr/>
          </a:p>
          <a:p>
            <a:pPr indent="-342900" lvl="0" marL="457200" rtl="0" algn="l">
              <a:spcBef>
                <a:spcPts val="1200"/>
              </a:spcBef>
              <a:spcAft>
                <a:spcPts val="0"/>
              </a:spcAft>
              <a:buSzPts val="1800"/>
              <a:buAutoNum type="arabicPeriod"/>
            </a:pPr>
            <a:r>
              <a:rPr lang="en"/>
              <a:t>News category websites due to high number of objects to render, took the most time to load </a:t>
            </a:r>
            <a:endParaRPr/>
          </a:p>
          <a:p>
            <a:pPr indent="-342900" lvl="0" marL="457200" rtl="0" algn="l">
              <a:spcBef>
                <a:spcPts val="0"/>
              </a:spcBef>
              <a:spcAft>
                <a:spcPts val="0"/>
              </a:spcAft>
              <a:buSzPts val="1800"/>
              <a:buAutoNum type="arabicPeriod"/>
            </a:pPr>
            <a:r>
              <a:rPr lang="en"/>
              <a:t>Websites with HSTS, due to </a:t>
            </a:r>
            <a:r>
              <a:rPr lang="en"/>
              <a:t>elimination</a:t>
            </a:r>
            <a:r>
              <a:rPr lang="en"/>
              <a:t> of server redirects from HTTP to HTTPS (302 redirect) takes less time to load.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58575"/>
            <a:ext cx="8520600" cy="527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Browser handling preloaded HSTS websites</a:t>
            </a:r>
            <a:endParaRPr b="1" sz="1400"/>
          </a:p>
          <a:p>
            <a:pPr indent="0" lvl="0" marL="0" rtl="0" algn="l">
              <a:spcBef>
                <a:spcPts val="1200"/>
              </a:spcBef>
              <a:spcAft>
                <a:spcPts val="0"/>
              </a:spcAft>
              <a:buNone/>
            </a:pPr>
            <a:r>
              <a:rPr lang="en" sz="1200"/>
              <a:t>Since the first connection or a fresh install of the browser is still vulnerable for MiTM attacks, preload list was introduced which enabled the browsers to recognize HSTS enabled websites even for the first connection, making it even more secure.</a:t>
            </a:r>
            <a:r>
              <a:rPr lang="en" sz="1400"/>
              <a:t> </a:t>
            </a:r>
            <a:endParaRPr b="1" sz="1400"/>
          </a:p>
          <a:p>
            <a:pPr indent="0" lvl="0" marL="0" rtl="0" algn="l">
              <a:spcBef>
                <a:spcPts val="1200"/>
              </a:spcBef>
              <a:spcAft>
                <a:spcPts val="0"/>
              </a:spcAft>
              <a:buNone/>
            </a:pPr>
            <a:r>
              <a:rPr b="1" lang="en" sz="1400"/>
              <a:t>Google Chrome</a:t>
            </a:r>
            <a:endParaRPr b="1" sz="1400"/>
          </a:p>
          <a:p>
            <a:pPr indent="0" lvl="0" marL="0" rtl="0" algn="l">
              <a:spcBef>
                <a:spcPts val="1200"/>
              </a:spcBef>
              <a:spcAft>
                <a:spcPts val="0"/>
              </a:spcAft>
              <a:buNone/>
            </a:pPr>
            <a:r>
              <a:rPr lang="en" sz="1200"/>
              <a:t>Chrome mainstains the HSTS Preload List, each domain has to fill out the form in the </a:t>
            </a:r>
            <a:r>
              <a:rPr lang="en" sz="1200" u="sng">
                <a:solidFill>
                  <a:schemeClr val="hlink"/>
                </a:solidFill>
                <a:hlinkClick r:id="rId3"/>
              </a:rPr>
              <a:t>https://hstspreload.org/</a:t>
            </a:r>
            <a:r>
              <a:rPr lang="en" sz="1200"/>
              <a:t> website to be on the list. Major browsers use the Chromium list.</a:t>
            </a:r>
            <a:endParaRPr sz="800">
              <a:highlight>
                <a:srgbClr val="FFFFFF"/>
              </a:highlight>
              <a:latin typeface="Arial"/>
              <a:ea typeface="Arial"/>
              <a:cs typeface="Arial"/>
              <a:sym typeface="Arial"/>
            </a:endParaRPr>
          </a:p>
          <a:p>
            <a:pPr indent="0" lvl="0" marL="0" rtl="0" algn="l">
              <a:spcBef>
                <a:spcPts val="1200"/>
              </a:spcBef>
              <a:spcAft>
                <a:spcPts val="0"/>
              </a:spcAft>
              <a:buNone/>
            </a:pPr>
            <a:r>
              <a:rPr b="1" lang="en" sz="1400"/>
              <a:t>Mozilla Firefox</a:t>
            </a:r>
            <a:endParaRPr b="1" sz="1400"/>
          </a:p>
          <a:p>
            <a:pPr indent="-304800" lvl="0" marL="457200" rtl="0" algn="just">
              <a:spcBef>
                <a:spcPts val="1200"/>
              </a:spcBef>
              <a:spcAft>
                <a:spcPts val="0"/>
              </a:spcAft>
              <a:buSzPts val="1200"/>
              <a:buChar char="●"/>
            </a:pPr>
            <a:r>
              <a:rPr lang="en" sz="1200"/>
              <a:t>An automated job runs everyday to update the preload list in mozilla.</a:t>
            </a:r>
            <a:endParaRPr sz="1200"/>
          </a:p>
          <a:p>
            <a:pPr indent="-304800" lvl="0" marL="457200" rtl="0" algn="just">
              <a:spcBef>
                <a:spcPts val="0"/>
              </a:spcBef>
              <a:spcAft>
                <a:spcPts val="0"/>
              </a:spcAft>
              <a:buSzPts val="1200"/>
              <a:buChar char="●"/>
            </a:pPr>
            <a:r>
              <a:rPr lang="en" sz="1200"/>
              <a:t>The job makes HTTP requests to each host in the list, if the basic criteria is met then it is considered to be preloaded, like,</a:t>
            </a:r>
            <a:endParaRPr sz="1200"/>
          </a:p>
          <a:p>
            <a:pPr indent="-304800" lvl="0" marL="1371600" rtl="0" algn="just">
              <a:spcBef>
                <a:spcPts val="0"/>
              </a:spcBef>
              <a:spcAft>
                <a:spcPts val="0"/>
              </a:spcAft>
              <a:buSzPts val="1200"/>
              <a:buChar char="●"/>
            </a:pPr>
            <a:r>
              <a:rPr lang="en" sz="1200"/>
              <a:t>Connect successfully to the host and receive the header Strict Transport Security.</a:t>
            </a:r>
            <a:endParaRPr sz="1200"/>
          </a:p>
          <a:p>
            <a:pPr indent="-304800" lvl="0" marL="1371600" rtl="0" algn="just">
              <a:spcBef>
                <a:spcPts val="0"/>
              </a:spcBef>
              <a:spcAft>
                <a:spcPts val="0"/>
              </a:spcAft>
              <a:buSzPts val="1200"/>
              <a:buChar char="●"/>
            </a:pPr>
            <a:r>
              <a:rPr lang="en" sz="1200"/>
              <a:t>Strict Transport Security header with max-age value of at least 18 weeks. </a:t>
            </a:r>
            <a:endParaRPr sz="1200"/>
          </a:p>
          <a:p>
            <a:pPr indent="-304800" lvl="0" marL="457200" rtl="0" algn="just">
              <a:spcBef>
                <a:spcPts val="0"/>
              </a:spcBef>
              <a:spcAft>
                <a:spcPts val="0"/>
              </a:spcAft>
              <a:buSzPts val="1200"/>
              <a:buChar char="●"/>
            </a:pPr>
            <a:r>
              <a:rPr lang="en" sz="1200"/>
              <a:t>If the host connection is not established, the host is not loaded into the preload list.</a:t>
            </a:r>
            <a:endParaRPr sz="1200"/>
          </a:p>
          <a:p>
            <a:pPr indent="-304800" lvl="0" marL="457200" rtl="0" algn="just">
              <a:spcBef>
                <a:spcPts val="0"/>
              </a:spcBef>
              <a:spcAft>
                <a:spcPts val="0"/>
              </a:spcAft>
              <a:buSzPts val="1200"/>
              <a:buChar char="●"/>
            </a:pPr>
            <a:r>
              <a:rPr lang="en" sz="1200"/>
              <a:t>To guard against accidentally dropping a host from the list due to network issues or an attacker, if the host is already in the preload list in Firefox, but can not be reached. The automated job keeps that host in the preload list.</a:t>
            </a:r>
            <a:endParaRPr sz="1200"/>
          </a:p>
          <a:p>
            <a:pPr indent="-304800" lvl="0" marL="457200" rtl="0" algn="just">
              <a:spcBef>
                <a:spcPts val="0"/>
              </a:spcBef>
              <a:spcAft>
                <a:spcPts val="0"/>
              </a:spcAft>
              <a:buSzPts val="1200"/>
              <a:buChar char="●"/>
            </a:pPr>
            <a:r>
              <a:rPr lang="en" sz="1200"/>
              <a:t>Firefox drops a host from the preload list only when the HTTP connection is successful and it doesn’t receive the Strict Transport Security header or when the max-age value is less than 18 weeks, only then firefox takes the host from the preload list.</a:t>
            </a:r>
            <a:endParaRPr b="1" sz="1400"/>
          </a:p>
          <a:p>
            <a:pPr indent="0" lvl="0" marL="0" rtl="0" algn="l">
              <a:spcBef>
                <a:spcPts val="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74925"/>
            <a:ext cx="8520600" cy="498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77"/>
              <a:t>How secure is HSTS? </a:t>
            </a:r>
            <a:endParaRPr b="1" sz="1577"/>
          </a:p>
          <a:p>
            <a:pPr indent="0" lvl="0" marL="0" rtl="0" algn="l">
              <a:spcBef>
                <a:spcPts val="0"/>
              </a:spcBef>
              <a:spcAft>
                <a:spcPts val="0"/>
              </a:spcAft>
              <a:buNone/>
            </a:pPr>
            <a:r>
              <a:rPr b="1" lang="en" sz="1577"/>
              <a:t>Security/ Penetration Testing</a:t>
            </a:r>
            <a:endParaRPr b="1" sz="1577"/>
          </a:p>
          <a:p>
            <a:pPr indent="0" lvl="0" marL="0" rtl="0" algn="l">
              <a:spcBef>
                <a:spcPts val="0"/>
              </a:spcBef>
              <a:spcAft>
                <a:spcPts val="0"/>
              </a:spcAft>
              <a:buNone/>
            </a:pPr>
            <a:r>
              <a:t/>
            </a:r>
            <a:endParaRPr b="1" sz="1800"/>
          </a:p>
          <a:p>
            <a:pPr indent="0" lvl="0" marL="0" rtl="0" algn="l">
              <a:lnSpc>
                <a:spcPct val="115000"/>
              </a:lnSpc>
              <a:spcBef>
                <a:spcPts val="0"/>
              </a:spcBef>
              <a:spcAft>
                <a:spcPts val="0"/>
              </a:spcAft>
              <a:buClr>
                <a:schemeClr val="dk1"/>
              </a:buClr>
              <a:buSzPct val="68750"/>
              <a:buFont typeface="Arial"/>
              <a:buNone/>
            </a:pPr>
            <a:r>
              <a:rPr b="1" lang="en" sz="1600"/>
              <a:t>Tools used</a:t>
            </a:r>
            <a:endParaRPr b="1" sz="1600"/>
          </a:p>
          <a:p>
            <a:pPr indent="-302895" lvl="0" marL="457200" rtl="0" algn="l">
              <a:lnSpc>
                <a:spcPct val="115000"/>
              </a:lnSpc>
              <a:spcBef>
                <a:spcPts val="1200"/>
              </a:spcBef>
              <a:spcAft>
                <a:spcPts val="0"/>
              </a:spcAft>
              <a:buSzPct val="100000"/>
              <a:buChar char="●"/>
            </a:pPr>
            <a:r>
              <a:rPr lang="en" sz="1300"/>
              <a:t>Burp Suite</a:t>
            </a:r>
            <a:endParaRPr sz="1300"/>
          </a:p>
          <a:p>
            <a:pPr indent="-302895" lvl="0" marL="457200" rtl="0" algn="l">
              <a:lnSpc>
                <a:spcPct val="115000"/>
              </a:lnSpc>
              <a:spcBef>
                <a:spcPts val="0"/>
              </a:spcBef>
              <a:spcAft>
                <a:spcPts val="0"/>
              </a:spcAft>
              <a:buSzPct val="100000"/>
              <a:buChar char="●"/>
            </a:pPr>
            <a:r>
              <a:rPr lang="en" sz="1300"/>
              <a:t>Nmap</a:t>
            </a:r>
            <a:endParaRPr sz="1300"/>
          </a:p>
          <a:p>
            <a:pPr indent="-302895" lvl="0" marL="457200" rtl="0" algn="l">
              <a:lnSpc>
                <a:spcPct val="115000"/>
              </a:lnSpc>
              <a:spcBef>
                <a:spcPts val="0"/>
              </a:spcBef>
              <a:spcAft>
                <a:spcPts val="0"/>
              </a:spcAft>
              <a:buSzPct val="100000"/>
              <a:buChar char="●"/>
            </a:pPr>
            <a:r>
              <a:rPr lang="en" sz="1300"/>
              <a:t>SQL Map</a:t>
            </a:r>
            <a:endParaRPr b="1" sz="1300"/>
          </a:p>
          <a:p>
            <a:pPr indent="0" lvl="0" marL="0" rtl="0" algn="l">
              <a:lnSpc>
                <a:spcPct val="115000"/>
              </a:lnSpc>
              <a:spcBef>
                <a:spcPts val="1200"/>
              </a:spcBef>
              <a:spcAft>
                <a:spcPts val="0"/>
              </a:spcAft>
              <a:buClr>
                <a:schemeClr val="dk1"/>
              </a:buClr>
              <a:buSzPct val="70967"/>
              <a:buFont typeface="Arial"/>
              <a:buNone/>
            </a:pPr>
            <a:r>
              <a:rPr b="1" lang="en" sz="1550"/>
              <a:t>Syntax of HSTS header</a:t>
            </a:r>
            <a:endParaRPr b="1" sz="1550"/>
          </a:p>
          <a:p>
            <a:pPr indent="-302895" lvl="0" marL="457200" rtl="0" algn="l">
              <a:lnSpc>
                <a:spcPct val="115000"/>
              </a:lnSpc>
              <a:spcBef>
                <a:spcPts val="1200"/>
              </a:spcBef>
              <a:spcAft>
                <a:spcPts val="0"/>
              </a:spcAft>
              <a:buSzPct val="100000"/>
              <a:buAutoNum type="arabicPeriod"/>
            </a:pPr>
            <a:r>
              <a:rPr lang="en" sz="1300"/>
              <a:t>Strict-Transport-Security: max-age=&lt;expire-time&gt;</a:t>
            </a:r>
            <a:endParaRPr sz="1300"/>
          </a:p>
          <a:p>
            <a:pPr indent="-302895" lvl="0" marL="457200" rtl="0" algn="l">
              <a:lnSpc>
                <a:spcPct val="115000"/>
              </a:lnSpc>
              <a:spcBef>
                <a:spcPts val="0"/>
              </a:spcBef>
              <a:spcAft>
                <a:spcPts val="0"/>
              </a:spcAft>
              <a:buSzPct val="100000"/>
              <a:buAutoNum type="arabicPeriod"/>
            </a:pPr>
            <a:r>
              <a:rPr lang="en" sz="1300"/>
              <a:t>Strict-Transport-Security: max-age=&lt;expire-time&gt;; includeSubDomains</a:t>
            </a:r>
            <a:endParaRPr sz="1300"/>
          </a:p>
          <a:p>
            <a:pPr indent="-302895" lvl="0" marL="457200" rtl="0" algn="l">
              <a:lnSpc>
                <a:spcPct val="115000"/>
              </a:lnSpc>
              <a:spcBef>
                <a:spcPts val="0"/>
              </a:spcBef>
              <a:spcAft>
                <a:spcPts val="0"/>
              </a:spcAft>
              <a:buSzPct val="100000"/>
              <a:buAutoNum type="arabicPeriod"/>
            </a:pPr>
            <a:r>
              <a:rPr lang="en" sz="1300"/>
              <a:t>Strict-Transport-Security: max-age=&lt;expire-time&gt;; preload</a:t>
            </a:r>
            <a:endParaRPr sz="1300"/>
          </a:p>
          <a:p>
            <a:pPr indent="0" lvl="0" marL="0" rtl="0" algn="l">
              <a:lnSpc>
                <a:spcPct val="115000"/>
              </a:lnSpc>
              <a:spcBef>
                <a:spcPts val="1200"/>
              </a:spcBef>
              <a:spcAft>
                <a:spcPts val="0"/>
              </a:spcAft>
              <a:buClr>
                <a:schemeClr val="dk1"/>
              </a:buClr>
              <a:buSzPct val="84615"/>
              <a:buFont typeface="Arial"/>
              <a:buNone/>
            </a:pPr>
            <a:r>
              <a:rPr lang="en" sz="1300"/>
              <a:t>If each of the header values are not configured correctly, it will introduce plethora of vulnerabilities.</a:t>
            </a:r>
            <a:endParaRPr sz="1300"/>
          </a:p>
          <a:p>
            <a:pPr indent="0" lvl="0" marL="0" rtl="0" algn="l">
              <a:lnSpc>
                <a:spcPct val="115000"/>
              </a:lnSpc>
              <a:spcBef>
                <a:spcPts val="1200"/>
              </a:spcBef>
              <a:spcAft>
                <a:spcPts val="0"/>
              </a:spcAft>
              <a:buClr>
                <a:schemeClr val="dk1"/>
              </a:buClr>
              <a:buSzPct val="70967"/>
              <a:buFont typeface="Arial"/>
              <a:buNone/>
            </a:pPr>
            <a:r>
              <a:rPr b="1" lang="en" sz="1550"/>
              <a:t>Correct Configuration</a:t>
            </a:r>
            <a:endParaRPr b="1" sz="1550"/>
          </a:p>
          <a:p>
            <a:pPr indent="-302895" lvl="0" marL="457200" rtl="0" algn="l">
              <a:lnSpc>
                <a:spcPct val="115000"/>
              </a:lnSpc>
              <a:spcBef>
                <a:spcPts val="1200"/>
              </a:spcBef>
              <a:spcAft>
                <a:spcPts val="0"/>
              </a:spcAft>
              <a:buSzPct val="100000"/>
              <a:buChar char="●"/>
            </a:pPr>
            <a:r>
              <a:rPr lang="en" sz="1300"/>
              <a:t>expire-time &gt;= 31536000 (1 Year).</a:t>
            </a:r>
            <a:endParaRPr sz="1300"/>
          </a:p>
          <a:p>
            <a:pPr indent="-302895" lvl="0" marL="457200" rtl="0" algn="l">
              <a:lnSpc>
                <a:spcPct val="115000"/>
              </a:lnSpc>
              <a:spcBef>
                <a:spcPts val="0"/>
              </a:spcBef>
              <a:spcAft>
                <a:spcPts val="0"/>
              </a:spcAft>
              <a:buSzPct val="100000"/>
              <a:buChar char="●"/>
            </a:pPr>
            <a:r>
              <a:rPr lang="en" sz="1300"/>
              <a:t>includeSubDomains</a:t>
            </a:r>
            <a:endParaRPr sz="1300"/>
          </a:p>
          <a:p>
            <a:pPr indent="-302894" lvl="1" marL="914400" rtl="0" algn="l">
              <a:lnSpc>
                <a:spcPct val="115000"/>
              </a:lnSpc>
              <a:spcBef>
                <a:spcPts val="0"/>
              </a:spcBef>
              <a:spcAft>
                <a:spcPts val="0"/>
              </a:spcAft>
              <a:buSzPct val="100000"/>
              <a:buChar char="○"/>
            </a:pPr>
            <a:r>
              <a:rPr lang="en" sz="1300"/>
              <a:t>Includes all the subdomains of the website. </a:t>
            </a:r>
            <a:endParaRPr sz="1300"/>
          </a:p>
          <a:p>
            <a:pPr indent="-302895" lvl="0" marL="457200" rtl="0" algn="l">
              <a:lnSpc>
                <a:spcPct val="115000"/>
              </a:lnSpc>
              <a:spcBef>
                <a:spcPts val="0"/>
              </a:spcBef>
              <a:spcAft>
                <a:spcPts val="0"/>
              </a:spcAft>
              <a:buSzPct val="100000"/>
              <a:buChar char="●"/>
            </a:pPr>
            <a:r>
              <a:rPr lang="en" sz="1300"/>
              <a:t>preload</a:t>
            </a:r>
            <a:endParaRPr sz="1300"/>
          </a:p>
          <a:p>
            <a:pPr indent="-302894" lvl="1" marL="914400" rtl="0" algn="l">
              <a:lnSpc>
                <a:spcPct val="115000"/>
              </a:lnSpc>
              <a:spcBef>
                <a:spcPts val="0"/>
              </a:spcBef>
              <a:spcAft>
                <a:spcPts val="0"/>
              </a:spcAft>
              <a:buSzPct val="100000"/>
              <a:buChar char="○"/>
            </a:pPr>
            <a:r>
              <a:rPr lang="en" sz="1300"/>
              <a:t>Trust on first use.</a:t>
            </a:r>
            <a:endParaRPr sz="1300"/>
          </a:p>
          <a:p>
            <a:pPr indent="0" lvl="0" marL="0" rtl="0" algn="l">
              <a:lnSpc>
                <a:spcPct val="115000"/>
              </a:lnSpc>
              <a:spcBef>
                <a:spcPts val="1200"/>
              </a:spcBef>
              <a:spcAft>
                <a:spcPts val="0"/>
              </a:spcAft>
              <a:buClr>
                <a:schemeClr val="dk1"/>
              </a:buClr>
              <a:buSzPct val="91666"/>
              <a:buFont typeface="Arial"/>
              <a:buNone/>
            </a:pPr>
            <a:r>
              <a:t/>
            </a:r>
            <a:endParaRPr sz="1200"/>
          </a:p>
          <a:p>
            <a:pPr indent="0" lvl="0" marL="0" rtl="0" algn="l">
              <a:spcBef>
                <a:spcPts val="1200"/>
              </a:spcBef>
              <a:spcAft>
                <a:spcPts val="0"/>
              </a:spcAft>
              <a:buNone/>
            </a:pPr>
            <a:r>
              <a:rPr b="1" lang="en" sz="1800"/>
              <a:t>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