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ublic Sans Bold" charset="1" panose="00000000000000000000"/>
      <p:regular r:id="rId18"/>
    </p:embeddedFont>
    <p:embeddedFont>
      <p:font typeface="Public Sans" charset="1" panose="00000000000000000000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196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b="true" sz="3714" spc="843">
                <a:solidFill>
                  <a:srgbClr val="EFEEE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CONCURRENT MAPREDUCE FRAMEWORK USING OPERATING SYSTEM CONCEPT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2415341"/>
            <a:ext cx="16408332" cy="200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13"/>
              </a:lnSpc>
            </a:pPr>
            <a:r>
              <a:rPr lang="en-US" sz="16059" spc="8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OS: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0974" y="8041005"/>
            <a:ext cx="7862435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Hunain Maqbool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Hammad Ali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Muhammad Faheem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03886" y="8820490"/>
            <a:ext cx="1682491" cy="38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Demo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47725"/>
            <a:ext cx="7100987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TEST CASES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3900" y="2978150"/>
            <a:ext cx="16181194" cy="628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1671" indent="-350836" lvl="1">
              <a:lnSpc>
                <a:spcPts val="4549"/>
              </a:lnSpc>
              <a:buFont typeface="Arial"/>
              <a:buChar char="•"/>
            </a:pPr>
            <a:r>
              <a:rPr lang="en-US" sz="324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file named 'testcode.cpp' functions the same as our main file, but it is run using a bash script called test_cases.sh.</a:t>
            </a:r>
          </a:p>
          <a:p>
            <a:pPr algn="l">
              <a:lnSpc>
                <a:spcPts val="4549"/>
              </a:lnSpc>
            </a:pPr>
          </a:p>
          <a:p>
            <a:pPr algn="l" marL="701671" indent="-350836" lvl="1">
              <a:lnSpc>
                <a:spcPts val="4549"/>
              </a:lnSpc>
              <a:buFont typeface="Arial"/>
              <a:buChar char="•"/>
            </a:pPr>
            <a:r>
              <a:rPr lang="en-US" sz="324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Designed test case are assembled in the folder named ‘Testcases’. Which includes the text files having different variations of string to observe the algorithm at edge cases</a:t>
            </a:r>
          </a:p>
          <a:p>
            <a:pPr algn="l">
              <a:lnSpc>
                <a:spcPts val="4549"/>
              </a:lnSpc>
            </a:pPr>
          </a:p>
          <a:p>
            <a:pPr algn="l" marL="701671" indent="-350836" lvl="1">
              <a:lnSpc>
                <a:spcPts val="4549"/>
              </a:lnSpc>
              <a:buFont typeface="Arial"/>
              <a:buChar char="•"/>
            </a:pPr>
            <a:r>
              <a:rPr lang="en-US" sz="324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 order to run the test case we need to follow the instructions mentioned in ‘Instructions.txt’     </a:t>
            </a:r>
          </a:p>
          <a:p>
            <a:pPr algn="l">
              <a:lnSpc>
                <a:spcPts val="4549"/>
              </a:lnSpc>
            </a:pPr>
          </a:p>
          <a:p>
            <a:pPr algn="l">
              <a:lnSpc>
                <a:spcPts val="454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47725"/>
            <a:ext cx="731887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EDGE CASES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5195" y="2376169"/>
            <a:ext cx="16181194" cy="612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0"/>
              </a:lnSpc>
            </a:pPr>
          </a:p>
          <a:p>
            <a:pPr algn="l" marL="723261" indent="-361630" lvl="1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Empty File</a:t>
            </a:r>
          </a:p>
          <a:p>
            <a:pPr algn="l">
              <a:lnSpc>
                <a:spcPts val="4689"/>
              </a:lnSpc>
            </a:pPr>
          </a:p>
          <a:p>
            <a:pPr algn="l" marL="723261" indent="-361630" lvl="1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Single Word</a:t>
            </a:r>
          </a:p>
          <a:p>
            <a:pPr algn="l">
              <a:lnSpc>
                <a:spcPts val="4689"/>
              </a:lnSpc>
            </a:pPr>
          </a:p>
          <a:p>
            <a:pPr algn="l" marL="723261" indent="-361630" lvl="1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Same word with different characters </a:t>
            </a:r>
          </a:p>
          <a:p>
            <a:pPr algn="l">
              <a:lnSpc>
                <a:spcPts val="4689"/>
              </a:lnSpc>
            </a:pPr>
          </a:p>
          <a:p>
            <a:pPr algn="l" marL="723261" indent="-361630" lvl="1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Single word repeated over 3000 times</a:t>
            </a:r>
          </a:p>
          <a:p>
            <a:pPr algn="l">
              <a:lnSpc>
                <a:spcPts val="4689"/>
              </a:lnSpc>
            </a:pPr>
          </a:p>
          <a:p>
            <a:pPr algn="l" marL="723261" indent="-361630" lvl="1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 paragraph on Map reduce </a:t>
            </a:r>
          </a:p>
          <a:p>
            <a:pPr algn="l">
              <a:lnSpc>
                <a:spcPts val="329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22131" y="4264978"/>
            <a:ext cx="7043738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47725"/>
            <a:ext cx="6686848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9625" y="2959100"/>
            <a:ext cx="16230600" cy="617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MapReduce helps chunk data processing projects into smaller pieces so they can run faster. 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Using one processor to analyze a huge file with terabytes or petabytes of data might, for example, take 10 hours.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 MapReduce job can split that same data file into 10 tasks that run in parallel on 10 processors.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MapReduce facilitates concurrent processing by splitting petabytes of data into smaller chunks, and processing them in parallel on Hadoop commodity servers. 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 the end, it aggregates all the data from multiple servers to return a consolidated output back to the application.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One real-life example of MapReduce is analyzing social media data. Imagine you want to analyze millions of tweets to find the most common hashtags. 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“map” step could involve splitting the data into smaller chunks and counting the occurrences of hashtags in each chunk.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723563" y="8530756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2962" y="2554829"/>
            <a:ext cx="16230600" cy="335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0642" indent="-275321" lvl="1">
              <a:lnSpc>
                <a:spcPts val="3315"/>
              </a:lnSpc>
              <a:buFont typeface="Arial"/>
              <a:buChar char="•"/>
            </a:pPr>
            <a:r>
              <a:rPr lang="en-US" sz="2550" spc="1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File ‘nestedwithfilereading.cpp’ contains our complete code which fulfils the goal of the project.</a:t>
            </a:r>
          </a:p>
          <a:p>
            <a:pPr algn="l" marL="550642" indent="-275321" lvl="1">
              <a:lnSpc>
                <a:spcPts val="3315"/>
              </a:lnSpc>
              <a:buFont typeface="Arial"/>
              <a:buChar char="•"/>
            </a:pPr>
            <a:r>
              <a:rPr lang="en-US" sz="2550" spc="1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Initially we’ve created three Thread functions.</a:t>
            </a:r>
          </a:p>
          <a:p>
            <a:pPr algn="l" marL="550642" indent="-275321" lvl="1">
              <a:lnSpc>
                <a:spcPts val="3315"/>
              </a:lnSpc>
              <a:buFont typeface="Arial"/>
              <a:buChar char="•"/>
            </a:pPr>
            <a:r>
              <a:rPr lang="en-US" sz="2550" spc="1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First Thread Fuctions is named ‘Split’ which is responsible for implementing the functionalities of both splitting and mapping.</a:t>
            </a:r>
          </a:p>
          <a:p>
            <a:pPr algn="l" marL="550642" indent="-275321" lvl="1">
              <a:lnSpc>
                <a:spcPts val="3315"/>
              </a:lnSpc>
              <a:buFont typeface="Arial"/>
              <a:buChar char="•"/>
            </a:pPr>
            <a:r>
              <a:rPr lang="en-US" sz="2550" spc="1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It is splitting the given data (arrays) of items into separate threads. For example if the input data is of the following format: </a:t>
            </a:r>
          </a:p>
          <a:p>
            <a:pPr algn="l">
              <a:lnSpc>
                <a:spcPts val="3315"/>
              </a:lnSpc>
            </a:pPr>
          </a:p>
          <a:p>
            <a:pPr algn="l">
              <a:lnSpc>
                <a:spcPts val="331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4864735"/>
            <a:ext cx="952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47725"/>
            <a:ext cx="11579938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46848" y="5288915"/>
            <a:ext cx="4401354" cy="147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6"/>
              </a:lnSpc>
            </a:pPr>
            <a:r>
              <a:rPr lang="en-US" sz="282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[ {Deer,Bear,River}</a:t>
            </a:r>
          </a:p>
          <a:p>
            <a:pPr algn="ctr">
              <a:lnSpc>
                <a:spcPts val="3956"/>
              </a:lnSpc>
            </a:pPr>
            <a:r>
              <a:rPr lang="en-US" sz="282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{Car,Car,River}</a:t>
            </a:r>
          </a:p>
          <a:p>
            <a:pPr algn="ctr">
              <a:lnSpc>
                <a:spcPts val="3956"/>
              </a:lnSpc>
            </a:pPr>
            <a:r>
              <a:rPr lang="en-US" sz="282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{Deer,Car,Bear} ]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2962" y="7354092"/>
            <a:ext cx="16230600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So the split thread aims to break this into three threads and then performs mapping. Which basically tells the occurrence of each unique items inside the thread (i.e {Car,Car,River}.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To handle this type of mapping we have implemented a struct of thread to cater keys and values of the generated dictionary.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44068" y="2652226"/>
            <a:ext cx="16230600" cy="168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358" indent="-361679" lvl="1">
              <a:lnSpc>
                <a:spcPts val="4489"/>
              </a:lnSpc>
              <a:buFont typeface="Arial"/>
              <a:buChar char="•"/>
            </a:pPr>
            <a:r>
              <a:rPr lang="en-US" sz="3350" spc="1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Mapping functionality implemented inside the Split thread aims to generate a dictionary having key value pairs in the following format:</a:t>
            </a:r>
          </a:p>
          <a:p>
            <a:pPr algn="l">
              <a:lnSpc>
                <a:spcPts val="448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222545" y="5057775"/>
            <a:ext cx="7842910" cy="1815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0"/>
              </a:lnSpc>
            </a:pPr>
            <a:r>
              <a:rPr lang="en-US" sz="345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[ ‘Deer’:1,’Bear’:1,’River’:1] ,</a:t>
            </a:r>
          </a:p>
          <a:p>
            <a:pPr algn="ctr">
              <a:lnSpc>
                <a:spcPts val="4840"/>
              </a:lnSpc>
            </a:pPr>
            <a:r>
              <a:rPr lang="en-US" sz="345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[’Car’:2,’River’:1],</a:t>
            </a:r>
          </a:p>
          <a:p>
            <a:pPr algn="ctr">
              <a:lnSpc>
                <a:spcPts val="4840"/>
              </a:lnSpc>
            </a:pPr>
            <a:r>
              <a:rPr lang="en-US" sz="345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[”Deer”:1,”Car”:1,”Bear”:1]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16230600" cy="447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4465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Second thread aims to apply the functionality of shuffling, named as ‘Shuffle’. This thread aims to shuffle the key value pairs generated from the above steps. </a:t>
            </a:r>
          </a:p>
          <a:p>
            <a:pPr algn="l">
              <a:lnSpc>
                <a:spcPts val="4465"/>
              </a:lnSpc>
            </a:pPr>
          </a:p>
          <a:p>
            <a:pPr algn="l" marL="626107" indent="-313054" lvl="1">
              <a:lnSpc>
                <a:spcPts val="4465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Our Implementation is bit different from how it was instructed in the manual. As we are implementing the “Reduce” thread (which is the third thread) functionality inside the shuffle function.</a:t>
            </a:r>
          </a:p>
          <a:p>
            <a:pPr algn="l">
              <a:lnSpc>
                <a:spcPts val="4465"/>
              </a:lnSpc>
            </a:pPr>
          </a:p>
          <a:p>
            <a:pPr algn="l" marL="626107" indent="-313054" lvl="1">
              <a:lnSpc>
                <a:spcPts val="4465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So the Shuffle function transforms the key value pair in the following format: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51704" y="5802512"/>
            <a:ext cx="4784593" cy="415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6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‘Bear’:1</a:t>
            </a:r>
          </a:p>
          <a:p>
            <a:pPr algn="ctr">
              <a:lnSpc>
                <a:spcPts val="3679"/>
              </a:lnSpc>
            </a:pPr>
            <a:r>
              <a:rPr lang="en-US" sz="26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‘Bear’:1</a:t>
            </a:r>
          </a:p>
          <a:p>
            <a:pPr algn="ctr">
              <a:lnSpc>
                <a:spcPts val="3679"/>
              </a:lnSpc>
            </a:pPr>
            <a:r>
              <a:rPr lang="en-US" sz="26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‘Car’:1</a:t>
            </a:r>
          </a:p>
          <a:p>
            <a:pPr algn="ctr">
              <a:lnSpc>
                <a:spcPts val="3679"/>
              </a:lnSpc>
            </a:pPr>
            <a:r>
              <a:rPr lang="en-US" sz="26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‘Car’:1</a:t>
            </a:r>
          </a:p>
          <a:p>
            <a:pPr algn="ctr">
              <a:lnSpc>
                <a:spcPts val="3679"/>
              </a:lnSpc>
            </a:pPr>
            <a:r>
              <a:rPr lang="en-US" sz="26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‘Car’:1</a:t>
            </a:r>
          </a:p>
          <a:p>
            <a:pPr algn="ctr">
              <a:lnSpc>
                <a:spcPts val="3679"/>
              </a:lnSpc>
            </a:pPr>
            <a:r>
              <a:rPr lang="en-US" sz="26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‘Deer’:1</a:t>
            </a:r>
          </a:p>
          <a:p>
            <a:pPr algn="ctr">
              <a:lnSpc>
                <a:spcPts val="3679"/>
              </a:lnSpc>
            </a:pPr>
            <a:r>
              <a:rPr lang="en-US" sz="26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‘Deer’:1</a:t>
            </a:r>
          </a:p>
          <a:p>
            <a:pPr algn="ctr">
              <a:lnSpc>
                <a:spcPts val="3679"/>
              </a:lnSpc>
            </a:pPr>
            <a:r>
              <a:rPr lang="en-US" sz="26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‘River’:1</a:t>
            </a:r>
          </a:p>
          <a:p>
            <a:pPr algn="ctr">
              <a:lnSpc>
                <a:spcPts val="3679"/>
              </a:lnSpc>
            </a:pPr>
            <a:r>
              <a:rPr lang="en-US" sz="26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‘River’:1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5228535" cy="943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261" indent="-361630" lvl="1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Each of the keys having values greater than 1 are replicated into number of times the value they had.</a:t>
            </a:r>
          </a:p>
          <a:p>
            <a:pPr algn="l">
              <a:lnSpc>
                <a:spcPts val="4689"/>
              </a:lnSpc>
            </a:pPr>
          </a:p>
          <a:p>
            <a:pPr algn="l" marL="723261" indent="-361630" lvl="1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Inside the same thread of Shuffle, after generating the above format output we proceeded with sending the generated arrays into Reduce thread.</a:t>
            </a:r>
          </a:p>
          <a:p>
            <a:pPr algn="l">
              <a:lnSpc>
                <a:spcPts val="4689"/>
              </a:lnSpc>
            </a:pPr>
          </a:p>
          <a:p>
            <a:pPr algn="l" marL="723261" indent="-361630" lvl="1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Which aims to implement the procedure of getting total values of each unique key</a:t>
            </a:r>
          </a:p>
          <a:p>
            <a:pPr algn="l">
              <a:lnSpc>
                <a:spcPts val="4689"/>
              </a:lnSpc>
            </a:pPr>
          </a:p>
          <a:p>
            <a:pPr algn="l" marL="723261" indent="-361630" lvl="1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working flow is similar to what shown below on this page.</a:t>
            </a:r>
          </a:p>
          <a:p>
            <a:pPr algn="l">
              <a:lnSpc>
                <a:spcPts val="4689"/>
              </a:lnSpc>
            </a:pPr>
          </a:p>
          <a:p>
            <a:pPr algn="l" marL="723261" indent="-361630" lvl="1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These totals will be returned to Shuffle thread, and shuffle thread will be responsible to send these values into the main function.                                                               </a:t>
            </a:r>
          </a:p>
          <a:p>
            <a:pPr algn="l">
              <a:lnSpc>
                <a:spcPts val="4689"/>
              </a:lnSpc>
            </a:pPr>
          </a:p>
          <a:p>
            <a:pPr algn="l">
              <a:lnSpc>
                <a:spcPts val="468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442372" y="4861005"/>
            <a:ext cx="949001" cy="94900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FEE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32064" y="2659966"/>
            <a:ext cx="3599580" cy="518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‘Bear’:1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‘Bear’:1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‘Car’:1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‘Car’:1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‘Car’:1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‘Deer’:1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‘Deer’:1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‘River’:1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‘River’:1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45628" y="4147328"/>
            <a:ext cx="3599580" cy="230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‘Bear’:2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‘Car’:3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‘Deer’:2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‘River’:2</a:t>
            </a:r>
          </a:p>
        </p:txBody>
      </p:sp>
      <p:sp>
        <p:nvSpPr>
          <p:cNvPr name="AutoShape 8" id="8"/>
          <p:cNvSpPr/>
          <p:nvPr/>
        </p:nvSpPr>
        <p:spPr>
          <a:xfrm>
            <a:off x="5643855" y="2518769"/>
            <a:ext cx="0" cy="5633474"/>
          </a:xfrm>
          <a:prstGeom prst="line">
            <a:avLst/>
          </a:prstGeom>
          <a:ln cap="flat" w="85725">
            <a:solidFill>
              <a:srgbClr val="EFEEE7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-5400000">
            <a:off x="4442478" y="5031148"/>
            <a:ext cx="1131547" cy="426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Shuffle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0704323" y="3927137"/>
            <a:ext cx="0" cy="2816737"/>
          </a:xfrm>
          <a:prstGeom prst="line">
            <a:avLst/>
          </a:prstGeom>
          <a:ln cap="flat" w="85725">
            <a:solidFill>
              <a:srgbClr val="EFEEE7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-5400000">
            <a:off x="9619570" y="5076784"/>
            <a:ext cx="1222820" cy="426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Reduce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72122" y="2901342"/>
            <a:ext cx="5943756" cy="6356958"/>
          </a:xfrm>
          <a:custGeom>
            <a:avLst/>
            <a:gdLst/>
            <a:ahLst/>
            <a:cxnLst/>
            <a:rect r="r" b="b" t="t" l="l"/>
            <a:pathLst>
              <a:path h="6356958" w="5943756">
                <a:moveTo>
                  <a:pt x="0" y="0"/>
                </a:moveTo>
                <a:lnTo>
                  <a:pt x="5943756" y="0"/>
                </a:lnTo>
                <a:lnTo>
                  <a:pt x="594375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47725"/>
            <a:ext cx="13564724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ACTIVITY DIAGRAMS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2922" y="3213340"/>
            <a:ext cx="2332690" cy="1912806"/>
          </a:xfrm>
          <a:custGeom>
            <a:avLst/>
            <a:gdLst/>
            <a:ahLst/>
            <a:cxnLst/>
            <a:rect r="r" b="b" t="t" l="l"/>
            <a:pathLst>
              <a:path h="1912806" w="2332690">
                <a:moveTo>
                  <a:pt x="0" y="0"/>
                </a:moveTo>
                <a:lnTo>
                  <a:pt x="2332691" y="0"/>
                </a:lnTo>
                <a:lnTo>
                  <a:pt x="2332691" y="1912806"/>
                </a:lnTo>
                <a:lnTo>
                  <a:pt x="0" y="1912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54807" y="3221823"/>
            <a:ext cx="2063682" cy="1692219"/>
          </a:xfrm>
          <a:custGeom>
            <a:avLst/>
            <a:gdLst/>
            <a:ahLst/>
            <a:cxnLst/>
            <a:rect r="r" b="b" t="t" l="l"/>
            <a:pathLst>
              <a:path h="1692219" w="2063682">
                <a:moveTo>
                  <a:pt x="0" y="0"/>
                </a:moveTo>
                <a:lnTo>
                  <a:pt x="2063682" y="0"/>
                </a:lnTo>
                <a:lnTo>
                  <a:pt x="2063682" y="1692219"/>
                </a:lnTo>
                <a:lnTo>
                  <a:pt x="0" y="1692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23412" y="5531832"/>
            <a:ext cx="2063682" cy="1692219"/>
          </a:xfrm>
          <a:custGeom>
            <a:avLst/>
            <a:gdLst/>
            <a:ahLst/>
            <a:cxnLst/>
            <a:rect r="r" b="b" t="t" l="l"/>
            <a:pathLst>
              <a:path h="1692219" w="2063682">
                <a:moveTo>
                  <a:pt x="0" y="0"/>
                </a:moveTo>
                <a:lnTo>
                  <a:pt x="2063682" y="0"/>
                </a:lnTo>
                <a:lnTo>
                  <a:pt x="2063682" y="1692219"/>
                </a:lnTo>
                <a:lnTo>
                  <a:pt x="0" y="1692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64518" y="6956995"/>
            <a:ext cx="2063682" cy="1692219"/>
          </a:xfrm>
          <a:custGeom>
            <a:avLst/>
            <a:gdLst/>
            <a:ahLst/>
            <a:cxnLst/>
            <a:rect r="r" b="b" t="t" l="l"/>
            <a:pathLst>
              <a:path h="1692219" w="2063682">
                <a:moveTo>
                  <a:pt x="0" y="0"/>
                </a:moveTo>
                <a:lnTo>
                  <a:pt x="2063682" y="0"/>
                </a:lnTo>
                <a:lnTo>
                  <a:pt x="2063682" y="1692219"/>
                </a:lnTo>
                <a:lnTo>
                  <a:pt x="0" y="1692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95929" y="2407429"/>
            <a:ext cx="1146677" cy="65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46731" y="2298032"/>
            <a:ext cx="1079835" cy="65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Split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44625" y="4777773"/>
            <a:ext cx="1021255" cy="65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74125" y="7147851"/>
            <a:ext cx="1688728" cy="65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Shuffle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69268" y="876300"/>
            <a:ext cx="11083969" cy="1229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8"/>
              </a:lnSpc>
            </a:pPr>
            <a:r>
              <a:rPr lang="en-US" sz="709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Diagram: 2</a:t>
            </a:r>
          </a:p>
        </p:txBody>
      </p:sp>
      <p:sp>
        <p:nvSpPr>
          <p:cNvPr name="AutoShape 11" id="11"/>
          <p:cNvSpPr/>
          <p:nvPr/>
        </p:nvSpPr>
        <p:spPr>
          <a:xfrm>
            <a:off x="4242606" y="5531832"/>
            <a:ext cx="5079924" cy="875582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triangle" len="med" w="lg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>
            <a:off x="3669268" y="5126146"/>
            <a:ext cx="10917381" cy="3819596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triangle" len="med" w="lg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flipV="true">
            <a:off x="4865809" y="4067932"/>
            <a:ext cx="8688998" cy="31142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triangle" len="med" w="lg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>
            <a:off x="3669268" y="5126146"/>
            <a:ext cx="8395250" cy="2676958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triangle" len="med" w="lg"/>
            <a:tailEnd type="triangle" len="med" w="lg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4586648" y="8099633"/>
            <a:ext cx="2063682" cy="1692219"/>
          </a:xfrm>
          <a:custGeom>
            <a:avLst/>
            <a:gdLst/>
            <a:ahLst/>
            <a:cxnLst/>
            <a:rect r="r" b="b" t="t" l="l"/>
            <a:pathLst>
              <a:path h="1692219" w="2063682">
                <a:moveTo>
                  <a:pt x="0" y="0"/>
                </a:moveTo>
                <a:lnTo>
                  <a:pt x="2063682" y="0"/>
                </a:lnTo>
                <a:lnTo>
                  <a:pt x="2063682" y="1692219"/>
                </a:lnTo>
                <a:lnTo>
                  <a:pt x="0" y="1692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217863" y="6041687"/>
            <a:ext cx="1756992" cy="65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Reduce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DAGYvrxZXJ0</dc:identifier>
  <dcterms:modified xsi:type="dcterms:W3CDTF">2011-08-01T06:04:30Z</dcterms:modified>
  <cp:revision>1</cp:revision>
  <dc:title>Presentation</dc:title>
</cp:coreProperties>
</file>