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37" r:id="rId2"/>
    <p:sldId id="430" r:id="rId3"/>
    <p:sldId id="431" r:id="rId4"/>
    <p:sldId id="432" r:id="rId5"/>
    <p:sldId id="433" r:id="rId6"/>
    <p:sldId id="395" r:id="rId7"/>
    <p:sldId id="396" r:id="rId8"/>
    <p:sldId id="399" r:id="rId9"/>
    <p:sldId id="404" r:id="rId10"/>
    <p:sldId id="407" r:id="rId11"/>
    <p:sldId id="409" r:id="rId12"/>
    <p:sldId id="410" r:id="rId13"/>
  </p:sldIdLst>
  <p:sldSz cx="10058400" cy="7772400"/>
  <p:notesSz cx="92964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10795-5626-4062-9B0F-5C6C891C0BD7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07264-76E5-4925-A908-7542DC4BF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 smtClean="0">
                <a:solidFill>
                  <a:schemeClr val="tx1"/>
                </a:solidFill>
              </a:rPr>
              <a:t>(Week </a:t>
            </a:r>
            <a:r>
              <a:rPr lang="en-US" dirty="0" smtClean="0">
                <a:solidFill>
                  <a:schemeClr val="tx1"/>
                </a:solidFill>
              </a:rPr>
              <a:t>7)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Internet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76400"/>
            <a:ext cx="4367212" cy="304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708" y="685291"/>
            <a:ext cx="36836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WWW</a:t>
            </a:r>
            <a:r>
              <a:rPr sz="3200" spc="-35" dirty="0"/>
              <a:t> </a:t>
            </a:r>
            <a:r>
              <a:rPr sz="3200" spc="-5" dirty="0"/>
              <a:t>Browsers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18: </a:t>
            </a:r>
            <a:r>
              <a:rPr spc="-10" dirty="0"/>
              <a:t>The</a:t>
            </a:r>
            <a:r>
              <a:rPr spc="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0" y="1785620"/>
            <a:ext cx="7625080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90"/>
              </a:spcBef>
            </a:pPr>
            <a:r>
              <a:rPr sz="2000" u="sng" spc="-10" dirty="0">
                <a:latin typeface="Verdana"/>
                <a:cs typeface="Verdana"/>
              </a:rPr>
              <a:t>WWW browser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special </a:t>
            </a:r>
            <a:r>
              <a:rPr sz="2000" u="sng" spc="-15" dirty="0">
                <a:latin typeface="Verdana"/>
                <a:cs typeface="Verdana"/>
              </a:rPr>
              <a:t>software </a:t>
            </a:r>
            <a:r>
              <a:rPr sz="2000" u="sng" spc="-5" dirty="0">
                <a:latin typeface="Verdana"/>
                <a:cs typeface="Verdana"/>
              </a:rPr>
              <a:t>loaded </a:t>
            </a:r>
            <a:r>
              <a:rPr sz="2000" u="sng" spc="-10" dirty="0">
                <a:latin typeface="Verdana"/>
                <a:cs typeface="Verdana"/>
              </a:rPr>
              <a:t>on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5" dirty="0">
                <a:latin typeface="Verdana"/>
                <a:cs typeface="Verdana"/>
              </a:rPr>
              <a:t>web </a:t>
            </a:r>
            <a:r>
              <a:rPr sz="2000" u="sng" dirty="0">
                <a:latin typeface="Verdana"/>
                <a:cs typeface="Verdana"/>
              </a:rPr>
              <a:t>client  </a:t>
            </a:r>
            <a:r>
              <a:rPr sz="2000" u="sng" spc="-10" dirty="0">
                <a:latin typeface="Verdana"/>
                <a:cs typeface="Verdana"/>
              </a:rPr>
              <a:t>computer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that normally provides following navigation  facilities to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users:</a:t>
            </a:r>
            <a:endParaRPr sz="2000">
              <a:latin typeface="Verdana"/>
              <a:cs typeface="Verdana"/>
            </a:endParaRPr>
          </a:p>
          <a:p>
            <a:pPr marL="585470" marR="481965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Does </a:t>
            </a:r>
            <a:r>
              <a:rPr sz="2000" dirty="0">
                <a:latin typeface="Verdana"/>
                <a:cs typeface="Verdana"/>
              </a:rPr>
              <a:t>not </a:t>
            </a:r>
            <a:r>
              <a:rPr sz="2000" spc="-5" dirty="0">
                <a:latin typeface="Verdana"/>
                <a:cs typeface="Verdana"/>
              </a:rPr>
              <a:t>require a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remotely </a:t>
            </a:r>
            <a:r>
              <a:rPr sz="2000" dirty="0">
                <a:latin typeface="Verdana"/>
                <a:cs typeface="Verdana"/>
              </a:rPr>
              <a:t>log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to a </a:t>
            </a:r>
            <a:r>
              <a:rPr sz="2000" spc="-15" dirty="0">
                <a:latin typeface="Verdana"/>
                <a:cs typeface="Verdana"/>
              </a:rPr>
              <a:t>web  </a:t>
            </a:r>
            <a:r>
              <a:rPr sz="2000" spc="-10" dirty="0">
                <a:latin typeface="Verdana"/>
                <a:cs typeface="Verdana"/>
              </a:rPr>
              <a:t>server computer or </a:t>
            </a:r>
            <a:r>
              <a:rPr sz="2000" spc="0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log </a:t>
            </a:r>
            <a:r>
              <a:rPr sz="2000" spc="-10" dirty="0">
                <a:latin typeface="Verdana"/>
                <a:cs typeface="Verdana"/>
              </a:rPr>
              <a:t>out </a:t>
            </a:r>
            <a:r>
              <a:rPr sz="2000" dirty="0">
                <a:latin typeface="Verdana"/>
                <a:cs typeface="Verdana"/>
              </a:rPr>
              <a:t>again </a:t>
            </a:r>
            <a:r>
              <a:rPr sz="2000" spc="-10" dirty="0">
                <a:latin typeface="Verdana"/>
                <a:cs typeface="Verdana"/>
              </a:rPr>
              <a:t>when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done</a:t>
            </a:r>
            <a:endParaRPr sz="2000">
              <a:latin typeface="Verdana"/>
              <a:cs typeface="Verdana"/>
            </a:endParaRPr>
          </a:p>
          <a:p>
            <a:pPr marL="585470" marR="5080" indent="-344170" algn="just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visit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server computer’s </a:t>
            </a:r>
            <a:r>
              <a:rPr sz="2000" spc="-5" dirty="0">
                <a:latin typeface="Verdana"/>
                <a:cs typeface="Verdana"/>
              </a:rPr>
              <a:t>web site and  to </a:t>
            </a:r>
            <a:r>
              <a:rPr sz="2000" spc="-10" dirty="0">
                <a:latin typeface="Verdana"/>
                <a:cs typeface="Verdana"/>
              </a:rPr>
              <a:t>access </a:t>
            </a:r>
            <a:r>
              <a:rPr sz="2000" spc="-5" dirty="0">
                <a:latin typeface="Verdana"/>
                <a:cs typeface="Verdana"/>
              </a:rPr>
              <a:t>information </a:t>
            </a:r>
            <a:r>
              <a:rPr sz="2000" spc="-10" dirty="0">
                <a:latin typeface="Verdana"/>
                <a:cs typeface="Verdana"/>
              </a:rPr>
              <a:t>stored on </a:t>
            </a:r>
            <a:r>
              <a:rPr sz="2000" spc="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by specifying </a:t>
            </a:r>
            <a:r>
              <a:rPr sz="2000" dirty="0">
                <a:latin typeface="Verdana"/>
                <a:cs typeface="Verdana"/>
              </a:rPr>
              <a:t>its </a:t>
            </a:r>
            <a:r>
              <a:rPr sz="2000" i="1" spc="-10" dirty="0">
                <a:latin typeface="Verdana"/>
                <a:cs typeface="Verdana"/>
              </a:rPr>
              <a:t>URL  (Uniform Resource </a:t>
            </a:r>
            <a:r>
              <a:rPr sz="2000" i="1" spc="-5" dirty="0">
                <a:latin typeface="Verdana"/>
                <a:cs typeface="Verdana"/>
              </a:rPr>
              <a:t>Locator)</a:t>
            </a:r>
            <a:r>
              <a:rPr sz="2000" i="1" spc="-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address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(Continued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8755" y="697483"/>
            <a:ext cx="4342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 </a:t>
            </a:r>
            <a:r>
              <a:rPr spc="-5" dirty="0"/>
              <a:t>of the</a:t>
            </a:r>
            <a:r>
              <a:rPr spc="-6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363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18: </a:t>
            </a:r>
            <a:r>
              <a:rPr spc="-10" dirty="0"/>
              <a:t>The</a:t>
            </a:r>
            <a:r>
              <a:rPr spc="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755" y="1813051"/>
            <a:ext cx="6905625" cy="428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Verdana"/>
                <a:cs typeface="Verdana"/>
              </a:rPr>
              <a:t>Some </a:t>
            </a:r>
            <a:r>
              <a:rPr sz="2000" spc="-5" dirty="0">
                <a:latin typeface="Verdana"/>
                <a:cs typeface="Verdana"/>
              </a:rPr>
              <a:t>important </a:t>
            </a:r>
            <a:r>
              <a:rPr sz="2000" spc="-10" dirty="0">
                <a:latin typeface="Verdana"/>
                <a:cs typeface="Verdana"/>
              </a:rPr>
              <a:t>current strategic uses 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5" dirty="0">
                <a:latin typeface="Verdana"/>
                <a:cs typeface="Verdana"/>
              </a:rPr>
              <a:t>Internet  </a:t>
            </a:r>
            <a:r>
              <a:rPr sz="2000" spc="-20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7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On-line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communication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7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Software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sharing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Exchange of </a:t>
            </a:r>
            <a:r>
              <a:rPr sz="2000" spc="-5" dirty="0">
                <a:latin typeface="Verdana"/>
                <a:cs typeface="Verdana"/>
              </a:rPr>
              <a:t>views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topics </a:t>
            </a:r>
            <a:r>
              <a:rPr sz="2000" spc="-10" dirty="0">
                <a:latin typeface="Verdana"/>
                <a:cs typeface="Verdana"/>
              </a:rPr>
              <a:t>of common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interest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Posting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information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15" dirty="0">
                <a:latin typeface="Verdana"/>
                <a:cs typeface="Verdana"/>
              </a:rPr>
              <a:t>general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interest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5" dirty="0">
                <a:latin typeface="Verdana"/>
                <a:cs typeface="Verdana"/>
              </a:rPr>
              <a:t>Product</a:t>
            </a:r>
            <a:r>
              <a:rPr sz="2000" spc="-5" dirty="0">
                <a:latin typeface="Verdana"/>
                <a:cs typeface="Verdana"/>
              </a:rPr>
              <a:t> promotion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Feedback </a:t>
            </a:r>
            <a:r>
              <a:rPr sz="2000" spc="-5" dirty="0">
                <a:latin typeface="Verdana"/>
                <a:cs typeface="Verdana"/>
              </a:rPr>
              <a:t>about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7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10" dirty="0">
                <a:latin typeface="Verdana"/>
                <a:cs typeface="Verdana"/>
              </a:rPr>
              <a:t>Customer support service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50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dirty="0">
                <a:latin typeface="Verdana"/>
                <a:cs typeface="Verdana"/>
              </a:rPr>
              <a:t>On-line </a:t>
            </a:r>
            <a:r>
              <a:rPr sz="2000" spc="-10" dirty="0">
                <a:latin typeface="Verdana"/>
                <a:cs typeface="Verdana"/>
              </a:rPr>
              <a:t>journals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magazines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7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On-line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shopping</a:t>
            </a:r>
            <a:endParaRPr sz="2000">
              <a:latin typeface="Verdana"/>
              <a:cs typeface="Verdana"/>
            </a:endParaRPr>
          </a:p>
          <a:p>
            <a:pPr marL="585470" indent="-344170">
              <a:lnSpc>
                <a:spcPct val="100000"/>
              </a:lnSpc>
              <a:spcBef>
                <a:spcPts val="475"/>
              </a:spcBef>
              <a:buClr>
                <a:srgbClr val="FF3300"/>
              </a:buClr>
              <a:buFont typeface="Wingdings"/>
              <a:buChar char=""/>
              <a:tabLst>
                <a:tab pos="585470" algn="l"/>
                <a:tab pos="586105" algn="l"/>
              </a:tabLst>
            </a:pPr>
            <a:r>
              <a:rPr sz="2000" spc="-5" dirty="0">
                <a:latin typeface="Verdana"/>
                <a:cs typeface="Verdana"/>
              </a:rPr>
              <a:t>World-wide video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conferencing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369332"/>
          </a:xfrm>
        </p:spPr>
        <p:txBody>
          <a:bodyPr/>
          <a:lstStyle/>
          <a:p>
            <a:r>
              <a:rPr lang="en-US" dirty="0" smtClean="0"/>
              <a:t>Quiz 1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92376"/>
            <a:ext cx="8915400" cy="388824"/>
          </a:xfrm>
        </p:spPr>
        <p:txBody>
          <a:bodyPr/>
          <a:lstStyle/>
          <a:p>
            <a:r>
              <a:rPr lang="en-US" dirty="0" smtClean="0"/>
              <a:t>Quiz 1 Solution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86140" cy="369332"/>
          </a:xfrm>
        </p:spPr>
        <p:txBody>
          <a:bodyPr/>
          <a:lstStyle/>
          <a:p>
            <a:r>
              <a:rPr lang="en-US" dirty="0" smtClean="0"/>
              <a:t>Repeat of Week 4 Lecture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8" name="AutoShape 4" descr="Image result for logic gat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/>
          <a:srcRect l="2000" t="19684" r="25333" b="7206"/>
          <a:stretch>
            <a:fillRect/>
          </a:stretch>
        </p:blipFill>
        <p:spPr bwMode="auto">
          <a:xfrm>
            <a:off x="457200" y="14478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2401316"/>
            <a:ext cx="249554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524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39" y="2587751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183" y="296570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9839" y="2330609"/>
            <a:ext cx="850900" cy="382270"/>
          </a:xfrm>
          <a:custGeom>
            <a:avLst/>
            <a:gdLst/>
            <a:ahLst/>
            <a:cxnLst/>
            <a:rect l="l" t="t" r="r" b="b"/>
            <a:pathLst>
              <a:path w="850900" h="382269">
                <a:moveTo>
                  <a:pt x="0" y="65118"/>
                </a:moveTo>
                <a:lnTo>
                  <a:pt x="60541" y="27872"/>
                </a:lnTo>
                <a:lnTo>
                  <a:pt x="129684" y="6345"/>
                </a:lnTo>
                <a:lnTo>
                  <a:pt x="205913" y="0"/>
                </a:lnTo>
                <a:lnTo>
                  <a:pt x="246210" y="2352"/>
                </a:lnTo>
                <a:lnTo>
                  <a:pt x="287710" y="8299"/>
                </a:lnTo>
                <a:lnTo>
                  <a:pt x="330223" y="17772"/>
                </a:lnTo>
                <a:lnTo>
                  <a:pt x="373560" y="30705"/>
                </a:lnTo>
                <a:lnTo>
                  <a:pt x="417530" y="47031"/>
                </a:lnTo>
                <a:lnTo>
                  <a:pt x="461945" y="66682"/>
                </a:lnTo>
                <a:lnTo>
                  <a:pt x="506614" y="89592"/>
                </a:lnTo>
                <a:lnTo>
                  <a:pt x="551349" y="115693"/>
                </a:lnTo>
                <a:lnTo>
                  <a:pt x="595959" y="144917"/>
                </a:lnTo>
                <a:lnTo>
                  <a:pt x="640255" y="177199"/>
                </a:lnTo>
                <a:lnTo>
                  <a:pt x="684048" y="212470"/>
                </a:lnTo>
                <a:lnTo>
                  <a:pt x="727147" y="250664"/>
                </a:lnTo>
                <a:lnTo>
                  <a:pt x="769364" y="291714"/>
                </a:lnTo>
                <a:lnTo>
                  <a:pt x="810509" y="335551"/>
                </a:lnTo>
                <a:lnTo>
                  <a:pt x="850392" y="38211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8983" y="2706623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095" y="451566"/>
                </a:lnTo>
                <a:lnTo>
                  <a:pt x="141824" y="466694"/>
                </a:lnTo>
                <a:lnTo>
                  <a:pt x="180389" y="468533"/>
                </a:lnTo>
                <a:lnTo>
                  <a:pt x="219868" y="466666"/>
                </a:lnTo>
                <a:lnTo>
                  <a:pt x="260095" y="461176"/>
                </a:lnTo>
                <a:lnTo>
                  <a:pt x="300906" y="452143"/>
                </a:lnTo>
                <a:lnTo>
                  <a:pt x="342137" y="439652"/>
                </a:lnTo>
                <a:lnTo>
                  <a:pt x="383622" y="423784"/>
                </a:lnTo>
                <a:lnTo>
                  <a:pt x="425196" y="404622"/>
                </a:lnTo>
                <a:lnTo>
                  <a:pt x="466694" y="382248"/>
                </a:lnTo>
                <a:lnTo>
                  <a:pt x="507952" y="356744"/>
                </a:lnTo>
                <a:lnTo>
                  <a:pt x="548804" y="328194"/>
                </a:lnTo>
                <a:lnTo>
                  <a:pt x="589087" y="296680"/>
                </a:lnTo>
                <a:lnTo>
                  <a:pt x="628634" y="262283"/>
                </a:lnTo>
                <a:lnTo>
                  <a:pt x="667281" y="225087"/>
                </a:lnTo>
                <a:lnTo>
                  <a:pt x="704864" y="185174"/>
                </a:lnTo>
                <a:lnTo>
                  <a:pt x="741217" y="142626"/>
                </a:lnTo>
                <a:lnTo>
                  <a:pt x="776175" y="97526"/>
                </a:lnTo>
                <a:lnTo>
                  <a:pt x="809573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9839" y="2398776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5" h="722630">
                <a:moveTo>
                  <a:pt x="6096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6952" y="3950208"/>
            <a:ext cx="765175" cy="893444"/>
          </a:xfrm>
          <a:custGeom>
            <a:avLst/>
            <a:gdLst/>
            <a:ahLst/>
            <a:cxnLst/>
            <a:rect l="l" t="t" r="r" b="b"/>
            <a:pathLst>
              <a:path w="765175" h="893445">
                <a:moveTo>
                  <a:pt x="765048" y="445007"/>
                </a:moveTo>
                <a:lnTo>
                  <a:pt x="0" y="0"/>
                </a:lnTo>
                <a:lnTo>
                  <a:pt x="0" y="893063"/>
                </a:lnTo>
                <a:lnTo>
                  <a:pt x="765048" y="445007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935" y="439521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84734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0723" y="4833620"/>
            <a:ext cx="68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707" y="1962404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0135" y="3663696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6232" y="3447288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6232" y="3654552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2071" y="355701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1623" y="3395471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556" y="3157219"/>
            <a:ext cx="2047239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25" dirty="0">
                <a:latin typeface="Arial"/>
                <a:cs typeface="Arial"/>
              </a:rPr>
              <a:t>C=</a:t>
            </a:r>
            <a:r>
              <a:rPr sz="4350" spc="37" baseline="-2873" dirty="0">
                <a:latin typeface="Symbol"/>
                <a:cs typeface="Symbol"/>
              </a:rPr>
              <a:t></a:t>
            </a:r>
            <a:r>
              <a:rPr sz="2200" spc="25" dirty="0">
                <a:latin typeface="Arial"/>
                <a:cs typeface="Arial"/>
              </a:rPr>
              <a:t>A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+B</a:t>
            </a:r>
            <a:r>
              <a:rPr sz="4350" spc="-30" baseline="-2873" dirty="0">
                <a:latin typeface="Symbol"/>
                <a:cs typeface="Symbol"/>
              </a:rPr>
              <a:t></a:t>
            </a:r>
            <a:r>
              <a:rPr sz="2200" spc="-20" dirty="0">
                <a:latin typeface="Symbol"/>
                <a:cs typeface="Symbol"/>
              </a:rPr>
              <a:t></a:t>
            </a:r>
            <a:r>
              <a:rPr sz="5775" spc="-30" baseline="-5050" dirty="0">
                <a:latin typeface="Symbol"/>
                <a:cs typeface="Symbol"/>
              </a:rPr>
              <a:t>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20" dirty="0">
                <a:latin typeface="Symbol"/>
                <a:cs typeface="Symbol"/>
              </a:rPr>
              <a:t>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Arial"/>
                <a:cs typeface="Arial"/>
              </a:rPr>
              <a:t>B</a:t>
            </a:r>
            <a:r>
              <a:rPr sz="5775" spc="-375" baseline="-5050" dirty="0">
                <a:latin typeface="Symbol"/>
                <a:cs typeface="Symbol"/>
              </a:rPr>
              <a:t></a:t>
            </a:r>
            <a:endParaRPr sz="5775" baseline="-50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7464" y="3078479"/>
            <a:ext cx="0" cy="1283335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0"/>
                </a:moveTo>
                <a:lnTo>
                  <a:pt x="0" y="12832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7464" y="434949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6567" y="4559808"/>
            <a:ext cx="951230" cy="3175"/>
          </a:xfrm>
          <a:custGeom>
            <a:avLst/>
            <a:gdLst/>
            <a:ahLst/>
            <a:cxnLst/>
            <a:rect l="l" t="t" r="r" b="b"/>
            <a:pathLst>
              <a:path w="951230" h="3175">
                <a:moveTo>
                  <a:pt x="0" y="0"/>
                </a:moveTo>
                <a:lnTo>
                  <a:pt x="950976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5572" y="4059428"/>
            <a:ext cx="894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33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</a:t>
            </a:r>
            <a:r>
              <a:rPr sz="2400" u="heavy" spc="-229" dirty="0">
                <a:latin typeface="Arial"/>
                <a:cs typeface="Arial"/>
              </a:rPr>
              <a:t> </a:t>
            </a:r>
            <a:r>
              <a:rPr sz="2400" u="heavy" spc="60" dirty="0">
                <a:latin typeface="Symbol"/>
                <a:cs typeface="Symbol"/>
              </a:rPr>
              <a:t></a:t>
            </a:r>
            <a:r>
              <a:rPr sz="2400" u="heavy" spc="60" dirty="0">
                <a:latin typeface="Arial"/>
                <a:cs typeface="Arial"/>
              </a:rPr>
              <a:t>B	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6328" y="272186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3055" y="3148583"/>
            <a:ext cx="509270" cy="798830"/>
          </a:xfrm>
          <a:custGeom>
            <a:avLst/>
            <a:gdLst/>
            <a:ahLst/>
            <a:cxnLst/>
            <a:rect l="l" t="t" r="r" b="b"/>
            <a:pathLst>
              <a:path w="509270" h="798829">
                <a:moveTo>
                  <a:pt x="252984" y="0"/>
                </a:moveTo>
                <a:lnTo>
                  <a:pt x="326493" y="16744"/>
                </a:lnTo>
                <a:lnTo>
                  <a:pt x="360403" y="36788"/>
                </a:lnTo>
                <a:lnTo>
                  <a:pt x="391868" y="63827"/>
                </a:lnTo>
                <a:lnTo>
                  <a:pt x="420475" y="97268"/>
                </a:lnTo>
                <a:lnTo>
                  <a:pt x="445811" y="136521"/>
                </a:lnTo>
                <a:lnTo>
                  <a:pt x="467466" y="180995"/>
                </a:lnTo>
                <a:lnTo>
                  <a:pt x="485025" y="230099"/>
                </a:lnTo>
                <a:lnTo>
                  <a:pt x="498078" y="283244"/>
                </a:lnTo>
                <a:lnTo>
                  <a:pt x="506213" y="339837"/>
                </a:lnTo>
                <a:lnTo>
                  <a:pt x="509016" y="399288"/>
                </a:lnTo>
                <a:lnTo>
                  <a:pt x="506213" y="458051"/>
                </a:lnTo>
                <a:lnTo>
                  <a:pt x="498078" y="514218"/>
                </a:lnTo>
                <a:lnTo>
                  <a:pt x="485025" y="567157"/>
                </a:lnTo>
                <a:lnTo>
                  <a:pt x="467466" y="616234"/>
                </a:lnTo>
                <a:lnTo>
                  <a:pt x="445811" y="660818"/>
                </a:lnTo>
                <a:lnTo>
                  <a:pt x="420475" y="700277"/>
                </a:lnTo>
                <a:lnTo>
                  <a:pt x="391868" y="733979"/>
                </a:lnTo>
                <a:lnTo>
                  <a:pt x="360403" y="761292"/>
                </a:lnTo>
                <a:lnTo>
                  <a:pt x="326493" y="781584"/>
                </a:lnTo>
                <a:lnTo>
                  <a:pt x="290549" y="794222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8400" y="4062984"/>
            <a:ext cx="509270" cy="798830"/>
          </a:xfrm>
          <a:custGeom>
            <a:avLst/>
            <a:gdLst/>
            <a:ahLst/>
            <a:cxnLst/>
            <a:rect l="l" t="t" r="r" b="b"/>
            <a:pathLst>
              <a:path w="509269" h="798829">
                <a:moveTo>
                  <a:pt x="256031" y="0"/>
                </a:moveTo>
                <a:lnTo>
                  <a:pt x="328162" y="16744"/>
                </a:lnTo>
                <a:lnTo>
                  <a:pt x="361576" y="36788"/>
                </a:lnTo>
                <a:lnTo>
                  <a:pt x="392653" y="63827"/>
                </a:lnTo>
                <a:lnTo>
                  <a:pt x="420969" y="97268"/>
                </a:lnTo>
                <a:lnTo>
                  <a:pt x="446098" y="136521"/>
                </a:lnTo>
                <a:lnTo>
                  <a:pt x="467612" y="180995"/>
                </a:lnTo>
                <a:lnTo>
                  <a:pt x="485087" y="230099"/>
                </a:lnTo>
                <a:lnTo>
                  <a:pt x="498097" y="283244"/>
                </a:lnTo>
                <a:lnTo>
                  <a:pt x="506215" y="339837"/>
                </a:lnTo>
                <a:lnTo>
                  <a:pt x="509016" y="399288"/>
                </a:lnTo>
                <a:lnTo>
                  <a:pt x="506215" y="458051"/>
                </a:lnTo>
                <a:lnTo>
                  <a:pt x="498097" y="514218"/>
                </a:lnTo>
                <a:lnTo>
                  <a:pt x="485087" y="567157"/>
                </a:lnTo>
                <a:lnTo>
                  <a:pt x="467612" y="616234"/>
                </a:lnTo>
                <a:lnTo>
                  <a:pt x="446098" y="660818"/>
                </a:lnTo>
                <a:lnTo>
                  <a:pt x="420969" y="700277"/>
                </a:lnTo>
                <a:lnTo>
                  <a:pt x="392653" y="733979"/>
                </a:lnTo>
                <a:lnTo>
                  <a:pt x="361576" y="761292"/>
                </a:lnTo>
                <a:lnTo>
                  <a:pt x="328162" y="781584"/>
                </a:lnTo>
                <a:lnTo>
                  <a:pt x="256031" y="798576"/>
                </a:lnTo>
                <a:lnTo>
                  <a:pt x="0" y="798576"/>
                </a:lnTo>
                <a:lnTo>
                  <a:pt x="0" y="0"/>
                </a:lnTo>
                <a:lnTo>
                  <a:pt x="25603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6232" y="2721864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6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0032" y="2891408"/>
            <a:ext cx="161544" cy="19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8695" y="2542032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27431" y="74513"/>
                </a:moveTo>
                <a:lnTo>
                  <a:pt x="27431" y="371855"/>
                </a:lnTo>
                <a:lnTo>
                  <a:pt x="45719" y="371855"/>
                </a:lnTo>
                <a:lnTo>
                  <a:pt x="45719" y="76200"/>
                </a:lnTo>
                <a:lnTo>
                  <a:pt x="36576" y="76200"/>
                </a:lnTo>
                <a:lnTo>
                  <a:pt x="27431" y="74513"/>
                </a:lnTo>
                <a:close/>
              </a:path>
              <a:path w="76200" h="372110">
                <a:moveTo>
                  <a:pt x="45719" y="74566"/>
                </a:moveTo>
                <a:lnTo>
                  <a:pt x="36576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372110">
                <a:moveTo>
                  <a:pt x="76200" y="39623"/>
                </a:moveTo>
                <a:lnTo>
                  <a:pt x="45719" y="39623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8" y="65912"/>
                </a:lnTo>
                <a:lnTo>
                  <a:pt x="73009" y="54340"/>
                </a:lnTo>
                <a:lnTo>
                  <a:pt x="76200" y="39623"/>
                </a:lnTo>
                <a:close/>
              </a:path>
              <a:path w="76200" h="372110">
                <a:moveTo>
                  <a:pt x="36576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3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3"/>
                </a:lnTo>
                <a:lnTo>
                  <a:pt x="76200" y="39623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6088" y="2926079"/>
            <a:ext cx="76200" cy="1640205"/>
          </a:xfrm>
          <a:custGeom>
            <a:avLst/>
            <a:gdLst/>
            <a:ahLst/>
            <a:cxnLst/>
            <a:rect l="l" t="t" r="r" b="b"/>
            <a:pathLst>
              <a:path w="76200" h="1640204">
                <a:moveTo>
                  <a:pt x="27431" y="74513"/>
                </a:moveTo>
                <a:lnTo>
                  <a:pt x="27431" y="1639824"/>
                </a:lnTo>
                <a:lnTo>
                  <a:pt x="45719" y="1639824"/>
                </a:lnTo>
                <a:lnTo>
                  <a:pt x="45719" y="76200"/>
                </a:lnTo>
                <a:lnTo>
                  <a:pt x="36575" y="76200"/>
                </a:lnTo>
                <a:lnTo>
                  <a:pt x="27431" y="74513"/>
                </a:lnTo>
                <a:close/>
              </a:path>
              <a:path w="76200" h="1640204">
                <a:moveTo>
                  <a:pt x="45719" y="74566"/>
                </a:moveTo>
                <a:lnTo>
                  <a:pt x="36575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1640204">
                <a:moveTo>
                  <a:pt x="76200" y="39624"/>
                </a:moveTo>
                <a:lnTo>
                  <a:pt x="45719" y="39624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9" y="65912"/>
                </a:lnTo>
                <a:lnTo>
                  <a:pt x="73009" y="54340"/>
                </a:lnTo>
                <a:lnTo>
                  <a:pt x="76200" y="39624"/>
                </a:lnTo>
                <a:close/>
              </a:path>
              <a:path w="76200" h="1640204">
                <a:moveTo>
                  <a:pt x="36575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4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4"/>
                </a:lnTo>
                <a:lnTo>
                  <a:pt x="76200" y="39624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31211" y="4891532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0244" y="2288539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10328" y="4075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97628" y="4041140"/>
            <a:ext cx="5010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204" dirty="0">
                <a:latin typeface="Arial"/>
                <a:cs typeface="Arial"/>
              </a:rPr>
              <a:t>A</a:t>
            </a:r>
            <a:r>
              <a:rPr sz="2200" spc="15" dirty="0">
                <a:latin typeface="Symbol"/>
                <a:cs typeface="Symbol"/>
              </a:rPr>
              <a:t></a:t>
            </a:r>
            <a:r>
              <a:rPr sz="2200" spc="1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r>
              <a:rPr spc="-10" dirty="0"/>
              <a:t>/78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46723" y="3958844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965708" y="660908"/>
            <a:ext cx="521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 Boolean</a:t>
            </a:r>
            <a:r>
              <a:rPr spc="40" dirty="0"/>
              <a:t> </a:t>
            </a:r>
            <a:r>
              <a:rPr spc="-5" dirty="0"/>
              <a:t>Expression</a:t>
            </a:r>
          </a:p>
          <a:p>
            <a:pPr marL="12700">
              <a:lnSpc>
                <a:spcPct val="100000"/>
              </a:lnSpc>
              <a:tabLst>
                <a:tab pos="3096895" algn="l"/>
              </a:tabLst>
            </a:pPr>
            <a:r>
              <a:rPr spc="-5" dirty="0"/>
              <a:t>of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5" dirty="0"/>
              <a:t>Circuit	(Example</a:t>
            </a:r>
            <a:r>
              <a:rPr spc="-75" dirty="0"/>
              <a:t> </a:t>
            </a:r>
            <a:r>
              <a:rPr spc="-5" dirty="0"/>
              <a:t>2)</a:t>
            </a:r>
          </a:p>
        </p:txBody>
      </p:sp>
      <p:sp>
        <p:nvSpPr>
          <p:cNvPr id="42" name="Oval 41"/>
          <p:cNvSpPr/>
          <p:nvPr/>
        </p:nvSpPr>
        <p:spPr>
          <a:xfrm>
            <a:off x="4572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r>
              <a:rPr spc="-10" dirty="0"/>
              <a:t>/78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3092" y="2056892"/>
            <a:ext cx="2801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 Expression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4723" y="2023364"/>
            <a:ext cx="115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60" dirty="0">
                <a:latin typeface="Symbol"/>
                <a:cs typeface="Symbol"/>
              </a:rPr>
              <a:t></a:t>
            </a:r>
            <a:r>
              <a:rPr sz="2400" spc="60" dirty="0">
                <a:latin typeface="Arial"/>
                <a:cs typeface="Arial"/>
              </a:rPr>
              <a:t>B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+C</a:t>
            </a:r>
            <a:r>
              <a:rPr sz="2400" spc="-27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745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Logic Circuit from a Boolean  Expression (Example</a:t>
            </a:r>
            <a:r>
              <a:rPr spc="25" dirty="0"/>
              <a:t> </a:t>
            </a:r>
            <a:r>
              <a:rPr spc="-5" dirty="0"/>
              <a:t>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919471" y="4163567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322576" y="4541520"/>
            <a:ext cx="3721735" cy="0"/>
          </a:xfrm>
          <a:custGeom>
            <a:avLst/>
            <a:gdLst/>
            <a:ahLst/>
            <a:cxnLst/>
            <a:rect l="l" t="t" r="r" b="b"/>
            <a:pathLst>
              <a:path w="3721735">
                <a:moveTo>
                  <a:pt x="0" y="0"/>
                </a:moveTo>
                <a:lnTo>
                  <a:pt x="37216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5907023" y="3905021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2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916167" y="4282440"/>
            <a:ext cx="841375" cy="467359"/>
          </a:xfrm>
          <a:custGeom>
            <a:avLst/>
            <a:gdLst/>
            <a:ahLst/>
            <a:cxnLst/>
            <a:rect l="l" t="t" r="r" b="b"/>
            <a:pathLst>
              <a:path w="841375" h="467360">
                <a:moveTo>
                  <a:pt x="0" y="417576"/>
                </a:moveTo>
                <a:lnTo>
                  <a:pt x="68782" y="449276"/>
                </a:lnTo>
                <a:lnTo>
                  <a:pt x="142937" y="465024"/>
                </a:lnTo>
                <a:lnTo>
                  <a:pt x="181630" y="467127"/>
                </a:lnTo>
                <a:lnTo>
                  <a:pt x="221187" y="465494"/>
                </a:lnTo>
                <a:lnTo>
                  <a:pt x="261448" y="460209"/>
                </a:lnTo>
                <a:lnTo>
                  <a:pt x="302253" y="451358"/>
                </a:lnTo>
                <a:lnTo>
                  <a:pt x="343443" y="439023"/>
                </a:lnTo>
                <a:lnTo>
                  <a:pt x="384858" y="423289"/>
                </a:lnTo>
                <a:lnTo>
                  <a:pt x="426339" y="404241"/>
                </a:lnTo>
                <a:lnTo>
                  <a:pt x="467724" y="381961"/>
                </a:lnTo>
                <a:lnTo>
                  <a:pt x="508856" y="356536"/>
                </a:lnTo>
                <a:lnTo>
                  <a:pt x="549574" y="328048"/>
                </a:lnTo>
                <a:lnTo>
                  <a:pt x="589718" y="296582"/>
                </a:lnTo>
                <a:lnTo>
                  <a:pt x="629129" y="262221"/>
                </a:lnTo>
                <a:lnTo>
                  <a:pt x="667646" y="225051"/>
                </a:lnTo>
                <a:lnTo>
                  <a:pt x="705111" y="185156"/>
                </a:lnTo>
                <a:lnTo>
                  <a:pt x="741363" y="142619"/>
                </a:lnTo>
                <a:lnTo>
                  <a:pt x="776243" y="97524"/>
                </a:lnTo>
                <a:lnTo>
                  <a:pt x="809591" y="49956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5910071" y="3974591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4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5921755" y="4772659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3870959" y="3596640"/>
            <a:ext cx="1045844" cy="3175"/>
          </a:xfrm>
          <a:custGeom>
            <a:avLst/>
            <a:gdLst/>
            <a:ahLst/>
            <a:cxnLst/>
            <a:rect l="l" t="t" r="r" b="b"/>
            <a:pathLst>
              <a:path w="1045845" h="3175">
                <a:moveTo>
                  <a:pt x="0" y="0"/>
                </a:moveTo>
                <a:lnTo>
                  <a:pt x="104546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4086859" y="3212083"/>
            <a:ext cx="59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60" dirty="0">
                <a:latin typeface="Symbol"/>
                <a:cs typeface="Symbol"/>
              </a:rPr>
              <a:t></a:t>
            </a:r>
            <a:r>
              <a:rPr sz="2400" spc="6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355847" y="3197351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4" y="0"/>
                </a:moveTo>
                <a:lnTo>
                  <a:pt x="326227" y="16991"/>
                </a:lnTo>
                <a:lnTo>
                  <a:pt x="359847" y="37283"/>
                </a:lnTo>
                <a:lnTo>
                  <a:pt x="390952" y="64596"/>
                </a:lnTo>
                <a:lnTo>
                  <a:pt x="419158" y="98298"/>
                </a:lnTo>
                <a:lnTo>
                  <a:pt x="444080" y="137757"/>
                </a:lnTo>
                <a:lnTo>
                  <a:pt x="465334" y="182341"/>
                </a:lnTo>
                <a:lnTo>
                  <a:pt x="482534" y="231418"/>
                </a:lnTo>
                <a:lnTo>
                  <a:pt x="495296" y="284357"/>
                </a:lnTo>
                <a:lnTo>
                  <a:pt x="503236" y="340524"/>
                </a:lnTo>
                <a:lnTo>
                  <a:pt x="505967" y="399288"/>
                </a:lnTo>
                <a:lnTo>
                  <a:pt x="503236" y="458738"/>
                </a:lnTo>
                <a:lnTo>
                  <a:pt x="495296" y="515331"/>
                </a:lnTo>
                <a:lnTo>
                  <a:pt x="482534" y="568476"/>
                </a:lnTo>
                <a:lnTo>
                  <a:pt x="465334" y="617580"/>
                </a:lnTo>
                <a:lnTo>
                  <a:pt x="444080" y="662054"/>
                </a:lnTo>
                <a:lnTo>
                  <a:pt x="419158" y="701307"/>
                </a:lnTo>
                <a:lnTo>
                  <a:pt x="390952" y="734748"/>
                </a:lnTo>
                <a:lnTo>
                  <a:pt x="359847" y="761787"/>
                </a:lnTo>
                <a:lnTo>
                  <a:pt x="326227" y="781831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3215132" y="2779267"/>
            <a:ext cx="66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4913376" y="3593591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319527" y="3346703"/>
            <a:ext cx="1049020" cy="12700"/>
          </a:xfrm>
          <a:custGeom>
            <a:avLst/>
            <a:gdLst/>
            <a:ahLst/>
            <a:cxnLst/>
            <a:rect l="l" t="t" r="r" b="b"/>
            <a:pathLst>
              <a:path w="1049020" h="12700">
                <a:moveTo>
                  <a:pt x="0" y="12192"/>
                </a:moveTo>
                <a:lnTo>
                  <a:pt x="10485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313432" y="3825240"/>
            <a:ext cx="1033780" cy="3175"/>
          </a:xfrm>
          <a:custGeom>
            <a:avLst/>
            <a:gdLst/>
            <a:ahLst/>
            <a:cxnLst/>
            <a:rect l="l" t="t" r="r" b="b"/>
            <a:pathLst>
              <a:path w="1033779" h="3175">
                <a:moveTo>
                  <a:pt x="0" y="0"/>
                </a:moveTo>
                <a:lnTo>
                  <a:pt x="1033271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 txBox="1"/>
          <p:nvPr/>
        </p:nvSpPr>
        <p:spPr>
          <a:xfrm>
            <a:off x="6750811" y="3907028"/>
            <a:ext cx="128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30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 </a:t>
            </a:r>
            <a:r>
              <a:rPr sz="2400" u="heavy" spc="60" dirty="0">
                <a:latin typeface="Symbol"/>
                <a:cs typeface="Symbol"/>
              </a:rPr>
              <a:t></a:t>
            </a:r>
            <a:r>
              <a:rPr sz="2400" u="heavy" spc="60" dirty="0">
                <a:latin typeface="Arial"/>
                <a:cs typeface="Arial"/>
              </a:rPr>
              <a:t>B</a:t>
            </a:r>
            <a:r>
              <a:rPr sz="2400" u="heavy" spc="-390" dirty="0">
                <a:latin typeface="Arial"/>
                <a:cs typeface="Arial"/>
              </a:rPr>
              <a:t> </a:t>
            </a:r>
            <a:r>
              <a:rPr sz="2400" u="heavy" spc="185" dirty="0">
                <a:latin typeface="Arial"/>
                <a:cs typeface="Arial"/>
              </a:rPr>
              <a:t>+C</a:t>
            </a:r>
            <a:r>
              <a:rPr sz="2400" u="heavy" spc="-27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2047748" y="3038348"/>
            <a:ext cx="2292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 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2062988" y="433679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 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90" dirty="0">
                <a:latin typeface="Verdana"/>
                <a:cs typeface="Verdana"/>
              </a:rPr>
              <a:t>P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latin typeface="Verdana"/>
                <a:cs typeface="Verdana"/>
              </a:rPr>
              <a:t>r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90" dirty="0">
                <a:latin typeface="Verdana"/>
                <a:cs typeface="Verdana"/>
              </a:rPr>
              <a:t>i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90" dirty="0">
                <a:latin typeface="Verdana"/>
                <a:cs typeface="Verdana"/>
              </a:rPr>
              <a:t>ti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117850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18:</a:t>
            </a:r>
            <a:r>
              <a:rPr sz="2100" spc="15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100" spc="44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Internet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516" y="685291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18: </a:t>
            </a:r>
            <a:r>
              <a:rPr spc="-10" dirty="0"/>
              <a:t>The</a:t>
            </a:r>
            <a:r>
              <a:rPr spc="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9716" y="1685028"/>
            <a:ext cx="5994400" cy="2234586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200" b="1" spc="-5" dirty="0">
                <a:latin typeface="Verdana"/>
                <a:cs typeface="Verdana"/>
              </a:rPr>
              <a:t>In this chapter you will learn</a:t>
            </a:r>
            <a:r>
              <a:rPr sz="2200" b="1" spc="-5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B</a:t>
            </a:r>
            <a:r>
              <a:rPr sz="2000" spc="-10" smtClean="0">
                <a:latin typeface="Verdana"/>
                <a:cs typeface="Verdana"/>
              </a:rPr>
              <a:t>asic </a:t>
            </a:r>
            <a:r>
              <a:rPr sz="2000" spc="-10" dirty="0">
                <a:latin typeface="Verdana"/>
                <a:cs typeface="Verdana"/>
              </a:rPr>
              <a:t>services on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5" dirty="0">
                <a:latin typeface="Verdana"/>
                <a:cs typeface="Verdana"/>
              </a:rPr>
              <a:t>World </a:t>
            </a:r>
            <a:r>
              <a:rPr sz="2000" dirty="0">
                <a:latin typeface="Verdana"/>
                <a:cs typeface="Verdana"/>
              </a:rPr>
              <a:t>Wide </a:t>
            </a:r>
            <a:r>
              <a:rPr sz="2000" spc="-15" dirty="0">
                <a:latin typeface="Verdana"/>
                <a:cs typeface="Verdana"/>
              </a:rPr>
              <a:t>Web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(WWW)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10" dirty="0">
                <a:latin typeface="Verdana"/>
                <a:cs typeface="Verdana"/>
              </a:rPr>
              <a:t>WWW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browsers</a:t>
            </a:r>
            <a:endParaRPr sz="2000">
              <a:latin typeface="Verdana"/>
              <a:cs typeface="Verdana"/>
            </a:endParaRPr>
          </a:p>
          <a:p>
            <a:pPr marL="868680" indent="-39878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2000" spc="-15" dirty="0">
                <a:latin typeface="Verdana"/>
                <a:cs typeface="Verdana"/>
              </a:rPr>
              <a:t>Uses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708" y="743204"/>
            <a:ext cx="59690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Basic Services </a:t>
            </a:r>
            <a:r>
              <a:rPr sz="2800" spc="-5" dirty="0"/>
              <a:t>of the </a:t>
            </a:r>
            <a:r>
              <a:rPr sz="2800" dirty="0"/>
              <a:t>Internet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18: </a:t>
            </a:r>
            <a:r>
              <a:rPr spc="-10" dirty="0"/>
              <a:t>The</a:t>
            </a:r>
            <a:r>
              <a:rPr spc="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9716" y="1816100"/>
            <a:ext cx="7487920" cy="24224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33045" indent="-344170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b="1" spc="-5" dirty="0">
                <a:latin typeface="Verdana"/>
                <a:cs typeface="Verdana"/>
              </a:rPr>
              <a:t>Electronic </a:t>
            </a:r>
            <a:r>
              <a:rPr sz="2000" b="1" dirty="0">
                <a:latin typeface="Verdana"/>
                <a:cs typeface="Verdana"/>
              </a:rPr>
              <a:t>Mail </a:t>
            </a:r>
            <a:r>
              <a:rPr sz="2000" b="1" spc="-5" dirty="0">
                <a:latin typeface="Verdana"/>
                <a:cs typeface="Verdana"/>
              </a:rPr>
              <a:t>(e-mail): </a:t>
            </a: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-5" dirty="0">
                <a:latin typeface="Verdana"/>
                <a:cs typeface="Verdana"/>
              </a:rPr>
              <a:t>to send a mail  </a:t>
            </a:r>
            <a:r>
              <a:rPr sz="2000" spc="-10" dirty="0">
                <a:latin typeface="Verdana"/>
                <a:cs typeface="Verdana"/>
              </a:rPr>
              <a:t>(message) </a:t>
            </a:r>
            <a:r>
              <a:rPr sz="2000" spc="-5" dirty="0">
                <a:latin typeface="Verdana"/>
                <a:cs typeface="Verdana"/>
              </a:rPr>
              <a:t>to another </a:t>
            </a:r>
            <a:r>
              <a:rPr sz="2000" spc="-10" dirty="0">
                <a:latin typeface="Verdana"/>
                <a:cs typeface="Verdana"/>
              </a:rPr>
              <a:t>Internet user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any </a:t>
            </a:r>
            <a:r>
              <a:rPr sz="2000" spc="-10" dirty="0">
                <a:latin typeface="Verdana"/>
                <a:cs typeface="Verdana"/>
              </a:rPr>
              <a:t>part of </a:t>
            </a:r>
            <a:r>
              <a:rPr sz="2000" spc="-5" dirty="0">
                <a:latin typeface="Verdana"/>
                <a:cs typeface="Verdana"/>
              </a:rPr>
              <a:t>the  world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near-real-time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manner</a:t>
            </a:r>
            <a:endParaRPr sz="2000">
              <a:latin typeface="Verdana"/>
              <a:cs typeface="Verdana"/>
            </a:endParaRPr>
          </a:p>
          <a:p>
            <a:pPr marL="356870" marR="14986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File </a:t>
            </a:r>
            <a:r>
              <a:rPr sz="2000" b="1" dirty="0">
                <a:latin typeface="Verdana"/>
                <a:cs typeface="Verdana"/>
              </a:rPr>
              <a:t>Transfer Protocol </a:t>
            </a:r>
            <a:r>
              <a:rPr sz="2000" b="1" spc="-10" dirty="0">
                <a:latin typeface="Verdana"/>
                <a:cs typeface="Verdana"/>
              </a:rPr>
              <a:t>(FTP): </a:t>
            </a:r>
            <a:r>
              <a:rPr sz="2000" spc="-5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move a  </a:t>
            </a:r>
            <a:r>
              <a:rPr sz="2000" dirty="0">
                <a:latin typeface="Verdana"/>
                <a:cs typeface="Verdana"/>
              </a:rPr>
              <a:t>file </a:t>
            </a:r>
            <a:r>
              <a:rPr sz="2000" spc="-15" dirty="0">
                <a:latin typeface="Verdana"/>
                <a:cs typeface="Verdana"/>
              </a:rPr>
              <a:t>from </a:t>
            </a:r>
            <a:r>
              <a:rPr sz="2000" spc="-10" dirty="0">
                <a:latin typeface="Verdana"/>
                <a:cs typeface="Verdana"/>
              </a:rPr>
              <a:t>one computer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another on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356870" marR="74549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Verdana"/>
                <a:cs typeface="Verdana"/>
              </a:rPr>
              <a:t>Telnet: </a:t>
            </a:r>
            <a:r>
              <a:rPr sz="2000" spc="-5" dirty="0">
                <a:latin typeface="Verdana"/>
                <a:cs typeface="Verdana"/>
              </a:rPr>
              <a:t>Allows </a:t>
            </a:r>
            <a:r>
              <a:rPr sz="2000" spc="-10" dirty="0">
                <a:latin typeface="Verdana"/>
                <a:cs typeface="Verdana"/>
              </a:rPr>
              <a:t>user </a:t>
            </a:r>
            <a:r>
              <a:rPr sz="2000" spc="0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log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another computer  somewhere on </a:t>
            </a:r>
            <a:r>
              <a:rPr sz="2000" spc="-5">
                <a:latin typeface="Verdana"/>
                <a:cs typeface="Verdana"/>
              </a:rPr>
              <a:t>the</a:t>
            </a:r>
            <a:r>
              <a:rPr sz="2000" spc="0">
                <a:latin typeface="Verdana"/>
                <a:cs typeface="Verdana"/>
              </a:rPr>
              <a:t> </a:t>
            </a:r>
            <a:r>
              <a:rPr sz="2000" spc="-15" smtClean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4852" y="764540"/>
            <a:ext cx="592518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World </a:t>
            </a:r>
            <a:r>
              <a:rPr sz="2600" spc="-5" dirty="0"/>
              <a:t>Wide </a:t>
            </a:r>
            <a:r>
              <a:rPr sz="2600" spc="-10" dirty="0"/>
              <a:t>Web (WWW </a:t>
            </a:r>
            <a:r>
              <a:rPr sz="2600" spc="-5" dirty="0"/>
              <a:t>or</a:t>
            </a:r>
            <a:r>
              <a:rPr sz="2600" spc="35" dirty="0"/>
              <a:t> </a:t>
            </a:r>
            <a:r>
              <a:rPr sz="2600" spc="-10" dirty="0"/>
              <a:t>W3)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18: </a:t>
            </a:r>
            <a:r>
              <a:rPr spc="-10" dirty="0"/>
              <a:t>The</a:t>
            </a:r>
            <a:r>
              <a:rPr spc="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470140" cy="3441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346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10" dirty="0">
                <a:latin typeface="Verdana"/>
                <a:cs typeface="Verdana"/>
              </a:rPr>
              <a:t>Hypertext documents </a:t>
            </a:r>
            <a:r>
              <a:rPr sz="2000" u="sng" spc="-5" dirty="0">
                <a:latin typeface="Verdana"/>
                <a:cs typeface="Verdana"/>
              </a:rPr>
              <a:t>on the </a:t>
            </a:r>
            <a:r>
              <a:rPr sz="2000" u="sng" spc="-15" dirty="0">
                <a:latin typeface="Verdana"/>
                <a:cs typeface="Verdana"/>
              </a:rPr>
              <a:t>Internet </a:t>
            </a:r>
            <a:r>
              <a:rPr sz="2000" u="sng" spc="-5" dirty="0">
                <a:latin typeface="Verdana"/>
                <a:cs typeface="Verdana"/>
              </a:rPr>
              <a:t>are known as  </a:t>
            </a:r>
            <a:r>
              <a:rPr sz="2000" u="sng" spc="-15" dirty="0">
                <a:latin typeface="Verdana"/>
                <a:cs typeface="Verdana"/>
              </a:rPr>
              <a:t>web</a:t>
            </a:r>
            <a:r>
              <a:rPr sz="2000" u="sng" spc="-10" dirty="0">
                <a:latin typeface="Verdana"/>
                <a:cs typeface="Verdana"/>
              </a:rPr>
              <a:t> pages</a:t>
            </a:r>
            <a:endParaRPr sz="2000" u="sng">
              <a:latin typeface="Verdana"/>
              <a:cs typeface="Verdana"/>
            </a:endParaRPr>
          </a:p>
          <a:p>
            <a:pPr marL="356870" marR="545465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15" dirty="0">
                <a:latin typeface="Verdana"/>
                <a:cs typeface="Verdana"/>
              </a:rPr>
              <a:t>Web </a:t>
            </a:r>
            <a:r>
              <a:rPr sz="2000" u="sng" spc="-5" dirty="0">
                <a:latin typeface="Verdana"/>
                <a:cs typeface="Verdana"/>
              </a:rPr>
              <a:t>pages are </a:t>
            </a:r>
            <a:r>
              <a:rPr sz="2000" u="sng" spc="-10" dirty="0">
                <a:latin typeface="Verdana"/>
                <a:cs typeface="Verdana"/>
              </a:rPr>
              <a:t>created </a:t>
            </a:r>
            <a:r>
              <a:rPr sz="2000" u="sng" spc="-5" dirty="0">
                <a:latin typeface="Verdana"/>
                <a:cs typeface="Verdana"/>
              </a:rPr>
              <a:t>by </a:t>
            </a:r>
            <a:r>
              <a:rPr sz="2000" u="sng" dirty="0">
                <a:latin typeface="Verdana"/>
                <a:cs typeface="Verdana"/>
              </a:rPr>
              <a:t>using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special </a:t>
            </a:r>
            <a:r>
              <a:rPr sz="2000" u="sng" spc="-5" dirty="0">
                <a:latin typeface="Verdana"/>
                <a:cs typeface="Verdana"/>
              </a:rPr>
              <a:t>language  called </a:t>
            </a:r>
            <a:r>
              <a:rPr sz="2000" i="1" u="sng" spc="-10" dirty="0">
                <a:latin typeface="Verdana"/>
                <a:cs typeface="Verdana"/>
              </a:rPr>
              <a:t>HyperText </a:t>
            </a:r>
            <a:r>
              <a:rPr sz="2000" i="1" u="sng" spc="-5" dirty="0">
                <a:latin typeface="Verdana"/>
                <a:cs typeface="Verdana"/>
              </a:rPr>
              <a:t>Markup Language</a:t>
            </a:r>
            <a:r>
              <a:rPr sz="2000" i="1" u="sng" spc="25" dirty="0">
                <a:latin typeface="Verdana"/>
                <a:cs typeface="Verdana"/>
              </a:rPr>
              <a:t> </a:t>
            </a:r>
            <a:r>
              <a:rPr sz="2000" i="1" u="sng" spc="-15" dirty="0">
                <a:latin typeface="Verdana"/>
                <a:cs typeface="Verdana"/>
              </a:rPr>
              <a:t>(HTML)</a:t>
            </a:r>
            <a:endParaRPr sz="2000" u="sng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10" dirty="0">
                <a:latin typeface="Verdana"/>
                <a:cs typeface="Verdana"/>
              </a:rPr>
              <a:t>WWW </a:t>
            </a:r>
            <a:r>
              <a:rPr sz="2000" u="sng" spc="-5" dirty="0">
                <a:latin typeface="Verdana"/>
                <a:cs typeface="Verdana"/>
              </a:rPr>
              <a:t>uses the client-server </a:t>
            </a:r>
            <a:r>
              <a:rPr sz="2000" u="sng" spc="-10" dirty="0">
                <a:latin typeface="Verdana"/>
                <a:cs typeface="Verdana"/>
              </a:rPr>
              <a:t>model </a:t>
            </a:r>
            <a:r>
              <a:rPr sz="2000" u="sng" spc="-5" dirty="0">
                <a:latin typeface="Verdana"/>
                <a:cs typeface="Verdana"/>
              </a:rPr>
              <a:t>and an </a:t>
            </a:r>
            <a:r>
              <a:rPr sz="2000" u="sng" spc="-10" dirty="0">
                <a:latin typeface="Verdana"/>
                <a:cs typeface="Verdana"/>
              </a:rPr>
              <a:t>Internet  Protocol </a:t>
            </a:r>
            <a:r>
              <a:rPr sz="2000" u="sng" spc="-5" dirty="0">
                <a:latin typeface="Verdana"/>
                <a:cs typeface="Verdana"/>
              </a:rPr>
              <a:t>called </a:t>
            </a:r>
            <a:r>
              <a:rPr sz="2000" i="1" u="sng" spc="-5" dirty="0">
                <a:latin typeface="Verdana"/>
                <a:cs typeface="Verdana"/>
              </a:rPr>
              <a:t>HyperText </a:t>
            </a:r>
            <a:r>
              <a:rPr sz="2000" i="1" u="sng" spc="-10" dirty="0">
                <a:latin typeface="Verdana"/>
                <a:cs typeface="Verdana"/>
              </a:rPr>
              <a:t>Transport Protocol </a:t>
            </a:r>
            <a:r>
              <a:rPr sz="2000" i="1" u="sng" dirty="0">
                <a:latin typeface="Verdana"/>
                <a:cs typeface="Verdana"/>
              </a:rPr>
              <a:t>(HTTP) </a:t>
            </a:r>
            <a:r>
              <a:rPr sz="2000" u="sng" spc="-5" dirty="0">
                <a:latin typeface="Verdana"/>
                <a:cs typeface="Verdana"/>
              </a:rPr>
              <a:t>for  </a:t>
            </a:r>
            <a:r>
              <a:rPr sz="2000" u="sng" spc="-10" dirty="0">
                <a:latin typeface="Verdana"/>
                <a:cs typeface="Verdana"/>
              </a:rPr>
              <a:t>interaction among </a:t>
            </a: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computers on </a:t>
            </a:r>
            <a:r>
              <a:rPr sz="2000" u="sng" spc="-5" dirty="0">
                <a:latin typeface="Verdana"/>
                <a:cs typeface="Verdana"/>
              </a:rPr>
              <a:t>the</a:t>
            </a:r>
            <a:r>
              <a:rPr sz="2000" u="sng" spc="60" dirty="0">
                <a:latin typeface="Verdana"/>
                <a:cs typeface="Verdana"/>
              </a:rPr>
              <a:t> </a:t>
            </a:r>
            <a:r>
              <a:rPr sz="2000" u="sng" spc="-10" dirty="0">
                <a:latin typeface="Verdana"/>
                <a:cs typeface="Verdana"/>
              </a:rPr>
              <a:t>Internet</a:t>
            </a:r>
            <a:endParaRPr sz="2000" u="sng">
              <a:latin typeface="Verdana"/>
              <a:cs typeface="Verdana"/>
            </a:endParaRPr>
          </a:p>
          <a:p>
            <a:pPr marL="356870" marR="212725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latin typeface="Verdana"/>
                <a:cs typeface="Verdana"/>
              </a:rPr>
              <a:t>Any </a:t>
            </a:r>
            <a:r>
              <a:rPr sz="2000" u="sng" spc="-10" dirty="0">
                <a:latin typeface="Verdana"/>
                <a:cs typeface="Verdana"/>
              </a:rPr>
              <a:t>computer on </a:t>
            </a: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5" dirty="0">
                <a:latin typeface="Verdana"/>
                <a:cs typeface="Verdana"/>
              </a:rPr>
              <a:t>Internet </a:t>
            </a:r>
            <a:r>
              <a:rPr sz="2000" u="sng" spc="-5" dirty="0">
                <a:latin typeface="Verdana"/>
                <a:cs typeface="Verdana"/>
              </a:rPr>
              <a:t>that </a:t>
            </a:r>
            <a:r>
              <a:rPr sz="2000" u="sng" spc="-10" dirty="0">
                <a:latin typeface="Verdana"/>
                <a:cs typeface="Verdana"/>
              </a:rPr>
              <a:t>uses </a:t>
            </a:r>
            <a:r>
              <a:rPr sz="2000" u="sng" spc="-5" dirty="0">
                <a:latin typeface="Verdana"/>
                <a:cs typeface="Verdana"/>
              </a:rPr>
              <a:t>the HTTP  </a:t>
            </a:r>
            <a:r>
              <a:rPr sz="2000" u="sng" spc="-10" dirty="0">
                <a:latin typeface="Verdana"/>
                <a:cs typeface="Verdana"/>
              </a:rPr>
              <a:t>protocol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5" dirty="0">
                <a:latin typeface="Verdana"/>
                <a:cs typeface="Verdana"/>
              </a:rPr>
              <a:t>called a </a:t>
            </a:r>
            <a:r>
              <a:rPr sz="2000" u="sng" spc="-15" dirty="0">
                <a:latin typeface="Verdana"/>
                <a:cs typeface="Verdana"/>
              </a:rPr>
              <a:t>web </a:t>
            </a:r>
            <a:r>
              <a:rPr sz="2000" u="sng" spc="-10" dirty="0">
                <a:latin typeface="Verdana"/>
                <a:cs typeface="Verdana"/>
              </a:rPr>
              <a:t>server </a:t>
            </a:r>
            <a:r>
              <a:rPr sz="2000" u="sng" spc="-5" dirty="0">
                <a:latin typeface="Verdana"/>
                <a:cs typeface="Verdana"/>
              </a:rPr>
              <a:t>and any computer that  </a:t>
            </a:r>
            <a:r>
              <a:rPr sz="2000" u="sng" spc="-10" dirty="0">
                <a:latin typeface="Verdana"/>
                <a:cs typeface="Verdana"/>
              </a:rPr>
              <a:t>can </a:t>
            </a:r>
            <a:r>
              <a:rPr sz="2000" u="sng" spc="-15" dirty="0">
                <a:latin typeface="Verdana"/>
                <a:cs typeface="Verdana"/>
              </a:rPr>
              <a:t>access </a:t>
            </a:r>
            <a:r>
              <a:rPr sz="2000" u="sng" spc="-5" dirty="0">
                <a:latin typeface="Verdana"/>
                <a:cs typeface="Verdana"/>
              </a:rPr>
              <a:t>that </a:t>
            </a:r>
            <a:r>
              <a:rPr sz="2000" u="sng" spc="-15" dirty="0">
                <a:latin typeface="Verdana"/>
                <a:cs typeface="Verdana"/>
              </a:rPr>
              <a:t>server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5" dirty="0">
                <a:latin typeface="Verdana"/>
                <a:cs typeface="Verdana"/>
              </a:rPr>
              <a:t>called a </a:t>
            </a:r>
            <a:r>
              <a:rPr sz="2000" u="sng" spc="-15" dirty="0">
                <a:latin typeface="Verdana"/>
                <a:cs typeface="Verdana"/>
              </a:rPr>
              <a:t>web</a:t>
            </a:r>
            <a:r>
              <a:rPr sz="2000" u="sng" spc="65" dirty="0">
                <a:latin typeface="Verdana"/>
                <a:cs typeface="Verdana"/>
              </a:rPr>
              <a:t> </a:t>
            </a:r>
            <a:r>
              <a:rPr sz="2000" u="sng" spc="-5" dirty="0">
                <a:latin typeface="Verdana"/>
                <a:cs typeface="Verdana"/>
              </a:rPr>
              <a:t>client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571</Words>
  <Application>Microsoft Office PowerPoint</Application>
  <PresentationFormat>Custom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CSE101 Intro to CS and Programming</vt:lpstr>
      <vt:lpstr>Repeat of Week 4 Lecture 8</vt:lpstr>
      <vt:lpstr>Finding Boolean Expression of a Logic Circuit (Example 2)</vt:lpstr>
      <vt:lpstr>Constructing a Logic Circuit from a Boolean  Expression (Example 1)</vt:lpstr>
      <vt:lpstr>Slide 5</vt:lpstr>
      <vt:lpstr>Slide 6</vt:lpstr>
      <vt:lpstr>Learning Objectives</vt:lpstr>
      <vt:lpstr>Basic Services of the Internet</vt:lpstr>
      <vt:lpstr>World Wide Web (WWW or W3)</vt:lpstr>
      <vt:lpstr>WWW Browsers</vt:lpstr>
      <vt:lpstr>Uses of the Internet</vt:lpstr>
      <vt:lpstr>Quiz 1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Administrator</cp:lastModifiedBy>
  <cp:revision>39</cp:revision>
  <dcterms:created xsi:type="dcterms:W3CDTF">2017-09-20T07:58:56Z</dcterms:created>
  <dcterms:modified xsi:type="dcterms:W3CDTF">2022-11-08T06:21:28Z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