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98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3" r:id="rId32"/>
    <p:sldId id="294" r:id="rId33"/>
    <p:sldId id="295" r:id="rId34"/>
    <p:sldId id="296" r:id="rId35"/>
    <p:sldId id="297" r:id="rId36"/>
    <p:sldId id="299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172" autoAdjust="0"/>
  </p:normalViewPr>
  <p:slideViewPr>
    <p:cSldViewPr>
      <p:cViewPr>
        <p:scale>
          <a:sx n="70" d="100"/>
          <a:sy n="70" d="100"/>
        </p:scale>
        <p:origin x="-87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59DDC-09B3-434C-842C-8816EF047BD7}" type="datetimeFigureOut">
              <a:rPr lang="en-US" smtClean="0"/>
              <a:pPr/>
              <a:t>27-Sep-22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C82F5-F99B-4C9F-8332-FB5CEDA2DB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3D1DE-50F2-4851-8A11-04231FEBD368}" type="datetimeFigureOut">
              <a:rPr lang="en-US" smtClean="0"/>
              <a:pPr/>
              <a:t>27-Sep-22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5D46E-6A62-4350-A706-DA8507A18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not going to into the</a:t>
            </a:r>
            <a:r>
              <a:rPr lang="en-US" baseline="0" dirty="0" smtClean="0"/>
              <a:t> details of the semantics, we are only going to introduce the notions of different things in a programming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D46E-6A62-4350-A706-DA8507A1871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D46BF1-6B21-47E2-97AE-9398B4614555}" type="slidenum">
              <a:rPr lang="en-US"/>
              <a:pPr/>
              <a:t>15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338EF4-504A-4041-932C-323B7431F116}" type="slidenum">
              <a:rPr lang="en-US"/>
              <a:pPr/>
              <a:t>16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D043A3-A9F3-447F-9E05-38BC93D8FC59}" type="slidenum">
              <a:rPr lang="en-US"/>
              <a:pPr/>
              <a:t>17</a:t>
            </a:fld>
            <a:endParaRPr 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02F605-213B-40DA-B483-89B3BF1DD615}" type="slidenum">
              <a:rPr lang="en-US"/>
              <a:pPr/>
              <a:t>18</a:t>
            </a:fld>
            <a:endParaRPr 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Calculators become more powerful with each additional button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AFCBDC-3E78-435F-A455-2B243FF3E96C}" type="slidenum">
              <a:rPr lang="en-US"/>
              <a:pPr/>
              <a:t>19</a:t>
            </a:fld>
            <a:endParaRPr 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E067F4-2885-40C0-8126-2F0638433DD2}" type="slidenum">
              <a:rPr lang="en-US"/>
              <a:pPr/>
              <a:t>20</a:t>
            </a:fld>
            <a:endParaRPr 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4ACD7D-2187-4082-8E89-1A95E820584A}" type="slidenum">
              <a:rPr lang="en-US"/>
              <a:pPr/>
              <a:t>21</a:t>
            </a:fld>
            <a:endParaRPr lang="en-US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7FE1AB-E632-4323-85D0-832DF83681B0}" type="slidenum">
              <a:rPr lang="en-US"/>
              <a:pPr/>
              <a:t>22</a:t>
            </a:fld>
            <a:endParaRPr 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61F043-9054-48DD-BFCD-638759394FAB}" type="slidenum">
              <a:rPr lang="en-US"/>
              <a:pPr/>
              <a:t>23</a:t>
            </a:fld>
            <a:endParaRPr 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A9723E-EA09-4844-B6D2-5997095226F5}" type="slidenum">
              <a:rPr lang="en-US"/>
              <a:pPr/>
              <a:t>24</a:t>
            </a:fld>
            <a:endParaRPr lang="en-US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711B13-C6E4-4ED9-8770-FF0651FBB906}" type="slidenum">
              <a:rPr lang="en-US"/>
              <a:pPr/>
              <a:t>7</a:t>
            </a:fld>
            <a:endParaRPr lang="en-US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9EFDC0-EA29-4046-8EBC-CFED05C3FD53}" type="slidenum">
              <a:rPr lang="en-US"/>
              <a:pPr/>
              <a:t>25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4E66A1-FA5A-4392-BECE-1E188720DADD}" type="slidenum">
              <a:rPr lang="en-US"/>
              <a:pPr/>
              <a:t>26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Well-ordered – the algorithm clearly indicates in what order to perform the operations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Well-defined distinguishes the one action to take out of the many possibilities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Feasible – the step can be carried out by a realistic computing agent in reasonable time and effort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D6210E-59B5-4E3F-9CDE-353178CED5FF}" type="slidenum">
              <a:rPr lang="en-US"/>
              <a:pPr/>
              <a:t>27</a:t>
            </a:fld>
            <a:endParaRPr 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B99CD6-0EC5-412B-AE89-710B9EA7F3D2}" type="slidenum">
              <a:rPr lang="en-US"/>
              <a:pPr/>
              <a:t>28</a:t>
            </a:fld>
            <a:endParaRPr 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E38319-0D95-4056-A417-5FE4F58DD32A}" type="slidenum">
              <a:rPr lang="en-US"/>
              <a:pPr/>
              <a:t>29</a:t>
            </a:fld>
            <a:endParaRPr 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List operations that may not be feasible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Ambiguous not well-defined “Police Help Dog Bite Victim”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Examples of artificial languages – mathematical equations, music notation, programming languages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7040CC-AD47-46D3-A795-D7FC712F1B00}" type="slidenum">
              <a:rPr lang="en-US"/>
              <a:pPr/>
              <a:t>30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make computers more like us - to have flexibility in their instructions that allows them to decide which action is best under certain circumstances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which problems have solutions that can be solved in a reasonable amount of time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the most efficient ways to solve problems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make information more secure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improve communication between computers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improve the quality of computer programs 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improve programming languages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improve the interaction between people and computers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improve people’s access to information</a:t>
            </a:r>
          </a:p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Study how to improve the ability of computers to graphically model the world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D46E-6A62-4350-A706-DA8507A1871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Highlight</a:t>
            </a:r>
            <a:r>
              <a:rPr lang="en-US" baseline="0" dirty="0" smtClean="0"/>
              <a:t> that software should be </a:t>
            </a:r>
            <a:r>
              <a:rPr lang="en-US" baseline="0" dirty="0" err="1" smtClean="0"/>
              <a:t>resuable</a:t>
            </a:r>
            <a:r>
              <a:rPr lang="en-US" baseline="0" dirty="0" smtClean="0"/>
              <a:t> and robust and safe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D46E-6A62-4350-A706-DA8507A1871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should be robust and reusable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D46E-6A62-4350-A706-DA8507A1871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Softwares</a:t>
            </a:r>
            <a:r>
              <a:rPr lang="en-US" baseline="0" dirty="0" smtClean="0"/>
              <a:t> should be for good purpose </a:t>
            </a:r>
            <a:r>
              <a:rPr lang="en-US" baseline="0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D46E-6A62-4350-A706-DA8507A1871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3ADF55-13C1-4552-B017-C2E816B10076}" type="slidenum">
              <a:rPr lang="en-US"/>
              <a:pPr/>
              <a:t>8</a:t>
            </a:fld>
            <a:endParaRPr lang="en-US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should be Reusable, readable, scalable,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D46E-6A62-4350-A706-DA8507A1871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5D46E-6A62-4350-A706-DA8507A1871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985789-D2B7-4842-BF22-D058202C4261}" type="slidenum">
              <a:rPr lang="en-US"/>
              <a:pPr/>
              <a:t>9</a:t>
            </a:fld>
            <a:endParaRPr lang="en-US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spcBef>
                <a:spcPts val="443"/>
              </a:spcBef>
              <a:tabLst>
                <a:tab pos="0" algn="l"/>
                <a:tab pos="450113" algn="l"/>
                <a:tab pos="900227" algn="l"/>
                <a:tab pos="1350340" algn="l"/>
                <a:tab pos="1800454" algn="l"/>
                <a:tab pos="2250567" algn="l"/>
                <a:tab pos="2700680" algn="l"/>
                <a:tab pos="3150794" algn="l"/>
                <a:tab pos="3600907" algn="l"/>
                <a:tab pos="4051021" algn="l"/>
                <a:tab pos="4501134" algn="l"/>
                <a:tab pos="4951247" algn="l"/>
                <a:tab pos="5401361" algn="l"/>
                <a:tab pos="5851474" algn="l"/>
                <a:tab pos="6301588" algn="l"/>
                <a:tab pos="6751701" algn="l"/>
                <a:tab pos="7201814" algn="l"/>
                <a:tab pos="7651928" algn="l"/>
                <a:tab pos="8102041" algn="l"/>
                <a:tab pos="8552155" algn="l"/>
                <a:tab pos="9002268" algn="l"/>
              </a:tabLst>
            </a:pPr>
            <a:r>
              <a:rPr lang="en-US" dirty="0">
                <a:latin typeface="Arial" charset="0"/>
                <a:ea typeface="WenQuanYi Zen Hei Sharp" charset="0"/>
                <a:cs typeface="WenQuanYi Zen Hei Sharp" charset="0"/>
              </a:rPr>
              <a:t>What devices and topics are the domain of computer science?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EF4D95-35D5-4782-AA30-FD8397E50903}" type="slidenum">
              <a:rPr lang="en-US"/>
              <a:pPr/>
              <a:t>10</a:t>
            </a:fld>
            <a:endParaRPr lang="en-US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C39ECC-2A78-4028-80E2-E546627745B0}" type="slidenum">
              <a:rPr lang="en-US"/>
              <a:pPr/>
              <a:t>11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C8C165-55DE-4850-A0EF-E212A5ADBE82}" type="slidenum">
              <a:rPr lang="en-US"/>
              <a:pPr/>
              <a:t>12</a:t>
            </a:fld>
            <a:endParaRPr 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36087-0A75-4756-A9E1-16D861354EB0}" type="slidenum">
              <a:rPr lang="en-US"/>
              <a:pPr/>
              <a:t>13</a:t>
            </a:fld>
            <a:endParaRPr 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0755FA-0858-4AB2-A60C-8541AFFB40B8}" type="slidenum">
              <a:rPr lang="en-US"/>
              <a:pPr/>
              <a:t>14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956" y="4344144"/>
            <a:ext cx="5487647" cy="411550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1A0C70-2694-460C-80F1-4BF10E80BE9B}" type="datetimeFigureOut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4C19F-B44D-4035-827E-C4F9479107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A4C64B-E719-44F7-89BD-6F142EBA48BA}" type="datetimeFigureOut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98930-75DB-45F6-B038-8BEFAA5B99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D6545-F51A-45CA-A9C3-ABF6B3258E31}" type="datetimeFigureOut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E2DA5-2B5D-48DA-AD67-3B5A53EB6D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C23C40-409C-4575-A828-6166FB46A99D}" type="datetimeFigureOut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D029E-02C9-4A59-9E0C-68E68CAD6B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9F76C-2DBF-43F2-A505-F184BDCA5867}" type="datetimeFigureOut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B1CA9-3B7D-4E3E-A236-A0331741C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3505F5-6892-4B83-B23C-5B340884BC58}" type="datetimeFigureOut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6720B-7999-4402-8B3F-D88312BE0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370A3-CFC6-4C40-B66A-CD847FF96BE5}" type="datetimeFigureOut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A91E86-3F6C-453A-8FAC-C5E528BB50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597D5-7DAC-4A65-8107-2235642653BA}" type="datetimeFigureOut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BF1FD-4622-4CF3-AEB6-A4FA4CA7BB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A727C4-56E5-4F42-8E85-2646A2D669C4}" type="datetimeFigureOut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C6C05-D345-4A8F-915E-ABF39F5E3B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8AED00-12C6-4508-829E-A817CF004EF5}" type="datetimeFigureOut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84472-4A62-4808-9426-3BF391A348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E549FB-E971-461A-91E6-2CBBE95A3406}" type="datetimeFigureOut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C2AB17-0FA7-400B-83A0-DC9E4A15B0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409ECAA-CB94-4A73-A047-21F628D5A97E}" type="datetimeFigureOut">
              <a:rPr lang="en-US" smtClean="0"/>
              <a:pPr>
                <a:defRPr/>
              </a:pPr>
              <a:t>27-Sep-22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CD091C-B60C-499A-9FB7-409D79B8B9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IUICLectur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IQRA%20Courses\Intro%20to%20Prog\Lecture%201\Ham_Radio_Kid.mpg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609600" y="304800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SEN111 CSE111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Intro to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Information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and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Communication Technology</a:t>
            </a:r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mtClean="0">
                <a:solidFill>
                  <a:schemeClr val="tx1"/>
                </a:solidFill>
              </a:rPr>
              <a:t>Lecture 1 </a:t>
            </a:r>
            <a:r>
              <a:rPr lang="en-US" dirty="0" smtClean="0">
                <a:solidFill>
                  <a:schemeClr val="tx1"/>
                </a:solidFill>
              </a:rPr>
              <a:t>(Week 1)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By Mr. </a:t>
            </a:r>
            <a:r>
              <a:rPr lang="en-US" dirty="0" err="1" smtClean="0">
                <a:solidFill>
                  <a:schemeClr val="tx1"/>
                </a:solidFill>
              </a:rPr>
              <a:t>Faheem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Shaukat</a:t>
            </a:r>
            <a:endParaRPr lang="en-US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faheem@iqraisb.edu.pk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447800"/>
            <a:ext cx="2857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 bwMode="white">
          <a:xfrm>
            <a:off x="2514600" y="3886200"/>
            <a:ext cx="3962400" cy="1012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Is it a Computer?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24400" y="2667000"/>
            <a:ext cx="4038600" cy="2286000"/>
          </a:xfrm>
          <a:ln/>
        </p:spPr>
        <p:txBody>
          <a:bodyPr/>
          <a:lstStyle/>
          <a:p>
            <a:pPr marL="339725" indent="-3397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600"/>
              <a:t>What questions would you ask?</a:t>
            </a:r>
          </a:p>
          <a:p>
            <a:pPr marL="339725" indent="-3397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600"/>
              <a:t>What experiments would you run?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066800" y="3276600"/>
            <a:ext cx="2057400" cy="1752600"/>
          </a:xfrm>
          <a:prstGeom prst="rect">
            <a:avLst/>
          </a:prstGeom>
          <a:solidFill>
            <a:srgbClr val="B2B2B2"/>
          </a:solidFill>
          <a:ln w="936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Is a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rock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a computer?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48200" y="1600200"/>
            <a:ext cx="4038600" cy="4530725"/>
          </a:xfrm>
          <a:ln/>
        </p:spPr>
        <p:txBody>
          <a:bodyPr/>
          <a:lstStyle/>
          <a:p>
            <a:pPr marL="339725" indent="-3397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600"/>
              <a:t>Does  not act or process</a:t>
            </a:r>
          </a:p>
          <a:p>
            <a:pPr marL="339725" indent="-3397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600"/>
              <a:t>Takes no input and produces no output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57200" y="5105400"/>
            <a:ext cx="8229600" cy="1025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9725" indent="-339725">
              <a:spcBef>
                <a:spcPts val="750"/>
              </a:spcBef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Computers must be able to handle </a:t>
            </a:r>
            <a:r>
              <a:rPr lang="en-US" sz="3000" i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input</a:t>
            </a:r>
            <a:r>
              <a:rPr lang="en-US" sz="300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and </a:t>
            </a:r>
            <a:r>
              <a:rPr lang="en-US" sz="3000" i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output</a:t>
            </a:r>
          </a:p>
        </p:txBody>
      </p:sp>
      <p:pic>
        <p:nvPicPr>
          <p:cNvPr id="6" name="Picture 2" descr="Image result for Ro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47800"/>
            <a:ext cx="3276601" cy="25908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3747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Is a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washing machine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a computer?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48200" y="1600200"/>
            <a:ext cx="4038600" cy="4530725"/>
          </a:xfrm>
          <a:ln/>
        </p:spPr>
        <p:txBody>
          <a:bodyPr/>
          <a:lstStyle/>
          <a:p>
            <a:pPr marL="339725" indent="-3397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600"/>
              <a:t>Input: dirty clothes</a:t>
            </a:r>
          </a:p>
          <a:p>
            <a:pPr marL="339725" indent="-3397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600"/>
              <a:t>Output: clean clothes</a:t>
            </a:r>
          </a:p>
          <a:p>
            <a:pPr marL="339725" indent="-3397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600"/>
              <a:t>Does not handle information</a:t>
            </a:r>
          </a:p>
          <a:p>
            <a:pPr marL="339725" indent="-339725">
              <a:spcBef>
                <a:spcPts val="650"/>
              </a:spcBef>
              <a:buClrTx/>
              <a:buSzPct val="65000"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60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447800"/>
            <a:ext cx="1893888" cy="2667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57200" y="5105400"/>
            <a:ext cx="8229600" cy="1025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9725" indent="-339725">
              <a:spcBef>
                <a:spcPts val="750"/>
              </a:spcBef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300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Computers input and output </a:t>
            </a:r>
            <a:r>
              <a:rPr lang="en-US" sz="3000" i="1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information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3747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Is a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television set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a computer?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48200" y="1600200"/>
            <a:ext cx="4038600" cy="4530725"/>
          </a:xfrm>
          <a:ln/>
        </p:spPr>
        <p:txBody>
          <a:bodyPr/>
          <a:lstStyle/>
          <a:p>
            <a:pPr marL="339725" indent="-3397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600"/>
              <a:t>Input: information from cables or radio waves</a:t>
            </a:r>
          </a:p>
          <a:p>
            <a:pPr marL="339725" indent="-3397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600"/>
              <a:t>Output: information as sound and picture</a:t>
            </a:r>
          </a:p>
          <a:p>
            <a:pPr marL="339725" indent="-3397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600"/>
              <a:t>Does not process information</a:t>
            </a:r>
          </a:p>
          <a:p>
            <a:pPr marL="339725" indent="-339725">
              <a:spcBef>
                <a:spcPts val="650"/>
              </a:spcBef>
              <a:buClrTx/>
              <a:buSzPct val="65000"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z="26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5105400"/>
            <a:ext cx="8229600" cy="1025525"/>
          </a:xfrm>
          <a:ln/>
        </p:spPr>
        <p:txBody>
          <a:bodyPr>
            <a:normAutofit lnSpcReduction="10000"/>
          </a:bodyPr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Computers </a:t>
            </a:r>
            <a:r>
              <a:rPr lang="en-US" i="1"/>
              <a:t>process</a:t>
            </a:r>
            <a:r>
              <a:rPr lang="en-US"/>
              <a:t> information by computing new results and answering queries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447800"/>
            <a:ext cx="2103438" cy="281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3747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Is a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modern airplane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a computer?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48200" y="1600200"/>
            <a:ext cx="4038600" cy="4530725"/>
          </a:xfrm>
          <a:ln/>
        </p:spPr>
        <p:txBody>
          <a:bodyPr/>
          <a:lstStyle/>
          <a:p>
            <a:pPr marL="339725" indent="-3397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600"/>
              <a:t>Input: information from radio waves</a:t>
            </a:r>
          </a:p>
          <a:p>
            <a:pPr marL="339725" indent="-3397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600"/>
              <a:t>Output: manipulations to the airplane</a:t>
            </a:r>
          </a:p>
          <a:p>
            <a:pPr marL="339725" indent="-3397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600"/>
              <a:t>Can only handle specific information necessary for flight control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5105400"/>
            <a:ext cx="8229600" cy="1025525"/>
          </a:xfrm>
          <a:ln/>
        </p:spPr>
        <p:txBody>
          <a:bodyPr>
            <a:normAutofit lnSpcReduction="10000"/>
          </a:bodyPr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Computers are </a:t>
            </a:r>
            <a:r>
              <a:rPr lang="en-US" i="1"/>
              <a:t>general purpose</a:t>
            </a:r>
            <a:r>
              <a:rPr lang="en-US"/>
              <a:t> because they can perform many different tasks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413" y="2057400"/>
            <a:ext cx="3968750" cy="1247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374775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Is an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ordinary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calculator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a computer?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343400" y="1600200"/>
            <a:ext cx="4343400" cy="4530725"/>
          </a:xfrm>
          <a:ln/>
        </p:spPr>
        <p:txBody>
          <a:bodyPr/>
          <a:lstStyle/>
          <a:p>
            <a:pPr marL="339725" indent="-3397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600"/>
              <a:t>Input: numbers and mathematical operations</a:t>
            </a:r>
          </a:p>
          <a:p>
            <a:pPr marL="339725" indent="-3397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600"/>
              <a:t>Output: answer</a:t>
            </a:r>
          </a:p>
          <a:p>
            <a:pPr marL="339725" indent="-3397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600"/>
              <a:t>Handles any numeric task</a:t>
            </a:r>
          </a:p>
          <a:p>
            <a:pPr marL="339725" indent="-3397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600"/>
              <a:t>Cannot remember which buttons are pressed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5105400"/>
            <a:ext cx="8229600" cy="1025525"/>
          </a:xfrm>
          <a:ln/>
        </p:spPr>
        <p:txBody>
          <a:bodyPr>
            <a:normAutofit lnSpcReduction="10000"/>
          </a:bodyPr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Computers are </a:t>
            </a:r>
            <a:r>
              <a:rPr lang="en-US" i="1"/>
              <a:t>programmable</a:t>
            </a:r>
            <a:r>
              <a:rPr lang="en-US"/>
              <a:t> so they can remember sequences of operations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76400"/>
            <a:ext cx="2170113" cy="281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Definition of a Computer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 general purpose,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programmable,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information processor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with input and output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276600"/>
            <a:ext cx="3219450" cy="255587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Computing Agents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Definition of computers does not cover all that computer scientists study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Broader class of </a:t>
            </a:r>
            <a:r>
              <a:rPr lang="en-US" u="sng" dirty="0"/>
              <a:t>objects and methods – </a:t>
            </a:r>
            <a:r>
              <a:rPr lang="en-US" i="1" u="sng" dirty="0"/>
              <a:t>computing agents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Have some or all of the characteristics of a computer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4350" y="4267200"/>
            <a:ext cx="1503363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2525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Specialized Computing Devices and Information Appliances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u="sng" dirty="0"/>
              <a:t>Devices limited by set of operations or programmability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Calculators limited to operations described by their buttons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Global Positioning System (GPS) calculates latitude and longitude from satellite signals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Cell phone allows one to surf the web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u="sng" dirty="0"/>
              <a:t>Information appliances – performs a single job well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3747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Embedded computers and robots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>
            <a:normAutofit lnSpcReduction="10000"/>
          </a:bodyPr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u="sng" dirty="0"/>
              <a:t>Machines with microcontrollers inside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Washing machines, airplanes, ATMs, etc.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Such machines require highly reliable, predictable computer programs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All physical mechanisms controlled by computers are </a:t>
            </a:r>
            <a:r>
              <a:rPr lang="en-US" i="1" dirty="0"/>
              <a:t>robotic devices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Restrict definition to machines that are general purpose and programmable</a:t>
            </a:r>
          </a:p>
          <a:p>
            <a:pPr marL="1019175" lvl="2" indent="-347663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Robotic arm or cart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Course Information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 Requisites</a:t>
            </a:r>
          </a:p>
          <a:p>
            <a:pPr lvl="1"/>
            <a:r>
              <a:rPr lang="en-US" dirty="0" smtClean="0"/>
              <a:t>No</a:t>
            </a:r>
          </a:p>
          <a:p>
            <a:r>
              <a:rPr lang="en-US" dirty="0" smtClean="0"/>
              <a:t>Text Book</a:t>
            </a:r>
          </a:p>
          <a:p>
            <a:pPr lvl="1"/>
            <a:r>
              <a:rPr lang="en-US" dirty="0" smtClean="0"/>
              <a:t>Any Latest Edition</a:t>
            </a:r>
          </a:p>
          <a:p>
            <a:pPr lvl="2"/>
            <a:r>
              <a:rPr lang="en-US" dirty="0" smtClean="0"/>
              <a:t>Computer Fundamentals </a:t>
            </a:r>
            <a:r>
              <a:rPr lang="en-US" dirty="0" err="1" smtClean="0"/>
              <a:t>Pardeep</a:t>
            </a:r>
            <a:r>
              <a:rPr lang="en-US" dirty="0" smtClean="0"/>
              <a:t> K. </a:t>
            </a:r>
            <a:r>
              <a:rPr lang="en-US" dirty="0" err="1" smtClean="0"/>
              <a:t>Sinha</a:t>
            </a:r>
            <a:endParaRPr lang="en-US" dirty="0" smtClean="0"/>
          </a:p>
          <a:p>
            <a:pPr lvl="2"/>
            <a:r>
              <a:rPr lang="en-US" dirty="0" smtClean="0"/>
              <a:t>C++ How to Program </a:t>
            </a:r>
            <a:r>
              <a:rPr lang="en-US" dirty="0" err="1" smtClean="0"/>
              <a:t>Dietel</a:t>
            </a:r>
            <a:r>
              <a:rPr lang="en-US" dirty="0" smtClean="0"/>
              <a:t> &amp; </a:t>
            </a:r>
            <a:r>
              <a:rPr lang="en-US" dirty="0" err="1" smtClean="0"/>
              <a:t>Dietel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What is a computer?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Definition of a </a:t>
            </a:r>
            <a:r>
              <a:rPr lang="en-US" i="1"/>
              <a:t>computer</a:t>
            </a:r>
            <a:r>
              <a:rPr lang="en-US"/>
              <a:t> is narrow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Definition of </a:t>
            </a:r>
            <a:r>
              <a:rPr lang="en-US" i="1"/>
              <a:t>computing agent</a:t>
            </a:r>
            <a:r>
              <a:rPr lang="en-US"/>
              <a:t> is broad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Although many computer scientists focus on the computer, some computer scientists deal with computing agents</a:t>
            </a:r>
          </a:p>
          <a:p>
            <a:pPr marL="339725" indent="-339725">
              <a:buClrTx/>
              <a:buSzPct val="65000"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3747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What can computers do – today?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>
            <a:normAutofit lnSpcReduction="10000"/>
          </a:bodyPr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Business productivity managers 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Personal information managers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Spreadsheets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Database software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Desktop publishing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Multimedia encyclopedias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Simulate the physical world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Produce a music video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2525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What might computers do – tomorrow?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Diagnose diseases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MYCIN captures medical knowledge in rules that allowed a computer to identify an ailment based on symptoms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Control robots that walk, talk, and learn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CMU created a program that drove a van from Pittsburgh to D.C. using cameras for eyes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Compose music and create art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374775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How do computers solve problems?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743450"/>
          </a:xfrm>
          <a:ln/>
        </p:spPr>
        <p:txBody>
          <a:bodyPr/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Humans deconstruct problems into small operations that a computer can carry out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Writing an </a:t>
            </a:r>
            <a:r>
              <a:rPr lang="en-US" i="1"/>
              <a:t>algorithm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Solve a problem by computer requires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State the problem clearly in a </a:t>
            </a:r>
            <a:r>
              <a:rPr lang="en-US" i="1"/>
              <a:t>problem statement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Solve the problem with an </a:t>
            </a:r>
            <a:r>
              <a:rPr lang="en-US" i="1"/>
              <a:t>algorithm</a:t>
            </a:r>
            <a:r>
              <a:rPr lang="en-US"/>
              <a:t> that gives clear instructions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Use a </a:t>
            </a:r>
            <a:r>
              <a:rPr lang="en-US" i="1"/>
              <a:t>computing agent</a:t>
            </a:r>
            <a:r>
              <a:rPr lang="en-US"/>
              <a:t> to carry out the instructions</a:t>
            </a:r>
          </a:p>
          <a:p>
            <a:pPr marL="666750" lvl="1" indent="-325438">
              <a:buClrTx/>
              <a:buSzPct val="60000"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Stating the problem clearly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Describes </a:t>
            </a:r>
            <a:r>
              <a:rPr lang="en-US" i="1"/>
              <a:t>what</a:t>
            </a:r>
            <a:r>
              <a:rPr lang="en-US"/>
              <a:t> to do, not </a:t>
            </a:r>
            <a:r>
              <a:rPr lang="en-US" i="1"/>
              <a:t>how</a:t>
            </a:r>
            <a:r>
              <a:rPr lang="en-US"/>
              <a:t> to do it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How do I get from Iqra campus to the Centaurus?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Solve general classes of problems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How do I get from point </a:t>
            </a:r>
            <a:r>
              <a:rPr lang="en-US" i="1"/>
              <a:t>A</a:t>
            </a:r>
            <a:r>
              <a:rPr lang="en-US"/>
              <a:t> in Iqra campus to point </a:t>
            </a:r>
            <a:r>
              <a:rPr lang="en-US" i="1"/>
              <a:t>B</a:t>
            </a:r>
            <a:r>
              <a:rPr lang="en-US"/>
              <a:t>?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What is the square root of </a:t>
            </a:r>
            <a:r>
              <a:rPr lang="en-US" i="1"/>
              <a:t>y</a:t>
            </a:r>
            <a:r>
              <a:rPr lang="en-US"/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Specifying a problem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>
            <a:normAutofit lnSpcReduction="10000"/>
          </a:bodyPr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Clear problem statement is called the </a:t>
            </a:r>
            <a:r>
              <a:rPr lang="en-US" i="1"/>
              <a:t>specification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What information can we use as input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What the output, or solution, to our problem should look like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Specification for the square root problem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Input: A positive number y &gt; 0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Output: A positive number x such that x</a:t>
            </a:r>
            <a:r>
              <a:rPr lang="en-US" baseline="30000"/>
              <a:t>2</a:t>
            </a:r>
            <a:r>
              <a:rPr lang="en-US"/>
              <a:t> = y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Make sure specification is not ambiguous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2525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800" dirty="0">
                <a:solidFill>
                  <a:schemeClr val="accent3">
                    <a:lumMod val="50000"/>
                  </a:schemeClr>
                </a:solidFill>
              </a:rPr>
              <a:t>Solving the problem using an Algorithm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Algorithm – a clear sequence of instructions for performing a task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 well-ordered sequence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of well-defined,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feasible operations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that takes finite time to carry out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Almost Algorithms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4038600" cy="4546600"/>
          </a:xfrm>
          <a:ln/>
        </p:spPr>
        <p:txBody>
          <a:bodyPr>
            <a:normAutofit lnSpcReduction="10000"/>
          </a:bodyPr>
          <a:lstStyle/>
          <a:p>
            <a:pPr marL="568325" indent="-5683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600" dirty="0"/>
              <a:t>To shampoo your hair</a:t>
            </a:r>
          </a:p>
          <a:p>
            <a:pPr marL="836613" lvl="1" indent="-495300">
              <a:spcBef>
                <a:spcPts val="550"/>
              </a:spcBef>
              <a:buClr>
                <a:srgbClr val="4C6D4E"/>
              </a:buClr>
              <a:buSzPct val="60000"/>
              <a:buFont typeface="Arial" charset="0"/>
              <a:buAutoNum type="arabicPeriod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200" dirty="0"/>
              <a:t>Rinse</a:t>
            </a:r>
          </a:p>
          <a:p>
            <a:pPr marL="836613" lvl="1" indent="-495300">
              <a:spcBef>
                <a:spcPts val="550"/>
              </a:spcBef>
              <a:buClr>
                <a:srgbClr val="4C6D4E"/>
              </a:buClr>
              <a:buSzPct val="60000"/>
              <a:buFont typeface="Arial" charset="0"/>
              <a:buAutoNum type="arabicPeriod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200" dirty="0"/>
              <a:t>Lather</a:t>
            </a:r>
          </a:p>
          <a:p>
            <a:pPr marL="836613" lvl="1" indent="-495300">
              <a:spcBef>
                <a:spcPts val="550"/>
              </a:spcBef>
              <a:buClr>
                <a:srgbClr val="4C6D4E"/>
              </a:buClr>
              <a:buSzPct val="60000"/>
              <a:buFont typeface="Arial" charset="0"/>
              <a:buAutoNum type="arabicPeriod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200" dirty="0"/>
              <a:t>Repeat</a:t>
            </a:r>
          </a:p>
          <a:p>
            <a:pPr marL="568325" indent="-5683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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600" dirty="0"/>
              <a:t>To set the time on the </a:t>
            </a:r>
          </a:p>
          <a:p>
            <a:pPr marL="568325" indent="-5683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Char char="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600" dirty="0"/>
              <a:t>Camera</a:t>
            </a:r>
          </a:p>
          <a:p>
            <a:pPr marL="836613" lvl="1" indent="-495300">
              <a:spcBef>
                <a:spcPts val="550"/>
              </a:spcBef>
              <a:buClr>
                <a:srgbClr val="4C6D4E"/>
              </a:buClr>
              <a:buSzPct val="60000"/>
              <a:buFont typeface="Arial" charset="0"/>
              <a:buAutoNum type="arabicPeriod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200" dirty="0"/>
              <a:t>Open the menu panel</a:t>
            </a:r>
          </a:p>
          <a:p>
            <a:pPr marL="836613" lvl="1" indent="-495300">
              <a:spcBef>
                <a:spcPts val="550"/>
              </a:spcBef>
              <a:buClr>
                <a:srgbClr val="4C6D4E"/>
              </a:buClr>
              <a:buSzPct val="60000"/>
              <a:buFont typeface="Arial" charset="0"/>
              <a:buAutoNum type="arabicPeriod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200" dirty="0"/>
              <a:t>Push the button to find time setting option</a:t>
            </a:r>
          </a:p>
          <a:p>
            <a:pPr marL="836613" lvl="1" indent="-495300">
              <a:spcBef>
                <a:spcPts val="550"/>
              </a:spcBef>
              <a:buClr>
                <a:srgbClr val="4C6D4E"/>
              </a:buClr>
              <a:buSzPct val="60000"/>
              <a:buFont typeface="Arial" charset="0"/>
              <a:buAutoNum type="arabicPeriod"/>
              <a:tabLst>
                <a:tab pos="568325" algn="l"/>
                <a:tab pos="681038" algn="l"/>
                <a:tab pos="1138238" algn="l"/>
                <a:tab pos="1595438" algn="l"/>
                <a:tab pos="2052638" algn="l"/>
                <a:tab pos="2509838" algn="l"/>
                <a:tab pos="2967038" algn="l"/>
                <a:tab pos="3424238" algn="l"/>
                <a:tab pos="3881438" algn="l"/>
                <a:tab pos="4338638" algn="l"/>
                <a:tab pos="4795838" algn="l"/>
                <a:tab pos="5253038" algn="l"/>
                <a:tab pos="5710238" algn="l"/>
                <a:tab pos="6167438" algn="l"/>
                <a:tab pos="6624638" algn="l"/>
                <a:tab pos="7081838" algn="l"/>
                <a:tab pos="7539038" algn="l"/>
                <a:tab pos="7996238" algn="l"/>
                <a:tab pos="8453438" algn="l"/>
                <a:tab pos="8910638" algn="l"/>
                <a:tab pos="9367838" algn="l"/>
              </a:tabLst>
            </a:pPr>
            <a:r>
              <a:rPr lang="en-US" sz="2200" dirty="0"/>
              <a:t>Set the hours, then the minutes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48200" y="1600200"/>
            <a:ext cx="4038600" cy="4530725"/>
          </a:xfrm>
          <a:ln/>
        </p:spPr>
        <p:txBody>
          <a:bodyPr/>
          <a:lstStyle/>
          <a:p>
            <a:pPr marL="492125" indent="-492125">
              <a:spcBef>
                <a:spcPts val="650"/>
              </a:spcBef>
              <a:buClr>
                <a:srgbClr val="009999"/>
              </a:buClr>
              <a:buSzPct val="65000"/>
              <a:buFont typeface="Wingdings" charset="2"/>
              <a:buNone/>
              <a:tabLst>
                <a:tab pos="492125" algn="l"/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</a:tabLst>
            </a:pPr>
            <a:r>
              <a:rPr lang="en-US" sz="2600" dirty="0"/>
              <a:t>To write up about something</a:t>
            </a:r>
          </a:p>
          <a:p>
            <a:pPr marL="800100" lvl="1" indent="-457200">
              <a:spcBef>
                <a:spcPts val="550"/>
              </a:spcBef>
              <a:buClr>
                <a:srgbClr val="4C6D4E"/>
              </a:buClr>
              <a:buSzPct val="60000"/>
              <a:buFont typeface="+mj-lt"/>
              <a:buAutoNum type="arabicPeriod"/>
              <a:tabLst>
                <a:tab pos="492125" algn="l"/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</a:tabLst>
            </a:pPr>
            <a:r>
              <a:rPr lang="en-US" sz="2200" dirty="0"/>
              <a:t>Get paper and pencil</a:t>
            </a:r>
          </a:p>
          <a:p>
            <a:pPr marL="800100" lvl="1" indent="-457200">
              <a:spcBef>
                <a:spcPts val="550"/>
              </a:spcBef>
              <a:buClr>
                <a:srgbClr val="4C6D4E"/>
              </a:buClr>
              <a:buSzPct val="60000"/>
              <a:buFont typeface="+mj-lt"/>
              <a:buAutoNum type="arabicPeriod"/>
              <a:tabLst>
                <a:tab pos="492125" algn="l"/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</a:tabLst>
            </a:pPr>
            <a:r>
              <a:rPr lang="en-US" sz="2200" dirty="0"/>
              <a:t>Sit down</a:t>
            </a:r>
          </a:p>
          <a:p>
            <a:pPr marL="800100" lvl="1" indent="-457200">
              <a:spcBef>
                <a:spcPts val="550"/>
              </a:spcBef>
              <a:buClr>
                <a:srgbClr val="4C6D4E"/>
              </a:buClr>
              <a:buSzPct val="60000"/>
              <a:buFont typeface="+mj-lt"/>
              <a:buAutoNum type="arabicPeriod"/>
              <a:tabLst>
                <a:tab pos="492125" algn="l"/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</a:tabLst>
            </a:pPr>
            <a:r>
              <a:rPr lang="en-US" sz="2200" dirty="0"/>
              <a:t>Do the Brainstorming</a:t>
            </a:r>
          </a:p>
          <a:p>
            <a:pPr marL="800100" lvl="1" indent="-457200">
              <a:spcBef>
                <a:spcPts val="550"/>
              </a:spcBef>
              <a:buClr>
                <a:srgbClr val="4C6D4E"/>
              </a:buClr>
              <a:buSzPct val="60000"/>
              <a:buFont typeface="+mj-lt"/>
              <a:buAutoNum type="arabicPeriod"/>
              <a:tabLst>
                <a:tab pos="492125" algn="l"/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</a:tabLst>
            </a:pPr>
            <a:r>
              <a:rPr lang="en-US" sz="2200" dirty="0"/>
              <a:t>Write words on paper</a:t>
            </a:r>
          </a:p>
          <a:p>
            <a:pPr marL="800100" lvl="1" indent="-457200">
              <a:spcBef>
                <a:spcPts val="550"/>
              </a:spcBef>
              <a:buClr>
                <a:srgbClr val="4C6D4E"/>
              </a:buClr>
              <a:buSzPct val="60000"/>
              <a:buFont typeface="+mj-lt"/>
              <a:buAutoNum type="arabicPeriod"/>
              <a:tabLst>
                <a:tab pos="492125" algn="l"/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</a:tabLst>
            </a:pPr>
            <a:r>
              <a:rPr lang="en-US" sz="2200" dirty="0"/>
              <a:t>Arrange phrases to make </a:t>
            </a:r>
            <a:r>
              <a:rPr lang="en-US" sz="2200" dirty="0" err="1"/>
              <a:t>paras</a:t>
            </a:r>
            <a:endParaRPr lang="en-US" sz="2200" dirty="0"/>
          </a:p>
          <a:p>
            <a:pPr marL="800100" lvl="1" indent="-457200">
              <a:spcBef>
                <a:spcPts val="550"/>
              </a:spcBef>
              <a:buClr>
                <a:srgbClr val="4C6D4E"/>
              </a:buClr>
              <a:buSzPct val="60000"/>
              <a:buFont typeface="+mj-lt"/>
              <a:buAutoNum type="arabicPeriod"/>
              <a:tabLst>
                <a:tab pos="492125" algn="l"/>
                <a:tab pos="604838" algn="l"/>
                <a:tab pos="1062038" algn="l"/>
                <a:tab pos="1519238" algn="l"/>
                <a:tab pos="1976438" algn="l"/>
                <a:tab pos="2433638" algn="l"/>
                <a:tab pos="2890838" algn="l"/>
                <a:tab pos="3348038" algn="l"/>
                <a:tab pos="3805238" algn="l"/>
                <a:tab pos="4262438" algn="l"/>
                <a:tab pos="4719638" algn="l"/>
                <a:tab pos="5176838" algn="l"/>
                <a:tab pos="5634038" algn="l"/>
                <a:tab pos="6091238" algn="l"/>
                <a:tab pos="6548438" algn="l"/>
                <a:tab pos="7005638" algn="l"/>
                <a:tab pos="7462838" algn="l"/>
                <a:tab pos="7920038" algn="l"/>
                <a:tab pos="8377238" algn="l"/>
                <a:tab pos="8834438" algn="l"/>
                <a:tab pos="9291638" algn="l"/>
              </a:tabLst>
            </a:pPr>
            <a:r>
              <a:rPr lang="en-US" sz="2200" dirty="0"/>
              <a:t>If it sounds great, quit.  Otherwise, go back to step 3.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Using the computing agent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The square root algorithm is only an algorithm for an agent that understands English and can perform arithmetic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Requirements imposed by the computing agent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Algorithm is in a </a:t>
            </a:r>
            <a:r>
              <a:rPr lang="en-US" i="1"/>
              <a:t>language</a:t>
            </a:r>
            <a:r>
              <a:rPr lang="en-US"/>
              <a:t> the computing agent understands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Algorithm uses </a:t>
            </a:r>
            <a:r>
              <a:rPr lang="en-US" i="1"/>
              <a:t>primitive operations</a:t>
            </a:r>
            <a:r>
              <a:rPr lang="en-US"/>
              <a:t> that the agent can carry out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3747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Necessity of artificial languages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Problems with natural languages (like English) </a:t>
            </a:r>
          </a:p>
          <a:p>
            <a:pPr marL="666750" lvl="1" indent="-325438">
              <a:lnSpc>
                <a:spcPct val="90000"/>
              </a:lnSpc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Flexible</a:t>
            </a:r>
          </a:p>
          <a:p>
            <a:pPr marL="666750" lvl="1" indent="-325438">
              <a:lnSpc>
                <a:spcPct val="90000"/>
              </a:lnSpc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Often ambiguous</a:t>
            </a:r>
          </a:p>
          <a:p>
            <a:pPr marL="339725" indent="-339725">
              <a:lnSpc>
                <a:spcPct val="90000"/>
              </a:lnSpc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Computers use artificial languages with precise meanings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 programming languages</a:t>
            </a:r>
          </a:p>
          <a:p>
            <a:pPr marL="339725" indent="-339725">
              <a:lnSpc>
                <a:spcPct val="90000"/>
              </a:lnSpc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Programming languages define primitive operations computing agents understand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Course Information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Web page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/>
              <a:t>github.com/faheemshaukat</a:t>
            </a:r>
            <a:endParaRPr lang="en-US" dirty="0" smtClean="0"/>
          </a:p>
          <a:p>
            <a:r>
              <a:rPr lang="en-US" dirty="0" smtClean="0"/>
              <a:t>Office Hours : </a:t>
            </a:r>
            <a:r>
              <a:rPr lang="en-US" dirty="0" smtClean="0"/>
              <a:t>Wednesday </a:t>
            </a:r>
            <a:r>
              <a:rPr lang="en-US" dirty="0" smtClean="0"/>
              <a:t>to </a:t>
            </a:r>
            <a:r>
              <a:rPr lang="en-US" dirty="0" smtClean="0"/>
              <a:t>Thursday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             (12 PM to 02 PM)</a:t>
            </a:r>
          </a:p>
          <a:p>
            <a:r>
              <a:rPr lang="en-US" dirty="0" smtClean="0"/>
              <a:t>TA: </a:t>
            </a:r>
            <a:r>
              <a:rPr lang="en-US" dirty="0" smtClean="0"/>
              <a:t>NIL</a:t>
            </a:r>
            <a:endParaRPr lang="en-US" dirty="0"/>
          </a:p>
          <a:p>
            <a:r>
              <a:rPr lang="en-US" dirty="0" smtClean="0"/>
              <a:t>Lab Engineer: </a:t>
            </a:r>
            <a:r>
              <a:rPr lang="en-US" dirty="0" smtClean="0"/>
              <a:t>ME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What is computer science?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>
            <a:normAutofit lnSpcReduction="10000"/>
          </a:bodyPr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The study of computers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The study of algorithmic processes including their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Theory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Analysis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Design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Efficiency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Implementation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/>
              <a:t>Application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Computer Programming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study Programming?</a:t>
            </a:r>
          </a:p>
          <a:p>
            <a:pPr lvl="1"/>
            <a:r>
              <a:rPr lang="en-US" dirty="0" smtClean="0"/>
              <a:t>A very interesting field</a:t>
            </a:r>
          </a:p>
          <a:p>
            <a:pPr lvl="1"/>
            <a:r>
              <a:rPr lang="en-US" dirty="0" smtClean="0"/>
              <a:t>If </a:t>
            </a:r>
            <a:r>
              <a:rPr lang="en-US" u="sng" dirty="0" smtClean="0"/>
              <a:t>mathematics</a:t>
            </a:r>
            <a:r>
              <a:rPr lang="en-US" dirty="0" smtClean="0"/>
              <a:t> is the </a:t>
            </a:r>
            <a:r>
              <a:rPr lang="en-US" u="sng" dirty="0" smtClean="0"/>
              <a:t>mother</a:t>
            </a:r>
            <a:r>
              <a:rPr lang="en-US" dirty="0" smtClean="0"/>
              <a:t> of all sciences </a:t>
            </a:r>
          </a:p>
          <a:p>
            <a:pPr lvl="1">
              <a:buNone/>
            </a:pPr>
            <a:r>
              <a:rPr lang="en-US" dirty="0" smtClean="0"/>
              <a:t>    then</a:t>
            </a:r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u="sng" dirty="0" smtClean="0"/>
              <a:t>Computer Science </a:t>
            </a:r>
            <a:r>
              <a:rPr lang="en-US" dirty="0" smtClean="0"/>
              <a:t>is the </a:t>
            </a:r>
            <a:r>
              <a:rPr lang="en-US" u="sng" dirty="0" smtClean="0"/>
              <a:t>facilitator</a:t>
            </a:r>
            <a:r>
              <a:rPr lang="en-US" dirty="0" smtClean="0"/>
              <a:t> of all sciences</a:t>
            </a:r>
          </a:p>
          <a:p>
            <a:pPr lvl="1"/>
            <a:r>
              <a:rPr lang="en-US" dirty="0" smtClean="0"/>
              <a:t>Google became the </a:t>
            </a:r>
            <a:r>
              <a:rPr lang="en-US" u="sng" dirty="0" smtClean="0"/>
              <a:t>number one company in employees’ satisfaction </a:t>
            </a:r>
            <a:r>
              <a:rPr lang="en-US" dirty="0" smtClean="0"/>
              <a:t>and the number one </a:t>
            </a:r>
            <a:r>
              <a:rPr lang="en-US" u="sng" dirty="0" smtClean="0"/>
              <a:t>resource of Google are Computer Scientists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Interesting Applications of Computer Programming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Google – Search Engine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Every one seems to be using Google</a:t>
            </a:r>
          </a:p>
          <a:p>
            <a:pPr lvl="1"/>
            <a:r>
              <a:rPr lang="en-US" u="sng" dirty="0" smtClean="0"/>
              <a:t>Market Value </a:t>
            </a:r>
            <a:r>
              <a:rPr lang="en-US" dirty="0" smtClean="0"/>
              <a:t>of Google is </a:t>
            </a:r>
            <a:r>
              <a:rPr lang="en-US" u="sng" dirty="0" smtClean="0"/>
              <a:t>more than $ 50 Billions</a:t>
            </a:r>
          </a:p>
          <a:p>
            <a:pPr lvl="1"/>
            <a:r>
              <a:rPr lang="en-US" dirty="0" smtClean="0"/>
              <a:t>Larry &amp; Sergey were at the number 14 in the list of richest persons of the United States in 2006</a:t>
            </a:r>
          </a:p>
          <a:p>
            <a:endParaRPr lang="en-US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2133600"/>
            <a:ext cx="1428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Interesting Applications of Computer Programming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Mars Path Finding mission</a:t>
            </a:r>
          </a:p>
          <a:p>
            <a:r>
              <a:rPr lang="en-US" dirty="0" smtClean="0"/>
              <a:t>Mars Rover</a:t>
            </a:r>
          </a:p>
          <a:p>
            <a:pPr lvl="1"/>
            <a:r>
              <a:rPr lang="en-US" dirty="0" smtClean="0"/>
              <a:t>Used in the</a:t>
            </a:r>
          </a:p>
          <a:p>
            <a:pPr lvl="1">
              <a:buNone/>
            </a:pPr>
            <a:r>
              <a:rPr lang="en-US" dirty="0" smtClean="0"/>
              <a:t>exploration of MARS</a:t>
            </a:r>
          </a:p>
          <a:p>
            <a:pPr marL="971550" lvl="1" indent="-514350"/>
            <a:r>
              <a:rPr lang="en-US" dirty="0" smtClean="0"/>
              <a:t>Uses software </a:t>
            </a:r>
          </a:p>
          <a:p>
            <a:pPr marL="971550" lvl="1" indent="-514350">
              <a:buNone/>
            </a:pPr>
            <a:r>
              <a:rPr lang="en-US" u="sng" dirty="0" smtClean="0"/>
              <a:t>Programs for </a:t>
            </a:r>
          </a:p>
          <a:p>
            <a:pPr marL="971550" lvl="1" indent="-514350">
              <a:buNone/>
            </a:pPr>
            <a:r>
              <a:rPr lang="en-US" u="sng" dirty="0" smtClean="0"/>
              <a:t>automatic </a:t>
            </a:r>
          </a:p>
          <a:p>
            <a:pPr marL="971550" lvl="1" indent="-514350">
              <a:buNone/>
            </a:pPr>
            <a:r>
              <a:rPr lang="en-US" dirty="0" smtClean="0"/>
              <a:t>movement</a:t>
            </a:r>
          </a:p>
          <a:p>
            <a:pPr marL="971550" lvl="1" indent="-514350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247900"/>
            <a:ext cx="49530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Interesting Applications of Computer Programming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r>
              <a:rPr lang="en-US" dirty="0" smtClean="0"/>
              <a:t>Cancer Treatment</a:t>
            </a:r>
          </a:p>
          <a:p>
            <a:r>
              <a:rPr lang="en-US" u="sng" dirty="0" err="1" smtClean="0"/>
              <a:t>Acuros</a:t>
            </a:r>
            <a:r>
              <a:rPr lang="en-US" u="sng" dirty="0" smtClean="0"/>
              <a:t> software</a:t>
            </a:r>
            <a:r>
              <a:rPr lang="en-US" dirty="0" smtClean="0"/>
              <a:t> developed in Los Alamos National Laboratory helps in</a:t>
            </a:r>
          </a:p>
          <a:p>
            <a:pPr lvl="1"/>
            <a:r>
              <a:rPr lang="en-US" dirty="0" smtClean="0"/>
              <a:t>Precise modeling of patient’s anatomy</a:t>
            </a:r>
          </a:p>
          <a:p>
            <a:pPr lvl="1"/>
            <a:r>
              <a:rPr lang="en-US" u="sng" dirty="0" smtClean="0"/>
              <a:t>Precise focus and control </a:t>
            </a:r>
            <a:r>
              <a:rPr lang="en-US" dirty="0" smtClean="0"/>
              <a:t>of laser beams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524000"/>
            <a:ext cx="206748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6629400" y="3886200"/>
            <a:ext cx="2057400" cy="270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Interesting Applications of Computer Programming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r>
              <a:rPr lang="en-US" u="sng" dirty="0" err="1" smtClean="0"/>
              <a:t>Youtube</a:t>
            </a:r>
            <a:r>
              <a:rPr lang="en-US" u="sng" dirty="0" smtClean="0"/>
              <a:t> – A Video Portal</a:t>
            </a:r>
          </a:p>
          <a:p>
            <a:r>
              <a:rPr lang="en-US" dirty="0" smtClean="0"/>
              <a:t>Co-developed by Chad Hurley, Steve Chen and Jawed </a:t>
            </a:r>
            <a:r>
              <a:rPr lang="en-US" dirty="0" err="1" smtClean="0"/>
              <a:t>Karim</a:t>
            </a:r>
            <a:endParaRPr lang="en-US" dirty="0" smtClean="0"/>
          </a:p>
          <a:p>
            <a:r>
              <a:rPr lang="en-US" u="sng" dirty="0" smtClean="0"/>
              <a:t>The most visited site </a:t>
            </a:r>
            <a:r>
              <a:rPr lang="en-US" dirty="0" smtClean="0"/>
              <a:t>in 2008</a:t>
            </a:r>
          </a:p>
          <a:p>
            <a:r>
              <a:rPr lang="en-US" dirty="0" smtClean="0"/>
              <a:t>Acquired by Google in 2006 for USD 1.65 Billions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1828800"/>
            <a:ext cx="1304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Ham_Radio_Kid.mpg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124200" y="4800600"/>
            <a:ext cx="228600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9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 showWhenStopped="0">
                <p:cTn id="3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Interesting Applications of Computer Science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/>
          <a:lstStyle/>
          <a:p>
            <a:r>
              <a:rPr lang="en-US" u="sng" dirty="0" err="1" smtClean="0"/>
              <a:t>Facebook</a:t>
            </a:r>
            <a:endParaRPr lang="en-US" u="sng" dirty="0" smtClean="0"/>
          </a:p>
          <a:p>
            <a:r>
              <a:rPr lang="en-US" dirty="0" smtClean="0"/>
              <a:t>Created by Mark </a:t>
            </a:r>
            <a:r>
              <a:rPr lang="en-US" dirty="0" err="1" smtClean="0"/>
              <a:t>Zuckerberg</a:t>
            </a:r>
            <a:r>
              <a:rPr lang="en-US" dirty="0" smtClean="0"/>
              <a:t> at the age of 19 when he was a student of Harvard University</a:t>
            </a:r>
          </a:p>
          <a:p>
            <a:r>
              <a:rPr lang="en-US" dirty="0" smtClean="0"/>
              <a:t>In 2006, Microsoft purchased 1.6 % share of </a:t>
            </a:r>
            <a:r>
              <a:rPr lang="en-US" dirty="0" err="1" smtClean="0"/>
              <a:t>Facebook</a:t>
            </a:r>
            <a:r>
              <a:rPr lang="en-US" dirty="0" smtClean="0"/>
              <a:t> for $ 246 Million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905000"/>
            <a:ext cx="35814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Course Methodology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Lectures</a:t>
            </a:r>
          </a:p>
          <a:p>
            <a:r>
              <a:rPr lang="en-US" dirty="0" smtClean="0"/>
              <a:t>Labs</a:t>
            </a:r>
          </a:p>
          <a:p>
            <a:r>
              <a:rPr lang="en-US" dirty="0" smtClean="0"/>
              <a:t>Programming Assignments</a:t>
            </a:r>
          </a:p>
          <a:p>
            <a:r>
              <a:rPr lang="en-US" dirty="0" smtClean="0"/>
              <a:t>Quizzes</a:t>
            </a:r>
          </a:p>
          <a:p>
            <a:r>
              <a:rPr lang="en-US" dirty="0" smtClean="0"/>
              <a:t>Project</a:t>
            </a:r>
          </a:p>
          <a:p>
            <a:r>
              <a:rPr lang="en-US" dirty="0" smtClean="0"/>
              <a:t>Presentation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Grading </a:t>
            </a:r>
            <a:r>
              <a:rPr lang="en-US" smtClean="0">
                <a:solidFill>
                  <a:schemeClr val="accent3">
                    <a:lumMod val="50000"/>
                  </a:schemeClr>
                </a:solidFill>
              </a:rPr>
              <a:t>Policy (Tentative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Exam (35 %)</a:t>
            </a:r>
          </a:p>
          <a:p>
            <a:r>
              <a:rPr lang="en-US" dirty="0" smtClean="0"/>
              <a:t>Mid Term (</a:t>
            </a:r>
            <a:r>
              <a:rPr lang="en-US" dirty="0" smtClean="0"/>
              <a:t>20 </a:t>
            </a:r>
            <a:r>
              <a:rPr lang="en-US" dirty="0" smtClean="0"/>
              <a:t>%)</a:t>
            </a:r>
          </a:p>
          <a:p>
            <a:r>
              <a:rPr lang="en-US" dirty="0" smtClean="0"/>
              <a:t>Quiz(s) (10 %)</a:t>
            </a:r>
          </a:p>
          <a:p>
            <a:r>
              <a:rPr lang="en-US" dirty="0" smtClean="0"/>
              <a:t>Assignments </a:t>
            </a:r>
            <a:r>
              <a:rPr lang="en-US" dirty="0" smtClean="0"/>
              <a:t>(</a:t>
            </a:r>
            <a:r>
              <a:rPr lang="en-US" dirty="0" smtClean="0"/>
              <a:t>10</a:t>
            </a:r>
            <a:r>
              <a:rPr lang="en-US" dirty="0" smtClean="0"/>
              <a:t> </a:t>
            </a:r>
            <a:r>
              <a:rPr lang="en-US" dirty="0" smtClean="0"/>
              <a:t>%)</a:t>
            </a:r>
          </a:p>
          <a:p>
            <a:r>
              <a:rPr lang="en-US" dirty="0" smtClean="0"/>
              <a:t>Class Activity/Presentation (05 %) – Group</a:t>
            </a:r>
          </a:p>
          <a:p>
            <a:r>
              <a:rPr lang="en-US" dirty="0" smtClean="0"/>
              <a:t>Lab Activities (</a:t>
            </a:r>
            <a:r>
              <a:rPr lang="en-US" dirty="0" smtClean="0"/>
              <a:t>20 </a:t>
            </a:r>
            <a:r>
              <a:rPr lang="en-US" dirty="0" smtClean="0"/>
              <a:t>%)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Collaboration Policy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en-US" dirty="0" smtClean="0"/>
              <a:t>Collaboration Policy</a:t>
            </a:r>
          </a:p>
          <a:p>
            <a:pPr lvl="1"/>
            <a:r>
              <a:rPr lang="en-US" dirty="0" smtClean="0"/>
              <a:t>No collaboration allowed on assignments etc unless explicitly specified</a:t>
            </a:r>
          </a:p>
          <a:p>
            <a:pPr lvl="1"/>
            <a:r>
              <a:rPr lang="en-US" dirty="0" smtClean="0"/>
              <a:t>A straight ‘0‘ in the case of collaboration</a:t>
            </a:r>
          </a:p>
          <a:p>
            <a:r>
              <a:rPr lang="en-US" dirty="0" smtClean="0"/>
              <a:t>Any Question so far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44958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Overview of Discussion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What is computer science?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What is a computer?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What can computers do?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How do computers solve problems?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/>
              <a:t>Who </a:t>
            </a:r>
            <a:r>
              <a:rPr lang="en-US" dirty="0"/>
              <a:t>invented computers?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Conceptual computers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Computing devices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Learning Objectives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  <a:ln/>
        </p:spPr>
        <p:txBody>
          <a:bodyPr/>
          <a:lstStyle/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Define and use terminology </a:t>
            </a:r>
          </a:p>
          <a:p>
            <a:pPr marL="666750" lvl="1" indent="-325438">
              <a:buClr>
                <a:srgbClr val="4C6D4E"/>
              </a:buClr>
              <a:buSzPct val="60000"/>
              <a:buFont typeface="Wingdings" charset="2"/>
              <a:buChar char="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Examples: </a:t>
            </a:r>
            <a:r>
              <a:rPr lang="en-US" dirty="0" smtClean="0"/>
              <a:t>computer </a:t>
            </a:r>
            <a:r>
              <a:rPr lang="en-US" dirty="0"/>
              <a:t>science, </a:t>
            </a:r>
            <a:r>
              <a:rPr lang="en-US" dirty="0" smtClean="0"/>
              <a:t>Computer Programming, Software, Hardware, Algorithm, Flow Chart. </a:t>
            </a:r>
            <a:endParaRPr lang="en-US" dirty="0"/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Distinguish between algorithms and non-algorithms </a:t>
            </a:r>
          </a:p>
          <a:p>
            <a:pPr marL="339725" indent="-339725">
              <a:buClr>
                <a:srgbClr val="009999"/>
              </a:buClr>
              <a:buSzPct val="65000"/>
              <a:buFont typeface="Wingdings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/>
              <a:t>Know something about the history of computers (up to 1950)</a:t>
            </a:r>
          </a:p>
          <a:p>
            <a:pPr marL="339725" indent="-339725">
              <a:buClrTx/>
              <a:buSzPct val="65000"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Which one is the computer?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360488" y="3581400"/>
            <a:ext cx="68500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Rock                                  Calculator                              Television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886200"/>
            <a:ext cx="1136650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57200" y="5715000"/>
            <a:ext cx="5486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WenQuanYi Zen Hei Sharp" charset="0"/>
                <a:cs typeface="WenQuanYi Zen Hei Sharp" charset="0"/>
              </a:rPr>
              <a:t>      Modern Airplane                   Washing Machine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524000"/>
            <a:ext cx="1477963" cy="198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4419600"/>
            <a:ext cx="2901950" cy="912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62400" y="1828800"/>
            <a:ext cx="1422400" cy="184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351588" y="4191000"/>
            <a:ext cx="2740025" cy="1890713"/>
            <a:chOff x="4001" y="2640"/>
            <a:chExt cx="1726" cy="1191"/>
          </a:xfrm>
        </p:grpSpPr>
        <p:pic>
          <p:nvPicPr>
            <p:cNvPr id="7178" name="Picture 1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128" y="2640"/>
              <a:ext cx="1162" cy="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4001" y="3600"/>
              <a:ext cx="1726" cy="2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  <a:ea typeface="WenQuanYi Zen Hei Sharp" charset="0"/>
                  <a:cs typeface="WenQuanYi Zen Hei Sharp" charset="0"/>
                </a:rPr>
                <a:t>Computer Workstation</a:t>
              </a:r>
            </a:p>
          </p:txBody>
        </p:sp>
      </p:grpSp>
      <p:pic>
        <p:nvPicPr>
          <p:cNvPr id="58370" name="Picture 2" descr="Image result for Rock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9600" y="1752600"/>
            <a:ext cx="2590800" cy="1875631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 -6 1.32948 -6 L -0.30834 -0.16648">
                                      <p:cBhvr additive="repl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 additive="repl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to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</TotalTime>
  <Words>1549</Words>
  <Application>Microsoft Office PowerPoint</Application>
  <PresentationFormat>On-screen Show (4:3)</PresentationFormat>
  <Paragraphs>283</Paragraphs>
  <Slides>36</Slides>
  <Notes>31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SEN111 CSE111 Intro to Information and Communication Technology</vt:lpstr>
      <vt:lpstr>Course Information</vt:lpstr>
      <vt:lpstr>Course Information</vt:lpstr>
      <vt:lpstr>Course Methodology</vt:lpstr>
      <vt:lpstr>Grading Policy (Tentative)</vt:lpstr>
      <vt:lpstr>Collaboration Policy</vt:lpstr>
      <vt:lpstr>Overview of Discussion</vt:lpstr>
      <vt:lpstr>Learning Objectives</vt:lpstr>
      <vt:lpstr>Which one is the computer?</vt:lpstr>
      <vt:lpstr>Is it a Computer?</vt:lpstr>
      <vt:lpstr>Is a rock a computer?</vt:lpstr>
      <vt:lpstr>Is a washing machine a computer?</vt:lpstr>
      <vt:lpstr>Is a television set a computer?</vt:lpstr>
      <vt:lpstr>Is a modern airplane a computer?</vt:lpstr>
      <vt:lpstr>Is an ordinary calculator a computer?</vt:lpstr>
      <vt:lpstr>Definition of a Computer</vt:lpstr>
      <vt:lpstr>Computing Agents</vt:lpstr>
      <vt:lpstr>Specialized Computing Devices and Information Appliances</vt:lpstr>
      <vt:lpstr>Embedded computers and robots</vt:lpstr>
      <vt:lpstr>What is a computer?</vt:lpstr>
      <vt:lpstr>What can computers do – today?</vt:lpstr>
      <vt:lpstr>What might computers do – tomorrow?</vt:lpstr>
      <vt:lpstr>How do computers solve problems?</vt:lpstr>
      <vt:lpstr>Stating the problem clearly</vt:lpstr>
      <vt:lpstr>Specifying a problem</vt:lpstr>
      <vt:lpstr>Solving the problem using an Algorithm</vt:lpstr>
      <vt:lpstr>Almost Algorithms</vt:lpstr>
      <vt:lpstr>Using the computing agent</vt:lpstr>
      <vt:lpstr>Necessity of artificial languages</vt:lpstr>
      <vt:lpstr>What is computer science?</vt:lpstr>
      <vt:lpstr>Computer Programming</vt:lpstr>
      <vt:lpstr>Interesting Applications of Computer Programming</vt:lpstr>
      <vt:lpstr>Interesting Applications of Computer Programming</vt:lpstr>
      <vt:lpstr>Interesting Applications of Computer Programming</vt:lpstr>
      <vt:lpstr>Interesting Applications of Computer Programming</vt:lpstr>
      <vt:lpstr>Interesting Applications of Computer Science</vt:lpstr>
    </vt:vector>
  </TitlesOfParts>
  <Company>hawknet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CSC 102</dc:title>
  <dc:creator>hawk</dc:creator>
  <cp:lastModifiedBy>Dell-PC</cp:lastModifiedBy>
  <cp:revision>247</cp:revision>
  <dcterms:created xsi:type="dcterms:W3CDTF">2009-01-14T08:17:56Z</dcterms:created>
  <dcterms:modified xsi:type="dcterms:W3CDTF">2022-09-27T06:00:16Z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TC300019751033</vt:lpwstr>
  </property>
</Properties>
</file>