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4"/>
  </p:handoutMasterIdLst>
  <p:sldIdLst>
    <p:sldId id="28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0058400" cy="7772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7" d="100"/>
          <a:sy n="67" d="100"/>
        </p:scale>
        <p:origin x="-128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531" cy="503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643" y="0"/>
            <a:ext cx="3368531" cy="503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8D7C9-56EE-4768-BD90-6F0C3BE54A22}" type="datetimeFigureOut">
              <a:rPr lang="en-US" smtClean="0"/>
              <a:pPr/>
              <a:t>11-Oct-22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014"/>
            <a:ext cx="3368531" cy="503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643" y="9553014"/>
            <a:ext cx="3368531" cy="503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23AE2-3B50-412A-8DAE-914CD1A3E1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Chapter 1: Introduction to</a:t>
            </a:r>
            <a:r>
              <a:rPr spc="5" dirty="0"/>
              <a:t> </a:t>
            </a:r>
            <a:r>
              <a:rPr dirty="0"/>
              <a:t>Computers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11-Oct-22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‹#›</a:t>
            </a:fld>
            <a:r>
              <a:rPr spc="-10" dirty="0"/>
              <a:t>/17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Chapter 1: Introduction to</a:t>
            </a:r>
            <a:r>
              <a:rPr spc="5" dirty="0"/>
              <a:t> </a:t>
            </a:r>
            <a:r>
              <a:rPr dirty="0"/>
              <a:t>Computers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11-Oct-22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‹#›</a:t>
            </a:fld>
            <a:r>
              <a:rPr spc="-10" dirty="0"/>
              <a:t>/17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Chapter 1: Introduction to</a:t>
            </a:r>
            <a:r>
              <a:rPr spc="5" dirty="0"/>
              <a:t> </a:t>
            </a:r>
            <a:r>
              <a:rPr dirty="0"/>
              <a:t>Computers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11-Oct-22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‹#›</a:t>
            </a:fld>
            <a:r>
              <a:rPr spc="-10" dirty="0"/>
              <a:t>/17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Chapter 1: Introduction to</a:t>
            </a:r>
            <a:r>
              <a:rPr spc="5" dirty="0"/>
              <a:t> </a:t>
            </a:r>
            <a:r>
              <a:rPr dirty="0"/>
              <a:t>Computers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11-Oct-22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‹#›</a:t>
            </a:fld>
            <a:r>
              <a:rPr spc="-10" dirty="0"/>
              <a:t>/17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4000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Chapter 1: Introduction to</a:t>
            </a:r>
            <a:r>
              <a:rPr spc="5" dirty="0"/>
              <a:t> </a:t>
            </a:r>
            <a:r>
              <a:rPr dirty="0"/>
              <a:t>Computers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11-Oct-22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‹#›</a:t>
            </a:fld>
            <a:r>
              <a:rPr spc="-10" dirty="0"/>
              <a:t>/17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4000" cy="10119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1803" y="730504"/>
            <a:ext cx="8114792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9860" y="3217671"/>
            <a:ext cx="7694930" cy="2687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87571" y="7089201"/>
            <a:ext cx="3424554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Chapter 1: Introduction to</a:t>
            </a:r>
            <a:r>
              <a:rPr spc="5" dirty="0"/>
              <a:t> </a:t>
            </a:r>
            <a:r>
              <a:rPr dirty="0"/>
              <a:t>Computers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11-Oct-22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92516" y="7098345"/>
            <a:ext cx="1054734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‹#›</a:t>
            </a:fld>
            <a:r>
              <a:rPr spc="-10" dirty="0"/>
              <a:t>/17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57200" y="457200"/>
            <a:ext cx="9144000" cy="1066800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SEN111 CSE111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08760" y="5527040"/>
            <a:ext cx="7040880" cy="1986280"/>
          </a:xfrm>
          <a:prstGeom prst="rect">
            <a:avLst/>
          </a:prstGeom>
        </p:spPr>
        <p:txBody>
          <a:bodyPr lIns="101882" tIns="50941" rIns="101882" bIns="50941" rtlCol="0"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Lecture 3 (Week 2)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By Mr. </a:t>
            </a:r>
            <a:r>
              <a:rPr lang="en-US" dirty="0" err="1" smtClean="0">
                <a:solidFill>
                  <a:schemeClr val="tx1"/>
                </a:solidFill>
              </a:rPr>
              <a:t>Faheem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Shaukat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faheem@iqraisb.edu.pk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Github.com/</a:t>
            </a:r>
            <a:r>
              <a:rPr lang="en-US" smtClean="0">
                <a:solidFill>
                  <a:srgbClr val="FF0000"/>
                </a:solidFill>
              </a:rPr>
              <a:t>faheemshaukat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white">
          <a:xfrm>
            <a:off x="609600" y="4404361"/>
            <a:ext cx="8915400" cy="1147868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pPr algn="ctr" defTabSz="1018824">
              <a:spcBef>
                <a:spcPct val="0"/>
              </a:spcBef>
              <a:defRPr/>
            </a:pP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Characteristics, Generations and Organization</a:t>
            </a:r>
            <a:endParaRPr lang="en-US" sz="3600" dirty="0">
              <a:solidFill>
                <a:schemeClr val="accent3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3794" name="Picture 2" descr="Image result for computer evolu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600200"/>
            <a:ext cx="3048000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6044" y="1473200"/>
            <a:ext cx="8504555" cy="3649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marL="1164590" marR="10795" indent="-338455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1164590" algn="l"/>
                <a:tab pos="1165225" algn="l"/>
                <a:tab pos="2328545" algn="l"/>
                <a:tab pos="3645535" algn="l"/>
                <a:tab pos="4063365" algn="l"/>
                <a:tab pos="5650865" algn="l"/>
                <a:tab pos="6120130" algn="l"/>
                <a:tab pos="6644640" algn="l"/>
                <a:tab pos="7272020" algn="l"/>
                <a:tab pos="8243570" algn="l"/>
              </a:tabLst>
            </a:pPr>
            <a:r>
              <a:rPr sz="2000" i="1" spc="-10" dirty="0">
                <a:latin typeface="Verdana"/>
                <a:cs typeface="Verdana"/>
              </a:rPr>
              <a:t>C</a:t>
            </a:r>
            <a:r>
              <a:rPr sz="2000" i="1" spc="0" dirty="0">
                <a:latin typeface="Verdana"/>
                <a:cs typeface="Verdana"/>
              </a:rPr>
              <a:t>h</a:t>
            </a:r>
            <a:r>
              <a:rPr sz="2000" i="1" spc="-5" dirty="0">
                <a:latin typeface="Verdana"/>
                <a:cs typeface="Verdana"/>
              </a:rPr>
              <a:t>a</a:t>
            </a:r>
            <a:r>
              <a:rPr sz="2000" i="1" spc="-20" dirty="0">
                <a:latin typeface="Verdana"/>
                <a:cs typeface="Verdana"/>
              </a:rPr>
              <a:t>r</a:t>
            </a:r>
            <a:r>
              <a:rPr sz="2000" i="1" dirty="0">
                <a:latin typeface="Verdana"/>
                <a:cs typeface="Verdana"/>
              </a:rPr>
              <a:t>l</a:t>
            </a:r>
            <a:r>
              <a:rPr sz="2000" i="1" spc="-20" dirty="0">
                <a:latin typeface="Verdana"/>
                <a:cs typeface="Verdana"/>
              </a:rPr>
              <a:t>e</a:t>
            </a:r>
            <a:r>
              <a:rPr sz="2000" i="1" spc="-5" dirty="0">
                <a:latin typeface="Verdana"/>
                <a:cs typeface="Verdana"/>
              </a:rPr>
              <a:t>s</a:t>
            </a:r>
            <a:r>
              <a:rPr sz="2000" i="1" dirty="0">
                <a:latin typeface="Verdana"/>
                <a:cs typeface="Verdana"/>
              </a:rPr>
              <a:t>	</a:t>
            </a:r>
            <a:r>
              <a:rPr sz="2000" i="1" spc="-10" dirty="0">
                <a:latin typeface="Verdana"/>
                <a:cs typeface="Verdana"/>
              </a:rPr>
              <a:t>Ba</a:t>
            </a:r>
            <a:r>
              <a:rPr sz="2000" i="1" dirty="0">
                <a:latin typeface="Verdana"/>
                <a:cs typeface="Verdana"/>
              </a:rPr>
              <a:t>bb</a:t>
            </a:r>
            <a:r>
              <a:rPr sz="2000" i="1" spc="-5" dirty="0">
                <a:latin typeface="Verdana"/>
                <a:cs typeface="Verdana"/>
              </a:rPr>
              <a:t>a</a:t>
            </a:r>
            <a:r>
              <a:rPr sz="2000" i="1" dirty="0">
                <a:latin typeface="Verdana"/>
                <a:cs typeface="Verdana"/>
              </a:rPr>
              <a:t>g</a:t>
            </a:r>
            <a:r>
              <a:rPr sz="2000" i="1" spc="-5" dirty="0">
                <a:latin typeface="Verdana"/>
                <a:cs typeface="Verdana"/>
              </a:rPr>
              <a:t>e</a:t>
            </a:r>
            <a:r>
              <a:rPr sz="2000" i="1" dirty="0">
                <a:latin typeface="Verdana"/>
                <a:cs typeface="Verdana"/>
              </a:rPr>
              <a:t>	</a:t>
            </a:r>
            <a:r>
              <a:rPr sz="2000" spc="25" dirty="0">
                <a:latin typeface="Verdana"/>
                <a:cs typeface="Verdana"/>
              </a:rPr>
              <a:t>i</a:t>
            </a:r>
            <a:r>
              <a:rPr sz="2000" spc="-5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5" dirty="0">
                <a:latin typeface="Verdana"/>
                <a:cs typeface="Verdana"/>
              </a:rPr>
              <a:t>c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spc="0" dirty="0">
                <a:latin typeface="Verdana"/>
                <a:cs typeface="Verdana"/>
              </a:rPr>
              <a:t>n</a:t>
            </a: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spc="2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-20" dirty="0">
                <a:latin typeface="Verdana"/>
                <a:cs typeface="Verdana"/>
              </a:rPr>
              <a:t>ere</a:t>
            </a:r>
            <a:r>
              <a:rPr sz="2000" spc="-5" dirty="0">
                <a:latin typeface="Verdana"/>
                <a:cs typeface="Verdana"/>
              </a:rPr>
              <a:t>d</a:t>
            </a:r>
            <a:r>
              <a:rPr sz="2000" dirty="0">
                <a:latin typeface="Verdana"/>
                <a:cs typeface="Verdana"/>
              </a:rPr>
              <a:t>	t</a:t>
            </a:r>
            <a:r>
              <a:rPr sz="2000" spc="-5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	b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	th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f</a:t>
            </a:r>
            <a:r>
              <a:rPr sz="2000" spc="-5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th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5" dirty="0">
                <a:latin typeface="Verdana"/>
                <a:cs typeface="Verdana"/>
              </a:rPr>
              <a:t>r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spc="-5" dirty="0">
                <a:latin typeface="Verdana"/>
                <a:cs typeface="Verdana"/>
              </a:rPr>
              <a:t>f  </a:t>
            </a:r>
            <a:r>
              <a:rPr sz="2000" spc="-10" dirty="0">
                <a:latin typeface="Verdana"/>
                <a:cs typeface="Verdana"/>
              </a:rPr>
              <a:t>modern </a:t>
            </a:r>
            <a:r>
              <a:rPr sz="2000" spc="-5" dirty="0">
                <a:latin typeface="Verdana"/>
                <a:cs typeface="Verdana"/>
              </a:rPr>
              <a:t>digital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computers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0000"/>
              </a:buClr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1795780" lvl="1" indent="-39624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1795145" algn="l"/>
                <a:tab pos="1795780" algn="l"/>
              </a:tabLst>
            </a:pPr>
            <a:r>
              <a:rPr sz="2000" spc="-15" dirty="0">
                <a:latin typeface="Verdana"/>
                <a:cs typeface="Verdana"/>
              </a:rPr>
              <a:t>He </a:t>
            </a:r>
            <a:r>
              <a:rPr sz="2000" spc="-5" dirty="0">
                <a:latin typeface="Verdana"/>
                <a:cs typeface="Verdana"/>
              </a:rPr>
              <a:t>designed </a:t>
            </a:r>
            <a:r>
              <a:rPr sz="2000" spc="-10" dirty="0">
                <a:latin typeface="Verdana"/>
                <a:cs typeface="Verdana"/>
              </a:rPr>
              <a:t>“Difference </a:t>
            </a:r>
            <a:r>
              <a:rPr sz="2000" spc="-5" dirty="0">
                <a:latin typeface="Verdana"/>
                <a:cs typeface="Verdana"/>
              </a:rPr>
              <a:t>Engine” in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1822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FF0000"/>
              </a:buClr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1795780" marR="5080" lvl="1" indent="-396240" algn="just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1795780" algn="l"/>
              </a:tabLst>
            </a:pPr>
            <a:r>
              <a:rPr sz="2000" spc="-15" dirty="0">
                <a:latin typeface="Verdana"/>
                <a:cs typeface="Verdana"/>
              </a:rPr>
              <a:t>He </a:t>
            </a:r>
            <a:r>
              <a:rPr sz="2000" spc="-5" dirty="0">
                <a:latin typeface="Verdana"/>
                <a:cs typeface="Verdana"/>
              </a:rPr>
              <a:t>designed a </a:t>
            </a:r>
            <a:r>
              <a:rPr sz="2000" i="1" dirty="0">
                <a:latin typeface="Verdana"/>
                <a:cs typeface="Verdana"/>
              </a:rPr>
              <a:t>fully automatic </a:t>
            </a:r>
            <a:r>
              <a:rPr sz="2000" i="1" spc="-5" dirty="0">
                <a:latin typeface="Verdana"/>
                <a:cs typeface="Verdana"/>
              </a:rPr>
              <a:t>analytical engine </a:t>
            </a:r>
            <a:r>
              <a:rPr sz="2000" dirty="0">
                <a:latin typeface="Verdana"/>
                <a:cs typeface="Verdana"/>
              </a:rPr>
              <a:t>in  </a:t>
            </a:r>
            <a:r>
              <a:rPr sz="2000" spc="-5" dirty="0">
                <a:latin typeface="Verdana"/>
                <a:cs typeface="Verdana"/>
              </a:rPr>
              <a:t>1842 for performing </a:t>
            </a:r>
            <a:r>
              <a:rPr sz="2000" dirty="0">
                <a:latin typeface="Verdana"/>
                <a:cs typeface="Verdana"/>
              </a:rPr>
              <a:t>basic </a:t>
            </a:r>
            <a:r>
              <a:rPr sz="2000" spc="-5" dirty="0">
                <a:latin typeface="Verdana"/>
                <a:cs typeface="Verdana"/>
              </a:rPr>
              <a:t>arithmetic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functions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FF0000"/>
              </a:buClr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1795780" marR="6985" lvl="1" indent="-396240" algn="just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1795780" algn="l"/>
              </a:tabLst>
            </a:pPr>
            <a:r>
              <a:rPr sz="2000" dirty="0">
                <a:latin typeface="Verdana"/>
                <a:cs typeface="Verdana"/>
              </a:rPr>
              <a:t>His </a:t>
            </a:r>
            <a:r>
              <a:rPr sz="2000" spc="-10" dirty="0">
                <a:latin typeface="Verdana"/>
                <a:cs typeface="Verdana"/>
              </a:rPr>
              <a:t>efforts </a:t>
            </a:r>
            <a:r>
              <a:rPr sz="2000" spc="-5" dirty="0">
                <a:latin typeface="Verdana"/>
                <a:cs typeface="Verdana"/>
              </a:rPr>
              <a:t>established a number </a:t>
            </a:r>
            <a:r>
              <a:rPr sz="2000" spc="-10" dirty="0">
                <a:latin typeface="Verdana"/>
                <a:cs typeface="Verdana"/>
              </a:rPr>
              <a:t>of </a:t>
            </a:r>
            <a:r>
              <a:rPr sz="2000" dirty="0">
                <a:latin typeface="Verdana"/>
                <a:cs typeface="Verdana"/>
              </a:rPr>
              <a:t>principles </a:t>
            </a:r>
            <a:r>
              <a:rPr sz="2000" spc="-5" dirty="0">
                <a:latin typeface="Verdana"/>
                <a:cs typeface="Verdana"/>
              </a:rPr>
              <a:t>that  </a:t>
            </a:r>
            <a:r>
              <a:rPr sz="2000" spc="-10" dirty="0">
                <a:latin typeface="Verdana"/>
                <a:cs typeface="Verdana"/>
              </a:rPr>
              <a:t>are </a:t>
            </a:r>
            <a:r>
              <a:rPr sz="2000" spc="-5" dirty="0">
                <a:latin typeface="Verdana"/>
                <a:cs typeface="Verdana"/>
              </a:rPr>
              <a:t>fundamental to </a:t>
            </a:r>
            <a:r>
              <a:rPr sz="2000" spc="-10" dirty="0">
                <a:latin typeface="Verdana"/>
                <a:cs typeface="Verdana"/>
              </a:rPr>
              <a:t>the </a:t>
            </a:r>
            <a:r>
              <a:rPr sz="2000" spc="-5" dirty="0">
                <a:latin typeface="Verdana"/>
                <a:cs typeface="Verdana"/>
              </a:rPr>
              <a:t>design </a:t>
            </a:r>
            <a:r>
              <a:rPr sz="2000" spc="-1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any digital  </a:t>
            </a:r>
            <a:r>
              <a:rPr sz="2000" spc="-10" dirty="0">
                <a:latin typeface="Verdana"/>
                <a:cs typeface="Verdana"/>
              </a:rPr>
              <a:t>computer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731" y="7083104"/>
            <a:ext cx="111633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03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1: Introduction to</a:t>
            </a:r>
            <a:r>
              <a:rPr spc="5" dirty="0"/>
              <a:t> </a:t>
            </a:r>
            <a:r>
              <a:rPr dirty="0"/>
              <a:t>Computers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10</a:t>
            </a:fld>
            <a:r>
              <a:rPr spc="-10" dirty="0"/>
              <a:t>/17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">
              <a:lnSpc>
                <a:spcPct val="100000"/>
              </a:lnSpc>
            </a:pPr>
            <a:r>
              <a:rPr spc="-10" dirty="0"/>
              <a:t>Evolution of</a:t>
            </a:r>
            <a:r>
              <a:rPr spc="25" dirty="0"/>
              <a:t> </a:t>
            </a:r>
            <a:r>
              <a:rPr spc="-5" dirty="0"/>
              <a:t>Computers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Some </a:t>
            </a:r>
            <a:r>
              <a:rPr dirty="0"/>
              <a:t>Well </a:t>
            </a:r>
            <a:r>
              <a:rPr spc="-5" dirty="0"/>
              <a:t>Known Early</a:t>
            </a:r>
            <a:r>
              <a:rPr spc="40" dirty="0"/>
              <a:t> </a:t>
            </a:r>
            <a:r>
              <a:rPr spc="-5" dirty="0"/>
              <a:t>Computers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6731" y="7083104"/>
            <a:ext cx="111633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03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1: Introduction to</a:t>
            </a:r>
            <a:r>
              <a:rPr spc="5" dirty="0"/>
              <a:t> </a:t>
            </a:r>
            <a:r>
              <a:rPr dirty="0"/>
              <a:t>Computers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11</a:t>
            </a:fld>
            <a:r>
              <a:rPr spc="-10" dirty="0"/>
              <a:t>/17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9860" y="1754632"/>
            <a:ext cx="5683885" cy="287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2000" spc="-5" dirty="0">
                <a:latin typeface="Verdana"/>
                <a:cs typeface="Verdana"/>
              </a:rPr>
              <a:t>The Mark I Computer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(1937-44)</a:t>
            </a:r>
            <a:endParaRPr sz="2000">
              <a:latin typeface="Verdana"/>
              <a:cs typeface="Verdana"/>
            </a:endParaRPr>
          </a:p>
          <a:p>
            <a:pPr marL="350520" indent="-337820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2000" spc="-5" dirty="0">
                <a:latin typeface="Verdana"/>
                <a:cs typeface="Verdana"/>
              </a:rPr>
              <a:t>The Atanasoff-Berry Computer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(1939-42)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350520" algn="l"/>
              </a:tabLst>
            </a:pPr>
            <a:r>
              <a:rPr sz="2000" spc="-5" dirty="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Verdana"/>
                <a:cs typeface="Verdana"/>
              </a:rPr>
              <a:t>The ENIAC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(1943-46)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350520" algn="l"/>
              </a:tabLst>
            </a:pPr>
            <a:r>
              <a:rPr sz="2000" spc="-5" dirty="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EDVAC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(1946-52)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350520" algn="l"/>
              </a:tabLst>
            </a:pPr>
            <a:r>
              <a:rPr sz="2000" spc="-5" dirty="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EDSAC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(1947-49)</a:t>
            </a:r>
            <a:endParaRPr sz="2000">
              <a:latin typeface="Verdana"/>
              <a:cs typeface="Verdana"/>
            </a:endParaRPr>
          </a:p>
          <a:p>
            <a:pPr marL="350520" indent="-337820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2000" spc="-10" dirty="0">
                <a:latin typeface="Verdana"/>
                <a:cs typeface="Verdana"/>
              </a:rPr>
              <a:t>Manchester </a:t>
            </a:r>
            <a:r>
              <a:rPr sz="2000" spc="-5" dirty="0">
                <a:latin typeface="Verdana"/>
                <a:cs typeface="Verdana"/>
              </a:rPr>
              <a:t>Mark I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(1948)</a:t>
            </a:r>
            <a:endParaRPr sz="2000">
              <a:latin typeface="Verdana"/>
              <a:cs typeface="Verdana"/>
            </a:endParaRPr>
          </a:p>
          <a:p>
            <a:pPr marL="350520" indent="-337820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2000" spc="-5" dirty="0">
                <a:latin typeface="Verdana"/>
                <a:cs typeface="Verdana"/>
              </a:rPr>
              <a:t>The UNIVAC I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(1951)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8" y="1760728"/>
            <a:ext cx="7840345" cy="293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0520" marR="5080" indent="-337820" algn="just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351155" algn="l"/>
              </a:tabLst>
            </a:pPr>
            <a:r>
              <a:rPr sz="2000" spc="-10" dirty="0">
                <a:latin typeface="Verdana"/>
                <a:cs typeface="Verdana"/>
              </a:rPr>
              <a:t>“</a:t>
            </a:r>
            <a:r>
              <a:rPr sz="2000" i="1" spc="-10" dirty="0">
                <a:latin typeface="Verdana"/>
                <a:cs typeface="Verdana"/>
              </a:rPr>
              <a:t>Generation</a:t>
            </a:r>
            <a:r>
              <a:rPr sz="2000" spc="-10" dirty="0">
                <a:latin typeface="Verdana"/>
                <a:cs typeface="Verdana"/>
              </a:rPr>
              <a:t>” </a:t>
            </a:r>
            <a:r>
              <a:rPr sz="2000" spc="10" dirty="0">
                <a:latin typeface="Verdana"/>
                <a:cs typeface="Verdana"/>
              </a:rPr>
              <a:t>in </a:t>
            </a:r>
            <a:r>
              <a:rPr sz="2000" spc="-10" dirty="0">
                <a:latin typeface="Verdana"/>
                <a:cs typeface="Verdana"/>
              </a:rPr>
              <a:t>computer </a:t>
            </a:r>
            <a:r>
              <a:rPr sz="2000" dirty="0">
                <a:latin typeface="Verdana"/>
                <a:cs typeface="Verdana"/>
              </a:rPr>
              <a:t>talk </a:t>
            </a:r>
            <a:r>
              <a:rPr sz="2000" spc="10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a step </a:t>
            </a:r>
            <a:r>
              <a:rPr sz="2000" spc="1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technology. It  provides a framework for the growth </a:t>
            </a:r>
            <a:r>
              <a:rPr sz="2000" spc="-1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computer industry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"/>
            </a:pPr>
            <a:endParaRPr sz="1750">
              <a:latin typeface="Times New Roman"/>
              <a:cs typeface="Times New Roman"/>
            </a:endParaRPr>
          </a:p>
          <a:p>
            <a:pPr marL="350520" marR="5080" indent="-337820" algn="just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351155" algn="l"/>
              </a:tabLst>
            </a:pPr>
            <a:r>
              <a:rPr sz="2000" dirty="0">
                <a:latin typeface="Verdana"/>
                <a:cs typeface="Verdana"/>
              </a:rPr>
              <a:t>Originally </a:t>
            </a:r>
            <a:r>
              <a:rPr sz="2000" spc="10" dirty="0">
                <a:latin typeface="Verdana"/>
                <a:cs typeface="Verdana"/>
              </a:rPr>
              <a:t>it </a:t>
            </a:r>
            <a:r>
              <a:rPr sz="2000" spc="-10" dirty="0">
                <a:latin typeface="Verdana"/>
                <a:cs typeface="Verdana"/>
              </a:rPr>
              <a:t>was used </a:t>
            </a:r>
            <a:r>
              <a:rPr sz="2000" spc="-5" dirty="0">
                <a:latin typeface="Verdana"/>
                <a:cs typeface="Verdana"/>
              </a:rPr>
              <a:t>to </a:t>
            </a:r>
            <a:r>
              <a:rPr sz="2000" dirty="0">
                <a:latin typeface="Verdana"/>
                <a:cs typeface="Verdana"/>
              </a:rPr>
              <a:t>distinguish </a:t>
            </a:r>
            <a:r>
              <a:rPr sz="2000" spc="-10" dirty="0">
                <a:latin typeface="Verdana"/>
                <a:cs typeface="Verdana"/>
              </a:rPr>
              <a:t>between </a:t>
            </a:r>
            <a:r>
              <a:rPr sz="2000" spc="-5" dirty="0">
                <a:latin typeface="Verdana"/>
                <a:cs typeface="Verdana"/>
              </a:rPr>
              <a:t>various  </a:t>
            </a:r>
            <a:r>
              <a:rPr sz="2000" spc="-10" dirty="0">
                <a:latin typeface="Verdana"/>
                <a:cs typeface="Verdana"/>
              </a:rPr>
              <a:t>hardware </a:t>
            </a:r>
            <a:r>
              <a:rPr sz="2000" spc="-5" dirty="0">
                <a:latin typeface="Verdana"/>
                <a:cs typeface="Verdana"/>
              </a:rPr>
              <a:t>technologies, but </a:t>
            </a:r>
            <a:r>
              <a:rPr sz="2000" spc="-10" dirty="0">
                <a:latin typeface="Verdana"/>
                <a:cs typeface="Verdana"/>
              </a:rPr>
              <a:t>now </a:t>
            </a:r>
            <a:r>
              <a:rPr sz="2000" spc="10" dirty="0">
                <a:latin typeface="Verdana"/>
                <a:cs typeface="Verdana"/>
              </a:rPr>
              <a:t>it </a:t>
            </a:r>
            <a:r>
              <a:rPr sz="2000" spc="-5" dirty="0">
                <a:latin typeface="Verdana"/>
                <a:cs typeface="Verdana"/>
              </a:rPr>
              <a:t>has </a:t>
            </a:r>
            <a:r>
              <a:rPr sz="2000" spc="-15" dirty="0">
                <a:latin typeface="Verdana"/>
                <a:cs typeface="Verdana"/>
              </a:rPr>
              <a:t>been </a:t>
            </a:r>
            <a:r>
              <a:rPr sz="2000" spc="-5" dirty="0">
                <a:latin typeface="Verdana"/>
                <a:cs typeface="Verdana"/>
              </a:rPr>
              <a:t>extended to  include both </a:t>
            </a:r>
            <a:r>
              <a:rPr sz="2000" spc="-10" dirty="0">
                <a:latin typeface="Verdana"/>
                <a:cs typeface="Verdana"/>
              </a:rPr>
              <a:t>hardware </a:t>
            </a:r>
            <a:r>
              <a:rPr sz="2000" spc="5" dirty="0">
                <a:latin typeface="Verdana"/>
                <a:cs typeface="Verdana"/>
              </a:rPr>
              <a:t>and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software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"/>
            </a:pPr>
            <a:endParaRPr sz="1750">
              <a:latin typeface="Times New Roman"/>
              <a:cs typeface="Times New Roman"/>
            </a:endParaRPr>
          </a:p>
          <a:p>
            <a:pPr marL="350520" indent="-33782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2000" spc="-5" dirty="0">
                <a:latin typeface="Verdana"/>
                <a:cs typeface="Verdana"/>
              </a:rPr>
              <a:t>Till today, there are </a:t>
            </a:r>
            <a:r>
              <a:rPr sz="2000" dirty="0">
                <a:latin typeface="Verdana"/>
                <a:cs typeface="Verdana"/>
              </a:rPr>
              <a:t>five </a:t>
            </a:r>
            <a:r>
              <a:rPr sz="2000" spc="-5" dirty="0">
                <a:latin typeface="Verdana"/>
                <a:cs typeface="Verdana"/>
              </a:rPr>
              <a:t>computer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generations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731" y="7083104"/>
            <a:ext cx="111633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05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1: Introduction to</a:t>
            </a:r>
            <a:r>
              <a:rPr spc="5" dirty="0"/>
              <a:t> </a:t>
            </a:r>
            <a:r>
              <a:rPr dirty="0"/>
              <a:t>Computers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12</a:t>
            </a:fld>
            <a:r>
              <a:rPr spc="-10" dirty="0"/>
              <a:t>/17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ct val="100000"/>
              </a:lnSpc>
            </a:pPr>
            <a:r>
              <a:rPr spc="-5" dirty="0"/>
              <a:t>Computer</a:t>
            </a:r>
            <a:r>
              <a:rPr spc="-50" dirty="0"/>
              <a:t> </a:t>
            </a:r>
            <a:r>
              <a:rPr spc="-5" dirty="0"/>
              <a:t>Generations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3627" y="1897379"/>
          <a:ext cx="8421623" cy="39319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8824"/>
                <a:gridCol w="1837944"/>
                <a:gridCol w="1694687"/>
                <a:gridCol w="2106168"/>
                <a:gridCol w="1524000"/>
              </a:tblGrid>
              <a:tr h="792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54000" marR="145415" indent="-1162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er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ti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n  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(Period)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68300" marR="308610" indent="-52069">
                        <a:lnSpc>
                          <a:spcPct val="11830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Key</a:t>
                      </a:r>
                      <a:r>
                        <a:rPr sz="1200" b="1" spc="-5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hardware  technologies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95275" marR="268605" indent="-18415">
                        <a:lnSpc>
                          <a:spcPct val="11830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Key</a:t>
                      </a:r>
                      <a:r>
                        <a:rPr sz="1200" b="1" spc="-5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software  technologies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17195" marR="415925" indent="466090">
                        <a:lnSpc>
                          <a:spcPct val="11830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Key  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ac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teri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ti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cs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 marL="127635" marR="111760" indent="-635" algn="ctr">
                        <a:lnSpc>
                          <a:spcPct val="99200"/>
                        </a:lnSpc>
                        <a:spcBef>
                          <a:spcPts val="860"/>
                        </a:spcBef>
                      </a:pPr>
                      <a:r>
                        <a:rPr sz="1200" b="1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Some  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repre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ti</a:t>
                      </a:r>
                      <a:r>
                        <a:rPr sz="1200" b="1" spc="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v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e  systems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</a:tr>
              <a:tr h="151485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First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774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(1942-1955)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660" indent="-115570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Vacuum</a:t>
                      </a:r>
                      <a:r>
                        <a:rPr sz="1200" u="sng" spc="-7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tubes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0660" marR="385445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ec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ro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ag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 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relay</a:t>
                      </a:r>
                      <a:r>
                        <a:rPr sz="1200" spc="-5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memory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0660" marR="76200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  <a:tab pos="1332230" algn="l"/>
                        </a:tabLst>
                      </a:pP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un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ed	ca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ds 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secondary</a:t>
                      </a:r>
                      <a:r>
                        <a:rPr sz="1200" u="sng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storage</a:t>
                      </a:r>
                      <a:endParaRPr sz="1200" u="sng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660" marR="73660" indent="-115570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  <a:tab pos="1316355" algn="l"/>
                        </a:tabLst>
                      </a:pP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Mac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1200" u="sng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u="sng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	a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  assembly  languages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0660" marR="80010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  <a:tab pos="94170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or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ed	p</a:t>
                      </a:r>
                      <a:r>
                        <a:rPr sz="1200" spc="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am 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concept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0660" marR="74295" indent="-115570">
                        <a:lnSpc>
                          <a:spcPct val="100000"/>
                        </a:lnSpc>
                        <a:spcBef>
                          <a:spcPts val="26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  <a:tab pos="935990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tl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y	s</a:t>
                      </a:r>
                      <a:r>
                        <a:rPr sz="1200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  applications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660" indent="-115570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Bulky in</a:t>
                      </a:r>
                      <a:r>
                        <a:rPr sz="1200" u="sng" spc="-7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u="sng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size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0660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Highly</a:t>
                      </a:r>
                      <a:r>
                        <a:rPr sz="1200" spc="-4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unreliable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0660" marR="78740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  <a:tab pos="1133475" algn="l"/>
                        </a:tabLst>
                      </a:pPr>
                      <a:r>
                        <a:rPr sz="1200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it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ed	c</a:t>
                      </a:r>
                      <a:r>
                        <a:rPr sz="1200" spc="-3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mm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  use and</a:t>
                      </a:r>
                      <a:r>
                        <a:rPr sz="1200" spc="-6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costly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0660" marR="78740" indent="-115570">
                        <a:lnSpc>
                          <a:spcPts val="1420"/>
                        </a:lnSpc>
                        <a:spcBef>
                          <a:spcPts val="35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  <a:tab pos="1133475" algn="l"/>
                        </a:tabLst>
                      </a:pPr>
                      <a:r>
                        <a:rPr sz="12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2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	c</a:t>
                      </a:r>
                      <a:r>
                        <a:rPr sz="1200" spc="-3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mm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  production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0660" indent="-115570">
                        <a:lnSpc>
                          <a:spcPct val="100000"/>
                        </a:lnSpc>
                        <a:spcBef>
                          <a:spcPts val="24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Difficult to</a:t>
                      </a:r>
                      <a:r>
                        <a:rPr sz="1200" u="sng" spc="-1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use</a:t>
                      </a:r>
                      <a:endParaRPr sz="1200" u="sng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 indent="-125095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ENIAC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10185" indent="-125095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EDVAC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10185" indent="-125095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EDSAC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10185" indent="-125095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UNIVAC</a:t>
                      </a:r>
                      <a:r>
                        <a:rPr sz="1200" spc="-6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10185" indent="-125095">
                        <a:lnSpc>
                          <a:spcPct val="100000"/>
                        </a:lnSpc>
                        <a:spcBef>
                          <a:spcPts val="26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IBM</a:t>
                      </a:r>
                      <a:r>
                        <a:rPr sz="1200" spc="-8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701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24583">
                <a:tc>
                  <a:txBody>
                    <a:bodyPr/>
                    <a:lstStyle/>
                    <a:p>
                      <a:pPr marL="77470" marR="170815">
                        <a:lnSpc>
                          <a:spcPct val="120000"/>
                        </a:lnSpc>
                        <a:spcBef>
                          <a:spcPts val="25"/>
                        </a:spcBef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Second  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(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1955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964)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660" indent="-115570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Transistors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0660" marR="76835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  <a:tab pos="133540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Mag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	c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or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es 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memory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0660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Magnetic</a:t>
                      </a:r>
                      <a:r>
                        <a:rPr sz="1200" u="sng" spc="-7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tapes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0660" marR="78105" indent="-115570">
                        <a:lnSpc>
                          <a:spcPct val="100000"/>
                        </a:lnSpc>
                        <a:spcBef>
                          <a:spcPts val="26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Disks for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secondary  storage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660" marR="73660" indent="-115570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  <a:tab pos="868680" algn="l"/>
                        </a:tabLst>
                      </a:pP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ch	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pe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u="sng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g  system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0660" marR="435609" indent="-115570">
                        <a:lnSpc>
                          <a:spcPct val="99200"/>
                        </a:lnSpc>
                        <a:spcBef>
                          <a:spcPts val="30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High-level  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ro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200" u="sng" spc="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200" u="sng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200" u="sng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g  languages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0660" marR="73025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  <a:tab pos="1316990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Sc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	a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 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commercial 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applications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76200" algn="just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Faster,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smaller, more  reliable 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and easier to 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program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than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previous  generation</a:t>
                      </a:r>
                      <a:r>
                        <a:rPr sz="12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systems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85090" marR="76835" algn="just">
                        <a:lnSpc>
                          <a:spcPct val="100000"/>
                        </a:lnSpc>
                        <a:spcBef>
                          <a:spcPts val="26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Commercial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production  was still 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difficult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and  costly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 indent="-125095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Honeywell</a:t>
                      </a:r>
                      <a:r>
                        <a:rPr sz="1200" spc="-8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400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Wingdings"/>
                          <a:cs typeface="Wingdings"/>
                        </a:rPr>
                        <a:t>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IBM</a:t>
                      </a:r>
                      <a:r>
                        <a:rPr sz="1200" spc="5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7030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Wingdings"/>
                          <a:cs typeface="Wingdings"/>
                        </a:rPr>
                        <a:t>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CDC</a:t>
                      </a:r>
                      <a:r>
                        <a:rPr sz="1200" spc="5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1604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10185" indent="-125095">
                        <a:lnSpc>
                          <a:spcPct val="100000"/>
                        </a:lnSpc>
                        <a:spcBef>
                          <a:spcPts val="26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UNIVAC</a:t>
                      </a:r>
                      <a:r>
                        <a:rPr sz="1200" spc="-6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LARC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76731" y="7083104"/>
            <a:ext cx="111633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1: Introduction to</a:t>
            </a:r>
            <a:r>
              <a:rPr spc="5" dirty="0"/>
              <a:t> </a:t>
            </a:r>
            <a:r>
              <a:rPr dirty="0"/>
              <a:t>Computers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13</a:t>
            </a:fld>
            <a:r>
              <a:rPr spc="-10" dirty="0"/>
              <a:t>/17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6044" y="1473200"/>
            <a:ext cx="215646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6131" y="6281928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ct val="100000"/>
              </a:lnSpc>
            </a:pPr>
            <a:r>
              <a:rPr spc="-5" dirty="0"/>
              <a:t>Computer</a:t>
            </a:r>
            <a:r>
              <a:rPr spc="-50" dirty="0"/>
              <a:t> </a:t>
            </a:r>
            <a:r>
              <a:rPr spc="-5" dirty="0"/>
              <a:t>Generations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6780" y="1906523"/>
          <a:ext cx="8342374" cy="3389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2831"/>
                <a:gridCol w="1789176"/>
                <a:gridCol w="1676400"/>
                <a:gridCol w="2161031"/>
                <a:gridCol w="1392936"/>
              </a:tblGrid>
              <a:tr h="563880">
                <a:tc>
                  <a:txBody>
                    <a:bodyPr/>
                    <a:lstStyle/>
                    <a:p>
                      <a:pPr marL="287655" marR="175895" indent="-11620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b="1" spc="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er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ti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n  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(Period)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 marL="344170" marR="284480" indent="-52069">
                        <a:lnSpc>
                          <a:spcPct val="120000"/>
                        </a:lnSpc>
                        <a:spcBef>
                          <a:spcPts val="225"/>
                        </a:spcBef>
                      </a:pP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Key</a:t>
                      </a:r>
                      <a:r>
                        <a:rPr sz="1200" b="1" spc="-5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hardware  technologies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 marL="289560" marR="256540" indent="-18415">
                        <a:lnSpc>
                          <a:spcPct val="120000"/>
                        </a:lnSpc>
                        <a:spcBef>
                          <a:spcPts val="225"/>
                        </a:spcBef>
                      </a:pP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Key</a:t>
                      </a:r>
                      <a:r>
                        <a:rPr sz="1200" b="1" spc="-5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software  technologies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 marL="447675" marR="440055" indent="466090">
                        <a:lnSpc>
                          <a:spcPct val="120000"/>
                        </a:lnSpc>
                        <a:spcBef>
                          <a:spcPts val="225"/>
                        </a:spcBef>
                      </a:pP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Key  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ac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teri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ti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cs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 marL="335280" marR="242570" indent="-7937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b="1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Some</a:t>
                      </a:r>
                      <a:r>
                        <a:rPr sz="1200" b="1" spc="-6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rep.  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systems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</a:tr>
              <a:tr h="282549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Third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marL="774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3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(1964-1975)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660" marR="150495" indent="-115570">
                        <a:lnSpc>
                          <a:spcPct val="100000"/>
                        </a:lnSpc>
                        <a:spcBef>
                          <a:spcPts val="30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3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ICs </a:t>
                      </a:r>
                      <a:r>
                        <a:rPr sz="13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with SSI </a:t>
                      </a:r>
                      <a:r>
                        <a:rPr sz="13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and  </a:t>
                      </a:r>
                      <a:r>
                        <a:rPr sz="13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MSI</a:t>
                      </a:r>
                      <a:r>
                        <a:rPr sz="1300" u="sng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technologies</a:t>
                      </a:r>
                      <a:endParaRPr sz="1300" u="sng">
                        <a:latin typeface="Verdana"/>
                        <a:cs typeface="Verdana"/>
                      </a:endParaRPr>
                    </a:p>
                    <a:p>
                      <a:pPr marL="200660" marR="215900" indent="-115570">
                        <a:lnSpc>
                          <a:spcPct val="100000"/>
                        </a:lnSpc>
                        <a:spcBef>
                          <a:spcPts val="33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Larger</a:t>
                      </a:r>
                      <a:r>
                        <a:rPr sz="1300" spc="-6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magnetic  cores</a:t>
                      </a:r>
                      <a:r>
                        <a:rPr sz="1300" spc="-8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memory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marL="200660" marR="297180" indent="-115570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3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Larger</a:t>
                      </a:r>
                      <a:r>
                        <a:rPr sz="1300" u="sng" spc="-8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capacity  disks </a:t>
                      </a:r>
                      <a:r>
                        <a:rPr sz="13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and  </a:t>
                      </a:r>
                      <a:r>
                        <a:rPr sz="13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magnetic</a:t>
                      </a:r>
                      <a:r>
                        <a:rPr sz="1300" u="sng" spc="-4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tapes  </a:t>
                      </a:r>
                      <a:r>
                        <a:rPr sz="13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secondary  storage</a:t>
                      </a:r>
                      <a:endParaRPr sz="1300" u="sng">
                        <a:latin typeface="Verdana"/>
                        <a:cs typeface="Verdana"/>
                      </a:endParaRPr>
                    </a:p>
                    <a:p>
                      <a:pPr marL="200660" marR="100330" indent="-115570">
                        <a:lnSpc>
                          <a:spcPct val="100499"/>
                        </a:lnSpc>
                        <a:spcBef>
                          <a:spcPts val="30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3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Minicomputers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;  upward  compatible</a:t>
                      </a:r>
                      <a:r>
                        <a:rPr sz="1300" spc="-6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family  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1300" spc="-7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computers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 marR="433705" indent="-115570">
                        <a:lnSpc>
                          <a:spcPct val="100800"/>
                        </a:lnSpc>
                        <a:spcBef>
                          <a:spcPts val="29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</a:tabLst>
                      </a:pPr>
                      <a:r>
                        <a:rPr sz="13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3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300" u="sng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3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esh</a:t>
                      </a:r>
                      <a:r>
                        <a:rPr sz="1300" u="sng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3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300" u="sng" spc="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3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ng  </a:t>
                      </a:r>
                      <a:r>
                        <a:rPr sz="13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operating  system</a:t>
                      </a:r>
                      <a:endParaRPr sz="1300" u="sng">
                        <a:latin typeface="Verdana"/>
                        <a:cs typeface="Verdana"/>
                      </a:endParaRPr>
                    </a:p>
                    <a:p>
                      <a:pPr marL="203835" marR="149225" indent="-115570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</a:tabLst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ta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3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3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3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300" spc="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zat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300" spc="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  of high-level 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programming  languages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marL="203835" marR="294005" indent="-115570" algn="just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</a:tabLst>
                      </a:pP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Unbundling</a:t>
                      </a:r>
                      <a:r>
                        <a:rPr sz="1300" spc="-4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of 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software</a:t>
                      </a:r>
                      <a:r>
                        <a:rPr sz="1300" spc="-6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from  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hardware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 marR="151130" indent="-115570">
                        <a:lnSpc>
                          <a:spcPct val="100800"/>
                        </a:lnSpc>
                        <a:spcBef>
                          <a:spcPts val="29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</a:tabLst>
                      </a:pPr>
                      <a:r>
                        <a:rPr sz="13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Faster, 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smaller,</a:t>
                      </a:r>
                      <a:r>
                        <a:rPr sz="1300" spc="-4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more 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reliable, easier 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and 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cheaper 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to</a:t>
                      </a:r>
                      <a:r>
                        <a:rPr sz="1300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produce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marL="203835" marR="200025" indent="-115570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</a:tabLst>
                      </a:pPr>
                      <a:r>
                        <a:rPr sz="13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Commercially,</a:t>
                      </a:r>
                      <a:r>
                        <a:rPr sz="1300" u="sng" spc="-5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easier  </a:t>
                      </a:r>
                      <a:r>
                        <a:rPr sz="13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to </a:t>
                      </a:r>
                      <a:r>
                        <a:rPr sz="13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use, </a:t>
                      </a:r>
                      <a:r>
                        <a:rPr sz="13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and </a:t>
                      </a:r>
                      <a:r>
                        <a:rPr sz="13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easier </a:t>
                      </a:r>
                      <a:r>
                        <a:rPr sz="13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to  </a:t>
                      </a:r>
                      <a:r>
                        <a:rPr sz="13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upgrade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than  previous 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generation 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systems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marL="203835" marR="119380" indent="-115570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</a:tabLst>
                      </a:pP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Scientific, commercial  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and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interactive on-  line</a:t>
                      </a:r>
                      <a:r>
                        <a:rPr sz="1300" spc="-4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applications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-5" dirty="0">
                          <a:solidFill>
                            <a:srgbClr val="FF0000"/>
                          </a:solidFill>
                          <a:latin typeface="Wingdings"/>
                          <a:cs typeface="Wingdings"/>
                        </a:rPr>
                        <a:t></a:t>
                      </a:r>
                      <a:r>
                        <a:rPr sz="13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IBM</a:t>
                      </a:r>
                      <a:r>
                        <a:rPr sz="1300" spc="-7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360/370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marL="200660" indent="-115570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3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PDP-8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marL="200660" indent="-115570">
                        <a:lnSpc>
                          <a:spcPct val="100000"/>
                        </a:lnSpc>
                        <a:spcBef>
                          <a:spcPts val="33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PDP-11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300" spc="-5" dirty="0">
                          <a:solidFill>
                            <a:srgbClr val="FF0000"/>
                          </a:solidFill>
                          <a:latin typeface="Wingdings"/>
                          <a:cs typeface="Wingdings"/>
                        </a:rPr>
                        <a:t></a:t>
                      </a:r>
                      <a:r>
                        <a:rPr sz="13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CDC</a:t>
                      </a:r>
                      <a:r>
                        <a:rPr sz="1300" spc="-9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6600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76731" y="7083104"/>
            <a:ext cx="111633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1: Introduction to</a:t>
            </a:r>
            <a:r>
              <a:rPr spc="5" dirty="0"/>
              <a:t> </a:t>
            </a:r>
            <a:r>
              <a:rPr dirty="0"/>
              <a:t>Computers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14</a:t>
            </a:fld>
            <a:r>
              <a:rPr spc="-10" dirty="0"/>
              <a:t>/17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6044" y="1473200"/>
            <a:ext cx="215646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ct val="100000"/>
              </a:lnSpc>
            </a:pPr>
            <a:r>
              <a:rPr spc="-5" dirty="0"/>
              <a:t>Computer</a:t>
            </a:r>
            <a:r>
              <a:rPr spc="-50" dirty="0"/>
              <a:t> </a:t>
            </a:r>
            <a:r>
              <a:rPr spc="-5" dirty="0"/>
              <a:t>Generations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0683" y="1903476"/>
          <a:ext cx="8464295" cy="4331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4920"/>
                <a:gridCol w="2124456"/>
                <a:gridCol w="2084832"/>
                <a:gridCol w="1706880"/>
                <a:gridCol w="1283207"/>
              </a:tblGrid>
              <a:tr h="551688">
                <a:tc>
                  <a:txBody>
                    <a:bodyPr/>
                    <a:lstStyle/>
                    <a:p>
                      <a:pPr marL="327025" marR="218440" indent="-11303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Ge</a:t>
                      </a:r>
                      <a:r>
                        <a:rPr sz="12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  (Period)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 marL="560705" marR="553720" indent="-3175">
                        <a:lnSpc>
                          <a:spcPct val="118300"/>
                        </a:lnSpc>
                        <a:spcBef>
                          <a:spcPts val="204"/>
                        </a:spcBef>
                      </a:pPr>
                      <a:r>
                        <a:rPr sz="12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Key</a:t>
                      </a:r>
                      <a:r>
                        <a:rPr sz="1200" b="1" spc="-7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hardware  </a:t>
                      </a:r>
                      <a:r>
                        <a:rPr sz="120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ec</a:t>
                      </a:r>
                      <a:r>
                        <a:rPr sz="12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hn</a:t>
                      </a:r>
                      <a:r>
                        <a:rPr sz="120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20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og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 marL="563245" marR="558165" indent="-3175">
                        <a:lnSpc>
                          <a:spcPct val="118300"/>
                        </a:lnSpc>
                        <a:spcBef>
                          <a:spcPts val="204"/>
                        </a:spcBef>
                      </a:pPr>
                      <a:r>
                        <a:rPr sz="12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Key</a:t>
                      </a:r>
                      <a:r>
                        <a:rPr sz="1200" b="1" spc="-7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software  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ec</a:t>
                      </a:r>
                      <a:r>
                        <a:rPr sz="12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hn</a:t>
                      </a:r>
                      <a:r>
                        <a:rPr sz="120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20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og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 marL="310515" marR="304800" indent="398780">
                        <a:lnSpc>
                          <a:spcPct val="118300"/>
                        </a:lnSpc>
                        <a:spcBef>
                          <a:spcPts val="204"/>
                        </a:spcBef>
                      </a:pPr>
                      <a:r>
                        <a:rPr sz="12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Key  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ac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b="1" spc="-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ics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 marL="328930" marR="254635" indent="-6413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Some</a:t>
                      </a:r>
                      <a:r>
                        <a:rPr sz="1200" b="1" spc="-7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rep.  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systems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</a:tr>
              <a:tr h="3779520">
                <a:tc>
                  <a:txBody>
                    <a:bodyPr/>
                    <a:lstStyle/>
                    <a:p>
                      <a:pPr marL="77470" marR="177165">
                        <a:lnSpc>
                          <a:spcPct val="120000"/>
                        </a:lnSpc>
                        <a:spcBef>
                          <a:spcPts val="25"/>
                        </a:spcBef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Fourth  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(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1975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989)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660" marR="73660" indent="-115570" algn="just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ICs 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with VLSI  technology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0660" marR="100965" indent="-115570" algn="just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Microprocessors; 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semiconductor</a:t>
                      </a:r>
                      <a:r>
                        <a:rPr sz="1200" spc="-10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memory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0660" marR="74295" indent="-115570" algn="just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Larger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capacity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hard  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disks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as in-built 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secondary</a:t>
                      </a:r>
                      <a:r>
                        <a:rPr sz="1200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storage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0660" marR="73025" indent="-115570" algn="just">
                        <a:lnSpc>
                          <a:spcPct val="99200"/>
                        </a:lnSpc>
                        <a:spcBef>
                          <a:spcPts val="30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Magnetic tapes and  floppy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disks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as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portable  storage</a:t>
                      </a:r>
                      <a:r>
                        <a:rPr sz="1200" spc="-6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media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0660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Personal</a:t>
                      </a:r>
                      <a:r>
                        <a:rPr sz="1200" u="sng" spc="-3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computers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0660" marR="73025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  <a:tab pos="691515" algn="l"/>
                          <a:tab pos="1551940" algn="l"/>
                          <a:tab pos="1746885" algn="l"/>
                        </a:tabLst>
                      </a:pP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Supercomputers 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based  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	pa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ll</a:t>
                      </a:r>
                      <a:r>
                        <a:rPr sz="1200" u="sng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	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v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u="sng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or  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ro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cess</a:t>
                      </a:r>
                      <a:r>
                        <a:rPr sz="1200" u="sng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g		a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 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symmetric  multiprocessing  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technologies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0660" marR="73025" indent="-115570" algn="just">
                        <a:lnSpc>
                          <a:spcPts val="1420"/>
                        </a:lnSpc>
                        <a:spcBef>
                          <a:spcPts val="35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Spread of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high-speed  computer</a:t>
                      </a:r>
                      <a:r>
                        <a:rPr sz="1200" spc="-1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networks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660" marR="74295" indent="-115570" algn="just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Operating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systems for  PCs 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with GUI and 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multiple windows on 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  single 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terminal</a:t>
                      </a:r>
                      <a:r>
                        <a:rPr sz="1200" u="sng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screen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0660" marR="75565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  <a:tab pos="1166495" algn="l"/>
                          <a:tab pos="1765935" algn="l"/>
                        </a:tabLst>
                      </a:pP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ul</a:t>
                      </a:r>
                      <a:r>
                        <a:rPr sz="1200" u="sng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u="sng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ro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ces</a:t>
                      </a:r>
                      <a:r>
                        <a:rPr sz="1200" u="sng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200" u="sng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	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  w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it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	c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rr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  programming  languages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0660" marR="73660" indent="-115570" algn="just">
                        <a:lnSpc>
                          <a:spcPct val="99200"/>
                        </a:lnSpc>
                        <a:spcBef>
                          <a:spcPts val="30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UNIX 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operating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system  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with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 programming  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language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0660" marR="75565" indent="-115570" algn="just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Object-oriented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design 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and</a:t>
                      </a:r>
                      <a:r>
                        <a:rPr sz="1200" spc="-7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programming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0660" marR="72390" indent="-115570" algn="just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PC,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Network-based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, 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and supercomputing  applications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 marR="71755" indent="-115570" algn="just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Small, affordable, 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reliable,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and easy  to use</a:t>
                      </a:r>
                      <a:r>
                        <a:rPr sz="1200" spc="-7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PCs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3835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  <a:tab pos="947419" algn="l"/>
                        </a:tabLst>
                      </a:pP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More	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powerful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3835" marR="73660">
                        <a:lnSpc>
                          <a:spcPct val="100000"/>
                        </a:lnSpc>
                        <a:tabLst>
                          <a:tab pos="1051560" algn="l"/>
                          <a:tab pos="1328420" algn="l"/>
                        </a:tabLst>
                      </a:pP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	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li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u="sng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1200" u="sng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 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mainframe  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		a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 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supercomputers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3835" marR="80645" indent="-115570">
                        <a:lnSpc>
                          <a:spcPts val="1420"/>
                        </a:lnSpc>
                        <a:spcBef>
                          <a:spcPts val="35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  <a:tab pos="1038225" algn="l"/>
                        </a:tabLst>
                      </a:pP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u="sng" spc="-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200" u="sng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y	ge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u="sng" spc="-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 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purpose</a:t>
                      </a:r>
                      <a:r>
                        <a:rPr sz="1200" u="sng" spc="-5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machines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3835" marR="77470" indent="-115570">
                        <a:lnSpc>
                          <a:spcPct val="100000"/>
                        </a:lnSpc>
                        <a:spcBef>
                          <a:spcPts val="24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Easier to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produce  commercially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3835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Easier to</a:t>
                      </a:r>
                      <a:r>
                        <a:rPr sz="1200" spc="-6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upgrade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3835" marR="73660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  <a:tab pos="955040" algn="l"/>
                        </a:tabLst>
                      </a:pP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ap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	s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ft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wa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 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development  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possible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660" marR="68580" indent="-115570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IBM PC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and  its</a:t>
                      </a:r>
                      <a:r>
                        <a:rPr sz="1200" spc="-8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clones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0660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Apple</a:t>
                      </a:r>
                      <a:r>
                        <a:rPr sz="1200" spc="-9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II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0660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TRS-80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Wingdings"/>
                          <a:cs typeface="Wingdings"/>
                        </a:rPr>
                        <a:t>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VAX</a:t>
                      </a:r>
                      <a:r>
                        <a:rPr sz="1200" spc="-4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9000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0660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CRAY-1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0660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CRAY-2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0660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CRAY-X/MP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76731" y="7083104"/>
            <a:ext cx="111633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1: Introduction to</a:t>
            </a:r>
            <a:r>
              <a:rPr spc="5" dirty="0"/>
              <a:t> </a:t>
            </a:r>
            <a:r>
              <a:rPr dirty="0"/>
              <a:t>Computers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15</a:t>
            </a:fld>
            <a:r>
              <a:rPr spc="-10" dirty="0"/>
              <a:t>/17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6044" y="1473200"/>
            <a:ext cx="215646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ct val="100000"/>
              </a:lnSpc>
            </a:pPr>
            <a:r>
              <a:rPr spc="-5" dirty="0"/>
              <a:t>Computer</a:t>
            </a:r>
            <a:r>
              <a:rPr spc="-50" dirty="0"/>
              <a:t> </a:t>
            </a:r>
            <a:r>
              <a:rPr spc="-5" dirty="0"/>
              <a:t>Generations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6780" y="1897379"/>
          <a:ext cx="8418575" cy="4361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4064"/>
                <a:gridCol w="1795272"/>
                <a:gridCol w="1828800"/>
                <a:gridCol w="1850136"/>
                <a:gridCol w="1670303"/>
              </a:tblGrid>
              <a:tr h="569976">
                <a:tc>
                  <a:txBody>
                    <a:bodyPr/>
                    <a:lstStyle/>
                    <a:p>
                      <a:pPr marL="263525" marR="151130" indent="-11620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b="1" spc="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er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ti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n  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(Period)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 marL="350520" marR="284480" indent="-52069">
                        <a:lnSpc>
                          <a:spcPct val="118300"/>
                        </a:lnSpc>
                        <a:spcBef>
                          <a:spcPts val="300"/>
                        </a:spcBef>
                      </a:pP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Key</a:t>
                      </a:r>
                      <a:r>
                        <a:rPr sz="1200" b="1" spc="-5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hardware  technologies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332740" indent="-18415">
                        <a:lnSpc>
                          <a:spcPct val="118300"/>
                        </a:lnSpc>
                        <a:spcBef>
                          <a:spcPts val="300"/>
                        </a:spcBef>
                      </a:pP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Key</a:t>
                      </a:r>
                      <a:r>
                        <a:rPr sz="1200" b="1" spc="-5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software  technologies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 marL="292100" marR="285115" indent="466090">
                        <a:lnSpc>
                          <a:spcPct val="118300"/>
                        </a:lnSpc>
                        <a:spcBef>
                          <a:spcPts val="300"/>
                        </a:spcBef>
                      </a:pP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Key  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ac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teri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ti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cs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 marL="474980" marR="380365" indent="-793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b="1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Some</a:t>
                      </a:r>
                      <a:r>
                        <a:rPr sz="1200" b="1" spc="-6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rep.  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systems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</a:tr>
              <a:tr h="3791712">
                <a:tc>
                  <a:txBody>
                    <a:bodyPr/>
                    <a:lstStyle/>
                    <a:p>
                      <a:pPr marL="77470" marR="641350">
                        <a:lnSpc>
                          <a:spcPct val="120000"/>
                        </a:lnSpc>
                        <a:spcBef>
                          <a:spcPts val="20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Fifth  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(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1989-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Present)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 marR="74295" indent="-115570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  <a:tab pos="734060" algn="l"/>
                          <a:tab pos="133794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ICs	</a:t>
                      </a:r>
                      <a:r>
                        <a:rPr sz="1200" spc="-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	</a:t>
                      </a:r>
                      <a:r>
                        <a:rPr sz="12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LSI  technology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3835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  <a:tab pos="1069340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Larger	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capacity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3835" marR="71120" algn="just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main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memory,  hard 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disks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with  RAID</a:t>
                      </a:r>
                      <a:r>
                        <a:rPr sz="1200" spc="-7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support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3835" marR="72390" indent="-115570" algn="just">
                        <a:lnSpc>
                          <a:spcPct val="100000"/>
                        </a:lnSpc>
                        <a:spcBef>
                          <a:spcPts val="26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Optical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disks as  portable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read-only  storage</a:t>
                      </a:r>
                      <a:r>
                        <a:rPr sz="1200" spc="-6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media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3835" marR="73660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  <a:tab pos="1099820" algn="l"/>
                          <a:tab pos="1417320" algn="l"/>
                        </a:tabLst>
                      </a:pP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Notebooks,  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we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200" u="sng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	de</a:t>
                      </a:r>
                      <a:r>
                        <a:rPr sz="1200" u="sng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kt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  PCs		a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3835" algn="just">
                        <a:lnSpc>
                          <a:spcPct val="100000"/>
                        </a:lnSpc>
                      </a:pP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workstations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3835" marR="74930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  <a:tab pos="1087755" algn="l"/>
                        </a:tabLst>
                      </a:pP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we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200" u="sng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	</a:t>
                      </a:r>
                      <a:r>
                        <a:rPr sz="1200" u="sng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v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s, 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supercomputers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3835" indent="-115570">
                        <a:lnSpc>
                          <a:spcPct val="100000"/>
                        </a:lnSpc>
                        <a:spcBef>
                          <a:spcPts val="26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</a:tabLst>
                      </a:pP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Internet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3835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</a:tabLst>
                      </a:pP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Cluster</a:t>
                      </a:r>
                      <a:r>
                        <a:rPr sz="1200" u="sng" spc="-5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computing</a:t>
                      </a:r>
                      <a:endParaRPr sz="1200" u="sng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 marR="73025" indent="-115570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</a:tabLst>
                      </a:pP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Micro-kernel 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based, 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multithreading,  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distributed</a:t>
                      </a:r>
                      <a:r>
                        <a:rPr sz="1200" u="sng" spc="-8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OS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3835" marR="73025" indent="-115570">
                        <a:lnSpc>
                          <a:spcPct val="99400"/>
                        </a:lnSpc>
                        <a:spcBef>
                          <a:spcPts val="29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Parallel  programming 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libraries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like MPI &amp;  PVM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3835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JAVA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3835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</a:tabLst>
                      </a:pP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World 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Wide</a:t>
                      </a:r>
                      <a:r>
                        <a:rPr sz="1200" u="sng" spc="-7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Web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3835" marR="693420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</a:tabLst>
                      </a:pP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Multimedia,  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Internet  app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200" u="sng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ca</a:t>
                      </a:r>
                      <a:r>
                        <a:rPr sz="1200" u="sng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u="sng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u="sng" spc="-3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ns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3835" marR="73025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  <a:tab pos="109664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or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	c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ex  supercomputing  applications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 indent="-115570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</a:tabLst>
                      </a:pP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Portable</a:t>
                      </a:r>
                      <a:r>
                        <a:rPr sz="1200" u="sng" spc="-7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computers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3835" marR="76835" indent="-115570" algn="just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</a:tabLst>
                      </a:pP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Powerful,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cheaper,  reliable, 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and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easier  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to use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desktop  machines</a:t>
                      </a:r>
                      <a:endParaRPr sz="1200" u="sng">
                        <a:latin typeface="Verdana"/>
                        <a:cs typeface="Verdana"/>
                      </a:endParaRPr>
                    </a:p>
                    <a:p>
                      <a:pPr marL="203835" marR="392430" indent="-115570">
                        <a:lnSpc>
                          <a:spcPts val="1420"/>
                        </a:lnSpc>
                        <a:spcBef>
                          <a:spcPts val="35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Powerful  s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pe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ut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3835" marR="72390" indent="-115570">
                        <a:lnSpc>
                          <a:spcPct val="100000"/>
                        </a:lnSpc>
                        <a:spcBef>
                          <a:spcPts val="24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High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uptime 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due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to  hot-pluggable  components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3835" marR="80645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  <a:tab pos="118173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y	ge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 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purpose</a:t>
                      </a:r>
                      <a:r>
                        <a:rPr sz="1200" spc="-5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machines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3835" marR="77470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  <a:tab pos="828675" algn="l"/>
                          <a:tab pos="1139190" algn="l"/>
                        </a:tabLst>
                      </a:pP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as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er	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	p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ro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ce 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commercially, 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easier to</a:t>
                      </a:r>
                      <a:r>
                        <a:rPr sz="1200" spc="-7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upgrade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3835" marR="76835" indent="-115570">
                        <a:lnSpc>
                          <a:spcPct val="100000"/>
                        </a:lnSpc>
                        <a:spcBef>
                          <a:spcPts val="26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4470" algn="l"/>
                          <a:tab pos="1097915" algn="l"/>
                        </a:tabLst>
                      </a:pP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ap</a:t>
                      </a:r>
                      <a:r>
                        <a:rPr sz="1200" u="sng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	s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u="sng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wa</a:t>
                      </a:r>
                      <a:r>
                        <a:rPr sz="12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  </a:t>
                      </a:r>
                      <a:r>
                        <a:rPr sz="12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development  </a:t>
                      </a:r>
                      <a:r>
                        <a:rPr sz="12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possible</a:t>
                      </a:r>
                      <a:endParaRPr sz="1200" u="sng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660" indent="-115570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IBM</a:t>
                      </a:r>
                      <a:r>
                        <a:rPr sz="1200" spc="-5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notebooks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0660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Pentium</a:t>
                      </a:r>
                      <a:r>
                        <a:rPr sz="1200" spc="-4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PCs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0660" marR="437515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SUN  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Wor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k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0660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IBM</a:t>
                      </a:r>
                      <a:r>
                        <a:rPr sz="1200" spc="-7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SP/2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0660" indent="-115570">
                        <a:lnSpc>
                          <a:spcPct val="100000"/>
                        </a:lnSpc>
                        <a:spcBef>
                          <a:spcPts val="26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SGI Origin</a:t>
                      </a:r>
                      <a:r>
                        <a:rPr sz="1200" spc="-9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2000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0660" indent="-11557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129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PARAM</a:t>
                      </a:r>
                      <a:r>
                        <a:rPr sz="1200" spc="-9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10000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76731" y="7083104"/>
            <a:ext cx="111633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1: Introduction to</a:t>
            </a:r>
            <a:r>
              <a:rPr spc="5" dirty="0"/>
              <a:t> </a:t>
            </a:r>
            <a:r>
              <a:rPr dirty="0"/>
              <a:t>Computers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16</a:t>
            </a:fld>
            <a:r>
              <a:rPr spc="-10" dirty="0"/>
              <a:t>/17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6044" y="1473200"/>
            <a:ext cx="215646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ct val="100000"/>
              </a:lnSpc>
            </a:pPr>
            <a:r>
              <a:rPr spc="-5" dirty="0"/>
              <a:t>Computer</a:t>
            </a:r>
            <a:r>
              <a:rPr spc="-50" dirty="0"/>
              <a:t> </a:t>
            </a:r>
            <a:r>
              <a:rPr spc="-5" dirty="0"/>
              <a:t>Generations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64171" y="4871720"/>
            <a:ext cx="1476375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(c) </a:t>
            </a:r>
            <a:r>
              <a:rPr sz="1600" spc="5" dirty="0">
                <a:solidFill>
                  <a:srgbClr val="FF0000"/>
                </a:solidFill>
                <a:latin typeface="Verdana"/>
                <a:cs typeface="Verdana"/>
              </a:rPr>
              <a:t>An </a:t>
            </a:r>
            <a:r>
              <a:rPr sz="1600" spc="10" dirty="0">
                <a:solidFill>
                  <a:srgbClr val="FF0000"/>
                </a:solidFill>
                <a:latin typeface="Verdana"/>
                <a:cs typeface="Verdana"/>
              </a:rPr>
              <a:t>IC</a:t>
            </a:r>
            <a:r>
              <a:rPr sz="1600" spc="-1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Verdana"/>
                <a:cs typeface="Verdana"/>
              </a:rPr>
              <a:t>Chip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84979" y="4868671"/>
            <a:ext cx="1640205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(b) </a:t>
            </a:r>
            <a:r>
              <a:rPr sz="1600" spc="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600" spc="-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Verdana"/>
                <a:cs typeface="Verdana"/>
              </a:rPr>
              <a:t>Transistor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8355" y="4838192"/>
            <a:ext cx="2015489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Verdana"/>
                <a:cs typeface="Verdana"/>
              </a:rPr>
              <a:t>(a) </a:t>
            </a:r>
            <a:r>
              <a:rPr sz="1600" spc="5" dirty="0">
                <a:solidFill>
                  <a:srgbClr val="FF0000"/>
                </a:solidFill>
                <a:latin typeface="Verdana"/>
                <a:cs typeface="Verdana"/>
              </a:rPr>
              <a:t>A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Vacuum</a:t>
            </a:r>
            <a:r>
              <a:rPr sz="1600" spc="-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Tube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332" y="450088"/>
            <a:ext cx="8462645" cy="690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9852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Verdana"/>
                <a:cs typeface="Verdana"/>
              </a:rPr>
              <a:t>Electronic Devices Used </a:t>
            </a:r>
            <a:r>
              <a:rPr sz="1800" b="1" dirty="0">
                <a:latin typeface="Verdana"/>
                <a:cs typeface="Verdana"/>
              </a:rPr>
              <a:t>in </a:t>
            </a:r>
            <a:r>
              <a:rPr sz="1800" b="1" spc="-5" dirty="0">
                <a:latin typeface="Verdana"/>
                <a:cs typeface="Verdana"/>
              </a:rPr>
              <a:t>Computers </a:t>
            </a:r>
            <a:r>
              <a:rPr sz="1800" b="1" spc="-10" dirty="0">
                <a:latin typeface="Verdana"/>
                <a:cs typeface="Verdana"/>
              </a:rPr>
              <a:t>of </a:t>
            </a:r>
            <a:r>
              <a:rPr sz="1800" b="1" spc="-5" dirty="0">
                <a:latin typeface="Verdana"/>
                <a:cs typeface="Verdana"/>
              </a:rPr>
              <a:t>Different</a:t>
            </a:r>
            <a:r>
              <a:rPr sz="1800" b="1" spc="12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Generations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55920" y="3224783"/>
            <a:ext cx="82550" cy="948055"/>
          </a:xfrm>
          <a:custGeom>
            <a:avLst/>
            <a:gdLst/>
            <a:ahLst/>
            <a:cxnLst/>
            <a:rect l="l" t="t" r="r" b="b"/>
            <a:pathLst>
              <a:path w="82550" h="948054">
                <a:moveTo>
                  <a:pt x="0" y="0"/>
                </a:moveTo>
                <a:lnTo>
                  <a:pt x="1309" y="56784"/>
                </a:lnTo>
                <a:lnTo>
                  <a:pt x="2639" y="113335"/>
                </a:lnTo>
                <a:lnTo>
                  <a:pt x="4008" y="169420"/>
                </a:lnTo>
                <a:lnTo>
                  <a:pt x="5438" y="224805"/>
                </a:lnTo>
                <a:lnTo>
                  <a:pt x="6947" y="279257"/>
                </a:lnTo>
                <a:lnTo>
                  <a:pt x="8557" y="332543"/>
                </a:lnTo>
                <a:lnTo>
                  <a:pt x="10287" y="384429"/>
                </a:lnTo>
                <a:lnTo>
                  <a:pt x="12156" y="434682"/>
                </a:lnTo>
                <a:lnTo>
                  <a:pt x="14185" y="483069"/>
                </a:lnTo>
                <a:lnTo>
                  <a:pt x="16395" y="529356"/>
                </a:lnTo>
                <a:lnTo>
                  <a:pt x="18804" y="573311"/>
                </a:lnTo>
                <a:lnTo>
                  <a:pt x="21433" y="614700"/>
                </a:lnTo>
                <a:lnTo>
                  <a:pt x="24302" y="653290"/>
                </a:lnTo>
                <a:lnTo>
                  <a:pt x="36941" y="772558"/>
                </a:lnTo>
                <a:lnTo>
                  <a:pt x="49377" y="836224"/>
                </a:lnTo>
                <a:lnTo>
                  <a:pt x="62544" y="883944"/>
                </a:lnTo>
                <a:lnTo>
                  <a:pt x="74249" y="919813"/>
                </a:lnTo>
                <a:lnTo>
                  <a:pt x="82295" y="9479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88408" y="3224783"/>
            <a:ext cx="82550" cy="948055"/>
          </a:xfrm>
          <a:custGeom>
            <a:avLst/>
            <a:gdLst/>
            <a:ahLst/>
            <a:cxnLst/>
            <a:rect l="l" t="t" r="r" b="b"/>
            <a:pathLst>
              <a:path w="82550" h="948054">
                <a:moveTo>
                  <a:pt x="82295" y="0"/>
                </a:moveTo>
                <a:lnTo>
                  <a:pt x="80986" y="56784"/>
                </a:lnTo>
                <a:lnTo>
                  <a:pt x="79656" y="113335"/>
                </a:lnTo>
                <a:lnTo>
                  <a:pt x="78287" y="169420"/>
                </a:lnTo>
                <a:lnTo>
                  <a:pt x="76857" y="224805"/>
                </a:lnTo>
                <a:lnTo>
                  <a:pt x="75348" y="279257"/>
                </a:lnTo>
                <a:lnTo>
                  <a:pt x="73738" y="332543"/>
                </a:lnTo>
                <a:lnTo>
                  <a:pt x="72008" y="384429"/>
                </a:lnTo>
                <a:lnTo>
                  <a:pt x="70139" y="434682"/>
                </a:lnTo>
                <a:lnTo>
                  <a:pt x="68110" y="483069"/>
                </a:lnTo>
                <a:lnTo>
                  <a:pt x="65900" y="529356"/>
                </a:lnTo>
                <a:lnTo>
                  <a:pt x="63491" y="573311"/>
                </a:lnTo>
                <a:lnTo>
                  <a:pt x="60862" y="614700"/>
                </a:lnTo>
                <a:lnTo>
                  <a:pt x="57993" y="653290"/>
                </a:lnTo>
                <a:lnTo>
                  <a:pt x="45354" y="772558"/>
                </a:lnTo>
                <a:lnTo>
                  <a:pt x="32918" y="836224"/>
                </a:lnTo>
                <a:lnTo>
                  <a:pt x="19751" y="883944"/>
                </a:lnTo>
                <a:lnTo>
                  <a:pt x="8046" y="919813"/>
                </a:lnTo>
                <a:lnTo>
                  <a:pt x="0" y="9479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20640" y="3224783"/>
            <a:ext cx="82550" cy="948055"/>
          </a:xfrm>
          <a:custGeom>
            <a:avLst/>
            <a:gdLst/>
            <a:ahLst/>
            <a:cxnLst/>
            <a:rect l="l" t="t" r="r" b="b"/>
            <a:pathLst>
              <a:path w="82550" h="948054">
                <a:moveTo>
                  <a:pt x="82296" y="0"/>
                </a:moveTo>
                <a:lnTo>
                  <a:pt x="80986" y="56784"/>
                </a:lnTo>
                <a:lnTo>
                  <a:pt x="79656" y="113335"/>
                </a:lnTo>
                <a:lnTo>
                  <a:pt x="78287" y="169420"/>
                </a:lnTo>
                <a:lnTo>
                  <a:pt x="76857" y="224805"/>
                </a:lnTo>
                <a:lnTo>
                  <a:pt x="75348" y="279257"/>
                </a:lnTo>
                <a:lnTo>
                  <a:pt x="73738" y="332543"/>
                </a:lnTo>
                <a:lnTo>
                  <a:pt x="72009" y="384429"/>
                </a:lnTo>
                <a:lnTo>
                  <a:pt x="70139" y="434682"/>
                </a:lnTo>
                <a:lnTo>
                  <a:pt x="68110" y="483069"/>
                </a:lnTo>
                <a:lnTo>
                  <a:pt x="65900" y="529356"/>
                </a:lnTo>
                <a:lnTo>
                  <a:pt x="63491" y="573311"/>
                </a:lnTo>
                <a:lnTo>
                  <a:pt x="60862" y="614700"/>
                </a:lnTo>
                <a:lnTo>
                  <a:pt x="57993" y="653290"/>
                </a:lnTo>
                <a:lnTo>
                  <a:pt x="45354" y="772558"/>
                </a:lnTo>
                <a:lnTo>
                  <a:pt x="32918" y="836224"/>
                </a:lnTo>
                <a:lnTo>
                  <a:pt x="19751" y="883944"/>
                </a:lnTo>
                <a:lnTo>
                  <a:pt x="8046" y="919813"/>
                </a:lnTo>
                <a:lnTo>
                  <a:pt x="0" y="947927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88408" y="3224783"/>
            <a:ext cx="749935" cy="165100"/>
          </a:xfrm>
          <a:custGeom>
            <a:avLst/>
            <a:gdLst/>
            <a:ahLst/>
            <a:cxnLst/>
            <a:rect l="l" t="t" r="r" b="b"/>
            <a:pathLst>
              <a:path w="749935" h="165100">
                <a:moveTo>
                  <a:pt x="374903" y="0"/>
                </a:moveTo>
                <a:lnTo>
                  <a:pt x="299287" y="1660"/>
                </a:lnTo>
                <a:lnTo>
                  <a:pt x="228885" y="6429"/>
                </a:lnTo>
                <a:lnTo>
                  <a:pt x="165199" y="13983"/>
                </a:lnTo>
                <a:lnTo>
                  <a:pt x="109727" y="24002"/>
                </a:lnTo>
                <a:lnTo>
                  <a:pt x="63972" y="36165"/>
                </a:lnTo>
                <a:lnTo>
                  <a:pt x="7608" y="65633"/>
                </a:lnTo>
                <a:lnTo>
                  <a:pt x="0" y="82295"/>
                </a:lnTo>
                <a:lnTo>
                  <a:pt x="7608" y="98958"/>
                </a:lnTo>
                <a:lnTo>
                  <a:pt x="63972" y="128426"/>
                </a:lnTo>
                <a:lnTo>
                  <a:pt x="109727" y="140588"/>
                </a:lnTo>
                <a:lnTo>
                  <a:pt x="165199" y="150608"/>
                </a:lnTo>
                <a:lnTo>
                  <a:pt x="228885" y="158162"/>
                </a:lnTo>
                <a:lnTo>
                  <a:pt x="299287" y="162931"/>
                </a:lnTo>
                <a:lnTo>
                  <a:pt x="374903" y="164591"/>
                </a:lnTo>
                <a:lnTo>
                  <a:pt x="450520" y="162931"/>
                </a:lnTo>
                <a:lnTo>
                  <a:pt x="520922" y="158162"/>
                </a:lnTo>
                <a:lnTo>
                  <a:pt x="584608" y="150608"/>
                </a:lnTo>
                <a:lnTo>
                  <a:pt x="640079" y="140588"/>
                </a:lnTo>
                <a:lnTo>
                  <a:pt x="685835" y="128426"/>
                </a:lnTo>
                <a:lnTo>
                  <a:pt x="742199" y="98958"/>
                </a:lnTo>
                <a:lnTo>
                  <a:pt x="749807" y="82295"/>
                </a:lnTo>
                <a:lnTo>
                  <a:pt x="742199" y="65633"/>
                </a:lnTo>
                <a:lnTo>
                  <a:pt x="685835" y="36165"/>
                </a:lnTo>
                <a:lnTo>
                  <a:pt x="640079" y="24002"/>
                </a:lnTo>
                <a:lnTo>
                  <a:pt x="584608" y="13983"/>
                </a:lnTo>
                <a:lnTo>
                  <a:pt x="520922" y="6429"/>
                </a:lnTo>
                <a:lnTo>
                  <a:pt x="450520" y="1660"/>
                </a:lnTo>
                <a:lnTo>
                  <a:pt x="3749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88408" y="3224783"/>
            <a:ext cx="749935" cy="165100"/>
          </a:xfrm>
          <a:custGeom>
            <a:avLst/>
            <a:gdLst/>
            <a:ahLst/>
            <a:cxnLst/>
            <a:rect l="l" t="t" r="r" b="b"/>
            <a:pathLst>
              <a:path w="749935" h="165100">
                <a:moveTo>
                  <a:pt x="374903" y="0"/>
                </a:moveTo>
                <a:lnTo>
                  <a:pt x="299287" y="1660"/>
                </a:lnTo>
                <a:lnTo>
                  <a:pt x="228885" y="6429"/>
                </a:lnTo>
                <a:lnTo>
                  <a:pt x="165199" y="13983"/>
                </a:lnTo>
                <a:lnTo>
                  <a:pt x="109727" y="24002"/>
                </a:lnTo>
                <a:lnTo>
                  <a:pt x="63972" y="36165"/>
                </a:lnTo>
                <a:lnTo>
                  <a:pt x="7608" y="65633"/>
                </a:lnTo>
                <a:lnTo>
                  <a:pt x="0" y="82295"/>
                </a:lnTo>
                <a:lnTo>
                  <a:pt x="7608" y="98958"/>
                </a:lnTo>
                <a:lnTo>
                  <a:pt x="63972" y="128426"/>
                </a:lnTo>
                <a:lnTo>
                  <a:pt x="109727" y="140588"/>
                </a:lnTo>
                <a:lnTo>
                  <a:pt x="165199" y="150608"/>
                </a:lnTo>
                <a:lnTo>
                  <a:pt x="228885" y="158162"/>
                </a:lnTo>
                <a:lnTo>
                  <a:pt x="299287" y="162931"/>
                </a:lnTo>
                <a:lnTo>
                  <a:pt x="374903" y="164591"/>
                </a:lnTo>
                <a:lnTo>
                  <a:pt x="450520" y="162931"/>
                </a:lnTo>
                <a:lnTo>
                  <a:pt x="520922" y="158162"/>
                </a:lnTo>
                <a:lnTo>
                  <a:pt x="584608" y="150608"/>
                </a:lnTo>
                <a:lnTo>
                  <a:pt x="640079" y="140588"/>
                </a:lnTo>
                <a:lnTo>
                  <a:pt x="685835" y="128426"/>
                </a:lnTo>
                <a:lnTo>
                  <a:pt x="742199" y="98958"/>
                </a:lnTo>
                <a:lnTo>
                  <a:pt x="749807" y="82295"/>
                </a:lnTo>
                <a:lnTo>
                  <a:pt x="742199" y="65633"/>
                </a:lnTo>
                <a:lnTo>
                  <a:pt x="685835" y="36165"/>
                </a:lnTo>
                <a:lnTo>
                  <a:pt x="640079" y="24002"/>
                </a:lnTo>
                <a:lnTo>
                  <a:pt x="584608" y="13983"/>
                </a:lnTo>
                <a:lnTo>
                  <a:pt x="520922" y="6429"/>
                </a:lnTo>
                <a:lnTo>
                  <a:pt x="450520" y="1660"/>
                </a:lnTo>
                <a:lnTo>
                  <a:pt x="374903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88408" y="3157727"/>
            <a:ext cx="749935" cy="165100"/>
          </a:xfrm>
          <a:custGeom>
            <a:avLst/>
            <a:gdLst/>
            <a:ahLst/>
            <a:cxnLst/>
            <a:rect l="l" t="t" r="r" b="b"/>
            <a:pathLst>
              <a:path w="749935" h="165100">
                <a:moveTo>
                  <a:pt x="374903" y="0"/>
                </a:moveTo>
                <a:lnTo>
                  <a:pt x="299287" y="1660"/>
                </a:lnTo>
                <a:lnTo>
                  <a:pt x="228885" y="6429"/>
                </a:lnTo>
                <a:lnTo>
                  <a:pt x="165199" y="13983"/>
                </a:lnTo>
                <a:lnTo>
                  <a:pt x="109727" y="24002"/>
                </a:lnTo>
                <a:lnTo>
                  <a:pt x="63972" y="36165"/>
                </a:lnTo>
                <a:lnTo>
                  <a:pt x="7608" y="65633"/>
                </a:lnTo>
                <a:lnTo>
                  <a:pt x="0" y="82296"/>
                </a:lnTo>
                <a:lnTo>
                  <a:pt x="7608" y="98958"/>
                </a:lnTo>
                <a:lnTo>
                  <a:pt x="63972" y="128426"/>
                </a:lnTo>
                <a:lnTo>
                  <a:pt x="109727" y="140589"/>
                </a:lnTo>
                <a:lnTo>
                  <a:pt x="165199" y="150608"/>
                </a:lnTo>
                <a:lnTo>
                  <a:pt x="228885" y="158162"/>
                </a:lnTo>
                <a:lnTo>
                  <a:pt x="299287" y="162931"/>
                </a:lnTo>
                <a:lnTo>
                  <a:pt x="374903" y="164592"/>
                </a:lnTo>
                <a:lnTo>
                  <a:pt x="450520" y="162931"/>
                </a:lnTo>
                <a:lnTo>
                  <a:pt x="520922" y="158162"/>
                </a:lnTo>
                <a:lnTo>
                  <a:pt x="584608" y="150608"/>
                </a:lnTo>
                <a:lnTo>
                  <a:pt x="640079" y="140589"/>
                </a:lnTo>
                <a:lnTo>
                  <a:pt x="685835" y="128426"/>
                </a:lnTo>
                <a:lnTo>
                  <a:pt x="742199" y="98958"/>
                </a:lnTo>
                <a:lnTo>
                  <a:pt x="749807" y="82296"/>
                </a:lnTo>
                <a:lnTo>
                  <a:pt x="742199" y="65633"/>
                </a:lnTo>
                <a:lnTo>
                  <a:pt x="685835" y="36165"/>
                </a:lnTo>
                <a:lnTo>
                  <a:pt x="640079" y="24002"/>
                </a:lnTo>
                <a:lnTo>
                  <a:pt x="584608" y="13983"/>
                </a:lnTo>
                <a:lnTo>
                  <a:pt x="520922" y="6429"/>
                </a:lnTo>
                <a:lnTo>
                  <a:pt x="450520" y="1660"/>
                </a:lnTo>
                <a:lnTo>
                  <a:pt x="3749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88408" y="3157727"/>
            <a:ext cx="749935" cy="165100"/>
          </a:xfrm>
          <a:custGeom>
            <a:avLst/>
            <a:gdLst/>
            <a:ahLst/>
            <a:cxnLst/>
            <a:rect l="l" t="t" r="r" b="b"/>
            <a:pathLst>
              <a:path w="749935" h="165100">
                <a:moveTo>
                  <a:pt x="374903" y="0"/>
                </a:moveTo>
                <a:lnTo>
                  <a:pt x="299287" y="1660"/>
                </a:lnTo>
                <a:lnTo>
                  <a:pt x="228885" y="6429"/>
                </a:lnTo>
                <a:lnTo>
                  <a:pt x="165199" y="13983"/>
                </a:lnTo>
                <a:lnTo>
                  <a:pt x="109727" y="24002"/>
                </a:lnTo>
                <a:lnTo>
                  <a:pt x="63972" y="36165"/>
                </a:lnTo>
                <a:lnTo>
                  <a:pt x="7608" y="65633"/>
                </a:lnTo>
                <a:lnTo>
                  <a:pt x="0" y="82296"/>
                </a:lnTo>
                <a:lnTo>
                  <a:pt x="7608" y="98958"/>
                </a:lnTo>
                <a:lnTo>
                  <a:pt x="63972" y="128426"/>
                </a:lnTo>
                <a:lnTo>
                  <a:pt x="109727" y="140589"/>
                </a:lnTo>
                <a:lnTo>
                  <a:pt x="165199" y="150608"/>
                </a:lnTo>
                <a:lnTo>
                  <a:pt x="228885" y="158162"/>
                </a:lnTo>
                <a:lnTo>
                  <a:pt x="299287" y="162931"/>
                </a:lnTo>
                <a:lnTo>
                  <a:pt x="374903" y="164592"/>
                </a:lnTo>
                <a:lnTo>
                  <a:pt x="450520" y="162931"/>
                </a:lnTo>
                <a:lnTo>
                  <a:pt x="520922" y="158162"/>
                </a:lnTo>
                <a:lnTo>
                  <a:pt x="584608" y="150608"/>
                </a:lnTo>
                <a:lnTo>
                  <a:pt x="640079" y="140589"/>
                </a:lnTo>
                <a:lnTo>
                  <a:pt x="685835" y="128426"/>
                </a:lnTo>
                <a:lnTo>
                  <a:pt x="742199" y="98958"/>
                </a:lnTo>
                <a:lnTo>
                  <a:pt x="749807" y="82296"/>
                </a:lnTo>
                <a:lnTo>
                  <a:pt x="742199" y="65633"/>
                </a:lnTo>
                <a:lnTo>
                  <a:pt x="685835" y="36165"/>
                </a:lnTo>
                <a:lnTo>
                  <a:pt x="640079" y="24002"/>
                </a:lnTo>
                <a:lnTo>
                  <a:pt x="584608" y="13983"/>
                </a:lnTo>
                <a:lnTo>
                  <a:pt x="520922" y="6429"/>
                </a:lnTo>
                <a:lnTo>
                  <a:pt x="450520" y="1660"/>
                </a:lnTo>
                <a:lnTo>
                  <a:pt x="37490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88408" y="3105911"/>
            <a:ext cx="749935" cy="161925"/>
          </a:xfrm>
          <a:custGeom>
            <a:avLst/>
            <a:gdLst/>
            <a:ahLst/>
            <a:cxnLst/>
            <a:rect l="l" t="t" r="r" b="b"/>
            <a:pathLst>
              <a:path w="749935" h="161925">
                <a:moveTo>
                  <a:pt x="374903" y="0"/>
                </a:moveTo>
                <a:lnTo>
                  <a:pt x="299287" y="1654"/>
                </a:lnTo>
                <a:lnTo>
                  <a:pt x="228885" y="6381"/>
                </a:lnTo>
                <a:lnTo>
                  <a:pt x="165199" y="13823"/>
                </a:lnTo>
                <a:lnTo>
                  <a:pt x="109727" y="23622"/>
                </a:lnTo>
                <a:lnTo>
                  <a:pt x="63972" y="35421"/>
                </a:lnTo>
                <a:lnTo>
                  <a:pt x="7608" y="63591"/>
                </a:lnTo>
                <a:lnTo>
                  <a:pt x="0" y="79248"/>
                </a:lnTo>
                <a:lnTo>
                  <a:pt x="7608" y="95910"/>
                </a:lnTo>
                <a:lnTo>
                  <a:pt x="63972" y="125378"/>
                </a:lnTo>
                <a:lnTo>
                  <a:pt x="109727" y="137540"/>
                </a:lnTo>
                <a:lnTo>
                  <a:pt x="165199" y="147560"/>
                </a:lnTo>
                <a:lnTo>
                  <a:pt x="228885" y="155114"/>
                </a:lnTo>
                <a:lnTo>
                  <a:pt x="299287" y="159883"/>
                </a:lnTo>
                <a:lnTo>
                  <a:pt x="374903" y="161543"/>
                </a:lnTo>
                <a:lnTo>
                  <a:pt x="450520" y="159883"/>
                </a:lnTo>
                <a:lnTo>
                  <a:pt x="520922" y="155114"/>
                </a:lnTo>
                <a:lnTo>
                  <a:pt x="584608" y="147560"/>
                </a:lnTo>
                <a:lnTo>
                  <a:pt x="640079" y="137540"/>
                </a:lnTo>
                <a:lnTo>
                  <a:pt x="685835" y="125378"/>
                </a:lnTo>
                <a:lnTo>
                  <a:pt x="742199" y="95910"/>
                </a:lnTo>
                <a:lnTo>
                  <a:pt x="749807" y="79248"/>
                </a:lnTo>
                <a:lnTo>
                  <a:pt x="742199" y="63591"/>
                </a:lnTo>
                <a:lnTo>
                  <a:pt x="685835" y="35421"/>
                </a:lnTo>
                <a:lnTo>
                  <a:pt x="640079" y="23621"/>
                </a:lnTo>
                <a:lnTo>
                  <a:pt x="584608" y="13823"/>
                </a:lnTo>
                <a:lnTo>
                  <a:pt x="520922" y="6381"/>
                </a:lnTo>
                <a:lnTo>
                  <a:pt x="450520" y="1654"/>
                </a:lnTo>
                <a:lnTo>
                  <a:pt x="37490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88408" y="3090672"/>
            <a:ext cx="749935" cy="67310"/>
          </a:xfrm>
          <a:custGeom>
            <a:avLst/>
            <a:gdLst/>
            <a:ahLst/>
            <a:cxnLst/>
            <a:rect l="l" t="t" r="r" b="b"/>
            <a:pathLst>
              <a:path w="749935" h="67310">
                <a:moveTo>
                  <a:pt x="0" y="67055"/>
                </a:moveTo>
                <a:lnTo>
                  <a:pt x="749808" y="67055"/>
                </a:lnTo>
                <a:lnTo>
                  <a:pt x="749808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88408" y="2551176"/>
            <a:ext cx="749935" cy="673735"/>
          </a:xfrm>
          <a:custGeom>
            <a:avLst/>
            <a:gdLst/>
            <a:ahLst/>
            <a:cxnLst/>
            <a:rect l="l" t="t" r="r" b="b"/>
            <a:pathLst>
              <a:path w="749935" h="673735">
                <a:moveTo>
                  <a:pt x="374903" y="0"/>
                </a:moveTo>
                <a:lnTo>
                  <a:pt x="307459" y="1751"/>
                </a:lnTo>
                <a:lnTo>
                  <a:pt x="244003" y="6790"/>
                </a:lnTo>
                <a:lnTo>
                  <a:pt x="185589" y="14788"/>
                </a:lnTo>
                <a:lnTo>
                  <a:pt x="133271" y="25420"/>
                </a:lnTo>
                <a:lnTo>
                  <a:pt x="88103" y="38361"/>
                </a:lnTo>
                <a:lnTo>
                  <a:pt x="51138" y="53283"/>
                </a:lnTo>
                <a:lnTo>
                  <a:pt x="6033" y="87769"/>
                </a:lnTo>
                <a:lnTo>
                  <a:pt x="0" y="106679"/>
                </a:lnTo>
                <a:lnTo>
                  <a:pt x="0" y="569976"/>
                </a:lnTo>
                <a:lnTo>
                  <a:pt x="23430" y="606409"/>
                </a:lnTo>
                <a:lnTo>
                  <a:pt x="88103" y="637023"/>
                </a:lnTo>
                <a:lnTo>
                  <a:pt x="133271" y="649458"/>
                </a:lnTo>
                <a:lnTo>
                  <a:pt x="185589" y="659609"/>
                </a:lnTo>
                <a:lnTo>
                  <a:pt x="244003" y="667202"/>
                </a:lnTo>
                <a:lnTo>
                  <a:pt x="307459" y="671960"/>
                </a:lnTo>
                <a:lnTo>
                  <a:pt x="374903" y="673608"/>
                </a:lnTo>
                <a:lnTo>
                  <a:pt x="442348" y="671960"/>
                </a:lnTo>
                <a:lnTo>
                  <a:pt x="505804" y="667202"/>
                </a:lnTo>
                <a:lnTo>
                  <a:pt x="564218" y="659609"/>
                </a:lnTo>
                <a:lnTo>
                  <a:pt x="616536" y="649458"/>
                </a:lnTo>
                <a:lnTo>
                  <a:pt x="661704" y="637023"/>
                </a:lnTo>
                <a:lnTo>
                  <a:pt x="698669" y="622582"/>
                </a:lnTo>
                <a:lnTo>
                  <a:pt x="743774" y="588782"/>
                </a:lnTo>
                <a:lnTo>
                  <a:pt x="749807" y="569976"/>
                </a:lnTo>
                <a:lnTo>
                  <a:pt x="749807" y="106679"/>
                </a:lnTo>
                <a:lnTo>
                  <a:pt x="726377" y="69861"/>
                </a:lnTo>
                <a:lnTo>
                  <a:pt x="661704" y="38361"/>
                </a:lnTo>
                <a:lnTo>
                  <a:pt x="616536" y="25420"/>
                </a:lnTo>
                <a:lnTo>
                  <a:pt x="564218" y="14788"/>
                </a:lnTo>
                <a:lnTo>
                  <a:pt x="505804" y="6790"/>
                </a:lnTo>
                <a:lnTo>
                  <a:pt x="442348" y="1751"/>
                </a:lnTo>
                <a:lnTo>
                  <a:pt x="3749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88408" y="2551176"/>
            <a:ext cx="749935" cy="673735"/>
          </a:xfrm>
          <a:custGeom>
            <a:avLst/>
            <a:gdLst/>
            <a:ahLst/>
            <a:cxnLst/>
            <a:rect l="l" t="t" r="r" b="b"/>
            <a:pathLst>
              <a:path w="749935" h="673735">
                <a:moveTo>
                  <a:pt x="374903" y="0"/>
                </a:moveTo>
                <a:lnTo>
                  <a:pt x="307459" y="1751"/>
                </a:lnTo>
                <a:lnTo>
                  <a:pt x="244003" y="6790"/>
                </a:lnTo>
                <a:lnTo>
                  <a:pt x="185589" y="14788"/>
                </a:lnTo>
                <a:lnTo>
                  <a:pt x="133271" y="25420"/>
                </a:lnTo>
                <a:lnTo>
                  <a:pt x="88103" y="38361"/>
                </a:lnTo>
                <a:lnTo>
                  <a:pt x="51138" y="53283"/>
                </a:lnTo>
                <a:lnTo>
                  <a:pt x="6033" y="87769"/>
                </a:lnTo>
                <a:lnTo>
                  <a:pt x="0" y="106679"/>
                </a:lnTo>
                <a:lnTo>
                  <a:pt x="0" y="569976"/>
                </a:lnTo>
                <a:lnTo>
                  <a:pt x="23430" y="606409"/>
                </a:lnTo>
                <a:lnTo>
                  <a:pt x="88103" y="637023"/>
                </a:lnTo>
                <a:lnTo>
                  <a:pt x="133271" y="649458"/>
                </a:lnTo>
                <a:lnTo>
                  <a:pt x="185589" y="659609"/>
                </a:lnTo>
                <a:lnTo>
                  <a:pt x="244003" y="667202"/>
                </a:lnTo>
                <a:lnTo>
                  <a:pt x="307459" y="671960"/>
                </a:lnTo>
                <a:lnTo>
                  <a:pt x="374903" y="673608"/>
                </a:lnTo>
                <a:lnTo>
                  <a:pt x="442348" y="671960"/>
                </a:lnTo>
                <a:lnTo>
                  <a:pt x="505804" y="667202"/>
                </a:lnTo>
                <a:lnTo>
                  <a:pt x="564218" y="659609"/>
                </a:lnTo>
                <a:lnTo>
                  <a:pt x="616536" y="649458"/>
                </a:lnTo>
                <a:lnTo>
                  <a:pt x="661704" y="637023"/>
                </a:lnTo>
                <a:lnTo>
                  <a:pt x="698669" y="622582"/>
                </a:lnTo>
                <a:lnTo>
                  <a:pt x="743774" y="588782"/>
                </a:lnTo>
                <a:lnTo>
                  <a:pt x="749807" y="569976"/>
                </a:lnTo>
                <a:lnTo>
                  <a:pt x="749807" y="106679"/>
                </a:lnTo>
                <a:lnTo>
                  <a:pt x="726377" y="69861"/>
                </a:lnTo>
                <a:lnTo>
                  <a:pt x="661704" y="38361"/>
                </a:lnTo>
                <a:lnTo>
                  <a:pt x="616536" y="25420"/>
                </a:lnTo>
                <a:lnTo>
                  <a:pt x="564218" y="14788"/>
                </a:lnTo>
                <a:lnTo>
                  <a:pt x="505804" y="6790"/>
                </a:lnTo>
                <a:lnTo>
                  <a:pt x="442348" y="1751"/>
                </a:lnTo>
                <a:lnTo>
                  <a:pt x="37490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88408" y="2657855"/>
            <a:ext cx="749935" cy="104139"/>
          </a:xfrm>
          <a:custGeom>
            <a:avLst/>
            <a:gdLst/>
            <a:ahLst/>
            <a:cxnLst/>
            <a:rect l="l" t="t" r="r" b="b"/>
            <a:pathLst>
              <a:path w="749935" h="104139">
                <a:moveTo>
                  <a:pt x="0" y="0"/>
                </a:moveTo>
                <a:lnTo>
                  <a:pt x="23430" y="36433"/>
                </a:lnTo>
                <a:lnTo>
                  <a:pt x="88103" y="67047"/>
                </a:lnTo>
                <a:lnTo>
                  <a:pt x="133271" y="79482"/>
                </a:lnTo>
                <a:lnTo>
                  <a:pt x="185589" y="89633"/>
                </a:lnTo>
                <a:lnTo>
                  <a:pt x="244003" y="97226"/>
                </a:lnTo>
                <a:lnTo>
                  <a:pt x="307459" y="101984"/>
                </a:lnTo>
                <a:lnTo>
                  <a:pt x="374903" y="103632"/>
                </a:lnTo>
                <a:lnTo>
                  <a:pt x="442348" y="101984"/>
                </a:lnTo>
                <a:lnTo>
                  <a:pt x="505804" y="97226"/>
                </a:lnTo>
                <a:lnTo>
                  <a:pt x="564218" y="89633"/>
                </a:lnTo>
                <a:lnTo>
                  <a:pt x="616536" y="79482"/>
                </a:lnTo>
                <a:lnTo>
                  <a:pt x="661704" y="67047"/>
                </a:lnTo>
                <a:lnTo>
                  <a:pt x="698669" y="52606"/>
                </a:lnTo>
                <a:lnTo>
                  <a:pt x="743774" y="18806"/>
                </a:lnTo>
                <a:lnTo>
                  <a:pt x="74980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68240" y="2822448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43855" y="2822448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84420" y="2755392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28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58511" y="2755392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2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82767" y="2822448"/>
            <a:ext cx="0" cy="134620"/>
          </a:xfrm>
          <a:custGeom>
            <a:avLst/>
            <a:gdLst/>
            <a:ahLst/>
            <a:cxnLst/>
            <a:rect l="l" t="t" r="r" b="b"/>
            <a:pathLst>
              <a:path h="134619">
                <a:moveTo>
                  <a:pt x="0" y="0"/>
                </a:moveTo>
                <a:lnTo>
                  <a:pt x="0" y="134112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58384" y="2822448"/>
            <a:ext cx="0" cy="134620"/>
          </a:xfrm>
          <a:custGeom>
            <a:avLst/>
            <a:gdLst/>
            <a:ahLst/>
            <a:cxnLst/>
            <a:rect l="l" t="t" r="r" b="b"/>
            <a:pathLst>
              <a:path h="134619">
                <a:moveTo>
                  <a:pt x="0" y="0"/>
                </a:moveTo>
                <a:lnTo>
                  <a:pt x="0" y="134112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68111" y="2822448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1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40679" y="2822448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74208" y="3194304"/>
            <a:ext cx="40005" cy="18415"/>
          </a:xfrm>
          <a:custGeom>
            <a:avLst/>
            <a:gdLst/>
            <a:ahLst/>
            <a:cxnLst/>
            <a:rect l="l" t="t" r="r" b="b"/>
            <a:pathLst>
              <a:path w="40004" h="18414">
                <a:moveTo>
                  <a:pt x="0" y="18287"/>
                </a:moveTo>
                <a:lnTo>
                  <a:pt x="39624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52871" y="3191255"/>
            <a:ext cx="40005" cy="18415"/>
          </a:xfrm>
          <a:custGeom>
            <a:avLst/>
            <a:gdLst/>
            <a:ahLst/>
            <a:cxnLst/>
            <a:rect l="l" t="t" r="r" b="b"/>
            <a:pathLst>
              <a:path w="40004" h="18414">
                <a:moveTo>
                  <a:pt x="0" y="18288"/>
                </a:moveTo>
                <a:lnTo>
                  <a:pt x="39624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21935" y="3188207"/>
            <a:ext cx="45720" cy="18415"/>
          </a:xfrm>
          <a:custGeom>
            <a:avLst/>
            <a:gdLst/>
            <a:ahLst/>
            <a:cxnLst/>
            <a:rect l="l" t="t" r="r" b="b"/>
            <a:pathLst>
              <a:path w="45720" h="18414">
                <a:moveTo>
                  <a:pt x="0" y="0"/>
                </a:moveTo>
                <a:lnTo>
                  <a:pt x="45719" y="18287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97552" y="3185160"/>
            <a:ext cx="48895" cy="21590"/>
          </a:xfrm>
          <a:custGeom>
            <a:avLst/>
            <a:gdLst/>
            <a:ahLst/>
            <a:cxnLst/>
            <a:rect l="l" t="t" r="r" b="b"/>
            <a:pathLst>
              <a:path w="48895" h="21589">
                <a:moveTo>
                  <a:pt x="0" y="0"/>
                </a:moveTo>
                <a:lnTo>
                  <a:pt x="48768" y="21336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55535" y="2389632"/>
            <a:ext cx="1261872" cy="2008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11568" y="2613151"/>
            <a:ext cx="716279" cy="1087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11568" y="2609088"/>
            <a:ext cx="716280" cy="1091565"/>
          </a:xfrm>
          <a:custGeom>
            <a:avLst/>
            <a:gdLst/>
            <a:ahLst/>
            <a:cxnLst/>
            <a:rect l="l" t="t" r="r" b="b"/>
            <a:pathLst>
              <a:path w="716279" h="1091564">
                <a:moveTo>
                  <a:pt x="371855" y="0"/>
                </a:moveTo>
                <a:lnTo>
                  <a:pt x="0" y="954024"/>
                </a:lnTo>
                <a:lnTo>
                  <a:pt x="344424" y="1091184"/>
                </a:lnTo>
                <a:lnTo>
                  <a:pt x="716279" y="134112"/>
                </a:lnTo>
                <a:lnTo>
                  <a:pt x="37185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09444" y="2409444"/>
            <a:ext cx="573024" cy="1798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76731" y="7083104"/>
            <a:ext cx="111633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07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1: Introduction to</a:t>
            </a:r>
            <a:r>
              <a:rPr spc="5" dirty="0"/>
              <a:t> </a:t>
            </a:r>
            <a:r>
              <a:rPr dirty="0"/>
              <a:t>Computers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17</a:t>
            </a:fld>
            <a:r>
              <a:rPr spc="-10" dirty="0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5720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22395">
              <a:lnSpc>
                <a:spcPts val="1625"/>
              </a:lnSpc>
            </a:pP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1400" spc="-385" dirty="0">
                <a:latin typeface="Verdana"/>
                <a:cs typeface="Verdana"/>
              </a:rPr>
              <a:t>C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1400" spc="-385" dirty="0">
                <a:latin typeface="Verdana"/>
                <a:cs typeface="Verdana"/>
              </a:rPr>
              <a:t>o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385" dirty="0">
                <a:latin typeface="Verdana"/>
                <a:cs typeface="Verdana"/>
              </a:rPr>
              <a:t>m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85" dirty="0">
                <a:latin typeface="Verdana"/>
                <a:cs typeface="Verdana"/>
              </a:rPr>
              <a:t>p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sz="1400" spc="-385" dirty="0">
                <a:latin typeface="Verdana"/>
                <a:cs typeface="Verdana"/>
              </a:rPr>
              <a:t>u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385" dirty="0">
                <a:latin typeface="Verdana"/>
                <a:cs typeface="Verdana"/>
              </a:rPr>
              <a:t>t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er</a:t>
            </a:r>
            <a:r>
              <a:rPr sz="1400" spc="-385" dirty="0">
                <a:latin typeface="Verdana"/>
                <a:cs typeface="Verdana"/>
              </a:rPr>
              <a:t>er 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spc="-350" dirty="0">
                <a:latin typeface="Verdana"/>
                <a:cs typeface="Verdana"/>
              </a:rPr>
              <a:t>F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un</a:t>
            </a:r>
            <a:r>
              <a:rPr sz="1400" spc="-350" dirty="0">
                <a:latin typeface="Verdana"/>
                <a:cs typeface="Verdana"/>
              </a:rPr>
              <a:t>un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sz="1400" spc="-350" dirty="0">
                <a:latin typeface="Verdana"/>
                <a:cs typeface="Verdana"/>
              </a:rPr>
              <a:t>d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50" dirty="0">
                <a:latin typeface="Verdana"/>
                <a:cs typeface="Verdana"/>
              </a:rPr>
              <a:t>a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350" dirty="0">
                <a:latin typeface="Verdana"/>
                <a:cs typeface="Verdana"/>
              </a:rPr>
              <a:t>m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en</a:t>
            </a:r>
            <a:r>
              <a:rPr sz="1400" spc="-350" dirty="0">
                <a:latin typeface="Verdana"/>
                <a:cs typeface="Verdana"/>
              </a:rPr>
              <a:t>en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350" dirty="0">
                <a:latin typeface="Verdana"/>
                <a:cs typeface="Verdana"/>
              </a:rPr>
              <a:t>t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50" dirty="0">
                <a:latin typeface="Verdana"/>
                <a:cs typeface="Verdana"/>
              </a:rPr>
              <a:t>a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sz="1400" spc="-350" dirty="0">
                <a:latin typeface="Verdana"/>
                <a:cs typeface="Verdana"/>
              </a:rPr>
              <a:t>l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350" dirty="0">
                <a:latin typeface="Verdana"/>
                <a:cs typeface="Verdana"/>
              </a:rPr>
              <a:t>s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r>
              <a:rPr sz="1400" spc="-350" dirty="0">
                <a:latin typeface="Verdana"/>
                <a:cs typeface="Verdana"/>
              </a:rPr>
              <a:t>: 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50" dirty="0">
                <a:latin typeface="Verdana"/>
                <a:cs typeface="Verdana"/>
              </a:rPr>
              <a:t>P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350" dirty="0">
                <a:latin typeface="Verdana"/>
                <a:cs typeface="Verdana"/>
              </a:rPr>
              <a:t>r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ad</a:t>
            </a:r>
            <a:r>
              <a:rPr sz="1400" spc="-350" dirty="0">
                <a:latin typeface="Verdana"/>
                <a:cs typeface="Verdana"/>
              </a:rPr>
              <a:t>ad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350" dirty="0">
                <a:latin typeface="Verdana"/>
                <a:cs typeface="Verdana"/>
              </a:rPr>
              <a:t>e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350" dirty="0">
                <a:latin typeface="Verdana"/>
                <a:cs typeface="Verdana"/>
              </a:rPr>
              <a:t>e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50" dirty="0">
                <a:latin typeface="Verdana"/>
                <a:cs typeface="Verdana"/>
              </a:rPr>
              <a:t>p </a:t>
            </a:r>
            <a:r>
              <a:rPr sz="2100" spc="-494" baseline="3968" dirty="0">
                <a:solidFill>
                  <a:srgbClr val="FFFF00"/>
                </a:solidFill>
                <a:latin typeface="Verdana"/>
                <a:cs typeface="Verdana"/>
              </a:rPr>
              <a:t>K</a:t>
            </a:r>
            <a:r>
              <a:rPr sz="1400" spc="-330" dirty="0">
                <a:latin typeface="Verdana"/>
                <a:cs typeface="Verdana"/>
              </a:rPr>
              <a:t>K</a:t>
            </a:r>
            <a:r>
              <a:rPr sz="2100" spc="-494" baseline="3968" dirty="0">
                <a:solidFill>
                  <a:srgbClr val="FFFF00"/>
                </a:solidFill>
                <a:latin typeface="Verdana"/>
                <a:cs typeface="Verdana"/>
              </a:rPr>
              <a:t>.</a:t>
            </a:r>
            <a:r>
              <a:rPr sz="1400" spc="-330" dirty="0">
                <a:latin typeface="Verdana"/>
                <a:cs typeface="Verdana"/>
              </a:rPr>
              <a:t>. </a:t>
            </a:r>
            <a:r>
              <a:rPr sz="2100" spc="-465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310" dirty="0">
                <a:latin typeface="Verdana"/>
                <a:cs typeface="Verdana"/>
              </a:rPr>
              <a:t>S</a:t>
            </a:r>
            <a:r>
              <a:rPr sz="2100" spc="-465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310" dirty="0">
                <a:latin typeface="Verdana"/>
                <a:cs typeface="Verdana"/>
              </a:rPr>
              <a:t>i</a:t>
            </a:r>
            <a:r>
              <a:rPr sz="2100" spc="-465" baseline="3968" dirty="0">
                <a:solidFill>
                  <a:srgbClr val="FFFF00"/>
                </a:solidFill>
                <a:latin typeface="Verdana"/>
                <a:cs typeface="Verdana"/>
              </a:rPr>
              <a:t>nh</a:t>
            </a:r>
            <a:r>
              <a:rPr sz="1400" spc="-310" dirty="0">
                <a:latin typeface="Verdana"/>
                <a:cs typeface="Verdana"/>
              </a:rPr>
              <a:t>nh</a:t>
            </a:r>
            <a:r>
              <a:rPr sz="2100" spc="-46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10" dirty="0">
                <a:latin typeface="Verdana"/>
                <a:cs typeface="Verdana"/>
              </a:rPr>
              <a:t>a </a:t>
            </a:r>
            <a:r>
              <a:rPr sz="2100" spc="-630" baseline="3968" dirty="0">
                <a:solidFill>
                  <a:srgbClr val="FFFF00"/>
                </a:solidFill>
                <a:latin typeface="Verdana"/>
                <a:cs typeface="Verdana"/>
              </a:rPr>
              <a:t>&amp;</a:t>
            </a:r>
            <a:r>
              <a:rPr sz="1400" spc="-420" dirty="0">
                <a:latin typeface="Verdana"/>
                <a:cs typeface="Verdana"/>
              </a:rPr>
              <a:t>&amp; 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220" dirty="0">
                <a:latin typeface="Verdana"/>
                <a:cs typeface="Verdana"/>
              </a:rPr>
              <a:t>P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220" dirty="0">
                <a:latin typeface="Verdana"/>
                <a:cs typeface="Verdana"/>
              </a:rPr>
              <a:t>r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ti</a:t>
            </a:r>
            <a:r>
              <a:rPr sz="1400" spc="-220" dirty="0">
                <a:latin typeface="Verdana"/>
                <a:cs typeface="Verdana"/>
              </a:rPr>
              <a:t>ti  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220" dirty="0">
                <a:latin typeface="Verdana"/>
                <a:cs typeface="Verdana"/>
              </a:rPr>
              <a:t>S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nha</a:t>
            </a:r>
            <a:r>
              <a:rPr sz="1400" spc="-220" dirty="0"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tabLst>
                <a:tab pos="3242945" algn="l"/>
                <a:tab pos="7747634" algn="l"/>
              </a:tabLst>
            </a:pPr>
            <a:r>
              <a:rPr sz="2100" spc="-15" baseline="11904" dirty="0">
                <a:solidFill>
                  <a:srgbClr val="FFFF00"/>
                </a:solidFill>
                <a:latin typeface="Verdana"/>
                <a:cs typeface="Verdana"/>
              </a:rPr>
              <a:t>Ref.</a:t>
            </a:r>
            <a:r>
              <a:rPr sz="2100" spc="7" baseline="1190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11904" dirty="0">
                <a:solidFill>
                  <a:srgbClr val="FFFF00"/>
                </a:solidFill>
                <a:latin typeface="Verdana"/>
                <a:cs typeface="Verdana"/>
              </a:rPr>
              <a:t>Page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Chapter 2: 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Basic</a:t>
            </a:r>
            <a:r>
              <a:rPr sz="1400" spc="-1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Computer</a:t>
            </a:r>
            <a:r>
              <a:rPr sz="1400" spc="1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Organization	Slide</a:t>
            </a:r>
            <a:r>
              <a:rPr sz="1400" spc="-8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1/16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45720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0196" y="1753615"/>
            <a:ext cx="7630159" cy="321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333333"/>
                </a:solidFill>
                <a:latin typeface="Verdana"/>
                <a:cs typeface="Verdana"/>
              </a:rPr>
              <a:t>In this chapter you will learn</a:t>
            </a:r>
            <a:r>
              <a:rPr sz="2200" b="1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srgbClr val="333333"/>
                </a:solidFill>
                <a:latin typeface="Verdana"/>
                <a:cs typeface="Verdana"/>
              </a:rPr>
              <a:t>about:</a:t>
            </a:r>
            <a:endParaRPr sz="2200">
              <a:latin typeface="Verdana"/>
              <a:cs typeface="Verdana"/>
            </a:endParaRPr>
          </a:p>
          <a:p>
            <a:pPr marL="920750" marR="5080" indent="-328930">
              <a:lnSpc>
                <a:spcPct val="100000"/>
              </a:lnSpc>
              <a:spcBef>
                <a:spcPts val="99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Basic operations performed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by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all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types 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computer  systems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Basic organization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computer</a:t>
            </a:r>
            <a:r>
              <a:rPr sz="20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Input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unit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its</a:t>
            </a:r>
            <a:r>
              <a:rPr sz="2000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functions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Output unit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its</a:t>
            </a:r>
            <a:r>
              <a:rPr sz="20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functions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Storage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unit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its</a:t>
            </a:r>
            <a:r>
              <a:rPr sz="20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functions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Types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storage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computer</a:t>
            </a:r>
            <a:r>
              <a:rPr sz="20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10" dirty="0"/>
              <a:t>Ref.</a:t>
            </a:r>
            <a:r>
              <a:rPr spc="-85" dirty="0"/>
              <a:t> </a:t>
            </a:r>
            <a:r>
              <a:rPr spc="-5" dirty="0"/>
              <a:t>Page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06372" y="7083104"/>
            <a:ext cx="250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2:  </a:t>
            </a:r>
            <a:r>
              <a:rPr spc="-10" dirty="0"/>
              <a:t>Basic </a:t>
            </a:r>
            <a:r>
              <a:rPr spc="-5" dirty="0"/>
              <a:t>Computer</a:t>
            </a:r>
            <a:r>
              <a:rPr spc="-50" dirty="0"/>
              <a:t> </a:t>
            </a:r>
            <a:r>
              <a:rPr spc="-5" dirty="0"/>
              <a:t>Organization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19</a:t>
            </a:fld>
            <a:r>
              <a:rPr spc="-10" dirty="0"/>
              <a:t>/16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10" dirty="0"/>
              <a:t>Learning</a:t>
            </a:r>
            <a:r>
              <a:rPr spc="-15" dirty="0"/>
              <a:t> </a:t>
            </a:r>
            <a:r>
              <a:rPr spc="-5" dirty="0"/>
              <a:t>Objectives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5720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22395">
              <a:lnSpc>
                <a:spcPts val="1625"/>
              </a:lnSpc>
            </a:pP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1400" spc="-385" dirty="0">
                <a:latin typeface="Verdana"/>
                <a:cs typeface="Verdana"/>
              </a:rPr>
              <a:t>C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1400" spc="-385" dirty="0">
                <a:latin typeface="Verdana"/>
                <a:cs typeface="Verdana"/>
              </a:rPr>
              <a:t>o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385" dirty="0">
                <a:latin typeface="Verdana"/>
                <a:cs typeface="Verdana"/>
              </a:rPr>
              <a:t>m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85" dirty="0">
                <a:latin typeface="Verdana"/>
                <a:cs typeface="Verdana"/>
              </a:rPr>
              <a:t>p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sz="1400" spc="-385" dirty="0">
                <a:latin typeface="Verdana"/>
                <a:cs typeface="Verdana"/>
              </a:rPr>
              <a:t>u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385" dirty="0">
                <a:latin typeface="Verdana"/>
                <a:cs typeface="Verdana"/>
              </a:rPr>
              <a:t>t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er</a:t>
            </a:r>
            <a:r>
              <a:rPr sz="1400" spc="-385" dirty="0">
                <a:latin typeface="Verdana"/>
                <a:cs typeface="Verdana"/>
              </a:rPr>
              <a:t>er 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spc="-350" dirty="0">
                <a:latin typeface="Verdana"/>
                <a:cs typeface="Verdana"/>
              </a:rPr>
              <a:t>F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un</a:t>
            </a:r>
            <a:r>
              <a:rPr sz="1400" spc="-350" dirty="0">
                <a:latin typeface="Verdana"/>
                <a:cs typeface="Verdana"/>
              </a:rPr>
              <a:t>un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sz="1400" spc="-350" dirty="0">
                <a:latin typeface="Verdana"/>
                <a:cs typeface="Verdana"/>
              </a:rPr>
              <a:t>d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50" dirty="0">
                <a:latin typeface="Verdana"/>
                <a:cs typeface="Verdana"/>
              </a:rPr>
              <a:t>a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350" dirty="0">
                <a:latin typeface="Verdana"/>
                <a:cs typeface="Verdana"/>
              </a:rPr>
              <a:t>m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en</a:t>
            </a:r>
            <a:r>
              <a:rPr sz="1400" spc="-350" dirty="0">
                <a:latin typeface="Verdana"/>
                <a:cs typeface="Verdana"/>
              </a:rPr>
              <a:t>en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350" dirty="0">
                <a:latin typeface="Verdana"/>
                <a:cs typeface="Verdana"/>
              </a:rPr>
              <a:t>t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50" dirty="0">
                <a:latin typeface="Verdana"/>
                <a:cs typeface="Verdana"/>
              </a:rPr>
              <a:t>a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sz="1400" spc="-350" dirty="0">
                <a:latin typeface="Verdana"/>
                <a:cs typeface="Verdana"/>
              </a:rPr>
              <a:t>l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350" dirty="0">
                <a:latin typeface="Verdana"/>
                <a:cs typeface="Verdana"/>
              </a:rPr>
              <a:t>s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r>
              <a:rPr sz="1400" spc="-350" dirty="0">
                <a:latin typeface="Verdana"/>
                <a:cs typeface="Verdana"/>
              </a:rPr>
              <a:t>: 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05" dirty="0">
                <a:latin typeface="Verdana"/>
                <a:cs typeface="Verdana"/>
              </a:rPr>
              <a:t>P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305" dirty="0">
                <a:latin typeface="Verdana"/>
                <a:cs typeface="Verdana"/>
              </a:rPr>
              <a:t>r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ad</a:t>
            </a:r>
            <a:r>
              <a:rPr sz="1400" spc="-305" dirty="0">
                <a:latin typeface="Verdana"/>
                <a:cs typeface="Verdana"/>
              </a:rPr>
              <a:t>ad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305" dirty="0">
                <a:latin typeface="Verdana"/>
                <a:cs typeface="Verdana"/>
              </a:rPr>
              <a:t>e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ep</a:t>
            </a:r>
            <a:r>
              <a:rPr sz="1400" spc="-305" dirty="0">
                <a:latin typeface="Verdana"/>
                <a:cs typeface="Verdana"/>
              </a:rPr>
              <a:t>ep </a:t>
            </a:r>
            <a:r>
              <a:rPr sz="2100" spc="-494" baseline="3968" dirty="0">
                <a:solidFill>
                  <a:srgbClr val="FFFF00"/>
                </a:solidFill>
                <a:latin typeface="Verdana"/>
                <a:cs typeface="Verdana"/>
              </a:rPr>
              <a:t>K</a:t>
            </a:r>
            <a:r>
              <a:rPr sz="1400" spc="-330" dirty="0">
                <a:latin typeface="Verdana"/>
                <a:cs typeface="Verdana"/>
              </a:rPr>
              <a:t>K</a:t>
            </a:r>
            <a:r>
              <a:rPr sz="2100" spc="-494" baseline="3968" dirty="0">
                <a:solidFill>
                  <a:srgbClr val="FFFF00"/>
                </a:solidFill>
                <a:latin typeface="Verdana"/>
                <a:cs typeface="Verdana"/>
              </a:rPr>
              <a:t>.</a:t>
            </a:r>
            <a:r>
              <a:rPr sz="1400" spc="-330" dirty="0">
                <a:latin typeface="Verdana"/>
                <a:cs typeface="Verdana"/>
              </a:rPr>
              <a:t>. 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220" dirty="0">
                <a:latin typeface="Verdana"/>
                <a:cs typeface="Verdana"/>
              </a:rPr>
              <a:t>S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nha</a:t>
            </a:r>
            <a:r>
              <a:rPr sz="1400" spc="-220" dirty="0">
                <a:latin typeface="Verdana"/>
                <a:cs typeface="Verdana"/>
              </a:rPr>
              <a:t>nha </a:t>
            </a:r>
            <a:r>
              <a:rPr sz="2100" spc="-630" baseline="3968" dirty="0">
                <a:solidFill>
                  <a:srgbClr val="FFFF00"/>
                </a:solidFill>
                <a:latin typeface="Verdana"/>
                <a:cs typeface="Verdana"/>
              </a:rPr>
              <a:t>&amp;</a:t>
            </a:r>
            <a:r>
              <a:rPr sz="1400" spc="-420" dirty="0">
                <a:latin typeface="Verdana"/>
                <a:cs typeface="Verdana"/>
              </a:rPr>
              <a:t>&amp; 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220" dirty="0">
                <a:latin typeface="Verdana"/>
                <a:cs typeface="Verdana"/>
              </a:rPr>
              <a:t>P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220" dirty="0">
                <a:latin typeface="Verdana"/>
                <a:cs typeface="Verdana"/>
              </a:rPr>
              <a:t>r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ti</a:t>
            </a:r>
            <a:r>
              <a:rPr sz="1400" spc="-220" dirty="0">
                <a:latin typeface="Verdana"/>
                <a:cs typeface="Verdana"/>
              </a:rPr>
              <a:t>ti  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220" dirty="0">
                <a:latin typeface="Verdana"/>
                <a:cs typeface="Verdana"/>
              </a:rPr>
              <a:t>S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nha</a:t>
            </a:r>
            <a:r>
              <a:rPr sz="1400" spc="-220" dirty="0"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5"/>
              </a:spcBef>
              <a:tabLst>
                <a:tab pos="3242945" algn="l"/>
                <a:tab pos="7747634" algn="l"/>
              </a:tabLst>
            </a:pP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Ref</a:t>
            </a:r>
            <a:r>
              <a:rPr sz="2100" baseline="3968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Page	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Chapter 1: Introduction</a:t>
            </a:r>
            <a:r>
              <a:rPr sz="2100" spc="44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to</a:t>
            </a:r>
            <a:r>
              <a:rPr sz="2100" spc="30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Computers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8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1/17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45720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92883" y="2187447"/>
            <a:ext cx="4152265" cy="287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630" indent="-32893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41630" algn="l"/>
                <a:tab pos="34226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Arithmetic Logic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Unit</a:t>
            </a:r>
            <a:r>
              <a:rPr sz="2000" spc="-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(ALU)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3300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3300"/>
              </a:buClr>
              <a:buFont typeface="Wingdings"/>
              <a:buChar char=""/>
            </a:pPr>
            <a:endParaRPr sz="1750">
              <a:latin typeface="Times New Roman"/>
              <a:cs typeface="Times New Roman"/>
            </a:endParaRPr>
          </a:p>
          <a:p>
            <a:pPr marL="341630" indent="-32893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41630" algn="l"/>
                <a:tab pos="34226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Control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Unit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(CU)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3300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3300"/>
              </a:buClr>
              <a:buFont typeface="Wingdings"/>
              <a:buChar char=""/>
            </a:pPr>
            <a:endParaRPr sz="1750">
              <a:latin typeface="Times New Roman"/>
              <a:cs typeface="Times New Roman"/>
            </a:endParaRPr>
          </a:p>
          <a:p>
            <a:pPr marL="341630" indent="-32893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41630" algn="l"/>
                <a:tab pos="34226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Central Processing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Unit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(CPU)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3300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3300"/>
              </a:buClr>
              <a:buFont typeface="Wingdings"/>
              <a:buChar char=""/>
            </a:pPr>
            <a:endParaRPr sz="1750">
              <a:latin typeface="Times New Roman"/>
              <a:cs typeface="Times New Roman"/>
            </a:endParaRPr>
          </a:p>
          <a:p>
            <a:pPr marL="341630" indent="-32893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41630" algn="l"/>
                <a:tab pos="34226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Computer as a</a:t>
            </a:r>
            <a:r>
              <a:rPr sz="2000" spc="-1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10" dirty="0"/>
              <a:t>Ref.</a:t>
            </a:r>
            <a:r>
              <a:rPr spc="-85" dirty="0"/>
              <a:t> </a:t>
            </a:r>
            <a:r>
              <a:rPr spc="-5" dirty="0"/>
              <a:t>Page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06372" y="7083104"/>
            <a:ext cx="250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2:  </a:t>
            </a:r>
            <a:r>
              <a:rPr spc="-10" dirty="0"/>
              <a:t>Basic </a:t>
            </a:r>
            <a:r>
              <a:rPr spc="-5" dirty="0"/>
              <a:t>Computer</a:t>
            </a:r>
            <a:r>
              <a:rPr spc="-50" dirty="0"/>
              <a:t> </a:t>
            </a:r>
            <a:r>
              <a:rPr spc="-5" dirty="0"/>
              <a:t>Organization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20</a:t>
            </a:fld>
            <a:r>
              <a:rPr spc="-10" dirty="0"/>
              <a:t>/16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10" dirty="0"/>
              <a:t>Learning</a:t>
            </a:r>
            <a:r>
              <a:rPr spc="-15" dirty="0"/>
              <a:t> </a:t>
            </a:r>
            <a:r>
              <a:rPr spc="-5" dirty="0"/>
              <a:t>Objectives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6044" y="1473200"/>
            <a:ext cx="215646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6811" y="1757679"/>
            <a:ext cx="7696200" cy="3924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marR="5080" indent="-347345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Inputting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. The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process of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entering data and instructions 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into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computer</a:t>
            </a:r>
            <a:r>
              <a:rPr sz="2000" spc="-9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3300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3300"/>
              </a:buClr>
              <a:buFont typeface="Wingdings"/>
              <a:buChar char=""/>
            </a:pPr>
            <a:endParaRPr sz="1750">
              <a:latin typeface="Times New Roman"/>
              <a:cs typeface="Times New Roman"/>
            </a:endParaRPr>
          </a:p>
          <a:p>
            <a:pPr marL="360045" marR="579755" indent="-347345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Storing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.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Saving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data and instructions to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make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them 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readily available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for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initial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additional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processing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whenever</a:t>
            </a:r>
            <a:r>
              <a:rPr sz="2000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required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3300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3300"/>
              </a:buClr>
              <a:buFont typeface="Wingdings"/>
              <a:buChar char=""/>
            </a:pPr>
            <a:endParaRPr sz="1750">
              <a:latin typeface="Times New Roman"/>
              <a:cs typeface="Times New Roman"/>
            </a:endParaRPr>
          </a:p>
          <a:p>
            <a:pPr marL="360045" marR="95885" indent="-347345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Processing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.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Performing arithmetic operations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(add,  subtract,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multiply,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divide, etc.)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or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logical operations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(comparisons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like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equal to,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less than, greater than,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etc.)  on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data to convert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them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into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useful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 information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10" dirty="0"/>
              <a:t>Ref.</a:t>
            </a:r>
            <a:r>
              <a:rPr spc="-85" dirty="0"/>
              <a:t> </a:t>
            </a:r>
            <a:r>
              <a:rPr spc="-5" dirty="0"/>
              <a:t>Page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06372" y="7083104"/>
            <a:ext cx="250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2:  </a:t>
            </a:r>
            <a:r>
              <a:rPr spc="-10" dirty="0"/>
              <a:t>Basic </a:t>
            </a:r>
            <a:r>
              <a:rPr spc="-5" dirty="0"/>
              <a:t>Computer</a:t>
            </a:r>
            <a:r>
              <a:rPr spc="-50" dirty="0"/>
              <a:t> </a:t>
            </a:r>
            <a:r>
              <a:rPr spc="-5" dirty="0"/>
              <a:t>Organization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21</a:t>
            </a:fld>
            <a:r>
              <a:rPr spc="-10" dirty="0"/>
              <a:t>/16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7044" y="758952"/>
            <a:ext cx="835533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/>
              <a:t>The </a:t>
            </a:r>
            <a:r>
              <a:rPr sz="2400" dirty="0"/>
              <a:t>Five Basic Operations of a Computer</a:t>
            </a:r>
            <a:r>
              <a:rPr sz="2400" spc="5" dirty="0"/>
              <a:t> </a:t>
            </a:r>
            <a:r>
              <a:rPr sz="2400" spc="-5" dirty="0"/>
              <a:t>System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6811" y="1757679"/>
            <a:ext cx="7828915" cy="2115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marR="122555" indent="-347345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Outputting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. The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process of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producing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useful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information 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or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results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for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user such as a printed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report or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visual 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display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3300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3300"/>
              </a:buClr>
              <a:buFont typeface="Wingdings"/>
              <a:buChar char=""/>
            </a:pPr>
            <a:endParaRPr sz="1750">
              <a:latin typeface="Times New Roman"/>
              <a:cs typeface="Times New Roman"/>
            </a:endParaRPr>
          </a:p>
          <a:p>
            <a:pPr marL="360045" marR="5080" indent="-347345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Controlling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.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Directing the manner and sequence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which  all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above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operations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are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performed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10" dirty="0"/>
              <a:t>Ref.</a:t>
            </a:r>
            <a:r>
              <a:rPr spc="-85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06372" y="7083104"/>
            <a:ext cx="250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2:  </a:t>
            </a:r>
            <a:r>
              <a:rPr spc="-10" dirty="0"/>
              <a:t>Basic </a:t>
            </a:r>
            <a:r>
              <a:rPr spc="-5" dirty="0"/>
              <a:t>Computer</a:t>
            </a:r>
            <a:r>
              <a:rPr spc="-50" dirty="0"/>
              <a:t> </a:t>
            </a:r>
            <a:r>
              <a:rPr spc="-5" dirty="0"/>
              <a:t>Organization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22</a:t>
            </a:fld>
            <a:r>
              <a:rPr spc="-10" dirty="0"/>
              <a:t>/16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7044" y="758952"/>
            <a:ext cx="835533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/>
              <a:t>The </a:t>
            </a:r>
            <a:r>
              <a:rPr sz="2400" dirty="0"/>
              <a:t>Five Basic Operations of a Computer</a:t>
            </a:r>
            <a:r>
              <a:rPr sz="2400" spc="5" dirty="0"/>
              <a:t> </a:t>
            </a:r>
            <a:r>
              <a:rPr sz="2400" spc="-5" dirty="0"/>
              <a:t>System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90035" y="5910071"/>
            <a:ext cx="260223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333333"/>
                </a:solidFill>
                <a:latin typeface="Verdana"/>
                <a:cs typeface="Verdana"/>
              </a:rPr>
              <a:t>Central Processing </a:t>
            </a:r>
            <a:r>
              <a:rPr sz="1200" b="1" dirty="0">
                <a:solidFill>
                  <a:srgbClr val="333333"/>
                </a:solidFill>
                <a:latin typeface="Verdana"/>
                <a:cs typeface="Verdana"/>
              </a:rPr>
              <a:t>Unit</a:t>
            </a:r>
            <a:r>
              <a:rPr sz="1200" b="1" spc="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333333"/>
                </a:solidFill>
                <a:latin typeface="Verdana"/>
                <a:cs typeface="Verdana"/>
              </a:rPr>
              <a:t>(CPU)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34332" y="1722120"/>
            <a:ext cx="110045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333333"/>
                </a:solidFill>
                <a:latin typeface="Verdana"/>
                <a:cs typeface="Verdana"/>
              </a:rPr>
              <a:t>Storage</a:t>
            </a:r>
            <a:r>
              <a:rPr sz="1200" b="1"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333333"/>
                </a:solidFill>
                <a:latin typeface="Verdana"/>
                <a:cs typeface="Verdana"/>
              </a:rPr>
              <a:t>Unit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39184" y="2042160"/>
            <a:ext cx="1637030" cy="1673860"/>
          </a:xfrm>
          <a:custGeom>
            <a:avLst/>
            <a:gdLst/>
            <a:ahLst/>
            <a:cxnLst/>
            <a:rect l="l" t="t" r="r" b="b"/>
            <a:pathLst>
              <a:path w="1637029" h="1673860">
                <a:moveTo>
                  <a:pt x="0" y="1673352"/>
                </a:moveTo>
                <a:lnTo>
                  <a:pt x="1636776" y="1673352"/>
                </a:lnTo>
                <a:lnTo>
                  <a:pt x="1636776" y="0"/>
                </a:lnTo>
                <a:lnTo>
                  <a:pt x="0" y="0"/>
                </a:lnTo>
                <a:lnTo>
                  <a:pt x="0" y="1673352"/>
                </a:lnTo>
                <a:close/>
              </a:path>
            </a:pathLst>
          </a:custGeom>
          <a:solidFill>
            <a:srgbClr val="C2D1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39184" y="2042160"/>
            <a:ext cx="1637030" cy="1673860"/>
          </a:xfrm>
          <a:custGeom>
            <a:avLst/>
            <a:gdLst/>
            <a:ahLst/>
            <a:cxnLst/>
            <a:rect l="l" t="t" r="r" b="b"/>
            <a:pathLst>
              <a:path w="1637029" h="1673860">
                <a:moveTo>
                  <a:pt x="0" y="1673352"/>
                </a:moveTo>
                <a:lnTo>
                  <a:pt x="1636776" y="1673352"/>
                </a:lnTo>
                <a:lnTo>
                  <a:pt x="1636776" y="0"/>
                </a:lnTo>
                <a:lnTo>
                  <a:pt x="0" y="0"/>
                </a:lnTo>
                <a:lnTo>
                  <a:pt x="0" y="1673352"/>
                </a:lnTo>
                <a:close/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73879" y="2081783"/>
            <a:ext cx="1167765" cy="554990"/>
          </a:xfrm>
          <a:prstGeom prst="rect">
            <a:avLst/>
          </a:prstGeom>
          <a:solidFill>
            <a:srgbClr val="FFFFFF"/>
          </a:solidFill>
          <a:ln w="12192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240665" marR="124460" indent="-113030">
              <a:lnSpc>
                <a:spcPct val="100000"/>
              </a:lnSpc>
              <a:spcBef>
                <a:spcPts val="359"/>
              </a:spcBef>
            </a:pPr>
            <a:r>
              <a:rPr sz="1200" b="1" spc="-5" dirty="0">
                <a:solidFill>
                  <a:srgbClr val="333333"/>
                </a:solidFill>
                <a:latin typeface="Verdana"/>
                <a:cs typeface="Verdana"/>
              </a:rPr>
              <a:t>Secondary  Storage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3879" y="2965704"/>
            <a:ext cx="1167765" cy="551815"/>
          </a:xfrm>
          <a:prstGeom prst="rect">
            <a:avLst/>
          </a:prstGeom>
          <a:solidFill>
            <a:srgbClr val="FFFFFF"/>
          </a:solidFill>
          <a:ln w="12192">
            <a:solidFill>
              <a:srgbClr val="000000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240665" marR="234950" indent="-6350">
              <a:lnSpc>
                <a:spcPts val="1420"/>
              </a:lnSpc>
              <a:spcBef>
                <a:spcPts val="445"/>
              </a:spcBef>
            </a:pPr>
            <a:r>
              <a:rPr sz="1200" b="1" spc="-5" dirty="0">
                <a:solidFill>
                  <a:srgbClr val="333333"/>
                </a:solidFill>
                <a:latin typeface="Verdana"/>
                <a:cs typeface="Verdana"/>
              </a:rPr>
              <a:t>Primary  Storage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84776" y="2636520"/>
            <a:ext cx="76200" cy="329565"/>
          </a:xfrm>
          <a:custGeom>
            <a:avLst/>
            <a:gdLst/>
            <a:ahLst/>
            <a:cxnLst/>
            <a:rect l="l" t="t" r="r" b="b"/>
            <a:pathLst>
              <a:path w="76200" h="329564">
                <a:moveTo>
                  <a:pt x="27432" y="252983"/>
                </a:moveTo>
                <a:lnTo>
                  <a:pt x="0" y="252983"/>
                </a:lnTo>
                <a:lnTo>
                  <a:pt x="36575" y="329183"/>
                </a:lnTo>
                <a:lnTo>
                  <a:pt x="68275" y="268224"/>
                </a:lnTo>
                <a:lnTo>
                  <a:pt x="27432" y="268224"/>
                </a:lnTo>
                <a:lnTo>
                  <a:pt x="27432" y="252983"/>
                </a:lnTo>
                <a:close/>
              </a:path>
              <a:path w="76200" h="329564">
                <a:moveTo>
                  <a:pt x="48768" y="0"/>
                </a:moveTo>
                <a:lnTo>
                  <a:pt x="27432" y="0"/>
                </a:lnTo>
                <a:lnTo>
                  <a:pt x="27432" y="268224"/>
                </a:lnTo>
                <a:lnTo>
                  <a:pt x="48768" y="268224"/>
                </a:lnTo>
                <a:lnTo>
                  <a:pt x="48768" y="0"/>
                </a:lnTo>
                <a:close/>
              </a:path>
              <a:path w="76200" h="329564">
                <a:moveTo>
                  <a:pt x="76200" y="252983"/>
                </a:moveTo>
                <a:lnTo>
                  <a:pt x="48768" y="252983"/>
                </a:lnTo>
                <a:lnTo>
                  <a:pt x="48768" y="268224"/>
                </a:lnTo>
                <a:lnTo>
                  <a:pt x="68275" y="268224"/>
                </a:lnTo>
                <a:lnTo>
                  <a:pt x="76200" y="2529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54167" y="2615183"/>
            <a:ext cx="76200" cy="363220"/>
          </a:xfrm>
          <a:custGeom>
            <a:avLst/>
            <a:gdLst/>
            <a:ahLst/>
            <a:cxnLst/>
            <a:rect l="l" t="t" r="r" b="b"/>
            <a:pathLst>
              <a:path w="76200" h="363219">
                <a:moveTo>
                  <a:pt x="45720" y="64007"/>
                </a:moveTo>
                <a:lnTo>
                  <a:pt x="27432" y="64007"/>
                </a:lnTo>
                <a:lnTo>
                  <a:pt x="27432" y="362712"/>
                </a:lnTo>
                <a:lnTo>
                  <a:pt x="45720" y="362712"/>
                </a:lnTo>
                <a:lnTo>
                  <a:pt x="45720" y="64007"/>
                </a:lnTo>
                <a:close/>
              </a:path>
              <a:path w="76200" h="363219">
                <a:moveTo>
                  <a:pt x="36576" y="0"/>
                </a:moveTo>
                <a:lnTo>
                  <a:pt x="0" y="76200"/>
                </a:lnTo>
                <a:lnTo>
                  <a:pt x="27432" y="76200"/>
                </a:lnTo>
                <a:lnTo>
                  <a:pt x="27432" y="64007"/>
                </a:lnTo>
                <a:lnTo>
                  <a:pt x="69860" y="64007"/>
                </a:lnTo>
                <a:lnTo>
                  <a:pt x="36576" y="0"/>
                </a:lnTo>
                <a:close/>
              </a:path>
              <a:path w="76200" h="363219">
                <a:moveTo>
                  <a:pt x="69860" y="64007"/>
                </a:moveTo>
                <a:lnTo>
                  <a:pt x="45720" y="64007"/>
                </a:lnTo>
                <a:lnTo>
                  <a:pt x="45720" y="76200"/>
                </a:lnTo>
                <a:lnTo>
                  <a:pt x="76200" y="76200"/>
                </a:lnTo>
                <a:lnTo>
                  <a:pt x="69860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39184" y="4197096"/>
            <a:ext cx="1637030" cy="1640205"/>
          </a:xfrm>
          <a:custGeom>
            <a:avLst/>
            <a:gdLst/>
            <a:ahLst/>
            <a:cxnLst/>
            <a:rect l="l" t="t" r="r" b="b"/>
            <a:pathLst>
              <a:path w="1637029" h="1640204">
                <a:moveTo>
                  <a:pt x="0" y="1639823"/>
                </a:moveTo>
                <a:lnTo>
                  <a:pt x="1636776" y="1639823"/>
                </a:lnTo>
                <a:lnTo>
                  <a:pt x="1636776" y="0"/>
                </a:lnTo>
                <a:lnTo>
                  <a:pt x="0" y="0"/>
                </a:lnTo>
                <a:lnTo>
                  <a:pt x="0" y="1639823"/>
                </a:lnTo>
                <a:close/>
              </a:path>
            </a:pathLst>
          </a:custGeom>
          <a:solidFill>
            <a:srgbClr val="C2D1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39184" y="4197096"/>
            <a:ext cx="1637030" cy="1640205"/>
          </a:xfrm>
          <a:custGeom>
            <a:avLst/>
            <a:gdLst/>
            <a:ahLst/>
            <a:cxnLst/>
            <a:rect l="l" t="t" r="r" b="b"/>
            <a:pathLst>
              <a:path w="1637029" h="1640204">
                <a:moveTo>
                  <a:pt x="0" y="1639823"/>
                </a:moveTo>
                <a:lnTo>
                  <a:pt x="1636776" y="1639823"/>
                </a:lnTo>
                <a:lnTo>
                  <a:pt x="1636776" y="0"/>
                </a:lnTo>
                <a:lnTo>
                  <a:pt x="0" y="0"/>
                </a:lnTo>
                <a:lnTo>
                  <a:pt x="0" y="1639823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64735" y="4264152"/>
            <a:ext cx="1170940" cy="554990"/>
          </a:xfrm>
          <a:custGeom>
            <a:avLst/>
            <a:gdLst/>
            <a:ahLst/>
            <a:cxnLst/>
            <a:rect l="l" t="t" r="r" b="b"/>
            <a:pathLst>
              <a:path w="1170939" h="554989">
                <a:moveTo>
                  <a:pt x="0" y="554736"/>
                </a:moveTo>
                <a:lnTo>
                  <a:pt x="1170432" y="554736"/>
                </a:lnTo>
                <a:lnTo>
                  <a:pt x="1170432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64735" y="4264152"/>
            <a:ext cx="1170940" cy="554990"/>
          </a:xfrm>
          <a:custGeom>
            <a:avLst/>
            <a:gdLst/>
            <a:ahLst/>
            <a:cxnLst/>
            <a:rect l="l" t="t" r="r" b="b"/>
            <a:pathLst>
              <a:path w="1170939" h="554989">
                <a:moveTo>
                  <a:pt x="0" y="554736"/>
                </a:moveTo>
                <a:lnTo>
                  <a:pt x="1170432" y="554736"/>
                </a:lnTo>
                <a:lnTo>
                  <a:pt x="1170432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3879" y="5160264"/>
            <a:ext cx="1167765" cy="551815"/>
          </a:xfrm>
          <a:custGeom>
            <a:avLst/>
            <a:gdLst/>
            <a:ahLst/>
            <a:cxnLst/>
            <a:rect l="l" t="t" r="r" b="b"/>
            <a:pathLst>
              <a:path w="1167764" h="551814">
                <a:moveTo>
                  <a:pt x="0" y="551688"/>
                </a:moveTo>
                <a:lnTo>
                  <a:pt x="1167384" y="551688"/>
                </a:lnTo>
                <a:lnTo>
                  <a:pt x="1167384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73879" y="5160264"/>
            <a:ext cx="1167765" cy="551815"/>
          </a:xfrm>
          <a:custGeom>
            <a:avLst/>
            <a:gdLst/>
            <a:ahLst/>
            <a:cxnLst/>
            <a:rect l="l" t="t" r="r" b="b"/>
            <a:pathLst>
              <a:path w="1167764" h="551814">
                <a:moveTo>
                  <a:pt x="0" y="551688"/>
                </a:moveTo>
                <a:lnTo>
                  <a:pt x="1167384" y="551688"/>
                </a:lnTo>
                <a:lnTo>
                  <a:pt x="1167384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373879" y="5212079"/>
            <a:ext cx="1167765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 marR="129539" indent="-21590">
              <a:lnSpc>
                <a:spcPct val="100000"/>
              </a:lnSpc>
            </a:pPr>
            <a:r>
              <a:rPr sz="1200" b="1" spc="-5" dirty="0">
                <a:solidFill>
                  <a:srgbClr val="333333"/>
                </a:solidFill>
                <a:latin typeface="Verdana"/>
                <a:cs typeface="Verdana"/>
              </a:rPr>
              <a:t>Arit</a:t>
            </a:r>
            <a:r>
              <a:rPr sz="1200" b="1" dirty="0">
                <a:solidFill>
                  <a:srgbClr val="333333"/>
                </a:solidFill>
                <a:latin typeface="Verdana"/>
                <a:cs typeface="Verdana"/>
              </a:rPr>
              <a:t>hmeti</a:t>
            </a:r>
            <a:r>
              <a:rPr sz="1200" b="1" spc="-5" dirty="0">
                <a:solidFill>
                  <a:srgbClr val="333333"/>
                </a:solidFill>
                <a:latin typeface="Verdana"/>
                <a:cs typeface="Verdana"/>
              </a:rPr>
              <a:t>c  Logic</a:t>
            </a:r>
            <a:r>
              <a:rPr sz="1200" b="1" spc="-9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333333"/>
                </a:solidFill>
                <a:latin typeface="Verdana"/>
                <a:cs typeface="Verdana"/>
              </a:rPr>
              <a:t>Unit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43855" y="4850891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43855" y="4908803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43855" y="4965191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43855" y="5023103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43855" y="5079491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43855" y="5137403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86583" y="2523744"/>
            <a:ext cx="1518285" cy="774700"/>
          </a:xfrm>
          <a:custGeom>
            <a:avLst/>
            <a:gdLst/>
            <a:ahLst/>
            <a:cxnLst/>
            <a:rect l="l" t="t" r="r" b="b"/>
            <a:pathLst>
              <a:path w="1518285" h="774700">
                <a:moveTo>
                  <a:pt x="1517904" y="0"/>
                </a:moveTo>
                <a:lnTo>
                  <a:pt x="377952" y="0"/>
                </a:lnTo>
                <a:lnTo>
                  <a:pt x="0" y="774191"/>
                </a:lnTo>
                <a:lnTo>
                  <a:pt x="1139952" y="774191"/>
                </a:lnTo>
                <a:lnTo>
                  <a:pt x="1517904" y="0"/>
                </a:lnTo>
                <a:close/>
              </a:path>
            </a:pathLst>
          </a:custGeom>
          <a:solidFill>
            <a:srgbClr val="F3E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86583" y="2523744"/>
            <a:ext cx="1518285" cy="774700"/>
          </a:xfrm>
          <a:custGeom>
            <a:avLst/>
            <a:gdLst/>
            <a:ahLst/>
            <a:cxnLst/>
            <a:rect l="l" t="t" r="r" b="b"/>
            <a:pathLst>
              <a:path w="1518285" h="774700">
                <a:moveTo>
                  <a:pt x="377952" y="0"/>
                </a:moveTo>
                <a:lnTo>
                  <a:pt x="0" y="774191"/>
                </a:lnTo>
                <a:lnTo>
                  <a:pt x="1139952" y="774191"/>
                </a:lnTo>
                <a:lnTo>
                  <a:pt x="1517904" y="0"/>
                </a:lnTo>
                <a:lnTo>
                  <a:pt x="377952" y="0"/>
                </a:lnTo>
                <a:close/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834132" y="2690368"/>
            <a:ext cx="50355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 marR="5080" indent="-60960">
              <a:lnSpc>
                <a:spcPts val="1420"/>
              </a:lnSpc>
            </a:pPr>
            <a:r>
              <a:rPr sz="1200" b="1" spc="-1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200" b="1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200" b="1" spc="-5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1200" b="1" dirty="0">
                <a:solidFill>
                  <a:srgbClr val="333333"/>
                </a:solidFill>
                <a:latin typeface="Verdana"/>
                <a:cs typeface="Verdana"/>
              </a:rPr>
              <a:t>ut  Unit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937503" y="2511551"/>
            <a:ext cx="1521460" cy="774700"/>
          </a:xfrm>
          <a:custGeom>
            <a:avLst/>
            <a:gdLst/>
            <a:ahLst/>
            <a:cxnLst/>
            <a:rect l="l" t="t" r="r" b="b"/>
            <a:pathLst>
              <a:path w="1521459" h="774700">
                <a:moveTo>
                  <a:pt x="1520952" y="0"/>
                </a:moveTo>
                <a:lnTo>
                  <a:pt x="381000" y="0"/>
                </a:lnTo>
                <a:lnTo>
                  <a:pt x="0" y="774192"/>
                </a:lnTo>
                <a:lnTo>
                  <a:pt x="1139952" y="774192"/>
                </a:lnTo>
                <a:lnTo>
                  <a:pt x="1520952" y="0"/>
                </a:lnTo>
                <a:close/>
              </a:path>
            </a:pathLst>
          </a:custGeom>
          <a:solidFill>
            <a:srgbClr val="F3E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37503" y="2511551"/>
            <a:ext cx="1521460" cy="774700"/>
          </a:xfrm>
          <a:custGeom>
            <a:avLst/>
            <a:gdLst/>
            <a:ahLst/>
            <a:cxnLst/>
            <a:rect l="l" t="t" r="r" b="b"/>
            <a:pathLst>
              <a:path w="1521459" h="774700">
                <a:moveTo>
                  <a:pt x="381000" y="0"/>
                </a:moveTo>
                <a:lnTo>
                  <a:pt x="0" y="774192"/>
                </a:lnTo>
                <a:lnTo>
                  <a:pt x="1139952" y="774192"/>
                </a:lnTo>
                <a:lnTo>
                  <a:pt x="1520952" y="0"/>
                </a:lnTo>
                <a:lnTo>
                  <a:pt x="381000" y="0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357620" y="2690368"/>
            <a:ext cx="61912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445" marR="5080" indent="-119380">
              <a:lnSpc>
                <a:spcPts val="1420"/>
              </a:lnSpc>
            </a:pPr>
            <a:r>
              <a:rPr sz="1200" b="1" spc="0" dirty="0">
                <a:solidFill>
                  <a:srgbClr val="333333"/>
                </a:solidFill>
                <a:latin typeface="Verdana"/>
                <a:cs typeface="Verdana"/>
              </a:rPr>
              <a:t>Ou</a:t>
            </a:r>
            <a:r>
              <a:rPr sz="1200" b="1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200" b="1" spc="-30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1200" b="1" dirty="0">
                <a:solidFill>
                  <a:srgbClr val="333333"/>
                </a:solidFill>
                <a:latin typeface="Verdana"/>
                <a:cs typeface="Verdana"/>
              </a:rPr>
              <a:t>ut  Unit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38147" y="2639567"/>
            <a:ext cx="762000" cy="55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200" b="1" spc="5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1200" b="1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200" b="1" spc="-10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200" b="1" spc="-5" dirty="0">
                <a:solidFill>
                  <a:srgbClr val="333333"/>
                </a:solidFill>
                <a:latin typeface="Verdana"/>
                <a:cs typeface="Verdana"/>
              </a:rPr>
              <a:t>gr</a:t>
            </a:r>
            <a:r>
              <a:rPr sz="1200" b="1" spc="-1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200" b="1" dirty="0">
                <a:solidFill>
                  <a:srgbClr val="333333"/>
                </a:solidFill>
                <a:latin typeface="Verdana"/>
                <a:cs typeface="Verdana"/>
              </a:rPr>
              <a:t>m  </a:t>
            </a:r>
            <a:r>
              <a:rPr sz="1200" b="1" spc="-5" dirty="0">
                <a:solidFill>
                  <a:srgbClr val="333333"/>
                </a:solidFill>
                <a:latin typeface="Verdana"/>
                <a:cs typeface="Verdana"/>
              </a:rPr>
              <a:t>and  </a:t>
            </a:r>
            <a:r>
              <a:rPr sz="1200" b="1" dirty="0">
                <a:solidFill>
                  <a:srgbClr val="333333"/>
                </a:solidFill>
                <a:latin typeface="Verdana"/>
                <a:cs typeface="Verdana"/>
              </a:rPr>
              <a:t>Data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13395" y="2609088"/>
            <a:ext cx="1057275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" marR="5080" indent="-116205">
              <a:lnSpc>
                <a:spcPct val="100000"/>
              </a:lnSpc>
            </a:pPr>
            <a:r>
              <a:rPr sz="1200" b="1" spc="-1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200" b="1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200" b="1" spc="-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1200" b="1" spc="-10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200" b="1" spc="-5" dirty="0">
                <a:solidFill>
                  <a:srgbClr val="333333"/>
                </a:solidFill>
                <a:latin typeface="Verdana"/>
                <a:cs typeface="Verdana"/>
              </a:rPr>
              <a:t>rm</a:t>
            </a:r>
            <a:r>
              <a:rPr sz="1200" b="1" spc="-1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200" b="1" dirty="0">
                <a:solidFill>
                  <a:srgbClr val="333333"/>
                </a:solidFill>
                <a:latin typeface="Verdana"/>
                <a:cs typeface="Verdana"/>
              </a:rPr>
              <a:t>ti</a:t>
            </a:r>
            <a:r>
              <a:rPr sz="1200" b="1" spc="-10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200" b="1" spc="-5" dirty="0">
                <a:solidFill>
                  <a:srgbClr val="333333"/>
                </a:solidFill>
                <a:latin typeface="Verdana"/>
                <a:cs typeface="Verdana"/>
              </a:rPr>
              <a:t>n  </a:t>
            </a:r>
            <a:r>
              <a:rPr sz="1200" b="1" dirty="0">
                <a:solidFill>
                  <a:srgbClr val="333333"/>
                </a:solidFill>
                <a:latin typeface="Verdana"/>
                <a:cs typeface="Verdana"/>
              </a:rPr>
              <a:t>(Results)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727703" y="2819400"/>
            <a:ext cx="396240" cy="76200"/>
          </a:xfrm>
          <a:custGeom>
            <a:avLst/>
            <a:gdLst/>
            <a:ahLst/>
            <a:cxnLst/>
            <a:rect l="l" t="t" r="r" b="b"/>
            <a:pathLst>
              <a:path w="396239" h="76200">
                <a:moveTo>
                  <a:pt x="320040" y="0"/>
                </a:moveTo>
                <a:lnTo>
                  <a:pt x="320040" y="76200"/>
                </a:lnTo>
                <a:lnTo>
                  <a:pt x="377190" y="48767"/>
                </a:lnTo>
                <a:lnTo>
                  <a:pt x="332232" y="48767"/>
                </a:lnTo>
                <a:lnTo>
                  <a:pt x="332232" y="30479"/>
                </a:lnTo>
                <a:lnTo>
                  <a:pt x="378655" y="30479"/>
                </a:lnTo>
                <a:lnTo>
                  <a:pt x="320040" y="0"/>
                </a:lnTo>
                <a:close/>
              </a:path>
              <a:path w="396239" h="76200">
                <a:moveTo>
                  <a:pt x="320040" y="30479"/>
                </a:moveTo>
                <a:lnTo>
                  <a:pt x="0" y="30479"/>
                </a:lnTo>
                <a:lnTo>
                  <a:pt x="0" y="48767"/>
                </a:lnTo>
                <a:lnTo>
                  <a:pt x="320040" y="48767"/>
                </a:lnTo>
                <a:lnTo>
                  <a:pt x="320040" y="30479"/>
                </a:lnTo>
                <a:close/>
              </a:path>
              <a:path w="396239" h="76200">
                <a:moveTo>
                  <a:pt x="378655" y="30479"/>
                </a:moveTo>
                <a:lnTo>
                  <a:pt x="332232" y="30479"/>
                </a:lnTo>
                <a:lnTo>
                  <a:pt x="332232" y="48767"/>
                </a:lnTo>
                <a:lnTo>
                  <a:pt x="377190" y="48767"/>
                </a:lnTo>
                <a:lnTo>
                  <a:pt x="396240" y="39624"/>
                </a:lnTo>
                <a:lnTo>
                  <a:pt x="378655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75959" y="2816351"/>
            <a:ext cx="350520" cy="76200"/>
          </a:xfrm>
          <a:custGeom>
            <a:avLst/>
            <a:gdLst/>
            <a:ahLst/>
            <a:cxnLst/>
            <a:rect l="l" t="t" r="r" b="b"/>
            <a:pathLst>
              <a:path w="350520" h="76200">
                <a:moveTo>
                  <a:pt x="274319" y="0"/>
                </a:moveTo>
                <a:lnTo>
                  <a:pt x="274319" y="76200"/>
                </a:lnTo>
                <a:lnTo>
                  <a:pt x="331469" y="48768"/>
                </a:lnTo>
                <a:lnTo>
                  <a:pt x="289560" y="48768"/>
                </a:lnTo>
                <a:lnTo>
                  <a:pt x="289560" y="30480"/>
                </a:lnTo>
                <a:lnTo>
                  <a:pt x="332935" y="30480"/>
                </a:lnTo>
                <a:lnTo>
                  <a:pt x="274319" y="0"/>
                </a:lnTo>
                <a:close/>
              </a:path>
              <a:path w="350520" h="76200">
                <a:moveTo>
                  <a:pt x="274319" y="30480"/>
                </a:moveTo>
                <a:lnTo>
                  <a:pt x="0" y="30480"/>
                </a:lnTo>
                <a:lnTo>
                  <a:pt x="0" y="48768"/>
                </a:lnTo>
                <a:lnTo>
                  <a:pt x="274319" y="48768"/>
                </a:lnTo>
                <a:lnTo>
                  <a:pt x="274319" y="30480"/>
                </a:lnTo>
                <a:close/>
              </a:path>
              <a:path w="350520" h="76200">
                <a:moveTo>
                  <a:pt x="332935" y="30480"/>
                </a:moveTo>
                <a:lnTo>
                  <a:pt x="289560" y="30480"/>
                </a:lnTo>
                <a:lnTo>
                  <a:pt x="289560" y="48768"/>
                </a:lnTo>
                <a:lnTo>
                  <a:pt x="331469" y="48768"/>
                </a:lnTo>
                <a:lnTo>
                  <a:pt x="350519" y="39624"/>
                </a:lnTo>
                <a:lnTo>
                  <a:pt x="332935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56560" y="331012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56560" y="3366515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56560" y="342442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56560" y="3480815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56560" y="353872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56560" y="3595115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56560" y="365302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56560" y="3709415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56560" y="376732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56560" y="3823715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56560" y="388162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56560" y="3938015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56560" y="399592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56560" y="4052315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56560" y="411022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56560" y="4166615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56560" y="422452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56560" y="4280915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956560" y="433882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56560" y="4395215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56560" y="445312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56560" y="450342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968751" y="4511040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26664" y="4511040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084576" y="451104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42488" y="451104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97351" y="4511040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55264" y="4511040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13176" y="451104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71088" y="451104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425952" y="4511040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483864" y="4511040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541776" y="451104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599688" y="451104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54552" y="4511040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712464" y="4511040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770376" y="451104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28288" y="451104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83152" y="4511040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941064" y="4511040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998976" y="451104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56888" y="451104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111752" y="4511040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169664" y="4511040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227576" y="451104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285488" y="451104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340352" y="4511040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541264" y="452170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596128" y="4521708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654040" y="4521708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711952" y="452170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769864" y="452170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824728" y="4521708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882640" y="4521708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940552" y="452170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998464" y="452170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053328" y="4521708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111240" y="4521708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169152" y="452170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227064" y="452170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281928" y="4521708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339840" y="4521708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397752" y="452170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455664" y="452170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510528" y="4521708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79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568440" y="4521708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79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626352" y="4521708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684264" y="4521708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93407" y="3299459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693407" y="3355847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693407" y="3412235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693407" y="3470147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693407" y="3528059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693407" y="3584447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93407" y="3640835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693407" y="3698747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693407" y="3756659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693407" y="3813047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693407" y="3869435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693407" y="3927347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93407" y="3985259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693407" y="4041647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693407" y="4098035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693407" y="4155947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693407" y="4213859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693407" y="4270247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693407" y="4326635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693407" y="4384547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693407" y="4442459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693407" y="4498847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614671" y="3517391"/>
            <a:ext cx="76200" cy="680085"/>
          </a:xfrm>
          <a:custGeom>
            <a:avLst/>
            <a:gdLst/>
            <a:ahLst/>
            <a:cxnLst/>
            <a:rect l="l" t="t" r="r" b="b"/>
            <a:pathLst>
              <a:path w="76200" h="680085">
                <a:moveTo>
                  <a:pt x="27431" y="603504"/>
                </a:moveTo>
                <a:lnTo>
                  <a:pt x="0" y="603504"/>
                </a:lnTo>
                <a:lnTo>
                  <a:pt x="36575" y="679704"/>
                </a:lnTo>
                <a:lnTo>
                  <a:pt x="69860" y="615696"/>
                </a:lnTo>
                <a:lnTo>
                  <a:pt x="27431" y="615696"/>
                </a:lnTo>
                <a:lnTo>
                  <a:pt x="27431" y="603504"/>
                </a:lnTo>
                <a:close/>
              </a:path>
              <a:path w="76200" h="680085">
                <a:moveTo>
                  <a:pt x="45719" y="0"/>
                </a:moveTo>
                <a:lnTo>
                  <a:pt x="27431" y="0"/>
                </a:lnTo>
                <a:lnTo>
                  <a:pt x="27431" y="615696"/>
                </a:lnTo>
                <a:lnTo>
                  <a:pt x="45719" y="615696"/>
                </a:lnTo>
                <a:lnTo>
                  <a:pt x="45719" y="0"/>
                </a:lnTo>
                <a:close/>
              </a:path>
              <a:path w="76200" h="680085">
                <a:moveTo>
                  <a:pt x="76200" y="603504"/>
                </a:moveTo>
                <a:lnTo>
                  <a:pt x="45719" y="603504"/>
                </a:lnTo>
                <a:lnTo>
                  <a:pt x="45719" y="615696"/>
                </a:lnTo>
                <a:lnTo>
                  <a:pt x="69860" y="615696"/>
                </a:lnTo>
                <a:lnTo>
                  <a:pt x="76200" y="603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269991" y="3505200"/>
            <a:ext cx="76200" cy="698500"/>
          </a:xfrm>
          <a:custGeom>
            <a:avLst/>
            <a:gdLst/>
            <a:ahLst/>
            <a:cxnLst/>
            <a:rect l="l" t="t" r="r" b="b"/>
            <a:pathLst>
              <a:path w="76200" h="698500">
                <a:moveTo>
                  <a:pt x="45720" y="64008"/>
                </a:moveTo>
                <a:lnTo>
                  <a:pt x="27432" y="64008"/>
                </a:lnTo>
                <a:lnTo>
                  <a:pt x="27432" y="697991"/>
                </a:lnTo>
                <a:lnTo>
                  <a:pt x="45720" y="697991"/>
                </a:lnTo>
                <a:lnTo>
                  <a:pt x="45720" y="64008"/>
                </a:lnTo>
                <a:close/>
              </a:path>
              <a:path w="76200" h="698500">
                <a:moveTo>
                  <a:pt x="36575" y="0"/>
                </a:moveTo>
                <a:lnTo>
                  <a:pt x="0" y="76200"/>
                </a:lnTo>
                <a:lnTo>
                  <a:pt x="27432" y="76200"/>
                </a:lnTo>
                <a:lnTo>
                  <a:pt x="27432" y="64008"/>
                </a:lnTo>
                <a:lnTo>
                  <a:pt x="69860" y="64008"/>
                </a:lnTo>
                <a:lnTo>
                  <a:pt x="36575" y="0"/>
                </a:lnTo>
                <a:close/>
              </a:path>
              <a:path w="76200" h="698500">
                <a:moveTo>
                  <a:pt x="69860" y="64008"/>
                </a:moveTo>
                <a:lnTo>
                  <a:pt x="45720" y="64008"/>
                </a:lnTo>
                <a:lnTo>
                  <a:pt x="45720" y="76200"/>
                </a:lnTo>
                <a:lnTo>
                  <a:pt x="76200" y="76200"/>
                </a:lnTo>
                <a:lnTo>
                  <a:pt x="69860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943855" y="3532632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943855" y="358902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943855" y="3646932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943855" y="370332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943855" y="3761232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943855" y="381762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943855" y="3875532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943855" y="393192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943855" y="3989832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943855" y="404622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943855" y="4104132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943855" y="416052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281671" y="2816351"/>
            <a:ext cx="372110" cy="76200"/>
          </a:xfrm>
          <a:custGeom>
            <a:avLst/>
            <a:gdLst/>
            <a:ahLst/>
            <a:cxnLst/>
            <a:rect l="l" t="t" r="r" b="b"/>
            <a:pathLst>
              <a:path w="372109" h="76200">
                <a:moveTo>
                  <a:pt x="295655" y="0"/>
                </a:moveTo>
                <a:lnTo>
                  <a:pt x="295655" y="76200"/>
                </a:lnTo>
                <a:lnTo>
                  <a:pt x="348409" y="48768"/>
                </a:lnTo>
                <a:lnTo>
                  <a:pt x="310896" y="48768"/>
                </a:lnTo>
                <a:lnTo>
                  <a:pt x="310896" y="27432"/>
                </a:lnTo>
                <a:lnTo>
                  <a:pt x="352806" y="27432"/>
                </a:lnTo>
                <a:lnTo>
                  <a:pt x="295655" y="0"/>
                </a:lnTo>
                <a:close/>
              </a:path>
              <a:path w="372109" h="76200">
                <a:moveTo>
                  <a:pt x="295655" y="27432"/>
                </a:moveTo>
                <a:lnTo>
                  <a:pt x="0" y="27432"/>
                </a:lnTo>
                <a:lnTo>
                  <a:pt x="0" y="48768"/>
                </a:lnTo>
                <a:lnTo>
                  <a:pt x="295655" y="48768"/>
                </a:lnTo>
                <a:lnTo>
                  <a:pt x="295655" y="27432"/>
                </a:lnTo>
                <a:close/>
              </a:path>
              <a:path w="372109" h="76200">
                <a:moveTo>
                  <a:pt x="352806" y="27432"/>
                </a:moveTo>
                <a:lnTo>
                  <a:pt x="310896" y="27432"/>
                </a:lnTo>
                <a:lnTo>
                  <a:pt x="310896" y="48768"/>
                </a:lnTo>
                <a:lnTo>
                  <a:pt x="348409" y="48768"/>
                </a:lnTo>
                <a:lnTo>
                  <a:pt x="371855" y="36575"/>
                </a:lnTo>
                <a:lnTo>
                  <a:pt x="352806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225039" y="2819400"/>
            <a:ext cx="375285" cy="76200"/>
          </a:xfrm>
          <a:custGeom>
            <a:avLst/>
            <a:gdLst/>
            <a:ahLst/>
            <a:cxnLst/>
            <a:rect l="l" t="t" r="r" b="b"/>
            <a:pathLst>
              <a:path w="375285" h="76200">
                <a:moveTo>
                  <a:pt x="298704" y="0"/>
                </a:moveTo>
                <a:lnTo>
                  <a:pt x="298704" y="76200"/>
                </a:lnTo>
                <a:lnTo>
                  <a:pt x="355854" y="48767"/>
                </a:lnTo>
                <a:lnTo>
                  <a:pt x="310896" y="48767"/>
                </a:lnTo>
                <a:lnTo>
                  <a:pt x="310896" y="30479"/>
                </a:lnTo>
                <a:lnTo>
                  <a:pt x="357319" y="30479"/>
                </a:lnTo>
                <a:lnTo>
                  <a:pt x="298704" y="0"/>
                </a:lnTo>
                <a:close/>
              </a:path>
              <a:path w="375285" h="76200">
                <a:moveTo>
                  <a:pt x="298704" y="30479"/>
                </a:moveTo>
                <a:lnTo>
                  <a:pt x="0" y="30479"/>
                </a:lnTo>
                <a:lnTo>
                  <a:pt x="0" y="48767"/>
                </a:lnTo>
                <a:lnTo>
                  <a:pt x="298704" y="48767"/>
                </a:lnTo>
                <a:lnTo>
                  <a:pt x="298704" y="30479"/>
                </a:lnTo>
                <a:close/>
              </a:path>
              <a:path w="375285" h="76200">
                <a:moveTo>
                  <a:pt x="357319" y="30479"/>
                </a:moveTo>
                <a:lnTo>
                  <a:pt x="310896" y="30479"/>
                </a:lnTo>
                <a:lnTo>
                  <a:pt x="310896" y="48767"/>
                </a:lnTo>
                <a:lnTo>
                  <a:pt x="355854" y="48767"/>
                </a:lnTo>
                <a:lnTo>
                  <a:pt x="374904" y="39624"/>
                </a:lnTo>
                <a:lnTo>
                  <a:pt x="357319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4626355" y="4327144"/>
            <a:ext cx="4737735" cy="781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685" marR="4092575" indent="-134620">
              <a:lnSpc>
                <a:spcPts val="1420"/>
              </a:lnSpc>
            </a:pPr>
            <a:r>
              <a:rPr sz="1200" b="1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1200" b="1" spc="-10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200" b="1" dirty="0">
                <a:solidFill>
                  <a:srgbClr val="333333"/>
                </a:solidFill>
                <a:latin typeface="Verdana"/>
                <a:cs typeface="Verdana"/>
              </a:rPr>
              <a:t>ntr</a:t>
            </a:r>
            <a:r>
              <a:rPr sz="1200" b="1" spc="-10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200" b="1" dirty="0">
                <a:solidFill>
                  <a:srgbClr val="333333"/>
                </a:solidFill>
                <a:latin typeface="Verdana"/>
                <a:cs typeface="Verdana"/>
              </a:rPr>
              <a:t>l  Unit</a:t>
            </a:r>
            <a:endParaRPr sz="1200">
              <a:latin typeface="Verdana"/>
              <a:cs typeface="Verdana"/>
            </a:endParaRPr>
          </a:p>
          <a:p>
            <a:pPr marL="2905125" marR="5080">
              <a:lnSpc>
                <a:spcPct val="100000"/>
              </a:lnSpc>
              <a:spcBef>
                <a:spcPts val="360"/>
              </a:spcBef>
            </a:pPr>
            <a:r>
              <a:rPr sz="1200" b="1" spc="-5" dirty="0">
                <a:solidFill>
                  <a:srgbClr val="333333"/>
                </a:solidFill>
                <a:latin typeface="Verdana"/>
                <a:cs typeface="Verdana"/>
              </a:rPr>
              <a:t>Indicates flow </a:t>
            </a:r>
            <a:r>
              <a:rPr sz="1200" b="1" spc="-10" dirty="0">
                <a:solidFill>
                  <a:srgbClr val="333333"/>
                </a:solidFill>
                <a:latin typeface="Verdana"/>
                <a:cs typeface="Verdana"/>
              </a:rPr>
              <a:t>of  </a:t>
            </a:r>
            <a:r>
              <a:rPr sz="1200" b="1" spc="-5" dirty="0">
                <a:solidFill>
                  <a:srgbClr val="333333"/>
                </a:solidFill>
                <a:latin typeface="Verdana"/>
                <a:cs typeface="Verdana"/>
              </a:rPr>
              <a:t>instructions and</a:t>
            </a:r>
            <a:r>
              <a:rPr sz="1200" b="1" spc="-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333333"/>
                </a:solidFill>
                <a:latin typeface="Verdana"/>
                <a:cs typeface="Verdana"/>
              </a:rPr>
              <a:t>data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7518907" y="5282183"/>
            <a:ext cx="1814195" cy="55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spc="-5" dirty="0">
                <a:solidFill>
                  <a:srgbClr val="333333"/>
                </a:solidFill>
                <a:latin typeface="Verdana"/>
                <a:cs typeface="Verdana"/>
              </a:rPr>
              <a:t>Indicates </a:t>
            </a:r>
            <a:r>
              <a:rPr sz="1200" b="1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1200" b="1" spc="-6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333333"/>
                </a:solidFill>
                <a:latin typeface="Verdana"/>
                <a:cs typeface="Verdana"/>
              </a:rPr>
              <a:t>control  exercised by </a:t>
            </a:r>
            <a:r>
              <a:rPr sz="1200" b="1" dirty="0">
                <a:solidFill>
                  <a:srgbClr val="333333"/>
                </a:solidFill>
                <a:latin typeface="Verdana"/>
                <a:cs typeface="Verdana"/>
              </a:rPr>
              <a:t>the  </a:t>
            </a:r>
            <a:r>
              <a:rPr sz="1200" b="1" spc="-5" dirty="0">
                <a:solidFill>
                  <a:srgbClr val="333333"/>
                </a:solidFill>
                <a:latin typeface="Verdana"/>
                <a:cs typeface="Verdana"/>
              </a:rPr>
              <a:t>control</a:t>
            </a:r>
            <a:r>
              <a:rPr sz="1200" b="1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333333"/>
                </a:solidFill>
                <a:latin typeface="Verdana"/>
                <a:cs typeface="Verdana"/>
              </a:rPr>
              <a:t>unit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7199376" y="4782311"/>
            <a:ext cx="277495" cy="76200"/>
          </a:xfrm>
          <a:custGeom>
            <a:avLst/>
            <a:gdLst/>
            <a:ahLst/>
            <a:cxnLst/>
            <a:rect l="l" t="t" r="r" b="b"/>
            <a:pathLst>
              <a:path w="277495" h="76200">
                <a:moveTo>
                  <a:pt x="201168" y="0"/>
                </a:moveTo>
                <a:lnTo>
                  <a:pt x="201168" y="76200"/>
                </a:lnTo>
                <a:lnTo>
                  <a:pt x="258318" y="48768"/>
                </a:lnTo>
                <a:lnTo>
                  <a:pt x="213359" y="48768"/>
                </a:lnTo>
                <a:lnTo>
                  <a:pt x="213359" y="30480"/>
                </a:lnTo>
                <a:lnTo>
                  <a:pt x="259783" y="30480"/>
                </a:lnTo>
                <a:lnTo>
                  <a:pt x="201168" y="0"/>
                </a:lnTo>
                <a:close/>
              </a:path>
              <a:path w="277495" h="76200">
                <a:moveTo>
                  <a:pt x="201168" y="30480"/>
                </a:moveTo>
                <a:lnTo>
                  <a:pt x="0" y="30480"/>
                </a:lnTo>
                <a:lnTo>
                  <a:pt x="0" y="48768"/>
                </a:lnTo>
                <a:lnTo>
                  <a:pt x="201168" y="48768"/>
                </a:lnTo>
                <a:lnTo>
                  <a:pt x="201168" y="30480"/>
                </a:lnTo>
                <a:close/>
              </a:path>
              <a:path w="277495" h="76200">
                <a:moveTo>
                  <a:pt x="259783" y="30480"/>
                </a:moveTo>
                <a:lnTo>
                  <a:pt x="213359" y="30480"/>
                </a:lnTo>
                <a:lnTo>
                  <a:pt x="213359" y="48768"/>
                </a:lnTo>
                <a:lnTo>
                  <a:pt x="258318" y="48768"/>
                </a:lnTo>
                <a:lnTo>
                  <a:pt x="277368" y="39624"/>
                </a:lnTo>
                <a:lnTo>
                  <a:pt x="259783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199376" y="5469635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79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257288" y="5469635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79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315200" y="5469635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431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373111" y="5469635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427976" y="5469635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79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>
            <a:spLocks noGrp="1"/>
          </p:cNvSpPr>
          <p:nvPr>
            <p:ph type="title"/>
          </p:nvPr>
        </p:nvSpPr>
        <p:spPr>
          <a:xfrm>
            <a:off x="965708" y="738631"/>
            <a:ext cx="8328659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/>
              <a:t>Basic Organization </a:t>
            </a:r>
            <a:r>
              <a:rPr sz="2800" spc="10" dirty="0"/>
              <a:t>of </a:t>
            </a:r>
            <a:r>
              <a:rPr sz="2800" spc="5" dirty="0"/>
              <a:t>a </a:t>
            </a:r>
            <a:r>
              <a:rPr sz="2800" dirty="0"/>
              <a:t>Computer</a:t>
            </a:r>
            <a:r>
              <a:rPr sz="2800" spc="-45" dirty="0"/>
              <a:t> </a:t>
            </a:r>
            <a:r>
              <a:rPr sz="2800" dirty="0"/>
              <a:t>System</a:t>
            </a:r>
            <a:endParaRPr sz="2800"/>
          </a:p>
        </p:txBody>
      </p:sp>
      <p:sp>
        <p:nvSpPr>
          <p:cNvPr id="150" name="object 15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10" dirty="0"/>
              <a:t>Ref.</a:t>
            </a:r>
            <a:r>
              <a:rPr spc="-85" dirty="0"/>
              <a:t> </a:t>
            </a:r>
            <a:r>
              <a:rPr spc="-5" dirty="0"/>
              <a:t>Page</a:t>
            </a:r>
          </a:p>
        </p:txBody>
      </p:sp>
      <p:sp>
        <p:nvSpPr>
          <p:cNvPr id="151" name="object 151"/>
          <p:cNvSpPr txBox="1"/>
          <p:nvPr/>
        </p:nvSpPr>
        <p:spPr>
          <a:xfrm>
            <a:off x="1706372" y="7083104"/>
            <a:ext cx="250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52" name="object 1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2:  </a:t>
            </a:r>
            <a:r>
              <a:rPr spc="-10" dirty="0"/>
              <a:t>Basic </a:t>
            </a:r>
            <a:r>
              <a:rPr spc="-5" dirty="0"/>
              <a:t>Computer</a:t>
            </a:r>
            <a:r>
              <a:rPr spc="-50" dirty="0"/>
              <a:t> </a:t>
            </a:r>
            <a:r>
              <a:rPr spc="-5" dirty="0"/>
              <a:t>Organization</a:t>
            </a:r>
          </a:p>
        </p:txBody>
      </p:sp>
      <p:sp>
        <p:nvSpPr>
          <p:cNvPr id="153" name="object 1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23</a:t>
            </a:fld>
            <a:r>
              <a:rPr spc="-10" dirty="0"/>
              <a:t>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7147" y="1641855"/>
            <a:ext cx="8170545" cy="341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65860">
              <a:lnSpc>
                <a:spcPct val="140000"/>
              </a:lnSpc>
            </a:pPr>
            <a:r>
              <a:rPr sz="2000" b="1" spc="-15" dirty="0">
                <a:solidFill>
                  <a:srgbClr val="333333"/>
                </a:solidFill>
                <a:latin typeface="Verdana"/>
                <a:cs typeface="Verdana"/>
              </a:rPr>
              <a:t>An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input unit </a:t>
            </a:r>
            <a:r>
              <a:rPr sz="2000" b="1" spc="5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computer system </a:t>
            </a: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performs the 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following</a:t>
            </a:r>
            <a:r>
              <a:rPr sz="2000" b="1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functions: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049020" marR="5080" indent="-457200">
              <a:lnSpc>
                <a:spcPct val="100000"/>
              </a:lnSpc>
              <a:buClr>
                <a:srgbClr val="FF3300"/>
              </a:buClr>
              <a:buAutoNum type="arabicPeriod"/>
              <a:tabLst>
                <a:tab pos="1048385" algn="l"/>
                <a:tab pos="1049020" algn="l"/>
              </a:tabLst>
            </a:pP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accepts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(or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reads)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instructions and data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from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outside  world</a:t>
            </a:r>
            <a:endParaRPr sz="2000">
              <a:latin typeface="Verdana"/>
              <a:cs typeface="Verdana"/>
            </a:endParaRPr>
          </a:p>
          <a:p>
            <a:pPr marL="1049020" marR="550545" indent="-4572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AutoNum type="arabicPeriod"/>
              <a:tabLst>
                <a:tab pos="1048385" algn="l"/>
                <a:tab pos="1049020" algn="l"/>
              </a:tabLst>
            </a:pP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converts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these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instructions and data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computer 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acceptable</a:t>
            </a:r>
            <a:r>
              <a:rPr sz="2000" u="sng" spc="-1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form</a:t>
            </a:r>
            <a:endParaRPr sz="2000" u="sng">
              <a:latin typeface="Verdana"/>
              <a:cs typeface="Verdana"/>
            </a:endParaRPr>
          </a:p>
          <a:p>
            <a:pPr marL="1049020" marR="308610" indent="-4572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AutoNum type="arabicPeriod"/>
              <a:tabLst>
                <a:tab pos="1048385" algn="l"/>
                <a:tab pos="1049020" algn="l"/>
              </a:tabLst>
            </a:pP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supplies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converted instructions and data to the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computer system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for further</a:t>
            </a:r>
            <a:r>
              <a:rPr sz="2000" spc="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processing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10" dirty="0"/>
              <a:t>Ref.</a:t>
            </a:r>
            <a:r>
              <a:rPr spc="-85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06372" y="7083104"/>
            <a:ext cx="250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2:  </a:t>
            </a:r>
            <a:r>
              <a:rPr spc="-10" dirty="0"/>
              <a:t>Basic </a:t>
            </a:r>
            <a:r>
              <a:rPr spc="-5" dirty="0"/>
              <a:t>Computer</a:t>
            </a:r>
            <a:r>
              <a:rPr spc="-50" dirty="0"/>
              <a:t> </a:t>
            </a:r>
            <a:r>
              <a:rPr spc="-5" dirty="0"/>
              <a:t>Organization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24</a:t>
            </a:fld>
            <a:r>
              <a:rPr spc="-10" dirty="0"/>
              <a:t>/16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607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dirty="0"/>
              <a:t>Input</a:t>
            </a:r>
            <a:r>
              <a:rPr sz="2800" spc="-90" dirty="0"/>
              <a:t> </a:t>
            </a:r>
            <a:r>
              <a:rPr sz="2800" dirty="0"/>
              <a:t>Unit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7147" y="1641855"/>
            <a:ext cx="8184515" cy="341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75994">
              <a:lnSpc>
                <a:spcPct val="140000"/>
              </a:lnSpc>
            </a:pPr>
            <a:r>
              <a:rPr sz="2000" b="1" spc="-15" dirty="0">
                <a:solidFill>
                  <a:srgbClr val="333333"/>
                </a:solidFill>
                <a:latin typeface="Verdana"/>
                <a:cs typeface="Verdana"/>
              </a:rPr>
              <a:t>An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output unit of </a:t>
            </a: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computer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system </a:t>
            </a: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performs the 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following</a:t>
            </a:r>
            <a:r>
              <a:rPr sz="2000" b="1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functions: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097280" marR="5080" indent="-457200">
              <a:lnSpc>
                <a:spcPct val="100000"/>
              </a:lnSpc>
              <a:buClr>
                <a:srgbClr val="FF3300"/>
              </a:buClr>
              <a:buAutoNum type="arabicPeriod"/>
              <a:tabLst>
                <a:tab pos="1097280" algn="l"/>
                <a:tab pos="1097915" algn="l"/>
              </a:tabLst>
            </a:pP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accepts the results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produced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by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computer,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which 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are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coded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form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hence,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cannot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be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easily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understood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by</a:t>
            </a:r>
            <a:r>
              <a:rPr sz="2000" spc="-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us</a:t>
            </a:r>
            <a:endParaRPr sz="2000">
              <a:latin typeface="Verdana"/>
              <a:cs typeface="Verdana"/>
            </a:endParaRPr>
          </a:p>
          <a:p>
            <a:pPr marL="1097280" marR="370205" indent="-4572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AutoNum type="arabicPeriod"/>
              <a:tabLst>
                <a:tab pos="1097280" algn="l"/>
                <a:tab pos="1097915" algn="l"/>
              </a:tabLst>
            </a:pP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converts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these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coded results to human acceptable  (readable)</a:t>
            </a:r>
            <a:r>
              <a:rPr sz="2000" u="sng" spc="-9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form</a:t>
            </a:r>
            <a:endParaRPr sz="2000" u="sng">
              <a:latin typeface="Verdana"/>
              <a:cs typeface="Verdana"/>
            </a:endParaRPr>
          </a:p>
          <a:p>
            <a:pPr marL="1097280" indent="-4572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AutoNum type="arabicPeriod"/>
              <a:tabLst>
                <a:tab pos="1097280" algn="l"/>
                <a:tab pos="1097915" algn="l"/>
              </a:tabLst>
            </a:pP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supplies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converted results to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outside</a:t>
            </a:r>
            <a:r>
              <a:rPr sz="2000" spc="-6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world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10" dirty="0"/>
              <a:t>Ref.</a:t>
            </a:r>
            <a:r>
              <a:rPr spc="-85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06372" y="7083104"/>
            <a:ext cx="250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2:  </a:t>
            </a:r>
            <a:r>
              <a:rPr spc="-10" dirty="0"/>
              <a:t>Basic </a:t>
            </a:r>
            <a:r>
              <a:rPr spc="-5" dirty="0"/>
              <a:t>Computer</a:t>
            </a:r>
            <a:r>
              <a:rPr spc="-50" dirty="0"/>
              <a:t> </a:t>
            </a:r>
            <a:r>
              <a:rPr spc="-5" dirty="0"/>
              <a:t>Organization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25</a:t>
            </a:fld>
            <a:r>
              <a:rPr spc="-10" dirty="0"/>
              <a:t>/16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5" dirty="0"/>
              <a:t>Output</a:t>
            </a:r>
            <a:r>
              <a:rPr spc="-105" dirty="0"/>
              <a:t> </a:t>
            </a:r>
            <a:r>
              <a:rPr spc="-5" dirty="0"/>
              <a:t>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7147" y="1641855"/>
            <a:ext cx="8098790" cy="3234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340">
              <a:lnSpc>
                <a:spcPct val="140000"/>
              </a:lnSpc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storage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unit of </a:t>
            </a: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computer </a:t>
            </a: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system </a:t>
            </a: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holds (or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stores)  </a:t>
            </a: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following</a:t>
            </a:r>
            <a:r>
              <a:rPr sz="2000" b="1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1049020" marR="5080" indent="-457200">
              <a:lnSpc>
                <a:spcPct val="100000"/>
              </a:lnSpc>
              <a:buClr>
                <a:srgbClr val="FF3300"/>
              </a:buClr>
              <a:buAutoNum type="arabicPeriod"/>
              <a:tabLst>
                <a:tab pos="1048385" algn="l"/>
                <a:tab pos="104902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Data and instructions required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for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processing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(received 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from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input</a:t>
            </a:r>
            <a:r>
              <a:rPr sz="20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devices)</a:t>
            </a:r>
            <a:endParaRPr sz="2000">
              <a:latin typeface="Verdana"/>
              <a:cs typeface="Verdana"/>
            </a:endParaRPr>
          </a:p>
          <a:p>
            <a:pPr marL="1049020" indent="-4572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AutoNum type="arabicPeriod"/>
              <a:tabLst>
                <a:tab pos="1048385" algn="l"/>
                <a:tab pos="1049020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Intermediate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results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sz="2000" u="sng" spc="-1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processing</a:t>
            </a:r>
            <a:endParaRPr sz="2000" u="sng">
              <a:latin typeface="Verdana"/>
              <a:cs typeface="Verdana"/>
            </a:endParaRPr>
          </a:p>
          <a:p>
            <a:pPr marL="1049020" marR="82550" indent="-4572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AutoNum type="arabicPeriod"/>
              <a:tabLst>
                <a:tab pos="1048385" algn="l"/>
                <a:tab pos="104902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Final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results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processing,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before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they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are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released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 an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output</a:t>
            </a:r>
            <a:r>
              <a:rPr sz="2000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device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10" dirty="0"/>
              <a:t>Ref.</a:t>
            </a:r>
            <a:r>
              <a:rPr spc="-85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06372" y="7083104"/>
            <a:ext cx="250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2:  </a:t>
            </a:r>
            <a:r>
              <a:rPr spc="-10" dirty="0"/>
              <a:t>Basic </a:t>
            </a:r>
            <a:r>
              <a:rPr spc="-5" dirty="0"/>
              <a:t>Computer</a:t>
            </a:r>
            <a:r>
              <a:rPr spc="-50" dirty="0"/>
              <a:t> </a:t>
            </a:r>
            <a:r>
              <a:rPr spc="-5" dirty="0"/>
              <a:t>Organization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26</a:t>
            </a:fld>
            <a:r>
              <a:rPr spc="-10" dirty="0"/>
              <a:t>/16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>
              <a:lnSpc>
                <a:spcPct val="100000"/>
              </a:lnSpc>
            </a:pPr>
            <a:r>
              <a:rPr spc="-5" dirty="0"/>
              <a:t>Storage</a:t>
            </a:r>
            <a:r>
              <a:rPr spc="-55" dirty="0"/>
              <a:t> </a:t>
            </a:r>
            <a:r>
              <a:rPr spc="-15" dirty="0"/>
              <a:t>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6811" y="1745488"/>
            <a:ext cx="6579234" cy="3549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indent="-347345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Primary</a:t>
            </a:r>
            <a:r>
              <a:rPr sz="2000" b="1" spc="-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storage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3300"/>
              </a:buClr>
              <a:buFont typeface="Wingdings"/>
              <a:buChar char=""/>
            </a:pPr>
            <a:endParaRPr sz="2900">
              <a:latin typeface="Times New Roman"/>
              <a:cs typeface="Times New Roman"/>
            </a:endParaRPr>
          </a:p>
          <a:p>
            <a:pPr marL="920750" lvl="1" indent="-328930">
              <a:lnSpc>
                <a:spcPct val="100000"/>
              </a:lnSpc>
              <a:spcBef>
                <a:spcPts val="5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hold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running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program</a:t>
            </a:r>
            <a:r>
              <a:rPr sz="2000" u="sng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instructions</a:t>
            </a:r>
            <a:endParaRPr sz="2000" u="sng">
              <a:latin typeface="Verdana"/>
              <a:cs typeface="Verdana"/>
            </a:endParaRPr>
          </a:p>
          <a:p>
            <a:pPr marL="920750" marR="5080" lvl="1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hold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data,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intermediate results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,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and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results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ongoing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processing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sz="20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job(s)</a:t>
            </a:r>
            <a:endParaRPr sz="2000">
              <a:latin typeface="Verdana"/>
              <a:cs typeface="Verdana"/>
            </a:endParaRPr>
          </a:p>
          <a:p>
            <a:pPr marL="920750" lvl="1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Fast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</a:t>
            </a:r>
            <a:r>
              <a:rPr sz="2000" spc="-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operation</a:t>
            </a:r>
            <a:endParaRPr sz="2000">
              <a:latin typeface="Verdana"/>
              <a:cs typeface="Verdana"/>
            </a:endParaRPr>
          </a:p>
          <a:p>
            <a:pPr marL="920750" lvl="1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Small</a:t>
            </a:r>
            <a:r>
              <a:rPr sz="2000" u="sng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Capacity</a:t>
            </a:r>
            <a:endParaRPr sz="2000">
              <a:latin typeface="Verdana"/>
              <a:cs typeface="Verdana"/>
            </a:endParaRPr>
          </a:p>
          <a:p>
            <a:pPr marL="920750" lvl="1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Expensive</a:t>
            </a:r>
            <a:endParaRPr sz="2000" u="sng">
              <a:latin typeface="Verdana"/>
              <a:cs typeface="Verdana"/>
            </a:endParaRPr>
          </a:p>
          <a:p>
            <a:pPr marL="920750" lvl="1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Volatile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(looses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data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power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dissipation)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10" dirty="0"/>
              <a:t>Ref.</a:t>
            </a:r>
            <a:r>
              <a:rPr spc="-85" dirty="0"/>
              <a:t> </a:t>
            </a:r>
            <a:r>
              <a:rPr spc="-5" dirty="0"/>
              <a:t>Page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06372" y="7083104"/>
            <a:ext cx="250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2:  </a:t>
            </a:r>
            <a:r>
              <a:rPr spc="-10" dirty="0"/>
              <a:t>Basic </a:t>
            </a:r>
            <a:r>
              <a:rPr spc="-5" dirty="0"/>
              <a:t>Computer</a:t>
            </a:r>
            <a:r>
              <a:rPr spc="-50" dirty="0"/>
              <a:t> </a:t>
            </a:r>
            <a:r>
              <a:rPr spc="-5" dirty="0"/>
              <a:t>Organization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27</a:t>
            </a:fld>
            <a:r>
              <a:rPr spc="-10" dirty="0"/>
              <a:t>/16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pc="-5" dirty="0"/>
              <a:t>Two </a:t>
            </a:r>
            <a:r>
              <a:rPr spc="-10" dirty="0"/>
              <a:t>Types of</a:t>
            </a:r>
            <a:r>
              <a:rPr spc="15" dirty="0"/>
              <a:t> </a:t>
            </a:r>
            <a:r>
              <a:rPr spc="-5" dirty="0"/>
              <a:t>Storage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pc="-5" dirty="0"/>
              <a:t>Two </a:t>
            </a:r>
            <a:r>
              <a:rPr spc="-10" dirty="0"/>
              <a:t>Types of</a:t>
            </a:r>
            <a:r>
              <a:rPr spc="15" dirty="0"/>
              <a:t> </a:t>
            </a:r>
            <a:r>
              <a:rPr spc="-5" dirty="0"/>
              <a:t>Storage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10" dirty="0"/>
              <a:t>Ref.</a:t>
            </a:r>
            <a:r>
              <a:rPr spc="-85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06372" y="7083104"/>
            <a:ext cx="250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2:  </a:t>
            </a:r>
            <a:r>
              <a:rPr spc="-10" dirty="0"/>
              <a:t>Basic </a:t>
            </a:r>
            <a:r>
              <a:rPr spc="-5" dirty="0"/>
              <a:t>Computer</a:t>
            </a:r>
            <a:r>
              <a:rPr spc="-50" dirty="0"/>
              <a:t> </a:t>
            </a:r>
            <a:r>
              <a:rPr spc="-5" dirty="0"/>
              <a:t>Organization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28</a:t>
            </a:fld>
            <a:r>
              <a:rPr spc="-10" dirty="0"/>
              <a:t>/16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6044" y="1473200"/>
            <a:ext cx="7804784" cy="3588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 marL="1173480" indent="-344170">
              <a:lnSpc>
                <a:spcPct val="100000"/>
              </a:lnSpc>
              <a:spcBef>
                <a:spcPts val="5"/>
              </a:spcBef>
              <a:buClr>
                <a:srgbClr val="FF3300"/>
              </a:buClr>
              <a:buFont typeface="Wingdings"/>
              <a:buChar char=""/>
              <a:tabLst>
                <a:tab pos="1173480" algn="l"/>
                <a:tab pos="1174115" algn="l"/>
              </a:tabLst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Secondary</a:t>
            </a:r>
            <a:r>
              <a:rPr sz="2000" b="1" spc="-6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storage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3300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marL="1572895" lvl="1" indent="-286385">
              <a:lnSpc>
                <a:spcPct val="100000"/>
              </a:lnSpc>
              <a:spcBef>
                <a:spcPts val="1540"/>
              </a:spcBef>
              <a:buClr>
                <a:srgbClr val="FF3300"/>
              </a:buClr>
              <a:buFont typeface="Wingdings"/>
              <a:buChar char=""/>
              <a:tabLst>
                <a:tab pos="1572895" algn="l"/>
                <a:tab pos="157353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hold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stored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program</a:t>
            </a:r>
            <a:r>
              <a:rPr sz="20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instructions</a:t>
            </a:r>
            <a:endParaRPr sz="2000">
              <a:latin typeface="Verdana"/>
              <a:cs typeface="Verdana"/>
            </a:endParaRPr>
          </a:p>
          <a:p>
            <a:pPr marL="1572895" lvl="1" indent="-28638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572895" algn="l"/>
                <a:tab pos="157353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hold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data and information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 stored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jobs</a:t>
            </a:r>
            <a:endParaRPr sz="2000" u="sng">
              <a:latin typeface="Verdana"/>
              <a:cs typeface="Verdana"/>
            </a:endParaRPr>
          </a:p>
          <a:p>
            <a:pPr marL="1572895" lvl="1" indent="-28638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572895" algn="l"/>
                <a:tab pos="1573530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Slower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 than primary</a:t>
            </a:r>
            <a:r>
              <a:rPr sz="2000"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storage</a:t>
            </a:r>
            <a:endParaRPr sz="2000">
              <a:latin typeface="Verdana"/>
              <a:cs typeface="Verdana"/>
            </a:endParaRPr>
          </a:p>
          <a:p>
            <a:pPr marL="1572895" lvl="1" indent="-28638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572895" algn="l"/>
                <a:tab pos="1573530" algn="l"/>
              </a:tabLst>
            </a:pP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Large</a:t>
            </a:r>
            <a:r>
              <a:rPr sz="2000" spc="-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Capacity</a:t>
            </a:r>
            <a:endParaRPr sz="2000">
              <a:latin typeface="Verdana"/>
              <a:cs typeface="Verdana"/>
            </a:endParaRPr>
          </a:p>
          <a:p>
            <a:pPr marL="1572895" lvl="1" indent="-28638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572895" algn="l"/>
                <a:tab pos="157353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Lot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cheaper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 that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primary</a:t>
            </a:r>
            <a:r>
              <a:rPr sz="2000" spc="-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storage</a:t>
            </a:r>
            <a:endParaRPr sz="2000">
              <a:latin typeface="Verdana"/>
              <a:cs typeface="Verdana"/>
            </a:endParaRPr>
          </a:p>
          <a:p>
            <a:pPr marL="1572895" lvl="1" indent="-28638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572895" algn="l"/>
                <a:tab pos="1573530" algn="l"/>
              </a:tabLst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Retains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data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even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without</a:t>
            </a:r>
            <a:r>
              <a:rPr sz="20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power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07667" y="1757679"/>
            <a:ext cx="7945120" cy="92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Arithmetic Logic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Unit 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computer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system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place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where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actual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executions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instructions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takes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place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during  processing</a:t>
            </a:r>
            <a:r>
              <a:rPr sz="2000" u="sng" spc="-6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operation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10" dirty="0"/>
              <a:t>Ref.</a:t>
            </a:r>
            <a:r>
              <a:rPr spc="-85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06372" y="7083104"/>
            <a:ext cx="250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2:  </a:t>
            </a:r>
            <a:r>
              <a:rPr spc="-10" dirty="0"/>
              <a:t>Basic </a:t>
            </a:r>
            <a:r>
              <a:rPr spc="-5" dirty="0"/>
              <a:t>Computer</a:t>
            </a:r>
            <a:r>
              <a:rPr spc="-50" dirty="0"/>
              <a:t> </a:t>
            </a:r>
            <a:r>
              <a:rPr spc="-5" dirty="0"/>
              <a:t>Organization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29</a:t>
            </a:fld>
            <a:r>
              <a:rPr spc="-10" dirty="0"/>
              <a:t>/16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>
              <a:lnSpc>
                <a:spcPct val="100000"/>
              </a:lnSpc>
            </a:pPr>
            <a:r>
              <a:rPr spc="-5" dirty="0"/>
              <a:t>Arithmetic </a:t>
            </a:r>
            <a:r>
              <a:rPr spc="5" dirty="0"/>
              <a:t>Logic </a:t>
            </a:r>
            <a:r>
              <a:rPr spc="-5" dirty="0"/>
              <a:t>Unit</a:t>
            </a:r>
            <a:r>
              <a:rPr spc="-30" dirty="0"/>
              <a:t> </a:t>
            </a:r>
            <a:r>
              <a:rPr spc="5" dirty="0"/>
              <a:t>(ALU)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ct val="100000"/>
              </a:lnSpc>
            </a:pPr>
            <a:r>
              <a:rPr spc="-10" dirty="0"/>
              <a:t>Learning</a:t>
            </a:r>
            <a:r>
              <a:rPr spc="-15" dirty="0"/>
              <a:t> </a:t>
            </a:r>
            <a:r>
              <a:rPr spc="-5" dirty="0"/>
              <a:t>Objectives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6731" y="7083104"/>
            <a:ext cx="111633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01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1: Introduction to</a:t>
            </a:r>
            <a:r>
              <a:rPr spc="5" dirty="0"/>
              <a:t> </a:t>
            </a:r>
            <a:r>
              <a:rPr dirty="0"/>
              <a:t>Computers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3</a:t>
            </a:fld>
            <a:r>
              <a:rPr spc="-10" dirty="0"/>
              <a:t>/17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2908" y="1753615"/>
            <a:ext cx="7576184" cy="3367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333333"/>
                </a:solidFill>
                <a:latin typeface="Verdana"/>
                <a:cs typeface="Verdana"/>
              </a:rPr>
              <a:t>In this chapter you will learn</a:t>
            </a:r>
            <a:r>
              <a:rPr sz="2200" b="1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srgbClr val="333333"/>
                </a:solidFill>
                <a:latin typeface="Verdana"/>
                <a:cs typeface="Verdana"/>
              </a:rPr>
              <a:t>about:</a:t>
            </a:r>
            <a:endParaRPr sz="2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920750" indent="-32893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Computer</a:t>
            </a:r>
            <a:endParaRPr sz="2000" dirty="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Data</a:t>
            </a:r>
            <a:r>
              <a:rPr sz="2000" spc="-9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processing</a:t>
            </a:r>
            <a:endParaRPr sz="2000" dirty="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Characteristic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features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sz="20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computers</a:t>
            </a:r>
            <a:endParaRPr sz="2000" dirty="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Computers’ evolution to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their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present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form</a:t>
            </a:r>
            <a:endParaRPr sz="2000" dirty="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Computer</a:t>
            </a:r>
            <a:r>
              <a:rPr sz="2000" spc="-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generations</a:t>
            </a:r>
            <a:endParaRPr sz="2000" dirty="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Characteristic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features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each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computer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generation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6811" y="1757679"/>
            <a:ext cx="7943215" cy="92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Control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Unit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computer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system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manages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coordinates  the operations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all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other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components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computer 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10" dirty="0"/>
              <a:t>Ref.</a:t>
            </a:r>
            <a:r>
              <a:rPr spc="-85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06372" y="7083104"/>
            <a:ext cx="250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2:  </a:t>
            </a:r>
            <a:r>
              <a:rPr spc="-10" dirty="0"/>
              <a:t>Basic </a:t>
            </a:r>
            <a:r>
              <a:rPr spc="-5" dirty="0"/>
              <a:t>Computer</a:t>
            </a:r>
            <a:r>
              <a:rPr spc="-50" dirty="0"/>
              <a:t> </a:t>
            </a:r>
            <a:r>
              <a:rPr spc="-5" dirty="0"/>
              <a:t>Organization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30</a:t>
            </a:fld>
            <a:r>
              <a:rPr spc="-10" dirty="0"/>
              <a:t>/16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>
              <a:lnSpc>
                <a:spcPct val="100000"/>
              </a:lnSpc>
            </a:pPr>
            <a:r>
              <a:rPr lang="en-US" sz="3200" spc="-505" dirty="0" smtClean="0"/>
              <a:t>Con</a:t>
            </a:r>
            <a:r>
              <a:rPr sz="3200" spc="-505" smtClean="0"/>
              <a:t>trol  </a:t>
            </a:r>
            <a:r>
              <a:rPr sz="3200" spc="-10" dirty="0"/>
              <a:t>Unit</a:t>
            </a:r>
            <a:r>
              <a:rPr sz="3200" spc="-135" dirty="0"/>
              <a:t> </a:t>
            </a:r>
            <a:r>
              <a:rPr sz="3200" spc="-5" dirty="0"/>
              <a:t>(CU)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47088" y="2133600"/>
            <a:ext cx="1475740" cy="978535"/>
          </a:xfrm>
          <a:prstGeom prst="rect">
            <a:avLst/>
          </a:prstGeom>
          <a:solidFill>
            <a:srgbClr val="F3EFAB"/>
          </a:solidFill>
          <a:ln w="9144">
            <a:solidFill>
              <a:srgbClr val="000000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150495" marR="122555" algn="ctr">
              <a:lnSpc>
                <a:spcPct val="100000"/>
              </a:lnSpc>
              <a:spcBef>
                <a:spcPts val="515"/>
              </a:spcBef>
            </a:pPr>
            <a:r>
              <a:rPr sz="1800" spc="-1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it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metic  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Logic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Unit 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(ALU)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10" dirty="0"/>
              <a:t>Ref.</a:t>
            </a:r>
            <a:r>
              <a:rPr spc="-85" dirty="0"/>
              <a:t> </a:t>
            </a:r>
            <a:r>
              <a:rPr spc="-5" dirty="0"/>
              <a:t>Page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06372" y="7083104"/>
            <a:ext cx="250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2:  </a:t>
            </a:r>
            <a:r>
              <a:rPr spc="-10" dirty="0"/>
              <a:t>Basic </a:t>
            </a:r>
            <a:r>
              <a:rPr spc="-5" dirty="0"/>
              <a:t>Computer</a:t>
            </a:r>
            <a:r>
              <a:rPr spc="-50" dirty="0"/>
              <a:t> </a:t>
            </a:r>
            <a:r>
              <a:rPr spc="-5" dirty="0"/>
              <a:t>Organization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31</a:t>
            </a:fld>
            <a:r>
              <a:rPr spc="-10" dirty="0"/>
              <a:t>/16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69079" y="2121407"/>
            <a:ext cx="1475740" cy="978535"/>
          </a:xfrm>
          <a:prstGeom prst="rect">
            <a:avLst/>
          </a:prstGeom>
          <a:solidFill>
            <a:srgbClr val="F3EFAB"/>
          </a:solidFill>
          <a:ln w="9144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470534" marR="30480" indent="-424180">
              <a:lnSpc>
                <a:spcPct val="100000"/>
              </a:lnSpc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Control Unit 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(CU)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89396" y="2477008"/>
            <a:ext cx="23241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64095" y="2121407"/>
            <a:ext cx="1472565" cy="978535"/>
          </a:xfrm>
          <a:prstGeom prst="rect">
            <a:avLst/>
          </a:prstGeom>
          <a:solidFill>
            <a:srgbClr val="F3EFAB"/>
          </a:solidFill>
          <a:ln w="914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135255" marR="100330" indent="194945">
              <a:lnSpc>
                <a:spcPct val="100000"/>
              </a:lnSpc>
              <a:spcBef>
                <a:spcPts val="225"/>
              </a:spcBef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Central  Processing  Unit</a:t>
            </a:r>
            <a:r>
              <a:rPr sz="1800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(CPU)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4555" y="3604767"/>
            <a:ext cx="6528434" cy="1369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indent="-347345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brain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computer</a:t>
            </a:r>
            <a:r>
              <a:rPr sz="2000" u="sng" spc="-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 u="sng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3300"/>
              </a:buClr>
              <a:buFont typeface="Wingdings"/>
              <a:buChar char=""/>
            </a:pPr>
            <a:endParaRPr sz="2900">
              <a:latin typeface="Times New Roman"/>
              <a:cs typeface="Times New Roman"/>
            </a:endParaRPr>
          </a:p>
          <a:p>
            <a:pPr marL="360045" marR="5080" indent="-347345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responsible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for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controlling the operations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all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other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units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computer</a:t>
            </a:r>
            <a:r>
              <a:rPr sz="20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50411" y="2531871"/>
            <a:ext cx="23241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pc="-500" smtClean="0"/>
              <a:t>C</a:t>
            </a:r>
            <a:r>
              <a:rPr sz="3200" spc="-500" smtClean="0"/>
              <a:t>entral  </a:t>
            </a:r>
            <a:r>
              <a:rPr sz="3200" spc="-5" dirty="0"/>
              <a:t>Processing Unit</a:t>
            </a:r>
            <a:r>
              <a:rPr sz="3200" spc="-85" dirty="0"/>
              <a:t> </a:t>
            </a:r>
            <a:r>
              <a:rPr sz="3200" spc="5" dirty="0"/>
              <a:t>(CPU)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419860" y="2057400"/>
            <a:ext cx="7694930" cy="39113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3085">
              <a:lnSpc>
                <a:spcPct val="100000"/>
              </a:lnSpc>
            </a:pPr>
            <a:r>
              <a:rPr spc="-10" dirty="0"/>
              <a:t>A </a:t>
            </a:r>
            <a:r>
              <a:rPr spc="-5" dirty="0"/>
              <a:t>system has </a:t>
            </a:r>
            <a:r>
              <a:rPr dirty="0"/>
              <a:t>following three</a:t>
            </a:r>
            <a:r>
              <a:rPr spc="5" dirty="0"/>
              <a:t> </a:t>
            </a:r>
            <a:r>
              <a:rPr spc="-5" dirty="0"/>
              <a:t>characteristics:</a:t>
            </a:r>
          </a:p>
          <a:p>
            <a:pPr marL="501015"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339215" indent="-457200">
              <a:lnSpc>
                <a:spcPct val="100000"/>
              </a:lnSpc>
              <a:buClr>
                <a:srgbClr val="FF3300"/>
              </a:buClr>
              <a:buAutoNum type="arabicPeriod"/>
              <a:tabLst>
                <a:tab pos="1339850" algn="l"/>
                <a:tab pos="1340485" algn="l"/>
              </a:tabLst>
            </a:pPr>
            <a:r>
              <a:rPr b="0" spc="-10" dirty="0">
                <a:latin typeface="Verdana"/>
                <a:cs typeface="Verdana"/>
              </a:rPr>
              <a:t>A system </a:t>
            </a:r>
            <a:r>
              <a:rPr b="0" spc="-5" dirty="0">
                <a:latin typeface="Verdana"/>
                <a:cs typeface="Verdana"/>
              </a:rPr>
              <a:t>has more than one</a:t>
            </a:r>
            <a:r>
              <a:rPr b="0" spc="-70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element</a:t>
            </a:r>
          </a:p>
          <a:p>
            <a:pPr marL="1339215" indent="-4572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AutoNum type="arabicPeriod"/>
              <a:tabLst>
                <a:tab pos="1339850" algn="l"/>
                <a:tab pos="1340485" algn="l"/>
              </a:tabLst>
            </a:pPr>
            <a:r>
              <a:rPr b="0" u="sng" spc="-5" dirty="0">
                <a:latin typeface="Verdana"/>
                <a:cs typeface="Verdana"/>
              </a:rPr>
              <a:t>All </a:t>
            </a:r>
            <a:r>
              <a:rPr b="0" u="sng" spc="-10" dirty="0">
                <a:latin typeface="Verdana"/>
                <a:cs typeface="Verdana"/>
              </a:rPr>
              <a:t>elements of </a:t>
            </a:r>
            <a:r>
              <a:rPr b="0" u="sng" spc="-5" dirty="0">
                <a:latin typeface="Verdana"/>
                <a:cs typeface="Verdana"/>
              </a:rPr>
              <a:t>a </a:t>
            </a:r>
            <a:r>
              <a:rPr b="0" u="sng" spc="-5" dirty="0">
                <a:solidFill>
                  <a:srgbClr val="FF0000"/>
                </a:solidFill>
                <a:latin typeface="Verdana"/>
                <a:cs typeface="Verdana"/>
              </a:rPr>
              <a:t>system</a:t>
            </a:r>
            <a:r>
              <a:rPr b="0" u="sng" spc="-5" dirty="0">
                <a:latin typeface="Verdana"/>
                <a:cs typeface="Verdana"/>
              </a:rPr>
              <a:t> </a:t>
            </a:r>
            <a:r>
              <a:rPr b="0" u="sng" spc="-10" dirty="0">
                <a:latin typeface="Verdana"/>
                <a:cs typeface="Verdana"/>
              </a:rPr>
              <a:t>are </a:t>
            </a:r>
            <a:r>
              <a:rPr b="0" u="sng" spc="5" dirty="0">
                <a:latin typeface="Verdana"/>
                <a:cs typeface="Verdana"/>
              </a:rPr>
              <a:t>logically</a:t>
            </a:r>
            <a:r>
              <a:rPr b="0" u="sng" spc="-20" dirty="0">
                <a:latin typeface="Verdana"/>
                <a:cs typeface="Verdana"/>
              </a:rPr>
              <a:t> </a:t>
            </a:r>
            <a:r>
              <a:rPr b="0" u="sng" spc="-10" dirty="0">
                <a:latin typeface="Verdana"/>
                <a:cs typeface="Verdana"/>
              </a:rPr>
              <a:t>related</a:t>
            </a:r>
          </a:p>
          <a:p>
            <a:pPr marL="1339215" marR="5080" indent="-4572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AutoNum type="arabicPeriod"/>
              <a:tabLst>
                <a:tab pos="1339850" algn="l"/>
                <a:tab pos="1340485" algn="l"/>
              </a:tabLst>
            </a:pPr>
            <a:r>
              <a:rPr b="0" spc="-5" dirty="0">
                <a:latin typeface="Verdana"/>
                <a:cs typeface="Verdana"/>
              </a:rPr>
              <a:t>All </a:t>
            </a:r>
            <a:r>
              <a:rPr b="0" spc="-10" dirty="0">
                <a:latin typeface="Verdana"/>
                <a:cs typeface="Verdana"/>
              </a:rPr>
              <a:t>elements of </a:t>
            </a:r>
            <a:r>
              <a:rPr b="0" spc="-5" dirty="0">
                <a:latin typeface="Verdana"/>
                <a:cs typeface="Verdana"/>
              </a:rPr>
              <a:t>a system </a:t>
            </a:r>
            <a:r>
              <a:rPr b="0" spc="-10" dirty="0">
                <a:latin typeface="Verdana"/>
                <a:cs typeface="Verdana"/>
              </a:rPr>
              <a:t>are </a:t>
            </a:r>
            <a:r>
              <a:rPr b="0" spc="-5" dirty="0">
                <a:latin typeface="Verdana"/>
                <a:cs typeface="Verdana"/>
              </a:rPr>
              <a:t>controlled </a:t>
            </a:r>
            <a:r>
              <a:rPr b="0" spc="10" dirty="0">
                <a:latin typeface="Verdana"/>
                <a:cs typeface="Verdana"/>
              </a:rPr>
              <a:t>in </a:t>
            </a:r>
            <a:r>
              <a:rPr b="0" spc="-5" dirty="0">
                <a:latin typeface="Verdana"/>
                <a:cs typeface="Verdana"/>
              </a:rPr>
              <a:t>a </a:t>
            </a:r>
            <a:r>
              <a:rPr b="0" spc="-10" dirty="0">
                <a:latin typeface="Verdana"/>
                <a:cs typeface="Verdana"/>
              </a:rPr>
              <a:t>manner </a:t>
            </a:r>
            <a:r>
              <a:rPr b="0" spc="-5" dirty="0">
                <a:latin typeface="Verdana"/>
                <a:cs typeface="Verdana"/>
              </a:rPr>
              <a:t>to  achieve the </a:t>
            </a:r>
            <a:r>
              <a:rPr b="0" spc="-10" dirty="0">
                <a:latin typeface="Verdana"/>
                <a:cs typeface="Verdana"/>
              </a:rPr>
              <a:t>system</a:t>
            </a:r>
            <a:r>
              <a:rPr b="0" spc="-80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goal</a:t>
            </a:r>
          </a:p>
          <a:p>
            <a:pPr marL="501015">
              <a:lnSpc>
                <a:spcPct val="100000"/>
              </a:lnSpc>
              <a:spcBef>
                <a:spcPts val="15"/>
              </a:spcBef>
            </a:pPr>
            <a:endParaRPr sz="2950">
              <a:latin typeface="Times New Roman"/>
              <a:cs typeface="Times New Roman"/>
            </a:endParaRPr>
          </a:p>
          <a:p>
            <a:pPr marL="513715" marR="113664">
              <a:lnSpc>
                <a:spcPct val="100000"/>
              </a:lnSpc>
            </a:pPr>
            <a:r>
              <a:rPr b="0" u="sng" spc="-10" dirty="0">
                <a:latin typeface="Verdana"/>
                <a:cs typeface="Verdana"/>
              </a:rPr>
              <a:t>A </a:t>
            </a:r>
            <a:r>
              <a:rPr b="0" u="sng" spc="-5" dirty="0">
                <a:solidFill>
                  <a:srgbClr val="FF0000"/>
                </a:solidFill>
                <a:latin typeface="Verdana"/>
                <a:cs typeface="Verdana"/>
              </a:rPr>
              <a:t>computer</a:t>
            </a:r>
            <a:r>
              <a:rPr b="0" u="sng" spc="-5" dirty="0">
                <a:latin typeface="Verdana"/>
                <a:cs typeface="Verdana"/>
              </a:rPr>
              <a:t> </a:t>
            </a:r>
            <a:r>
              <a:rPr b="0" u="sng" spc="10" dirty="0">
                <a:latin typeface="Verdana"/>
                <a:cs typeface="Verdana"/>
              </a:rPr>
              <a:t>is </a:t>
            </a:r>
            <a:r>
              <a:rPr b="0" u="sng" spc="-5" dirty="0">
                <a:latin typeface="Verdana"/>
                <a:cs typeface="Verdana"/>
              </a:rPr>
              <a:t>a </a:t>
            </a:r>
            <a:r>
              <a:rPr b="0" u="sng" spc="-10" dirty="0">
                <a:solidFill>
                  <a:srgbClr val="FF0000"/>
                </a:solidFill>
                <a:latin typeface="Verdana"/>
                <a:cs typeface="Verdana"/>
              </a:rPr>
              <a:t>system</a:t>
            </a:r>
            <a:r>
              <a:rPr b="0" u="sng" spc="-10" dirty="0">
                <a:latin typeface="Verdana"/>
                <a:cs typeface="Verdana"/>
              </a:rPr>
              <a:t> </a:t>
            </a:r>
            <a:r>
              <a:rPr b="0" u="sng" spc="-5" dirty="0">
                <a:latin typeface="Verdana"/>
                <a:cs typeface="Verdana"/>
              </a:rPr>
              <a:t>as </a:t>
            </a:r>
            <a:r>
              <a:rPr b="0" u="sng" spc="10" dirty="0">
                <a:latin typeface="Verdana"/>
                <a:cs typeface="Verdana"/>
              </a:rPr>
              <a:t>it </a:t>
            </a:r>
            <a:r>
              <a:rPr b="0" u="sng" spc="-10" dirty="0">
                <a:latin typeface="Verdana"/>
                <a:cs typeface="Verdana"/>
              </a:rPr>
              <a:t>comprises </a:t>
            </a:r>
            <a:r>
              <a:rPr b="0" u="sng" dirty="0">
                <a:latin typeface="Verdana"/>
                <a:cs typeface="Verdana"/>
              </a:rPr>
              <a:t>of </a:t>
            </a:r>
            <a:r>
              <a:rPr b="0" u="sng" spc="-5" dirty="0">
                <a:latin typeface="Verdana"/>
                <a:cs typeface="Verdana"/>
              </a:rPr>
              <a:t>integrated  components </a:t>
            </a:r>
            <a:r>
              <a:rPr b="0" spc="5" dirty="0">
                <a:latin typeface="Verdana"/>
                <a:cs typeface="Verdana"/>
              </a:rPr>
              <a:t>(input </a:t>
            </a:r>
            <a:r>
              <a:rPr b="0" dirty="0">
                <a:latin typeface="Verdana"/>
                <a:cs typeface="Verdana"/>
              </a:rPr>
              <a:t>unit, output unit, </a:t>
            </a:r>
            <a:r>
              <a:rPr b="0" spc="-10" dirty="0">
                <a:latin typeface="Verdana"/>
                <a:cs typeface="Verdana"/>
              </a:rPr>
              <a:t>storage </a:t>
            </a:r>
            <a:r>
              <a:rPr b="0" dirty="0">
                <a:latin typeface="Verdana"/>
                <a:cs typeface="Verdana"/>
              </a:rPr>
              <a:t>unit, </a:t>
            </a:r>
            <a:r>
              <a:rPr b="0" spc="-5" dirty="0">
                <a:latin typeface="Verdana"/>
                <a:cs typeface="Verdana"/>
              </a:rPr>
              <a:t>and CPU)  </a:t>
            </a:r>
            <a:r>
              <a:rPr b="0" u="sng" spc="-5" dirty="0">
                <a:latin typeface="Verdana"/>
                <a:cs typeface="Verdana"/>
              </a:rPr>
              <a:t>that </a:t>
            </a:r>
            <a:r>
              <a:rPr b="0" u="sng" spc="-10" dirty="0">
                <a:latin typeface="Verdana"/>
                <a:cs typeface="Verdana"/>
              </a:rPr>
              <a:t>work </a:t>
            </a:r>
            <a:r>
              <a:rPr b="0" u="sng" spc="-5" dirty="0">
                <a:latin typeface="Verdana"/>
                <a:cs typeface="Verdana"/>
              </a:rPr>
              <a:t>together to </a:t>
            </a:r>
            <a:r>
              <a:rPr b="0" u="sng" spc="-10" dirty="0">
                <a:latin typeface="Verdana"/>
                <a:cs typeface="Verdana"/>
              </a:rPr>
              <a:t>perform </a:t>
            </a:r>
            <a:r>
              <a:rPr b="0" u="sng" spc="-5" dirty="0">
                <a:latin typeface="Verdana"/>
                <a:cs typeface="Verdana"/>
              </a:rPr>
              <a:t>the </a:t>
            </a:r>
            <a:r>
              <a:rPr b="0" u="sng" spc="-10" dirty="0">
                <a:latin typeface="Verdana"/>
                <a:cs typeface="Verdana"/>
              </a:rPr>
              <a:t>steps </a:t>
            </a:r>
            <a:r>
              <a:rPr b="0" dirty="0">
                <a:latin typeface="Verdana"/>
                <a:cs typeface="Verdana"/>
              </a:rPr>
              <a:t>called </a:t>
            </a:r>
            <a:r>
              <a:rPr b="0" spc="-20" dirty="0">
                <a:latin typeface="Verdana"/>
                <a:cs typeface="Verdana"/>
              </a:rPr>
              <a:t>for </a:t>
            </a:r>
            <a:r>
              <a:rPr b="0" spc="10" dirty="0">
                <a:latin typeface="Verdana"/>
                <a:cs typeface="Verdana"/>
              </a:rPr>
              <a:t>in </a:t>
            </a:r>
            <a:r>
              <a:rPr b="0" spc="-5" dirty="0">
                <a:latin typeface="Verdana"/>
                <a:cs typeface="Verdana"/>
              </a:rPr>
              <a:t>the  </a:t>
            </a:r>
            <a:r>
              <a:rPr b="0" u="sng" dirty="0">
                <a:latin typeface="Verdana"/>
                <a:cs typeface="Verdana"/>
              </a:rPr>
              <a:t>executing</a:t>
            </a:r>
            <a:r>
              <a:rPr b="0" u="sng" spc="-95" dirty="0">
                <a:latin typeface="Verdana"/>
                <a:cs typeface="Verdana"/>
              </a:rPr>
              <a:t> </a:t>
            </a:r>
            <a:r>
              <a:rPr b="0" u="sng" spc="-10" dirty="0">
                <a:latin typeface="Verdana"/>
                <a:cs typeface="Verdana"/>
              </a:rPr>
              <a:t>program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10" dirty="0"/>
              <a:t>Ref.</a:t>
            </a:r>
            <a:r>
              <a:rPr spc="-85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06372" y="7083104"/>
            <a:ext cx="250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2:  </a:t>
            </a:r>
            <a:r>
              <a:rPr spc="-10" dirty="0"/>
              <a:t>Basic </a:t>
            </a:r>
            <a:r>
              <a:rPr spc="-5" dirty="0"/>
              <a:t>Computer</a:t>
            </a:r>
            <a:r>
              <a:rPr spc="-50" dirty="0"/>
              <a:t> </a:t>
            </a:r>
            <a:r>
              <a:rPr spc="-5" dirty="0"/>
              <a:t>Organization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32</a:t>
            </a:fld>
            <a:r>
              <a:rPr spc="-10" dirty="0"/>
              <a:t>/16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pc="-5" dirty="0"/>
              <a:t>The System</a:t>
            </a:r>
            <a:r>
              <a:rPr spc="-55" dirty="0"/>
              <a:t> </a:t>
            </a:r>
            <a:r>
              <a:rPr spc="-5" dirty="0"/>
              <a:t>Concept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9860" y="1754632"/>
            <a:ext cx="7686675" cy="2739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marR="504825" indent="-347345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word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computer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comes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from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word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“compute”,  which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means,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“to</a:t>
            </a:r>
            <a:r>
              <a:rPr sz="2000" spc="-6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calculate”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0000"/>
              </a:buClr>
              <a:buFont typeface="Wingdings"/>
              <a:buChar char=""/>
            </a:pPr>
            <a:endParaRPr sz="2900">
              <a:latin typeface="Times New Roman"/>
              <a:cs typeface="Times New Roman"/>
            </a:endParaRPr>
          </a:p>
          <a:p>
            <a:pPr marL="360045" marR="601980" indent="-347345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Thereby,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computer </a:t>
            </a:r>
            <a:r>
              <a:rPr sz="2000" spc="1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u="sng" spc="-5" smtClean="0">
                <a:solidFill>
                  <a:srgbClr val="333333"/>
                </a:solidFill>
                <a:latin typeface="Verdana"/>
                <a:cs typeface="Verdana"/>
              </a:rPr>
              <a:t>an electronic device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that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can  perform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arithmetic </a:t>
            </a:r>
            <a:r>
              <a:rPr sz="2000" u="sng" spc="-5">
                <a:solidFill>
                  <a:srgbClr val="333333"/>
                </a:solidFill>
                <a:latin typeface="Verdana"/>
                <a:cs typeface="Verdana"/>
              </a:rPr>
              <a:t>operations </a:t>
            </a:r>
            <a:r>
              <a:rPr sz="2000" u="sng" spc="-5" smtClean="0">
                <a:solidFill>
                  <a:srgbClr val="333333"/>
                </a:solidFill>
                <a:latin typeface="Verdana"/>
                <a:cs typeface="Verdana"/>
              </a:rPr>
              <a:t>at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high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speed</a:t>
            </a:r>
            <a:endParaRPr sz="2000" u="sng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0000"/>
              </a:buClr>
              <a:buFont typeface="Wingdings"/>
              <a:buChar char=""/>
            </a:pPr>
            <a:endParaRPr sz="2900">
              <a:latin typeface="Times New Roman"/>
              <a:cs typeface="Times New Roman"/>
            </a:endParaRPr>
          </a:p>
          <a:p>
            <a:pPr marL="360045" marR="5080" indent="-347345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computer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also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called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i="1" spc="-5" dirty="0">
                <a:solidFill>
                  <a:srgbClr val="FF0000"/>
                </a:solidFill>
                <a:latin typeface="Verdana"/>
                <a:cs typeface="Verdana"/>
              </a:rPr>
              <a:t>data processor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because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can  store, process,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retrieve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data whenever</a:t>
            </a:r>
            <a:r>
              <a:rPr sz="2000" u="sng" spc="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desired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731" y="7083104"/>
            <a:ext cx="111633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01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1: Introduction to</a:t>
            </a:r>
            <a:r>
              <a:rPr spc="5" dirty="0"/>
              <a:t> </a:t>
            </a:r>
            <a:r>
              <a:rPr dirty="0"/>
              <a:t>Computers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4</a:t>
            </a:fld>
            <a:r>
              <a:rPr spc="-10" dirty="0"/>
              <a:t>/17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ct val="100000"/>
              </a:lnSpc>
            </a:pPr>
            <a:r>
              <a:rPr spc="-459" smtClean="0"/>
              <a:t>C</a:t>
            </a:r>
            <a:r>
              <a:rPr sz="3200" spc="-459" smtClean="0"/>
              <a:t>omputer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10" dirty="0"/>
              <a:t>Data</a:t>
            </a:r>
            <a:r>
              <a:rPr spc="-15" dirty="0"/>
              <a:t> </a:t>
            </a:r>
            <a:r>
              <a:rPr spc="-5" dirty="0"/>
              <a:t>Processing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9860" y="1754632"/>
            <a:ext cx="7825740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606425" algn="l"/>
                <a:tab pos="1677035" algn="l"/>
                <a:tab pos="2057400" algn="l"/>
                <a:tab pos="3557270" algn="l"/>
                <a:tab pos="4260850" algn="l"/>
                <a:tab pos="5086985" algn="l"/>
                <a:tab pos="5376545" algn="l"/>
                <a:tab pos="6724650" algn="l"/>
                <a:tab pos="7068820" algn="l"/>
              </a:tabLst>
            </a:pP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u="sng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v</a:t>
            </a:r>
            <a:r>
              <a:rPr sz="2000" u="sng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25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ro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ss</a:t>
            </a:r>
            <a:r>
              <a:rPr sz="2000" u="sng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d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u="sng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co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mp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ut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u="sng" spc="-3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u="sng" spc="25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endParaRPr sz="2000" u="sng">
              <a:latin typeface="Verdana"/>
              <a:cs typeface="Verdana"/>
            </a:endParaRPr>
          </a:p>
          <a:p>
            <a:pPr marL="12700">
              <a:lnSpc>
                <a:spcPts val="2255"/>
              </a:lnSpc>
            </a:pPr>
            <a:r>
              <a:rPr sz="2000" i="1" u="sng" spc="-5" dirty="0">
                <a:solidFill>
                  <a:srgbClr val="FF0000"/>
                </a:solidFill>
                <a:latin typeface="Verdana"/>
                <a:cs typeface="Verdana"/>
              </a:rPr>
              <a:t>data</a:t>
            </a:r>
            <a:r>
              <a:rPr sz="2000" i="1" u="sng" spc="-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i="1" u="sng" spc="-10" dirty="0">
                <a:solidFill>
                  <a:srgbClr val="FF0000"/>
                </a:solidFill>
                <a:latin typeface="Verdana"/>
                <a:cs typeface="Verdana"/>
              </a:rPr>
              <a:t>processing</a:t>
            </a:r>
            <a:endParaRPr sz="2000" u="sng">
              <a:solidFill>
                <a:srgbClr val="FF0000"/>
              </a:solidFill>
              <a:latin typeface="Verdana"/>
              <a:cs typeface="Verdana"/>
            </a:endParaRPr>
          </a:p>
          <a:p>
            <a:pPr marL="6985" algn="ctr">
              <a:lnSpc>
                <a:spcPts val="2255"/>
              </a:lnSpc>
            </a:pPr>
            <a:r>
              <a:rPr sz="2000" b="1" dirty="0">
                <a:latin typeface="Verdana"/>
                <a:cs typeface="Verdana"/>
              </a:rPr>
              <a:t>Data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4903" y="2916935"/>
            <a:ext cx="2249805" cy="46672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59690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latin typeface="Verdana"/>
                <a:cs typeface="Verdana"/>
              </a:rPr>
              <a:t>Capture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Data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84903" y="3721608"/>
            <a:ext cx="2249805" cy="46672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5969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latin typeface="Verdana"/>
                <a:cs typeface="Verdana"/>
              </a:rPr>
              <a:t>Manipulate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Data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9144" y="4529328"/>
            <a:ext cx="2978150" cy="46672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554355">
              <a:lnSpc>
                <a:spcPct val="100000"/>
              </a:lnSpc>
              <a:spcBef>
                <a:spcPts val="325"/>
              </a:spcBef>
            </a:pPr>
            <a:r>
              <a:rPr sz="2000" dirty="0">
                <a:latin typeface="Verdana"/>
                <a:cs typeface="Verdana"/>
              </a:rPr>
              <a:t>Output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Results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79135" y="2593848"/>
            <a:ext cx="76200" cy="323215"/>
          </a:xfrm>
          <a:custGeom>
            <a:avLst/>
            <a:gdLst/>
            <a:ahLst/>
            <a:cxnLst/>
            <a:rect l="l" t="t" r="r" b="b"/>
            <a:pathLst>
              <a:path w="76200" h="323214">
                <a:moveTo>
                  <a:pt x="33527" y="246887"/>
                </a:moveTo>
                <a:lnTo>
                  <a:pt x="0" y="246887"/>
                </a:lnTo>
                <a:lnTo>
                  <a:pt x="36575" y="323088"/>
                </a:lnTo>
                <a:lnTo>
                  <a:pt x="68275" y="262127"/>
                </a:lnTo>
                <a:lnTo>
                  <a:pt x="36575" y="262127"/>
                </a:lnTo>
                <a:lnTo>
                  <a:pt x="33527" y="259079"/>
                </a:lnTo>
                <a:lnTo>
                  <a:pt x="33527" y="246887"/>
                </a:lnTo>
                <a:close/>
              </a:path>
              <a:path w="76200" h="323214">
                <a:moveTo>
                  <a:pt x="36575" y="0"/>
                </a:moveTo>
                <a:lnTo>
                  <a:pt x="33527" y="6096"/>
                </a:lnTo>
                <a:lnTo>
                  <a:pt x="33527" y="259079"/>
                </a:lnTo>
                <a:lnTo>
                  <a:pt x="36575" y="262127"/>
                </a:lnTo>
                <a:lnTo>
                  <a:pt x="42672" y="259079"/>
                </a:lnTo>
                <a:lnTo>
                  <a:pt x="42672" y="6096"/>
                </a:lnTo>
                <a:lnTo>
                  <a:pt x="36575" y="0"/>
                </a:lnTo>
                <a:close/>
              </a:path>
              <a:path w="76200" h="323214">
                <a:moveTo>
                  <a:pt x="76200" y="246887"/>
                </a:moveTo>
                <a:lnTo>
                  <a:pt x="42672" y="246887"/>
                </a:lnTo>
                <a:lnTo>
                  <a:pt x="42672" y="259079"/>
                </a:lnTo>
                <a:lnTo>
                  <a:pt x="36575" y="262127"/>
                </a:lnTo>
                <a:lnTo>
                  <a:pt x="68275" y="262127"/>
                </a:lnTo>
                <a:lnTo>
                  <a:pt x="76200" y="2468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79135" y="3380232"/>
            <a:ext cx="76200" cy="341630"/>
          </a:xfrm>
          <a:custGeom>
            <a:avLst/>
            <a:gdLst/>
            <a:ahLst/>
            <a:cxnLst/>
            <a:rect l="l" t="t" r="r" b="b"/>
            <a:pathLst>
              <a:path w="76200" h="341629">
                <a:moveTo>
                  <a:pt x="33527" y="265175"/>
                </a:moveTo>
                <a:lnTo>
                  <a:pt x="0" y="265175"/>
                </a:lnTo>
                <a:lnTo>
                  <a:pt x="36575" y="341375"/>
                </a:lnTo>
                <a:lnTo>
                  <a:pt x="66690" y="283463"/>
                </a:lnTo>
                <a:lnTo>
                  <a:pt x="36575" y="283463"/>
                </a:lnTo>
                <a:lnTo>
                  <a:pt x="33527" y="280415"/>
                </a:lnTo>
                <a:lnTo>
                  <a:pt x="33527" y="265175"/>
                </a:lnTo>
                <a:close/>
              </a:path>
              <a:path w="76200" h="341629">
                <a:moveTo>
                  <a:pt x="36575" y="0"/>
                </a:moveTo>
                <a:lnTo>
                  <a:pt x="33527" y="6095"/>
                </a:lnTo>
                <a:lnTo>
                  <a:pt x="33527" y="280415"/>
                </a:lnTo>
                <a:lnTo>
                  <a:pt x="36575" y="283463"/>
                </a:lnTo>
                <a:lnTo>
                  <a:pt x="42672" y="280415"/>
                </a:lnTo>
                <a:lnTo>
                  <a:pt x="42672" y="6095"/>
                </a:lnTo>
                <a:lnTo>
                  <a:pt x="36575" y="0"/>
                </a:lnTo>
                <a:close/>
              </a:path>
              <a:path w="76200" h="341629">
                <a:moveTo>
                  <a:pt x="76200" y="265175"/>
                </a:moveTo>
                <a:lnTo>
                  <a:pt x="42672" y="265175"/>
                </a:lnTo>
                <a:lnTo>
                  <a:pt x="42672" y="280415"/>
                </a:lnTo>
                <a:lnTo>
                  <a:pt x="36575" y="283463"/>
                </a:lnTo>
                <a:lnTo>
                  <a:pt x="66690" y="283463"/>
                </a:lnTo>
                <a:lnTo>
                  <a:pt x="76200" y="2651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79135" y="4184903"/>
            <a:ext cx="76200" cy="341630"/>
          </a:xfrm>
          <a:custGeom>
            <a:avLst/>
            <a:gdLst/>
            <a:ahLst/>
            <a:cxnLst/>
            <a:rect l="l" t="t" r="r" b="b"/>
            <a:pathLst>
              <a:path w="76200" h="341629">
                <a:moveTo>
                  <a:pt x="33527" y="265175"/>
                </a:moveTo>
                <a:lnTo>
                  <a:pt x="0" y="265175"/>
                </a:lnTo>
                <a:lnTo>
                  <a:pt x="36575" y="341376"/>
                </a:lnTo>
                <a:lnTo>
                  <a:pt x="66690" y="283463"/>
                </a:lnTo>
                <a:lnTo>
                  <a:pt x="36575" y="283463"/>
                </a:lnTo>
                <a:lnTo>
                  <a:pt x="33527" y="280416"/>
                </a:lnTo>
                <a:lnTo>
                  <a:pt x="33527" y="265175"/>
                </a:lnTo>
                <a:close/>
              </a:path>
              <a:path w="76200" h="341629">
                <a:moveTo>
                  <a:pt x="36575" y="0"/>
                </a:moveTo>
                <a:lnTo>
                  <a:pt x="33527" y="6096"/>
                </a:lnTo>
                <a:lnTo>
                  <a:pt x="33527" y="280416"/>
                </a:lnTo>
                <a:lnTo>
                  <a:pt x="36575" y="283463"/>
                </a:lnTo>
                <a:lnTo>
                  <a:pt x="42672" y="280416"/>
                </a:lnTo>
                <a:lnTo>
                  <a:pt x="42672" y="6096"/>
                </a:lnTo>
                <a:lnTo>
                  <a:pt x="36575" y="0"/>
                </a:lnTo>
                <a:close/>
              </a:path>
              <a:path w="76200" h="341629">
                <a:moveTo>
                  <a:pt x="76200" y="265175"/>
                </a:moveTo>
                <a:lnTo>
                  <a:pt x="42672" y="265175"/>
                </a:lnTo>
                <a:lnTo>
                  <a:pt x="42672" y="280416"/>
                </a:lnTo>
                <a:lnTo>
                  <a:pt x="36575" y="283463"/>
                </a:lnTo>
                <a:lnTo>
                  <a:pt x="66690" y="283463"/>
                </a:lnTo>
                <a:lnTo>
                  <a:pt x="76200" y="2651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51703" y="4992623"/>
            <a:ext cx="76200" cy="341630"/>
          </a:xfrm>
          <a:custGeom>
            <a:avLst/>
            <a:gdLst/>
            <a:ahLst/>
            <a:cxnLst/>
            <a:rect l="l" t="t" r="r" b="b"/>
            <a:pathLst>
              <a:path w="76200" h="341629">
                <a:moveTo>
                  <a:pt x="33528" y="265175"/>
                </a:moveTo>
                <a:lnTo>
                  <a:pt x="0" y="265175"/>
                </a:lnTo>
                <a:lnTo>
                  <a:pt x="36575" y="341375"/>
                </a:lnTo>
                <a:lnTo>
                  <a:pt x="66690" y="283463"/>
                </a:lnTo>
                <a:lnTo>
                  <a:pt x="36575" y="283463"/>
                </a:lnTo>
                <a:lnTo>
                  <a:pt x="33528" y="277368"/>
                </a:lnTo>
                <a:lnTo>
                  <a:pt x="33528" y="265175"/>
                </a:lnTo>
                <a:close/>
              </a:path>
              <a:path w="76200" h="341629">
                <a:moveTo>
                  <a:pt x="36575" y="0"/>
                </a:moveTo>
                <a:lnTo>
                  <a:pt x="33528" y="6095"/>
                </a:lnTo>
                <a:lnTo>
                  <a:pt x="33528" y="277368"/>
                </a:lnTo>
                <a:lnTo>
                  <a:pt x="36575" y="283463"/>
                </a:lnTo>
                <a:lnTo>
                  <a:pt x="42672" y="277368"/>
                </a:lnTo>
                <a:lnTo>
                  <a:pt x="42672" y="6095"/>
                </a:lnTo>
                <a:lnTo>
                  <a:pt x="36575" y="0"/>
                </a:lnTo>
                <a:close/>
              </a:path>
              <a:path w="76200" h="341629">
                <a:moveTo>
                  <a:pt x="76200" y="265175"/>
                </a:moveTo>
                <a:lnTo>
                  <a:pt x="42672" y="265175"/>
                </a:lnTo>
                <a:lnTo>
                  <a:pt x="42672" y="277368"/>
                </a:lnTo>
                <a:lnTo>
                  <a:pt x="36575" y="283463"/>
                </a:lnTo>
                <a:lnTo>
                  <a:pt x="66690" y="283463"/>
                </a:lnTo>
                <a:lnTo>
                  <a:pt x="76200" y="2651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90420" y="5241544"/>
            <a:ext cx="6202680" cy="101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735" algn="ctr">
              <a:lnSpc>
                <a:spcPct val="100000"/>
              </a:lnSpc>
            </a:pPr>
            <a:r>
              <a:rPr sz="2000" b="1" spc="-5" dirty="0">
                <a:latin typeface="Verdana"/>
                <a:cs typeface="Verdana"/>
              </a:rPr>
              <a:t>Information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255"/>
              </a:spcBef>
            </a:pPr>
            <a:r>
              <a:rPr sz="1800" i="1" u="sng" spc="-5" dirty="0">
                <a:solidFill>
                  <a:srgbClr val="FF0000"/>
                </a:solidFill>
                <a:latin typeface="Verdana"/>
                <a:cs typeface="Verdana"/>
              </a:rPr>
              <a:t>Data</a:t>
            </a:r>
            <a:r>
              <a:rPr sz="1800" i="1" u="sng" spc="-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u="sng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1800" u="sng" spc="-5" dirty="0">
                <a:solidFill>
                  <a:srgbClr val="333333"/>
                </a:solidFill>
                <a:latin typeface="Verdana"/>
                <a:cs typeface="Verdana"/>
              </a:rPr>
              <a:t>raw </a:t>
            </a:r>
            <a:r>
              <a:rPr sz="1800" u="sng" dirty="0">
                <a:solidFill>
                  <a:srgbClr val="333333"/>
                </a:solidFill>
                <a:latin typeface="Verdana"/>
                <a:cs typeface="Verdana"/>
              </a:rPr>
              <a:t>material </a:t>
            </a:r>
            <a:r>
              <a:rPr sz="1800" u="sng" spc="-5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1800" u="sng" dirty="0">
                <a:solidFill>
                  <a:srgbClr val="333333"/>
                </a:solidFill>
                <a:latin typeface="Verdana"/>
                <a:cs typeface="Verdana"/>
              </a:rPr>
              <a:t>as </a:t>
            </a:r>
            <a:r>
              <a:rPr sz="1800" u="sng" spc="-5" dirty="0">
                <a:solidFill>
                  <a:srgbClr val="333333"/>
                </a:solidFill>
                <a:latin typeface="Verdana"/>
                <a:cs typeface="Verdana"/>
              </a:rPr>
              <a:t>input and </a:t>
            </a:r>
            <a:r>
              <a:rPr sz="1800" i="1" u="sng" dirty="0">
                <a:solidFill>
                  <a:srgbClr val="FF0000"/>
                </a:solidFill>
                <a:latin typeface="Verdana"/>
                <a:cs typeface="Verdana"/>
              </a:rPr>
              <a:t>information</a:t>
            </a:r>
            <a:r>
              <a:rPr sz="1800" i="1" u="sng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u="sng" dirty="0">
                <a:solidFill>
                  <a:srgbClr val="333333"/>
                </a:solidFill>
                <a:latin typeface="Verdana"/>
                <a:cs typeface="Verdana"/>
              </a:rPr>
              <a:t>is  processed </a:t>
            </a:r>
            <a:r>
              <a:rPr sz="1800" u="sng" spc="-5" dirty="0">
                <a:solidFill>
                  <a:srgbClr val="333333"/>
                </a:solidFill>
                <a:latin typeface="Verdana"/>
                <a:cs typeface="Verdana"/>
              </a:rPr>
              <a:t>data </a:t>
            </a:r>
            <a:r>
              <a:rPr sz="1800" u="sng" dirty="0">
                <a:solidFill>
                  <a:srgbClr val="333333"/>
                </a:solidFill>
                <a:latin typeface="Verdana"/>
                <a:cs typeface="Verdana"/>
              </a:rPr>
              <a:t>obtained as output </a:t>
            </a:r>
            <a:r>
              <a:rPr sz="1800" u="sng" spc="5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1800" u="sng" dirty="0">
                <a:solidFill>
                  <a:srgbClr val="333333"/>
                </a:solidFill>
                <a:latin typeface="Verdana"/>
                <a:cs typeface="Verdana"/>
              </a:rPr>
              <a:t>data</a:t>
            </a:r>
            <a:r>
              <a:rPr sz="1800" u="sng" spc="-1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u="sng" dirty="0">
                <a:solidFill>
                  <a:srgbClr val="333333"/>
                </a:solidFill>
                <a:latin typeface="Verdana"/>
                <a:cs typeface="Verdana"/>
              </a:rPr>
              <a:t>processing</a:t>
            </a:r>
            <a:endParaRPr sz="1800" u="sng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6731" y="7083104"/>
            <a:ext cx="111633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01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1: Introduction to</a:t>
            </a:r>
            <a:r>
              <a:rPr spc="5" dirty="0"/>
              <a:t> </a:t>
            </a:r>
            <a:r>
              <a:rPr dirty="0"/>
              <a:t>Computers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5</a:t>
            </a:fld>
            <a:r>
              <a:rPr spc="-10" dirty="0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9860" y="1754632"/>
            <a:ext cx="538480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2219325" algn="l"/>
                <a:tab pos="3136900" algn="l"/>
                <a:tab pos="3481070" algn="l"/>
                <a:tab pos="4161154" algn="l"/>
              </a:tabLst>
            </a:pPr>
            <a:r>
              <a:rPr sz="2000" b="1" spc="-10" dirty="0">
                <a:solidFill>
                  <a:srgbClr val="FF0000"/>
                </a:solidFill>
                <a:latin typeface="Verdana"/>
                <a:cs typeface="Verdana"/>
              </a:rPr>
              <a:t>1)	</a:t>
            </a:r>
            <a:r>
              <a:rPr sz="2000" b="1" spc="-2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uto</a:t>
            </a:r>
            <a:r>
              <a:rPr sz="2000" b="1" spc="15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2000" b="1" spc="-2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b="1" spc="2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b="1" spc="-1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c:</a:t>
            </a: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2000" u="sng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v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j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,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mp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ut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er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6731" y="7083104"/>
            <a:ext cx="111633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02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1: Introduction to</a:t>
            </a:r>
            <a:r>
              <a:rPr spc="5" dirty="0"/>
              <a:t> </a:t>
            </a:r>
            <a:r>
              <a:rPr dirty="0"/>
              <a:t>Computers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6</a:t>
            </a:fld>
            <a:r>
              <a:rPr spc="-10" dirty="0"/>
              <a:t>/17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67897" y="1754632"/>
            <a:ext cx="128143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5795" algn="l"/>
              </a:tabLst>
            </a:pP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an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15" dirty="0">
                <a:solidFill>
                  <a:srgbClr val="333333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k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12706" y="1754632"/>
            <a:ext cx="70167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4984" algn="l"/>
              </a:tabLst>
            </a:pP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7060" y="2059432"/>
            <a:ext cx="550799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automatically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 without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human</a:t>
            </a:r>
            <a:r>
              <a:rPr sz="2000" spc="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interventions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9860" y="2912871"/>
            <a:ext cx="698627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1618615" algn="l"/>
                <a:tab pos="3054350" algn="l"/>
                <a:tab pos="3678554" algn="l"/>
                <a:tab pos="4870450" algn="l"/>
                <a:tab pos="5610225" algn="l"/>
              </a:tabLst>
            </a:pPr>
            <a:r>
              <a:rPr sz="2000" b="1" spc="-10" dirty="0">
                <a:solidFill>
                  <a:srgbClr val="FF0000"/>
                </a:solidFill>
                <a:latin typeface="Verdana"/>
                <a:cs typeface="Verdana"/>
              </a:rPr>
              <a:t>2)	</a:t>
            </a: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Spee</a:t>
            </a:r>
            <a:r>
              <a:rPr sz="2000" b="1" spc="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:</a:t>
            </a: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mp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ute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an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p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er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d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25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ro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u="sng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ng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57334" y="2912871"/>
            <a:ext cx="55689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j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1419860" y="3217671"/>
            <a:ext cx="7694930" cy="27315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>
              <a:lnSpc>
                <a:spcPct val="100000"/>
              </a:lnSpc>
              <a:tabLst>
                <a:tab pos="1180465" algn="l"/>
                <a:tab pos="1896745" algn="l"/>
                <a:tab pos="2950845" algn="l"/>
                <a:tab pos="4359275" algn="l"/>
                <a:tab pos="4745990" algn="l"/>
                <a:tab pos="6852284" algn="l"/>
              </a:tabLst>
            </a:pPr>
            <a:r>
              <a:rPr u="sng" spc="-10" dirty="0"/>
              <a:t>very	fast,	</a:t>
            </a:r>
            <a:r>
              <a:rPr spc="5" dirty="0"/>
              <a:t>usually	</a:t>
            </a:r>
            <a:r>
              <a:rPr spc="-10" dirty="0"/>
              <a:t>measured	</a:t>
            </a:r>
            <a:r>
              <a:rPr spc="10" dirty="0"/>
              <a:t>in	</a:t>
            </a:r>
            <a:r>
              <a:rPr b="1" spc="-5" dirty="0">
                <a:latin typeface="Verdana"/>
                <a:cs typeface="Verdana"/>
              </a:rPr>
              <a:t>microseconds	</a:t>
            </a:r>
            <a:r>
              <a:rPr spc="-5" dirty="0"/>
              <a:t>(10</a:t>
            </a:r>
            <a:r>
              <a:rPr sz="1950" spc="-7" baseline="25641" dirty="0"/>
              <a:t>-6</a:t>
            </a:r>
            <a:r>
              <a:rPr sz="2000" spc="-5" dirty="0"/>
              <a:t>),</a:t>
            </a:r>
            <a:endParaRPr sz="20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</a:pPr>
            <a:r>
              <a:rPr b="1" spc="-5" dirty="0">
                <a:latin typeface="Verdana"/>
                <a:cs typeface="Verdana"/>
              </a:rPr>
              <a:t>nanoseconds </a:t>
            </a:r>
            <a:r>
              <a:rPr spc="-5" dirty="0"/>
              <a:t>(10</a:t>
            </a:r>
            <a:r>
              <a:rPr sz="1950" spc="-7" baseline="25641" dirty="0"/>
              <a:t>-9</a:t>
            </a:r>
            <a:r>
              <a:rPr sz="2000" spc="-5" dirty="0"/>
              <a:t>), </a:t>
            </a:r>
            <a:r>
              <a:rPr sz="2000" spc="5" dirty="0"/>
              <a:t>and </a:t>
            </a:r>
            <a:r>
              <a:rPr sz="2000" b="1" spc="-5" dirty="0">
                <a:latin typeface="Verdana"/>
                <a:cs typeface="Verdana"/>
              </a:rPr>
              <a:t>picoseconds </a:t>
            </a:r>
            <a:r>
              <a:rPr sz="2000" dirty="0"/>
              <a:t>(10</a:t>
            </a:r>
            <a:r>
              <a:rPr sz="1950" baseline="25641" dirty="0"/>
              <a:t>-12</a:t>
            </a:r>
            <a:r>
              <a:rPr sz="2000" dirty="0"/>
              <a:t>)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00000"/>
              </a:lnSpc>
            </a:pPr>
            <a:r>
              <a:rPr b="1" spc="-10" dirty="0">
                <a:solidFill>
                  <a:srgbClr val="FF0000"/>
                </a:solidFill>
                <a:latin typeface="Verdana"/>
                <a:cs typeface="Verdana"/>
              </a:rPr>
              <a:t>3) </a:t>
            </a:r>
            <a:r>
              <a:rPr b="1" spc="-5" dirty="0">
                <a:latin typeface="Verdana"/>
                <a:cs typeface="Verdana"/>
              </a:rPr>
              <a:t>Accuracy: </a:t>
            </a:r>
            <a:r>
              <a:rPr u="sng" spc="-10" dirty="0"/>
              <a:t>Accuracy of </a:t>
            </a:r>
            <a:r>
              <a:rPr u="sng" spc="-5" dirty="0"/>
              <a:t>a </a:t>
            </a:r>
            <a:r>
              <a:rPr u="sng" spc="-10" dirty="0"/>
              <a:t>computer </a:t>
            </a:r>
            <a:r>
              <a:rPr u="sng" spc="10" dirty="0"/>
              <a:t>is </a:t>
            </a:r>
            <a:r>
              <a:rPr u="sng" spc="-5" dirty="0"/>
              <a:t>consistently </a:t>
            </a:r>
            <a:r>
              <a:rPr u="sng" dirty="0"/>
              <a:t>high  </a:t>
            </a:r>
            <a:r>
              <a:rPr u="sng" spc="-5" dirty="0"/>
              <a:t>and the </a:t>
            </a:r>
            <a:r>
              <a:rPr u="sng" spc="-10" dirty="0"/>
              <a:t>degree of </a:t>
            </a:r>
            <a:r>
              <a:rPr u="sng" spc="5" dirty="0"/>
              <a:t>its </a:t>
            </a:r>
            <a:r>
              <a:rPr u="sng" spc="-10" dirty="0"/>
              <a:t>accuracy </a:t>
            </a:r>
            <a:r>
              <a:rPr u="sng" spc="-5" dirty="0"/>
              <a:t>depends upon its design.  </a:t>
            </a:r>
            <a:r>
              <a:rPr spc="-5" dirty="0"/>
              <a:t>Computer </a:t>
            </a:r>
            <a:r>
              <a:rPr spc="-10" dirty="0"/>
              <a:t>errors </a:t>
            </a:r>
            <a:r>
              <a:rPr spc="-5" dirty="0"/>
              <a:t>caused due to </a:t>
            </a:r>
            <a:r>
              <a:rPr spc="-10" dirty="0"/>
              <a:t>incorrect </a:t>
            </a:r>
            <a:r>
              <a:rPr dirty="0"/>
              <a:t>input </a:t>
            </a:r>
            <a:r>
              <a:rPr spc="-5" dirty="0"/>
              <a:t>data </a:t>
            </a:r>
            <a:r>
              <a:rPr spc="-10" dirty="0"/>
              <a:t>or  </a:t>
            </a:r>
            <a:r>
              <a:rPr spc="-5" dirty="0"/>
              <a:t>unreliable </a:t>
            </a:r>
            <a:r>
              <a:rPr spc="-10" dirty="0"/>
              <a:t>programs </a:t>
            </a:r>
            <a:r>
              <a:rPr spc="-5" dirty="0"/>
              <a:t>are </a:t>
            </a:r>
            <a:r>
              <a:rPr spc="-10" dirty="0"/>
              <a:t>often referred </a:t>
            </a:r>
            <a:r>
              <a:rPr spc="-5" dirty="0"/>
              <a:t>to as </a:t>
            </a:r>
            <a:r>
              <a:rPr i="1" spc="-15" dirty="0">
                <a:solidFill>
                  <a:srgbClr val="FF0000"/>
                </a:solidFill>
                <a:latin typeface="Verdana"/>
                <a:cs typeface="Verdana"/>
              </a:rPr>
              <a:t>Garbage-  </a:t>
            </a:r>
            <a:r>
              <a:rPr i="1" spc="-5" dirty="0">
                <a:solidFill>
                  <a:srgbClr val="FF0000"/>
                </a:solidFill>
                <a:latin typeface="Verdana"/>
                <a:cs typeface="Verdana"/>
              </a:rPr>
              <a:t>In-Garbage-Out</a:t>
            </a:r>
            <a:r>
              <a:rPr i="1" spc="-8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FF0000"/>
                </a:solidFill>
              </a:rPr>
              <a:t>(GIGO)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378700" y="6254496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ct val="100000"/>
              </a:lnSpc>
            </a:pPr>
            <a:r>
              <a:rPr spc="-5" dirty="0"/>
              <a:t>Characteristics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Computers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0716" y="4680711"/>
            <a:ext cx="138557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b="1" spc="-10" dirty="0">
                <a:solidFill>
                  <a:srgbClr val="FF0000"/>
                </a:solidFill>
                <a:latin typeface="Verdana"/>
                <a:cs typeface="Verdana"/>
              </a:rPr>
              <a:t>6)	</a:t>
            </a:r>
            <a:r>
              <a:rPr sz="2000" b="1" spc="-10" dirty="0">
                <a:latin typeface="Verdana"/>
                <a:cs typeface="Verdana"/>
              </a:rPr>
              <a:t>Po</a:t>
            </a:r>
            <a:r>
              <a:rPr sz="2000" b="1" spc="-20" dirty="0">
                <a:latin typeface="Verdana"/>
                <a:cs typeface="Verdana"/>
              </a:rPr>
              <a:t>w</a:t>
            </a:r>
            <a:r>
              <a:rPr sz="2000" b="1" spc="5" dirty="0">
                <a:latin typeface="Verdana"/>
                <a:cs typeface="Verdana"/>
              </a:rPr>
              <a:t>e</a:t>
            </a:r>
            <a:r>
              <a:rPr sz="2000" b="1" spc="-5" dirty="0">
                <a:latin typeface="Verdana"/>
                <a:cs typeface="Verdana"/>
              </a:rPr>
              <a:t>r</a:t>
            </a:r>
            <a:endParaRPr sz="20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2000" u="sng" spc="-5" dirty="0">
                <a:latin typeface="Verdana"/>
                <a:cs typeface="Verdana"/>
              </a:rPr>
              <a:t>recall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6731" y="7083104"/>
            <a:ext cx="111633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02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1: Introduction to</a:t>
            </a:r>
            <a:r>
              <a:rPr spc="5" dirty="0"/>
              <a:t> </a:t>
            </a:r>
            <a:r>
              <a:rPr dirty="0"/>
              <a:t>Computers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7</a:t>
            </a:fld>
            <a:r>
              <a:rPr spc="-10" dirty="0"/>
              <a:t>/17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27158" y="4680711"/>
            <a:ext cx="638937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6685">
              <a:lnSpc>
                <a:spcPct val="100000"/>
              </a:lnSpc>
              <a:tabLst>
                <a:tab pos="647065" algn="l"/>
                <a:tab pos="749935" algn="l"/>
                <a:tab pos="1997075" algn="l"/>
                <a:tab pos="2508250" algn="l"/>
                <a:tab pos="2945130" algn="l"/>
                <a:tab pos="4248785" algn="l"/>
                <a:tab pos="4405630" algn="l"/>
                <a:tab pos="5057140" algn="l"/>
                <a:tab pos="5559425" algn="l"/>
                <a:tab pos="5902325" algn="l"/>
                <a:tab pos="6070600" algn="l"/>
              </a:tabLst>
            </a:pPr>
            <a:r>
              <a:rPr sz="2000" b="1" spc="5" dirty="0">
                <a:latin typeface="Verdana"/>
                <a:cs typeface="Verdana"/>
              </a:rPr>
              <a:t>o</a:t>
            </a:r>
            <a:r>
              <a:rPr sz="2000" b="1" spc="-5" dirty="0">
                <a:latin typeface="Verdana"/>
                <a:cs typeface="Verdana"/>
              </a:rPr>
              <a:t>f</a:t>
            </a:r>
            <a:r>
              <a:rPr sz="2000" b="1" dirty="0">
                <a:latin typeface="Verdana"/>
                <a:cs typeface="Verdana"/>
              </a:rPr>
              <a:t>	</a:t>
            </a:r>
            <a:r>
              <a:rPr sz="2000" b="1" spc="-10" dirty="0">
                <a:latin typeface="Verdana"/>
                <a:cs typeface="Verdana"/>
              </a:rPr>
              <a:t>Re</a:t>
            </a:r>
            <a:r>
              <a:rPr sz="2000" b="1" spc="15" dirty="0">
                <a:latin typeface="Verdana"/>
                <a:cs typeface="Verdana"/>
              </a:rPr>
              <a:t>m</a:t>
            </a:r>
            <a:r>
              <a:rPr sz="2000" b="1" spc="-10" dirty="0">
                <a:latin typeface="Verdana"/>
                <a:cs typeface="Verdana"/>
              </a:rPr>
              <a:t>emb</a:t>
            </a:r>
            <a:r>
              <a:rPr sz="2000" b="1" spc="5" dirty="0">
                <a:latin typeface="Verdana"/>
                <a:cs typeface="Verdana"/>
              </a:rPr>
              <a:t>e</a:t>
            </a:r>
            <a:r>
              <a:rPr sz="2000" b="1" spc="-15" dirty="0">
                <a:latin typeface="Verdana"/>
                <a:cs typeface="Verdana"/>
              </a:rPr>
              <a:t>r</a:t>
            </a:r>
            <a:r>
              <a:rPr sz="2000" b="1" spc="5" dirty="0">
                <a:latin typeface="Verdana"/>
                <a:cs typeface="Verdana"/>
              </a:rPr>
              <a:t>i</a:t>
            </a:r>
            <a:r>
              <a:rPr sz="2000" b="1" spc="-10" dirty="0">
                <a:latin typeface="Verdana"/>
                <a:cs typeface="Verdana"/>
              </a:rPr>
              <a:t>ng:</a:t>
            </a:r>
            <a:r>
              <a:rPr sz="2000" b="1" dirty="0">
                <a:latin typeface="Verdana"/>
                <a:cs typeface="Verdana"/>
              </a:rPr>
              <a:t>	</a:t>
            </a:r>
            <a:r>
              <a:rPr sz="2000" u="sng" spc="-10" dirty="0">
                <a:latin typeface="Verdana"/>
                <a:cs typeface="Verdana"/>
              </a:rPr>
              <a:t>C</a:t>
            </a:r>
            <a:r>
              <a:rPr sz="2000" u="sng" spc="5" dirty="0">
                <a:latin typeface="Verdana"/>
                <a:cs typeface="Verdana"/>
              </a:rPr>
              <a:t>o</a:t>
            </a:r>
            <a:r>
              <a:rPr sz="2000" u="sng" spc="-5" dirty="0">
                <a:latin typeface="Verdana"/>
                <a:cs typeface="Verdana"/>
              </a:rPr>
              <a:t>mp</a:t>
            </a:r>
            <a:r>
              <a:rPr sz="2000" u="sng" spc="0" dirty="0">
                <a:latin typeface="Verdana"/>
                <a:cs typeface="Verdana"/>
              </a:rPr>
              <a:t>ut</a:t>
            </a:r>
            <a:r>
              <a:rPr sz="2000" u="sng" spc="-20" dirty="0">
                <a:latin typeface="Verdana"/>
                <a:cs typeface="Verdana"/>
              </a:rPr>
              <a:t>e</a:t>
            </a:r>
            <a:r>
              <a:rPr sz="2000" u="sng" spc="-5" dirty="0">
                <a:latin typeface="Verdana"/>
                <a:cs typeface="Verdana"/>
              </a:rPr>
              <a:t>r</a:t>
            </a:r>
            <a:r>
              <a:rPr sz="2000" u="sng" dirty="0">
                <a:latin typeface="Verdana"/>
                <a:cs typeface="Verdana"/>
              </a:rPr>
              <a:t>		</a:t>
            </a:r>
            <a:r>
              <a:rPr sz="2000" u="sng" spc="-15" dirty="0">
                <a:latin typeface="Verdana"/>
                <a:cs typeface="Verdana"/>
              </a:rPr>
              <a:t>c</a:t>
            </a:r>
            <a:r>
              <a:rPr sz="2000" u="sng" spc="-5" dirty="0">
                <a:latin typeface="Verdana"/>
                <a:cs typeface="Verdana"/>
              </a:rPr>
              <a:t>an</a:t>
            </a:r>
            <a:r>
              <a:rPr sz="2000" u="sng" dirty="0">
                <a:latin typeface="Verdana"/>
                <a:cs typeface="Verdana"/>
              </a:rPr>
              <a:t>	</a:t>
            </a:r>
            <a:r>
              <a:rPr sz="2000" u="sng" spc="-15" dirty="0">
                <a:latin typeface="Verdana"/>
                <a:cs typeface="Verdana"/>
              </a:rPr>
              <a:t>s</a:t>
            </a:r>
            <a:r>
              <a:rPr sz="2000" u="sng" dirty="0">
                <a:latin typeface="Verdana"/>
                <a:cs typeface="Verdana"/>
              </a:rPr>
              <a:t>t</a:t>
            </a:r>
            <a:r>
              <a:rPr sz="2000" u="sng" spc="-15" dirty="0">
                <a:latin typeface="Verdana"/>
                <a:cs typeface="Verdana"/>
              </a:rPr>
              <a:t>or</a:t>
            </a:r>
            <a:r>
              <a:rPr sz="2000" u="sng" spc="-5" dirty="0">
                <a:latin typeface="Verdana"/>
                <a:cs typeface="Verdana"/>
              </a:rPr>
              <a:t>e</a:t>
            </a:r>
            <a:r>
              <a:rPr sz="2000" u="sng" dirty="0">
                <a:latin typeface="Verdana"/>
                <a:cs typeface="Verdana"/>
              </a:rPr>
              <a:t>	</a:t>
            </a:r>
            <a:r>
              <a:rPr sz="2000" u="sng" spc="-5" dirty="0">
                <a:latin typeface="Verdana"/>
                <a:cs typeface="Verdana"/>
              </a:rPr>
              <a:t>a</a:t>
            </a:r>
            <a:r>
              <a:rPr sz="2000" u="sng" spc="0" dirty="0">
                <a:latin typeface="Verdana"/>
                <a:cs typeface="Verdana"/>
              </a:rPr>
              <a:t>n</a:t>
            </a:r>
            <a:r>
              <a:rPr sz="2000" u="sng" spc="-5" dirty="0">
                <a:latin typeface="Verdana"/>
                <a:cs typeface="Verdana"/>
              </a:rPr>
              <a:t>d  a</a:t>
            </a:r>
            <a:r>
              <a:rPr sz="2000" u="sng" spc="0" dirty="0">
                <a:latin typeface="Verdana"/>
                <a:cs typeface="Verdana"/>
              </a:rPr>
              <a:t>n</a:t>
            </a:r>
            <a:r>
              <a:rPr sz="2000" u="sng" spc="-5" dirty="0">
                <a:latin typeface="Verdana"/>
                <a:cs typeface="Verdana"/>
              </a:rPr>
              <a:t>y</a:t>
            </a:r>
            <a:r>
              <a:rPr sz="2000" u="sng" dirty="0">
                <a:latin typeface="Verdana"/>
                <a:cs typeface="Verdana"/>
              </a:rPr>
              <a:t>		</a:t>
            </a:r>
            <a:r>
              <a:rPr sz="2000" u="sng" spc="-5" dirty="0">
                <a:latin typeface="Verdana"/>
                <a:cs typeface="Verdana"/>
              </a:rPr>
              <a:t>am</a:t>
            </a:r>
            <a:r>
              <a:rPr sz="2000" u="sng" spc="-15" dirty="0">
                <a:latin typeface="Verdana"/>
                <a:cs typeface="Verdana"/>
              </a:rPr>
              <a:t>o</a:t>
            </a:r>
            <a:r>
              <a:rPr sz="2000" u="sng" spc="0" dirty="0">
                <a:latin typeface="Verdana"/>
                <a:cs typeface="Verdana"/>
              </a:rPr>
              <a:t>un</a:t>
            </a:r>
            <a:r>
              <a:rPr sz="2000" u="sng" spc="-5" dirty="0">
                <a:latin typeface="Verdana"/>
                <a:cs typeface="Verdana"/>
              </a:rPr>
              <a:t>t</a:t>
            </a:r>
            <a:r>
              <a:rPr sz="2000" u="sng" dirty="0">
                <a:latin typeface="Verdana"/>
                <a:cs typeface="Verdana"/>
              </a:rPr>
              <a:t>	</a:t>
            </a:r>
            <a:r>
              <a:rPr sz="2000" u="sng" spc="-15" dirty="0">
                <a:latin typeface="Verdana"/>
                <a:cs typeface="Verdana"/>
              </a:rPr>
              <a:t>o</a:t>
            </a:r>
            <a:r>
              <a:rPr sz="2000" u="sng" spc="-5" dirty="0">
                <a:latin typeface="Verdana"/>
                <a:cs typeface="Verdana"/>
              </a:rPr>
              <a:t>f</a:t>
            </a:r>
            <a:r>
              <a:rPr sz="2000" u="sng" dirty="0">
                <a:latin typeface="Verdana"/>
                <a:cs typeface="Verdana"/>
              </a:rPr>
              <a:t>	</a:t>
            </a:r>
            <a:r>
              <a:rPr sz="2000" u="sng" spc="25" dirty="0">
                <a:latin typeface="Verdana"/>
                <a:cs typeface="Verdana"/>
              </a:rPr>
              <a:t>i</a:t>
            </a:r>
            <a:r>
              <a:rPr sz="2000" u="sng" spc="0" dirty="0">
                <a:latin typeface="Verdana"/>
                <a:cs typeface="Verdana"/>
              </a:rPr>
              <a:t>n</a:t>
            </a:r>
            <a:r>
              <a:rPr sz="2000" u="sng" spc="-10" dirty="0">
                <a:latin typeface="Verdana"/>
                <a:cs typeface="Verdana"/>
              </a:rPr>
              <a:t>fo</a:t>
            </a:r>
            <a:r>
              <a:rPr sz="2000" u="sng" spc="-20" dirty="0">
                <a:latin typeface="Verdana"/>
                <a:cs typeface="Verdana"/>
              </a:rPr>
              <a:t>r</a:t>
            </a:r>
            <a:r>
              <a:rPr sz="2000" u="sng" spc="-5" dirty="0">
                <a:latin typeface="Verdana"/>
                <a:cs typeface="Verdana"/>
              </a:rPr>
              <a:t>ma</a:t>
            </a:r>
            <a:r>
              <a:rPr sz="2000" u="sng" dirty="0">
                <a:latin typeface="Verdana"/>
                <a:cs typeface="Verdana"/>
              </a:rPr>
              <a:t>t</a:t>
            </a:r>
            <a:r>
              <a:rPr sz="2000" u="sng" spc="25" dirty="0">
                <a:latin typeface="Verdana"/>
                <a:cs typeface="Verdana"/>
              </a:rPr>
              <a:t>i</a:t>
            </a:r>
            <a:r>
              <a:rPr sz="2000" u="sng" spc="-15" dirty="0">
                <a:latin typeface="Verdana"/>
                <a:cs typeface="Verdana"/>
              </a:rPr>
              <a:t>o</a:t>
            </a:r>
            <a:r>
              <a:rPr sz="2000" u="sng" spc="-5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	b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c</a:t>
            </a:r>
            <a:r>
              <a:rPr sz="2000" spc="-5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u</a:t>
            </a:r>
            <a:r>
              <a:rPr sz="2000" spc="5" dirty="0">
                <a:latin typeface="Verdana"/>
                <a:cs typeface="Verdana"/>
              </a:rPr>
              <a:t>s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spc="-5" dirty="0">
                <a:latin typeface="Verdana"/>
                <a:cs typeface="Verdana"/>
              </a:rPr>
              <a:t>f</a:t>
            </a:r>
            <a:r>
              <a:rPr sz="2000" dirty="0">
                <a:latin typeface="Verdana"/>
                <a:cs typeface="Verdana"/>
              </a:rPr>
              <a:t>		</a:t>
            </a:r>
            <a:r>
              <a:rPr sz="2000" spc="2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5" dirty="0"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7916" y="5290311"/>
            <a:ext cx="7352665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10" dirty="0">
                <a:latin typeface="Verdana"/>
                <a:cs typeface="Verdana"/>
              </a:rPr>
              <a:t>secondary </a:t>
            </a:r>
            <a:r>
              <a:rPr sz="2000" spc="-5" dirty="0">
                <a:latin typeface="Verdana"/>
                <a:cs typeface="Verdana"/>
              </a:rPr>
              <a:t>storage </a:t>
            </a:r>
            <a:r>
              <a:rPr sz="2000" dirty="0">
                <a:latin typeface="Verdana"/>
                <a:cs typeface="Verdana"/>
              </a:rPr>
              <a:t>capability. </a:t>
            </a:r>
            <a:r>
              <a:rPr sz="2000" spc="-20" dirty="0">
                <a:latin typeface="Verdana"/>
                <a:cs typeface="Verdana"/>
              </a:rPr>
              <a:t>It </a:t>
            </a:r>
            <a:r>
              <a:rPr sz="2000" spc="-5" dirty="0">
                <a:latin typeface="Verdana"/>
                <a:cs typeface="Verdana"/>
              </a:rPr>
              <a:t>forgets </a:t>
            </a:r>
            <a:r>
              <a:rPr sz="2000" spc="-10" dirty="0">
                <a:latin typeface="Verdana"/>
                <a:cs typeface="Verdana"/>
              </a:rPr>
              <a:t>or </a:t>
            </a:r>
            <a:r>
              <a:rPr sz="2000" spc="-5" dirty="0">
                <a:latin typeface="Verdana"/>
                <a:cs typeface="Verdana"/>
              </a:rPr>
              <a:t>looses certain  information only </a:t>
            </a:r>
            <a:r>
              <a:rPr sz="2000" spc="-10" dirty="0">
                <a:latin typeface="Verdana"/>
                <a:cs typeface="Verdana"/>
              </a:rPr>
              <a:t>when </a:t>
            </a:r>
            <a:r>
              <a:rPr sz="2000" spc="-5" dirty="0">
                <a:latin typeface="Verdana"/>
                <a:cs typeface="Verdana"/>
              </a:rPr>
              <a:t>it </a:t>
            </a:r>
            <a:r>
              <a:rPr sz="2000" spc="10" dirty="0">
                <a:latin typeface="Verdana"/>
                <a:cs typeface="Verdana"/>
              </a:rPr>
              <a:t>is </a:t>
            </a:r>
            <a:r>
              <a:rPr sz="2000" spc="-10" dirty="0">
                <a:latin typeface="Verdana"/>
                <a:cs typeface="Verdana"/>
              </a:rPr>
              <a:t>asked </a:t>
            </a:r>
            <a:r>
              <a:rPr sz="2000" spc="-5" dirty="0">
                <a:latin typeface="Verdana"/>
                <a:cs typeface="Verdana"/>
              </a:rPr>
              <a:t>to do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so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6044" y="1473200"/>
            <a:ext cx="8611870" cy="270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Times New Roman"/>
              <a:cs typeface="Times New Roman"/>
            </a:endParaRPr>
          </a:p>
          <a:p>
            <a:pPr marL="1274445" marR="5080" indent="-457200" algn="just">
              <a:lnSpc>
                <a:spcPct val="100000"/>
              </a:lnSpc>
              <a:buClr>
                <a:srgbClr val="FF0000"/>
              </a:buClr>
              <a:buAutoNum type="arabicParenR" startAt="4"/>
              <a:tabLst>
                <a:tab pos="1275080" algn="l"/>
              </a:tabLst>
            </a:pPr>
            <a:r>
              <a:rPr sz="2000" b="1" spc="-5" dirty="0">
                <a:latin typeface="Verdana"/>
                <a:cs typeface="Verdana"/>
              </a:rPr>
              <a:t>Diligence: </a:t>
            </a:r>
            <a:r>
              <a:rPr sz="2000" spc="-5" dirty="0">
                <a:latin typeface="Verdana"/>
                <a:cs typeface="Verdana"/>
              </a:rPr>
              <a:t>Computer </a:t>
            </a:r>
            <a:r>
              <a:rPr sz="2000" spc="10" dirty="0">
                <a:latin typeface="Verdana"/>
                <a:cs typeface="Verdana"/>
              </a:rPr>
              <a:t>is </a:t>
            </a:r>
            <a:r>
              <a:rPr sz="2000" u="sng" spc="-10" dirty="0">
                <a:latin typeface="Verdana"/>
                <a:cs typeface="Verdana"/>
              </a:rPr>
              <a:t>free from </a:t>
            </a:r>
            <a:r>
              <a:rPr sz="2000" u="sng" spc="-5" dirty="0">
                <a:latin typeface="Verdana"/>
                <a:cs typeface="Verdana"/>
              </a:rPr>
              <a:t>monotony, tiredness,  and </a:t>
            </a:r>
            <a:r>
              <a:rPr sz="2000" u="sng" dirty="0">
                <a:latin typeface="Verdana"/>
                <a:cs typeface="Verdana"/>
              </a:rPr>
              <a:t>lack </a:t>
            </a:r>
            <a:r>
              <a:rPr sz="2000" u="sng" spc="-10" dirty="0">
                <a:latin typeface="Verdana"/>
                <a:cs typeface="Verdana"/>
              </a:rPr>
              <a:t>of </a:t>
            </a:r>
            <a:r>
              <a:rPr sz="2000" u="sng" spc="-5" dirty="0">
                <a:latin typeface="Verdana"/>
                <a:cs typeface="Verdana"/>
              </a:rPr>
              <a:t>concentration. </a:t>
            </a:r>
            <a:r>
              <a:rPr sz="2000" spc="-20" dirty="0">
                <a:latin typeface="Verdana"/>
                <a:cs typeface="Verdana"/>
              </a:rPr>
              <a:t>It </a:t>
            </a:r>
            <a:r>
              <a:rPr sz="2000" spc="-10" dirty="0">
                <a:latin typeface="Verdana"/>
                <a:cs typeface="Verdana"/>
              </a:rPr>
              <a:t>can </a:t>
            </a:r>
            <a:r>
              <a:rPr sz="2000" spc="-5" dirty="0">
                <a:latin typeface="Verdana"/>
                <a:cs typeface="Verdana"/>
              </a:rPr>
              <a:t>continuously work for  </a:t>
            </a:r>
            <a:r>
              <a:rPr sz="2000" spc="-10" dirty="0">
                <a:latin typeface="Verdana"/>
                <a:cs typeface="Verdana"/>
              </a:rPr>
              <a:t>hours </a:t>
            </a:r>
            <a:r>
              <a:rPr sz="2000" dirty="0">
                <a:latin typeface="Verdana"/>
                <a:cs typeface="Verdana"/>
              </a:rPr>
              <a:t>without </a:t>
            </a:r>
            <a:r>
              <a:rPr sz="2000" spc="-5" dirty="0">
                <a:latin typeface="Verdana"/>
                <a:cs typeface="Verdana"/>
              </a:rPr>
              <a:t>creating </a:t>
            </a:r>
            <a:r>
              <a:rPr sz="2000" spc="-10" dirty="0">
                <a:latin typeface="Verdana"/>
                <a:cs typeface="Verdana"/>
              </a:rPr>
              <a:t>any </a:t>
            </a:r>
            <a:r>
              <a:rPr sz="2000" spc="-5" dirty="0">
                <a:latin typeface="Verdana"/>
                <a:cs typeface="Verdana"/>
              </a:rPr>
              <a:t>error and </a:t>
            </a:r>
            <a:r>
              <a:rPr sz="2000" dirty="0">
                <a:latin typeface="Verdana"/>
                <a:cs typeface="Verdana"/>
              </a:rPr>
              <a:t>without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grumbling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Verdana"/>
              <a:buAutoNum type="arabicParenR" startAt="4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Verdana"/>
              <a:buAutoNum type="arabicParenR" startAt="4"/>
            </a:pPr>
            <a:endParaRPr sz="1750">
              <a:latin typeface="Times New Roman"/>
              <a:cs typeface="Times New Roman"/>
            </a:endParaRPr>
          </a:p>
          <a:p>
            <a:pPr marL="1274445" marR="6350" indent="-457200" algn="just">
              <a:lnSpc>
                <a:spcPct val="100000"/>
              </a:lnSpc>
              <a:buClr>
                <a:srgbClr val="FF0000"/>
              </a:buClr>
              <a:buAutoNum type="arabicParenR" startAt="4"/>
              <a:tabLst>
                <a:tab pos="1275080" algn="l"/>
              </a:tabLst>
            </a:pPr>
            <a:r>
              <a:rPr sz="2000" b="1" spc="-5" dirty="0">
                <a:latin typeface="Verdana"/>
                <a:cs typeface="Verdana"/>
              </a:rPr>
              <a:t>Versatility: </a:t>
            </a:r>
            <a:r>
              <a:rPr sz="2000" u="sng" spc="-5" dirty="0">
                <a:latin typeface="Verdana"/>
                <a:cs typeface="Verdana"/>
              </a:rPr>
              <a:t>Computer </a:t>
            </a:r>
            <a:r>
              <a:rPr sz="2000" u="sng" spc="10" dirty="0">
                <a:latin typeface="Verdana"/>
                <a:cs typeface="Verdana"/>
              </a:rPr>
              <a:t>is </a:t>
            </a:r>
            <a:r>
              <a:rPr sz="2000" u="sng" spc="-5" dirty="0">
                <a:latin typeface="Verdana"/>
                <a:cs typeface="Verdana"/>
              </a:rPr>
              <a:t>capable </a:t>
            </a:r>
            <a:r>
              <a:rPr sz="2000" u="sng" spc="-10" dirty="0">
                <a:latin typeface="Verdana"/>
                <a:cs typeface="Verdana"/>
              </a:rPr>
              <a:t>of </a:t>
            </a:r>
            <a:r>
              <a:rPr sz="2000" u="sng" spc="-5" dirty="0">
                <a:latin typeface="Verdana"/>
                <a:cs typeface="Verdana"/>
              </a:rPr>
              <a:t>performing almost  any task, </a:t>
            </a:r>
            <a:r>
              <a:rPr sz="2000" u="sng" spc="10" dirty="0">
                <a:latin typeface="Verdana"/>
                <a:cs typeface="Verdana"/>
              </a:rPr>
              <a:t>if </a:t>
            </a:r>
            <a:r>
              <a:rPr sz="2000" u="sng" spc="-5" dirty="0">
                <a:latin typeface="Verdana"/>
                <a:cs typeface="Verdana"/>
              </a:rPr>
              <a:t>the </a:t>
            </a:r>
            <a:r>
              <a:rPr sz="2000" u="sng" spc="-10" dirty="0">
                <a:latin typeface="Verdana"/>
                <a:cs typeface="Verdana"/>
              </a:rPr>
              <a:t>task can </a:t>
            </a:r>
            <a:r>
              <a:rPr sz="2000" u="sng" spc="-5" dirty="0">
                <a:latin typeface="Verdana"/>
                <a:cs typeface="Verdana"/>
              </a:rPr>
              <a:t>be </a:t>
            </a:r>
            <a:r>
              <a:rPr sz="2000" u="sng" spc="-10" dirty="0">
                <a:latin typeface="Verdana"/>
                <a:cs typeface="Verdana"/>
              </a:rPr>
              <a:t>reduced </a:t>
            </a:r>
            <a:r>
              <a:rPr sz="2000" u="sng" spc="10" dirty="0">
                <a:latin typeface="Verdana"/>
                <a:cs typeface="Verdana"/>
              </a:rPr>
              <a:t>to </a:t>
            </a:r>
            <a:r>
              <a:rPr sz="2000" u="sng" spc="-5" dirty="0">
                <a:latin typeface="Verdana"/>
                <a:cs typeface="Verdana"/>
              </a:rPr>
              <a:t>a </a:t>
            </a:r>
            <a:r>
              <a:rPr sz="2000" u="sng" dirty="0">
                <a:latin typeface="Verdana"/>
                <a:cs typeface="Verdana"/>
              </a:rPr>
              <a:t>finite </a:t>
            </a:r>
            <a:r>
              <a:rPr sz="2000" u="sng" spc="-5" dirty="0">
                <a:latin typeface="Verdana"/>
                <a:cs typeface="Verdana"/>
              </a:rPr>
              <a:t>series </a:t>
            </a:r>
            <a:r>
              <a:rPr sz="2000" spc="-10" dirty="0">
                <a:latin typeface="Verdana"/>
                <a:cs typeface="Verdana"/>
              </a:rPr>
              <a:t>of  </a:t>
            </a:r>
            <a:r>
              <a:rPr sz="2000" spc="-5" dirty="0">
                <a:latin typeface="Verdana"/>
                <a:cs typeface="Verdana"/>
              </a:rPr>
              <a:t>logical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steps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ct val="100000"/>
              </a:lnSpc>
            </a:pPr>
            <a:r>
              <a:rPr spc="-5" dirty="0"/>
              <a:t>Characteristics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Computers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6044" y="1473200"/>
            <a:ext cx="8461375" cy="270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Times New Roman"/>
              <a:cs typeface="Times New Roman"/>
            </a:endParaRPr>
          </a:p>
          <a:p>
            <a:pPr marL="1274445" marR="14604" indent="-457200" algn="just">
              <a:lnSpc>
                <a:spcPct val="100000"/>
              </a:lnSpc>
              <a:buClr>
                <a:srgbClr val="FF0000"/>
              </a:buClr>
              <a:buAutoNum type="arabicParenR" startAt="7"/>
              <a:tabLst>
                <a:tab pos="1275080" algn="l"/>
              </a:tabLst>
            </a:pPr>
            <a:r>
              <a:rPr sz="2000" b="1" spc="-15" dirty="0">
                <a:latin typeface="Verdana"/>
                <a:cs typeface="Verdana"/>
              </a:rPr>
              <a:t>No </a:t>
            </a:r>
            <a:r>
              <a:rPr sz="2000" b="1" spc="-5" dirty="0">
                <a:latin typeface="Verdana"/>
                <a:cs typeface="Verdana"/>
              </a:rPr>
              <a:t>I.Q.: </a:t>
            </a:r>
            <a:r>
              <a:rPr sz="2000" spc="-10" dirty="0">
                <a:latin typeface="Verdana"/>
                <a:cs typeface="Verdana"/>
              </a:rPr>
              <a:t>A </a:t>
            </a:r>
            <a:r>
              <a:rPr sz="2000" spc="-5" dirty="0">
                <a:latin typeface="Verdana"/>
                <a:cs typeface="Verdana"/>
              </a:rPr>
              <a:t>computer does </a:t>
            </a:r>
            <a:r>
              <a:rPr sz="2000" dirty="0">
                <a:latin typeface="Verdana"/>
                <a:cs typeface="Verdana"/>
              </a:rPr>
              <a:t>only </a:t>
            </a:r>
            <a:r>
              <a:rPr sz="2000" spc="-5" dirty="0">
                <a:latin typeface="Verdana"/>
                <a:cs typeface="Verdana"/>
              </a:rPr>
              <a:t>what </a:t>
            </a:r>
            <a:r>
              <a:rPr sz="2000" spc="10" dirty="0">
                <a:latin typeface="Verdana"/>
                <a:cs typeface="Verdana"/>
              </a:rPr>
              <a:t>it is </a:t>
            </a:r>
            <a:r>
              <a:rPr sz="2000" spc="-10" dirty="0">
                <a:latin typeface="Verdana"/>
                <a:cs typeface="Verdana"/>
              </a:rPr>
              <a:t>programmed  </a:t>
            </a:r>
            <a:r>
              <a:rPr sz="2000" spc="-5" dirty="0">
                <a:latin typeface="Verdana"/>
                <a:cs typeface="Verdana"/>
              </a:rPr>
              <a:t>to </a:t>
            </a:r>
            <a:r>
              <a:rPr sz="2000" spc="-10" dirty="0">
                <a:latin typeface="Verdana"/>
                <a:cs typeface="Verdana"/>
              </a:rPr>
              <a:t>do. </a:t>
            </a:r>
            <a:r>
              <a:rPr sz="2000" u="sng" spc="-20" dirty="0">
                <a:latin typeface="Verdana"/>
                <a:cs typeface="Verdana"/>
              </a:rPr>
              <a:t>It </a:t>
            </a:r>
            <a:r>
              <a:rPr sz="2000" u="sng" spc="-5" dirty="0">
                <a:latin typeface="Verdana"/>
                <a:cs typeface="Verdana"/>
              </a:rPr>
              <a:t>cannot take </a:t>
            </a:r>
            <a:r>
              <a:rPr sz="2000" u="sng" spc="5" dirty="0">
                <a:latin typeface="Verdana"/>
                <a:cs typeface="Verdana"/>
              </a:rPr>
              <a:t>its </a:t>
            </a:r>
            <a:r>
              <a:rPr sz="2000" u="sng" spc="-10" dirty="0">
                <a:latin typeface="Verdana"/>
                <a:cs typeface="Verdana"/>
              </a:rPr>
              <a:t>own </a:t>
            </a:r>
            <a:r>
              <a:rPr sz="2000" i="1" u="sng" spc="-5" dirty="0">
                <a:latin typeface="Verdana"/>
                <a:cs typeface="Verdana"/>
              </a:rPr>
              <a:t>decision </a:t>
            </a:r>
            <a:r>
              <a:rPr sz="2000" u="sng" spc="10" dirty="0">
                <a:latin typeface="Verdana"/>
                <a:cs typeface="Verdana"/>
              </a:rPr>
              <a:t>in </a:t>
            </a:r>
            <a:r>
              <a:rPr sz="2000" u="sng" dirty="0">
                <a:latin typeface="Verdana"/>
                <a:cs typeface="Verdana"/>
              </a:rPr>
              <a:t>this</a:t>
            </a:r>
            <a:r>
              <a:rPr sz="2000" u="sng" spc="-15" dirty="0">
                <a:latin typeface="Verdana"/>
                <a:cs typeface="Verdana"/>
              </a:rPr>
              <a:t> regard</a:t>
            </a:r>
            <a:endParaRPr sz="2000" u="sng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Verdana"/>
              <a:buAutoNum type="arabicParenR" startAt="7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Verdana"/>
              <a:buAutoNum type="arabicParenR" startAt="7"/>
            </a:pPr>
            <a:endParaRPr sz="1750">
              <a:latin typeface="Times New Roman"/>
              <a:cs typeface="Times New Roman"/>
            </a:endParaRPr>
          </a:p>
          <a:p>
            <a:pPr marL="1274445" marR="5080" indent="-457200" algn="just">
              <a:lnSpc>
                <a:spcPct val="100000"/>
              </a:lnSpc>
              <a:buClr>
                <a:srgbClr val="FF0000"/>
              </a:buClr>
              <a:buAutoNum type="arabicParenR" startAt="7"/>
              <a:tabLst>
                <a:tab pos="1275080" algn="l"/>
              </a:tabLst>
            </a:pPr>
            <a:r>
              <a:rPr sz="2000" b="1" spc="-15" dirty="0">
                <a:latin typeface="Verdana"/>
                <a:cs typeface="Verdana"/>
              </a:rPr>
              <a:t>No </a:t>
            </a:r>
            <a:r>
              <a:rPr sz="2000" b="1" spc="-5" dirty="0">
                <a:latin typeface="Verdana"/>
                <a:cs typeface="Verdana"/>
              </a:rPr>
              <a:t>Feelings: </a:t>
            </a:r>
            <a:r>
              <a:rPr sz="2000" u="sng" spc="-5" dirty="0">
                <a:latin typeface="Verdana"/>
                <a:cs typeface="Verdana"/>
              </a:rPr>
              <a:t>Computers </a:t>
            </a:r>
            <a:r>
              <a:rPr sz="2000" u="sng" spc="-10" dirty="0">
                <a:latin typeface="Verdana"/>
                <a:cs typeface="Verdana"/>
              </a:rPr>
              <a:t>are </a:t>
            </a:r>
            <a:r>
              <a:rPr sz="2000" u="sng" dirty="0">
                <a:latin typeface="Verdana"/>
                <a:cs typeface="Verdana"/>
              </a:rPr>
              <a:t>devoid </a:t>
            </a:r>
            <a:r>
              <a:rPr sz="2000" u="sng" spc="-10" dirty="0">
                <a:latin typeface="Verdana"/>
                <a:cs typeface="Verdana"/>
              </a:rPr>
              <a:t>of </a:t>
            </a:r>
            <a:r>
              <a:rPr sz="2000" u="sng" spc="-5" dirty="0">
                <a:latin typeface="Verdana"/>
                <a:cs typeface="Verdana"/>
              </a:rPr>
              <a:t>emotions. </a:t>
            </a:r>
            <a:r>
              <a:rPr sz="2000" dirty="0">
                <a:latin typeface="Verdana"/>
                <a:cs typeface="Verdana"/>
              </a:rPr>
              <a:t>Their  </a:t>
            </a:r>
            <a:r>
              <a:rPr sz="2000" spc="-5" dirty="0">
                <a:latin typeface="Verdana"/>
                <a:cs typeface="Verdana"/>
              </a:rPr>
              <a:t>judgement </a:t>
            </a:r>
            <a:r>
              <a:rPr sz="2000" spc="10" dirty="0">
                <a:latin typeface="Verdana"/>
                <a:cs typeface="Verdana"/>
              </a:rPr>
              <a:t>is </a:t>
            </a:r>
            <a:r>
              <a:rPr sz="2000" spc="-10" dirty="0">
                <a:latin typeface="Verdana"/>
                <a:cs typeface="Verdana"/>
              </a:rPr>
              <a:t>based on </a:t>
            </a:r>
            <a:r>
              <a:rPr sz="2000" spc="5" dirty="0">
                <a:latin typeface="Verdana"/>
                <a:cs typeface="Verdana"/>
              </a:rPr>
              <a:t>the </a:t>
            </a:r>
            <a:r>
              <a:rPr sz="2000" spc="-5" dirty="0">
                <a:latin typeface="Verdana"/>
                <a:cs typeface="Verdana"/>
              </a:rPr>
              <a:t>instructions </a:t>
            </a:r>
            <a:r>
              <a:rPr sz="2000" spc="-10" dirty="0">
                <a:latin typeface="Verdana"/>
                <a:cs typeface="Verdana"/>
              </a:rPr>
              <a:t>given </a:t>
            </a:r>
            <a:r>
              <a:rPr sz="2000" spc="-5" dirty="0">
                <a:latin typeface="Verdana"/>
                <a:cs typeface="Verdana"/>
              </a:rPr>
              <a:t>to </a:t>
            </a:r>
            <a:r>
              <a:rPr sz="2000" spc="-10" dirty="0">
                <a:latin typeface="Verdana"/>
                <a:cs typeface="Verdana"/>
              </a:rPr>
              <a:t>them </a:t>
            </a:r>
            <a:r>
              <a:rPr sz="2000" spc="-5" dirty="0">
                <a:latin typeface="Verdana"/>
                <a:cs typeface="Verdana"/>
              </a:rPr>
              <a:t>in  the </a:t>
            </a:r>
            <a:r>
              <a:rPr sz="2000" spc="-15" dirty="0">
                <a:latin typeface="Verdana"/>
                <a:cs typeface="Verdana"/>
              </a:rPr>
              <a:t>form </a:t>
            </a:r>
            <a:r>
              <a:rPr sz="2000" spc="-1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programs that </a:t>
            </a:r>
            <a:r>
              <a:rPr sz="2000" spc="-10" dirty="0">
                <a:latin typeface="Verdana"/>
                <a:cs typeface="Verdana"/>
              </a:rPr>
              <a:t>are </a:t>
            </a:r>
            <a:r>
              <a:rPr sz="2000" spc="-5" dirty="0">
                <a:latin typeface="Verdana"/>
                <a:cs typeface="Verdana"/>
              </a:rPr>
              <a:t>written by </a:t>
            </a:r>
            <a:r>
              <a:rPr sz="2000" dirty="0">
                <a:latin typeface="Verdana"/>
                <a:cs typeface="Verdana"/>
              </a:rPr>
              <a:t>us </a:t>
            </a:r>
            <a:r>
              <a:rPr sz="2000" spc="-5" dirty="0">
                <a:latin typeface="Verdana"/>
                <a:cs typeface="Verdana"/>
              </a:rPr>
              <a:t>(human  beings)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731" y="7083104"/>
            <a:ext cx="111633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03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1: Introduction to</a:t>
            </a:r>
            <a:r>
              <a:rPr spc="5" dirty="0"/>
              <a:t> </a:t>
            </a:r>
            <a:r>
              <a:rPr dirty="0"/>
              <a:t>Computers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8</a:t>
            </a:fld>
            <a:r>
              <a:rPr spc="-10" dirty="0"/>
              <a:t>/17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ct val="100000"/>
              </a:lnSpc>
            </a:pPr>
            <a:r>
              <a:rPr spc="-5" dirty="0"/>
              <a:t>Characteristics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Computers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">
              <a:lnSpc>
                <a:spcPct val="100000"/>
              </a:lnSpc>
            </a:pPr>
            <a:r>
              <a:rPr spc="-10" dirty="0"/>
              <a:t>Evolution of</a:t>
            </a:r>
            <a:r>
              <a:rPr spc="25" dirty="0"/>
              <a:t> </a:t>
            </a:r>
            <a:r>
              <a:rPr spc="-5" dirty="0"/>
              <a:t>Computers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6731" y="7083104"/>
            <a:ext cx="111633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03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1: Introduction to</a:t>
            </a:r>
            <a:r>
              <a:rPr spc="5" dirty="0"/>
              <a:t> </a:t>
            </a:r>
            <a:r>
              <a:rPr dirty="0"/>
              <a:t>Computers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9</a:t>
            </a:fld>
            <a:r>
              <a:rPr spc="-10" dirty="0"/>
              <a:t>/17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0716" y="1763776"/>
            <a:ext cx="7755890" cy="3154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marR="1017905" indent="-347345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dirty="0">
                <a:latin typeface="Verdana"/>
                <a:cs typeface="Verdana"/>
              </a:rPr>
              <a:t>Blaise </a:t>
            </a:r>
            <a:r>
              <a:rPr sz="2000" spc="-10" dirty="0">
                <a:latin typeface="Verdana"/>
                <a:cs typeface="Verdana"/>
              </a:rPr>
              <a:t>Pascal </a:t>
            </a:r>
            <a:r>
              <a:rPr sz="2000" spc="-5" dirty="0">
                <a:latin typeface="Verdana"/>
                <a:cs typeface="Verdana"/>
              </a:rPr>
              <a:t>invented the first </a:t>
            </a:r>
            <a:r>
              <a:rPr sz="2000" i="1" spc="-5" dirty="0">
                <a:latin typeface="Verdana"/>
                <a:cs typeface="Verdana"/>
              </a:rPr>
              <a:t>mechanical adding  machine </a:t>
            </a:r>
            <a:r>
              <a:rPr sz="2000" spc="10" dirty="0">
                <a:latin typeface="Verdana"/>
                <a:cs typeface="Verdana"/>
              </a:rPr>
              <a:t>in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1642</a:t>
            </a:r>
            <a:endParaRPr sz="2000">
              <a:latin typeface="Verdana"/>
              <a:cs typeface="Verdana"/>
            </a:endParaRPr>
          </a:p>
          <a:p>
            <a:pPr marL="360045" indent="-347345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15" dirty="0">
                <a:latin typeface="Verdana"/>
                <a:cs typeface="Verdana"/>
              </a:rPr>
              <a:t>Baron </a:t>
            </a:r>
            <a:r>
              <a:rPr sz="2000" spc="-10">
                <a:latin typeface="Verdana"/>
                <a:cs typeface="Verdana"/>
              </a:rPr>
              <a:t>Gottfried </a:t>
            </a:r>
            <a:r>
              <a:rPr sz="2000" spc="-5" smtClean="0">
                <a:latin typeface="Verdana"/>
                <a:cs typeface="Verdana"/>
              </a:rPr>
              <a:t>invented </a:t>
            </a:r>
            <a:r>
              <a:rPr sz="2000" spc="-10">
                <a:latin typeface="Verdana"/>
                <a:cs typeface="Verdana"/>
              </a:rPr>
              <a:t>the</a:t>
            </a:r>
            <a:r>
              <a:rPr sz="2000" spc="5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first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i="1" spc="-5" smtClean="0">
                <a:latin typeface="Verdana"/>
                <a:cs typeface="Verdana"/>
              </a:rPr>
              <a:t>calculator </a:t>
            </a:r>
            <a:r>
              <a:rPr sz="2000" i="1" spc="-5" dirty="0">
                <a:latin typeface="Verdana"/>
                <a:cs typeface="Verdana"/>
              </a:rPr>
              <a:t>for </a:t>
            </a:r>
            <a:r>
              <a:rPr sz="2000" i="1" dirty="0">
                <a:latin typeface="Verdana"/>
                <a:cs typeface="Verdana"/>
              </a:rPr>
              <a:t>multiplication </a:t>
            </a:r>
            <a:r>
              <a:rPr sz="2000" spc="10" dirty="0">
                <a:latin typeface="Verdana"/>
                <a:cs typeface="Verdana"/>
              </a:rPr>
              <a:t>in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1671</a:t>
            </a:r>
            <a:endParaRPr sz="2000">
              <a:latin typeface="Verdana"/>
              <a:cs typeface="Verdana"/>
            </a:endParaRPr>
          </a:p>
          <a:p>
            <a:pPr marL="360045" marR="885825" indent="-347345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i="1" spc="-5" dirty="0">
                <a:latin typeface="Verdana"/>
                <a:cs typeface="Verdana"/>
              </a:rPr>
              <a:t>Keyboard machines </a:t>
            </a:r>
            <a:r>
              <a:rPr sz="2000" spc="-5" dirty="0">
                <a:latin typeface="Verdana"/>
                <a:cs typeface="Verdana"/>
              </a:rPr>
              <a:t>originated </a:t>
            </a:r>
            <a:r>
              <a:rPr sz="2000" spc="10" dirty="0">
                <a:latin typeface="Verdana"/>
                <a:cs typeface="Verdana"/>
              </a:rPr>
              <a:t>in </a:t>
            </a:r>
            <a:r>
              <a:rPr sz="2000" spc="-10" dirty="0">
                <a:latin typeface="Verdana"/>
                <a:cs typeface="Verdana"/>
              </a:rPr>
              <a:t>the </a:t>
            </a:r>
            <a:r>
              <a:rPr sz="2000" spc="-5" dirty="0">
                <a:latin typeface="Verdana"/>
                <a:cs typeface="Verdana"/>
              </a:rPr>
              <a:t>United </a:t>
            </a:r>
            <a:r>
              <a:rPr sz="2000" spc="-10" dirty="0">
                <a:latin typeface="Verdana"/>
                <a:cs typeface="Verdana"/>
              </a:rPr>
              <a:t>States  around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1880</a:t>
            </a:r>
            <a:endParaRPr sz="2000">
              <a:latin typeface="Verdana"/>
              <a:cs typeface="Verdana"/>
            </a:endParaRPr>
          </a:p>
          <a:p>
            <a:pPr marL="360045" marR="5080" indent="-347345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10" dirty="0">
                <a:latin typeface="Verdana"/>
                <a:cs typeface="Verdana"/>
              </a:rPr>
              <a:t>Around </a:t>
            </a:r>
            <a:r>
              <a:rPr sz="2000" spc="-5" dirty="0">
                <a:latin typeface="Verdana"/>
                <a:cs typeface="Verdana"/>
              </a:rPr>
              <a:t>1880, </a:t>
            </a:r>
            <a:r>
              <a:rPr sz="2000" spc="-10" dirty="0">
                <a:latin typeface="Verdana"/>
                <a:cs typeface="Verdana"/>
              </a:rPr>
              <a:t>Herman </a:t>
            </a:r>
            <a:r>
              <a:rPr sz="2000" spc="-5" dirty="0">
                <a:latin typeface="Verdana"/>
                <a:cs typeface="Verdana"/>
              </a:rPr>
              <a:t>Hollerith </a:t>
            </a:r>
            <a:r>
              <a:rPr sz="2000" spc="-10" dirty="0">
                <a:latin typeface="Verdana"/>
                <a:cs typeface="Verdana"/>
              </a:rPr>
              <a:t>came </a:t>
            </a:r>
            <a:r>
              <a:rPr sz="2000" dirty="0">
                <a:latin typeface="Verdana"/>
                <a:cs typeface="Verdana"/>
              </a:rPr>
              <a:t>up with </a:t>
            </a:r>
            <a:r>
              <a:rPr sz="2000" spc="-10" dirty="0">
                <a:latin typeface="Verdana"/>
                <a:cs typeface="Verdana"/>
              </a:rPr>
              <a:t>the concept  of </a:t>
            </a:r>
            <a:r>
              <a:rPr sz="2000" i="1" spc="-5" dirty="0">
                <a:latin typeface="Verdana"/>
                <a:cs typeface="Verdana"/>
              </a:rPr>
              <a:t>punched cards </a:t>
            </a:r>
            <a:r>
              <a:rPr sz="2000" spc="-5" dirty="0">
                <a:latin typeface="Verdana"/>
                <a:cs typeface="Verdana"/>
              </a:rPr>
              <a:t>that </a:t>
            </a:r>
            <a:r>
              <a:rPr sz="2000" spc="-15" dirty="0">
                <a:latin typeface="Verdana"/>
                <a:cs typeface="Verdana"/>
              </a:rPr>
              <a:t>were </a:t>
            </a:r>
            <a:r>
              <a:rPr sz="2000" spc="-5" dirty="0">
                <a:latin typeface="Verdana"/>
                <a:cs typeface="Verdana"/>
              </a:rPr>
              <a:t>extensively </a:t>
            </a:r>
            <a:r>
              <a:rPr sz="2000" spc="-10" dirty="0">
                <a:latin typeface="Verdana"/>
                <a:cs typeface="Verdana"/>
              </a:rPr>
              <a:t>used </a:t>
            </a:r>
            <a:r>
              <a:rPr sz="2000" spc="-5" dirty="0">
                <a:latin typeface="Verdana"/>
                <a:cs typeface="Verdana"/>
              </a:rPr>
              <a:t>as </a:t>
            </a:r>
            <a:r>
              <a:rPr sz="2000" dirty="0">
                <a:latin typeface="Verdana"/>
                <a:cs typeface="Verdana"/>
              </a:rPr>
              <a:t>input  media </a:t>
            </a:r>
            <a:r>
              <a:rPr sz="2000" spc="-5" dirty="0">
                <a:latin typeface="Verdana"/>
                <a:cs typeface="Verdana"/>
              </a:rPr>
              <a:t>until </a:t>
            </a:r>
            <a:r>
              <a:rPr sz="2000" dirty="0">
                <a:latin typeface="Verdana"/>
                <a:cs typeface="Verdana"/>
              </a:rPr>
              <a:t>late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1970s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2218</Words>
  <Application>Microsoft Office PowerPoint</Application>
  <PresentationFormat>Custom</PresentationFormat>
  <Paragraphs>544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   SEN111 CSE111 ICT</vt:lpstr>
      <vt:lpstr>Slide 2</vt:lpstr>
      <vt:lpstr>Learning Objectives</vt:lpstr>
      <vt:lpstr>Computer</vt:lpstr>
      <vt:lpstr>Data Processing</vt:lpstr>
      <vt:lpstr>Characteristics of Computers</vt:lpstr>
      <vt:lpstr>Characteristics of Computers</vt:lpstr>
      <vt:lpstr>Characteristics of Computers</vt:lpstr>
      <vt:lpstr>Evolution of Computers</vt:lpstr>
      <vt:lpstr>Evolution of Computers</vt:lpstr>
      <vt:lpstr>Some Well Known Early Computers</vt:lpstr>
      <vt:lpstr>Computer Generations</vt:lpstr>
      <vt:lpstr>Computer Generations</vt:lpstr>
      <vt:lpstr>Computer Generations</vt:lpstr>
      <vt:lpstr>Computer Generations</vt:lpstr>
      <vt:lpstr>Computer Generations</vt:lpstr>
      <vt:lpstr>Slide 17</vt:lpstr>
      <vt:lpstr>Slide 18</vt:lpstr>
      <vt:lpstr>Learning Objectives</vt:lpstr>
      <vt:lpstr>Learning Objectives</vt:lpstr>
      <vt:lpstr>The Five Basic Operations of a Computer System</vt:lpstr>
      <vt:lpstr>The Five Basic Operations of a Computer System</vt:lpstr>
      <vt:lpstr>Basic Organization of a Computer System</vt:lpstr>
      <vt:lpstr>Input Unit</vt:lpstr>
      <vt:lpstr>Output Unit</vt:lpstr>
      <vt:lpstr>Storage Unit</vt:lpstr>
      <vt:lpstr>Two Types of Storage</vt:lpstr>
      <vt:lpstr>Two Types of Storage</vt:lpstr>
      <vt:lpstr>Arithmetic Logic Unit (ALU)</vt:lpstr>
      <vt:lpstr>Control  Unit (CU)</vt:lpstr>
      <vt:lpstr>Central  Processing Unit (CPU)</vt:lpstr>
      <vt:lpstr>The System Concept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1-Introduction (Final Version).ppt</dc:title>
  <dc:creator>Pradeep K. Sinha &amp; Priti Sinha</dc:creator>
  <cp:lastModifiedBy>Administrator</cp:lastModifiedBy>
  <cp:revision>59</cp:revision>
  <dcterms:created xsi:type="dcterms:W3CDTF">2017-09-13T17:50:17Z</dcterms:created>
  <dcterms:modified xsi:type="dcterms:W3CDTF">2022-10-11T09:31:58Z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2007-06-10T00:00:00Z</vt:filetime>
  </property>
  <property fmtid="{D5CDD505-2E9C-101B-9397-08002B2CF9AE}" pid="3" name="Creator">
    <vt:lpwstr>pdfFactory Pro www.pdffactory.com</vt:lpwstr>
  </property>
  <property fmtid="{D5CDD505-2E9C-101B-9397-08002B2CF9AE}" pid="4" name="LastSaved">
    <vt:filetime>2017-09-13T00:00:00Z</vt:filetime>
  </property>
</Properties>
</file>