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6" r:id="rId35"/>
    <p:sldId id="307" r:id="rId36"/>
    <p:sldId id="308" r:id="rId37"/>
    <p:sldId id="314" r:id="rId38"/>
    <p:sldId id="315" r:id="rId39"/>
    <p:sldId id="316" r:id="rId40"/>
    <p:sldId id="317" r:id="rId41"/>
    <p:sldId id="320" r:id="rId42"/>
    <p:sldId id="321" r:id="rId43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82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21-Nov-23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‹#›</a:t>
            </a:fld>
            <a:r>
              <a:rPr spc="-10" dirty="0"/>
              <a:t>/40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21-Nov-23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‹#›</a:t>
            </a:fld>
            <a:r>
              <a:rPr spc="-10" dirty="0"/>
              <a:t>/40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21-Nov-23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‹#›</a:t>
            </a:fld>
            <a:r>
              <a:rPr spc="-10" dirty="0"/>
              <a:t>/40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21-Nov-23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‹#›</a:t>
            </a:fld>
            <a:r>
              <a:rPr spc="-10" dirty="0"/>
              <a:t>/40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4000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21-Nov-23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‹#›</a:t>
            </a:fld>
            <a:r>
              <a:rPr spc="-10" dirty="0"/>
              <a:t>/40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4000" cy="10119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4852" y="682752"/>
            <a:ext cx="8108695" cy="731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82903" y="1757679"/>
            <a:ext cx="7292593" cy="366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25315" y="7089201"/>
            <a:ext cx="2584450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21-Nov-23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92516" y="7098345"/>
            <a:ext cx="1054734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‹#›</a:t>
            </a:fld>
            <a:r>
              <a:rPr spc="-10" dirty="0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57200" y="457200"/>
            <a:ext cx="9144000" cy="1066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CSE101 Intro to CS and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08760" y="5527040"/>
            <a:ext cx="7040880" cy="1986280"/>
          </a:xfrm>
          <a:prstGeom prst="rect">
            <a:avLst/>
          </a:prstGeom>
        </p:spPr>
        <p:txBody>
          <a:bodyPr lIns="101882" tIns="50941" rIns="101882" bIns="50941" rtlCol="0"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Lecture 8 (Week </a:t>
            </a:r>
            <a:r>
              <a:rPr lang="en-US" dirty="0" smtClean="0">
                <a:solidFill>
                  <a:schemeClr val="tx1"/>
                </a:solidFill>
              </a:rPr>
              <a:t>5)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By Mr. </a:t>
            </a:r>
            <a:r>
              <a:rPr lang="en-US" dirty="0" err="1" smtClean="0">
                <a:solidFill>
                  <a:schemeClr val="tx1"/>
                </a:solidFill>
              </a:rPr>
              <a:t>Faheem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Shaukat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</a:rPr>
              <a:t>faheem@iqraisb.edu.pk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white">
          <a:xfrm>
            <a:off x="2057400" y="4404361"/>
            <a:ext cx="6591300" cy="1147868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pPr algn="ctr" defTabSz="1018824">
              <a:spcBef>
                <a:spcPct val="0"/>
              </a:spcBef>
              <a:defRPr/>
            </a:pP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Number System and Code</a:t>
            </a:r>
            <a:endParaRPr lang="en-US" sz="3600" dirty="0">
              <a:solidFill>
                <a:schemeClr val="accent3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 descr="Image result for number system in compu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828800"/>
            <a:ext cx="4572000" cy="2686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6811" y="1745488"/>
            <a:ext cx="215582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Characteristics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10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05075" y="2601976"/>
            <a:ext cx="122745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Hence</a:t>
            </a:r>
            <a:r>
              <a:rPr sz="2000" spc="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its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5932" y="2175255"/>
            <a:ext cx="5619115" cy="104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positional number</a:t>
            </a:r>
            <a:r>
              <a:rPr sz="20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  <a:p>
            <a:pPr marL="457200" marR="5080" indent="-4445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Has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only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symbols or digits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(0 and 1). 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base =</a:t>
            </a:r>
            <a:r>
              <a:rPr sz="2000" u="sng" spc="-1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5932" y="3333496"/>
            <a:ext cx="7030084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5080" indent="-4445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maximum value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single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digit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1 (one less  than the value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2000" u="sng" spc="-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base)</a:t>
            </a:r>
            <a:endParaRPr sz="2000" u="sng">
              <a:latin typeface="Verdana"/>
              <a:cs typeface="Verdana"/>
            </a:endParaRPr>
          </a:p>
          <a:p>
            <a:pPr marL="457200" marR="5080" indent="-4445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Each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position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digit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represents a specific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power  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r>
              <a:rPr sz="2000" spc="-1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(2)</a:t>
            </a:r>
            <a:endParaRPr sz="2000">
              <a:latin typeface="Verdana"/>
              <a:cs typeface="Verdana"/>
            </a:endParaRPr>
          </a:p>
          <a:p>
            <a:pPr marL="457200" indent="-4445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This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number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system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</a:t>
            </a:r>
            <a:r>
              <a:rPr sz="2000" spc="-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computers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4852" y="682752"/>
            <a:ext cx="81086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spc="-450" smtClean="0"/>
              <a:t>B</a:t>
            </a:r>
            <a:r>
              <a:rPr lang="en-US" spc="-450" dirty="0" err="1" smtClean="0"/>
              <a:t>ina</a:t>
            </a:r>
            <a:r>
              <a:rPr sz="3200" spc="-450" smtClean="0"/>
              <a:t>ry  </a:t>
            </a:r>
            <a:r>
              <a:rPr sz="3200" spc="-5" dirty="0"/>
              <a:t>Number</a:t>
            </a:r>
            <a:r>
              <a:rPr sz="3200" spc="-235" dirty="0"/>
              <a:t> </a:t>
            </a:r>
            <a:r>
              <a:rPr sz="3200" spc="-5" dirty="0"/>
              <a:t>System</a:t>
            </a:r>
            <a:endParaRPr sz="3200"/>
          </a:p>
        </p:txBody>
      </p:sp>
      <p:sp>
        <p:nvSpPr>
          <p:cNvPr id="9" name="object 9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4852" y="682752"/>
            <a:ext cx="81086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spc="-450" smtClean="0"/>
              <a:t>B</a:t>
            </a:r>
            <a:r>
              <a:rPr sz="3200" spc="-450" smtClean="0"/>
              <a:t>inary  </a:t>
            </a:r>
            <a:r>
              <a:rPr sz="3200" spc="-5" dirty="0"/>
              <a:t>Number</a:t>
            </a:r>
            <a:r>
              <a:rPr sz="3200" spc="-229" dirty="0"/>
              <a:t> </a:t>
            </a:r>
            <a:r>
              <a:rPr sz="3200" spc="-5" dirty="0"/>
              <a:t>System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11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6044" y="1473200"/>
            <a:ext cx="8051165" cy="2985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Times New Roman"/>
              <a:cs typeface="Times New Roman"/>
            </a:endParaRPr>
          </a:p>
          <a:p>
            <a:pPr marL="82296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1082040">
              <a:lnSpc>
                <a:spcPct val="100000"/>
              </a:lnSpc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10101</a:t>
            </a:r>
            <a:r>
              <a:rPr sz="1800" baseline="-23148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(1 x 2</a:t>
            </a:r>
            <a:r>
              <a:rPr sz="1800" baseline="23148" dirty="0">
                <a:solidFill>
                  <a:srgbClr val="333333"/>
                </a:solidFill>
                <a:latin typeface="Verdana"/>
                <a:cs typeface="Verdana"/>
              </a:rPr>
              <a:t>4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)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(0 x 2</a:t>
            </a:r>
            <a:r>
              <a:rPr sz="1800" baseline="23148" dirty="0">
                <a:solidFill>
                  <a:srgbClr val="333333"/>
                </a:solidFill>
                <a:latin typeface="Verdana"/>
                <a:cs typeface="Verdana"/>
              </a:rPr>
              <a:t>3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)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(1 x 2</a:t>
            </a:r>
            <a:r>
              <a:rPr sz="1800" baseline="23148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)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(0 x 2</a:t>
            </a:r>
            <a:r>
              <a:rPr sz="1800" baseline="23148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) x (1 x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r>
              <a:rPr sz="1800" baseline="23148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 marL="1737360">
              <a:lnSpc>
                <a:spcPct val="100000"/>
              </a:lnSpc>
              <a:spcBef>
                <a:spcPts val="1535"/>
              </a:spcBef>
            </a:pPr>
            <a:endParaRPr lang="en-US" sz="1800" spc="-5" dirty="0" smtClean="0">
              <a:solidFill>
                <a:srgbClr val="333333"/>
              </a:solidFill>
              <a:latin typeface="Verdana"/>
              <a:cs typeface="Verdana"/>
            </a:endParaRPr>
          </a:p>
          <a:p>
            <a:pPr marL="1737360">
              <a:lnSpc>
                <a:spcPct val="100000"/>
              </a:lnSpc>
              <a:spcBef>
                <a:spcPts val="1535"/>
              </a:spcBef>
            </a:pPr>
            <a:r>
              <a:rPr sz="1800" spc="-5" smtClean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16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0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4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0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+</a:t>
            </a:r>
            <a:r>
              <a:rPr sz="18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  <a:p>
            <a:pPr marL="1737360">
              <a:lnSpc>
                <a:spcPct val="100000"/>
              </a:lnSpc>
              <a:spcBef>
                <a:spcPts val="1510"/>
              </a:spcBef>
              <a:tabLst>
                <a:tab pos="2084705" algn="l"/>
              </a:tabLst>
            </a:pPr>
            <a:endParaRPr lang="en-US" sz="1800" spc="-5" dirty="0" smtClean="0">
              <a:solidFill>
                <a:srgbClr val="333333"/>
              </a:solidFill>
              <a:latin typeface="Verdana"/>
              <a:cs typeface="Verdana"/>
            </a:endParaRPr>
          </a:p>
          <a:p>
            <a:pPr marL="1737360">
              <a:lnSpc>
                <a:spcPct val="100000"/>
              </a:lnSpc>
              <a:spcBef>
                <a:spcPts val="1510"/>
              </a:spcBef>
              <a:tabLst>
                <a:tab pos="2084705" algn="l"/>
              </a:tabLst>
            </a:pPr>
            <a:r>
              <a:rPr sz="1800" spc="-5" smtClean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21</a:t>
            </a:r>
            <a:r>
              <a:rPr sz="1800" baseline="-23148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sz="1800" baseline="-23148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6811" y="1757679"/>
            <a:ext cx="7459980" cy="1788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order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specific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about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which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number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system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we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are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referring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to,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it is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 common practice to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indicate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base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as a subscript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. 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Thus,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we</a:t>
            </a:r>
            <a:r>
              <a:rPr sz="20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write: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036319">
              <a:lnSpc>
                <a:spcPct val="100000"/>
              </a:lnSpc>
              <a:spcBef>
                <a:spcPts val="1755"/>
              </a:spcBef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10101</a:t>
            </a:r>
            <a:r>
              <a:rPr sz="1950" spc="-7" baseline="-21367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-6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21</a:t>
            </a:r>
            <a:r>
              <a:rPr sz="1950" spc="7" baseline="-21367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sz="1950" baseline="-21367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12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 marR="5080">
              <a:lnSpc>
                <a:spcPct val="100000"/>
              </a:lnSpc>
            </a:pPr>
            <a:r>
              <a:rPr sz="2400" spc="-5" dirty="0"/>
              <a:t>Representing </a:t>
            </a:r>
            <a:r>
              <a:rPr sz="2400" spc="5" dirty="0"/>
              <a:t>Numbers </a:t>
            </a:r>
            <a:r>
              <a:rPr sz="2400" spc="-5" dirty="0"/>
              <a:t>in </a:t>
            </a:r>
            <a:r>
              <a:rPr sz="2400" dirty="0"/>
              <a:t>Different </a:t>
            </a:r>
            <a:r>
              <a:rPr sz="2400" spc="-5" dirty="0"/>
              <a:t>Number  Systems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708" y="450088"/>
            <a:ext cx="8502650" cy="3724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8525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3200" b="1" spc="-15" dirty="0">
                <a:solidFill>
                  <a:srgbClr val="FFFFFF"/>
                </a:solidFill>
                <a:latin typeface="Verdana"/>
                <a:cs typeface="Verdana"/>
              </a:rPr>
              <a:t>Bit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50">
              <a:latin typeface="Times New Roman"/>
              <a:cs typeface="Times New Roman"/>
            </a:endParaRPr>
          </a:p>
          <a:p>
            <a:pPr marL="1371600" indent="-32893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1371600" algn="l"/>
                <a:tab pos="1372235" algn="l"/>
              </a:tabLst>
            </a:pPr>
            <a:r>
              <a:rPr sz="2000" u="sng" spc="-10" dirty="0">
                <a:solidFill>
                  <a:srgbClr val="333333"/>
                </a:solidFill>
                <a:latin typeface="Arial"/>
                <a:cs typeface="Arial"/>
              </a:rPr>
              <a:t>Bit </a:t>
            </a:r>
            <a:r>
              <a:rPr sz="2000" u="sng" dirty="0">
                <a:solidFill>
                  <a:srgbClr val="333333"/>
                </a:solidFill>
                <a:latin typeface="Arial"/>
                <a:cs typeface="Arial"/>
              </a:rPr>
              <a:t>stands for </a:t>
            </a:r>
            <a:r>
              <a:rPr sz="2000" b="1" u="sng" dirty="0">
                <a:solidFill>
                  <a:srgbClr val="333333"/>
                </a:solidFill>
                <a:latin typeface="Arial"/>
                <a:cs typeface="Arial"/>
              </a:rPr>
              <a:t>bi</a:t>
            </a:r>
            <a:r>
              <a:rPr sz="2000" u="sng" dirty="0">
                <a:solidFill>
                  <a:srgbClr val="333333"/>
                </a:solidFill>
                <a:latin typeface="Arial"/>
                <a:cs typeface="Arial"/>
              </a:rPr>
              <a:t>nary</a:t>
            </a:r>
            <a:r>
              <a:rPr sz="2000" u="sng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Arial"/>
                <a:cs typeface="Arial"/>
              </a:rPr>
              <a:t>digi</a:t>
            </a:r>
            <a:r>
              <a:rPr sz="2000" b="1" u="sng" spc="-10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endParaRPr sz="2000" u="sng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3300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3300"/>
              </a:buClr>
              <a:buFont typeface="Wingdings"/>
              <a:buChar char=""/>
            </a:pPr>
            <a:endParaRPr sz="1750">
              <a:latin typeface="Times New Roman"/>
              <a:cs typeface="Times New Roman"/>
            </a:endParaRPr>
          </a:p>
          <a:p>
            <a:pPr marL="1371600" indent="-32893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1371600" algn="l"/>
                <a:tab pos="1372235" algn="l"/>
              </a:tabLst>
            </a:pPr>
            <a:r>
              <a:rPr sz="2000" u="sng" spc="-1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000" u="sng" spc="-5" dirty="0">
                <a:solidFill>
                  <a:srgbClr val="333333"/>
                </a:solidFill>
                <a:latin typeface="Arial"/>
                <a:cs typeface="Arial"/>
              </a:rPr>
              <a:t>bit </a:t>
            </a:r>
            <a:r>
              <a:rPr sz="2000" u="sng" dirty="0">
                <a:solidFill>
                  <a:srgbClr val="333333"/>
                </a:solidFill>
                <a:latin typeface="Arial"/>
                <a:cs typeface="Arial"/>
              </a:rPr>
              <a:t>in computer </a:t>
            </a:r>
            <a:r>
              <a:rPr sz="2000" u="sng" spc="-5" dirty="0">
                <a:solidFill>
                  <a:srgbClr val="333333"/>
                </a:solidFill>
                <a:latin typeface="Arial"/>
                <a:cs typeface="Arial"/>
              </a:rPr>
              <a:t>terminology </a:t>
            </a:r>
            <a:r>
              <a:rPr sz="2000" u="sng" dirty="0">
                <a:solidFill>
                  <a:srgbClr val="333333"/>
                </a:solidFill>
                <a:latin typeface="Arial"/>
                <a:cs typeface="Arial"/>
              </a:rPr>
              <a:t>means </a:t>
            </a:r>
            <a:r>
              <a:rPr sz="2000" u="sng" spc="-5" dirty="0">
                <a:solidFill>
                  <a:srgbClr val="333333"/>
                </a:solidFill>
                <a:latin typeface="Arial"/>
                <a:cs typeface="Arial"/>
              </a:rPr>
              <a:t>either a 0 or a</a:t>
            </a:r>
            <a:r>
              <a:rPr sz="2000" u="sng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u="sng" spc="-5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endParaRPr sz="2000" u="sng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3300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3300"/>
              </a:buClr>
              <a:buFont typeface="Wingdings"/>
              <a:buChar char=""/>
            </a:pPr>
            <a:endParaRPr sz="1750">
              <a:latin typeface="Times New Roman"/>
              <a:cs typeface="Times New Roman"/>
            </a:endParaRPr>
          </a:p>
          <a:p>
            <a:pPr marL="1371600" marR="1195705" indent="-32893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1371600" algn="l"/>
                <a:tab pos="1372235" algn="l"/>
              </a:tabLst>
            </a:pPr>
            <a:r>
              <a:rPr sz="2000" u="sng" spc="-1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000" u="sng" spc="5" dirty="0">
                <a:solidFill>
                  <a:srgbClr val="333333"/>
                </a:solidFill>
                <a:latin typeface="Arial"/>
                <a:cs typeface="Arial"/>
              </a:rPr>
              <a:t>binary </a:t>
            </a:r>
            <a:r>
              <a:rPr sz="2000" u="sng" dirty="0">
                <a:solidFill>
                  <a:srgbClr val="333333"/>
                </a:solidFill>
                <a:latin typeface="Arial"/>
                <a:cs typeface="Arial"/>
              </a:rPr>
              <a:t>number </a:t>
            </a:r>
            <a:r>
              <a:rPr sz="2000" u="sng" spc="-5" dirty="0">
                <a:solidFill>
                  <a:srgbClr val="333333"/>
                </a:solidFill>
                <a:latin typeface="Arial"/>
                <a:cs typeface="Arial"/>
              </a:rPr>
              <a:t>consisting of </a:t>
            </a:r>
            <a:r>
              <a:rPr sz="2000" i="1" u="sng" spc="-5" dirty="0">
                <a:solidFill>
                  <a:srgbClr val="333333"/>
                </a:solidFill>
                <a:latin typeface="Arial"/>
                <a:cs typeface="Arial"/>
              </a:rPr>
              <a:t>n </a:t>
            </a:r>
            <a:r>
              <a:rPr sz="2000" u="sng" spc="-10" dirty="0">
                <a:solidFill>
                  <a:srgbClr val="333333"/>
                </a:solidFill>
                <a:latin typeface="Arial"/>
                <a:cs typeface="Arial"/>
              </a:rPr>
              <a:t>bits </a:t>
            </a:r>
            <a:r>
              <a:rPr sz="2000" u="sng" spc="-15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2000" u="sng" dirty="0">
                <a:solidFill>
                  <a:srgbClr val="333333"/>
                </a:solidFill>
                <a:latin typeface="Arial"/>
                <a:cs typeface="Arial"/>
              </a:rPr>
              <a:t>called </a:t>
            </a:r>
            <a:r>
              <a:rPr sz="2000" u="sng" spc="-5" dirty="0">
                <a:solidFill>
                  <a:srgbClr val="333333"/>
                </a:solidFill>
                <a:latin typeface="Arial"/>
                <a:cs typeface="Arial"/>
              </a:rPr>
              <a:t>an n-bit  </a:t>
            </a:r>
            <a:r>
              <a:rPr sz="2000" u="sng" dirty="0">
                <a:solidFill>
                  <a:srgbClr val="333333"/>
                </a:solidFill>
                <a:latin typeface="Arial"/>
                <a:cs typeface="Arial"/>
              </a:rPr>
              <a:t>number</a:t>
            </a:r>
            <a:endParaRPr sz="2000" u="sng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13</a:t>
            </a:fld>
            <a:r>
              <a:rPr spc="-10" dirty="0"/>
              <a:t>/40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6811" y="1757679"/>
            <a:ext cx="7745095" cy="2975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Characteristics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positional number</a:t>
            </a:r>
            <a:r>
              <a:rPr sz="20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  <a:p>
            <a:pPr marL="920750" marR="191135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Has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total 8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symbols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or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digits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(0, 1, 2, 3,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4,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5,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6,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7). 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Hence,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its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base =</a:t>
            </a:r>
            <a:r>
              <a:rPr sz="2000" u="sng" spc="-1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endParaRPr sz="2000" u="sng">
              <a:latin typeface="Verdana"/>
              <a:cs typeface="Verdana"/>
            </a:endParaRPr>
          </a:p>
          <a:p>
            <a:pPr marL="920750" marR="37719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maximum value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single digit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7 (one</a:t>
            </a:r>
            <a:r>
              <a:rPr sz="2000" u="sng" spc="-1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less 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than the value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2000" u="sng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endParaRPr sz="2000" u="sng">
              <a:latin typeface="Verdana"/>
              <a:cs typeface="Verdana"/>
            </a:endParaRPr>
          </a:p>
          <a:p>
            <a:pPr marL="920750" marR="508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Each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position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digit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represents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specific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power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of 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r>
              <a:rPr sz="2000" u="sng" spc="-1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(8)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14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dirty="0"/>
              <a:t>Octal Number</a:t>
            </a:r>
            <a:r>
              <a:rPr spc="-55" dirty="0"/>
              <a:t> </a:t>
            </a:r>
            <a:r>
              <a:rPr spc="-5" dirty="0"/>
              <a:t>System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70251" y="3705352"/>
            <a:ext cx="776605" cy="35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2057</a:t>
            </a:r>
            <a:r>
              <a:rPr sz="1950" spc="-7" baseline="-21367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endParaRPr sz="1950" baseline="-21367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15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96844" y="3705352"/>
            <a:ext cx="543814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(2 x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sz="1950" baseline="25641" dirty="0">
                <a:solidFill>
                  <a:srgbClr val="333333"/>
                </a:solidFill>
                <a:latin typeface="Verdana"/>
                <a:cs typeface="Verdana"/>
              </a:rPr>
              <a:t>3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)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(0 x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sz="1950" spc="-15" baseline="25641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) 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(5 x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sz="1950" baseline="25641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)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(7 x</a:t>
            </a:r>
            <a:r>
              <a:rPr sz="2000" spc="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sz="1950" spc="7" baseline="25641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00604" y="4380231"/>
            <a:ext cx="2776220" cy="13593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1024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0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40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7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399415" algn="l"/>
              </a:tabLst>
            </a:pPr>
            <a:endParaRPr lang="en-US" sz="2000" spc="-10" dirty="0" smtClean="0">
              <a:solidFill>
                <a:srgbClr val="333333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399415" algn="l"/>
              </a:tabLst>
            </a:pPr>
            <a:r>
              <a:rPr sz="2000" spc="-10" smtClean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1071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sz="1950" baseline="-21367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dirty="0"/>
              <a:t>Octal Number</a:t>
            </a:r>
            <a:r>
              <a:rPr spc="-55" dirty="0"/>
              <a:t> </a:t>
            </a:r>
            <a:r>
              <a:rPr spc="-5" dirty="0"/>
              <a:t>System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6044" y="1473200"/>
            <a:ext cx="8284845" cy="1754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imes New Roman"/>
              <a:cs typeface="Times New Roman"/>
            </a:endParaRPr>
          </a:p>
          <a:p>
            <a:pPr marL="1088390" marR="5080" indent="-26543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1115695" algn="l"/>
                <a:tab pos="1116330" algn="l"/>
                <a:tab pos="1988185" algn="l"/>
                <a:tab pos="2837815" algn="l"/>
                <a:tab pos="3434715" algn="l"/>
                <a:tab pos="4154804" algn="l"/>
                <a:tab pos="4498975" algn="l"/>
                <a:tab pos="5465445" algn="l"/>
                <a:tab pos="5809615" algn="l"/>
                <a:tab pos="6452870" algn="l"/>
                <a:tab pos="7013575" algn="l"/>
                <a:tab pos="7403465" algn="l"/>
                <a:tab pos="7863205" algn="l"/>
              </a:tabLst>
            </a:pP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u="sng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th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er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u="sng" spc="25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d</a:t>
            </a:r>
            <a:r>
              <a:rPr sz="2000" u="sng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2000" u="sng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,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3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25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2000" u="sng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(2</a:t>
            </a:r>
            <a:r>
              <a:rPr sz="1950" u="sng" spc="-7" baseline="25641" dirty="0">
                <a:solidFill>
                  <a:srgbClr val="333333"/>
                </a:solidFill>
                <a:latin typeface="Verdana"/>
                <a:cs typeface="Verdana"/>
              </a:rPr>
              <a:t>3</a:t>
            </a:r>
            <a:r>
              <a:rPr sz="1950" u="sng" baseline="25641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8)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re 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sufficient to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represent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any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octal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number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in</a:t>
            </a:r>
            <a:r>
              <a:rPr sz="2000" u="sng" spc="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binary</a:t>
            </a:r>
            <a:endParaRPr sz="2000" u="sng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822960">
              <a:lnSpc>
                <a:spcPct val="100000"/>
              </a:lnSpc>
              <a:spcBef>
                <a:spcPts val="1755"/>
              </a:spcBef>
            </a:pP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6811" y="1757679"/>
            <a:ext cx="7602855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Characteristics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positional number</a:t>
            </a:r>
            <a:r>
              <a:rPr sz="20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  <a:p>
            <a:pPr marL="920750" marR="508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  <a:tab pos="3922395" algn="l"/>
              </a:tabLst>
            </a:pP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Has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total 16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symbols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or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digits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(0, 1, 2, 3, 4, 5, 6, 7,  8, 9, A,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B,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C, D,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E,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F).	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Hence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its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base =</a:t>
            </a:r>
            <a:r>
              <a:rPr sz="2000" u="sng" spc="-9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16</a:t>
            </a:r>
            <a:endParaRPr sz="2000" u="sng">
              <a:latin typeface="Verdana"/>
              <a:cs typeface="Verdana"/>
            </a:endParaRPr>
          </a:p>
          <a:p>
            <a:pPr marL="920750" marR="77724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symbols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A, B, C, D,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and F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represent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 decimal values 10, 11, 12, 13,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14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15 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respectively</a:t>
            </a:r>
            <a:endParaRPr sz="2000" u="sng">
              <a:latin typeface="Verdana"/>
              <a:cs typeface="Verdana"/>
            </a:endParaRPr>
          </a:p>
          <a:p>
            <a:pPr marL="920750" marR="7112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maximum value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single digit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15 (one</a:t>
            </a:r>
            <a:r>
              <a:rPr sz="2000" spc="-1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less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than the value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2000" spc="-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base)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16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4852" y="682752"/>
            <a:ext cx="81086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spc="-375" smtClean="0"/>
              <a:t>H</a:t>
            </a:r>
            <a:r>
              <a:rPr sz="3200" spc="-375" smtClean="0"/>
              <a:t>exadecimal  </a:t>
            </a:r>
            <a:r>
              <a:rPr sz="3200" spc="-5" dirty="0"/>
              <a:t>Number</a:t>
            </a:r>
            <a:r>
              <a:rPr sz="3200" spc="-360" dirty="0"/>
              <a:t> </a:t>
            </a:r>
            <a:r>
              <a:rPr sz="3200" spc="-5" dirty="0"/>
              <a:t>System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95932" y="3962400"/>
            <a:ext cx="714375" cy="35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1AF</a:t>
            </a:r>
            <a:r>
              <a:rPr sz="1950" spc="-22" baseline="-21367" dirty="0">
                <a:solidFill>
                  <a:srgbClr val="333333"/>
                </a:solidFill>
                <a:latin typeface="Verdana"/>
                <a:cs typeface="Verdana"/>
              </a:rPr>
              <a:t>16</a:t>
            </a:r>
            <a:endParaRPr sz="1950" baseline="-21367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17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49955" y="3733800"/>
            <a:ext cx="4630420" cy="2746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200000"/>
              </a:lnSpc>
              <a:tabLst>
                <a:tab pos="39941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(1 x 16</a:t>
            </a:r>
            <a:r>
              <a:rPr sz="1950" spc="-7" baseline="25641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)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(A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x 16</a:t>
            </a:r>
            <a:r>
              <a:rPr sz="1950" spc="-7" baseline="25641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)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(F x 16</a:t>
            </a:r>
            <a:r>
              <a:rPr sz="1950" spc="-7" baseline="25641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  <a:p>
            <a:pPr marL="97790">
              <a:lnSpc>
                <a:spcPct val="200000"/>
              </a:lnSpc>
              <a:spcBef>
                <a:spcPts val="960"/>
              </a:spcBef>
              <a:tabLst>
                <a:tab pos="481330" algn="l"/>
              </a:tabLst>
            </a:pPr>
            <a:r>
              <a:rPr sz="2000" spc="-10" smtClean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 x 256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10 x 16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15 x</a:t>
            </a:r>
            <a:r>
              <a:rPr sz="2000" spc="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  <a:p>
            <a:pPr marL="104139">
              <a:lnSpc>
                <a:spcPct val="200000"/>
              </a:lnSpc>
              <a:spcBef>
                <a:spcPts val="960"/>
              </a:spcBef>
              <a:tabLst>
                <a:tab pos="48768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256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160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</a:t>
            </a:r>
            <a:r>
              <a:rPr sz="2000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15</a:t>
            </a:r>
            <a:endParaRPr sz="2000">
              <a:latin typeface="Verdana"/>
              <a:cs typeface="Verdana"/>
            </a:endParaRPr>
          </a:p>
          <a:p>
            <a:pPr marL="97790">
              <a:lnSpc>
                <a:spcPct val="200000"/>
              </a:lnSpc>
              <a:spcBef>
                <a:spcPts val="980"/>
              </a:spcBef>
              <a:tabLst>
                <a:tab pos="48133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	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431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sz="1950" baseline="-21367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74852" y="682752"/>
            <a:ext cx="81086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spc="-375" smtClean="0"/>
              <a:t>H</a:t>
            </a:r>
            <a:r>
              <a:rPr sz="3200" spc="-375" smtClean="0"/>
              <a:t>exadecimal  </a:t>
            </a:r>
            <a:r>
              <a:rPr sz="3200" spc="-5" dirty="0"/>
              <a:t>Number</a:t>
            </a:r>
            <a:r>
              <a:rPr sz="3200" spc="-355" dirty="0"/>
              <a:t> </a:t>
            </a:r>
            <a:r>
              <a:rPr sz="3200" spc="-5" dirty="0"/>
              <a:t>System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606044" y="1473200"/>
            <a:ext cx="8223884" cy="2290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L="1731645" marR="5080" indent="-329565" algn="just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1732280" algn="l"/>
              </a:tabLst>
            </a:pP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Each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position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digit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represents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specific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power  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r>
              <a:rPr sz="2000" spc="-11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(16)</a:t>
            </a:r>
            <a:endParaRPr sz="2000">
              <a:latin typeface="Verdana"/>
              <a:cs typeface="Verdana"/>
            </a:endParaRPr>
          </a:p>
          <a:p>
            <a:pPr marL="1731645" marR="41275" indent="-329565" algn="just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732280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Since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there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are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only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16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digits,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4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bits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(2</a:t>
            </a:r>
            <a:r>
              <a:rPr sz="1950" u="sng" spc="-7" baseline="25641" dirty="0">
                <a:solidFill>
                  <a:srgbClr val="333333"/>
                </a:solidFill>
                <a:latin typeface="Verdana"/>
                <a:cs typeface="Verdana"/>
              </a:rPr>
              <a:t>4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16)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are 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sufficient to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represent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any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hexadecimal number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in 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binary</a:t>
            </a:r>
            <a:endParaRPr sz="2000" u="sng">
              <a:latin typeface="Verdana"/>
              <a:cs typeface="Verdana"/>
            </a:endParaRPr>
          </a:p>
          <a:p>
            <a:pPr marL="1170940">
              <a:lnSpc>
                <a:spcPct val="100000"/>
              </a:lnSpc>
            </a:pPr>
            <a:r>
              <a:rPr sz="2000" b="1" spc="-10" smtClean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6811" y="1757679"/>
            <a:ext cx="1551940" cy="826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Method</a:t>
            </a:r>
            <a:endParaRPr sz="2000">
              <a:latin typeface="Verdana"/>
              <a:cs typeface="Verdana"/>
            </a:endParaRPr>
          </a:p>
          <a:p>
            <a:pPr marL="591185">
              <a:lnSpc>
                <a:spcPct val="100000"/>
              </a:lnSpc>
              <a:spcBef>
                <a:spcPts val="1655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2000" spc="-9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1: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18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20107" y="2272791"/>
            <a:ext cx="5518785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5080" indent="-13335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Determine the column (positional)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value of 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each</a:t>
            </a:r>
            <a:r>
              <a:rPr sz="2000" spc="-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digit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5932" y="3095752"/>
            <a:ext cx="972819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2000" spc="-9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2: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0107" y="3095752"/>
            <a:ext cx="553339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5080" indent="-13335">
              <a:lnSpc>
                <a:spcPct val="100000"/>
              </a:lnSpc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Multiply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obtained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column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values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by the 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digits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corresponding</a:t>
            </a:r>
            <a:r>
              <a:rPr sz="2000" spc="-9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columns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95932" y="3918711"/>
            <a:ext cx="972819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2000" spc="-9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3: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0107" y="3918711"/>
            <a:ext cx="462788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Calculate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sum of these</a:t>
            </a:r>
            <a:r>
              <a:rPr sz="2000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products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 marR="5080">
              <a:lnSpc>
                <a:spcPct val="100000"/>
              </a:lnSpc>
            </a:pPr>
            <a:r>
              <a:rPr sz="2400" spc="-5" dirty="0"/>
              <a:t>Converting </a:t>
            </a:r>
            <a:r>
              <a:rPr sz="2400" dirty="0"/>
              <a:t>a Number of Another </a:t>
            </a:r>
            <a:r>
              <a:rPr sz="2400" spc="-5" dirty="0"/>
              <a:t>Base </a:t>
            </a:r>
            <a:r>
              <a:rPr sz="2400" spc="5" dirty="0"/>
              <a:t>to </a:t>
            </a:r>
            <a:r>
              <a:rPr sz="2400" dirty="0"/>
              <a:t>a  </a:t>
            </a:r>
            <a:r>
              <a:rPr sz="2400" spc="-5" dirty="0"/>
              <a:t>Decimal</a:t>
            </a:r>
            <a:r>
              <a:rPr sz="2400" spc="-65" dirty="0"/>
              <a:t> </a:t>
            </a:r>
            <a:r>
              <a:rPr sz="2400" spc="-5" dirty="0"/>
              <a:t>Number</a:t>
            </a:r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80107" y="3552952"/>
            <a:ext cx="5348605" cy="767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4706</a:t>
            </a:r>
            <a:r>
              <a:rPr sz="1950" spc="-7" baseline="-21367" dirty="0">
                <a:solidFill>
                  <a:srgbClr val="333333"/>
                </a:solidFill>
                <a:latin typeface="Verdana"/>
                <a:cs typeface="Verdana"/>
              </a:rPr>
              <a:t>8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4 x 8</a:t>
            </a:r>
            <a:r>
              <a:rPr sz="1950" spc="-7" baseline="25641" dirty="0">
                <a:solidFill>
                  <a:srgbClr val="333333"/>
                </a:solidFill>
                <a:latin typeface="Verdana"/>
                <a:cs typeface="Verdana"/>
              </a:rPr>
              <a:t>3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7 x 8</a:t>
            </a:r>
            <a:r>
              <a:rPr sz="1950" spc="-7" baseline="25641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0 x 8</a:t>
            </a:r>
            <a:r>
              <a:rPr sz="1950" spc="-7" baseline="25641" dirty="0">
                <a:solidFill>
                  <a:srgbClr val="333333"/>
                </a:solidFill>
                <a:latin typeface="Verdana"/>
                <a:cs typeface="Verdana"/>
              </a:rPr>
              <a:t>1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6 x </a:t>
            </a:r>
            <a:r>
              <a:rPr sz="2000" spc="3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sz="1950" spc="-7" baseline="25641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1950" baseline="25641">
              <a:latin typeface="Verdana"/>
              <a:cs typeface="Verdana"/>
            </a:endParaRPr>
          </a:p>
          <a:p>
            <a:pPr marL="91186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4 x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512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7 x 64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0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6 x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7076" y="4467352"/>
            <a:ext cx="2950210" cy="816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2048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448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0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</a:t>
            </a:r>
            <a:r>
              <a:rPr sz="20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6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2502</a:t>
            </a:r>
            <a:r>
              <a:rPr sz="1950" spc="-7" baseline="-21367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sz="1950" baseline="-21367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72255" y="3291840"/>
            <a:ext cx="76200" cy="250190"/>
          </a:xfrm>
          <a:custGeom>
            <a:avLst/>
            <a:gdLst/>
            <a:ahLst/>
            <a:cxnLst/>
            <a:rect l="l" t="t" r="r" b="b"/>
            <a:pathLst>
              <a:path w="76200" h="250189">
                <a:moveTo>
                  <a:pt x="33528" y="173736"/>
                </a:moveTo>
                <a:lnTo>
                  <a:pt x="0" y="173736"/>
                </a:lnTo>
                <a:lnTo>
                  <a:pt x="36576" y="249936"/>
                </a:lnTo>
                <a:lnTo>
                  <a:pt x="66690" y="192024"/>
                </a:lnTo>
                <a:lnTo>
                  <a:pt x="36576" y="192024"/>
                </a:lnTo>
                <a:lnTo>
                  <a:pt x="33528" y="188975"/>
                </a:lnTo>
                <a:lnTo>
                  <a:pt x="33528" y="173736"/>
                </a:lnTo>
                <a:close/>
              </a:path>
              <a:path w="76200" h="250189">
                <a:moveTo>
                  <a:pt x="36576" y="0"/>
                </a:moveTo>
                <a:lnTo>
                  <a:pt x="33528" y="3048"/>
                </a:lnTo>
                <a:lnTo>
                  <a:pt x="33528" y="188975"/>
                </a:lnTo>
                <a:lnTo>
                  <a:pt x="36576" y="192024"/>
                </a:lnTo>
                <a:lnTo>
                  <a:pt x="42672" y="188975"/>
                </a:lnTo>
                <a:lnTo>
                  <a:pt x="42672" y="3048"/>
                </a:lnTo>
                <a:lnTo>
                  <a:pt x="36576" y="0"/>
                </a:lnTo>
                <a:close/>
              </a:path>
              <a:path w="76200" h="250189">
                <a:moveTo>
                  <a:pt x="76200" y="173736"/>
                </a:moveTo>
                <a:lnTo>
                  <a:pt x="42672" y="173736"/>
                </a:lnTo>
                <a:lnTo>
                  <a:pt x="42672" y="188975"/>
                </a:lnTo>
                <a:lnTo>
                  <a:pt x="36576" y="192024"/>
                </a:lnTo>
                <a:lnTo>
                  <a:pt x="66690" y="192024"/>
                </a:lnTo>
                <a:lnTo>
                  <a:pt x="76200" y="173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84776" y="3270503"/>
            <a:ext cx="76200" cy="253365"/>
          </a:xfrm>
          <a:custGeom>
            <a:avLst/>
            <a:gdLst/>
            <a:ahLst/>
            <a:cxnLst/>
            <a:rect l="l" t="t" r="r" b="b"/>
            <a:pathLst>
              <a:path w="76200" h="253364">
                <a:moveTo>
                  <a:pt x="33527" y="176784"/>
                </a:moveTo>
                <a:lnTo>
                  <a:pt x="0" y="176784"/>
                </a:lnTo>
                <a:lnTo>
                  <a:pt x="39624" y="252984"/>
                </a:lnTo>
                <a:lnTo>
                  <a:pt x="67421" y="195072"/>
                </a:lnTo>
                <a:lnTo>
                  <a:pt x="39624" y="195072"/>
                </a:lnTo>
                <a:lnTo>
                  <a:pt x="33527" y="188975"/>
                </a:lnTo>
                <a:lnTo>
                  <a:pt x="33527" y="176784"/>
                </a:lnTo>
                <a:close/>
              </a:path>
              <a:path w="76200" h="253364">
                <a:moveTo>
                  <a:pt x="39624" y="0"/>
                </a:moveTo>
                <a:lnTo>
                  <a:pt x="33527" y="6096"/>
                </a:lnTo>
                <a:lnTo>
                  <a:pt x="33527" y="188975"/>
                </a:lnTo>
                <a:lnTo>
                  <a:pt x="39624" y="195072"/>
                </a:lnTo>
                <a:lnTo>
                  <a:pt x="45720" y="188975"/>
                </a:lnTo>
                <a:lnTo>
                  <a:pt x="45720" y="6096"/>
                </a:lnTo>
                <a:lnTo>
                  <a:pt x="39624" y="0"/>
                </a:lnTo>
                <a:close/>
              </a:path>
              <a:path w="76200" h="253364">
                <a:moveTo>
                  <a:pt x="76200" y="176784"/>
                </a:moveTo>
                <a:lnTo>
                  <a:pt x="45720" y="176784"/>
                </a:lnTo>
                <a:lnTo>
                  <a:pt x="45720" y="188975"/>
                </a:lnTo>
                <a:lnTo>
                  <a:pt x="39624" y="195072"/>
                </a:lnTo>
                <a:lnTo>
                  <a:pt x="67421" y="195072"/>
                </a:lnTo>
                <a:lnTo>
                  <a:pt x="76200" y="176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39967" y="3270503"/>
            <a:ext cx="76200" cy="253365"/>
          </a:xfrm>
          <a:custGeom>
            <a:avLst/>
            <a:gdLst/>
            <a:ahLst/>
            <a:cxnLst/>
            <a:rect l="l" t="t" r="r" b="b"/>
            <a:pathLst>
              <a:path w="76200" h="253364">
                <a:moveTo>
                  <a:pt x="33528" y="176784"/>
                </a:moveTo>
                <a:lnTo>
                  <a:pt x="0" y="176784"/>
                </a:lnTo>
                <a:lnTo>
                  <a:pt x="36576" y="252984"/>
                </a:lnTo>
                <a:lnTo>
                  <a:pt x="66690" y="195072"/>
                </a:lnTo>
                <a:lnTo>
                  <a:pt x="36576" y="195072"/>
                </a:lnTo>
                <a:lnTo>
                  <a:pt x="33528" y="188975"/>
                </a:lnTo>
                <a:lnTo>
                  <a:pt x="33528" y="176784"/>
                </a:lnTo>
                <a:close/>
              </a:path>
              <a:path w="76200" h="253364">
                <a:moveTo>
                  <a:pt x="36576" y="0"/>
                </a:moveTo>
                <a:lnTo>
                  <a:pt x="33528" y="6096"/>
                </a:lnTo>
                <a:lnTo>
                  <a:pt x="33528" y="188975"/>
                </a:lnTo>
                <a:lnTo>
                  <a:pt x="36576" y="195072"/>
                </a:lnTo>
                <a:lnTo>
                  <a:pt x="42672" y="188975"/>
                </a:lnTo>
                <a:lnTo>
                  <a:pt x="42672" y="6096"/>
                </a:lnTo>
                <a:lnTo>
                  <a:pt x="36576" y="0"/>
                </a:lnTo>
                <a:close/>
              </a:path>
              <a:path w="76200" h="253364">
                <a:moveTo>
                  <a:pt x="76200" y="176784"/>
                </a:moveTo>
                <a:lnTo>
                  <a:pt x="42672" y="176784"/>
                </a:lnTo>
                <a:lnTo>
                  <a:pt x="42672" y="188975"/>
                </a:lnTo>
                <a:lnTo>
                  <a:pt x="36576" y="195072"/>
                </a:lnTo>
                <a:lnTo>
                  <a:pt x="66690" y="195072"/>
                </a:lnTo>
                <a:lnTo>
                  <a:pt x="76200" y="176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70776" y="3270503"/>
            <a:ext cx="76200" cy="253365"/>
          </a:xfrm>
          <a:custGeom>
            <a:avLst/>
            <a:gdLst/>
            <a:ahLst/>
            <a:cxnLst/>
            <a:rect l="l" t="t" r="r" b="b"/>
            <a:pathLst>
              <a:path w="76200" h="253364">
                <a:moveTo>
                  <a:pt x="33527" y="176784"/>
                </a:moveTo>
                <a:lnTo>
                  <a:pt x="0" y="176784"/>
                </a:lnTo>
                <a:lnTo>
                  <a:pt x="39624" y="252984"/>
                </a:lnTo>
                <a:lnTo>
                  <a:pt x="67421" y="195072"/>
                </a:lnTo>
                <a:lnTo>
                  <a:pt x="39624" y="195072"/>
                </a:lnTo>
                <a:lnTo>
                  <a:pt x="33527" y="188975"/>
                </a:lnTo>
                <a:lnTo>
                  <a:pt x="33527" y="176784"/>
                </a:lnTo>
                <a:close/>
              </a:path>
              <a:path w="76200" h="253364">
                <a:moveTo>
                  <a:pt x="39624" y="0"/>
                </a:moveTo>
                <a:lnTo>
                  <a:pt x="33527" y="6096"/>
                </a:lnTo>
                <a:lnTo>
                  <a:pt x="33527" y="188975"/>
                </a:lnTo>
                <a:lnTo>
                  <a:pt x="39624" y="195072"/>
                </a:lnTo>
                <a:lnTo>
                  <a:pt x="45720" y="188975"/>
                </a:lnTo>
                <a:lnTo>
                  <a:pt x="45720" y="6096"/>
                </a:lnTo>
                <a:lnTo>
                  <a:pt x="39624" y="0"/>
                </a:lnTo>
                <a:close/>
              </a:path>
              <a:path w="76200" h="253364">
                <a:moveTo>
                  <a:pt x="76200" y="176784"/>
                </a:moveTo>
                <a:lnTo>
                  <a:pt x="45720" y="176784"/>
                </a:lnTo>
                <a:lnTo>
                  <a:pt x="45720" y="188975"/>
                </a:lnTo>
                <a:lnTo>
                  <a:pt x="39624" y="195072"/>
                </a:lnTo>
                <a:lnTo>
                  <a:pt x="67421" y="195072"/>
                </a:lnTo>
                <a:lnTo>
                  <a:pt x="76200" y="176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22908" y="1755647"/>
            <a:ext cx="5914390" cy="151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sz="24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4706</a:t>
            </a:r>
            <a:r>
              <a:rPr sz="2400" spc="-7" baseline="-20833" dirty="0">
                <a:solidFill>
                  <a:srgbClr val="333333"/>
                </a:solidFill>
                <a:latin typeface="Verdana"/>
                <a:cs typeface="Verdana"/>
              </a:rPr>
              <a:t>8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400" spc="-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Verdana"/>
                <a:cs typeface="Verdana"/>
              </a:rPr>
              <a:t>?</a:t>
            </a:r>
            <a:r>
              <a:rPr sz="2400" spc="-22" baseline="-20833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sz="2400" baseline="-20833">
              <a:latin typeface="Verdana"/>
              <a:cs typeface="Verdana"/>
            </a:endParaRPr>
          </a:p>
          <a:p>
            <a:pPr marL="2185670">
              <a:lnSpc>
                <a:spcPct val="100000"/>
              </a:lnSpc>
              <a:spcBef>
                <a:spcPts val="2495"/>
              </a:spcBef>
              <a:tabLst>
                <a:tab pos="5901055" algn="l"/>
              </a:tabLst>
            </a:pPr>
            <a:r>
              <a:rPr sz="1800" u="sng" dirty="0">
                <a:solidFill>
                  <a:srgbClr val="333333"/>
                </a:solidFill>
                <a:latin typeface="Verdana"/>
                <a:cs typeface="Verdana"/>
              </a:rPr>
              <a:t> 	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45756" y="2711622"/>
            <a:ext cx="1652270" cy="165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93395">
              <a:lnSpc>
                <a:spcPct val="100400"/>
              </a:lnSpc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Common 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values 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ltiplied  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by</a:t>
            </a:r>
            <a:r>
              <a:rPr sz="1800" spc="-11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rr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800" spc="-20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1800" spc="10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di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g  digits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17411" y="4492752"/>
            <a:ext cx="146177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dirty="0">
                <a:solidFill>
                  <a:srgbClr val="333333"/>
                </a:solidFill>
                <a:latin typeface="Arial"/>
                <a:cs typeface="Arial"/>
              </a:rPr>
              <a:t>Sum of</a:t>
            </a:r>
            <a:r>
              <a:rPr sz="1800" b="1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these  </a:t>
            </a:r>
            <a:r>
              <a:rPr sz="1800" b="1" dirty="0">
                <a:solidFill>
                  <a:srgbClr val="333333"/>
                </a:solidFill>
                <a:latin typeface="Arial"/>
                <a:cs typeface="Arial"/>
              </a:rPr>
              <a:t>products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51576" y="4599432"/>
            <a:ext cx="426720" cy="76200"/>
          </a:xfrm>
          <a:custGeom>
            <a:avLst/>
            <a:gdLst/>
            <a:ahLst/>
            <a:cxnLst/>
            <a:rect l="l" t="t" r="r" b="b"/>
            <a:pathLst>
              <a:path w="426720" h="76200">
                <a:moveTo>
                  <a:pt x="76200" y="0"/>
                </a:moveTo>
                <a:lnTo>
                  <a:pt x="0" y="39624"/>
                </a:lnTo>
                <a:lnTo>
                  <a:pt x="76200" y="76200"/>
                </a:lnTo>
                <a:lnTo>
                  <a:pt x="76200" y="42672"/>
                </a:lnTo>
                <a:lnTo>
                  <a:pt x="64008" y="42672"/>
                </a:lnTo>
                <a:lnTo>
                  <a:pt x="60960" y="39624"/>
                </a:lnTo>
                <a:lnTo>
                  <a:pt x="64008" y="33528"/>
                </a:lnTo>
                <a:lnTo>
                  <a:pt x="76200" y="33528"/>
                </a:lnTo>
                <a:lnTo>
                  <a:pt x="76200" y="0"/>
                </a:lnTo>
                <a:close/>
              </a:path>
              <a:path w="426720" h="76200">
                <a:moveTo>
                  <a:pt x="76200" y="33528"/>
                </a:moveTo>
                <a:lnTo>
                  <a:pt x="64008" y="33528"/>
                </a:lnTo>
                <a:lnTo>
                  <a:pt x="60960" y="39624"/>
                </a:lnTo>
                <a:lnTo>
                  <a:pt x="64008" y="42672"/>
                </a:lnTo>
                <a:lnTo>
                  <a:pt x="76200" y="42672"/>
                </a:lnTo>
                <a:lnTo>
                  <a:pt x="76200" y="33528"/>
                </a:lnTo>
                <a:close/>
              </a:path>
              <a:path w="426720" h="76200">
                <a:moveTo>
                  <a:pt x="420624" y="33528"/>
                </a:moveTo>
                <a:lnTo>
                  <a:pt x="76200" y="33528"/>
                </a:lnTo>
                <a:lnTo>
                  <a:pt x="76200" y="42672"/>
                </a:lnTo>
                <a:lnTo>
                  <a:pt x="420624" y="42672"/>
                </a:lnTo>
                <a:lnTo>
                  <a:pt x="426720" y="39624"/>
                </a:lnTo>
                <a:lnTo>
                  <a:pt x="420624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6044" y="1473200"/>
            <a:ext cx="215646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19</a:t>
            </a:fld>
            <a:r>
              <a:rPr spc="-10" dirty="0"/>
              <a:t>/40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 marR="5080">
              <a:lnSpc>
                <a:spcPct val="100000"/>
              </a:lnSpc>
            </a:pPr>
            <a:r>
              <a:rPr sz="2400" spc="-5" dirty="0"/>
              <a:t>Converting </a:t>
            </a:r>
            <a:r>
              <a:rPr sz="2400" dirty="0"/>
              <a:t>a Number of Another </a:t>
            </a:r>
            <a:r>
              <a:rPr sz="2400" spc="-5" dirty="0"/>
              <a:t>Base </a:t>
            </a:r>
            <a:r>
              <a:rPr sz="2400" spc="5" dirty="0"/>
              <a:t>to </a:t>
            </a:r>
            <a:r>
              <a:rPr sz="2400" dirty="0"/>
              <a:t>a  </a:t>
            </a:r>
            <a:r>
              <a:rPr sz="2400" spc="-5" dirty="0"/>
              <a:t>Decimal</a:t>
            </a:r>
            <a:r>
              <a:rPr sz="2400" spc="-65" dirty="0"/>
              <a:t> </a:t>
            </a:r>
            <a:r>
              <a:rPr sz="2400" spc="-5" dirty="0"/>
              <a:t>Number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5720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22395">
              <a:lnSpc>
                <a:spcPts val="1625"/>
              </a:lnSpc>
            </a:pP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1400" spc="-385" dirty="0">
                <a:latin typeface="Verdana"/>
                <a:cs typeface="Verdana"/>
              </a:rPr>
              <a:t>C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1400" spc="-385" dirty="0">
                <a:latin typeface="Verdana"/>
                <a:cs typeface="Verdana"/>
              </a:rPr>
              <a:t>o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385" dirty="0">
                <a:latin typeface="Verdana"/>
                <a:cs typeface="Verdana"/>
              </a:rPr>
              <a:t>m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85" dirty="0">
                <a:latin typeface="Verdana"/>
                <a:cs typeface="Verdana"/>
              </a:rPr>
              <a:t>p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sz="1400" spc="-385" dirty="0">
                <a:latin typeface="Verdana"/>
                <a:cs typeface="Verdana"/>
              </a:rPr>
              <a:t>u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385" dirty="0">
                <a:latin typeface="Verdana"/>
                <a:cs typeface="Verdana"/>
              </a:rPr>
              <a:t>t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er</a:t>
            </a:r>
            <a:r>
              <a:rPr sz="1400" spc="-385" dirty="0">
                <a:latin typeface="Verdana"/>
                <a:cs typeface="Verdana"/>
              </a:rPr>
              <a:t>er 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spc="-350" dirty="0">
                <a:latin typeface="Verdana"/>
                <a:cs typeface="Verdana"/>
              </a:rPr>
              <a:t>F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un</a:t>
            </a:r>
            <a:r>
              <a:rPr sz="1400" spc="-350" dirty="0">
                <a:latin typeface="Verdana"/>
                <a:cs typeface="Verdana"/>
              </a:rPr>
              <a:t>un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sz="1400" spc="-350" dirty="0">
                <a:latin typeface="Verdana"/>
                <a:cs typeface="Verdana"/>
              </a:rPr>
              <a:t>d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50" dirty="0">
                <a:latin typeface="Verdana"/>
                <a:cs typeface="Verdana"/>
              </a:rPr>
              <a:t>a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350" dirty="0">
                <a:latin typeface="Verdana"/>
                <a:cs typeface="Verdana"/>
              </a:rPr>
              <a:t>m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en</a:t>
            </a:r>
            <a:r>
              <a:rPr sz="1400" spc="-350" dirty="0">
                <a:latin typeface="Verdana"/>
                <a:cs typeface="Verdana"/>
              </a:rPr>
              <a:t>en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350" dirty="0">
                <a:latin typeface="Verdana"/>
                <a:cs typeface="Verdana"/>
              </a:rPr>
              <a:t>t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50" dirty="0">
                <a:latin typeface="Verdana"/>
                <a:cs typeface="Verdana"/>
              </a:rPr>
              <a:t>a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sz="1400" spc="-350" dirty="0">
                <a:latin typeface="Verdana"/>
                <a:cs typeface="Verdana"/>
              </a:rPr>
              <a:t>l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350" dirty="0">
                <a:latin typeface="Verdana"/>
                <a:cs typeface="Verdana"/>
              </a:rPr>
              <a:t>s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r>
              <a:rPr sz="1400" spc="-350" dirty="0">
                <a:latin typeface="Verdana"/>
                <a:cs typeface="Verdana"/>
              </a:rPr>
              <a:t>: 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05" dirty="0">
                <a:latin typeface="Verdana"/>
                <a:cs typeface="Verdana"/>
              </a:rPr>
              <a:t>P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305" dirty="0">
                <a:latin typeface="Verdana"/>
                <a:cs typeface="Verdana"/>
              </a:rPr>
              <a:t>r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ad</a:t>
            </a:r>
            <a:r>
              <a:rPr sz="1400" spc="-305" dirty="0">
                <a:latin typeface="Verdana"/>
                <a:cs typeface="Verdana"/>
              </a:rPr>
              <a:t>ad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305" dirty="0">
                <a:latin typeface="Verdana"/>
                <a:cs typeface="Verdana"/>
              </a:rPr>
              <a:t>e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ep</a:t>
            </a:r>
            <a:r>
              <a:rPr sz="1400" spc="-305" dirty="0">
                <a:latin typeface="Verdana"/>
                <a:cs typeface="Verdana"/>
              </a:rPr>
              <a:t>ep </a:t>
            </a:r>
            <a:r>
              <a:rPr sz="2100" spc="-494" baseline="3968" dirty="0">
                <a:solidFill>
                  <a:srgbClr val="FFFF00"/>
                </a:solidFill>
                <a:latin typeface="Verdana"/>
                <a:cs typeface="Verdana"/>
              </a:rPr>
              <a:t>K</a:t>
            </a:r>
            <a:r>
              <a:rPr sz="1400" spc="-330" dirty="0">
                <a:latin typeface="Verdana"/>
                <a:cs typeface="Verdana"/>
              </a:rPr>
              <a:t>K</a:t>
            </a:r>
            <a:r>
              <a:rPr sz="2100" spc="-494" baseline="3968" dirty="0">
                <a:solidFill>
                  <a:srgbClr val="FFFF00"/>
                </a:solidFill>
                <a:latin typeface="Verdana"/>
                <a:cs typeface="Verdana"/>
              </a:rPr>
              <a:t>.</a:t>
            </a:r>
            <a:r>
              <a:rPr sz="1400" spc="-330" dirty="0">
                <a:latin typeface="Verdana"/>
                <a:cs typeface="Verdana"/>
              </a:rPr>
              <a:t>. 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220" dirty="0">
                <a:latin typeface="Verdana"/>
                <a:cs typeface="Verdana"/>
              </a:rPr>
              <a:t>S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nha</a:t>
            </a:r>
            <a:r>
              <a:rPr sz="1400" spc="-220" dirty="0">
                <a:latin typeface="Verdana"/>
                <a:cs typeface="Verdana"/>
              </a:rPr>
              <a:t>nha </a:t>
            </a:r>
            <a:r>
              <a:rPr sz="2100" spc="-630" baseline="3968" dirty="0">
                <a:solidFill>
                  <a:srgbClr val="FFFF00"/>
                </a:solidFill>
                <a:latin typeface="Verdana"/>
                <a:cs typeface="Verdana"/>
              </a:rPr>
              <a:t>&amp;</a:t>
            </a:r>
            <a:r>
              <a:rPr sz="1400" spc="-420" dirty="0">
                <a:latin typeface="Verdana"/>
                <a:cs typeface="Verdana"/>
              </a:rPr>
              <a:t>&amp; 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220" dirty="0">
                <a:latin typeface="Verdana"/>
                <a:cs typeface="Verdana"/>
              </a:rPr>
              <a:t>P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220" dirty="0">
                <a:latin typeface="Verdana"/>
                <a:cs typeface="Verdana"/>
              </a:rPr>
              <a:t>r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ti</a:t>
            </a:r>
            <a:r>
              <a:rPr sz="1400" spc="-220" dirty="0">
                <a:latin typeface="Verdana"/>
                <a:cs typeface="Verdana"/>
              </a:rPr>
              <a:t>ti  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220" dirty="0">
                <a:latin typeface="Verdana"/>
                <a:cs typeface="Verdana"/>
              </a:rPr>
              <a:t>S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nha</a:t>
            </a:r>
            <a:r>
              <a:rPr sz="1400" spc="-220" dirty="0"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5"/>
              </a:spcBef>
              <a:tabLst>
                <a:tab pos="3480435" algn="l"/>
                <a:tab pos="7747634" algn="l"/>
              </a:tabLst>
            </a:pP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Ref</a:t>
            </a:r>
            <a:r>
              <a:rPr sz="2100" baseline="3968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Page	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Chapter 3:</a:t>
            </a:r>
            <a:r>
              <a:rPr sz="2100" spc="37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Number</a:t>
            </a:r>
            <a:r>
              <a:rPr sz="2100" spc="7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Systems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8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1/40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45720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93596" y="1758696"/>
            <a:ext cx="4779010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33"/>
                </a:solidFill>
                <a:latin typeface="Verdana"/>
                <a:cs typeface="Verdana"/>
              </a:rPr>
              <a:t>Division-Remainder</a:t>
            </a:r>
            <a:r>
              <a:rPr sz="2400" b="1" spc="-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333333"/>
                </a:solidFill>
                <a:latin typeface="Verdana"/>
                <a:cs typeface="Verdana"/>
              </a:rPr>
              <a:t>Method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20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93596" y="2336800"/>
            <a:ext cx="100711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2000" spc="1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1: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4507" y="2336800"/>
            <a:ext cx="622935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4130">
              <a:lnSpc>
                <a:spcPct val="100000"/>
              </a:lnSpc>
            </a:pP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Divide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decimal number to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be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converted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by </a:t>
            </a:r>
            <a:r>
              <a:rPr sz="2000" u="sng" spc="7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value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new</a:t>
            </a:r>
            <a:r>
              <a:rPr sz="2000" u="sng" spc="-1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endParaRPr sz="2000" u="sng">
              <a:latin typeface="Verdana"/>
              <a:cs typeface="Verdan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84071" y="3140981"/>
          <a:ext cx="7449073" cy="647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0416"/>
                <a:gridCol w="490848"/>
                <a:gridCol w="3114428"/>
                <a:gridCol w="2615488"/>
                <a:gridCol w="517893"/>
              </a:tblGrid>
              <a:tr h="34239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Step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2: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pos="1195705" algn="l"/>
                          <a:tab pos="1819910" algn="l"/>
                        </a:tabLst>
                      </a:pPr>
                      <a:r>
                        <a:rPr sz="20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u="sng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cor</a:t>
                      </a:r>
                      <a:r>
                        <a:rPr sz="20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2000" u="sng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	</a:t>
                      </a:r>
                      <a:r>
                        <a:rPr sz="2000" u="sng" spc="5" smtClean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th</a:t>
                      </a:r>
                      <a:r>
                        <a:rPr sz="2000" u="sng" smtClean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2000" u="sng" dirty="0" smtClean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remainder</a:t>
                      </a:r>
                      <a:endParaRPr sz="2000" u="sng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pos="1033780" algn="l"/>
                          <a:tab pos="1832610" algn="l"/>
                          <a:tab pos="2204085" algn="l"/>
                        </a:tabLst>
                      </a:pPr>
                      <a:r>
                        <a:rPr sz="2000" u="sng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from	</a:t>
                      </a:r>
                      <a:r>
                        <a:rPr sz="20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Step	</a:t>
                      </a:r>
                      <a:r>
                        <a:rPr sz="20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	as</a:t>
                      </a:r>
                      <a:endParaRPr sz="2000" u="sng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the</a:t>
                      </a:r>
                      <a:endParaRPr sz="2000" u="sng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  <a:tr h="305308">
                <a:tc>
                  <a:txBody>
                    <a:bodyPr/>
                    <a:lstStyle/>
                    <a:p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2250"/>
                        </a:lnSpc>
                        <a:tabLst>
                          <a:tab pos="1504950" algn="l"/>
                          <a:tab pos="2230755" algn="l"/>
                        </a:tabLst>
                      </a:pPr>
                      <a:r>
                        <a:rPr sz="20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rightmost	</a:t>
                      </a:r>
                      <a:r>
                        <a:rPr sz="20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digit	</a:t>
                      </a:r>
                      <a:r>
                        <a:rPr sz="20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(least</a:t>
                      </a:r>
                      <a:endParaRPr sz="2000" u="sng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250"/>
                        </a:lnSpc>
                        <a:tabLst>
                          <a:tab pos="1459230" algn="l"/>
                          <a:tab pos="2294255" algn="l"/>
                        </a:tabLst>
                      </a:pPr>
                      <a:r>
                        <a:rPr sz="20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significant	</a:t>
                      </a:r>
                      <a:r>
                        <a:rPr sz="20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digit)	</a:t>
                      </a:r>
                      <a:r>
                        <a:rPr sz="2000" u="sng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of</a:t>
                      </a:r>
                      <a:endParaRPr sz="2000" u="sng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ts val="2250"/>
                        </a:lnSpc>
                      </a:pPr>
                      <a:r>
                        <a:rPr lang="en-US" sz="2000" u="sng" dirty="0" smtClean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the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593596" y="4287520"/>
            <a:ext cx="972819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2000" spc="-9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3: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06163" y="4287520"/>
            <a:ext cx="621919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 marR="5080" indent="-76835">
              <a:lnSpc>
                <a:spcPct val="100000"/>
              </a:lnSpc>
            </a:pP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Divide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quotient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previous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divide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by</a:t>
            </a:r>
            <a:r>
              <a:rPr sz="2000" u="sng" spc="-9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the 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new</a:t>
            </a:r>
            <a:r>
              <a:rPr sz="2000" u="sng" spc="-1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 marR="5080">
              <a:lnSpc>
                <a:spcPts val="2860"/>
              </a:lnSpc>
            </a:pPr>
            <a:r>
              <a:rPr sz="2400" spc="-5" dirty="0"/>
              <a:t>Converting </a:t>
            </a:r>
            <a:r>
              <a:rPr sz="2400" dirty="0"/>
              <a:t>a Decimal </a:t>
            </a:r>
            <a:r>
              <a:rPr sz="2400" spc="-5" dirty="0"/>
              <a:t>Number </a:t>
            </a:r>
            <a:r>
              <a:rPr sz="2400" dirty="0"/>
              <a:t>to </a:t>
            </a:r>
            <a:r>
              <a:rPr sz="2400" spc="-5" dirty="0"/>
              <a:t>a Number </a:t>
            </a:r>
            <a:r>
              <a:rPr sz="2400" dirty="0"/>
              <a:t>of  Another</a:t>
            </a:r>
            <a:r>
              <a:rPr sz="2400" spc="-75" dirty="0"/>
              <a:t> </a:t>
            </a:r>
            <a:r>
              <a:rPr sz="2400" spc="-10" dirty="0"/>
              <a:t>Base</a:t>
            </a:r>
            <a:endParaRPr sz="2400"/>
          </a:p>
        </p:txBody>
      </p:sp>
      <p:sp>
        <p:nvSpPr>
          <p:cNvPr id="12" name="object 12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0"/>
          <p:cNvSpPr txBox="1"/>
          <p:nvPr/>
        </p:nvSpPr>
        <p:spPr>
          <a:xfrm>
            <a:off x="2895600" y="3810001"/>
            <a:ext cx="62191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 marR="5080" indent="-76835">
              <a:lnSpc>
                <a:spcPct val="100000"/>
              </a:lnSpc>
            </a:pPr>
            <a:r>
              <a:rPr lang="en-US" sz="2000" u="sng" spc="-5" dirty="0" smtClean="0">
                <a:solidFill>
                  <a:srgbClr val="333333"/>
                </a:solidFill>
                <a:latin typeface="Verdana"/>
                <a:cs typeface="Verdana"/>
              </a:rPr>
              <a:t>new base number</a:t>
            </a:r>
            <a:endParaRPr sz="2000" u="sng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19732" y="1989328"/>
            <a:ext cx="98361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20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4: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21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2583" y="1989328"/>
            <a:ext cx="6001385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25" marR="5080" indent="-48260">
              <a:lnSpc>
                <a:spcPct val="100000"/>
              </a:lnSpc>
            </a:pP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Record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remainder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from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Step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3 as the next 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digit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(to the left)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new base</a:t>
            </a:r>
            <a:r>
              <a:rPr sz="2000" u="sng" spc="-6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2908" y="3114040"/>
            <a:ext cx="7689215" cy="1546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Repeat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Steps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3 and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4,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recording remainders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from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right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to  left, until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quotient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becomes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zero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3</a:t>
            </a:r>
            <a:endParaRPr sz="2000" u="sng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1143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Note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that 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last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remainder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thus obtained will be the most  significant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digit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(MSD)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new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r>
              <a:rPr sz="20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6044" y="718312"/>
            <a:ext cx="8210550" cy="907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>
              <a:lnSpc>
                <a:spcPts val="2860"/>
              </a:lnSpc>
            </a:pPr>
            <a:r>
              <a:rPr sz="2400" spc="-5" dirty="0"/>
              <a:t>Converting </a:t>
            </a:r>
            <a:r>
              <a:rPr sz="2400" dirty="0"/>
              <a:t>a Decimal </a:t>
            </a:r>
            <a:r>
              <a:rPr sz="2400" spc="-5" dirty="0"/>
              <a:t>Number </a:t>
            </a:r>
            <a:r>
              <a:rPr sz="2400" dirty="0"/>
              <a:t>to </a:t>
            </a:r>
            <a:r>
              <a:rPr sz="2400" spc="-5" dirty="0"/>
              <a:t>a Number </a:t>
            </a:r>
            <a:r>
              <a:rPr sz="2400" dirty="0"/>
              <a:t>of  Another</a:t>
            </a:r>
            <a:r>
              <a:rPr sz="2400" spc="-75" dirty="0"/>
              <a:t> </a:t>
            </a:r>
            <a:r>
              <a:rPr sz="2400" spc="-10" dirty="0"/>
              <a:t>Base</a:t>
            </a:r>
            <a:endParaRPr sz="2400"/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000" b="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b="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b="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80944" y="4693920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75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80944" y="5105400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75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660014" y="3435096"/>
          <a:ext cx="3092680" cy="2122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929"/>
                <a:gridCol w="783375"/>
                <a:gridCol w="1988376"/>
              </a:tblGrid>
              <a:tr h="374903">
                <a:tc>
                  <a:txBody>
                    <a:bodyPr/>
                    <a:lstStyle/>
                    <a:p>
                      <a:pPr marL="22225">
                        <a:lnSpc>
                          <a:spcPts val="2855"/>
                        </a:lnSpc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8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760"/>
                        </a:lnSpc>
                      </a:pPr>
                      <a:r>
                        <a:rPr sz="24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952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ts val="2830"/>
                        </a:lnSpc>
                      </a:pPr>
                      <a:r>
                        <a:rPr sz="2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Remainder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  <a:tr h="466344">
                <a:tc>
                  <a:txBody>
                    <a:bodyPr/>
                    <a:lstStyle/>
                    <a:p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4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119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ts val="2760"/>
                        </a:lnSpc>
                        <a:tabLst>
                          <a:tab pos="911225" algn="l"/>
                        </a:tabLst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	</a:t>
                      </a:r>
                      <a:r>
                        <a:rPr sz="3600" baseline="-20833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3600" baseline="-20833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  <a:tr h="496141">
                <a:tc>
                  <a:txBody>
                    <a:bodyPr/>
                    <a:lstStyle/>
                    <a:p>
                      <a:endParaRPr sz="3600" baseline="-20833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4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7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  <a:tr h="416052">
                <a:tc>
                  <a:txBody>
                    <a:bodyPr/>
                    <a:lstStyle/>
                    <a:p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ts val="2860"/>
                        </a:lnSpc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6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  <a:tr h="368808">
                <a:tc>
                  <a:txBody>
                    <a:bodyPr/>
                    <a:lstStyle/>
                    <a:p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7359">
                        <a:lnSpc>
                          <a:spcPts val="2850"/>
                        </a:lnSpc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22</a:t>
            </a:fld>
            <a:r>
              <a:rPr spc="-10" dirty="0"/>
              <a:t>/40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96060" y="5934455"/>
            <a:ext cx="3395345" cy="429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Hence,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952</a:t>
            </a:r>
            <a:r>
              <a:rPr sz="2400" spc="-7" baseline="-20833" dirty="0">
                <a:solidFill>
                  <a:srgbClr val="333333"/>
                </a:solidFill>
                <a:latin typeface="Verdana"/>
                <a:cs typeface="Verdana"/>
              </a:rPr>
              <a:t>10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400" spc="229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1670</a:t>
            </a:r>
            <a:r>
              <a:rPr sz="2400" spc="-7" baseline="-20833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endParaRPr sz="2400" baseline="-20833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6044" y="1473200"/>
            <a:ext cx="3066415" cy="1853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  <a:p>
            <a:pPr marL="841375">
              <a:lnSpc>
                <a:spcPct val="100000"/>
              </a:lnSpc>
              <a:spcBef>
                <a:spcPts val="640"/>
              </a:spcBef>
            </a:pPr>
            <a:r>
              <a:rPr sz="2400" b="1" spc="-5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sz="2400">
              <a:latin typeface="Verdana"/>
              <a:cs typeface="Verdana"/>
            </a:endParaRPr>
          </a:p>
          <a:p>
            <a:pPr marL="1487805">
              <a:lnSpc>
                <a:spcPct val="100000"/>
              </a:lnSpc>
              <a:spcBef>
                <a:spcPts val="1200"/>
              </a:spcBef>
            </a:pPr>
            <a:r>
              <a:rPr sz="2400" spc="5" dirty="0">
                <a:solidFill>
                  <a:srgbClr val="333333"/>
                </a:solidFill>
                <a:latin typeface="Verdana"/>
                <a:cs typeface="Verdana"/>
              </a:rPr>
              <a:t>952</a:t>
            </a:r>
            <a:r>
              <a:rPr sz="2400" spc="7" baseline="-20833" dirty="0">
                <a:solidFill>
                  <a:srgbClr val="333333"/>
                </a:solidFill>
                <a:latin typeface="Verdana"/>
                <a:cs typeface="Verdana"/>
              </a:rPr>
              <a:t>10 </a:t>
            </a:r>
            <a:r>
              <a:rPr sz="2400" i="1" spc="-5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400" i="1" spc="-1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Verdana"/>
                <a:cs typeface="Verdana"/>
              </a:rPr>
              <a:t>?</a:t>
            </a:r>
            <a:r>
              <a:rPr sz="2400" spc="-15" baseline="-20833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endParaRPr sz="2400" baseline="-20833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841375">
              <a:lnSpc>
                <a:spcPct val="100000"/>
              </a:lnSpc>
            </a:pPr>
            <a:r>
              <a:rPr sz="2400" b="1" dirty="0">
                <a:solidFill>
                  <a:srgbClr val="333333"/>
                </a:solidFill>
                <a:latin typeface="Verdana"/>
                <a:cs typeface="Verdana"/>
              </a:rPr>
              <a:t>Solution: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 marR="5080">
              <a:lnSpc>
                <a:spcPts val="2860"/>
              </a:lnSpc>
            </a:pPr>
            <a:r>
              <a:rPr sz="2400" spc="-5" dirty="0"/>
              <a:t>Converting </a:t>
            </a:r>
            <a:r>
              <a:rPr sz="2400" dirty="0"/>
              <a:t>a Decimal </a:t>
            </a:r>
            <a:r>
              <a:rPr sz="2400" spc="-5" dirty="0"/>
              <a:t>Number </a:t>
            </a:r>
            <a:r>
              <a:rPr sz="2400" dirty="0"/>
              <a:t>to </a:t>
            </a:r>
            <a:r>
              <a:rPr sz="2400" spc="-5" dirty="0"/>
              <a:t>a Number </a:t>
            </a:r>
            <a:r>
              <a:rPr sz="2400" dirty="0"/>
              <a:t>of  Another</a:t>
            </a:r>
            <a:r>
              <a:rPr sz="2400" spc="-75" dirty="0"/>
              <a:t> </a:t>
            </a:r>
            <a:r>
              <a:rPr sz="2400" spc="-10" dirty="0"/>
              <a:t>Base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8" y="1760728"/>
            <a:ext cx="108077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ethod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23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41651" y="2275840"/>
            <a:ext cx="6070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St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49502" y="2275840"/>
            <a:ext cx="100711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mb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07508" y="2275840"/>
            <a:ext cx="1764664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5134" algn="l"/>
                <a:tab pos="77406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	a	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decimal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3438" y="2275840"/>
            <a:ext cx="3190875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0375" marR="5080" indent="-448309">
              <a:lnSpc>
                <a:spcPct val="100000"/>
              </a:lnSpc>
              <a:tabLst>
                <a:tab pos="466090" algn="l"/>
                <a:tab pos="1645920" algn="l"/>
                <a:tab pos="22371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1: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	</a:t>
            </a:r>
            <a:r>
              <a:rPr sz="2000" spc="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v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er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original</a:t>
            </a:r>
            <a:r>
              <a:rPr sz="2000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number 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(base</a:t>
            </a:r>
            <a:r>
              <a:rPr sz="2000" spc="-9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10)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1651" y="3098800"/>
            <a:ext cx="100901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2000" spc="20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2: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1708" y="3098800"/>
            <a:ext cx="5822315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3495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Convert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decimal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number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so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obtained to  the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new base</a:t>
            </a:r>
            <a:r>
              <a:rPr sz="20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87044" y="691895"/>
            <a:ext cx="8439785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6299200" algn="l"/>
              </a:tabLst>
            </a:pPr>
            <a:r>
              <a:rPr sz="2400" spc="-5" dirty="0"/>
              <a:t>Converting </a:t>
            </a:r>
            <a:r>
              <a:rPr sz="2400" dirty="0"/>
              <a:t>a Number of</a:t>
            </a:r>
            <a:r>
              <a:rPr sz="2400" spc="50" dirty="0"/>
              <a:t> </a:t>
            </a:r>
            <a:r>
              <a:rPr sz="2400" dirty="0"/>
              <a:t>Some Base	to</a:t>
            </a:r>
            <a:r>
              <a:rPr sz="2400" spc="-35" dirty="0"/>
              <a:t> </a:t>
            </a:r>
            <a:r>
              <a:rPr sz="2400" spc="-5" dirty="0"/>
              <a:t>a</a:t>
            </a:r>
            <a:r>
              <a:rPr sz="2400" spc="-35" dirty="0"/>
              <a:t> </a:t>
            </a:r>
            <a:r>
              <a:rPr sz="2400" spc="-5" dirty="0"/>
              <a:t>Number </a:t>
            </a:r>
            <a:r>
              <a:rPr sz="2400" dirty="0"/>
              <a:t> of Another</a:t>
            </a:r>
            <a:r>
              <a:rPr sz="2400" spc="-75" dirty="0"/>
              <a:t> </a:t>
            </a:r>
            <a:r>
              <a:rPr sz="2400" spc="-10" dirty="0"/>
              <a:t>Base</a:t>
            </a:r>
            <a:endParaRPr sz="2400"/>
          </a:p>
        </p:txBody>
      </p:sp>
      <p:sp>
        <p:nvSpPr>
          <p:cNvPr id="12" name="object 12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6044" y="1473200"/>
            <a:ext cx="7684770" cy="5086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 marL="826135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sz="2000">
              <a:latin typeface="Verdana"/>
              <a:cs typeface="Verdana"/>
            </a:endParaRPr>
          </a:p>
          <a:p>
            <a:pPr marL="174053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545</a:t>
            </a:r>
            <a:r>
              <a:rPr sz="1950" spc="-7" baseline="-21367" dirty="0">
                <a:solidFill>
                  <a:srgbClr val="333333"/>
                </a:solidFill>
                <a:latin typeface="Verdana"/>
                <a:cs typeface="Verdana"/>
              </a:rPr>
              <a:t>6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1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?</a:t>
            </a:r>
            <a:r>
              <a:rPr sz="1950" spc="-15" baseline="-21367" dirty="0">
                <a:solidFill>
                  <a:srgbClr val="333333"/>
                </a:solidFill>
                <a:latin typeface="Verdana"/>
                <a:cs typeface="Verdana"/>
              </a:rPr>
              <a:t>4</a:t>
            </a:r>
            <a:endParaRPr sz="1950" baseline="-21367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826135">
              <a:lnSpc>
                <a:spcPct val="100000"/>
              </a:lnSpc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Solution:</a:t>
            </a:r>
            <a:endParaRPr sz="2000">
              <a:latin typeface="Verdana"/>
              <a:cs typeface="Verdana"/>
            </a:endParaRPr>
          </a:p>
          <a:p>
            <a:pPr marL="1740535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Step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1: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Convert from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base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6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2892425">
              <a:lnSpc>
                <a:spcPct val="200000"/>
              </a:lnSpc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545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6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5 x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6</a:t>
            </a:r>
            <a:r>
              <a:rPr sz="1950" spc="7" baseline="25641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4 x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6</a:t>
            </a:r>
            <a:r>
              <a:rPr sz="1950" spc="7" baseline="25641" dirty="0">
                <a:solidFill>
                  <a:srgbClr val="333333"/>
                </a:solidFill>
                <a:latin typeface="Verdana"/>
                <a:cs typeface="Verdana"/>
              </a:rPr>
              <a:t>1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5 x</a:t>
            </a:r>
            <a:r>
              <a:rPr sz="2000" spc="6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6</a:t>
            </a:r>
            <a:r>
              <a:rPr sz="1950" spc="-7" baseline="25641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1950" baseline="25641">
              <a:latin typeface="Verdana"/>
              <a:cs typeface="Verdana"/>
            </a:endParaRPr>
          </a:p>
          <a:p>
            <a:pPr marL="4483735">
              <a:lnSpc>
                <a:spcPct val="2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5 x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36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4 x 6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5 x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  <a:p>
            <a:pPr marL="4483735">
              <a:lnSpc>
                <a:spcPct val="2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180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24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</a:t>
            </a:r>
            <a:r>
              <a:rPr sz="2000" spc="-1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5</a:t>
            </a:r>
            <a:endParaRPr sz="2000">
              <a:latin typeface="Verdana"/>
              <a:cs typeface="Verdana"/>
            </a:endParaRPr>
          </a:p>
          <a:p>
            <a:pPr marL="4483735">
              <a:lnSpc>
                <a:spcPct val="2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-1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209</a:t>
            </a:r>
            <a:r>
              <a:rPr sz="1950" spc="7" baseline="-21367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sz="1950" baseline="-21367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24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73849" y="691895"/>
            <a:ext cx="2152650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b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7044" y="691895"/>
            <a:ext cx="6102985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5" dirty="0"/>
              <a:t>Converting </a:t>
            </a:r>
            <a:r>
              <a:rPr sz="2400" dirty="0"/>
              <a:t>a Number of Some Base  of Another</a:t>
            </a:r>
            <a:r>
              <a:rPr sz="2400" spc="-75" dirty="0"/>
              <a:t> </a:t>
            </a:r>
            <a:r>
              <a:rPr sz="2400" spc="-10" dirty="0"/>
              <a:t>Base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9860" y="1760728"/>
            <a:ext cx="97409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2000" spc="-1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2: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5279" y="1760728"/>
            <a:ext cx="3086735" cy="35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Convert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209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10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r>
              <a:rPr sz="2000" spc="1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4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9860" y="4808728"/>
            <a:ext cx="3312160" cy="157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Hence,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209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10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1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3101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4</a:t>
            </a:r>
            <a:endParaRPr sz="1950" baseline="-21367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So,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545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6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209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10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-26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3101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4</a:t>
            </a:r>
            <a:endParaRPr sz="1950" baseline="-21367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Thus, 545</a:t>
            </a:r>
            <a:r>
              <a:rPr sz="1950" spc="-7" baseline="-21367" dirty="0">
                <a:solidFill>
                  <a:srgbClr val="333333"/>
                </a:solidFill>
                <a:latin typeface="Verdana"/>
                <a:cs typeface="Verdana"/>
              </a:rPr>
              <a:t>6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-2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3101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4</a:t>
            </a:r>
            <a:endParaRPr sz="1950" baseline="-21367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33344" y="2316479"/>
            <a:ext cx="0" cy="2356485"/>
          </a:xfrm>
          <a:custGeom>
            <a:avLst/>
            <a:gdLst/>
            <a:ahLst/>
            <a:cxnLst/>
            <a:rect l="l" t="t" r="r" b="b"/>
            <a:pathLst>
              <a:path h="2356485">
                <a:moveTo>
                  <a:pt x="0" y="0"/>
                </a:moveTo>
                <a:lnTo>
                  <a:pt x="0" y="23561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33344" y="2773679"/>
            <a:ext cx="744220" cy="0"/>
          </a:xfrm>
          <a:custGeom>
            <a:avLst/>
            <a:gdLst/>
            <a:ahLst/>
            <a:cxnLst/>
            <a:rect l="l" t="t" r="r" b="b"/>
            <a:pathLst>
              <a:path w="744220">
                <a:moveTo>
                  <a:pt x="0" y="0"/>
                </a:moveTo>
                <a:lnTo>
                  <a:pt x="74371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33344" y="3233927"/>
            <a:ext cx="744220" cy="0"/>
          </a:xfrm>
          <a:custGeom>
            <a:avLst/>
            <a:gdLst/>
            <a:ahLst/>
            <a:cxnLst/>
            <a:rect l="l" t="t" r="r" b="b"/>
            <a:pathLst>
              <a:path w="744220">
                <a:moveTo>
                  <a:pt x="0" y="0"/>
                </a:moveTo>
                <a:lnTo>
                  <a:pt x="74371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33344" y="3691128"/>
            <a:ext cx="744220" cy="0"/>
          </a:xfrm>
          <a:custGeom>
            <a:avLst/>
            <a:gdLst/>
            <a:ahLst/>
            <a:cxnLst/>
            <a:rect l="l" t="t" r="r" b="b"/>
            <a:pathLst>
              <a:path w="744220">
                <a:moveTo>
                  <a:pt x="0" y="0"/>
                </a:moveTo>
                <a:lnTo>
                  <a:pt x="74371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37635" y="2848864"/>
            <a:ext cx="34861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52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58388" y="3309111"/>
            <a:ext cx="34861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13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35171" y="3781552"/>
            <a:ext cx="18669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33344" y="4157471"/>
            <a:ext cx="744220" cy="0"/>
          </a:xfrm>
          <a:custGeom>
            <a:avLst/>
            <a:gdLst/>
            <a:ahLst/>
            <a:cxnLst/>
            <a:rect l="l" t="t" r="r" b="b"/>
            <a:pathLst>
              <a:path w="744220">
                <a:moveTo>
                  <a:pt x="0" y="0"/>
                </a:moveTo>
                <a:lnTo>
                  <a:pt x="74371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35171" y="4183888"/>
            <a:ext cx="18669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25</a:t>
            </a:fld>
            <a:r>
              <a:rPr spc="-10" dirty="0"/>
              <a:t>/40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367276" y="2370328"/>
            <a:ext cx="1530350" cy="2020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ma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nd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ers</a:t>
            </a:r>
            <a:endParaRPr sz="2000">
              <a:latin typeface="Verdana"/>
              <a:cs typeface="Verdana"/>
            </a:endParaRPr>
          </a:p>
          <a:p>
            <a:pPr marR="189865" algn="ctr">
              <a:lnSpc>
                <a:spcPct val="100000"/>
              </a:lnSpc>
              <a:spcBef>
                <a:spcPts val="1630"/>
              </a:spcBef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  <a:p>
            <a:pPr marR="189865" algn="ctr">
              <a:lnSpc>
                <a:spcPct val="100000"/>
              </a:lnSpc>
              <a:spcBef>
                <a:spcPts val="865"/>
              </a:spcBef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2000">
              <a:latin typeface="Verdana"/>
              <a:cs typeface="Verdana"/>
            </a:endParaRPr>
          </a:p>
          <a:p>
            <a:pPr marR="189865" algn="ctr">
              <a:lnSpc>
                <a:spcPct val="100000"/>
              </a:lnSpc>
              <a:spcBef>
                <a:spcPts val="860"/>
              </a:spcBef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  <a:p>
            <a:pPr marR="189865" algn="ctr">
              <a:lnSpc>
                <a:spcPct val="100000"/>
              </a:lnSpc>
              <a:spcBef>
                <a:spcPts val="505"/>
              </a:spcBef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26867" y="2355088"/>
            <a:ext cx="115062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5214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4	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209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6044" y="1473200"/>
            <a:ext cx="215646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73849" y="691895"/>
            <a:ext cx="2152650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b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987044" y="691895"/>
            <a:ext cx="6102985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5" dirty="0"/>
              <a:t>Converting </a:t>
            </a:r>
            <a:r>
              <a:rPr sz="2400" dirty="0"/>
              <a:t>a Number of Some Base  of Another</a:t>
            </a:r>
            <a:r>
              <a:rPr sz="2400" spc="-75" dirty="0"/>
              <a:t> </a:t>
            </a:r>
            <a:r>
              <a:rPr sz="2400" spc="-10" dirty="0"/>
              <a:t>Base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5720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22395">
              <a:lnSpc>
                <a:spcPts val="1625"/>
              </a:lnSpc>
            </a:pP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1400" spc="-385" dirty="0">
                <a:latin typeface="Verdana"/>
                <a:cs typeface="Verdana"/>
              </a:rPr>
              <a:t>C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1400" spc="-385" dirty="0">
                <a:latin typeface="Verdana"/>
                <a:cs typeface="Verdana"/>
              </a:rPr>
              <a:t>o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385" dirty="0">
                <a:latin typeface="Verdana"/>
                <a:cs typeface="Verdana"/>
              </a:rPr>
              <a:t>m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85" dirty="0">
                <a:latin typeface="Verdana"/>
                <a:cs typeface="Verdana"/>
              </a:rPr>
              <a:t>p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sz="1400" spc="-385" dirty="0">
                <a:latin typeface="Verdana"/>
                <a:cs typeface="Verdana"/>
              </a:rPr>
              <a:t>u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385" dirty="0">
                <a:latin typeface="Verdana"/>
                <a:cs typeface="Verdana"/>
              </a:rPr>
              <a:t>t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er</a:t>
            </a:r>
            <a:r>
              <a:rPr sz="1400" spc="-385" dirty="0">
                <a:latin typeface="Verdana"/>
                <a:cs typeface="Verdana"/>
              </a:rPr>
              <a:t>er 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spc="-350" dirty="0">
                <a:latin typeface="Verdana"/>
                <a:cs typeface="Verdana"/>
              </a:rPr>
              <a:t>F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un</a:t>
            </a:r>
            <a:r>
              <a:rPr sz="1400" spc="-350" dirty="0">
                <a:latin typeface="Verdana"/>
                <a:cs typeface="Verdana"/>
              </a:rPr>
              <a:t>un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sz="1400" spc="-350" dirty="0">
                <a:latin typeface="Verdana"/>
                <a:cs typeface="Verdana"/>
              </a:rPr>
              <a:t>d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50" dirty="0">
                <a:latin typeface="Verdana"/>
                <a:cs typeface="Verdana"/>
              </a:rPr>
              <a:t>a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350" dirty="0">
                <a:latin typeface="Verdana"/>
                <a:cs typeface="Verdana"/>
              </a:rPr>
              <a:t>m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en</a:t>
            </a:r>
            <a:r>
              <a:rPr sz="1400" spc="-350" dirty="0">
                <a:latin typeface="Verdana"/>
                <a:cs typeface="Verdana"/>
              </a:rPr>
              <a:t>en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350" dirty="0">
                <a:latin typeface="Verdana"/>
                <a:cs typeface="Verdana"/>
              </a:rPr>
              <a:t>t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50" dirty="0">
                <a:latin typeface="Verdana"/>
                <a:cs typeface="Verdana"/>
              </a:rPr>
              <a:t>a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sz="1400" spc="-350" dirty="0">
                <a:latin typeface="Verdana"/>
                <a:cs typeface="Verdana"/>
              </a:rPr>
              <a:t>l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350" dirty="0">
                <a:latin typeface="Verdana"/>
                <a:cs typeface="Verdana"/>
              </a:rPr>
              <a:t>s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r>
              <a:rPr sz="1400" spc="-350" dirty="0">
                <a:latin typeface="Verdana"/>
                <a:cs typeface="Verdana"/>
              </a:rPr>
              <a:t>: 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50" dirty="0">
                <a:latin typeface="Verdana"/>
                <a:cs typeface="Verdana"/>
              </a:rPr>
              <a:t>P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350" dirty="0">
                <a:latin typeface="Verdana"/>
                <a:cs typeface="Verdana"/>
              </a:rPr>
              <a:t>r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ad</a:t>
            </a:r>
            <a:r>
              <a:rPr sz="1400" spc="-350" dirty="0">
                <a:latin typeface="Verdana"/>
                <a:cs typeface="Verdana"/>
              </a:rPr>
              <a:t>ad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350" dirty="0">
                <a:latin typeface="Verdana"/>
                <a:cs typeface="Verdana"/>
              </a:rPr>
              <a:t>e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350" dirty="0">
                <a:latin typeface="Verdana"/>
                <a:cs typeface="Verdana"/>
              </a:rPr>
              <a:t>e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50" dirty="0">
                <a:latin typeface="Verdana"/>
                <a:cs typeface="Verdana"/>
              </a:rPr>
              <a:t>p </a:t>
            </a:r>
            <a:r>
              <a:rPr sz="2100" spc="-494" baseline="3968" dirty="0">
                <a:solidFill>
                  <a:srgbClr val="FFFF00"/>
                </a:solidFill>
                <a:latin typeface="Verdana"/>
                <a:cs typeface="Verdana"/>
              </a:rPr>
              <a:t>K</a:t>
            </a:r>
            <a:r>
              <a:rPr sz="1400" spc="-330" dirty="0">
                <a:latin typeface="Verdana"/>
                <a:cs typeface="Verdana"/>
              </a:rPr>
              <a:t>K</a:t>
            </a:r>
            <a:r>
              <a:rPr sz="2100" spc="-494" baseline="3968" dirty="0">
                <a:solidFill>
                  <a:srgbClr val="FFFF00"/>
                </a:solidFill>
                <a:latin typeface="Verdana"/>
                <a:cs typeface="Verdana"/>
              </a:rPr>
              <a:t>.</a:t>
            </a:r>
            <a:r>
              <a:rPr sz="1400" spc="-330" dirty="0">
                <a:latin typeface="Verdana"/>
                <a:cs typeface="Verdana"/>
              </a:rPr>
              <a:t>. </a:t>
            </a:r>
            <a:r>
              <a:rPr sz="2100" spc="-465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310" dirty="0">
                <a:latin typeface="Verdana"/>
                <a:cs typeface="Verdana"/>
              </a:rPr>
              <a:t>S</a:t>
            </a:r>
            <a:r>
              <a:rPr sz="2100" spc="-465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310" dirty="0">
                <a:latin typeface="Verdana"/>
                <a:cs typeface="Verdana"/>
              </a:rPr>
              <a:t>i</a:t>
            </a:r>
            <a:r>
              <a:rPr sz="2100" spc="-465" baseline="3968" dirty="0">
                <a:solidFill>
                  <a:srgbClr val="FFFF00"/>
                </a:solidFill>
                <a:latin typeface="Verdana"/>
                <a:cs typeface="Verdana"/>
              </a:rPr>
              <a:t>nh</a:t>
            </a:r>
            <a:r>
              <a:rPr sz="1400" spc="-310" dirty="0">
                <a:latin typeface="Verdana"/>
                <a:cs typeface="Verdana"/>
              </a:rPr>
              <a:t>nh</a:t>
            </a:r>
            <a:r>
              <a:rPr sz="2100" spc="-46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10" dirty="0">
                <a:latin typeface="Verdana"/>
                <a:cs typeface="Verdana"/>
              </a:rPr>
              <a:t>a </a:t>
            </a:r>
            <a:r>
              <a:rPr sz="2100" spc="-630" baseline="3968" dirty="0">
                <a:solidFill>
                  <a:srgbClr val="FFFF00"/>
                </a:solidFill>
                <a:latin typeface="Verdana"/>
                <a:cs typeface="Verdana"/>
              </a:rPr>
              <a:t>&amp;</a:t>
            </a:r>
            <a:r>
              <a:rPr sz="1400" spc="-420" dirty="0">
                <a:latin typeface="Verdana"/>
                <a:cs typeface="Verdana"/>
              </a:rPr>
              <a:t>&amp; 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220" dirty="0">
                <a:latin typeface="Verdana"/>
                <a:cs typeface="Verdana"/>
              </a:rPr>
              <a:t>P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220" dirty="0">
                <a:latin typeface="Verdana"/>
                <a:cs typeface="Verdana"/>
              </a:rPr>
              <a:t>r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ti</a:t>
            </a:r>
            <a:r>
              <a:rPr sz="1400" spc="-220" dirty="0">
                <a:latin typeface="Verdana"/>
                <a:cs typeface="Verdana"/>
              </a:rPr>
              <a:t>ti  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220" dirty="0">
                <a:latin typeface="Verdana"/>
                <a:cs typeface="Verdana"/>
              </a:rPr>
              <a:t>S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nha</a:t>
            </a:r>
            <a:r>
              <a:rPr sz="1400" spc="-220" dirty="0"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5"/>
              </a:spcBef>
              <a:tabLst>
                <a:tab pos="3480435" algn="l"/>
                <a:tab pos="7747634" algn="l"/>
              </a:tabLst>
            </a:pPr>
            <a:r>
              <a:rPr sz="2100" spc="-15" baseline="7936" dirty="0">
                <a:solidFill>
                  <a:srgbClr val="FFFF00"/>
                </a:solidFill>
                <a:latin typeface="Verdana"/>
                <a:cs typeface="Verdana"/>
              </a:rPr>
              <a:t>Ref.</a:t>
            </a:r>
            <a:r>
              <a:rPr sz="2100" spc="7" baseline="7936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7936" dirty="0">
                <a:solidFill>
                  <a:srgbClr val="FFFF00"/>
                </a:solidFill>
                <a:latin typeface="Verdana"/>
                <a:cs typeface="Verdana"/>
              </a:rPr>
              <a:t>Page	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Chapter 4:</a:t>
            </a:r>
            <a:r>
              <a:rPr sz="2100" spc="7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Computer</a:t>
            </a:r>
            <a:r>
              <a:rPr sz="2100" spc="7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Codes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8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1/30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45720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8" y="1747520"/>
            <a:ext cx="7259320" cy="251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333333"/>
                </a:solidFill>
                <a:latin typeface="Verdana"/>
                <a:cs typeface="Verdana"/>
              </a:rPr>
              <a:t>In this chapter you will learn</a:t>
            </a:r>
            <a:r>
              <a:rPr sz="2200" b="1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srgbClr val="333333"/>
                </a:solidFill>
                <a:latin typeface="Verdana"/>
                <a:cs typeface="Verdana"/>
              </a:rPr>
              <a:t>about: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920750" indent="-32893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Computer</a:t>
            </a:r>
            <a:r>
              <a:rPr sz="2000"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data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8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Computer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codes: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representation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data in</a:t>
            </a:r>
            <a:r>
              <a:rPr sz="2000" spc="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binary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Most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commonly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computer</a:t>
            </a:r>
            <a:r>
              <a:rPr sz="20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codes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Collating</a:t>
            </a:r>
            <a:r>
              <a:rPr sz="2000" spc="-1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sequence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36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27</a:t>
            </a:fld>
            <a:r>
              <a:rPr spc="-10" dirty="0"/>
              <a:t>/30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ct val="100000"/>
              </a:lnSpc>
            </a:pPr>
            <a:r>
              <a:rPr spc="-10" dirty="0"/>
              <a:t>Learning</a:t>
            </a:r>
            <a:r>
              <a:rPr spc="-15" dirty="0"/>
              <a:t> </a:t>
            </a:r>
            <a:r>
              <a:rPr spc="-5" dirty="0"/>
              <a:t>Objectives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38732" y="1760728"/>
            <a:ext cx="7318375" cy="299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Numeric </a:t>
            </a: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Data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consists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only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numbers 0, 1,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2,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…,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9</a:t>
            </a:r>
            <a:endParaRPr sz="20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Alphabetic Data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consists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only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letters A, B, </a:t>
            </a:r>
            <a:r>
              <a:rPr sz="2000" spc="56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C,</a:t>
            </a:r>
            <a:endParaRPr sz="2000">
              <a:latin typeface="Verdana"/>
              <a:cs typeface="Verdana"/>
            </a:endParaRPr>
          </a:p>
          <a:p>
            <a:pPr marL="353695" marR="5080">
              <a:lnSpc>
                <a:spcPct val="100000"/>
              </a:lnSpc>
              <a:tabLst>
                <a:tab pos="813435" algn="l"/>
                <a:tab pos="1240155" algn="l"/>
                <a:tab pos="1636395" algn="l"/>
                <a:tab pos="2370455" algn="l"/>
                <a:tab pos="3834129" algn="l"/>
                <a:tab pos="4468495" algn="l"/>
                <a:tab pos="5976620" algn="l"/>
                <a:tab pos="661035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…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,	Z,	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b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upp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w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,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b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k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character</a:t>
            </a:r>
            <a:endParaRPr sz="2000">
              <a:latin typeface="Verdana"/>
              <a:cs typeface="Verdana"/>
            </a:endParaRPr>
          </a:p>
          <a:p>
            <a:pPr marL="353695" marR="6350" indent="-340995" algn="just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4330" algn="l"/>
              </a:tabLst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Alphanumeric </a:t>
            </a: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Data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string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symbols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where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 symbol may be one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letters A, B, C,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…,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Z,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either uppercase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or lowercase, or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one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digits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0,  1, 2, …, 9,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special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character,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such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- * / ,  .</a:t>
            </a:r>
            <a:r>
              <a:rPr sz="2000" spc="4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</a:t>
            </a:r>
            <a:endParaRPr sz="200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)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-9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etc.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36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28</a:t>
            </a:fld>
            <a:r>
              <a:rPr spc="-10" dirty="0"/>
              <a:t>/30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ct val="100000"/>
              </a:lnSpc>
            </a:pPr>
            <a:r>
              <a:rPr spc="-10" dirty="0"/>
              <a:t>Data</a:t>
            </a:r>
            <a:r>
              <a:rPr spc="-75" dirty="0"/>
              <a:t> </a:t>
            </a:r>
            <a:r>
              <a:rPr spc="-5" dirty="0"/>
              <a:t>Types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8" y="1760728"/>
            <a:ext cx="7693659" cy="3154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7620" indent="-344170" algn="just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7505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Computer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codes are used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for internal representation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of 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data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in</a:t>
            </a:r>
            <a:r>
              <a:rPr sz="2000" u="sng"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computers</a:t>
            </a:r>
            <a:endParaRPr sz="2000" u="sng">
              <a:latin typeface="Verdana"/>
              <a:cs typeface="Verdana"/>
            </a:endParaRPr>
          </a:p>
          <a:p>
            <a:pPr marL="356870" marR="5080" indent="-344170" algn="just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7505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As computers use binary numbers for internal data  representation,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computer codes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use binary coding 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schemes</a:t>
            </a:r>
            <a:endParaRPr sz="2000" u="sng">
              <a:latin typeface="Verdana"/>
              <a:cs typeface="Verdana"/>
            </a:endParaRPr>
          </a:p>
          <a:p>
            <a:pPr marL="356870" marR="8255" indent="-344170" algn="just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7505" algn="l"/>
              </a:tabLst>
            </a:pP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binary coding,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every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symbol that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appears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data 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represented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by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group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sz="2000" spc="-11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bits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group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bits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represent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 symbol is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called  </a:t>
            </a:r>
            <a:r>
              <a:rPr sz="2000" u="sng" spc="20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endParaRPr sz="2000" u="sng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</a:pPr>
            <a:r>
              <a:rPr sz="2000" b="1" u="sng" spc="-5" dirty="0">
                <a:solidFill>
                  <a:srgbClr val="333333"/>
                </a:solidFill>
                <a:latin typeface="Verdana"/>
                <a:cs typeface="Verdana"/>
              </a:rPr>
              <a:t>byte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36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29</a:t>
            </a:fld>
            <a:r>
              <a:rPr spc="-10" dirty="0"/>
              <a:t>/30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ct val="100000"/>
              </a:lnSpc>
            </a:pPr>
            <a:r>
              <a:rPr spc="-5" dirty="0"/>
              <a:t>Computer</a:t>
            </a:r>
            <a:r>
              <a:rPr spc="-90" dirty="0"/>
              <a:t> </a:t>
            </a:r>
            <a:r>
              <a:rPr spc="-5" dirty="0"/>
              <a:t>Codes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3244" y="1759711"/>
            <a:ext cx="7318756" cy="48397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333333"/>
                </a:solidFill>
                <a:latin typeface="Verdana"/>
                <a:cs typeface="Verdana"/>
              </a:rPr>
              <a:t>In this chapter you will learn</a:t>
            </a:r>
            <a:r>
              <a:rPr sz="2200" b="1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srgbClr val="333333"/>
                </a:solidFill>
                <a:latin typeface="Verdana"/>
                <a:cs typeface="Verdana"/>
              </a:rPr>
              <a:t>about: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920750" indent="-32893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Non-positional </a:t>
            </a:r>
            <a:r>
              <a:rPr lang="en-US" sz="2000" spc="-5" dirty="0" smtClean="0">
                <a:solidFill>
                  <a:srgbClr val="333333"/>
                </a:solidFill>
                <a:latin typeface="Verdana"/>
                <a:cs typeface="Verdana"/>
              </a:rPr>
              <a:t>and Positional </a:t>
            </a:r>
            <a:r>
              <a:rPr sz="2000" spc="-5" smtClean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r>
              <a:rPr sz="2000" spc="-2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smtClean="0">
                <a:solidFill>
                  <a:srgbClr val="333333"/>
                </a:solidFill>
                <a:latin typeface="Verdana"/>
                <a:cs typeface="Verdana"/>
              </a:rPr>
              <a:t>Decimal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r>
              <a:rPr sz="2000" spc="-6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Binary number</a:t>
            </a:r>
            <a:r>
              <a:rPr sz="2000"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Octal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r>
              <a:rPr sz="2000" spc="-6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Hexadecimal </a:t>
            </a: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r>
              <a:rPr sz="2000" spc="-65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smtClean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lang="en-US" sz="2000" spc="-10" dirty="0" smtClean="0">
              <a:solidFill>
                <a:srgbClr val="333333"/>
              </a:solidFill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lang="en-US" sz="2000" spc="-10" dirty="0" smtClean="0">
                <a:solidFill>
                  <a:srgbClr val="333333"/>
                </a:solidFill>
                <a:latin typeface="Verdana"/>
                <a:cs typeface="Verdana"/>
              </a:rPr>
              <a:t>Convert </a:t>
            </a:r>
            <a:r>
              <a:rPr lang="en-US" sz="2000" spc="-5" dirty="0" smtClean="0">
                <a:solidFill>
                  <a:srgbClr val="333333"/>
                </a:solidFill>
                <a:latin typeface="Verdana"/>
                <a:cs typeface="Verdana"/>
              </a:rPr>
              <a:t>a number’s</a:t>
            </a:r>
            <a:r>
              <a:rPr lang="en-US" sz="2000" spc="-65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000" spc="10" dirty="0" smtClean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endParaRPr lang="en-US" sz="2000" dirty="0" smtClean="0">
              <a:latin typeface="Verdana"/>
              <a:cs typeface="Verdana"/>
            </a:endParaRPr>
          </a:p>
          <a:p>
            <a:pPr marL="1728470" lvl="1" indent="-328930">
              <a:lnSpc>
                <a:spcPct val="100000"/>
              </a:lnSpc>
              <a:spcBef>
                <a:spcPts val="980"/>
              </a:spcBef>
              <a:buClr>
                <a:srgbClr val="FF3300"/>
              </a:buClr>
              <a:buFont typeface="Wingdings"/>
              <a:buChar char=""/>
              <a:tabLst>
                <a:tab pos="1728470" algn="l"/>
                <a:tab pos="1729105" algn="l"/>
              </a:tabLst>
            </a:pPr>
            <a:r>
              <a:rPr lang="en-US" sz="2000" spc="-5" dirty="0" smtClean="0">
                <a:solidFill>
                  <a:srgbClr val="333333"/>
                </a:solidFill>
                <a:latin typeface="Verdana"/>
                <a:cs typeface="Verdana"/>
              </a:rPr>
              <a:t>Another </a:t>
            </a:r>
            <a:r>
              <a:rPr lang="en-US" sz="2000" spc="-10" dirty="0" smtClean="0">
                <a:solidFill>
                  <a:srgbClr val="333333"/>
                </a:solidFill>
                <a:latin typeface="Verdana"/>
                <a:cs typeface="Verdana"/>
              </a:rPr>
              <a:t>base </a:t>
            </a:r>
            <a:r>
              <a:rPr lang="en-US" sz="2000" spc="10" dirty="0" smtClean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lang="en-US" sz="2000" dirty="0" smtClean="0">
                <a:solidFill>
                  <a:srgbClr val="333333"/>
                </a:solidFill>
                <a:latin typeface="Verdana"/>
                <a:cs typeface="Verdana"/>
              </a:rPr>
              <a:t>decimal</a:t>
            </a:r>
            <a:r>
              <a:rPr lang="en-US" sz="2000" spc="-130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000" spc="-10" dirty="0" smtClean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endParaRPr lang="en-US" sz="2000" dirty="0" smtClean="0">
              <a:latin typeface="Verdana"/>
              <a:cs typeface="Verdana"/>
            </a:endParaRPr>
          </a:p>
          <a:p>
            <a:pPr marL="1728470" lvl="1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728470" algn="l"/>
                <a:tab pos="1729105" algn="l"/>
              </a:tabLst>
            </a:pPr>
            <a:r>
              <a:rPr lang="en-US" sz="2000" spc="-5" dirty="0" smtClean="0">
                <a:solidFill>
                  <a:srgbClr val="333333"/>
                </a:solidFill>
                <a:latin typeface="Verdana"/>
                <a:cs typeface="Verdana"/>
              </a:rPr>
              <a:t>Decimal </a:t>
            </a:r>
            <a:r>
              <a:rPr lang="en-US" sz="2000" spc="-10" dirty="0" smtClean="0">
                <a:solidFill>
                  <a:srgbClr val="333333"/>
                </a:solidFill>
                <a:latin typeface="Verdana"/>
                <a:cs typeface="Verdana"/>
              </a:rPr>
              <a:t>base </a:t>
            </a:r>
            <a:r>
              <a:rPr lang="en-US" sz="2000" spc="-5" dirty="0" smtClean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lang="en-US" sz="2000" spc="-10" dirty="0" smtClean="0">
                <a:solidFill>
                  <a:srgbClr val="333333"/>
                </a:solidFill>
                <a:latin typeface="Verdana"/>
                <a:cs typeface="Verdana"/>
              </a:rPr>
              <a:t>another</a:t>
            </a:r>
            <a:r>
              <a:rPr lang="en-US" sz="2000" spc="-25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000" spc="-10" dirty="0" smtClean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endParaRPr lang="en-US" sz="2000" dirty="0" smtClean="0">
              <a:latin typeface="Verdana"/>
              <a:cs typeface="Verdana"/>
            </a:endParaRPr>
          </a:p>
          <a:p>
            <a:pPr marL="1728470" lvl="1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728470" algn="l"/>
                <a:tab pos="1729105" algn="l"/>
              </a:tabLst>
            </a:pPr>
            <a:r>
              <a:rPr lang="en-US" sz="2000" spc="-10" dirty="0" smtClean="0">
                <a:solidFill>
                  <a:srgbClr val="333333"/>
                </a:solidFill>
                <a:latin typeface="Verdana"/>
                <a:cs typeface="Verdana"/>
              </a:rPr>
              <a:t>Some </a:t>
            </a:r>
            <a:r>
              <a:rPr lang="en-US" sz="2000" dirty="0" smtClean="0">
                <a:solidFill>
                  <a:srgbClr val="333333"/>
                </a:solidFill>
                <a:latin typeface="Verdana"/>
                <a:cs typeface="Verdana"/>
              </a:rPr>
              <a:t>base </a:t>
            </a:r>
            <a:r>
              <a:rPr lang="en-US" sz="2000" spc="-5" dirty="0" smtClean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lang="en-US" sz="2000" spc="-10" dirty="0" smtClean="0">
                <a:solidFill>
                  <a:srgbClr val="333333"/>
                </a:solidFill>
                <a:latin typeface="Verdana"/>
                <a:cs typeface="Verdana"/>
              </a:rPr>
              <a:t>another</a:t>
            </a:r>
            <a:r>
              <a:rPr lang="en-US" sz="2000" spc="-70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000" spc="-5" dirty="0" smtClean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endParaRPr lang="en-US" sz="2000" dirty="0" smtClean="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3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spc="-10" dirty="0"/>
              <a:t>Learning</a:t>
            </a:r>
            <a:r>
              <a:rPr spc="-15" dirty="0"/>
              <a:t> </a:t>
            </a:r>
            <a:r>
              <a:rPr spc="-5" dirty="0"/>
              <a:t>Objectives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ct val="100000"/>
              </a:lnSpc>
            </a:pPr>
            <a:r>
              <a:rPr spc="-5" dirty="0"/>
              <a:t>Computer</a:t>
            </a:r>
            <a:r>
              <a:rPr spc="-90" dirty="0"/>
              <a:t> </a:t>
            </a:r>
            <a:r>
              <a:rPr spc="-5" dirty="0"/>
              <a:t>Codes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36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30</a:t>
            </a:fld>
            <a:r>
              <a:rPr spc="-10" dirty="0"/>
              <a:t>/30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6044" y="1473200"/>
            <a:ext cx="8509635" cy="2149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1173480" marR="5080" indent="-344170" algn="just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1174115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most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modern coding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schemes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use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8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bits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to represent  a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symbol,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term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byte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often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mean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group  of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sz="2000" u="sng" spc="-1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bits</a:t>
            </a:r>
            <a:endParaRPr sz="2000" u="sng">
              <a:latin typeface="Verdana"/>
              <a:cs typeface="Verdana"/>
            </a:endParaRPr>
          </a:p>
          <a:p>
            <a:pPr marL="1173480" marR="10160" indent="-344170" algn="just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174115" algn="l"/>
              </a:tabLst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Commonly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computer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codes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are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BCD,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EBCDIC, and  ASCII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4852" y="450088"/>
            <a:ext cx="8493125" cy="2962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3200" b="1" dirty="0">
                <a:solidFill>
                  <a:srgbClr val="FFFFFF"/>
                </a:solidFill>
                <a:latin typeface="Verdana"/>
                <a:cs typeface="Verdana"/>
              </a:rPr>
              <a:t>BCD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00">
              <a:latin typeface="Times New Roman"/>
              <a:cs typeface="Times New Roman"/>
            </a:endParaRPr>
          </a:p>
          <a:p>
            <a:pPr marL="805180" indent="-344805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804545" algn="l"/>
                <a:tab pos="805180" algn="l"/>
              </a:tabLst>
            </a:pP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BCD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stands for </a:t>
            </a:r>
            <a:r>
              <a:rPr sz="2000" b="1" u="sng" spc="-5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inary </a:t>
            </a:r>
            <a:r>
              <a:rPr sz="2000" b="1" u="sng" spc="-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oded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b="1" u="sng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ecimal</a:t>
            </a:r>
            <a:endParaRPr sz="2000" u="sng">
              <a:latin typeface="Verdana"/>
              <a:cs typeface="Verdana"/>
            </a:endParaRPr>
          </a:p>
          <a:p>
            <a:pPr marL="805180" indent="-34480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804545" algn="l"/>
                <a:tab pos="805180" algn="l"/>
              </a:tabLst>
            </a:pP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one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early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computer</a:t>
            </a:r>
            <a:r>
              <a:rPr sz="2000" spc="-1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codes</a:t>
            </a:r>
            <a:endParaRPr sz="2000">
              <a:latin typeface="Verdana"/>
              <a:cs typeface="Verdana"/>
            </a:endParaRPr>
          </a:p>
          <a:p>
            <a:pPr marL="805180" indent="-34480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804545" algn="l"/>
                <a:tab pos="805180" algn="l"/>
              </a:tabLst>
            </a:pP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uses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6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bits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to represent a</a:t>
            </a:r>
            <a:r>
              <a:rPr sz="2000" u="sng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symbol</a:t>
            </a:r>
            <a:endParaRPr sz="2000" u="sng">
              <a:latin typeface="Verdana"/>
              <a:cs typeface="Verdana"/>
            </a:endParaRPr>
          </a:p>
          <a:p>
            <a:pPr marL="805180" indent="-34480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804545" algn="l"/>
                <a:tab pos="805180" algn="l"/>
              </a:tabLst>
            </a:pP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can represent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64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(2</a:t>
            </a:r>
            <a:r>
              <a:rPr sz="1950" baseline="25641" dirty="0">
                <a:solidFill>
                  <a:srgbClr val="333333"/>
                </a:solidFill>
                <a:latin typeface="Verdana"/>
                <a:cs typeface="Verdana"/>
              </a:rPr>
              <a:t>6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)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different</a:t>
            </a:r>
            <a:r>
              <a:rPr sz="2000" spc="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characters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36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31</a:t>
            </a:fld>
            <a:r>
              <a:rPr spc="-10" dirty="0"/>
              <a:t>/30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37716" y="1687067"/>
          <a:ext cx="2819399" cy="4559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136"/>
                <a:gridCol w="704088"/>
                <a:gridCol w="707135"/>
                <a:gridCol w="701040"/>
              </a:tblGrid>
              <a:tr h="31394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Char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BCD</a:t>
                      </a:r>
                      <a:r>
                        <a:rPr sz="1400" b="1" spc="-8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Code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Octal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Zone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</a:t>
                      </a:r>
                      <a:r>
                        <a:rPr sz="1400" b="1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61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62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63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64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65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66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G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67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70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71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J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K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37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32</a:t>
            </a:fld>
            <a:r>
              <a:rPr spc="-10" dirty="0"/>
              <a:t>/30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301996" y="1650492"/>
          <a:ext cx="2810254" cy="46116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039"/>
                <a:gridCol w="704088"/>
                <a:gridCol w="701039"/>
                <a:gridCol w="704088"/>
              </a:tblGrid>
              <a:tr h="33527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Char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BCD</a:t>
                      </a:r>
                      <a:r>
                        <a:rPr sz="1400" b="1" spc="-8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Code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Octal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</a:tr>
              <a:tr h="3352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Zone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>
                  <a:txBody>
                    <a:bodyPr/>
                    <a:lstStyle/>
                    <a:p>
                      <a:pPr marR="10096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</a:t>
                      </a:r>
                      <a:r>
                        <a:rPr sz="1400" b="1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</a:tr>
              <a:tr h="30175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47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Q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V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27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Y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Z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0091" y="688847"/>
            <a:ext cx="5845175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5" dirty="0"/>
              <a:t>Coding </a:t>
            </a:r>
            <a:r>
              <a:rPr sz="2400" dirty="0"/>
              <a:t>of Alphabetic </a:t>
            </a:r>
            <a:r>
              <a:rPr sz="2400" spc="-5" dirty="0"/>
              <a:t>and Numeric  Characters in</a:t>
            </a:r>
            <a:r>
              <a:rPr sz="2400" spc="-40" dirty="0"/>
              <a:t> </a:t>
            </a:r>
            <a:r>
              <a:rPr sz="2400" spc="-10" dirty="0"/>
              <a:t>BCD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91283" y="2013204"/>
          <a:ext cx="6096000" cy="36362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0175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26035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Character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-10" dirty="0">
                          <a:latin typeface="Verdana"/>
                          <a:cs typeface="Verdana"/>
                        </a:rPr>
                        <a:t>BCD</a:t>
                      </a:r>
                      <a:r>
                        <a:rPr sz="1400" b="1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spc="-5" dirty="0">
                          <a:latin typeface="Verdana"/>
                          <a:cs typeface="Verdana"/>
                        </a:rPr>
                        <a:t>Code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228600" marR="216535" indent="2711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-10" dirty="0">
                          <a:latin typeface="Verdana"/>
                          <a:cs typeface="Verdana"/>
                        </a:rPr>
                        <a:t>Octal  </a:t>
                      </a:r>
                      <a:r>
                        <a:rPr sz="1400" b="1" spc="5" dirty="0">
                          <a:latin typeface="Verdana"/>
                          <a:cs typeface="Verdana"/>
                        </a:rPr>
                        <a:t>Eq</a:t>
                      </a:r>
                      <a:r>
                        <a:rPr sz="1400" b="1" spc="-1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400" b="1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400" b="1" spc="5" dirty="0">
                          <a:latin typeface="Verdana"/>
                          <a:cs typeface="Verdana"/>
                        </a:rPr>
                        <a:t>va</a:t>
                      </a:r>
                      <a:r>
                        <a:rPr sz="1400" b="1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b="1" spc="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400" b="1" spc="-10" dirty="0">
                          <a:latin typeface="Verdana"/>
                          <a:cs typeface="Verdana"/>
                        </a:rPr>
                        <a:t>nt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spc="-15" dirty="0">
                          <a:latin typeface="Verdana"/>
                          <a:cs typeface="Verdana"/>
                        </a:rPr>
                        <a:t>Zone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>
                  <a:txBody>
                    <a:bodyPr/>
                    <a:lstStyle/>
                    <a:p>
                      <a:pPr marL="5175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Digit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0001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26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0010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26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0011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26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26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26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0110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26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7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0111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26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07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8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1000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26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1001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26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1010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26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12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37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33</a:t>
            </a:fld>
            <a:r>
              <a:rPr spc="-10" dirty="0"/>
              <a:t>/30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6044" y="688847"/>
            <a:ext cx="6229350" cy="93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6240" marR="5080">
              <a:lnSpc>
                <a:spcPct val="100000"/>
              </a:lnSpc>
            </a:pPr>
            <a:r>
              <a:rPr sz="2400" spc="-5" dirty="0"/>
              <a:t>Coding </a:t>
            </a:r>
            <a:r>
              <a:rPr sz="2400" dirty="0"/>
              <a:t>of Alphabetic </a:t>
            </a:r>
            <a:r>
              <a:rPr sz="2400" spc="-5" dirty="0"/>
              <a:t>and Numeric  Characters in</a:t>
            </a:r>
            <a:r>
              <a:rPr sz="2400" spc="-40" dirty="0"/>
              <a:t> </a:t>
            </a:r>
            <a:r>
              <a:rPr sz="2400" spc="-10" dirty="0"/>
              <a:t>BCD</a:t>
            </a:r>
            <a:endParaRPr sz="2400"/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000" b="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b="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b="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9860" y="1745488"/>
            <a:ext cx="7157084" cy="147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EBCDIC stands for </a:t>
            </a: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xtended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inary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oded </a:t>
            </a: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ecimal  </a:t>
            </a: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nterchange</a:t>
            </a:r>
            <a:r>
              <a:rPr sz="20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ode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8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8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bits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represent a</a:t>
            </a:r>
            <a:r>
              <a:rPr sz="20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symbol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can represent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256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(2</a:t>
            </a:r>
            <a:r>
              <a:rPr sz="1950" baseline="25641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)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different</a:t>
            </a:r>
            <a:r>
              <a:rPr sz="2000" spc="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characters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38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34</a:t>
            </a:fld>
            <a:r>
              <a:rPr spc="-10" dirty="0"/>
              <a:t>/30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ct val="100000"/>
              </a:lnSpc>
            </a:pPr>
            <a:r>
              <a:rPr spc="-10" dirty="0"/>
              <a:t>E</a:t>
            </a:r>
            <a:r>
              <a:rPr spc="-20" dirty="0"/>
              <a:t>B</a:t>
            </a:r>
            <a:r>
              <a:rPr spc="0" dirty="0"/>
              <a:t>C</a:t>
            </a:r>
            <a:r>
              <a:rPr spc="-20" dirty="0"/>
              <a:t>D</a:t>
            </a:r>
            <a:r>
              <a:rPr dirty="0"/>
              <a:t>IC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09116" y="1687067"/>
          <a:ext cx="3307077" cy="4556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056"/>
                <a:gridCol w="826007"/>
                <a:gridCol w="826007"/>
                <a:gridCol w="826007"/>
              </a:tblGrid>
              <a:tr h="3048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7208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4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Char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EBCDIC</a:t>
                      </a:r>
                      <a:r>
                        <a:rPr sz="1400" b="1" spc="-8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Code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Hex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</a:tr>
              <a:tr h="3017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Digit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Zone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08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G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C7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C8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J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K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39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35</a:t>
            </a:fld>
            <a:r>
              <a:rPr spc="-10" dirty="0"/>
              <a:t>/30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369052" y="1568196"/>
          <a:ext cx="3255262" cy="4587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3816"/>
                <a:gridCol w="813815"/>
                <a:gridCol w="813816"/>
                <a:gridCol w="813815"/>
              </a:tblGrid>
              <a:tr h="54254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77800">
                        <a:lnSpc>
                          <a:spcPct val="100000"/>
                        </a:lnSpc>
                      </a:pPr>
                      <a:r>
                        <a:rPr sz="13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Char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974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EBCDIC</a:t>
                      </a:r>
                      <a:r>
                        <a:rPr sz="1300" b="1" spc="-4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Code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2225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3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Hex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</a:tr>
              <a:tr h="2895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Digit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Zone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</a:tr>
              <a:tr h="286512"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D5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3276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D6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D7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3276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Q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D8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9559"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D9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512"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E2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E3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E4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V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E5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9559"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E6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512"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E7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Y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E8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9559"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Z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E9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0091" y="688847"/>
            <a:ext cx="5845175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5" dirty="0"/>
              <a:t>Coding </a:t>
            </a:r>
            <a:r>
              <a:rPr sz="2400" dirty="0"/>
              <a:t>of Alphabetic </a:t>
            </a:r>
            <a:r>
              <a:rPr sz="2400" spc="-5" dirty="0"/>
              <a:t>and Numeric  Characters in</a:t>
            </a:r>
            <a:r>
              <a:rPr sz="2400" spc="-35" dirty="0"/>
              <a:t> </a:t>
            </a:r>
            <a:r>
              <a:rPr sz="2400" dirty="0"/>
              <a:t>EBCDIC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7406131" y="6339840"/>
            <a:ext cx="17062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71827" y="1973579"/>
          <a:ext cx="6419085" cy="40203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7152"/>
                <a:gridCol w="1594103"/>
                <a:gridCol w="1594103"/>
                <a:gridCol w="1633727"/>
              </a:tblGrid>
              <a:tr h="33527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22352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Character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50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EBCDIC</a:t>
                      </a:r>
                      <a:r>
                        <a:rPr sz="1600" b="1" spc="-8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Code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39700" marR="93345" indent="-2476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16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</a:t>
                      </a:r>
                      <a:r>
                        <a:rPr sz="1600" b="1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6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ec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ima  l</a:t>
                      </a:r>
                      <a:r>
                        <a:rPr sz="1600" b="1" spc="-8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Equivalent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</a:tr>
              <a:tr h="3352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 marL="5175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Digit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Zone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0000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0001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2231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F4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6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F6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7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F7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8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F8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9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F9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39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36</a:t>
            </a:fld>
            <a:r>
              <a:rPr spc="-10" dirty="0"/>
              <a:t>/30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6044" y="688847"/>
            <a:ext cx="6229350" cy="93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6240" marR="5080">
              <a:lnSpc>
                <a:spcPct val="100000"/>
              </a:lnSpc>
            </a:pPr>
            <a:r>
              <a:rPr sz="2400" spc="-5" dirty="0"/>
              <a:t>Coding </a:t>
            </a:r>
            <a:r>
              <a:rPr sz="2400" dirty="0"/>
              <a:t>of Alphabetic </a:t>
            </a:r>
            <a:r>
              <a:rPr sz="2400" spc="-5" dirty="0"/>
              <a:t>and Numeric  Characters in</a:t>
            </a:r>
            <a:r>
              <a:rPr sz="2400" spc="-35" dirty="0"/>
              <a:t> </a:t>
            </a:r>
            <a:r>
              <a:rPr sz="2400" dirty="0"/>
              <a:t>EBCDIC</a:t>
            </a:r>
            <a:endParaRPr sz="2400"/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000" b="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b="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b="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35700" y="1748535"/>
            <a:ext cx="119570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nd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40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37</a:t>
            </a:fld>
            <a:r>
              <a:rPr spc="-10" dirty="0"/>
              <a:t>/30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38364" y="1748535"/>
            <a:ext cx="135318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87425" algn="l"/>
              </a:tabLst>
            </a:pPr>
            <a:r>
              <a:rPr sz="2000" b="1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2908" y="1748535"/>
            <a:ext cx="450469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  <a:tab pos="1423035" algn="l"/>
                <a:tab pos="2590800" algn="l"/>
                <a:tab pos="327342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ASCII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nd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er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 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nformation</a:t>
            </a:r>
            <a:r>
              <a:rPr sz="20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nterchange.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74193" y="3089655"/>
            <a:ext cx="112141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6484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73645" y="3912615"/>
            <a:ext cx="112141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6484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2908" y="2571496"/>
            <a:ext cx="6393180" cy="195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ASCII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two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types –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ASCII-7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</a:t>
            </a:r>
            <a:r>
              <a:rPr sz="2000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ASCII-8</a:t>
            </a:r>
            <a:endParaRPr sz="2000">
              <a:latin typeface="Verdana"/>
              <a:cs typeface="Verdana"/>
            </a:endParaRPr>
          </a:p>
          <a:p>
            <a:pPr marL="356870" marR="5080" indent="-344170">
              <a:lnSpc>
                <a:spcPct val="100000"/>
              </a:lnSpc>
              <a:spcBef>
                <a:spcPts val="168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  <a:tab pos="1551940" algn="l"/>
                <a:tab pos="2308225" algn="l"/>
                <a:tab pos="2652395" algn="l"/>
                <a:tab pos="3298825" algn="l"/>
                <a:tab pos="3734435" algn="l"/>
                <a:tab pos="5133975" algn="l"/>
                <a:tab pos="546608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ASCI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-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7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7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b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t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ym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represent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128 (2</a:t>
            </a:r>
            <a:r>
              <a:rPr sz="1950" spc="-7" baseline="25641" dirty="0">
                <a:solidFill>
                  <a:srgbClr val="333333"/>
                </a:solidFill>
                <a:latin typeface="Verdana"/>
                <a:cs typeface="Verdana"/>
              </a:rPr>
              <a:t>7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) different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characters</a:t>
            </a:r>
            <a:endParaRPr sz="2000">
              <a:latin typeface="Verdana"/>
              <a:cs typeface="Verdana"/>
            </a:endParaRPr>
          </a:p>
          <a:p>
            <a:pPr marL="356870" marR="5080" indent="-344170">
              <a:lnSpc>
                <a:spcPct val="100000"/>
              </a:lnSpc>
              <a:spcBef>
                <a:spcPts val="168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  <a:tab pos="1551305" algn="l"/>
                <a:tab pos="2307590" algn="l"/>
                <a:tab pos="2651760" algn="l"/>
                <a:tab pos="3298190" algn="l"/>
                <a:tab pos="3733800" algn="l"/>
                <a:tab pos="5133340" algn="l"/>
                <a:tab pos="546544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ASCI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-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b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t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ym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represent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256 (2</a:t>
            </a:r>
            <a:r>
              <a:rPr sz="1950" spc="-7" baseline="25641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) different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characters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2908" y="4735576"/>
            <a:ext cx="7274559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First 128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characters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ASCII-7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 ASCII-8 are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same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pc="-10" dirty="0"/>
              <a:t>A</a:t>
            </a:r>
            <a:r>
              <a:rPr dirty="0"/>
              <a:t>S</a:t>
            </a:r>
            <a:r>
              <a:rPr spc="-20" dirty="0"/>
              <a:t>C</a:t>
            </a:r>
            <a:r>
              <a:rPr dirty="0"/>
              <a:t>II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42516" y="2013204"/>
          <a:ext cx="6629398" cy="40172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8112"/>
                <a:gridCol w="1658111"/>
                <a:gridCol w="1658112"/>
                <a:gridCol w="1655063"/>
              </a:tblGrid>
              <a:tr h="33223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5717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Character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969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ASCII-7 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/</a:t>
                      </a:r>
                      <a:r>
                        <a:rPr sz="1600" b="1" spc="-5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ASCII-8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215900" marR="74930" indent="-131445">
                        <a:lnSpc>
                          <a:spcPct val="101299"/>
                        </a:lnSpc>
                        <a:spcBef>
                          <a:spcPts val="545"/>
                        </a:spcBef>
                      </a:pP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16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</a:t>
                      </a:r>
                      <a:r>
                        <a:rPr sz="1600" b="1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6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ec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im</a:t>
                      </a:r>
                      <a:r>
                        <a:rPr sz="1600" b="1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  </a:t>
                      </a:r>
                      <a:r>
                        <a:rPr sz="16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Equivalent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</a:tr>
              <a:tr h="3352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Zone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Digit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0000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0001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34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6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36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7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37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22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8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38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9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39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42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38</a:t>
            </a:fld>
            <a:r>
              <a:rPr spc="-10" dirty="0"/>
              <a:t>/30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68755" y="688847"/>
            <a:ext cx="5330825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5" dirty="0"/>
              <a:t>Coding </a:t>
            </a:r>
            <a:r>
              <a:rPr sz="2400" dirty="0"/>
              <a:t>of </a:t>
            </a:r>
            <a:r>
              <a:rPr sz="2400" spc="5" dirty="0"/>
              <a:t>Numeric </a:t>
            </a:r>
            <a:r>
              <a:rPr sz="2400" spc="-5" dirty="0"/>
              <a:t>and  Alphabetic Characters in</a:t>
            </a:r>
            <a:r>
              <a:rPr sz="2400" spc="5" dirty="0"/>
              <a:t> </a:t>
            </a:r>
            <a:r>
              <a:rPr sz="2400" dirty="0"/>
              <a:t>ASCII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7406131" y="6339840"/>
            <a:ext cx="17062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27860" y="1708404"/>
          <a:ext cx="6288024" cy="4517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716024"/>
              </a:tblGrid>
              <a:tr h="28651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99720">
                        <a:lnSpc>
                          <a:spcPct val="100000"/>
                        </a:lnSpc>
                      </a:pPr>
                      <a:r>
                        <a:rPr sz="13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Character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42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ASCII-7 /</a:t>
                      </a:r>
                      <a:r>
                        <a:rPr sz="1300" b="1" spc="-6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b="1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ASCII-8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362585" marR="241300" indent="-104139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Hexa</a:t>
                      </a:r>
                      <a:r>
                        <a:rPr sz="1300" b="1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3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300" b="1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3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3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300" b="1" spc="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3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  </a:t>
                      </a:r>
                      <a:r>
                        <a:rPr sz="13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Equivalent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</a:tr>
              <a:tr h="2895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 marR="521334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Z</a:t>
                      </a:r>
                      <a:r>
                        <a:rPr sz="13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3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ne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 marR="52895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3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300" b="1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3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it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G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47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48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J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K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4B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4C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42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39</a:t>
            </a:fld>
            <a:r>
              <a:rPr spc="-10" dirty="0"/>
              <a:t>/30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6044" y="688847"/>
            <a:ext cx="5694045" cy="93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5285" marR="5080">
              <a:lnSpc>
                <a:spcPct val="100000"/>
              </a:lnSpc>
            </a:pPr>
            <a:r>
              <a:rPr sz="2400" spc="-5" dirty="0"/>
              <a:t>Coding </a:t>
            </a:r>
            <a:r>
              <a:rPr sz="2400" dirty="0"/>
              <a:t>of </a:t>
            </a:r>
            <a:r>
              <a:rPr sz="2400" spc="5" dirty="0"/>
              <a:t>Numeric </a:t>
            </a:r>
            <a:r>
              <a:rPr sz="2400" spc="-5" dirty="0"/>
              <a:t>and  Alphabetic Characters in</a:t>
            </a:r>
            <a:r>
              <a:rPr sz="2400" spc="5" dirty="0"/>
              <a:t> </a:t>
            </a:r>
            <a:r>
              <a:rPr sz="2400" dirty="0"/>
              <a:t>ASCII</a:t>
            </a:r>
            <a:endParaRPr sz="2400"/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000" b="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b="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b="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8" y="1757679"/>
            <a:ext cx="4987290" cy="189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Two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types of </a:t>
            </a: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number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systems are: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920750" indent="-32893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Non-positional number systems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3300"/>
              </a:buClr>
              <a:buFont typeface="Wingdings"/>
              <a:buChar char=""/>
            </a:pPr>
            <a:endParaRPr sz="2900">
              <a:latin typeface="Times New Roman"/>
              <a:cs typeface="Times New Roman"/>
            </a:endParaRPr>
          </a:p>
          <a:p>
            <a:pPr marL="920750" indent="-32893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Positional number</a:t>
            </a:r>
            <a:r>
              <a:rPr sz="2000"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systems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4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4852" y="682752"/>
            <a:ext cx="81086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lang="en-US" sz="3200" spc="-940" dirty="0" smtClean="0"/>
              <a:t>N     u       m    b     e      r          </a:t>
            </a:r>
            <a:r>
              <a:rPr sz="3200" spc="-5" smtClean="0"/>
              <a:t>Systems</a:t>
            </a:r>
            <a:endParaRPr sz="3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27860" y="1812035"/>
          <a:ext cx="6476999" cy="4547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1536"/>
                <a:gridCol w="1618488"/>
                <a:gridCol w="1618488"/>
                <a:gridCol w="1618487"/>
              </a:tblGrid>
              <a:tr h="30175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1785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Character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915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ASCII-7 </a:t>
                      </a:r>
                      <a:r>
                        <a:rPr sz="14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/</a:t>
                      </a:r>
                      <a:r>
                        <a:rPr sz="1400" b="1" spc="-5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ASCII-8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276860" marR="151130" indent="-11620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b="1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He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</a:t>
                      </a:r>
                      <a:r>
                        <a:rPr sz="1400" b="1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ad</a:t>
                      </a:r>
                      <a:r>
                        <a:rPr sz="1400" b="1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ci</a:t>
                      </a:r>
                      <a:r>
                        <a:rPr sz="14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400" b="1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  </a:t>
                      </a:r>
                      <a:r>
                        <a:rPr sz="14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Equivalent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 marL="5575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Zone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 marL="5664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Digit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R="7283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72771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46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4F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pPr marR="74168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72771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Q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R="73469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73660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R="74295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73152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R="73660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V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70739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57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pPr marR="7366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58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74295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Y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R="7366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Z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42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40</a:t>
            </a:fld>
            <a:r>
              <a:rPr spc="-10" dirty="0"/>
              <a:t>/30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6044" y="688847"/>
            <a:ext cx="5694045" cy="93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5285" marR="5080">
              <a:lnSpc>
                <a:spcPct val="100000"/>
              </a:lnSpc>
            </a:pPr>
            <a:r>
              <a:rPr sz="2400" spc="-5" dirty="0"/>
              <a:t>Coding </a:t>
            </a:r>
            <a:r>
              <a:rPr sz="2400" dirty="0"/>
              <a:t>of </a:t>
            </a:r>
            <a:r>
              <a:rPr sz="2400" spc="5" dirty="0"/>
              <a:t>Numeric </a:t>
            </a:r>
            <a:r>
              <a:rPr sz="2400" spc="-5" dirty="0"/>
              <a:t>and  Alphabetic Characters in</a:t>
            </a:r>
            <a:r>
              <a:rPr sz="2400" spc="5" dirty="0"/>
              <a:t> </a:t>
            </a:r>
            <a:r>
              <a:rPr sz="2400" dirty="0"/>
              <a:t>ASCII</a:t>
            </a:r>
            <a:endParaRPr sz="2400"/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000" b="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b="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b="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8" y="1760728"/>
            <a:ext cx="7670165" cy="326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Why</a:t>
            </a:r>
            <a:r>
              <a:rPr sz="2000" b="1" spc="-6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Unicode:</a:t>
            </a:r>
            <a:endParaRPr sz="2000">
              <a:latin typeface="Verdana"/>
              <a:cs typeface="Verdana"/>
            </a:endParaRPr>
          </a:p>
          <a:p>
            <a:pPr marL="927100" lvl="1" indent="-4572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No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single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encoding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system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supports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all</a:t>
            </a:r>
            <a:r>
              <a:rPr sz="2000" spc="-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languages</a:t>
            </a:r>
            <a:endParaRPr sz="2000">
              <a:latin typeface="Verdana"/>
              <a:cs typeface="Verdana"/>
            </a:endParaRPr>
          </a:p>
          <a:p>
            <a:pPr marL="927100" lvl="1" indent="-4572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Different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encoding systems conflict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1655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Unicode</a:t>
            </a:r>
            <a:r>
              <a:rPr sz="2000" b="1"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features:</a:t>
            </a:r>
            <a:endParaRPr sz="2000">
              <a:latin typeface="Verdana"/>
              <a:cs typeface="Verdana"/>
            </a:endParaRPr>
          </a:p>
          <a:p>
            <a:pPr marL="927100" marR="6350" lvl="1" indent="-4572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6465" algn="l"/>
                <a:tab pos="927100" algn="l"/>
                <a:tab pos="2137410" algn="l"/>
                <a:tab pos="2429510" algn="l"/>
                <a:tab pos="3862704" algn="l"/>
                <a:tab pos="4508500" algn="l"/>
                <a:tab pos="4886325" algn="l"/>
                <a:tab pos="617283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v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way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ilingu</a:t>
            </a:r>
            <a:r>
              <a:rPr sz="2000" spc="-5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 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plain</a:t>
            </a:r>
            <a:r>
              <a:rPr sz="2000" spc="-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text</a:t>
            </a:r>
            <a:endParaRPr sz="2000">
              <a:latin typeface="Verdana"/>
              <a:cs typeface="Verdana"/>
            </a:endParaRPr>
          </a:p>
          <a:p>
            <a:pPr marL="927100" marR="5080" lvl="1" indent="-4572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6465" algn="l"/>
                <a:tab pos="927100" algn="l"/>
                <a:tab pos="2091055" algn="l"/>
                <a:tab pos="3030220" algn="l"/>
                <a:tab pos="3597275" algn="l"/>
                <a:tab pos="5139055" algn="l"/>
                <a:tab pos="5956300" algn="l"/>
                <a:tab pos="6403975" algn="l"/>
                <a:tab pos="691007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co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ma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j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or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languages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2000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world</a:t>
            </a:r>
            <a:endParaRPr sz="2000">
              <a:latin typeface="Verdana"/>
              <a:cs typeface="Verdana"/>
            </a:endParaRPr>
          </a:p>
          <a:p>
            <a:pPr marL="927100" marR="7620" lvl="1" indent="-4572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6465" algn="l"/>
                <a:tab pos="927100" algn="l"/>
                <a:tab pos="2011680" algn="l"/>
                <a:tab pos="2874645" algn="l"/>
                <a:tab pos="3362960" algn="l"/>
                <a:tab pos="4371340" algn="l"/>
                <a:tab pos="592201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co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al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,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th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5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  symbols, technical symbols, and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diacritics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44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41</a:t>
            </a:fld>
            <a:r>
              <a:rPr spc="-10" dirty="0"/>
              <a:t>/30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pc="-10" dirty="0"/>
              <a:t>U</a:t>
            </a:r>
            <a:r>
              <a:rPr spc="-5" dirty="0"/>
              <a:t>n</a:t>
            </a:r>
            <a:r>
              <a:rPr spc="0" dirty="0"/>
              <a:t>i</a:t>
            </a:r>
            <a:r>
              <a:rPr spc="-10" dirty="0"/>
              <a:t>c</a:t>
            </a:r>
            <a:r>
              <a:rPr spc="0" dirty="0"/>
              <a:t>o</a:t>
            </a:r>
            <a:r>
              <a:rPr spc="-10" dirty="0"/>
              <a:t>de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8" y="1760728"/>
            <a:ext cx="7669530" cy="3420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Unicode features (continued):</a:t>
            </a:r>
            <a:endParaRPr sz="2000">
              <a:latin typeface="Verdana"/>
              <a:cs typeface="Verdana"/>
            </a:endParaRPr>
          </a:p>
          <a:p>
            <a:pPr marL="927100" lvl="1" indent="-4572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Capacity to encode as many as a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million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characters</a:t>
            </a:r>
            <a:endParaRPr sz="2000">
              <a:latin typeface="Verdana"/>
              <a:cs typeface="Verdana"/>
            </a:endParaRPr>
          </a:p>
          <a:p>
            <a:pPr marL="927100" marR="6350" lvl="1" indent="-4572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Assigns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each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character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unique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numeric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value and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name</a:t>
            </a:r>
            <a:endParaRPr sz="2000">
              <a:latin typeface="Verdana"/>
              <a:cs typeface="Verdana"/>
            </a:endParaRPr>
          </a:p>
          <a:p>
            <a:pPr marL="927100" lvl="1" indent="-4572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Reserves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part 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code space for private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use</a:t>
            </a:r>
            <a:endParaRPr sz="2000">
              <a:latin typeface="Verdana"/>
              <a:cs typeface="Verdana"/>
            </a:endParaRPr>
          </a:p>
          <a:p>
            <a:pPr marL="927100" marR="7620" lvl="1" indent="-4572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6465" algn="l"/>
                <a:tab pos="927100" algn="l"/>
                <a:tab pos="1993900" algn="l"/>
                <a:tab pos="3365500" algn="l"/>
                <a:tab pos="4003040" algn="l"/>
                <a:tab pos="5643880" algn="l"/>
                <a:tab pos="6051550" algn="l"/>
                <a:tab pos="704469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ffo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mpl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it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co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ASCI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,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v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  corresponding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characters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have same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code</a:t>
            </a:r>
            <a:endParaRPr sz="2000">
              <a:latin typeface="Verdana"/>
              <a:cs typeface="Verdana"/>
            </a:endParaRPr>
          </a:p>
          <a:p>
            <a:pPr marL="927100" marR="5080" lvl="1" indent="-4572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6465" algn="l"/>
                <a:tab pos="927100" algn="l"/>
                <a:tab pos="2194560" algn="l"/>
                <a:tab pos="2645410" algn="l"/>
                <a:tab pos="4001770" algn="l"/>
                <a:tab pos="4486910" algn="l"/>
                <a:tab pos="5038090" algn="l"/>
                <a:tab pos="6775450" algn="l"/>
                <a:tab pos="715645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Sp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or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th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p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nt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t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xt 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with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bi-directional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behavior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455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Encoding</a:t>
            </a:r>
            <a:r>
              <a:rPr sz="2000" b="1" spc="-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Forms</a:t>
            </a:r>
            <a:endParaRPr sz="20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tabLst>
                <a:tab pos="926465" algn="l"/>
              </a:tabLst>
            </a:pPr>
            <a:r>
              <a:rPr sz="2000" spc="-5" dirty="0">
                <a:solidFill>
                  <a:srgbClr val="FF3300"/>
                </a:solidFill>
                <a:latin typeface="Wingdings"/>
                <a:cs typeface="Wingdings"/>
              </a:rPr>
              <a:t></a:t>
            </a:r>
            <a:r>
              <a:rPr sz="2000" spc="-5" dirty="0">
                <a:solidFill>
                  <a:srgbClr val="FF33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UTF-8,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UTF-16,</a:t>
            </a:r>
            <a:r>
              <a:rPr sz="2000" spc="-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UTF-32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44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42</a:t>
            </a:fld>
            <a:r>
              <a:rPr spc="-10" dirty="0"/>
              <a:t>/30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pc="-10" dirty="0"/>
              <a:t>U</a:t>
            </a:r>
            <a:r>
              <a:rPr spc="-5" dirty="0"/>
              <a:t>n</a:t>
            </a:r>
            <a:r>
              <a:rPr spc="0" dirty="0"/>
              <a:t>i</a:t>
            </a:r>
            <a:r>
              <a:rPr spc="-10" dirty="0"/>
              <a:t>c</a:t>
            </a:r>
            <a:r>
              <a:rPr spc="0" dirty="0"/>
              <a:t>o</a:t>
            </a:r>
            <a:r>
              <a:rPr spc="-10" dirty="0"/>
              <a:t>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6811" y="1757679"/>
            <a:ext cx="7513955" cy="4037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indent="-347345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Characteristics</a:t>
            </a:r>
            <a:endParaRPr sz="2000">
              <a:latin typeface="Verdana"/>
              <a:cs typeface="Verdana"/>
            </a:endParaRPr>
          </a:p>
          <a:p>
            <a:pPr marL="920750" marR="170180" lvl="1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Use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symbols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such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as I for 1, 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II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for 2, III for 3, IIII 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for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4,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IIIII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for 5,</a:t>
            </a:r>
            <a:r>
              <a:rPr sz="2000" u="sng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etc</a:t>
            </a:r>
            <a:endParaRPr sz="2000" u="sng">
              <a:latin typeface="Verdana"/>
              <a:cs typeface="Verdana"/>
            </a:endParaRPr>
          </a:p>
          <a:p>
            <a:pPr marL="920750" marR="90805" lvl="1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Each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symbol represents the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same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value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regardless  of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its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position in the</a:t>
            </a:r>
            <a:r>
              <a:rPr sz="2000" u="sng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endParaRPr sz="2000" u="sng">
              <a:latin typeface="Verdana"/>
              <a:cs typeface="Verdana"/>
            </a:endParaRPr>
          </a:p>
          <a:p>
            <a:pPr marL="920750" marR="5080" lvl="1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symbols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are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simply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added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find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out 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value 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particular</a:t>
            </a:r>
            <a:r>
              <a:rPr sz="2000"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FF3300"/>
              </a:buClr>
              <a:buFont typeface="Wingdings"/>
              <a:buChar char=""/>
            </a:pPr>
            <a:endParaRPr sz="2900">
              <a:latin typeface="Times New Roman"/>
              <a:cs typeface="Times New Roman"/>
            </a:endParaRPr>
          </a:p>
          <a:p>
            <a:pPr marL="360045" indent="-347345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Difficulty</a:t>
            </a:r>
            <a:endParaRPr sz="2000">
              <a:latin typeface="Verdana"/>
              <a:cs typeface="Verdana"/>
            </a:endParaRPr>
          </a:p>
          <a:p>
            <a:pPr marL="920750" marR="692150" lvl="1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difficult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perform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arithmetic with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such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  number</a:t>
            </a:r>
            <a:r>
              <a:rPr sz="2000" u="sng" spc="-1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5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spc="-5" dirty="0"/>
              <a:t>Non-positional Number</a:t>
            </a:r>
            <a:r>
              <a:rPr dirty="0"/>
              <a:t> </a:t>
            </a:r>
            <a:r>
              <a:rPr spc="-5" dirty="0"/>
              <a:t>Systems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6811" y="1757679"/>
            <a:ext cx="7959090" cy="2254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Characteristics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3300"/>
              </a:buClr>
              <a:buFont typeface="Wingdings"/>
              <a:buChar char=""/>
            </a:pPr>
            <a:endParaRPr sz="2900">
              <a:latin typeface="Times New Roman"/>
              <a:cs typeface="Times New Roman"/>
            </a:endParaRPr>
          </a:p>
          <a:p>
            <a:pPr marL="1049020" lvl="1" indent="-4572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1048385" algn="l"/>
                <a:tab pos="1049020" algn="l"/>
              </a:tabLst>
            </a:pP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Use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only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 few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symbols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called</a:t>
            </a:r>
            <a:r>
              <a:rPr sz="2000" u="sng" spc="-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digits</a:t>
            </a:r>
            <a:endParaRPr sz="2000" u="sng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FF3300"/>
              </a:buClr>
              <a:buFont typeface="Wingdings"/>
              <a:buChar char=""/>
            </a:pPr>
            <a:endParaRPr sz="1750">
              <a:latin typeface="Times New Roman"/>
              <a:cs typeface="Times New Roman"/>
            </a:endParaRPr>
          </a:p>
          <a:p>
            <a:pPr marL="1049020" marR="5080" lvl="1" indent="-4572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1048385" algn="l"/>
                <a:tab pos="104902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These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symbols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represent different values depending 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position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they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occupy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2000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6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spc="-5" dirty="0"/>
              <a:t>Positional </a:t>
            </a:r>
            <a:r>
              <a:rPr spc="-10" dirty="0"/>
              <a:t>Number</a:t>
            </a:r>
            <a:r>
              <a:rPr spc="5" dirty="0"/>
              <a:t> </a:t>
            </a:r>
            <a:r>
              <a:rPr dirty="0"/>
              <a:t>Systems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spc="-5" dirty="0"/>
              <a:t>Positional </a:t>
            </a:r>
            <a:r>
              <a:rPr spc="-10" dirty="0"/>
              <a:t>Number</a:t>
            </a:r>
            <a:r>
              <a:rPr spc="5" dirty="0"/>
              <a:t> </a:t>
            </a:r>
            <a:r>
              <a:rPr dirty="0"/>
              <a:t>Systems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7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6044" y="1473200"/>
            <a:ext cx="7597140" cy="4357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imes New Roman"/>
              <a:cs typeface="Times New Roman"/>
            </a:endParaRPr>
          </a:p>
          <a:p>
            <a:pPr marL="1865630" indent="-4572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1865630" algn="l"/>
                <a:tab pos="1866264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value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each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digit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is determined</a:t>
            </a:r>
            <a:r>
              <a:rPr sz="2000" spc="-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by:</a:t>
            </a:r>
            <a:endParaRPr sz="2000">
              <a:latin typeface="Verdana"/>
              <a:cs typeface="Verdana"/>
            </a:endParaRPr>
          </a:p>
          <a:p>
            <a:pPr marL="2658110" lvl="1" indent="-4572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AutoNum type="arabicPeriod"/>
              <a:tabLst>
                <a:tab pos="2658110" algn="l"/>
                <a:tab pos="265874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digit</a:t>
            </a:r>
            <a:r>
              <a:rPr sz="2000" spc="-1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itself</a:t>
            </a:r>
            <a:endParaRPr sz="2000">
              <a:latin typeface="Verdana"/>
              <a:cs typeface="Verdana"/>
            </a:endParaRPr>
          </a:p>
          <a:p>
            <a:pPr marL="2658110" lvl="1" indent="-4572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AutoNum type="arabicPeriod"/>
              <a:tabLst>
                <a:tab pos="2658110" algn="l"/>
                <a:tab pos="265874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position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digit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2000" spc="-1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endParaRPr sz="2000">
              <a:latin typeface="Verdana"/>
              <a:cs typeface="Verdana"/>
            </a:endParaRPr>
          </a:p>
          <a:p>
            <a:pPr marL="2658110" lvl="1" indent="-4572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AutoNum type="arabicPeriod"/>
              <a:tabLst>
                <a:tab pos="2658110" algn="l"/>
                <a:tab pos="265874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base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number</a:t>
            </a:r>
            <a:r>
              <a:rPr sz="2000" spc="-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FF3300"/>
              </a:buClr>
              <a:buFont typeface="Verdana"/>
              <a:buAutoNum type="arabicPeriod"/>
            </a:pPr>
            <a:endParaRPr sz="2900">
              <a:latin typeface="Times New Roman"/>
              <a:cs typeface="Times New Roman"/>
            </a:endParaRPr>
          </a:p>
          <a:p>
            <a:pPr marL="1408430" marR="357505">
              <a:lnSpc>
                <a:spcPct val="140000"/>
              </a:lnSpc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</a:t>
            </a:r>
            <a:r>
              <a:rPr sz="2000" b="1" u="sng" spc="-5" dirty="0">
                <a:solidFill>
                  <a:srgbClr val="333333"/>
                </a:solidFill>
                <a:latin typeface="Verdana"/>
                <a:cs typeface="Verdana"/>
              </a:rPr>
              <a:t>base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total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number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of digits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number 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  <a:p>
            <a:pPr marL="1865630" marR="346710" indent="-457200">
              <a:lnSpc>
                <a:spcPct val="100000"/>
              </a:lnSpc>
              <a:spcBef>
                <a:spcPts val="1680"/>
              </a:spcBef>
              <a:buClr>
                <a:srgbClr val="FF3300"/>
              </a:buClr>
              <a:buFont typeface="Wingdings"/>
              <a:buChar char=""/>
              <a:tabLst>
                <a:tab pos="1865630" algn="l"/>
                <a:tab pos="1866264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maximum value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single digit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is 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always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equal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to one less than the value</a:t>
            </a:r>
            <a:r>
              <a:rPr sz="2000" u="sng" spc="-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 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2000" u="sng" spc="-1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endParaRPr sz="2000" u="sng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382903" y="1757679"/>
            <a:ext cx="7292593" cy="3718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55">
              <a:lnSpc>
                <a:spcPct val="100000"/>
              </a:lnSpc>
            </a:pPr>
            <a:r>
              <a:rPr spc="-5" dirty="0"/>
              <a:t>Characteristics</a:t>
            </a:r>
          </a:p>
          <a:p>
            <a:pPr marL="1069975" indent="-4445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069975" algn="l"/>
                <a:tab pos="1070610" algn="l"/>
              </a:tabLst>
            </a:pPr>
            <a:r>
              <a:rPr b="0" u="sng" spc="-10" dirty="0">
                <a:latin typeface="Verdana"/>
                <a:cs typeface="Verdana"/>
              </a:rPr>
              <a:t>A </a:t>
            </a:r>
            <a:r>
              <a:rPr b="0" u="sng" spc="-5" dirty="0">
                <a:latin typeface="Verdana"/>
                <a:cs typeface="Verdana"/>
              </a:rPr>
              <a:t>positional number</a:t>
            </a:r>
            <a:r>
              <a:rPr b="0" u="sng" spc="-55" dirty="0">
                <a:latin typeface="Verdana"/>
                <a:cs typeface="Verdana"/>
              </a:rPr>
              <a:t> </a:t>
            </a:r>
            <a:r>
              <a:rPr b="0" u="sng" spc="-10" dirty="0">
                <a:latin typeface="Verdana"/>
                <a:cs typeface="Verdana"/>
              </a:rPr>
              <a:t>system</a:t>
            </a:r>
          </a:p>
          <a:p>
            <a:pPr marL="624840">
              <a:lnSpc>
                <a:spcPct val="100000"/>
              </a:lnSpc>
              <a:spcBef>
                <a:spcPts val="960"/>
              </a:spcBef>
              <a:tabLst>
                <a:tab pos="1069975" algn="l"/>
              </a:tabLst>
            </a:pPr>
            <a:r>
              <a:rPr b="0" spc="-5" dirty="0">
                <a:solidFill>
                  <a:srgbClr val="FF3300"/>
                </a:solidFill>
                <a:latin typeface="Wingdings"/>
                <a:cs typeface="Wingdings"/>
              </a:rPr>
              <a:t></a:t>
            </a:r>
            <a:r>
              <a:rPr b="0" spc="-5" dirty="0">
                <a:solidFill>
                  <a:srgbClr val="FF3300"/>
                </a:solidFill>
                <a:latin typeface="Times New Roman"/>
                <a:cs typeface="Times New Roman"/>
              </a:rPr>
              <a:t>	</a:t>
            </a:r>
            <a:r>
              <a:rPr b="0" u="sng" spc="-15" dirty="0">
                <a:latin typeface="Verdana"/>
                <a:cs typeface="Verdana"/>
              </a:rPr>
              <a:t>Has </a:t>
            </a:r>
            <a:r>
              <a:rPr b="0" u="sng" spc="-5" dirty="0">
                <a:latin typeface="Verdana"/>
                <a:cs typeface="Verdana"/>
              </a:rPr>
              <a:t>10 </a:t>
            </a:r>
            <a:r>
              <a:rPr b="0" u="sng" dirty="0">
                <a:latin typeface="Verdana"/>
                <a:cs typeface="Verdana"/>
              </a:rPr>
              <a:t>symbols or digits </a:t>
            </a:r>
            <a:r>
              <a:rPr b="0" u="sng" spc="-5" dirty="0">
                <a:latin typeface="Verdana"/>
                <a:cs typeface="Verdana"/>
              </a:rPr>
              <a:t>(0, 1, 2, </a:t>
            </a:r>
            <a:r>
              <a:rPr b="0" u="sng" spc="5" dirty="0">
                <a:latin typeface="Verdana"/>
                <a:cs typeface="Verdana"/>
              </a:rPr>
              <a:t>3, </a:t>
            </a:r>
            <a:r>
              <a:rPr b="0" u="sng" spc="-5" dirty="0">
                <a:latin typeface="Verdana"/>
                <a:cs typeface="Verdana"/>
              </a:rPr>
              <a:t>4, 5, 6,  </a:t>
            </a:r>
            <a:r>
              <a:rPr b="0" u="sng" spc="125" dirty="0">
                <a:latin typeface="Verdana"/>
                <a:cs typeface="Verdana"/>
              </a:rPr>
              <a:t> </a:t>
            </a:r>
            <a:r>
              <a:rPr b="0" u="sng" spc="5" dirty="0">
                <a:latin typeface="Verdana"/>
                <a:cs typeface="Verdana"/>
              </a:rPr>
              <a:t>7,</a:t>
            </a:r>
          </a:p>
          <a:p>
            <a:pPr marL="1069975">
              <a:lnSpc>
                <a:spcPct val="100000"/>
              </a:lnSpc>
              <a:tabLst>
                <a:tab pos="1499870" algn="l"/>
                <a:tab pos="2048510" algn="l"/>
              </a:tabLst>
            </a:pPr>
            <a:r>
              <a:rPr b="0" u="sng" spc="-5" dirty="0">
                <a:latin typeface="Verdana"/>
                <a:cs typeface="Verdana"/>
              </a:rPr>
              <a:t>8,	9).	</a:t>
            </a:r>
            <a:r>
              <a:rPr b="0" u="sng" spc="-10" dirty="0">
                <a:latin typeface="Verdana"/>
                <a:cs typeface="Verdana"/>
              </a:rPr>
              <a:t>Hence, </a:t>
            </a:r>
            <a:r>
              <a:rPr b="0" u="sng" spc="5" dirty="0">
                <a:latin typeface="Verdana"/>
                <a:cs typeface="Verdana"/>
              </a:rPr>
              <a:t>its </a:t>
            </a:r>
            <a:r>
              <a:rPr b="0" u="sng" spc="-10" dirty="0">
                <a:latin typeface="Verdana"/>
                <a:cs typeface="Verdana"/>
              </a:rPr>
              <a:t>base =</a:t>
            </a:r>
            <a:r>
              <a:rPr b="0" u="sng" spc="-75" dirty="0">
                <a:latin typeface="Verdana"/>
                <a:cs typeface="Verdana"/>
              </a:rPr>
              <a:t> </a:t>
            </a:r>
            <a:r>
              <a:rPr b="0" u="sng" dirty="0">
                <a:latin typeface="Verdana"/>
                <a:cs typeface="Verdana"/>
              </a:rPr>
              <a:t>10</a:t>
            </a:r>
          </a:p>
          <a:p>
            <a:pPr marL="1069975" marR="5080" indent="-4445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069975" algn="l"/>
                <a:tab pos="1070610" algn="l"/>
              </a:tabLst>
            </a:pPr>
            <a:r>
              <a:rPr b="0" u="sng" spc="-5" dirty="0">
                <a:latin typeface="Verdana"/>
                <a:cs typeface="Verdana"/>
              </a:rPr>
              <a:t>The </a:t>
            </a:r>
            <a:r>
              <a:rPr b="0" u="sng" dirty="0">
                <a:latin typeface="Verdana"/>
                <a:cs typeface="Verdana"/>
              </a:rPr>
              <a:t>maximum value </a:t>
            </a:r>
            <a:r>
              <a:rPr b="0" u="sng" spc="-10" dirty="0">
                <a:latin typeface="Verdana"/>
                <a:cs typeface="Verdana"/>
              </a:rPr>
              <a:t>of </a:t>
            </a:r>
            <a:r>
              <a:rPr b="0" u="sng" spc="-5" dirty="0">
                <a:latin typeface="Verdana"/>
                <a:cs typeface="Verdana"/>
              </a:rPr>
              <a:t>a single </a:t>
            </a:r>
            <a:r>
              <a:rPr b="0" u="sng" dirty="0">
                <a:latin typeface="Verdana"/>
                <a:cs typeface="Verdana"/>
              </a:rPr>
              <a:t>digit </a:t>
            </a:r>
            <a:r>
              <a:rPr b="0" u="sng" spc="10" dirty="0">
                <a:latin typeface="Verdana"/>
                <a:cs typeface="Verdana"/>
              </a:rPr>
              <a:t>is </a:t>
            </a:r>
            <a:r>
              <a:rPr b="0" u="sng" spc="-5" dirty="0">
                <a:latin typeface="Verdana"/>
                <a:cs typeface="Verdana"/>
              </a:rPr>
              <a:t>9 </a:t>
            </a:r>
            <a:r>
              <a:rPr b="0" u="sng" spc="-15" dirty="0">
                <a:latin typeface="Verdana"/>
                <a:cs typeface="Verdana"/>
              </a:rPr>
              <a:t>(one  </a:t>
            </a:r>
            <a:r>
              <a:rPr b="0" u="sng" spc="-5" dirty="0">
                <a:latin typeface="Verdana"/>
                <a:cs typeface="Verdana"/>
              </a:rPr>
              <a:t>less than the value </a:t>
            </a:r>
            <a:r>
              <a:rPr b="0" u="sng" spc="-10" dirty="0">
                <a:latin typeface="Verdana"/>
                <a:cs typeface="Verdana"/>
              </a:rPr>
              <a:t>of </a:t>
            </a:r>
            <a:r>
              <a:rPr b="0" u="sng" spc="-5" dirty="0">
                <a:latin typeface="Verdana"/>
                <a:cs typeface="Verdana"/>
              </a:rPr>
              <a:t>the</a:t>
            </a:r>
            <a:r>
              <a:rPr b="0" u="sng" spc="-80" dirty="0">
                <a:latin typeface="Verdana"/>
                <a:cs typeface="Verdana"/>
              </a:rPr>
              <a:t> </a:t>
            </a:r>
            <a:r>
              <a:rPr b="0" u="sng" spc="-15" dirty="0">
                <a:latin typeface="Verdana"/>
                <a:cs typeface="Verdana"/>
              </a:rPr>
              <a:t>base)</a:t>
            </a:r>
          </a:p>
          <a:p>
            <a:pPr marL="1069975" marR="5715" indent="-4445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069975" algn="l"/>
                <a:tab pos="1070610" algn="l"/>
                <a:tab pos="1847214" algn="l"/>
                <a:tab pos="3023235" algn="l"/>
                <a:tab pos="3437254" algn="l"/>
                <a:tab pos="3763010" algn="l"/>
                <a:tab pos="4500880" algn="l"/>
                <a:tab pos="6019165" algn="l"/>
                <a:tab pos="6344920" algn="l"/>
              </a:tabLst>
            </a:pPr>
            <a:r>
              <a:rPr b="0" u="sng" spc="-25" dirty="0">
                <a:latin typeface="Verdana"/>
                <a:cs typeface="Verdana"/>
              </a:rPr>
              <a:t>E</a:t>
            </a:r>
            <a:r>
              <a:rPr b="0" u="sng" spc="-5" dirty="0">
                <a:latin typeface="Verdana"/>
                <a:cs typeface="Verdana"/>
              </a:rPr>
              <a:t>a</a:t>
            </a:r>
            <a:r>
              <a:rPr b="0" u="sng" spc="-15" dirty="0">
                <a:latin typeface="Verdana"/>
                <a:cs typeface="Verdana"/>
              </a:rPr>
              <a:t>c</a:t>
            </a:r>
            <a:r>
              <a:rPr b="0" u="sng" spc="-5" dirty="0">
                <a:latin typeface="Verdana"/>
                <a:cs typeface="Verdana"/>
              </a:rPr>
              <a:t>h</a:t>
            </a:r>
            <a:r>
              <a:rPr b="0" u="sng" dirty="0">
                <a:latin typeface="Verdana"/>
                <a:cs typeface="Verdana"/>
              </a:rPr>
              <a:t>	p</a:t>
            </a:r>
            <a:r>
              <a:rPr b="0" u="sng" spc="5" dirty="0">
                <a:latin typeface="Verdana"/>
                <a:cs typeface="Verdana"/>
              </a:rPr>
              <a:t>o</a:t>
            </a:r>
            <a:r>
              <a:rPr b="0" u="sng" spc="-15" dirty="0">
                <a:latin typeface="Verdana"/>
                <a:cs typeface="Verdana"/>
              </a:rPr>
              <a:t>s</a:t>
            </a:r>
            <a:r>
              <a:rPr b="0" u="sng" spc="25" dirty="0">
                <a:latin typeface="Verdana"/>
                <a:cs typeface="Verdana"/>
              </a:rPr>
              <a:t>i</a:t>
            </a:r>
            <a:r>
              <a:rPr b="0" u="sng" spc="-25" dirty="0">
                <a:latin typeface="Verdana"/>
                <a:cs typeface="Verdana"/>
              </a:rPr>
              <a:t>t</a:t>
            </a:r>
            <a:r>
              <a:rPr b="0" u="sng" spc="25" dirty="0">
                <a:latin typeface="Verdana"/>
                <a:cs typeface="Verdana"/>
              </a:rPr>
              <a:t>i</a:t>
            </a:r>
            <a:r>
              <a:rPr b="0" u="sng" spc="-15" dirty="0">
                <a:latin typeface="Verdana"/>
                <a:cs typeface="Verdana"/>
              </a:rPr>
              <a:t>o</a:t>
            </a:r>
            <a:r>
              <a:rPr b="0" u="sng" spc="-5" dirty="0">
                <a:latin typeface="Verdana"/>
                <a:cs typeface="Verdana"/>
              </a:rPr>
              <a:t>n</a:t>
            </a:r>
            <a:r>
              <a:rPr b="0" u="sng" dirty="0">
                <a:latin typeface="Verdana"/>
                <a:cs typeface="Verdana"/>
              </a:rPr>
              <a:t>	</a:t>
            </a:r>
            <a:r>
              <a:rPr b="0" u="sng" spc="-15" dirty="0">
                <a:latin typeface="Verdana"/>
                <a:cs typeface="Verdana"/>
              </a:rPr>
              <a:t>o</a:t>
            </a:r>
            <a:r>
              <a:rPr b="0" u="sng" spc="-5" dirty="0">
                <a:latin typeface="Verdana"/>
                <a:cs typeface="Verdana"/>
              </a:rPr>
              <a:t>f</a:t>
            </a:r>
            <a:r>
              <a:rPr b="0" u="sng" dirty="0">
                <a:latin typeface="Verdana"/>
                <a:cs typeface="Verdana"/>
              </a:rPr>
              <a:t>	</a:t>
            </a:r>
            <a:r>
              <a:rPr b="0" u="sng" spc="-5" dirty="0">
                <a:latin typeface="Verdana"/>
                <a:cs typeface="Verdana"/>
              </a:rPr>
              <a:t>a</a:t>
            </a:r>
            <a:r>
              <a:rPr b="0" u="sng" dirty="0">
                <a:latin typeface="Verdana"/>
                <a:cs typeface="Verdana"/>
              </a:rPr>
              <a:t>	d</a:t>
            </a:r>
            <a:r>
              <a:rPr b="0" u="sng" spc="25" dirty="0">
                <a:latin typeface="Verdana"/>
                <a:cs typeface="Verdana"/>
              </a:rPr>
              <a:t>i</a:t>
            </a:r>
            <a:r>
              <a:rPr b="0" u="sng" dirty="0">
                <a:latin typeface="Verdana"/>
                <a:cs typeface="Verdana"/>
              </a:rPr>
              <a:t>g</a:t>
            </a:r>
            <a:r>
              <a:rPr b="0" u="sng" spc="25" dirty="0">
                <a:latin typeface="Verdana"/>
                <a:cs typeface="Verdana"/>
              </a:rPr>
              <a:t>i</a:t>
            </a:r>
            <a:r>
              <a:rPr b="0" u="sng" spc="-5" dirty="0">
                <a:latin typeface="Verdana"/>
                <a:cs typeface="Verdana"/>
              </a:rPr>
              <a:t>t</a:t>
            </a:r>
            <a:r>
              <a:rPr b="0" u="sng" dirty="0">
                <a:latin typeface="Verdana"/>
                <a:cs typeface="Verdana"/>
              </a:rPr>
              <a:t>	</a:t>
            </a:r>
            <a:r>
              <a:rPr b="0" u="sng" spc="-20" dirty="0">
                <a:latin typeface="Verdana"/>
                <a:cs typeface="Verdana"/>
              </a:rPr>
              <a:t>r</a:t>
            </a:r>
            <a:r>
              <a:rPr b="0" u="sng" spc="-15" dirty="0">
                <a:latin typeface="Verdana"/>
                <a:cs typeface="Verdana"/>
              </a:rPr>
              <a:t>e</a:t>
            </a:r>
            <a:r>
              <a:rPr b="0" u="sng" dirty="0">
                <a:latin typeface="Verdana"/>
                <a:cs typeface="Verdana"/>
              </a:rPr>
              <a:t>p</a:t>
            </a:r>
            <a:r>
              <a:rPr b="0" u="sng" spc="-20" dirty="0">
                <a:latin typeface="Verdana"/>
                <a:cs typeface="Verdana"/>
              </a:rPr>
              <a:t>res</a:t>
            </a:r>
            <a:r>
              <a:rPr b="0" u="sng" spc="-15" dirty="0">
                <a:latin typeface="Verdana"/>
                <a:cs typeface="Verdana"/>
              </a:rPr>
              <a:t>e</a:t>
            </a:r>
            <a:r>
              <a:rPr b="0" u="sng" spc="0" dirty="0">
                <a:latin typeface="Verdana"/>
                <a:cs typeface="Verdana"/>
              </a:rPr>
              <a:t>nt</a:t>
            </a:r>
            <a:r>
              <a:rPr b="0" u="sng" spc="-5" dirty="0">
                <a:latin typeface="Verdana"/>
                <a:cs typeface="Verdana"/>
              </a:rPr>
              <a:t>s</a:t>
            </a:r>
            <a:r>
              <a:rPr b="0" u="sng" dirty="0">
                <a:latin typeface="Verdana"/>
                <a:cs typeface="Verdana"/>
              </a:rPr>
              <a:t>	</a:t>
            </a:r>
            <a:r>
              <a:rPr b="0" u="sng" spc="-5" dirty="0">
                <a:latin typeface="Verdana"/>
                <a:cs typeface="Verdana"/>
              </a:rPr>
              <a:t>a</a:t>
            </a:r>
            <a:r>
              <a:rPr b="0" u="sng" dirty="0">
                <a:latin typeface="Verdana"/>
                <a:cs typeface="Verdana"/>
              </a:rPr>
              <a:t>	</a:t>
            </a:r>
            <a:r>
              <a:rPr b="0" u="sng" spc="-15" dirty="0">
                <a:latin typeface="Verdana"/>
                <a:cs typeface="Verdana"/>
              </a:rPr>
              <a:t>s</a:t>
            </a:r>
            <a:r>
              <a:rPr b="0" u="sng" dirty="0">
                <a:latin typeface="Verdana"/>
                <a:cs typeface="Verdana"/>
              </a:rPr>
              <a:t>p</a:t>
            </a:r>
            <a:r>
              <a:rPr b="0" u="sng" spc="-20" dirty="0">
                <a:latin typeface="Verdana"/>
                <a:cs typeface="Verdana"/>
              </a:rPr>
              <a:t>e</a:t>
            </a:r>
            <a:r>
              <a:rPr b="0" u="sng" spc="-15" dirty="0">
                <a:latin typeface="Verdana"/>
                <a:cs typeface="Verdana"/>
              </a:rPr>
              <a:t>c</a:t>
            </a:r>
            <a:r>
              <a:rPr b="0" u="sng" spc="25" dirty="0">
                <a:latin typeface="Verdana"/>
                <a:cs typeface="Verdana"/>
              </a:rPr>
              <a:t>i</a:t>
            </a:r>
            <a:r>
              <a:rPr b="0" u="sng" spc="-10" dirty="0">
                <a:latin typeface="Verdana"/>
                <a:cs typeface="Verdana"/>
              </a:rPr>
              <a:t>f</a:t>
            </a:r>
            <a:r>
              <a:rPr b="0" u="sng" dirty="0">
                <a:latin typeface="Verdana"/>
                <a:cs typeface="Verdana"/>
              </a:rPr>
              <a:t>i</a:t>
            </a:r>
            <a:r>
              <a:rPr b="0" u="sng" spc="-5" dirty="0">
                <a:latin typeface="Verdana"/>
                <a:cs typeface="Verdana"/>
              </a:rPr>
              <a:t>c  power </a:t>
            </a:r>
            <a:r>
              <a:rPr b="0" u="sng" dirty="0">
                <a:latin typeface="Verdana"/>
                <a:cs typeface="Verdana"/>
              </a:rPr>
              <a:t>of </a:t>
            </a:r>
            <a:r>
              <a:rPr b="0" u="sng" spc="-5" dirty="0">
                <a:latin typeface="Verdana"/>
                <a:cs typeface="Verdana"/>
              </a:rPr>
              <a:t>the </a:t>
            </a:r>
            <a:r>
              <a:rPr b="0" u="sng" dirty="0">
                <a:latin typeface="Verdana"/>
                <a:cs typeface="Verdana"/>
              </a:rPr>
              <a:t>base</a:t>
            </a:r>
            <a:r>
              <a:rPr b="0" u="sng" spc="-140" dirty="0">
                <a:latin typeface="Verdana"/>
                <a:cs typeface="Verdana"/>
              </a:rPr>
              <a:t> </a:t>
            </a:r>
            <a:r>
              <a:rPr b="0" u="sng" dirty="0">
                <a:latin typeface="Verdana"/>
                <a:cs typeface="Verdana"/>
              </a:rPr>
              <a:t>(10)</a:t>
            </a:r>
          </a:p>
          <a:p>
            <a:pPr marL="1069975" marR="5080" indent="-4445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069975" algn="l"/>
                <a:tab pos="1070610" algn="l"/>
                <a:tab pos="2183130" algn="l"/>
                <a:tab pos="4946650" algn="l"/>
                <a:tab pos="5315585" algn="l"/>
              </a:tabLst>
            </a:pPr>
            <a:r>
              <a:rPr b="0" spc="-10" dirty="0">
                <a:latin typeface="Verdana"/>
                <a:cs typeface="Verdana"/>
              </a:rPr>
              <a:t>We</a:t>
            </a:r>
            <a:r>
              <a:rPr b="0" spc="345" dirty="0">
                <a:latin typeface="Verdana"/>
                <a:cs typeface="Verdana"/>
              </a:rPr>
              <a:t> </a:t>
            </a:r>
            <a:r>
              <a:rPr b="0" spc="-5" dirty="0">
                <a:latin typeface="Verdana"/>
                <a:cs typeface="Verdana"/>
              </a:rPr>
              <a:t>use	</a:t>
            </a:r>
            <a:r>
              <a:rPr b="0" spc="5" dirty="0">
                <a:latin typeface="Verdana"/>
                <a:cs typeface="Verdana"/>
              </a:rPr>
              <a:t>this</a:t>
            </a:r>
            <a:r>
              <a:rPr b="0" spc="355" dirty="0">
                <a:latin typeface="Verdana"/>
                <a:cs typeface="Verdana"/>
              </a:rPr>
              <a:t> </a:t>
            </a:r>
            <a:r>
              <a:rPr b="0" spc="-5" dirty="0">
                <a:latin typeface="Verdana"/>
                <a:cs typeface="Verdana"/>
              </a:rPr>
              <a:t>number</a:t>
            </a:r>
            <a:r>
              <a:rPr b="0" spc="350" dirty="0">
                <a:latin typeface="Verdana"/>
                <a:cs typeface="Verdana"/>
              </a:rPr>
              <a:t> </a:t>
            </a:r>
            <a:r>
              <a:rPr b="0" spc="-10" dirty="0">
                <a:latin typeface="Verdana"/>
                <a:cs typeface="Verdana"/>
              </a:rPr>
              <a:t>system	</a:t>
            </a:r>
            <a:r>
              <a:rPr b="0" spc="10" dirty="0">
                <a:latin typeface="Verdana"/>
                <a:cs typeface="Verdana"/>
              </a:rPr>
              <a:t>in	</a:t>
            </a:r>
            <a:r>
              <a:rPr b="0" spc="-5" dirty="0">
                <a:latin typeface="Verdana"/>
                <a:cs typeface="Verdana"/>
              </a:rPr>
              <a:t>our</a:t>
            </a:r>
            <a:r>
              <a:rPr b="0" spc="285" dirty="0">
                <a:latin typeface="Verdana"/>
                <a:cs typeface="Verdana"/>
              </a:rPr>
              <a:t> </a:t>
            </a:r>
            <a:r>
              <a:rPr b="0" spc="-5" dirty="0">
                <a:latin typeface="Verdana"/>
                <a:cs typeface="Verdana"/>
              </a:rPr>
              <a:t>day-to-day  </a:t>
            </a:r>
            <a:r>
              <a:rPr b="0" dirty="0">
                <a:latin typeface="Verdana"/>
                <a:cs typeface="Verdana"/>
              </a:rPr>
              <a:t>life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8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spc="-5" dirty="0"/>
              <a:t>Decimal Number</a:t>
            </a:r>
            <a:r>
              <a:rPr spc="-15" dirty="0"/>
              <a:t> </a:t>
            </a:r>
            <a:r>
              <a:rPr spc="-10" dirty="0"/>
              <a:t>System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spc="-5" dirty="0"/>
              <a:t>Decimal Number</a:t>
            </a:r>
            <a:r>
              <a:rPr spc="-15" dirty="0"/>
              <a:t> </a:t>
            </a:r>
            <a:r>
              <a:rPr spc="-10" dirty="0"/>
              <a:t>System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9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6044" y="1473200"/>
            <a:ext cx="8268334" cy="2255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Times New Roman"/>
              <a:cs typeface="Times New Roman"/>
            </a:endParaRPr>
          </a:p>
          <a:p>
            <a:pPr marL="829310">
              <a:lnSpc>
                <a:spcPct val="100000"/>
              </a:lnSpc>
            </a:pPr>
            <a:r>
              <a:rPr sz="2400" b="1" spc="-5" dirty="0">
                <a:solidFill>
                  <a:srgbClr val="333333"/>
                </a:solidFill>
                <a:latin typeface="Arial"/>
                <a:cs typeface="Arial"/>
              </a:rPr>
              <a:t>Example</a:t>
            </a:r>
            <a:endParaRPr sz="2400">
              <a:latin typeface="Arial"/>
              <a:cs typeface="Arial"/>
            </a:endParaRPr>
          </a:p>
          <a:p>
            <a:pPr marL="1408430">
              <a:lnSpc>
                <a:spcPct val="100000"/>
              </a:lnSpc>
              <a:spcBef>
                <a:spcPts val="2014"/>
              </a:spcBef>
            </a:pP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2586</a:t>
            </a:r>
            <a:r>
              <a:rPr sz="2400" baseline="-20833" dirty="0">
                <a:solidFill>
                  <a:srgbClr val="333333"/>
                </a:solidFill>
                <a:latin typeface="Arial"/>
                <a:cs typeface="Arial"/>
              </a:rPr>
              <a:t>10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= </a:t>
            </a:r>
            <a:r>
              <a:rPr sz="2400" spc="-10" dirty="0">
                <a:solidFill>
                  <a:srgbClr val="333333"/>
                </a:solidFill>
                <a:latin typeface="Arial"/>
                <a:cs typeface="Arial"/>
              </a:rPr>
              <a:t>(2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x 10</a:t>
            </a:r>
            <a:r>
              <a:rPr sz="2400" baseline="24305" dirty="0">
                <a:solidFill>
                  <a:srgbClr val="333333"/>
                </a:solidFill>
                <a:latin typeface="Arial"/>
                <a:cs typeface="Arial"/>
              </a:rPr>
              <a:t>3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) + </a:t>
            </a:r>
            <a:r>
              <a:rPr sz="2400" spc="-10" dirty="0">
                <a:solidFill>
                  <a:srgbClr val="333333"/>
                </a:solidFill>
                <a:latin typeface="Arial"/>
                <a:cs typeface="Arial"/>
              </a:rPr>
              <a:t>(5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x 10</a:t>
            </a:r>
            <a:r>
              <a:rPr sz="2400" baseline="24305" dirty="0">
                <a:solidFill>
                  <a:srgbClr val="333333"/>
                </a:solidFill>
                <a:latin typeface="Arial"/>
                <a:cs typeface="Arial"/>
              </a:rPr>
              <a:t>2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) + </a:t>
            </a:r>
            <a:r>
              <a:rPr sz="2400" spc="-10" dirty="0">
                <a:solidFill>
                  <a:srgbClr val="333333"/>
                </a:solidFill>
                <a:latin typeface="Arial"/>
                <a:cs typeface="Arial"/>
              </a:rPr>
              <a:t>(8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x </a:t>
            </a:r>
            <a:r>
              <a:rPr sz="2400" spc="5" dirty="0">
                <a:solidFill>
                  <a:srgbClr val="333333"/>
                </a:solidFill>
                <a:latin typeface="Arial"/>
                <a:cs typeface="Arial"/>
              </a:rPr>
              <a:t>10</a:t>
            </a:r>
            <a:r>
              <a:rPr sz="2400" spc="7" baseline="24305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2400" spc="5" dirty="0">
                <a:solidFill>
                  <a:srgbClr val="333333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+ </a:t>
            </a:r>
            <a:r>
              <a:rPr sz="2400" spc="-10" dirty="0">
                <a:solidFill>
                  <a:srgbClr val="333333"/>
                </a:solidFill>
                <a:latin typeface="Arial"/>
                <a:cs typeface="Arial"/>
              </a:rPr>
              <a:t>(6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x</a:t>
            </a:r>
            <a:r>
              <a:rPr sz="2400" spc="-1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10</a:t>
            </a:r>
            <a:r>
              <a:rPr sz="2400" baseline="24305" dirty="0">
                <a:solidFill>
                  <a:srgbClr val="333333"/>
                </a:solidFill>
                <a:latin typeface="Arial"/>
                <a:cs typeface="Arial"/>
              </a:rPr>
              <a:t>0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200">
              <a:latin typeface="Times New Roman"/>
              <a:cs typeface="Times New Roman"/>
            </a:endParaRPr>
          </a:p>
          <a:p>
            <a:pPr marL="2545080">
              <a:lnSpc>
                <a:spcPct val="100000"/>
              </a:lnSpc>
            </a:pP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= 2000 + 500 + 80 +</a:t>
            </a:r>
            <a:r>
              <a:rPr sz="24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2906</Words>
  <Application>Microsoft Office PowerPoint</Application>
  <PresentationFormat>Custom</PresentationFormat>
  <Paragraphs>1029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   CSE101 Intro to CS and Programming</vt:lpstr>
      <vt:lpstr>Slide 2</vt:lpstr>
      <vt:lpstr>Learning Objectives</vt:lpstr>
      <vt:lpstr>N     u       m    b     e      r          Systems</vt:lpstr>
      <vt:lpstr>Non-positional Number Systems</vt:lpstr>
      <vt:lpstr>Positional Number Systems</vt:lpstr>
      <vt:lpstr>Positional Number Systems</vt:lpstr>
      <vt:lpstr>Decimal Number System</vt:lpstr>
      <vt:lpstr>Decimal Number System</vt:lpstr>
      <vt:lpstr>Binary  Number System</vt:lpstr>
      <vt:lpstr>Binary  Number System</vt:lpstr>
      <vt:lpstr>Representing Numbers in Different Number  Systems</vt:lpstr>
      <vt:lpstr>Slide 13</vt:lpstr>
      <vt:lpstr>Octal Number System</vt:lpstr>
      <vt:lpstr>Octal Number System</vt:lpstr>
      <vt:lpstr>Hexadecimal  Number System</vt:lpstr>
      <vt:lpstr>Hexadecimal  Number System</vt:lpstr>
      <vt:lpstr>Converting a Number of Another Base to a  Decimal Number</vt:lpstr>
      <vt:lpstr>Converting a Number of Another Base to a  Decimal Number</vt:lpstr>
      <vt:lpstr>Converting a Decimal Number to a Number of  Another Base</vt:lpstr>
      <vt:lpstr>Converting a Decimal Number to a Number of  Another Base (Continued from previous slide..)</vt:lpstr>
      <vt:lpstr>Converting a Decimal Number to a Number of  Another Base</vt:lpstr>
      <vt:lpstr>Converting a Number of Some Base to a Number  of Another Base</vt:lpstr>
      <vt:lpstr>Converting a Number of Some Base  of Another Base</vt:lpstr>
      <vt:lpstr>Converting a Number of Some Base  of Another Base</vt:lpstr>
      <vt:lpstr>Slide 26</vt:lpstr>
      <vt:lpstr>Learning Objectives</vt:lpstr>
      <vt:lpstr>Data Types</vt:lpstr>
      <vt:lpstr>Computer Codes</vt:lpstr>
      <vt:lpstr>Computer Codes</vt:lpstr>
      <vt:lpstr>Slide 31</vt:lpstr>
      <vt:lpstr>Coding of Alphabetic and Numeric  Characters in BCD</vt:lpstr>
      <vt:lpstr>Coding of Alphabetic and Numeric  Characters in BCD (Continued from previous slide..)</vt:lpstr>
      <vt:lpstr>EBCDIC</vt:lpstr>
      <vt:lpstr>Coding of Alphabetic and Numeric  Characters in EBCDIC</vt:lpstr>
      <vt:lpstr>Coding of Alphabetic and Numeric  Characters in EBCDIC (Continued from previous slide..)</vt:lpstr>
      <vt:lpstr>ASCII</vt:lpstr>
      <vt:lpstr>Coding of Numeric and  Alphabetic Characters in ASCII</vt:lpstr>
      <vt:lpstr>Coding of Numeric and  Alphabetic Characters in ASCII (Continued from previous slide..)</vt:lpstr>
      <vt:lpstr>Coding of Numeric and  Alphabetic Characters in ASCII (Continued from previous slide..)</vt:lpstr>
      <vt:lpstr>Unicode</vt:lpstr>
      <vt:lpstr>Unicode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3-Number System.ppt</dc:title>
  <dc:creator>Pradeep K. Sinha &amp; Priti Sinha</dc:creator>
  <cp:lastModifiedBy>Administrator</cp:lastModifiedBy>
  <cp:revision>41</cp:revision>
  <dcterms:created xsi:type="dcterms:W3CDTF">2017-09-20T07:44:53Z</dcterms:created>
  <dcterms:modified xsi:type="dcterms:W3CDTF">2023-11-21T11:47:56Z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2007-06-10T00:00:00Z</vt:filetime>
  </property>
  <property fmtid="{D5CDD505-2E9C-101B-9397-08002B2CF9AE}" pid="3" name="Creator">
    <vt:lpwstr>pdfFactory Pro www.pdffactory.com</vt:lpwstr>
  </property>
  <property fmtid="{D5CDD505-2E9C-101B-9397-08002B2CF9AE}" pid="4" name="LastSaved">
    <vt:filetime>2017-09-20T00:00:00Z</vt:filetime>
  </property>
</Properties>
</file>