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852" y="660908"/>
            <a:ext cx="8486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0716" y="1592376"/>
            <a:ext cx="6588759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9659" y="7057710"/>
            <a:ext cx="290702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1" y="7051614"/>
            <a:ext cx="80771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66854"/>
            <a:ext cx="105473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10 (</a:t>
            </a:r>
            <a:r>
              <a:rPr lang="en-US" smtClean="0">
                <a:solidFill>
                  <a:schemeClr val="tx1"/>
                </a:solidFill>
              </a:rPr>
              <a:t>Week </a:t>
            </a:r>
            <a:r>
              <a:rPr lang="en-US" smtClean="0">
                <a:solidFill>
                  <a:schemeClr val="tx1"/>
                </a:solidFill>
              </a:rPr>
              <a:t>6)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Boolean Algebra and Logic Circuits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computer arithmetics"/>
          <p:cNvPicPr>
            <a:picLocks noChangeAspect="1" noChangeArrowheads="1"/>
          </p:cNvPicPr>
          <p:nvPr/>
        </p:nvPicPr>
        <p:blipFill>
          <a:blip r:embed="rId2" cstate="print"/>
          <a:srcRect b="6535"/>
          <a:stretch>
            <a:fillRect/>
          </a:stretch>
        </p:blipFill>
        <p:spPr bwMode="auto">
          <a:xfrm>
            <a:off x="3962400" y="1600200"/>
            <a:ext cx="2895601" cy="2893745"/>
          </a:xfrm>
          <a:prstGeom prst="rect">
            <a:avLst/>
          </a:prstGeom>
          <a:noFill/>
        </p:spPr>
      </p:pic>
      <p:pic>
        <p:nvPicPr>
          <p:cNvPr id="1028" name="Picture 4" descr="Image result for computer arithumatics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14800" y="1662112"/>
            <a:ext cx="2667000" cy="2833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2739" y="1745995"/>
            <a:ext cx="753618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Rule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subtraction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sz="2400" spc="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follows: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  <a:p>
            <a:pPr marL="457200" marR="508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borrow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the next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column  1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 1</a:t>
            </a:r>
            <a:endParaRPr sz="2400">
              <a:latin typeface="Verdana"/>
              <a:cs typeface="Verdana"/>
            </a:endParaRPr>
          </a:p>
          <a:p>
            <a:pPr marL="457200">
              <a:lnSpc>
                <a:spcPts val="2855"/>
              </a:lnSpc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10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42900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</a:t>
            </a:r>
            <a:r>
              <a:rPr sz="3200" spc="5" smtClean="0"/>
              <a:t> </a:t>
            </a:r>
            <a:r>
              <a:rPr sz="3200" spc="-10" dirty="0"/>
              <a:t>Subtraction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1151" y="3639311"/>
            <a:ext cx="189230" cy="567055"/>
          </a:xfrm>
          <a:custGeom>
            <a:avLst/>
            <a:gdLst/>
            <a:ahLst/>
            <a:cxnLst/>
            <a:rect l="l" t="t" r="r" b="b"/>
            <a:pathLst>
              <a:path w="189229" h="567054">
                <a:moveTo>
                  <a:pt x="188975" y="0"/>
                </a:moveTo>
                <a:lnTo>
                  <a:pt x="152352" y="3762"/>
                </a:lnTo>
                <a:lnTo>
                  <a:pt x="122300" y="14096"/>
                </a:lnTo>
                <a:lnTo>
                  <a:pt x="101965" y="29575"/>
                </a:lnTo>
                <a:lnTo>
                  <a:pt x="94487" y="48767"/>
                </a:lnTo>
                <a:lnTo>
                  <a:pt x="94487" y="237743"/>
                </a:lnTo>
                <a:lnTo>
                  <a:pt x="87439" y="255174"/>
                </a:lnTo>
                <a:lnTo>
                  <a:pt x="67818" y="269747"/>
                </a:lnTo>
                <a:lnTo>
                  <a:pt x="37909" y="279749"/>
                </a:lnTo>
                <a:lnTo>
                  <a:pt x="0" y="283463"/>
                </a:lnTo>
                <a:lnTo>
                  <a:pt x="37909" y="287226"/>
                </a:lnTo>
                <a:lnTo>
                  <a:pt x="67818" y="297561"/>
                </a:lnTo>
                <a:lnTo>
                  <a:pt x="87439" y="313039"/>
                </a:lnTo>
                <a:lnTo>
                  <a:pt x="94487" y="332232"/>
                </a:lnTo>
                <a:lnTo>
                  <a:pt x="94487" y="521208"/>
                </a:lnTo>
                <a:lnTo>
                  <a:pt x="101965" y="538638"/>
                </a:lnTo>
                <a:lnTo>
                  <a:pt x="122300" y="553212"/>
                </a:lnTo>
                <a:lnTo>
                  <a:pt x="152352" y="563213"/>
                </a:lnTo>
                <a:lnTo>
                  <a:pt x="188975" y="5669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3763" y="1736851"/>
            <a:ext cx="6150610" cy="433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R="1424940" algn="ctr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Subtract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01110</a:t>
            </a:r>
            <a:r>
              <a:rPr sz="1950" spc="-7" baseline="-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from</a:t>
            </a:r>
            <a:r>
              <a:rPr sz="2000" spc="-1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r>
              <a:rPr sz="1950" spc="-7" baseline="-25641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1950" baseline="-25641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R="1490345" algn="ctr">
              <a:lnSpc>
                <a:spcPts val="233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12</a:t>
            </a:r>
            <a:endParaRPr sz="2000">
              <a:latin typeface="Verdana"/>
              <a:cs typeface="Verdana"/>
            </a:endParaRPr>
          </a:p>
          <a:p>
            <a:pPr marR="1386840" algn="ctr">
              <a:lnSpc>
                <a:spcPts val="2330"/>
              </a:lnSpc>
            </a:pP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0202</a:t>
            </a:r>
            <a:endParaRPr sz="2000">
              <a:latin typeface="Verdana"/>
              <a:cs typeface="Verdana"/>
            </a:endParaRPr>
          </a:p>
          <a:p>
            <a:pPr marR="1228090" algn="ctr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endParaRPr sz="2000">
              <a:latin typeface="Verdana"/>
              <a:cs typeface="Verdana"/>
            </a:endParaRPr>
          </a:p>
          <a:p>
            <a:pPr marR="1339215" algn="ctr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-01110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R="1278255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00111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Note: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through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explanation given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book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0" y="5010911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0" y="5599176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68179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 </a:t>
            </a:r>
            <a:r>
              <a:rPr sz="3200" spc="-10" dirty="0"/>
              <a:t>Subtraction</a:t>
            </a:r>
            <a:r>
              <a:rPr sz="3200" spc="-125" dirty="0"/>
              <a:t> </a:t>
            </a:r>
            <a:r>
              <a:rPr sz="3200" spc="-5" dirty="0"/>
              <a:t>(Example)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11</a:t>
            </a:fld>
            <a:r>
              <a:rPr spc="-10" dirty="0"/>
              <a:t>/29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52</a:t>
            </a:r>
            <a:endParaRPr sz="1400">
              <a:latin typeface="Verdana"/>
              <a:cs typeface="Verdan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3555" y="4117340"/>
            <a:ext cx="183705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 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7444" y="4117340"/>
            <a:ext cx="146367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 of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267" y="3221227"/>
            <a:ext cx="1936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7353" y="3221227"/>
            <a:ext cx="2228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921" y="3145027"/>
            <a:ext cx="3035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82" baseline="-17543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3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4555" y="3221227"/>
            <a:ext cx="1352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3235" y="3221227"/>
            <a:ext cx="1790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1528" y="3221227"/>
            <a:ext cx="7391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sz="1900" spc="-5" dirty="0">
                <a:solidFill>
                  <a:srgbClr val="333333"/>
                </a:solidFill>
                <a:latin typeface="Verdana"/>
                <a:cs typeface="Verdana"/>
              </a:rPr>
              <a:t>-	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4832" y="3663696"/>
            <a:ext cx="76200" cy="384175"/>
          </a:xfrm>
          <a:custGeom>
            <a:avLst/>
            <a:gdLst/>
            <a:ahLst/>
            <a:cxnLst/>
            <a:rect l="l" t="t" r="r" b="b"/>
            <a:pathLst>
              <a:path w="76200" h="384175">
                <a:moveTo>
                  <a:pt x="39624" y="57912"/>
                </a:moveTo>
                <a:lnTo>
                  <a:pt x="33528" y="60959"/>
                </a:lnTo>
                <a:lnTo>
                  <a:pt x="33528" y="381000"/>
                </a:lnTo>
                <a:lnTo>
                  <a:pt x="39624" y="384048"/>
                </a:lnTo>
                <a:lnTo>
                  <a:pt x="42672" y="381000"/>
                </a:lnTo>
                <a:lnTo>
                  <a:pt x="42672" y="60959"/>
                </a:lnTo>
                <a:lnTo>
                  <a:pt x="39624" y="57912"/>
                </a:lnTo>
                <a:close/>
              </a:path>
              <a:path w="76200" h="384175">
                <a:moveTo>
                  <a:pt x="39624" y="0"/>
                </a:moveTo>
                <a:lnTo>
                  <a:pt x="0" y="76200"/>
                </a:lnTo>
                <a:lnTo>
                  <a:pt x="33528" y="76200"/>
                </a:lnTo>
                <a:lnTo>
                  <a:pt x="33528" y="60959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384175">
                <a:moveTo>
                  <a:pt x="67421" y="57912"/>
                </a:moveTo>
                <a:lnTo>
                  <a:pt x="39624" y="57912"/>
                </a:lnTo>
                <a:lnTo>
                  <a:pt x="42672" y="60959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4944" y="3700271"/>
            <a:ext cx="76200" cy="387350"/>
          </a:xfrm>
          <a:custGeom>
            <a:avLst/>
            <a:gdLst/>
            <a:ahLst/>
            <a:cxnLst/>
            <a:rect l="l" t="t" r="r" b="b"/>
            <a:pathLst>
              <a:path w="76200" h="387350">
                <a:moveTo>
                  <a:pt x="39623" y="57912"/>
                </a:moveTo>
                <a:lnTo>
                  <a:pt x="33527" y="64007"/>
                </a:lnTo>
                <a:lnTo>
                  <a:pt x="33527" y="381000"/>
                </a:lnTo>
                <a:lnTo>
                  <a:pt x="39623" y="387095"/>
                </a:lnTo>
                <a:lnTo>
                  <a:pt x="42671" y="381000"/>
                </a:lnTo>
                <a:lnTo>
                  <a:pt x="42671" y="64007"/>
                </a:lnTo>
                <a:lnTo>
                  <a:pt x="39623" y="57912"/>
                </a:lnTo>
                <a:close/>
              </a:path>
              <a:path w="76200" h="387350">
                <a:moveTo>
                  <a:pt x="39623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9623" y="57912"/>
                </a:lnTo>
                <a:lnTo>
                  <a:pt x="67421" y="57912"/>
                </a:lnTo>
                <a:lnTo>
                  <a:pt x="39623" y="0"/>
                </a:lnTo>
                <a:close/>
              </a:path>
              <a:path w="76200" h="387350">
                <a:moveTo>
                  <a:pt x="67421" y="57912"/>
                </a:moveTo>
                <a:lnTo>
                  <a:pt x="39623" y="57912"/>
                </a:lnTo>
                <a:lnTo>
                  <a:pt x="42671" y="64007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3232" y="2654807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33527" y="384047"/>
                </a:moveTo>
                <a:lnTo>
                  <a:pt x="0" y="384047"/>
                </a:lnTo>
                <a:lnTo>
                  <a:pt x="36575" y="460247"/>
                </a:lnTo>
                <a:lnTo>
                  <a:pt x="66690" y="402336"/>
                </a:lnTo>
                <a:lnTo>
                  <a:pt x="36575" y="402336"/>
                </a:lnTo>
                <a:lnTo>
                  <a:pt x="33527" y="399288"/>
                </a:lnTo>
                <a:lnTo>
                  <a:pt x="33527" y="384047"/>
                </a:lnTo>
                <a:close/>
              </a:path>
              <a:path w="76200" h="460375">
                <a:moveTo>
                  <a:pt x="36575" y="0"/>
                </a:moveTo>
                <a:lnTo>
                  <a:pt x="33527" y="3047"/>
                </a:lnTo>
                <a:lnTo>
                  <a:pt x="33527" y="399288"/>
                </a:lnTo>
                <a:lnTo>
                  <a:pt x="36575" y="402336"/>
                </a:lnTo>
                <a:lnTo>
                  <a:pt x="42671" y="399288"/>
                </a:lnTo>
                <a:lnTo>
                  <a:pt x="42671" y="3047"/>
                </a:lnTo>
                <a:lnTo>
                  <a:pt x="36575" y="0"/>
                </a:lnTo>
                <a:close/>
              </a:path>
              <a:path w="76200" h="460375">
                <a:moveTo>
                  <a:pt x="76200" y="384047"/>
                </a:moveTo>
                <a:lnTo>
                  <a:pt x="42671" y="384047"/>
                </a:lnTo>
                <a:lnTo>
                  <a:pt x="42671" y="399288"/>
                </a:lnTo>
                <a:lnTo>
                  <a:pt x="36575" y="402336"/>
                </a:lnTo>
                <a:lnTo>
                  <a:pt x="66690" y="402336"/>
                </a:lnTo>
                <a:lnTo>
                  <a:pt x="76200" y="38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8952" y="265785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5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29859" y="2151379"/>
            <a:ext cx="215455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 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56576" y="3712464"/>
            <a:ext cx="76200" cy="387350"/>
          </a:xfrm>
          <a:custGeom>
            <a:avLst/>
            <a:gdLst/>
            <a:ahLst/>
            <a:cxnLst/>
            <a:rect l="l" t="t" r="r" b="b"/>
            <a:pathLst>
              <a:path w="76200" h="387350">
                <a:moveTo>
                  <a:pt x="36575" y="57912"/>
                </a:moveTo>
                <a:lnTo>
                  <a:pt x="33527" y="64008"/>
                </a:lnTo>
                <a:lnTo>
                  <a:pt x="33527" y="381000"/>
                </a:lnTo>
                <a:lnTo>
                  <a:pt x="36575" y="387096"/>
                </a:lnTo>
                <a:lnTo>
                  <a:pt x="42672" y="381000"/>
                </a:lnTo>
                <a:lnTo>
                  <a:pt x="42672" y="64008"/>
                </a:lnTo>
                <a:lnTo>
                  <a:pt x="36575" y="57912"/>
                </a:lnTo>
                <a:close/>
              </a:path>
              <a:path w="76200" h="387350">
                <a:moveTo>
                  <a:pt x="36575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387350">
                <a:moveTo>
                  <a:pt x="66690" y="57912"/>
                </a:moveTo>
                <a:lnTo>
                  <a:pt x="36575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38035" y="4129532"/>
            <a:ext cx="15646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12</a:t>
            </a:fld>
            <a:r>
              <a:rPr spc="-10" dirty="0"/>
              <a:t>/29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58591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85" smtClean="0"/>
              <a:t>Complement </a:t>
            </a:r>
            <a:r>
              <a:rPr sz="3200" spc="-15" dirty="0"/>
              <a:t>of </a:t>
            </a:r>
            <a:r>
              <a:rPr sz="3200" spc="-10" dirty="0"/>
              <a:t>a</a:t>
            </a:r>
            <a:r>
              <a:rPr sz="3200" spc="-250" dirty="0"/>
              <a:t> </a:t>
            </a:r>
            <a:r>
              <a:rPr sz="3200" spc="-5" dirty="0"/>
              <a:t>Number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955" y="1752092"/>
            <a:ext cx="6924040" cy="3682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Find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 of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37</a:t>
            </a:r>
            <a:r>
              <a:rPr sz="1950" spc="-15" baseline="-25641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5641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88060" marR="5080" indent="-6096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Since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the value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10,</a:t>
            </a:r>
            <a:endParaRPr sz="20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(Base)</a:t>
            </a:r>
            <a:r>
              <a:rPr sz="1950" spc="-15" baseline="25641" dirty="0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=</a:t>
            </a:r>
            <a:r>
              <a:rPr sz="2000" spc="-3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99</a:t>
            </a:r>
            <a:endParaRPr sz="20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Now 99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37 =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62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Hence, complement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37</a:t>
            </a:r>
            <a:r>
              <a:rPr sz="1950" spc="-7" baseline="-25641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0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62</a:t>
            </a:r>
            <a:r>
              <a:rPr sz="1950" spc="-15" baseline="-25641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5641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13</a:t>
            </a:fld>
            <a:r>
              <a:rPr spc="-10" dirty="0"/>
              <a:t>/29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8253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Complement of </a:t>
            </a:r>
            <a:r>
              <a:rPr sz="3000" dirty="0"/>
              <a:t>a </a:t>
            </a:r>
            <a:r>
              <a:rPr sz="3000" spc="-5" dirty="0"/>
              <a:t>Number </a:t>
            </a:r>
            <a:r>
              <a:rPr sz="3000" spc="-10" dirty="0"/>
              <a:t>(Example</a:t>
            </a:r>
            <a:r>
              <a:rPr sz="3000" spc="0" dirty="0"/>
              <a:t> </a:t>
            </a:r>
            <a:r>
              <a:rPr sz="3000" spc="-5" dirty="0"/>
              <a:t>1)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595425"/>
            <a:ext cx="43211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19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Find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 of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6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14</a:t>
            </a:fld>
            <a:r>
              <a:rPr spc="-10" dirty="0"/>
              <a:t>/29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6565" y="3425444"/>
            <a:ext cx="52552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79195" algn="l"/>
                <a:tab pos="1806575" algn="l"/>
                <a:tab pos="2151380" algn="l"/>
                <a:tab pos="2894965" algn="l"/>
                <a:tab pos="3544570" algn="l"/>
                <a:tab pos="4135120" algn="l"/>
                <a:tab pos="4997450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va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0" y="2814625"/>
            <a:ext cx="2221230" cy="124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2000">
              <a:latin typeface="Verdana"/>
              <a:cs typeface="Verdana"/>
            </a:endParaRPr>
          </a:p>
          <a:p>
            <a:pPr marL="927100" marR="5080">
              <a:lnSpc>
                <a:spcPct val="100000"/>
              </a:lnSpc>
              <a:spcBef>
                <a:spcPts val="1195"/>
              </a:spcBef>
              <a:tabLst>
                <a:tab pos="179514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Sin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8,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860" y="4035044"/>
            <a:ext cx="574167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0864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(Base)</a:t>
            </a:r>
            <a:r>
              <a:rPr sz="1950" spc="-15" baseline="25641" dirty="0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=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3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1950" baseline="-21367">
              <a:latin typeface="Verdana"/>
              <a:cs typeface="Verdana"/>
            </a:endParaRPr>
          </a:p>
          <a:p>
            <a:pPr marL="1840864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Now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spc="0" baseline="-21367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950" spc="0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1950" baseline="-21367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Hence, complement 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8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8253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Complement of </a:t>
            </a:r>
            <a:r>
              <a:rPr sz="3000" dirty="0"/>
              <a:t>a </a:t>
            </a:r>
            <a:r>
              <a:rPr sz="3000" spc="-5" dirty="0"/>
              <a:t>Number </a:t>
            </a:r>
            <a:r>
              <a:rPr sz="3000" spc="-10" dirty="0"/>
              <a:t>(Example</a:t>
            </a:r>
            <a:r>
              <a:rPr sz="3000" spc="0" dirty="0"/>
              <a:t> </a:t>
            </a:r>
            <a:r>
              <a:rPr sz="3000" spc="-5" dirty="0"/>
              <a:t>2)</a:t>
            </a:r>
            <a:endParaRPr sz="3000"/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39900"/>
            <a:ext cx="763143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1835150" algn="l"/>
                <a:tab pos="2282190" algn="l"/>
                <a:tab pos="2638425" algn="l"/>
                <a:tab pos="3644265" algn="l"/>
                <a:tab pos="4836160" algn="l"/>
                <a:tab pos="5484495" algn="l"/>
                <a:tab pos="6000115" algn="l"/>
                <a:tab pos="731012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nu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transforming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0’s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1’s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all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1’s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0’s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860" y="2805481"/>
            <a:ext cx="243141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19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6532" y="3416300"/>
            <a:ext cx="34105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1959" algn="l"/>
                <a:tab pos="868680" algn="l"/>
                <a:tab pos="1295400" algn="l"/>
                <a:tab pos="1725295" algn="l"/>
                <a:tab pos="2155190" algn="l"/>
                <a:tab pos="2581275" algn="l"/>
                <a:tab pos="318833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	0	1	1	0	1	0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860" y="4330700"/>
            <a:ext cx="585533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8960">
              <a:lnSpc>
                <a:spcPct val="100000"/>
              </a:lnSpc>
              <a:spcBef>
                <a:spcPts val="90"/>
              </a:spcBef>
              <a:tabLst>
                <a:tab pos="3447415" algn="l"/>
                <a:tab pos="3965575" algn="l"/>
                <a:tab pos="4395470" algn="l"/>
                <a:tab pos="4822190" algn="l"/>
                <a:tab pos="5251450" algn="l"/>
                <a:tab pos="568134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	1	0	0	1	0	1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Note: Verify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 conventional</a:t>
            </a:r>
            <a:r>
              <a:rPr sz="2000" spc="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41520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6575" y="329184"/>
                </a:lnTo>
                <a:lnTo>
                  <a:pt x="66690" y="271272"/>
                </a:lnTo>
                <a:lnTo>
                  <a:pt x="36575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6575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6575" y="271272"/>
                </a:lnTo>
                <a:lnTo>
                  <a:pt x="42671" y="265175"/>
                </a:lnTo>
                <a:lnTo>
                  <a:pt x="42671" y="6096"/>
                </a:lnTo>
                <a:lnTo>
                  <a:pt x="36575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1" y="252984"/>
                </a:lnTo>
                <a:lnTo>
                  <a:pt x="42671" y="265175"/>
                </a:lnTo>
                <a:lnTo>
                  <a:pt x="36575" y="271272"/>
                </a:lnTo>
                <a:lnTo>
                  <a:pt x="66690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2520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6575" y="329184"/>
                </a:lnTo>
                <a:lnTo>
                  <a:pt x="66690" y="271272"/>
                </a:lnTo>
                <a:lnTo>
                  <a:pt x="36575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6575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6575" y="271272"/>
                </a:lnTo>
                <a:lnTo>
                  <a:pt x="42671" y="265175"/>
                </a:lnTo>
                <a:lnTo>
                  <a:pt x="42671" y="6096"/>
                </a:lnTo>
                <a:lnTo>
                  <a:pt x="36575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1" y="252984"/>
                </a:lnTo>
                <a:lnTo>
                  <a:pt x="42671" y="265175"/>
                </a:lnTo>
                <a:lnTo>
                  <a:pt x="36575" y="271272"/>
                </a:lnTo>
                <a:lnTo>
                  <a:pt x="66690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8384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9624" y="329184"/>
                </a:lnTo>
                <a:lnTo>
                  <a:pt x="67421" y="271272"/>
                </a:lnTo>
                <a:lnTo>
                  <a:pt x="39624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9624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9624" y="271272"/>
                </a:lnTo>
                <a:lnTo>
                  <a:pt x="42671" y="265175"/>
                </a:lnTo>
                <a:lnTo>
                  <a:pt x="42671" y="6096"/>
                </a:lnTo>
                <a:lnTo>
                  <a:pt x="39624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1" y="252984"/>
                </a:lnTo>
                <a:lnTo>
                  <a:pt x="42671" y="265175"/>
                </a:lnTo>
                <a:lnTo>
                  <a:pt x="39624" y="271272"/>
                </a:lnTo>
                <a:lnTo>
                  <a:pt x="67421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5584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9624" y="329184"/>
                </a:lnTo>
                <a:lnTo>
                  <a:pt x="67421" y="271272"/>
                </a:lnTo>
                <a:lnTo>
                  <a:pt x="39624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9624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9624" y="271272"/>
                </a:lnTo>
                <a:lnTo>
                  <a:pt x="42671" y="265175"/>
                </a:lnTo>
                <a:lnTo>
                  <a:pt x="42671" y="6096"/>
                </a:lnTo>
                <a:lnTo>
                  <a:pt x="39624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1" y="252984"/>
                </a:lnTo>
                <a:lnTo>
                  <a:pt x="42671" y="265175"/>
                </a:lnTo>
                <a:lnTo>
                  <a:pt x="39624" y="271272"/>
                </a:lnTo>
                <a:lnTo>
                  <a:pt x="67421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6208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6575" y="329184"/>
                </a:lnTo>
                <a:lnTo>
                  <a:pt x="66690" y="271272"/>
                </a:lnTo>
                <a:lnTo>
                  <a:pt x="36575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6575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6575" y="271272"/>
                </a:lnTo>
                <a:lnTo>
                  <a:pt x="42671" y="265175"/>
                </a:lnTo>
                <a:lnTo>
                  <a:pt x="42671" y="6096"/>
                </a:lnTo>
                <a:lnTo>
                  <a:pt x="36575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1" y="252984"/>
                </a:lnTo>
                <a:lnTo>
                  <a:pt x="42671" y="265175"/>
                </a:lnTo>
                <a:lnTo>
                  <a:pt x="36575" y="271272"/>
                </a:lnTo>
                <a:lnTo>
                  <a:pt x="66690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5495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9624" y="329184"/>
                </a:lnTo>
                <a:lnTo>
                  <a:pt x="67421" y="271272"/>
                </a:lnTo>
                <a:lnTo>
                  <a:pt x="39624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9624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9624" y="271272"/>
                </a:lnTo>
                <a:lnTo>
                  <a:pt x="42672" y="265175"/>
                </a:lnTo>
                <a:lnTo>
                  <a:pt x="42672" y="6096"/>
                </a:lnTo>
                <a:lnTo>
                  <a:pt x="39624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2672" y="252984"/>
                </a:lnTo>
                <a:lnTo>
                  <a:pt x="42672" y="265175"/>
                </a:lnTo>
                <a:lnTo>
                  <a:pt x="39624" y="271272"/>
                </a:lnTo>
                <a:lnTo>
                  <a:pt x="67421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6976" y="3883152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33527" y="252984"/>
                </a:moveTo>
                <a:lnTo>
                  <a:pt x="0" y="252984"/>
                </a:lnTo>
                <a:lnTo>
                  <a:pt x="39624" y="329184"/>
                </a:lnTo>
                <a:lnTo>
                  <a:pt x="67421" y="271272"/>
                </a:lnTo>
                <a:lnTo>
                  <a:pt x="39624" y="271272"/>
                </a:lnTo>
                <a:lnTo>
                  <a:pt x="33527" y="265175"/>
                </a:lnTo>
                <a:lnTo>
                  <a:pt x="33527" y="252984"/>
                </a:lnTo>
                <a:close/>
              </a:path>
              <a:path w="76200" h="329564">
                <a:moveTo>
                  <a:pt x="39624" y="0"/>
                </a:moveTo>
                <a:lnTo>
                  <a:pt x="33527" y="6096"/>
                </a:lnTo>
                <a:lnTo>
                  <a:pt x="33527" y="265175"/>
                </a:lnTo>
                <a:lnTo>
                  <a:pt x="39624" y="271272"/>
                </a:lnTo>
                <a:lnTo>
                  <a:pt x="45720" y="265175"/>
                </a:lnTo>
                <a:lnTo>
                  <a:pt x="45720" y="6096"/>
                </a:lnTo>
                <a:lnTo>
                  <a:pt x="39624" y="0"/>
                </a:lnTo>
                <a:close/>
              </a:path>
              <a:path w="76200" h="329564">
                <a:moveTo>
                  <a:pt x="76200" y="252984"/>
                </a:moveTo>
                <a:lnTo>
                  <a:pt x="45720" y="252984"/>
                </a:lnTo>
                <a:lnTo>
                  <a:pt x="45720" y="265175"/>
                </a:lnTo>
                <a:lnTo>
                  <a:pt x="39624" y="271272"/>
                </a:lnTo>
                <a:lnTo>
                  <a:pt x="67421" y="271272"/>
                </a:lnTo>
                <a:lnTo>
                  <a:pt x="76200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6999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Complement of </a:t>
            </a:r>
            <a:r>
              <a:rPr sz="3000" dirty="0"/>
              <a:t>a </a:t>
            </a:r>
            <a:r>
              <a:rPr sz="3000" spc="-5" dirty="0"/>
              <a:t>Binary</a:t>
            </a:r>
            <a:r>
              <a:rPr sz="3000" spc="-60" dirty="0"/>
              <a:t> </a:t>
            </a:r>
            <a:r>
              <a:rPr sz="3000" spc="-5" dirty="0"/>
              <a:t>Number</a:t>
            </a:r>
            <a:endParaRPr sz="30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15</a:t>
            </a:fld>
            <a:r>
              <a:rPr spc="-10" dirty="0"/>
              <a:t>/29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49044"/>
            <a:ext cx="38874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Involves following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2000" b="1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steps: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16</a:t>
            </a:fld>
            <a:r>
              <a:rPr spc="-10" dirty="0"/>
              <a:t>/29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1256" y="2355595"/>
            <a:ext cx="2236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9605" algn="l"/>
                <a:tab pos="1804035" algn="l"/>
              </a:tabLst>
            </a:pP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e	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800" spc="1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	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7194" y="3178555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5645" y="3178555"/>
            <a:ext cx="136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</a:tabLst>
            </a:pP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ch	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2027" y="2355595"/>
            <a:ext cx="470154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4295" marR="16510" indent="-1332230">
              <a:lnSpc>
                <a:spcPct val="100000"/>
              </a:lnSpc>
              <a:spcBef>
                <a:spcPts val="100"/>
              </a:spcBef>
              <a:tabLst>
                <a:tab pos="805815" algn="l"/>
                <a:tab pos="1321435" algn="l"/>
                <a:tab pos="2068195" algn="l"/>
                <a:tab pos="2705100" algn="l"/>
                <a:tab pos="438975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	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1:	Find	the	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complement	of  are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subtracting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(subtrahend)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344295" marR="5080" indent="-1332230">
              <a:lnSpc>
                <a:spcPct val="100000"/>
              </a:lnSpc>
              <a:tabLst>
                <a:tab pos="799465" algn="l"/>
                <a:tab pos="1308735" algn="l"/>
                <a:tab pos="2006600" algn="l"/>
                <a:tab pos="2683510" algn="l"/>
                <a:tab pos="3171190" algn="l"/>
                <a:tab pos="3801745" algn="l"/>
              </a:tabLst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te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p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	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e	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nu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  are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taking away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(minuend)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60095" algn="l"/>
                <a:tab pos="1229360" algn="l"/>
                <a:tab pos="1625600" algn="l"/>
                <a:tab pos="2451735" algn="l"/>
                <a:tab pos="2854325" algn="l"/>
                <a:tab pos="3213735" algn="l"/>
                <a:tab pos="4015740" algn="l"/>
                <a:tab pos="4454525" algn="l"/>
              </a:tabLst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te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p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f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re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	a	carry	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f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1942" y="4001515"/>
            <a:ext cx="220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80" algn="l"/>
                <a:tab pos="1024255" algn="l"/>
                <a:tab pos="147574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add	it	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to	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obtain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2908" y="4275835"/>
            <a:ext cx="7668895" cy="14001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0" marR="5080" indent="-79375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the result;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if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there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no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carry, recomplement the  sum and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attach a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negative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sign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Complementary subtraction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additive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approach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subtraction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82905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Complementary Method of</a:t>
            </a:r>
            <a:r>
              <a:rPr sz="3000" spc="-20" dirty="0"/>
              <a:t> </a:t>
            </a:r>
            <a:r>
              <a:rPr sz="3000" spc="-5" dirty="0"/>
              <a:t>Subtraction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517395"/>
            <a:ext cx="6811645" cy="8788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Subtract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56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92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complementary</a:t>
            </a:r>
            <a:r>
              <a:rPr sz="1800" spc="-3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17</a:t>
            </a:fld>
            <a:r>
              <a:rPr spc="-10" dirty="0"/>
              <a:t>/29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908" y="2767076"/>
            <a:ext cx="4507865" cy="19792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02806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1:	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56</a:t>
            </a:r>
            <a:r>
              <a:rPr sz="1800" spc="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  <a:p>
            <a:pPr marL="710565">
              <a:lnSpc>
                <a:spcPct val="100000"/>
              </a:lnSpc>
              <a:tabLst>
                <a:tab pos="2764790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2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800" spc="-1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56</a:t>
            </a:r>
            <a:r>
              <a:rPr sz="18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99 –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56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43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1028065" algn="l"/>
                <a:tab pos="212280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2:	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92</a:t>
            </a:r>
            <a:r>
              <a:rPr sz="18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43	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56)</a:t>
            </a:r>
            <a:endParaRPr sz="1800">
              <a:latin typeface="Verdana"/>
              <a:cs typeface="Verdana"/>
            </a:endParaRPr>
          </a:p>
          <a:p>
            <a:pPr marL="11430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135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(note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 as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 carry)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908" y="4995164"/>
            <a:ext cx="4309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3:	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35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 (add 1 carry to</a:t>
            </a:r>
            <a:r>
              <a:rPr sz="18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sum)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7105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Result	=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 36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4988" y="3611371"/>
            <a:ext cx="211455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result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may</a:t>
            </a:r>
            <a:r>
              <a:rPr sz="18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be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verified using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method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normal  subtraction: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4988" y="4986020"/>
            <a:ext cx="151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56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4852" y="724916"/>
            <a:ext cx="821753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Complementary </a:t>
            </a:r>
            <a:r>
              <a:rPr sz="2800" dirty="0"/>
              <a:t>Subtraction (Example</a:t>
            </a:r>
            <a:r>
              <a:rPr sz="2800" spc="55" dirty="0"/>
              <a:t> </a:t>
            </a:r>
            <a:r>
              <a:rPr sz="2800" spc="-30" dirty="0"/>
              <a:t>1)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5688" y="5803391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4">
                <a:moveTo>
                  <a:pt x="58216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1304" y="5355335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4">
                <a:moveTo>
                  <a:pt x="58216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0572" y="1703323"/>
            <a:ext cx="6811645" cy="13055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Subtract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35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18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complementary</a:t>
            </a:r>
            <a:r>
              <a:rPr sz="1800" spc="-3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18</a:t>
            </a:fld>
            <a:r>
              <a:rPr spc="-10" dirty="0"/>
              <a:t>/29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0572" y="3260852"/>
            <a:ext cx="3447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061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1:	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35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  <a:p>
            <a:pPr marL="79248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800" spc="-2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0860" y="3809491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99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8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35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64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0572" y="4632452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80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2132" y="4632452"/>
            <a:ext cx="2265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18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731520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64	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(complement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6779" y="5181091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35)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3195" y="5455411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82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6332" y="3288284"/>
            <a:ext cx="3999229" cy="1005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679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Step 3:	Since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there is no carry,</a:t>
            </a:r>
            <a:endParaRPr sz="1600">
              <a:latin typeface="Verdana"/>
              <a:cs typeface="Verdana"/>
            </a:endParaRPr>
          </a:p>
          <a:p>
            <a:pPr marL="1073150" marR="5080">
              <a:lnSpc>
                <a:spcPct val="100000"/>
              </a:lnSpc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re-complement the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sum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and 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attach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negative sign</a:t>
            </a:r>
            <a:r>
              <a:rPr sz="16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107315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obtain the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result.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6332" y="4510532"/>
            <a:ext cx="6591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Result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3587" y="4510532"/>
            <a:ext cx="1292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-(99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6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82)</a:t>
            </a:r>
            <a:endParaRPr sz="1600">
              <a:latin typeface="Verdana"/>
              <a:cs typeface="Verdana"/>
            </a:endParaRPr>
          </a:p>
          <a:p>
            <a:pPr marL="94615">
              <a:lnSpc>
                <a:spcPct val="100000"/>
              </a:lnSpc>
            </a:pP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Verdana"/>
                <a:cs typeface="Verdana"/>
              </a:rPr>
              <a:t>-17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6332" y="5245100"/>
            <a:ext cx="41186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The result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may be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verified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normal  subtraction: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10732" y="5976620"/>
            <a:ext cx="14357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18 -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35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6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-17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74852" y="724916"/>
            <a:ext cx="821753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Complementary </a:t>
            </a:r>
            <a:r>
              <a:rPr sz="2800" dirty="0"/>
              <a:t>Subtraction (Example</a:t>
            </a:r>
            <a:r>
              <a:rPr sz="2800" spc="55" dirty="0"/>
              <a:t> </a:t>
            </a:r>
            <a:r>
              <a:rPr sz="2800" spc="-30" dirty="0"/>
              <a:t>2)</a:t>
            </a:r>
            <a:endParaRPr sz="2800"/>
          </a:p>
        </p:txBody>
      </p:sp>
      <p:cxnSp>
        <p:nvCxnSpPr>
          <p:cNvPr id="23" name="Straight Connector 22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955" y="1587500"/>
            <a:ext cx="6666865" cy="47529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Subtract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0111000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(56</a:t>
            </a:r>
            <a:r>
              <a:rPr sz="1800" spc="-7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) from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1011100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(92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using  complementary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1011100</a:t>
            </a:r>
            <a:endParaRPr sz="1800">
              <a:latin typeface="Verdana"/>
              <a:cs typeface="Verdana"/>
            </a:endParaRPr>
          </a:p>
          <a:p>
            <a:pPr marL="368935">
              <a:lnSpc>
                <a:spcPct val="100000"/>
              </a:lnSpc>
              <a:tabLst>
                <a:tab pos="1740535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+1000111	(complement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0111000)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10100011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582420">
              <a:lnSpc>
                <a:spcPct val="100000"/>
              </a:lnSpc>
              <a:spcBef>
                <a:spcPts val="5"/>
              </a:spcBef>
              <a:tabLst>
                <a:tab pos="188976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	(add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carry of</a:t>
            </a:r>
            <a:r>
              <a:rPr sz="18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3086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0100100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576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Result 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0100100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spc="-1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36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0720" y="5077967"/>
            <a:ext cx="786765" cy="76200"/>
          </a:xfrm>
          <a:custGeom>
            <a:avLst/>
            <a:gdLst/>
            <a:ahLst/>
            <a:cxnLst/>
            <a:rect l="l" t="t" r="r" b="b"/>
            <a:pathLst>
              <a:path w="786764" h="76200">
                <a:moveTo>
                  <a:pt x="737616" y="0"/>
                </a:moveTo>
                <a:lnTo>
                  <a:pt x="737616" y="76199"/>
                </a:lnTo>
                <a:lnTo>
                  <a:pt x="782320" y="42671"/>
                </a:lnTo>
                <a:lnTo>
                  <a:pt x="749807" y="42671"/>
                </a:lnTo>
                <a:lnTo>
                  <a:pt x="752856" y="39623"/>
                </a:lnTo>
                <a:lnTo>
                  <a:pt x="749807" y="33527"/>
                </a:lnTo>
                <a:lnTo>
                  <a:pt x="778881" y="33527"/>
                </a:lnTo>
                <a:lnTo>
                  <a:pt x="737616" y="0"/>
                </a:lnTo>
                <a:close/>
              </a:path>
              <a:path w="786764" h="76200">
                <a:moveTo>
                  <a:pt x="737616" y="33527"/>
                </a:moveTo>
                <a:lnTo>
                  <a:pt x="3048" y="33527"/>
                </a:lnTo>
                <a:lnTo>
                  <a:pt x="0" y="39623"/>
                </a:lnTo>
                <a:lnTo>
                  <a:pt x="3048" y="42671"/>
                </a:lnTo>
                <a:lnTo>
                  <a:pt x="737616" y="42671"/>
                </a:lnTo>
                <a:lnTo>
                  <a:pt x="737616" y="33527"/>
                </a:lnTo>
                <a:close/>
              </a:path>
              <a:path w="786764" h="76200">
                <a:moveTo>
                  <a:pt x="778881" y="33527"/>
                </a:moveTo>
                <a:lnTo>
                  <a:pt x="749807" y="33527"/>
                </a:lnTo>
                <a:lnTo>
                  <a:pt x="752856" y="39623"/>
                </a:lnTo>
                <a:lnTo>
                  <a:pt x="749807" y="42671"/>
                </a:lnTo>
                <a:lnTo>
                  <a:pt x="782320" y="42671"/>
                </a:lnTo>
                <a:lnTo>
                  <a:pt x="786384" y="39623"/>
                </a:lnTo>
                <a:lnTo>
                  <a:pt x="778881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0720" y="4675632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8904" y="5327903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80">
                <a:moveTo>
                  <a:pt x="1097279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0616" y="4200144"/>
            <a:ext cx="1100455" cy="0"/>
          </a:xfrm>
          <a:custGeom>
            <a:avLst/>
            <a:gdLst/>
            <a:ahLst/>
            <a:cxnLst/>
            <a:rect l="l" t="t" r="r" b="b"/>
            <a:pathLst>
              <a:path w="1100455">
                <a:moveTo>
                  <a:pt x="1100327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7192" y="5986271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80">
                <a:moveTo>
                  <a:pt x="109728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Binary Subtraction </a:t>
            </a:r>
            <a:r>
              <a:rPr dirty="0"/>
              <a:t>Using </a:t>
            </a:r>
            <a:r>
              <a:rPr spc="-5" dirty="0"/>
              <a:t>Complementary Method  (Example</a:t>
            </a:r>
            <a:r>
              <a:rPr spc="-15" dirty="0"/>
              <a:t> </a:t>
            </a:r>
            <a:r>
              <a:rPr spc="-5" dirty="0"/>
              <a:t>1)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19</a:t>
            </a:fld>
            <a:r>
              <a:rPr spc="-10" dirty="0"/>
              <a:t>/29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431" y="437962"/>
            <a:ext cx="8665845" cy="685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90290">
              <a:lnSpc>
                <a:spcPct val="100000"/>
              </a:lnSpc>
              <a:spcBef>
                <a:spcPts val="95"/>
              </a:spcBef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50" dirty="0">
                <a:latin typeface="Verdana"/>
                <a:cs typeface="Verdana"/>
              </a:rPr>
              <a:t>r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50" dirty="0">
                <a:latin typeface="Verdana"/>
                <a:cs typeface="Verdana"/>
              </a:rPr>
              <a:t>ad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10" dirty="0">
                <a:latin typeface="Verdana"/>
                <a:cs typeface="Verdana"/>
              </a:rPr>
              <a:t>S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310" dirty="0">
                <a:latin typeface="Verdana"/>
                <a:cs typeface="Verdana"/>
              </a:rPr>
              <a:t>i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1400" spc="-310" dirty="0">
                <a:latin typeface="Verdana"/>
                <a:cs typeface="Verdana"/>
              </a:rPr>
              <a:t>nh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10" dirty="0">
                <a:latin typeface="Verdana"/>
                <a:cs typeface="Verdana"/>
              </a:rPr>
              <a:t>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484" dirty="0">
                <a:latin typeface="Verdana"/>
                <a:cs typeface="Verdana"/>
              </a:rPr>
              <a:t>S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484" dirty="0">
                <a:latin typeface="Verdana"/>
                <a:cs typeface="Verdana"/>
              </a:rPr>
              <a:t>i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484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852420" algn="l"/>
                <a:tab pos="7415530" algn="l"/>
              </a:tabLst>
            </a:pP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Ref</a:t>
            </a:r>
            <a:r>
              <a:rPr sz="2100" spc="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5:</a:t>
            </a:r>
            <a:r>
              <a:rPr sz="2100" spc="15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Computer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Arithmetic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9488" y="4059935"/>
            <a:ext cx="984885" cy="0"/>
          </a:xfrm>
          <a:custGeom>
            <a:avLst/>
            <a:gdLst/>
            <a:ahLst/>
            <a:cxnLst/>
            <a:rect l="l" t="t" r="r" b="b"/>
            <a:pathLst>
              <a:path w="984885">
                <a:moveTo>
                  <a:pt x="0" y="0"/>
                </a:moveTo>
                <a:lnTo>
                  <a:pt x="9845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3016" y="4611623"/>
            <a:ext cx="984885" cy="0"/>
          </a:xfrm>
          <a:custGeom>
            <a:avLst/>
            <a:gdLst/>
            <a:ahLst/>
            <a:cxnLst/>
            <a:rect l="l" t="t" r="r" b="b"/>
            <a:pathLst>
              <a:path w="984885">
                <a:moveTo>
                  <a:pt x="0" y="0"/>
                </a:moveTo>
                <a:lnTo>
                  <a:pt x="984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1572" y="1566164"/>
            <a:ext cx="7071359" cy="46767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30480" marR="1113155">
              <a:lnSpc>
                <a:spcPct val="101099"/>
              </a:lnSpc>
              <a:spcBef>
                <a:spcPts val="117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Subtract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100011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(35</a:t>
            </a:r>
            <a:r>
              <a:rPr sz="1800" spc="-7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) from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010010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(18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using  complementary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800">
              <a:latin typeface="Verdana"/>
              <a:cs typeface="Verdana"/>
            </a:endParaRPr>
          </a:p>
          <a:p>
            <a:pPr marL="64643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010010</a:t>
            </a:r>
            <a:endParaRPr sz="1800">
              <a:latin typeface="Verdana"/>
              <a:cs typeface="Verdana"/>
            </a:endParaRPr>
          </a:p>
          <a:p>
            <a:pPr marL="514984">
              <a:lnSpc>
                <a:spcPct val="100000"/>
              </a:lnSpc>
              <a:tabLst>
                <a:tab pos="1737360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+011100	(complement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100011)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67691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101110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352165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Since there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no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carry,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we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have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complement the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sum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and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attach a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negative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sign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it.	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Hence,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Result = -010001</a:t>
            </a:r>
            <a:r>
              <a:rPr sz="1800" spc="-7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(complement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101110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329055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-17</a:t>
            </a:r>
            <a:r>
              <a:rPr sz="1800" spc="-7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20</a:t>
            </a:fld>
            <a:r>
              <a:rPr spc="-10" dirty="0"/>
              <a:t>/29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Binary Subtraction </a:t>
            </a:r>
            <a:r>
              <a:rPr dirty="0"/>
              <a:t>Using </a:t>
            </a:r>
            <a:r>
              <a:rPr spc="-5" dirty="0"/>
              <a:t>Complementary Method  (Example</a:t>
            </a:r>
            <a:r>
              <a:rPr spc="-15" dirty="0"/>
              <a:t> </a:t>
            </a:r>
            <a:r>
              <a:rPr spc="-5" dirty="0"/>
              <a:t>2)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33804"/>
            <a:ext cx="7579995" cy="3624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920750" marR="508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  <a:tab pos="2246630" algn="l"/>
                <a:tab pos="2865120" algn="l"/>
                <a:tab pos="3819525" algn="l"/>
                <a:tab pos="4883150" algn="l"/>
                <a:tab pos="6077585" algn="l"/>
                <a:tab pos="658622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numbers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Basic arithmetic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numbers</a:t>
            </a:r>
            <a:endParaRPr sz="2000">
              <a:latin typeface="Verdana"/>
              <a:cs typeface="Verdana"/>
            </a:endParaRPr>
          </a:p>
          <a:p>
            <a:pPr marL="1240790" lvl="1" indent="-204470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124142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Addition (+)</a:t>
            </a:r>
            <a:endParaRPr sz="2000">
              <a:latin typeface="Verdana"/>
              <a:cs typeface="Verdana"/>
            </a:endParaRPr>
          </a:p>
          <a:p>
            <a:pPr marL="1240790" lvl="1" indent="-2044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24142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Subtraction (-)</a:t>
            </a:r>
            <a:endParaRPr sz="2000">
              <a:latin typeface="Verdana"/>
              <a:cs typeface="Verdana"/>
            </a:endParaRPr>
          </a:p>
          <a:p>
            <a:pPr marL="1240790" lvl="1" indent="-2044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241425" algn="l"/>
              </a:tabLst>
            </a:pP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Multiplication </a:t>
            </a: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(*)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 smtClean="0">
                <a:solidFill>
                  <a:srgbClr val="FF0000"/>
                </a:solidFill>
                <a:latin typeface="Verdana"/>
                <a:cs typeface="Verdana"/>
              </a:rPr>
              <a:t>(Out of Course)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1240790" lvl="1" indent="-2044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241425" algn="l"/>
              </a:tabLst>
            </a:pP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Division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(/)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 smtClean="0">
                <a:solidFill>
                  <a:srgbClr val="FF0000"/>
                </a:solidFill>
                <a:latin typeface="Verdana"/>
                <a:cs typeface="Verdana"/>
              </a:rPr>
              <a:t>(Out of Course)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3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4569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Learning </a:t>
            </a:r>
            <a:r>
              <a:rPr sz="3200" spc="-5" dirty="0"/>
              <a:t>Objectives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49044"/>
            <a:ext cx="75819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2038350" algn="l"/>
                <a:tab pos="2422525" algn="l"/>
                <a:tab pos="3610610" algn="l"/>
                <a:tab pos="4021454" algn="l"/>
                <a:tab pos="4353560" algn="l"/>
                <a:tab pos="5737860" algn="l"/>
                <a:tab pos="6225540" algn="l"/>
              </a:tabLst>
            </a:pPr>
            <a:r>
              <a:rPr sz="2000" u="sng" spc="-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h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i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/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electrical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components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4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860" y="2480564"/>
            <a:ext cx="33489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178879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Electronic	components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668" y="2480564"/>
            <a:ext cx="40646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76020" algn="l"/>
                <a:tab pos="1602740" algn="l"/>
                <a:tab pos="2593340" algn="l"/>
                <a:tab pos="3492500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(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860" y="2662224"/>
            <a:ext cx="7590790" cy="19151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indicate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two states – 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(1) or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off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(0)</a:t>
            </a:r>
            <a:endParaRPr sz="2000">
              <a:latin typeface="Verdana"/>
              <a:cs typeface="Verdana"/>
            </a:endParaRPr>
          </a:p>
          <a:p>
            <a:pPr marL="360045" marR="10795" indent="-347345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1316355" algn="l"/>
                <a:tab pos="2440940" algn="l"/>
                <a:tab pos="3492500" algn="l"/>
                <a:tab pos="4077335" algn="l"/>
                <a:tab pos="4751705" algn="l"/>
                <a:tab pos="5348605" algn="l"/>
                <a:tab pos="6177915" algn="l"/>
                <a:tab pos="6592570" algn="l"/>
                <a:tab pos="720217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nu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h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u="sng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(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1)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,  and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suitable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expressing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possible</a:t>
            </a:r>
            <a:r>
              <a:rPr sz="2000" u="sng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states</a:t>
            </a:r>
            <a:endParaRPr sz="2000" u="sng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circuits only have to handle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rather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ten decimal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digits</a:t>
            </a:r>
            <a:r>
              <a:rPr sz="2000" spc="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causing: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8979" y="4553203"/>
            <a:ext cx="428815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Simpler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internal circuit</a:t>
            </a:r>
            <a:r>
              <a:rPr sz="2000" u="sng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design</a:t>
            </a:r>
            <a:endParaRPr sz="2000" u="sng">
              <a:latin typeface="Verdana"/>
              <a:cs typeface="Verdana"/>
            </a:endParaRPr>
          </a:p>
          <a:p>
            <a:pPr marL="45720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Less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expensive</a:t>
            </a:r>
            <a:endParaRPr sz="2000" u="sng">
              <a:latin typeface="Verdana"/>
              <a:cs typeface="Verdana"/>
            </a:endParaRPr>
          </a:p>
          <a:p>
            <a:pPr marL="45720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More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reliable</a:t>
            </a:r>
            <a:r>
              <a:rPr sz="2000" u="sng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circuits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5043" y="5589523"/>
            <a:ext cx="5613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7720" y="5589523"/>
            <a:ext cx="827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9860" y="5589523"/>
            <a:ext cx="54749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2059939" algn="l"/>
                <a:tab pos="443103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thm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/p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oss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numbers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46266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 </a:t>
            </a:r>
            <a:r>
              <a:rPr sz="3200" spc="-10" dirty="0"/>
              <a:t>over</a:t>
            </a:r>
            <a:r>
              <a:rPr sz="3200" spc="-175" dirty="0"/>
              <a:t> </a:t>
            </a:r>
            <a:r>
              <a:rPr sz="3200" dirty="0"/>
              <a:t>Decimal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0120" y="3026664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7315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3023" y="3093720"/>
            <a:ext cx="752856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30696" y="5638800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39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7311" y="3605784"/>
            <a:ext cx="137160" cy="137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2719" y="3166872"/>
            <a:ext cx="448309" cy="424180"/>
          </a:xfrm>
          <a:custGeom>
            <a:avLst/>
            <a:gdLst/>
            <a:ahLst/>
            <a:cxnLst/>
            <a:rect l="l" t="t" r="r" b="b"/>
            <a:pathLst>
              <a:path w="448309" h="424179">
                <a:moveTo>
                  <a:pt x="280415" y="417575"/>
                </a:moveTo>
                <a:lnTo>
                  <a:pt x="173735" y="417575"/>
                </a:lnTo>
                <a:lnTo>
                  <a:pt x="179831" y="423672"/>
                </a:lnTo>
                <a:lnTo>
                  <a:pt x="271272" y="423672"/>
                </a:lnTo>
                <a:lnTo>
                  <a:pt x="280415" y="417575"/>
                </a:lnTo>
                <a:close/>
              </a:path>
              <a:path w="448309" h="424179">
                <a:moveTo>
                  <a:pt x="350520" y="313943"/>
                </a:moveTo>
                <a:lnTo>
                  <a:pt x="103631" y="313943"/>
                </a:lnTo>
                <a:lnTo>
                  <a:pt x="109727" y="323088"/>
                </a:lnTo>
                <a:lnTo>
                  <a:pt x="124968" y="335279"/>
                </a:lnTo>
                <a:lnTo>
                  <a:pt x="137159" y="350519"/>
                </a:lnTo>
                <a:lnTo>
                  <a:pt x="140207" y="356615"/>
                </a:lnTo>
                <a:lnTo>
                  <a:pt x="149351" y="362712"/>
                </a:lnTo>
                <a:lnTo>
                  <a:pt x="149351" y="368807"/>
                </a:lnTo>
                <a:lnTo>
                  <a:pt x="152400" y="374903"/>
                </a:lnTo>
                <a:lnTo>
                  <a:pt x="152400" y="390143"/>
                </a:lnTo>
                <a:lnTo>
                  <a:pt x="158496" y="396239"/>
                </a:lnTo>
                <a:lnTo>
                  <a:pt x="158496" y="411479"/>
                </a:lnTo>
                <a:lnTo>
                  <a:pt x="164591" y="417575"/>
                </a:lnTo>
                <a:lnTo>
                  <a:pt x="289559" y="417575"/>
                </a:lnTo>
                <a:lnTo>
                  <a:pt x="295655" y="411479"/>
                </a:lnTo>
                <a:lnTo>
                  <a:pt x="295655" y="402336"/>
                </a:lnTo>
                <a:lnTo>
                  <a:pt x="301751" y="396239"/>
                </a:lnTo>
                <a:lnTo>
                  <a:pt x="301751" y="374903"/>
                </a:lnTo>
                <a:lnTo>
                  <a:pt x="307848" y="368807"/>
                </a:lnTo>
                <a:lnTo>
                  <a:pt x="307848" y="362712"/>
                </a:lnTo>
                <a:lnTo>
                  <a:pt x="310896" y="356615"/>
                </a:lnTo>
                <a:lnTo>
                  <a:pt x="332231" y="335279"/>
                </a:lnTo>
                <a:lnTo>
                  <a:pt x="350520" y="323088"/>
                </a:lnTo>
                <a:lnTo>
                  <a:pt x="350520" y="313943"/>
                </a:lnTo>
                <a:close/>
              </a:path>
              <a:path w="448309" h="424179">
                <a:moveTo>
                  <a:pt x="274320" y="0"/>
                </a:moveTo>
                <a:lnTo>
                  <a:pt x="173735" y="0"/>
                </a:lnTo>
                <a:lnTo>
                  <a:pt x="158496" y="9143"/>
                </a:lnTo>
                <a:lnTo>
                  <a:pt x="140207" y="9143"/>
                </a:lnTo>
                <a:lnTo>
                  <a:pt x="103631" y="21336"/>
                </a:lnTo>
                <a:lnTo>
                  <a:pt x="85344" y="33527"/>
                </a:lnTo>
                <a:lnTo>
                  <a:pt x="60959" y="48767"/>
                </a:lnTo>
                <a:lnTo>
                  <a:pt x="45720" y="60960"/>
                </a:lnTo>
                <a:lnTo>
                  <a:pt x="36575" y="76200"/>
                </a:lnTo>
                <a:lnTo>
                  <a:pt x="24383" y="88391"/>
                </a:lnTo>
                <a:lnTo>
                  <a:pt x="15239" y="103631"/>
                </a:lnTo>
                <a:lnTo>
                  <a:pt x="9144" y="118872"/>
                </a:lnTo>
                <a:lnTo>
                  <a:pt x="6096" y="131063"/>
                </a:lnTo>
                <a:lnTo>
                  <a:pt x="6096" y="137160"/>
                </a:lnTo>
                <a:lnTo>
                  <a:pt x="0" y="152400"/>
                </a:lnTo>
                <a:lnTo>
                  <a:pt x="0" y="164591"/>
                </a:lnTo>
                <a:lnTo>
                  <a:pt x="6096" y="170687"/>
                </a:lnTo>
                <a:lnTo>
                  <a:pt x="6096" y="185927"/>
                </a:lnTo>
                <a:lnTo>
                  <a:pt x="9144" y="192024"/>
                </a:lnTo>
                <a:lnTo>
                  <a:pt x="9144" y="198119"/>
                </a:lnTo>
                <a:lnTo>
                  <a:pt x="15239" y="207263"/>
                </a:lnTo>
                <a:lnTo>
                  <a:pt x="15239" y="213360"/>
                </a:lnTo>
                <a:lnTo>
                  <a:pt x="21335" y="219455"/>
                </a:lnTo>
                <a:lnTo>
                  <a:pt x="24383" y="225551"/>
                </a:lnTo>
                <a:lnTo>
                  <a:pt x="36575" y="240791"/>
                </a:lnTo>
                <a:lnTo>
                  <a:pt x="45720" y="252983"/>
                </a:lnTo>
                <a:lnTo>
                  <a:pt x="57911" y="274319"/>
                </a:lnTo>
                <a:lnTo>
                  <a:pt x="73151" y="286512"/>
                </a:lnTo>
                <a:lnTo>
                  <a:pt x="100583" y="313943"/>
                </a:lnTo>
                <a:lnTo>
                  <a:pt x="353568" y="313943"/>
                </a:lnTo>
                <a:lnTo>
                  <a:pt x="381000" y="286512"/>
                </a:lnTo>
                <a:lnTo>
                  <a:pt x="396239" y="274319"/>
                </a:lnTo>
                <a:lnTo>
                  <a:pt x="405383" y="252983"/>
                </a:lnTo>
                <a:lnTo>
                  <a:pt x="417575" y="240791"/>
                </a:lnTo>
                <a:lnTo>
                  <a:pt x="429768" y="225551"/>
                </a:lnTo>
                <a:lnTo>
                  <a:pt x="432815" y="219455"/>
                </a:lnTo>
                <a:lnTo>
                  <a:pt x="438911" y="213360"/>
                </a:lnTo>
                <a:lnTo>
                  <a:pt x="438911" y="207263"/>
                </a:lnTo>
                <a:lnTo>
                  <a:pt x="445007" y="198119"/>
                </a:lnTo>
                <a:lnTo>
                  <a:pt x="445007" y="192024"/>
                </a:lnTo>
                <a:lnTo>
                  <a:pt x="448055" y="185927"/>
                </a:lnTo>
                <a:lnTo>
                  <a:pt x="448055" y="131063"/>
                </a:lnTo>
                <a:lnTo>
                  <a:pt x="445007" y="118872"/>
                </a:lnTo>
                <a:lnTo>
                  <a:pt x="438911" y="103631"/>
                </a:lnTo>
                <a:lnTo>
                  <a:pt x="429768" y="88391"/>
                </a:lnTo>
                <a:lnTo>
                  <a:pt x="402335" y="60960"/>
                </a:lnTo>
                <a:lnTo>
                  <a:pt x="381000" y="48767"/>
                </a:lnTo>
                <a:lnTo>
                  <a:pt x="365759" y="33527"/>
                </a:lnTo>
                <a:lnTo>
                  <a:pt x="344424" y="27431"/>
                </a:lnTo>
                <a:lnTo>
                  <a:pt x="326135" y="21336"/>
                </a:lnTo>
                <a:lnTo>
                  <a:pt x="295655" y="9143"/>
                </a:lnTo>
                <a:lnTo>
                  <a:pt x="274320" y="0"/>
                </a:lnTo>
                <a:close/>
              </a:path>
            </a:pathLst>
          </a:custGeom>
          <a:solidFill>
            <a:srgbClr val="FFFF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3188207"/>
            <a:ext cx="387350" cy="363220"/>
          </a:xfrm>
          <a:custGeom>
            <a:avLst/>
            <a:gdLst/>
            <a:ahLst/>
            <a:cxnLst/>
            <a:rect l="l" t="t" r="r" b="b"/>
            <a:pathLst>
              <a:path w="387350" h="363220">
                <a:moveTo>
                  <a:pt x="240792" y="362712"/>
                </a:moveTo>
                <a:lnTo>
                  <a:pt x="149351" y="362712"/>
                </a:lnTo>
                <a:lnTo>
                  <a:pt x="143255" y="353567"/>
                </a:lnTo>
                <a:lnTo>
                  <a:pt x="137159" y="347471"/>
                </a:lnTo>
                <a:lnTo>
                  <a:pt x="134111" y="341375"/>
                </a:lnTo>
                <a:lnTo>
                  <a:pt x="134111" y="329183"/>
                </a:lnTo>
                <a:lnTo>
                  <a:pt x="128016" y="323088"/>
                </a:lnTo>
                <a:lnTo>
                  <a:pt x="128016" y="307847"/>
                </a:lnTo>
                <a:lnTo>
                  <a:pt x="121920" y="301751"/>
                </a:lnTo>
                <a:lnTo>
                  <a:pt x="118872" y="301751"/>
                </a:lnTo>
                <a:lnTo>
                  <a:pt x="109727" y="292607"/>
                </a:lnTo>
                <a:lnTo>
                  <a:pt x="106679" y="286512"/>
                </a:lnTo>
                <a:lnTo>
                  <a:pt x="91440" y="271271"/>
                </a:lnTo>
                <a:lnTo>
                  <a:pt x="85344" y="265175"/>
                </a:lnTo>
                <a:lnTo>
                  <a:pt x="73151" y="259079"/>
                </a:lnTo>
                <a:lnTo>
                  <a:pt x="64007" y="246887"/>
                </a:lnTo>
                <a:lnTo>
                  <a:pt x="48768" y="231647"/>
                </a:lnTo>
                <a:lnTo>
                  <a:pt x="36575" y="219455"/>
                </a:lnTo>
                <a:lnTo>
                  <a:pt x="27431" y="204215"/>
                </a:lnTo>
                <a:lnTo>
                  <a:pt x="21335" y="192024"/>
                </a:lnTo>
                <a:lnTo>
                  <a:pt x="15240" y="192024"/>
                </a:lnTo>
                <a:lnTo>
                  <a:pt x="15240" y="185927"/>
                </a:lnTo>
                <a:lnTo>
                  <a:pt x="12192" y="176783"/>
                </a:lnTo>
                <a:lnTo>
                  <a:pt x="12192" y="170687"/>
                </a:lnTo>
                <a:lnTo>
                  <a:pt x="6096" y="164591"/>
                </a:lnTo>
                <a:lnTo>
                  <a:pt x="6096" y="155447"/>
                </a:lnTo>
                <a:lnTo>
                  <a:pt x="0" y="149351"/>
                </a:lnTo>
                <a:lnTo>
                  <a:pt x="0" y="109727"/>
                </a:lnTo>
                <a:lnTo>
                  <a:pt x="6096" y="97536"/>
                </a:lnTo>
                <a:lnTo>
                  <a:pt x="12192" y="88391"/>
                </a:lnTo>
                <a:lnTo>
                  <a:pt x="15240" y="76200"/>
                </a:lnTo>
                <a:lnTo>
                  <a:pt x="27431" y="60959"/>
                </a:lnTo>
                <a:lnTo>
                  <a:pt x="42672" y="54863"/>
                </a:lnTo>
                <a:lnTo>
                  <a:pt x="54864" y="39624"/>
                </a:lnTo>
                <a:lnTo>
                  <a:pt x="73151" y="27431"/>
                </a:lnTo>
                <a:lnTo>
                  <a:pt x="91440" y="21336"/>
                </a:lnTo>
                <a:lnTo>
                  <a:pt x="106679" y="12191"/>
                </a:lnTo>
                <a:lnTo>
                  <a:pt x="121920" y="6095"/>
                </a:lnTo>
                <a:lnTo>
                  <a:pt x="134111" y="6095"/>
                </a:lnTo>
                <a:lnTo>
                  <a:pt x="149351" y="0"/>
                </a:lnTo>
                <a:lnTo>
                  <a:pt x="240792" y="0"/>
                </a:lnTo>
                <a:lnTo>
                  <a:pt x="249935" y="6095"/>
                </a:lnTo>
                <a:lnTo>
                  <a:pt x="265175" y="12191"/>
                </a:lnTo>
                <a:lnTo>
                  <a:pt x="280416" y="12191"/>
                </a:lnTo>
                <a:lnTo>
                  <a:pt x="295655" y="21336"/>
                </a:lnTo>
                <a:lnTo>
                  <a:pt x="307848" y="27431"/>
                </a:lnTo>
                <a:lnTo>
                  <a:pt x="329183" y="39624"/>
                </a:lnTo>
                <a:lnTo>
                  <a:pt x="344424" y="54863"/>
                </a:lnTo>
                <a:lnTo>
                  <a:pt x="356616" y="60959"/>
                </a:lnTo>
                <a:lnTo>
                  <a:pt x="365759" y="76200"/>
                </a:lnTo>
                <a:lnTo>
                  <a:pt x="374903" y="88391"/>
                </a:lnTo>
                <a:lnTo>
                  <a:pt x="381000" y="97536"/>
                </a:lnTo>
                <a:lnTo>
                  <a:pt x="381000" y="109727"/>
                </a:lnTo>
                <a:lnTo>
                  <a:pt x="387096" y="121919"/>
                </a:lnTo>
                <a:lnTo>
                  <a:pt x="387096" y="155447"/>
                </a:lnTo>
                <a:lnTo>
                  <a:pt x="381000" y="164591"/>
                </a:lnTo>
                <a:lnTo>
                  <a:pt x="381000" y="170687"/>
                </a:lnTo>
                <a:lnTo>
                  <a:pt x="374903" y="176783"/>
                </a:lnTo>
                <a:lnTo>
                  <a:pt x="374903" y="185927"/>
                </a:lnTo>
                <a:lnTo>
                  <a:pt x="371855" y="192024"/>
                </a:lnTo>
                <a:lnTo>
                  <a:pt x="359664" y="204215"/>
                </a:lnTo>
                <a:lnTo>
                  <a:pt x="350520" y="219455"/>
                </a:lnTo>
                <a:lnTo>
                  <a:pt x="338327" y="231647"/>
                </a:lnTo>
                <a:lnTo>
                  <a:pt x="323088" y="246887"/>
                </a:lnTo>
                <a:lnTo>
                  <a:pt x="313944" y="259079"/>
                </a:lnTo>
                <a:lnTo>
                  <a:pt x="307848" y="259079"/>
                </a:lnTo>
                <a:lnTo>
                  <a:pt x="301751" y="265175"/>
                </a:lnTo>
                <a:lnTo>
                  <a:pt x="301751" y="271271"/>
                </a:lnTo>
                <a:lnTo>
                  <a:pt x="295655" y="271271"/>
                </a:lnTo>
                <a:lnTo>
                  <a:pt x="280416" y="286512"/>
                </a:lnTo>
                <a:lnTo>
                  <a:pt x="271272" y="301751"/>
                </a:lnTo>
                <a:lnTo>
                  <a:pt x="265175" y="301751"/>
                </a:lnTo>
                <a:lnTo>
                  <a:pt x="265175" y="307847"/>
                </a:lnTo>
                <a:lnTo>
                  <a:pt x="259079" y="313943"/>
                </a:lnTo>
                <a:lnTo>
                  <a:pt x="259079" y="335279"/>
                </a:lnTo>
                <a:lnTo>
                  <a:pt x="256031" y="341375"/>
                </a:lnTo>
                <a:lnTo>
                  <a:pt x="249935" y="347471"/>
                </a:lnTo>
                <a:lnTo>
                  <a:pt x="249935" y="353567"/>
                </a:lnTo>
                <a:lnTo>
                  <a:pt x="243840" y="353567"/>
                </a:lnTo>
                <a:lnTo>
                  <a:pt x="240792" y="3627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7104" y="3182111"/>
            <a:ext cx="399415" cy="375285"/>
          </a:xfrm>
          <a:custGeom>
            <a:avLst/>
            <a:gdLst/>
            <a:ahLst/>
            <a:cxnLst/>
            <a:rect l="l" t="t" r="r" b="b"/>
            <a:pathLst>
              <a:path w="399415" h="375285">
                <a:moveTo>
                  <a:pt x="228600" y="368808"/>
                </a:moveTo>
                <a:lnTo>
                  <a:pt x="170688" y="368808"/>
                </a:lnTo>
                <a:lnTo>
                  <a:pt x="170688" y="374903"/>
                </a:lnTo>
                <a:lnTo>
                  <a:pt x="204216" y="374903"/>
                </a:lnTo>
                <a:lnTo>
                  <a:pt x="228600" y="368808"/>
                </a:lnTo>
                <a:close/>
              </a:path>
              <a:path w="399415" h="375285">
                <a:moveTo>
                  <a:pt x="128016" y="307848"/>
                </a:moveTo>
                <a:lnTo>
                  <a:pt x="124968" y="307848"/>
                </a:lnTo>
                <a:lnTo>
                  <a:pt x="128016" y="313943"/>
                </a:lnTo>
                <a:lnTo>
                  <a:pt x="134112" y="320039"/>
                </a:lnTo>
                <a:lnTo>
                  <a:pt x="134112" y="347472"/>
                </a:lnTo>
                <a:lnTo>
                  <a:pt x="140207" y="347472"/>
                </a:lnTo>
                <a:lnTo>
                  <a:pt x="140207" y="353567"/>
                </a:lnTo>
                <a:lnTo>
                  <a:pt x="143255" y="359663"/>
                </a:lnTo>
                <a:lnTo>
                  <a:pt x="149351" y="368808"/>
                </a:lnTo>
                <a:lnTo>
                  <a:pt x="164592" y="368808"/>
                </a:lnTo>
                <a:lnTo>
                  <a:pt x="155448" y="359663"/>
                </a:lnTo>
                <a:lnTo>
                  <a:pt x="149351" y="359663"/>
                </a:lnTo>
                <a:lnTo>
                  <a:pt x="143255" y="353567"/>
                </a:lnTo>
                <a:lnTo>
                  <a:pt x="143255" y="347472"/>
                </a:lnTo>
                <a:lnTo>
                  <a:pt x="140207" y="341375"/>
                </a:lnTo>
                <a:lnTo>
                  <a:pt x="140207" y="320039"/>
                </a:lnTo>
                <a:lnTo>
                  <a:pt x="128016" y="307848"/>
                </a:lnTo>
                <a:close/>
              </a:path>
              <a:path w="399415" h="375285">
                <a:moveTo>
                  <a:pt x="246888" y="359663"/>
                </a:moveTo>
                <a:lnTo>
                  <a:pt x="234696" y="368808"/>
                </a:lnTo>
                <a:lnTo>
                  <a:pt x="246888" y="368808"/>
                </a:lnTo>
                <a:lnTo>
                  <a:pt x="246888" y="359663"/>
                </a:lnTo>
                <a:close/>
              </a:path>
              <a:path w="399415" h="375285">
                <a:moveTo>
                  <a:pt x="301751" y="277367"/>
                </a:moveTo>
                <a:lnTo>
                  <a:pt x="286512" y="292608"/>
                </a:lnTo>
                <a:lnTo>
                  <a:pt x="277368" y="298703"/>
                </a:lnTo>
                <a:lnTo>
                  <a:pt x="271272" y="307848"/>
                </a:lnTo>
                <a:lnTo>
                  <a:pt x="265175" y="313943"/>
                </a:lnTo>
                <a:lnTo>
                  <a:pt x="265175" y="320039"/>
                </a:lnTo>
                <a:lnTo>
                  <a:pt x="262127" y="335279"/>
                </a:lnTo>
                <a:lnTo>
                  <a:pt x="262127" y="347472"/>
                </a:lnTo>
                <a:lnTo>
                  <a:pt x="249936" y="359663"/>
                </a:lnTo>
                <a:lnTo>
                  <a:pt x="246888" y="359663"/>
                </a:lnTo>
                <a:lnTo>
                  <a:pt x="246888" y="368808"/>
                </a:lnTo>
                <a:lnTo>
                  <a:pt x="249936" y="368808"/>
                </a:lnTo>
                <a:lnTo>
                  <a:pt x="256031" y="359663"/>
                </a:lnTo>
                <a:lnTo>
                  <a:pt x="262127" y="353567"/>
                </a:lnTo>
                <a:lnTo>
                  <a:pt x="265175" y="347472"/>
                </a:lnTo>
                <a:lnTo>
                  <a:pt x="265175" y="335279"/>
                </a:lnTo>
                <a:lnTo>
                  <a:pt x="271272" y="320039"/>
                </a:lnTo>
                <a:lnTo>
                  <a:pt x="271272" y="313943"/>
                </a:lnTo>
                <a:lnTo>
                  <a:pt x="277368" y="307848"/>
                </a:lnTo>
                <a:lnTo>
                  <a:pt x="283464" y="307848"/>
                </a:lnTo>
                <a:lnTo>
                  <a:pt x="301751" y="277367"/>
                </a:lnTo>
                <a:close/>
              </a:path>
              <a:path w="399415" h="375285">
                <a:moveTo>
                  <a:pt x="115824" y="298703"/>
                </a:moveTo>
                <a:lnTo>
                  <a:pt x="124968" y="313943"/>
                </a:lnTo>
                <a:lnTo>
                  <a:pt x="124968" y="307848"/>
                </a:lnTo>
                <a:lnTo>
                  <a:pt x="128016" y="307848"/>
                </a:lnTo>
                <a:lnTo>
                  <a:pt x="115824" y="298703"/>
                </a:lnTo>
                <a:close/>
              </a:path>
              <a:path w="399415" h="375285">
                <a:moveTo>
                  <a:pt x="283464" y="307848"/>
                </a:moveTo>
                <a:lnTo>
                  <a:pt x="277368" y="307848"/>
                </a:lnTo>
                <a:lnTo>
                  <a:pt x="277368" y="313943"/>
                </a:lnTo>
                <a:lnTo>
                  <a:pt x="283464" y="307848"/>
                </a:lnTo>
                <a:close/>
              </a:path>
              <a:path w="399415" h="375285">
                <a:moveTo>
                  <a:pt x="170688" y="6096"/>
                </a:moveTo>
                <a:lnTo>
                  <a:pt x="140207" y="6096"/>
                </a:lnTo>
                <a:lnTo>
                  <a:pt x="124968" y="12191"/>
                </a:lnTo>
                <a:lnTo>
                  <a:pt x="106679" y="18287"/>
                </a:lnTo>
                <a:lnTo>
                  <a:pt x="91440" y="27432"/>
                </a:lnTo>
                <a:lnTo>
                  <a:pt x="60960" y="39624"/>
                </a:lnTo>
                <a:lnTo>
                  <a:pt x="60960" y="45720"/>
                </a:lnTo>
                <a:lnTo>
                  <a:pt x="42672" y="51815"/>
                </a:lnTo>
                <a:lnTo>
                  <a:pt x="33527" y="67055"/>
                </a:lnTo>
                <a:lnTo>
                  <a:pt x="21336" y="82296"/>
                </a:lnTo>
                <a:lnTo>
                  <a:pt x="18288" y="88391"/>
                </a:lnTo>
                <a:lnTo>
                  <a:pt x="12192" y="103632"/>
                </a:lnTo>
                <a:lnTo>
                  <a:pt x="6096" y="115824"/>
                </a:lnTo>
                <a:lnTo>
                  <a:pt x="0" y="121920"/>
                </a:lnTo>
                <a:lnTo>
                  <a:pt x="0" y="149351"/>
                </a:lnTo>
                <a:lnTo>
                  <a:pt x="6096" y="155448"/>
                </a:lnTo>
                <a:lnTo>
                  <a:pt x="6096" y="161543"/>
                </a:lnTo>
                <a:lnTo>
                  <a:pt x="12192" y="176784"/>
                </a:lnTo>
                <a:lnTo>
                  <a:pt x="18288" y="182879"/>
                </a:lnTo>
                <a:lnTo>
                  <a:pt x="18288" y="198120"/>
                </a:lnTo>
                <a:lnTo>
                  <a:pt x="21336" y="198120"/>
                </a:lnTo>
                <a:lnTo>
                  <a:pt x="21336" y="204215"/>
                </a:lnTo>
                <a:lnTo>
                  <a:pt x="33527" y="210312"/>
                </a:lnTo>
                <a:lnTo>
                  <a:pt x="42672" y="225551"/>
                </a:lnTo>
                <a:lnTo>
                  <a:pt x="54864" y="237743"/>
                </a:lnTo>
                <a:lnTo>
                  <a:pt x="64007" y="252984"/>
                </a:lnTo>
                <a:lnTo>
                  <a:pt x="76200" y="265175"/>
                </a:lnTo>
                <a:lnTo>
                  <a:pt x="85344" y="271272"/>
                </a:lnTo>
                <a:lnTo>
                  <a:pt x="91440" y="277367"/>
                </a:lnTo>
                <a:lnTo>
                  <a:pt x="97536" y="277367"/>
                </a:lnTo>
                <a:lnTo>
                  <a:pt x="106679" y="292608"/>
                </a:lnTo>
                <a:lnTo>
                  <a:pt x="115824" y="298703"/>
                </a:lnTo>
                <a:lnTo>
                  <a:pt x="112775" y="292608"/>
                </a:lnTo>
                <a:lnTo>
                  <a:pt x="100584" y="277367"/>
                </a:lnTo>
                <a:lnTo>
                  <a:pt x="97536" y="271272"/>
                </a:lnTo>
                <a:lnTo>
                  <a:pt x="91440" y="271272"/>
                </a:lnTo>
                <a:lnTo>
                  <a:pt x="79248" y="259079"/>
                </a:lnTo>
                <a:lnTo>
                  <a:pt x="70103" y="252984"/>
                </a:lnTo>
                <a:lnTo>
                  <a:pt x="60960" y="237743"/>
                </a:lnTo>
                <a:lnTo>
                  <a:pt x="48768" y="225551"/>
                </a:lnTo>
                <a:lnTo>
                  <a:pt x="36575" y="210312"/>
                </a:lnTo>
                <a:lnTo>
                  <a:pt x="27431" y="198120"/>
                </a:lnTo>
                <a:lnTo>
                  <a:pt x="27431" y="192024"/>
                </a:lnTo>
                <a:lnTo>
                  <a:pt x="21336" y="182879"/>
                </a:lnTo>
                <a:lnTo>
                  <a:pt x="18288" y="176784"/>
                </a:lnTo>
                <a:lnTo>
                  <a:pt x="12192" y="161543"/>
                </a:lnTo>
                <a:lnTo>
                  <a:pt x="12192" y="115824"/>
                </a:lnTo>
                <a:lnTo>
                  <a:pt x="18288" y="103632"/>
                </a:lnTo>
                <a:lnTo>
                  <a:pt x="21336" y="94487"/>
                </a:lnTo>
                <a:lnTo>
                  <a:pt x="27431" y="82296"/>
                </a:lnTo>
                <a:lnTo>
                  <a:pt x="36575" y="67055"/>
                </a:lnTo>
                <a:lnTo>
                  <a:pt x="48768" y="60960"/>
                </a:lnTo>
                <a:lnTo>
                  <a:pt x="64007" y="45720"/>
                </a:lnTo>
                <a:lnTo>
                  <a:pt x="79248" y="33527"/>
                </a:lnTo>
                <a:lnTo>
                  <a:pt x="97536" y="27432"/>
                </a:lnTo>
                <a:lnTo>
                  <a:pt x="112775" y="18287"/>
                </a:lnTo>
                <a:lnTo>
                  <a:pt x="128016" y="18287"/>
                </a:lnTo>
                <a:lnTo>
                  <a:pt x="143255" y="12191"/>
                </a:lnTo>
                <a:lnTo>
                  <a:pt x="158496" y="12191"/>
                </a:lnTo>
                <a:lnTo>
                  <a:pt x="170688" y="6096"/>
                </a:lnTo>
                <a:close/>
              </a:path>
              <a:path w="399415" h="375285">
                <a:moveTo>
                  <a:pt x="313944" y="271272"/>
                </a:moveTo>
                <a:lnTo>
                  <a:pt x="301751" y="271272"/>
                </a:lnTo>
                <a:lnTo>
                  <a:pt x="301751" y="277367"/>
                </a:lnTo>
                <a:lnTo>
                  <a:pt x="307848" y="277367"/>
                </a:lnTo>
                <a:lnTo>
                  <a:pt x="313944" y="271272"/>
                </a:lnTo>
                <a:close/>
              </a:path>
              <a:path w="399415" h="375285">
                <a:moveTo>
                  <a:pt x="335279" y="45720"/>
                </a:moveTo>
                <a:lnTo>
                  <a:pt x="344424" y="60960"/>
                </a:lnTo>
                <a:lnTo>
                  <a:pt x="362712" y="73151"/>
                </a:lnTo>
                <a:lnTo>
                  <a:pt x="371855" y="82296"/>
                </a:lnTo>
                <a:lnTo>
                  <a:pt x="377951" y="94487"/>
                </a:lnTo>
                <a:lnTo>
                  <a:pt x="381000" y="109727"/>
                </a:lnTo>
                <a:lnTo>
                  <a:pt x="387096" y="115824"/>
                </a:lnTo>
                <a:lnTo>
                  <a:pt x="387096" y="128015"/>
                </a:lnTo>
                <a:lnTo>
                  <a:pt x="393192" y="137160"/>
                </a:lnTo>
                <a:lnTo>
                  <a:pt x="387096" y="149351"/>
                </a:lnTo>
                <a:lnTo>
                  <a:pt x="387096" y="170687"/>
                </a:lnTo>
                <a:lnTo>
                  <a:pt x="381000" y="176784"/>
                </a:lnTo>
                <a:lnTo>
                  <a:pt x="381000" y="182879"/>
                </a:lnTo>
                <a:lnTo>
                  <a:pt x="377951" y="192024"/>
                </a:lnTo>
                <a:lnTo>
                  <a:pt x="371855" y="198120"/>
                </a:lnTo>
                <a:lnTo>
                  <a:pt x="365760" y="210312"/>
                </a:lnTo>
                <a:lnTo>
                  <a:pt x="350520" y="225551"/>
                </a:lnTo>
                <a:lnTo>
                  <a:pt x="341375" y="237743"/>
                </a:lnTo>
                <a:lnTo>
                  <a:pt x="329184" y="252984"/>
                </a:lnTo>
                <a:lnTo>
                  <a:pt x="320040" y="259079"/>
                </a:lnTo>
                <a:lnTo>
                  <a:pt x="307848" y="271272"/>
                </a:lnTo>
                <a:lnTo>
                  <a:pt x="320040" y="271272"/>
                </a:lnTo>
                <a:lnTo>
                  <a:pt x="326136" y="265175"/>
                </a:lnTo>
                <a:lnTo>
                  <a:pt x="335279" y="252984"/>
                </a:lnTo>
                <a:lnTo>
                  <a:pt x="344424" y="237743"/>
                </a:lnTo>
                <a:lnTo>
                  <a:pt x="377951" y="204215"/>
                </a:lnTo>
                <a:lnTo>
                  <a:pt x="377951" y="198120"/>
                </a:lnTo>
                <a:lnTo>
                  <a:pt x="381000" y="198120"/>
                </a:lnTo>
                <a:lnTo>
                  <a:pt x="381000" y="192024"/>
                </a:lnTo>
                <a:lnTo>
                  <a:pt x="387096" y="182879"/>
                </a:lnTo>
                <a:lnTo>
                  <a:pt x="387096" y="176784"/>
                </a:lnTo>
                <a:lnTo>
                  <a:pt x="393192" y="170687"/>
                </a:lnTo>
                <a:lnTo>
                  <a:pt x="393192" y="161543"/>
                </a:lnTo>
                <a:lnTo>
                  <a:pt x="399288" y="155448"/>
                </a:lnTo>
                <a:lnTo>
                  <a:pt x="399288" y="128015"/>
                </a:lnTo>
                <a:lnTo>
                  <a:pt x="387096" y="103632"/>
                </a:lnTo>
                <a:lnTo>
                  <a:pt x="381000" y="94487"/>
                </a:lnTo>
                <a:lnTo>
                  <a:pt x="377951" y="82296"/>
                </a:lnTo>
                <a:lnTo>
                  <a:pt x="365760" y="67055"/>
                </a:lnTo>
                <a:lnTo>
                  <a:pt x="350520" y="60960"/>
                </a:lnTo>
                <a:lnTo>
                  <a:pt x="350520" y="51815"/>
                </a:lnTo>
                <a:lnTo>
                  <a:pt x="335279" y="45720"/>
                </a:lnTo>
                <a:close/>
              </a:path>
              <a:path w="399415" h="375285">
                <a:moveTo>
                  <a:pt x="271272" y="12191"/>
                </a:moveTo>
                <a:lnTo>
                  <a:pt x="256031" y="12191"/>
                </a:lnTo>
                <a:lnTo>
                  <a:pt x="271272" y="18287"/>
                </a:lnTo>
                <a:lnTo>
                  <a:pt x="286512" y="27432"/>
                </a:lnTo>
                <a:lnTo>
                  <a:pt x="301751" y="33527"/>
                </a:lnTo>
                <a:lnTo>
                  <a:pt x="298703" y="33527"/>
                </a:lnTo>
                <a:lnTo>
                  <a:pt x="313944" y="39624"/>
                </a:lnTo>
                <a:lnTo>
                  <a:pt x="335279" y="45720"/>
                </a:lnTo>
                <a:lnTo>
                  <a:pt x="320040" y="33527"/>
                </a:lnTo>
                <a:lnTo>
                  <a:pt x="301751" y="27432"/>
                </a:lnTo>
                <a:lnTo>
                  <a:pt x="286512" y="18287"/>
                </a:lnTo>
                <a:lnTo>
                  <a:pt x="271272" y="12191"/>
                </a:lnTo>
                <a:close/>
              </a:path>
              <a:path w="399415" h="375285">
                <a:moveTo>
                  <a:pt x="246888" y="6096"/>
                </a:moveTo>
                <a:lnTo>
                  <a:pt x="228600" y="6096"/>
                </a:lnTo>
                <a:lnTo>
                  <a:pt x="246888" y="12191"/>
                </a:lnTo>
                <a:lnTo>
                  <a:pt x="262127" y="12191"/>
                </a:lnTo>
                <a:lnTo>
                  <a:pt x="246888" y="6096"/>
                </a:lnTo>
                <a:close/>
              </a:path>
              <a:path w="399415" h="375285">
                <a:moveTo>
                  <a:pt x="204216" y="0"/>
                </a:moveTo>
                <a:lnTo>
                  <a:pt x="185927" y="0"/>
                </a:lnTo>
                <a:lnTo>
                  <a:pt x="170688" y="6096"/>
                </a:lnTo>
                <a:lnTo>
                  <a:pt x="213360" y="6096"/>
                </a:lnTo>
                <a:lnTo>
                  <a:pt x="204216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0359" y="3358896"/>
            <a:ext cx="106680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43471" y="3078479"/>
            <a:ext cx="88900" cy="82550"/>
          </a:xfrm>
          <a:custGeom>
            <a:avLst/>
            <a:gdLst/>
            <a:ahLst/>
            <a:cxnLst/>
            <a:rect l="l" t="t" r="r" b="b"/>
            <a:pathLst>
              <a:path w="88900" h="82550">
                <a:moveTo>
                  <a:pt x="3048" y="0"/>
                </a:moveTo>
                <a:lnTo>
                  <a:pt x="0" y="0"/>
                </a:lnTo>
                <a:lnTo>
                  <a:pt x="0" y="6096"/>
                </a:lnTo>
                <a:lnTo>
                  <a:pt x="85344" y="82296"/>
                </a:lnTo>
                <a:lnTo>
                  <a:pt x="88392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6791" y="3285744"/>
            <a:ext cx="116205" cy="12700"/>
          </a:xfrm>
          <a:custGeom>
            <a:avLst/>
            <a:gdLst/>
            <a:ahLst/>
            <a:cxnLst/>
            <a:rect l="l" t="t" r="r" b="b"/>
            <a:pathLst>
              <a:path w="116204" h="12700">
                <a:moveTo>
                  <a:pt x="0" y="0"/>
                </a:moveTo>
                <a:lnTo>
                  <a:pt x="0" y="6095"/>
                </a:lnTo>
                <a:lnTo>
                  <a:pt x="109728" y="12191"/>
                </a:lnTo>
                <a:lnTo>
                  <a:pt x="115824" y="12191"/>
                </a:lnTo>
                <a:lnTo>
                  <a:pt x="115824" y="6095"/>
                </a:lnTo>
                <a:lnTo>
                  <a:pt x="109728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6392" y="3051048"/>
            <a:ext cx="100583" cy="103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6976" y="3233927"/>
            <a:ext cx="158750" cy="21590"/>
          </a:xfrm>
          <a:custGeom>
            <a:avLst/>
            <a:gdLst/>
            <a:ahLst/>
            <a:cxnLst/>
            <a:rect l="l" t="t" r="r" b="b"/>
            <a:pathLst>
              <a:path w="158750" h="21589">
                <a:moveTo>
                  <a:pt x="158496" y="0"/>
                </a:moveTo>
                <a:lnTo>
                  <a:pt x="0" y="15239"/>
                </a:lnTo>
                <a:lnTo>
                  <a:pt x="0" y="21336"/>
                </a:lnTo>
                <a:lnTo>
                  <a:pt x="6096" y="21336"/>
                </a:lnTo>
                <a:lnTo>
                  <a:pt x="158496" y="9144"/>
                </a:lnTo>
                <a:lnTo>
                  <a:pt x="158496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8207" y="3413759"/>
            <a:ext cx="134620" cy="60960"/>
          </a:xfrm>
          <a:custGeom>
            <a:avLst/>
            <a:gdLst/>
            <a:ahLst/>
            <a:cxnLst/>
            <a:rect l="l" t="t" r="r" b="b"/>
            <a:pathLst>
              <a:path w="134620" h="60960">
                <a:moveTo>
                  <a:pt x="6096" y="0"/>
                </a:moveTo>
                <a:lnTo>
                  <a:pt x="0" y="0"/>
                </a:lnTo>
                <a:lnTo>
                  <a:pt x="0" y="6095"/>
                </a:lnTo>
                <a:lnTo>
                  <a:pt x="128016" y="60960"/>
                </a:lnTo>
                <a:lnTo>
                  <a:pt x="134112" y="60960"/>
                </a:lnTo>
                <a:lnTo>
                  <a:pt x="134112" y="54863"/>
                </a:lnTo>
                <a:lnTo>
                  <a:pt x="6096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9944" y="3435096"/>
            <a:ext cx="113030" cy="60960"/>
          </a:xfrm>
          <a:custGeom>
            <a:avLst/>
            <a:gdLst/>
            <a:ahLst/>
            <a:cxnLst/>
            <a:rect l="l" t="t" r="r" b="b"/>
            <a:pathLst>
              <a:path w="113029" h="60960">
                <a:moveTo>
                  <a:pt x="112775" y="0"/>
                </a:moveTo>
                <a:lnTo>
                  <a:pt x="106679" y="0"/>
                </a:lnTo>
                <a:lnTo>
                  <a:pt x="0" y="60959"/>
                </a:lnTo>
                <a:lnTo>
                  <a:pt x="6095" y="60959"/>
                </a:lnTo>
                <a:lnTo>
                  <a:pt x="112775" y="6095"/>
                </a:lnTo>
                <a:lnTo>
                  <a:pt x="112775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7623" y="2977895"/>
            <a:ext cx="256540" cy="198120"/>
          </a:xfrm>
          <a:custGeom>
            <a:avLst/>
            <a:gdLst/>
            <a:ahLst/>
            <a:cxnLst/>
            <a:rect l="l" t="t" r="r" b="b"/>
            <a:pathLst>
              <a:path w="256540" h="198119">
                <a:moveTo>
                  <a:pt x="0" y="198120"/>
                </a:moveTo>
                <a:lnTo>
                  <a:pt x="256031" y="198120"/>
                </a:lnTo>
                <a:lnTo>
                  <a:pt x="256031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25640" y="3176016"/>
            <a:ext cx="256540" cy="198120"/>
          </a:xfrm>
          <a:custGeom>
            <a:avLst/>
            <a:gdLst/>
            <a:ahLst/>
            <a:cxnLst/>
            <a:rect l="l" t="t" r="r" b="b"/>
            <a:pathLst>
              <a:path w="256540" h="198120">
                <a:moveTo>
                  <a:pt x="0" y="198120"/>
                </a:moveTo>
                <a:lnTo>
                  <a:pt x="256031" y="198120"/>
                </a:lnTo>
                <a:lnTo>
                  <a:pt x="256031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60335" y="3374135"/>
            <a:ext cx="21590" cy="195580"/>
          </a:xfrm>
          <a:custGeom>
            <a:avLst/>
            <a:gdLst/>
            <a:ahLst/>
            <a:cxnLst/>
            <a:rect l="l" t="t" r="r" b="b"/>
            <a:pathLst>
              <a:path w="21590" h="195579">
                <a:moveTo>
                  <a:pt x="0" y="195072"/>
                </a:moveTo>
                <a:lnTo>
                  <a:pt x="21336" y="195072"/>
                </a:lnTo>
                <a:lnTo>
                  <a:pt x="21336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3640" y="3374135"/>
            <a:ext cx="253365" cy="195580"/>
          </a:xfrm>
          <a:custGeom>
            <a:avLst/>
            <a:gdLst/>
            <a:ahLst/>
            <a:cxnLst/>
            <a:rect l="l" t="t" r="r" b="b"/>
            <a:pathLst>
              <a:path w="253365" h="195579">
                <a:moveTo>
                  <a:pt x="0" y="195072"/>
                </a:moveTo>
                <a:lnTo>
                  <a:pt x="252984" y="195072"/>
                </a:lnTo>
                <a:lnTo>
                  <a:pt x="252984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63640" y="3176016"/>
            <a:ext cx="253365" cy="198120"/>
          </a:xfrm>
          <a:custGeom>
            <a:avLst/>
            <a:gdLst/>
            <a:ahLst/>
            <a:cxnLst/>
            <a:rect l="l" t="t" r="r" b="b"/>
            <a:pathLst>
              <a:path w="253365" h="198120">
                <a:moveTo>
                  <a:pt x="0" y="198120"/>
                </a:moveTo>
                <a:lnTo>
                  <a:pt x="252984" y="198120"/>
                </a:lnTo>
                <a:lnTo>
                  <a:pt x="252984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63640" y="2977895"/>
            <a:ext cx="253365" cy="198120"/>
          </a:xfrm>
          <a:custGeom>
            <a:avLst/>
            <a:gdLst/>
            <a:ahLst/>
            <a:cxnLst/>
            <a:rect l="l" t="t" r="r" b="b"/>
            <a:pathLst>
              <a:path w="253365" h="198119">
                <a:moveTo>
                  <a:pt x="0" y="198120"/>
                </a:moveTo>
                <a:lnTo>
                  <a:pt x="252984" y="198120"/>
                </a:lnTo>
                <a:lnTo>
                  <a:pt x="252984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04304" y="3374135"/>
            <a:ext cx="256540" cy="195580"/>
          </a:xfrm>
          <a:custGeom>
            <a:avLst/>
            <a:gdLst/>
            <a:ahLst/>
            <a:cxnLst/>
            <a:rect l="l" t="t" r="r" b="b"/>
            <a:pathLst>
              <a:path w="256540" h="195579">
                <a:moveTo>
                  <a:pt x="0" y="195072"/>
                </a:moveTo>
                <a:lnTo>
                  <a:pt x="256031" y="195072"/>
                </a:lnTo>
                <a:lnTo>
                  <a:pt x="256031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79264" y="543153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6255" y="543153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79264" y="543153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96255" y="5650991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31208" y="5650991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234183" y="1737360"/>
          <a:ext cx="5467983" cy="4418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350"/>
                <a:gridCol w="2014854"/>
                <a:gridCol w="1922779"/>
              </a:tblGrid>
              <a:tr h="1154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01955" marR="287655" indent="-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20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  </a:t>
                      </a: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State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541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2000" b="1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478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Off </a:t>
                      </a: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(0)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62865" algn="ctr">
                        <a:lnSpc>
                          <a:spcPct val="100000"/>
                        </a:lnSpc>
                      </a:pPr>
                      <a:r>
                        <a:rPr sz="2000" spc="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Bulb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170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Switch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441325" marR="338455" indent="-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rcu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 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Pulse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559808" y="4355591"/>
            <a:ext cx="143256" cy="128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06240" y="4440935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36271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35879" y="4355591"/>
            <a:ext cx="143256" cy="1280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76088" y="4440935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34747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0015" y="4309871"/>
            <a:ext cx="676910" cy="131445"/>
          </a:xfrm>
          <a:custGeom>
            <a:avLst/>
            <a:gdLst/>
            <a:ahLst/>
            <a:cxnLst/>
            <a:rect l="l" t="t" r="r" b="b"/>
            <a:pathLst>
              <a:path w="676910" h="131445">
                <a:moveTo>
                  <a:pt x="0" y="131063"/>
                </a:moveTo>
                <a:lnTo>
                  <a:pt x="6766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6311" y="4370832"/>
            <a:ext cx="140208" cy="1249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1032" y="4453128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36271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2383" y="4370832"/>
            <a:ext cx="143256" cy="1249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22592" y="4453128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34747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52615" y="4197096"/>
            <a:ext cx="548640" cy="238125"/>
          </a:xfrm>
          <a:custGeom>
            <a:avLst/>
            <a:gdLst/>
            <a:ahLst/>
            <a:cxnLst/>
            <a:rect l="l" t="t" r="r" b="b"/>
            <a:pathLst>
              <a:path w="548640" h="238125">
                <a:moveTo>
                  <a:pt x="0" y="237743"/>
                </a:moveTo>
                <a:lnTo>
                  <a:pt x="5486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77511" y="3425952"/>
            <a:ext cx="94615" cy="58419"/>
          </a:xfrm>
          <a:custGeom>
            <a:avLst/>
            <a:gdLst/>
            <a:ahLst/>
            <a:cxnLst/>
            <a:rect l="l" t="t" r="r" b="b"/>
            <a:pathLst>
              <a:path w="94614" h="58420">
                <a:moveTo>
                  <a:pt x="94487" y="0"/>
                </a:moveTo>
                <a:lnTo>
                  <a:pt x="0" y="579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89120" y="328574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58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1391" y="3413759"/>
            <a:ext cx="88900" cy="30480"/>
          </a:xfrm>
          <a:custGeom>
            <a:avLst/>
            <a:gdLst/>
            <a:ahLst/>
            <a:cxnLst/>
            <a:rect l="l" t="t" r="r" b="b"/>
            <a:pathLst>
              <a:path w="88900" h="30479">
                <a:moveTo>
                  <a:pt x="0" y="0"/>
                </a:moveTo>
                <a:lnTo>
                  <a:pt x="88392" y="30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974852" y="670051"/>
            <a:ext cx="6845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 of </a:t>
            </a:r>
            <a:r>
              <a:rPr dirty="0"/>
              <a:t>a </a:t>
            </a:r>
            <a:r>
              <a:rPr spc="0" dirty="0"/>
              <a:t>Few </a:t>
            </a:r>
            <a:r>
              <a:rPr dirty="0"/>
              <a:t>Devices that </a:t>
            </a:r>
            <a:r>
              <a:rPr spc="-10" dirty="0"/>
              <a:t>work </a:t>
            </a:r>
            <a:r>
              <a:rPr spc="-5" dirty="0"/>
              <a:t>in  Binary Mode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5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7500" y="1758188"/>
            <a:ext cx="7569200" cy="197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marR="8890" indent="-44450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arithmetic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simple 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learn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binary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– 0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  <a:tab pos="1789430" algn="l"/>
                <a:tab pos="2636520" algn="l"/>
                <a:tab pos="3425825" algn="l"/>
                <a:tab pos="4184650" algn="l"/>
                <a:tab pos="4794250" algn="l"/>
                <a:tab pos="6010275" algn="l"/>
                <a:tab pos="6495415" algn="l"/>
                <a:tab pos="7043420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xamp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basic arithmetic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numbers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6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40386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</a:t>
            </a:r>
            <a:r>
              <a:rPr sz="3200" spc="5" smtClean="0"/>
              <a:t> </a:t>
            </a:r>
            <a:r>
              <a:rPr sz="3200" spc="-5" dirty="0"/>
              <a:t>Arithmetic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986788"/>
            <a:ext cx="7267575" cy="1853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Rule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addition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follows: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+ 0 =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+ 1 =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+ 0 =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+ 1 = 0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plus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carry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next higher</a:t>
            </a:r>
            <a:r>
              <a:rPr sz="2000" spc="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column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7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35566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</a:t>
            </a:r>
            <a:r>
              <a:rPr sz="3200" spc="-15" smtClean="0"/>
              <a:t> </a:t>
            </a:r>
            <a:r>
              <a:rPr sz="3200" spc="-5" dirty="0"/>
              <a:t>Addition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9" y="5081015"/>
            <a:ext cx="868680" cy="0"/>
          </a:xfrm>
          <a:custGeom>
            <a:avLst/>
            <a:gdLst/>
            <a:ahLst/>
            <a:cxnLst/>
            <a:rect l="l" t="t" r="r" b="b"/>
            <a:pathLst>
              <a:path w="868680">
                <a:moveTo>
                  <a:pt x="0" y="0"/>
                </a:moveTo>
                <a:lnTo>
                  <a:pt x="8686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6479" y="5669279"/>
            <a:ext cx="868680" cy="0"/>
          </a:xfrm>
          <a:custGeom>
            <a:avLst/>
            <a:gdLst/>
            <a:ahLst/>
            <a:cxnLst/>
            <a:rect l="l" t="t" r="r" b="b"/>
            <a:pathLst>
              <a:path w="868680">
                <a:moveTo>
                  <a:pt x="0" y="0"/>
                </a:moveTo>
                <a:lnTo>
                  <a:pt x="8686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1496" y="508101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41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1496" y="566927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41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1091" y="1496059"/>
            <a:ext cx="774382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1200"/>
              </a:spcBef>
              <a:tabLst>
                <a:tab pos="1057910" algn="l"/>
                <a:tab pos="1922780" algn="l"/>
                <a:tab pos="3075305" algn="l"/>
                <a:tab pos="3956050" algn="l"/>
                <a:tab pos="4526280" algn="l"/>
                <a:tab pos="5257165" algn="l"/>
                <a:tab pos="5614035" algn="l"/>
                <a:tab pos="6276975" algn="l"/>
                <a:tab pos="7307580" algn="l"/>
              </a:tabLst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	bi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ary	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nu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rs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800" spc="2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	a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100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bot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h	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	a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8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2607" y="3602228"/>
            <a:ext cx="1051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ec</a:t>
            </a:r>
            <a:r>
              <a:rPr sz="1800" b="1" spc="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b="1" spc="-1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b="1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091" y="5248147"/>
            <a:ext cx="7609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100"/>
              </a:spcBef>
              <a:tabLst>
                <a:tab pos="372173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11100	28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this example,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carry are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generated for first and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second</a:t>
            </a:r>
            <a:r>
              <a:rPr sz="1800" spc="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columns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1820" y="3602228"/>
            <a:ext cx="13576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  <a:tabLst>
                <a:tab pos="838835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carry	11</a:t>
            </a:r>
            <a:endParaRPr sz="1800">
              <a:latin typeface="Verdana"/>
              <a:cs typeface="Verdana"/>
            </a:endParaRPr>
          </a:p>
          <a:p>
            <a:pPr marL="570230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10011</a:t>
            </a:r>
            <a:endParaRPr sz="1800">
              <a:latin typeface="Verdana"/>
              <a:cs typeface="Verdana"/>
            </a:endParaRPr>
          </a:p>
          <a:p>
            <a:pPr marL="573405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+1001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2411" y="4120388"/>
            <a:ext cx="1125220" cy="8788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75946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carry	1</a:t>
            </a:r>
            <a:endParaRPr sz="1800">
              <a:latin typeface="Verdana"/>
              <a:cs typeface="Verdana"/>
            </a:endParaRPr>
          </a:p>
          <a:p>
            <a:pPr marR="43815" algn="r">
              <a:lnSpc>
                <a:spcPct val="100000"/>
              </a:lnSpc>
              <a:spcBef>
                <a:spcPts val="120"/>
              </a:spcBef>
            </a:pP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19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65163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Binary </a:t>
            </a:r>
            <a:r>
              <a:rPr sz="3200" spc="-5" dirty="0"/>
              <a:t>Addition (Example</a:t>
            </a:r>
            <a:r>
              <a:rPr sz="3200" spc="60" dirty="0"/>
              <a:t> </a:t>
            </a:r>
            <a:r>
              <a:rPr sz="3200" spc="-5" dirty="0"/>
              <a:t>1)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6227" y="1752092"/>
            <a:ext cx="7636509" cy="1853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Add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100111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11011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both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decimal 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Solution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6451" y="3885691"/>
            <a:ext cx="946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7112" y="3885691"/>
            <a:ext cx="1167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Decimal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3195" y="5714491"/>
            <a:ext cx="1158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000010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6425" y="4418241"/>
          <a:ext cx="3879215" cy="1004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095"/>
                <a:gridCol w="1511935"/>
                <a:gridCol w="1040765"/>
                <a:gridCol w="566420"/>
              </a:tblGrid>
              <a:tr h="3543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carry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31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100111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310"/>
                        </a:lnSpc>
                        <a:spcBef>
                          <a:spcPts val="305"/>
                        </a:spcBef>
                      </a:pPr>
                      <a:r>
                        <a:rPr sz="2000" spc="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39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8735" marB="0"/>
                </a:tc>
              </a:tr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+11011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10"/>
                        </a:lnSpc>
                      </a:pPr>
                      <a:r>
                        <a:rPr sz="20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</a:t>
                      </a:r>
                      <a:r>
                        <a:rPr sz="2000" spc="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22576" y="5666232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>
                <a:moveTo>
                  <a:pt x="0" y="0"/>
                </a:moveTo>
                <a:lnTo>
                  <a:pt x="935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56452" y="3766820"/>
            <a:ext cx="28936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4515" algn="l"/>
                <a:tab pos="1561465" algn="l"/>
                <a:tab pos="1932939" algn="l"/>
                <a:tab pos="2642870" algn="l"/>
              </a:tabLst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	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dd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iti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on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600" spc="-2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f	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600" spc="-2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	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9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6372" y="7082094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6452" y="4013708"/>
            <a:ext cx="28924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can be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broken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up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into</a:t>
            </a:r>
            <a:r>
              <a:rPr sz="1600" spc="2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two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0676" y="5479796"/>
            <a:ext cx="532130" cy="56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75"/>
              </a:lnSpc>
              <a:spcBef>
                <a:spcPts val="105"/>
              </a:spcBef>
              <a:tabLst>
                <a:tab pos="518795" algn="l"/>
              </a:tabLst>
            </a:pPr>
            <a:r>
              <a:rPr sz="1600" u="sng" dirty="0">
                <a:solidFill>
                  <a:srgbClr val="333333"/>
                </a:solidFill>
                <a:latin typeface="Verdana"/>
                <a:cs typeface="Verdana"/>
              </a:rPr>
              <a:t> 	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355"/>
              </a:lnSpc>
            </a:pPr>
            <a:r>
              <a:rPr sz="2000" u="sng" spc="-3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66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6452" y="4257547"/>
            <a:ext cx="2894330" cy="1980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steps.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First, we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add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only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two 1s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giving 10 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(1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+ 1</a:t>
            </a:r>
            <a:r>
              <a:rPr sz="1600" spc="4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1600">
              <a:latin typeface="Verdana"/>
              <a:cs typeface="Verdana"/>
            </a:endParaRPr>
          </a:p>
          <a:p>
            <a:pPr marL="12700" marR="6350" algn="just">
              <a:lnSpc>
                <a:spcPct val="100000"/>
              </a:lnSpc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10). The third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now  added   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1600" spc="5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this   result  </a:t>
            </a:r>
            <a:r>
              <a:rPr sz="1600" spc="2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obtain 11 (a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sum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6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carry).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1 + 1 + 1 =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1,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plus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carry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next 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higher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column.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65163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50" smtClean="0"/>
              <a:t>Binary </a:t>
            </a:r>
            <a:r>
              <a:rPr sz="3200" spc="-5" dirty="0"/>
              <a:t>Addition (Example</a:t>
            </a:r>
            <a:r>
              <a:rPr sz="3200" spc="-135" dirty="0"/>
              <a:t> </a:t>
            </a:r>
            <a:r>
              <a:rPr sz="3200" spc="-5" dirty="0"/>
              <a:t>2)</a:t>
            </a:r>
            <a:endParaRPr sz="3200"/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1022</Words>
  <Application>Microsoft Office PowerPoint</Application>
  <PresentationFormat>Custom</PresentationFormat>
  <Paragraphs>346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CSE101 Intro to CS and Programming</vt:lpstr>
      <vt:lpstr>Slide 2</vt:lpstr>
      <vt:lpstr>Learning Objectives</vt:lpstr>
      <vt:lpstr>Binary over Decimal</vt:lpstr>
      <vt:lpstr>Examples of a Few Devices that work in  Binary Mode</vt:lpstr>
      <vt:lpstr>Binary Arithmetic</vt:lpstr>
      <vt:lpstr>Binary Addition</vt:lpstr>
      <vt:lpstr>Binary Addition (Example 1)</vt:lpstr>
      <vt:lpstr>Binary Addition (Example 2)</vt:lpstr>
      <vt:lpstr>Binary Subtraction</vt:lpstr>
      <vt:lpstr>Binary Subtraction (Example)</vt:lpstr>
      <vt:lpstr>Complement of a Number</vt:lpstr>
      <vt:lpstr>Complement of a Number (Example 1)</vt:lpstr>
      <vt:lpstr>Complement of a Number (Example 2)</vt:lpstr>
      <vt:lpstr>Complement of a Binary Number</vt:lpstr>
      <vt:lpstr>Complementary Method of Subtraction</vt:lpstr>
      <vt:lpstr>Complementary Subtraction (Example 1)</vt:lpstr>
      <vt:lpstr>Complementary Subtraction (Example 2)</vt:lpstr>
      <vt:lpstr>Binary Subtraction Using Complementary Method  (Example 1)</vt:lpstr>
      <vt:lpstr>Binary Subtraction Using Complementary Method  (Example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5-Computer Arithmetic.ppt</dc:title>
  <dc:creator>Pradeep K. Sinha &amp; Priti Sinha</dc:creator>
  <cp:lastModifiedBy>Administrator</cp:lastModifiedBy>
  <cp:revision>46</cp:revision>
  <dcterms:created xsi:type="dcterms:W3CDTF">2017-09-20T07:58:56Z</dcterms:created>
  <dcterms:modified xsi:type="dcterms:W3CDTF">2023-11-21T11:52:19Z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2007-06-10T00:00:00Z</vt:filetime>
  </property>
</Properties>
</file>