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285" r:id="rId3"/>
    <p:sldId id="286" r:id="rId4"/>
    <p:sldId id="288" r:id="rId5"/>
    <p:sldId id="289" r:id="rId6"/>
    <p:sldId id="290" r:id="rId7"/>
    <p:sldId id="300" r:id="rId8"/>
    <p:sldId id="301" r:id="rId9"/>
    <p:sldId id="302" r:id="rId10"/>
    <p:sldId id="303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1011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4852" y="660908"/>
            <a:ext cx="848614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0716" y="1592376"/>
            <a:ext cx="6588759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29659" y="7057710"/>
            <a:ext cx="290702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5: Computer</a:t>
            </a:r>
            <a:r>
              <a:rPr spc="-10" dirty="0"/>
              <a:t> Arithmetic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6731" y="7051614"/>
            <a:ext cx="80771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92516" y="7066854"/>
            <a:ext cx="105473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r>
              <a:rPr spc="-10" dirty="0"/>
              <a:t>/29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7200" y="457200"/>
            <a:ext cx="9144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CSE101 Intro to CS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8760" y="5527040"/>
            <a:ext cx="7040880" cy="1986280"/>
          </a:xfrm>
          <a:prstGeom prst="rect">
            <a:avLst/>
          </a:prstGeom>
        </p:spPr>
        <p:txBody>
          <a:bodyPr lIns="101882" tIns="50941" rIns="101882" bIns="50941" rtlCol="0"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Lecture 11 (</a:t>
            </a:r>
            <a:r>
              <a:rPr lang="en-US" smtClean="0">
                <a:solidFill>
                  <a:schemeClr val="tx1"/>
                </a:solidFill>
              </a:rPr>
              <a:t>Week </a:t>
            </a:r>
            <a:r>
              <a:rPr lang="en-US" smtClean="0">
                <a:solidFill>
                  <a:schemeClr val="tx1"/>
                </a:solidFill>
              </a:rPr>
              <a:t>6)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By Mr. </a:t>
            </a:r>
            <a:r>
              <a:rPr lang="en-US" dirty="0" err="1" smtClean="0">
                <a:solidFill>
                  <a:schemeClr val="tx1"/>
                </a:solidFill>
              </a:rPr>
              <a:t>Faheem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Shaukat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faheem@iqraisb.edu.pk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2057400" y="4404361"/>
            <a:ext cx="6591300" cy="114786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pPr algn="ctr" defTabSz="1018824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Boolean Algebra and Logic Circuits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Image result for computer arithmetics"/>
          <p:cNvPicPr>
            <a:picLocks noChangeAspect="1" noChangeArrowheads="1"/>
          </p:cNvPicPr>
          <p:nvPr/>
        </p:nvPicPr>
        <p:blipFill>
          <a:blip r:embed="rId2" cstate="print"/>
          <a:srcRect b="6535"/>
          <a:stretch>
            <a:fillRect/>
          </a:stretch>
        </p:blipFill>
        <p:spPr bwMode="auto">
          <a:xfrm>
            <a:off x="3962400" y="1600200"/>
            <a:ext cx="2895601" cy="2893745"/>
          </a:xfrm>
          <a:prstGeom prst="rect">
            <a:avLst/>
          </a:prstGeom>
          <a:noFill/>
        </p:spPr>
      </p:pic>
      <p:pic>
        <p:nvPicPr>
          <p:cNvPr id="1028" name="Picture 4" descr="Image result for computer arithumatics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114800" y="1662112"/>
            <a:ext cx="2667000" cy="2833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2908" y="1749044"/>
            <a:ext cx="7233284" cy="1758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number of rows 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table 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equal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2</a:t>
            </a:r>
            <a:r>
              <a:rPr sz="1950" u="sng" spc="-7" baseline="25641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2000" u="sng" spc="3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where</a:t>
            </a:r>
            <a:endParaRPr sz="2000" u="sng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2000" i="1" u="sng" spc="-10" dirty="0">
                <a:solidFill>
                  <a:srgbClr val="333333"/>
                </a:solidFill>
                <a:latin typeface="Verdana"/>
                <a:cs typeface="Verdana"/>
              </a:rPr>
              <a:t>n 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number 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literals 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u="sng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function</a:t>
            </a:r>
            <a:endParaRPr sz="2000" u="sng">
              <a:latin typeface="Verdana"/>
              <a:cs typeface="Verdana"/>
            </a:endParaRPr>
          </a:p>
          <a:p>
            <a:pPr marL="356870" marR="5080" indent="-344170" algn="just">
              <a:lnSpc>
                <a:spcPct val="100000"/>
              </a:lnSpc>
              <a:spcBef>
                <a:spcPts val="1655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combinations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0s and 1s for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rows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this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table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obtained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binary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numbers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counting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sz="1950" spc="7" baseline="25641" dirty="0">
                <a:solidFill>
                  <a:srgbClr val="333333"/>
                </a:solidFill>
                <a:latin typeface="Verdana"/>
                <a:cs typeface="Verdana"/>
              </a:rPr>
              <a:t>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67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10</a:t>
            </a:fld>
            <a:r>
              <a:rPr spc="-10" dirty="0"/>
              <a:t>/78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6563" y="679195"/>
            <a:ext cx="73469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Representation </a:t>
            </a:r>
            <a:r>
              <a:rPr sz="3200" spc="0" dirty="0"/>
              <a:t>as </a:t>
            </a:r>
            <a:r>
              <a:rPr sz="3200" spc="-10" dirty="0"/>
              <a:t>a </a:t>
            </a:r>
            <a:r>
              <a:rPr sz="3200" spc="-5" dirty="0"/>
              <a:t>Truth Table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06044" y="1459483"/>
            <a:ext cx="21564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2908" y="1736851"/>
            <a:ext cx="7233284" cy="2585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170" algn="just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Logic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gates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are electronic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circuits that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operate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on  one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or more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input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signals to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produce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standard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output 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signal</a:t>
            </a:r>
            <a:endParaRPr sz="2000" u="sng">
              <a:latin typeface="Verdana"/>
              <a:cs typeface="Verdana"/>
            </a:endParaRPr>
          </a:p>
          <a:p>
            <a:pPr marL="356870" marR="8255" indent="-344170" algn="just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building blocks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all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circuits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endParaRPr sz="2000">
              <a:latin typeface="Verdana"/>
              <a:cs typeface="Verdana"/>
            </a:endParaRPr>
          </a:p>
          <a:p>
            <a:pPr marL="356870" marR="11430" indent="-344170" algn="just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Some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of the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most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basic and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useful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logic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gates are  AND, OR,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NOT,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NAND 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NOR</a:t>
            </a:r>
            <a:r>
              <a:rPr sz="2000" u="sng" spc="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gates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77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11</a:t>
            </a:fld>
            <a:r>
              <a:rPr spc="-10" dirty="0"/>
              <a:t>/78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6563" y="679195"/>
            <a:ext cx="26600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Logic</a:t>
            </a:r>
            <a:r>
              <a:rPr sz="3200" spc="-60" dirty="0"/>
              <a:t> </a:t>
            </a:r>
            <a:r>
              <a:rPr sz="3200" spc="-5" dirty="0"/>
              <a:t>Gates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0897" y="1736851"/>
            <a:ext cx="13455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iz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77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12</a:t>
            </a:fld>
            <a:r>
              <a:rPr spc="-10" dirty="0"/>
              <a:t>/78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94401" y="1736851"/>
            <a:ext cx="12649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45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logical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9334" y="1736851"/>
            <a:ext cx="17399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multiplication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36873" y="1736851"/>
            <a:ext cx="8147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(AND)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2908" y="1736851"/>
            <a:ext cx="157734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Physical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86786" y="2559811"/>
            <a:ext cx="29673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2434" algn="l"/>
                <a:tab pos="773430" algn="l"/>
                <a:tab pos="1490345" algn="l"/>
                <a:tab pos="1831339" algn="l"/>
                <a:tab pos="2303780" algn="l"/>
              </a:tabLst>
            </a:pP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ut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2908" y="2559811"/>
            <a:ext cx="410591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  <a:tab pos="1837055" algn="l"/>
                <a:tab pos="2333625" algn="l"/>
                <a:tab pos="3350260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Ge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ne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utpu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gn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  signals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also</a:t>
            </a:r>
            <a:r>
              <a:rPr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6563" y="679195"/>
            <a:ext cx="22186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/>
              <a:t>AND</a:t>
            </a:r>
            <a:r>
              <a:rPr sz="3200" spc="-60" dirty="0"/>
              <a:t> </a:t>
            </a:r>
            <a:r>
              <a:rPr sz="3200" spc="-10" dirty="0"/>
              <a:t>Gate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9395" y="1833168"/>
            <a:ext cx="217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 marR="5080" indent="-18415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 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0291" y="2056892"/>
            <a:ext cx="12630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103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 =	A </a:t>
            </a:r>
            <a:r>
              <a:rPr sz="2000" spc="-5"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z="2000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12791" y="2276855"/>
            <a:ext cx="1569720" cy="0"/>
          </a:xfrm>
          <a:custGeom>
            <a:avLst/>
            <a:gdLst/>
            <a:ahLst/>
            <a:cxnLst/>
            <a:rect l="l" t="t" r="r" b="b"/>
            <a:pathLst>
              <a:path w="1569720">
                <a:moveTo>
                  <a:pt x="0" y="0"/>
                </a:moveTo>
                <a:lnTo>
                  <a:pt x="156972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82440" y="1975104"/>
            <a:ext cx="536575" cy="622300"/>
          </a:xfrm>
          <a:custGeom>
            <a:avLst/>
            <a:gdLst/>
            <a:ahLst/>
            <a:cxnLst/>
            <a:rect l="l" t="t" r="r" b="b"/>
            <a:pathLst>
              <a:path w="536575" h="622300">
                <a:moveTo>
                  <a:pt x="268224" y="0"/>
                </a:moveTo>
                <a:lnTo>
                  <a:pt x="312026" y="4014"/>
                </a:lnTo>
                <a:lnTo>
                  <a:pt x="353470" y="15654"/>
                </a:lnTo>
                <a:lnTo>
                  <a:pt x="392024" y="34317"/>
                </a:lnTo>
                <a:lnTo>
                  <a:pt x="427158" y="59399"/>
                </a:lnTo>
                <a:lnTo>
                  <a:pt x="458343" y="90297"/>
                </a:lnTo>
                <a:lnTo>
                  <a:pt x="485046" y="126406"/>
                </a:lnTo>
                <a:lnTo>
                  <a:pt x="506739" y="167124"/>
                </a:lnTo>
                <a:lnTo>
                  <a:pt x="522890" y="211848"/>
                </a:lnTo>
                <a:lnTo>
                  <a:pt x="532970" y="259973"/>
                </a:lnTo>
                <a:lnTo>
                  <a:pt x="536448" y="310896"/>
                </a:lnTo>
                <a:lnTo>
                  <a:pt x="532970" y="361078"/>
                </a:lnTo>
                <a:lnTo>
                  <a:pt x="522890" y="408773"/>
                </a:lnTo>
                <a:lnTo>
                  <a:pt x="506739" y="453322"/>
                </a:lnTo>
                <a:lnTo>
                  <a:pt x="485046" y="494068"/>
                </a:lnTo>
                <a:lnTo>
                  <a:pt x="458342" y="530352"/>
                </a:lnTo>
                <a:lnTo>
                  <a:pt x="427158" y="561514"/>
                </a:lnTo>
                <a:lnTo>
                  <a:pt x="392024" y="586898"/>
                </a:lnTo>
                <a:lnTo>
                  <a:pt x="353470" y="605844"/>
                </a:lnTo>
                <a:lnTo>
                  <a:pt x="312026" y="617695"/>
                </a:lnTo>
                <a:lnTo>
                  <a:pt x="268224" y="621792"/>
                </a:lnTo>
                <a:lnTo>
                  <a:pt x="0" y="621792"/>
                </a:lnTo>
                <a:lnTo>
                  <a:pt x="0" y="0"/>
                </a:lnTo>
                <a:lnTo>
                  <a:pt x="268224" y="0"/>
                </a:lnTo>
                <a:close/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3951" y="2109216"/>
            <a:ext cx="1603375" cy="0"/>
          </a:xfrm>
          <a:custGeom>
            <a:avLst/>
            <a:gdLst/>
            <a:ahLst/>
            <a:cxnLst/>
            <a:rect l="l" t="t" r="r" b="b"/>
            <a:pathLst>
              <a:path w="1603375">
                <a:moveTo>
                  <a:pt x="0" y="0"/>
                </a:moveTo>
                <a:lnTo>
                  <a:pt x="1603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82239" y="2462783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>
                <a:moveTo>
                  <a:pt x="0" y="0"/>
                </a:moveTo>
                <a:lnTo>
                  <a:pt x="160629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845564" y="2860548"/>
          <a:ext cx="6285864" cy="2942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2455"/>
                <a:gridCol w="1838324"/>
                <a:gridCol w="2585085"/>
              </a:tblGrid>
              <a:tr h="487045">
                <a:tc gridSpan="2">
                  <a:txBody>
                    <a:bodyPr/>
                    <a:lstStyle/>
                    <a:p>
                      <a:pPr marR="115570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Inputs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898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Output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06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06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009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 = A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Symbol"/>
                          <a:cs typeface="Symbol"/>
                        </a:rPr>
                        <a:t></a:t>
                      </a:r>
                      <a:r>
                        <a:rPr sz="2000" spc="1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589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48704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5969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77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13</a:t>
            </a:fld>
            <a:r>
              <a:rPr spc="-10" dirty="0"/>
              <a:t>/78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74852" y="660908"/>
            <a:ext cx="84861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>
              <a:lnSpc>
                <a:spcPct val="100000"/>
              </a:lnSpc>
              <a:spcBef>
                <a:spcPts val="100"/>
              </a:spcBef>
            </a:pPr>
            <a:r>
              <a:rPr spc="-780" smtClean="0"/>
              <a:t>A</a:t>
            </a:r>
            <a:r>
              <a:rPr sz="2400" spc="-780" smtClean="0"/>
              <a:t>ND  </a:t>
            </a:r>
            <a:r>
              <a:rPr sz="2400" dirty="0"/>
              <a:t>Gate </a:t>
            </a:r>
            <a:r>
              <a:rPr sz="2400" spc="-5" dirty="0"/>
              <a:t>(Block Diagram Symbol  and </a:t>
            </a:r>
            <a:r>
              <a:rPr sz="2400" dirty="0"/>
              <a:t>Truth </a:t>
            </a:r>
            <a:r>
              <a:rPr sz="2400" spc="-5" dirty="0"/>
              <a:t>Table)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2908" y="1749044"/>
            <a:ext cx="7229475" cy="1149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Physical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realization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logical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addition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(OR)</a:t>
            </a:r>
            <a:r>
              <a:rPr sz="2000" spc="1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operation</a:t>
            </a:r>
            <a:endParaRPr sz="2000">
              <a:latin typeface="Verdana"/>
              <a:cs typeface="Verdana"/>
            </a:endParaRPr>
          </a:p>
          <a:p>
            <a:pPr marL="356870" marR="5080" indent="-344170">
              <a:lnSpc>
                <a:spcPct val="100000"/>
              </a:lnSpc>
              <a:spcBef>
                <a:spcPts val="165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Generates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 output signal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1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at least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one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 input signals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also</a:t>
            </a:r>
            <a:r>
              <a:rPr sz="2000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77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14</a:t>
            </a:fld>
            <a:r>
              <a:rPr spc="-10" dirty="0"/>
              <a:t>/78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7044" y="667004"/>
            <a:ext cx="18834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OR</a:t>
            </a:r>
            <a:r>
              <a:rPr sz="3200" spc="-50" dirty="0"/>
              <a:t> </a:t>
            </a:r>
            <a:r>
              <a:rPr sz="3200" spc="-10" dirty="0"/>
              <a:t>Gate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2795" y="1950211"/>
            <a:ext cx="13201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 = A +</a:t>
            </a:r>
            <a:r>
              <a:rPr sz="2000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58511" y="2154935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859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3092" y="1766112"/>
            <a:ext cx="2106930" cy="7023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365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209296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1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heavy" spc="-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heavy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17064" y="2026920"/>
            <a:ext cx="1691639" cy="0"/>
          </a:xfrm>
          <a:custGeom>
            <a:avLst/>
            <a:gdLst/>
            <a:ahLst/>
            <a:cxnLst/>
            <a:rect l="l" t="t" r="r" b="b"/>
            <a:pathLst>
              <a:path w="1691639">
                <a:moveTo>
                  <a:pt x="0" y="0"/>
                </a:moveTo>
                <a:lnTo>
                  <a:pt x="16916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05071" y="1773988"/>
            <a:ext cx="850900" cy="381000"/>
          </a:xfrm>
          <a:custGeom>
            <a:avLst/>
            <a:gdLst/>
            <a:ahLst/>
            <a:cxnLst/>
            <a:rect l="l" t="t" r="r" b="b"/>
            <a:pathLst>
              <a:path w="850900" h="381000">
                <a:moveTo>
                  <a:pt x="0" y="67003"/>
                </a:moveTo>
                <a:lnTo>
                  <a:pt x="58347" y="30347"/>
                </a:lnTo>
                <a:lnTo>
                  <a:pt x="124443" y="8173"/>
                </a:lnTo>
                <a:lnTo>
                  <a:pt x="196970" y="0"/>
                </a:lnTo>
                <a:lnTo>
                  <a:pt x="235233" y="1013"/>
                </a:lnTo>
                <a:lnTo>
                  <a:pt x="274608" y="5347"/>
                </a:lnTo>
                <a:lnTo>
                  <a:pt x="314932" y="12940"/>
                </a:lnTo>
                <a:lnTo>
                  <a:pt x="356038" y="23733"/>
                </a:lnTo>
                <a:lnTo>
                  <a:pt x="397764" y="37666"/>
                </a:lnTo>
                <a:lnTo>
                  <a:pt x="439942" y="54678"/>
                </a:lnTo>
                <a:lnTo>
                  <a:pt x="482409" y="74710"/>
                </a:lnTo>
                <a:lnTo>
                  <a:pt x="525000" y="97700"/>
                </a:lnTo>
                <a:lnTo>
                  <a:pt x="567549" y="123590"/>
                </a:lnTo>
                <a:lnTo>
                  <a:pt x="609893" y="152319"/>
                </a:lnTo>
                <a:lnTo>
                  <a:pt x="651865" y="183827"/>
                </a:lnTo>
                <a:lnTo>
                  <a:pt x="693302" y="218054"/>
                </a:lnTo>
                <a:lnTo>
                  <a:pt x="734037" y="254939"/>
                </a:lnTo>
                <a:lnTo>
                  <a:pt x="773908" y="294423"/>
                </a:lnTo>
                <a:lnTo>
                  <a:pt x="812747" y="336446"/>
                </a:lnTo>
                <a:lnTo>
                  <a:pt x="850391" y="38094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4215" y="2148839"/>
            <a:ext cx="841375" cy="468630"/>
          </a:xfrm>
          <a:custGeom>
            <a:avLst/>
            <a:gdLst/>
            <a:ahLst/>
            <a:cxnLst/>
            <a:rect l="l" t="t" r="r" b="b"/>
            <a:pathLst>
              <a:path w="841375" h="468630">
                <a:moveTo>
                  <a:pt x="0" y="420624"/>
                </a:moveTo>
                <a:lnTo>
                  <a:pt x="68782" y="451566"/>
                </a:lnTo>
                <a:lnTo>
                  <a:pt x="142937" y="466694"/>
                </a:lnTo>
                <a:lnTo>
                  <a:pt x="181630" y="468533"/>
                </a:lnTo>
                <a:lnTo>
                  <a:pt x="221187" y="466666"/>
                </a:lnTo>
                <a:lnTo>
                  <a:pt x="261448" y="461176"/>
                </a:lnTo>
                <a:lnTo>
                  <a:pt x="302253" y="452143"/>
                </a:lnTo>
                <a:lnTo>
                  <a:pt x="343443" y="439652"/>
                </a:lnTo>
                <a:lnTo>
                  <a:pt x="384858" y="423784"/>
                </a:lnTo>
                <a:lnTo>
                  <a:pt x="426338" y="404622"/>
                </a:lnTo>
                <a:lnTo>
                  <a:pt x="467724" y="382248"/>
                </a:lnTo>
                <a:lnTo>
                  <a:pt x="508856" y="356744"/>
                </a:lnTo>
                <a:lnTo>
                  <a:pt x="549574" y="328194"/>
                </a:lnTo>
                <a:lnTo>
                  <a:pt x="589718" y="296680"/>
                </a:lnTo>
                <a:lnTo>
                  <a:pt x="629129" y="262283"/>
                </a:lnTo>
                <a:lnTo>
                  <a:pt x="667646" y="225087"/>
                </a:lnTo>
                <a:lnTo>
                  <a:pt x="705111" y="185174"/>
                </a:lnTo>
                <a:lnTo>
                  <a:pt x="741363" y="142626"/>
                </a:lnTo>
                <a:lnTo>
                  <a:pt x="776243" y="97526"/>
                </a:lnTo>
                <a:lnTo>
                  <a:pt x="809591" y="49957"/>
                </a:lnTo>
                <a:lnTo>
                  <a:pt x="841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8120" y="1840992"/>
            <a:ext cx="147955" cy="725805"/>
          </a:xfrm>
          <a:custGeom>
            <a:avLst/>
            <a:gdLst/>
            <a:ahLst/>
            <a:cxnLst/>
            <a:rect l="l" t="t" r="r" b="b"/>
            <a:pathLst>
              <a:path w="147954" h="725805">
                <a:moveTo>
                  <a:pt x="6095" y="725424"/>
                </a:moveTo>
                <a:lnTo>
                  <a:pt x="37958" y="697284"/>
                </a:lnTo>
                <a:lnTo>
                  <a:pt x="65774" y="665782"/>
                </a:lnTo>
                <a:lnTo>
                  <a:pt x="89547" y="631229"/>
                </a:lnTo>
                <a:lnTo>
                  <a:pt x="109282" y="593932"/>
                </a:lnTo>
                <a:lnTo>
                  <a:pt x="124982" y="554201"/>
                </a:lnTo>
                <a:lnTo>
                  <a:pt x="136650" y="512344"/>
                </a:lnTo>
                <a:lnTo>
                  <a:pt x="144291" y="468671"/>
                </a:lnTo>
                <a:lnTo>
                  <a:pt x="147908" y="423490"/>
                </a:lnTo>
                <a:lnTo>
                  <a:pt x="147505" y="377110"/>
                </a:lnTo>
                <a:lnTo>
                  <a:pt x="143085" y="329841"/>
                </a:lnTo>
                <a:lnTo>
                  <a:pt x="134652" y="281991"/>
                </a:lnTo>
                <a:lnTo>
                  <a:pt x="122211" y="233870"/>
                </a:lnTo>
                <a:lnTo>
                  <a:pt x="105764" y="185785"/>
                </a:lnTo>
                <a:lnTo>
                  <a:pt x="85316" y="138047"/>
                </a:lnTo>
                <a:lnTo>
                  <a:pt x="60870" y="90964"/>
                </a:lnTo>
                <a:lnTo>
                  <a:pt x="32430" y="44845"/>
                </a:ln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336292" y="2720339"/>
          <a:ext cx="5371465" cy="339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930"/>
                <a:gridCol w="1810385"/>
                <a:gridCol w="2089150"/>
              </a:tblGrid>
              <a:tr h="554355">
                <a:tc gridSpan="2">
                  <a:txBody>
                    <a:bodyPr/>
                    <a:lstStyle/>
                    <a:p>
                      <a:pPr marR="99695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0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Inputs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4795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0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Output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6002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169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925"/>
                        </a:spcBef>
                        <a:tabLst>
                          <a:tab pos="1336040" algn="l"/>
                        </a:tabLst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 = A	+ B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740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06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959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740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06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740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959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740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78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15</a:t>
            </a:fld>
            <a:r>
              <a:rPr spc="-10" dirty="0"/>
              <a:t>/78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74852" y="670051"/>
            <a:ext cx="5547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 </a:t>
            </a:r>
            <a:r>
              <a:rPr dirty="0"/>
              <a:t>Gate </a:t>
            </a:r>
            <a:r>
              <a:rPr spc="-5" dirty="0"/>
              <a:t>(Block </a:t>
            </a:r>
            <a:r>
              <a:rPr dirty="0"/>
              <a:t>Diagram </a:t>
            </a:r>
            <a:r>
              <a:rPr spc="-5" dirty="0"/>
              <a:t>Symbol  and </a:t>
            </a:r>
            <a:r>
              <a:rPr dirty="0"/>
              <a:t>Truth </a:t>
            </a:r>
            <a:r>
              <a:rPr spc="-5" dirty="0"/>
              <a:t>Table)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7188" y="2090420"/>
            <a:ext cx="7230109" cy="1152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Physical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realization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complementation</a:t>
            </a:r>
            <a:r>
              <a:rPr sz="2000" spc="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operation</a:t>
            </a:r>
            <a:endParaRPr sz="2000">
              <a:latin typeface="Verdana"/>
              <a:cs typeface="Verdana"/>
            </a:endParaRPr>
          </a:p>
          <a:p>
            <a:pPr marL="356870" marR="5080" indent="-344170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Generates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 output signal,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which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reverse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of  the input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signal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78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16</a:t>
            </a:fld>
            <a:r>
              <a:rPr spc="-10" dirty="0"/>
              <a:t>/78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6563" y="679195"/>
            <a:ext cx="21875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NOT</a:t>
            </a:r>
            <a:r>
              <a:rPr sz="3200" spc="-40" dirty="0"/>
              <a:t> </a:t>
            </a:r>
            <a:r>
              <a:rPr sz="3200" spc="-10" dirty="0"/>
              <a:t>Gate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9335" y="2188464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1536191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5528" y="1810511"/>
            <a:ext cx="676910" cy="774700"/>
          </a:xfrm>
          <a:custGeom>
            <a:avLst/>
            <a:gdLst/>
            <a:ahLst/>
            <a:cxnLst/>
            <a:rect l="l" t="t" r="r" b="b"/>
            <a:pathLst>
              <a:path w="676910" h="774700">
                <a:moveTo>
                  <a:pt x="676656" y="387096"/>
                </a:moveTo>
                <a:lnTo>
                  <a:pt x="0" y="0"/>
                </a:lnTo>
                <a:lnTo>
                  <a:pt x="0" y="774191"/>
                </a:lnTo>
                <a:lnTo>
                  <a:pt x="676656" y="387096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82316" y="198983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9995" y="201422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894076" y="2994660"/>
          <a:ext cx="4246245" cy="239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5335"/>
                <a:gridCol w="2200910"/>
              </a:tblGrid>
              <a:tr h="600075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Input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589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0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Output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36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36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511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36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6319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294376" y="2093976"/>
            <a:ext cx="213360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92496" y="2197607"/>
            <a:ext cx="1533525" cy="0"/>
          </a:xfrm>
          <a:custGeom>
            <a:avLst/>
            <a:gdLst/>
            <a:ahLst/>
            <a:cxnLst/>
            <a:rect l="l" t="t" r="r" b="b"/>
            <a:pathLst>
              <a:path w="1533525">
                <a:moveTo>
                  <a:pt x="1533144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20128" y="206349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5791" y="376732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NOT Gate </a:t>
            </a:r>
            <a:r>
              <a:rPr spc="-5" dirty="0"/>
              <a:t>(Block Diagram Symbol  and </a:t>
            </a:r>
            <a:r>
              <a:rPr dirty="0"/>
              <a:t>Truth </a:t>
            </a:r>
            <a:r>
              <a:rPr spc="-5" dirty="0"/>
              <a:t>Table)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79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17</a:t>
            </a:fld>
            <a:r>
              <a:rPr spc="-10" dirty="0"/>
              <a:t>/78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5955" y="1745995"/>
            <a:ext cx="5052060" cy="2399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Complemented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gate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165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Generates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 output signal</a:t>
            </a:r>
            <a:r>
              <a:rPr sz="2000" spc="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of: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3300"/>
              </a:buClr>
              <a:buFont typeface="Wingdings"/>
              <a:buChar char=""/>
            </a:pPr>
            <a:endParaRPr sz="2600">
              <a:latin typeface="Times New Roman"/>
              <a:cs typeface="Times New Roman"/>
            </a:endParaRPr>
          </a:p>
          <a:p>
            <a:pPr marL="1036319" lvl="1" indent="-4445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036319" algn="l"/>
                <a:tab pos="103695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one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inputs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  <a:p>
            <a:pPr marL="1036319" lvl="1" indent="-444500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1036319" algn="l"/>
                <a:tab pos="103695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 when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all the inputs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</a:t>
            </a:r>
            <a:r>
              <a:rPr sz="20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79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18</a:t>
            </a:fld>
            <a:r>
              <a:rPr spc="-10" dirty="0"/>
              <a:t>/78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6563" y="679195"/>
            <a:ext cx="25634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NAND</a:t>
            </a:r>
            <a:r>
              <a:rPr sz="3200" spc="-40" dirty="0"/>
              <a:t> </a:t>
            </a:r>
            <a:r>
              <a:rPr sz="3200" spc="-10" dirty="0"/>
              <a:t>Gate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0520" y="2154935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859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7291" y="1741728"/>
            <a:ext cx="2122170" cy="695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34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  <a:tabLst>
                <a:tab pos="347345" algn="l"/>
                <a:tab pos="21082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	</a:t>
            </a:r>
            <a:r>
              <a:rPr sz="2000" u="heavy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heavy" spc="-1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89176" y="1996439"/>
            <a:ext cx="1691639" cy="0"/>
          </a:xfrm>
          <a:custGeom>
            <a:avLst/>
            <a:gdLst/>
            <a:ahLst/>
            <a:cxnLst/>
            <a:rect l="l" t="t" r="r" b="b"/>
            <a:pathLst>
              <a:path w="1691639">
                <a:moveTo>
                  <a:pt x="0" y="0"/>
                </a:moveTo>
                <a:lnTo>
                  <a:pt x="16916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71671" y="1722120"/>
            <a:ext cx="506095" cy="798830"/>
          </a:xfrm>
          <a:custGeom>
            <a:avLst/>
            <a:gdLst/>
            <a:ahLst/>
            <a:cxnLst/>
            <a:rect l="l" t="t" r="r" b="b"/>
            <a:pathLst>
              <a:path w="506095" h="798830">
                <a:moveTo>
                  <a:pt x="252983" y="0"/>
                </a:moveTo>
                <a:lnTo>
                  <a:pt x="325114" y="16991"/>
                </a:lnTo>
                <a:lnTo>
                  <a:pt x="358528" y="37283"/>
                </a:lnTo>
                <a:lnTo>
                  <a:pt x="389605" y="64596"/>
                </a:lnTo>
                <a:lnTo>
                  <a:pt x="417921" y="98298"/>
                </a:lnTo>
                <a:lnTo>
                  <a:pt x="443050" y="137757"/>
                </a:lnTo>
                <a:lnTo>
                  <a:pt x="464564" y="182341"/>
                </a:lnTo>
                <a:lnTo>
                  <a:pt x="482039" y="231418"/>
                </a:lnTo>
                <a:lnTo>
                  <a:pt x="495049" y="284357"/>
                </a:lnTo>
                <a:lnTo>
                  <a:pt x="503167" y="340524"/>
                </a:lnTo>
                <a:lnTo>
                  <a:pt x="505967" y="399288"/>
                </a:lnTo>
                <a:lnTo>
                  <a:pt x="503167" y="458051"/>
                </a:lnTo>
                <a:lnTo>
                  <a:pt x="495049" y="514218"/>
                </a:lnTo>
                <a:lnTo>
                  <a:pt x="482039" y="567157"/>
                </a:lnTo>
                <a:lnTo>
                  <a:pt x="464564" y="616234"/>
                </a:lnTo>
                <a:lnTo>
                  <a:pt x="443050" y="660818"/>
                </a:lnTo>
                <a:lnTo>
                  <a:pt x="417921" y="700277"/>
                </a:lnTo>
                <a:lnTo>
                  <a:pt x="389605" y="733979"/>
                </a:lnTo>
                <a:lnTo>
                  <a:pt x="358528" y="761292"/>
                </a:lnTo>
                <a:lnTo>
                  <a:pt x="325114" y="781584"/>
                </a:lnTo>
                <a:lnTo>
                  <a:pt x="252983" y="798576"/>
                </a:lnTo>
                <a:lnTo>
                  <a:pt x="0" y="798576"/>
                </a:lnTo>
                <a:lnTo>
                  <a:pt x="0" y="0"/>
                </a:lnTo>
                <a:lnTo>
                  <a:pt x="252983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57747" y="1944116"/>
            <a:ext cx="2766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Arial"/>
                <a:cs typeface="Arial"/>
              </a:rPr>
              <a:t>C=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90" dirty="0">
                <a:latin typeface="Symbol"/>
                <a:cs typeface="Symbol"/>
              </a:rPr>
              <a:t></a:t>
            </a:r>
            <a:r>
              <a:rPr sz="2400" spc="90" dirty="0">
                <a:latin typeface="Arial"/>
                <a:cs typeface="Arial"/>
              </a:rPr>
              <a:t>B=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75" dirty="0">
                <a:latin typeface="Symbol"/>
                <a:cs typeface="Symbol"/>
              </a:rPr>
              <a:t></a:t>
            </a:r>
            <a:r>
              <a:rPr sz="2400" spc="75" dirty="0">
                <a:latin typeface="Arial"/>
                <a:cs typeface="Arial"/>
              </a:rPr>
              <a:t>B=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+B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65604" y="2793492"/>
          <a:ext cx="5369560" cy="3389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930"/>
                <a:gridCol w="1808480"/>
                <a:gridCol w="2089150"/>
              </a:tblGrid>
              <a:tr h="551180">
                <a:tc gridSpan="2"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0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Inputs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4795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63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20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Output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57480" marB="0">
                    <a:lnL w="63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9595">
                <a:tc>
                  <a:txBody>
                    <a:bodyPr/>
                    <a:lstStyle/>
                    <a:p>
                      <a:pPr marL="64770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400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-4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3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75" dirty="0">
                          <a:latin typeface="Arial"/>
                          <a:cs typeface="Arial"/>
                        </a:rPr>
                        <a:t>+B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06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9595"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06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968496" y="2033016"/>
            <a:ext cx="213360" cy="201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02423" y="1975104"/>
            <a:ext cx="509270" cy="0"/>
          </a:xfrm>
          <a:custGeom>
            <a:avLst/>
            <a:gdLst/>
            <a:ahLst/>
            <a:cxnLst/>
            <a:rect l="l" t="t" r="r" b="b"/>
            <a:pathLst>
              <a:path w="509270">
                <a:moveTo>
                  <a:pt x="0" y="0"/>
                </a:moveTo>
                <a:lnTo>
                  <a:pt x="50901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85759" y="199034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24671" y="199034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67855" y="347472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03719" y="347472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NAND </a:t>
            </a:r>
            <a:r>
              <a:rPr dirty="0"/>
              <a:t>Gate </a:t>
            </a:r>
            <a:r>
              <a:rPr spc="-5" dirty="0"/>
              <a:t>(Block Diagram Symbol  and </a:t>
            </a:r>
            <a:r>
              <a:rPr dirty="0"/>
              <a:t>Truth </a:t>
            </a:r>
            <a:r>
              <a:rPr spc="-5" dirty="0"/>
              <a:t>Table)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79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19</a:t>
            </a:fld>
            <a:r>
              <a:rPr spc="-10" dirty="0"/>
              <a:t>/78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431" y="437962"/>
            <a:ext cx="8665845" cy="685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90290">
              <a:lnSpc>
                <a:spcPct val="100000"/>
              </a:lnSpc>
              <a:spcBef>
                <a:spcPts val="95"/>
              </a:spcBef>
            </a:pP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385" dirty="0">
                <a:latin typeface="Verdana"/>
                <a:cs typeface="Verdana"/>
              </a:rPr>
              <a:t>C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385" dirty="0">
                <a:latin typeface="Verdana"/>
                <a:cs typeface="Verdana"/>
              </a:rPr>
              <a:t>o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85" dirty="0">
                <a:latin typeface="Verdana"/>
                <a:cs typeface="Verdana"/>
              </a:rPr>
              <a:t>m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85" dirty="0">
                <a:latin typeface="Verdana"/>
                <a:cs typeface="Verdana"/>
              </a:rPr>
              <a:t>p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385" dirty="0">
                <a:latin typeface="Verdana"/>
                <a:cs typeface="Verdana"/>
              </a:rPr>
              <a:t>u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85" dirty="0">
                <a:latin typeface="Verdana"/>
                <a:cs typeface="Verdana"/>
              </a:rPr>
              <a:t>t</a:t>
            </a:r>
            <a:r>
              <a:rPr sz="2100" spc="-577" baseline="3968" dirty="0">
                <a:solidFill>
                  <a:srgbClr val="FFFF00"/>
                </a:solidFill>
                <a:latin typeface="Verdana"/>
                <a:cs typeface="Verdana"/>
              </a:rPr>
              <a:t>er</a:t>
            </a:r>
            <a:r>
              <a:rPr sz="1400" spc="-385" dirty="0">
                <a:latin typeface="Verdana"/>
                <a:cs typeface="Verdana"/>
              </a:rPr>
              <a:t>er 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350" dirty="0">
                <a:latin typeface="Verdana"/>
                <a:cs typeface="Verdana"/>
              </a:rPr>
              <a:t>F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un</a:t>
            </a:r>
            <a:r>
              <a:rPr sz="1400" spc="-350" dirty="0">
                <a:latin typeface="Verdana"/>
                <a:cs typeface="Verdana"/>
              </a:rPr>
              <a:t>un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350" dirty="0">
                <a:latin typeface="Verdana"/>
                <a:cs typeface="Verdana"/>
              </a:rPr>
              <a:t>d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350" dirty="0">
                <a:latin typeface="Verdana"/>
                <a:cs typeface="Verdana"/>
              </a:rPr>
              <a:t>m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en</a:t>
            </a:r>
            <a:r>
              <a:rPr sz="1400" spc="-350" dirty="0">
                <a:latin typeface="Verdana"/>
                <a:cs typeface="Verdana"/>
              </a:rPr>
              <a:t>en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350" dirty="0">
                <a:latin typeface="Verdana"/>
                <a:cs typeface="Verdana"/>
              </a:rPr>
              <a:t>t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350" dirty="0">
                <a:latin typeface="Verdana"/>
                <a:cs typeface="Verdana"/>
              </a:rPr>
              <a:t>a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350" dirty="0">
                <a:latin typeface="Verdana"/>
                <a:cs typeface="Verdana"/>
              </a:rPr>
              <a:t>l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350" dirty="0">
                <a:latin typeface="Verdana"/>
                <a:cs typeface="Verdana"/>
              </a:rPr>
              <a:t>s</a:t>
            </a:r>
            <a:r>
              <a:rPr sz="2100" spc="-525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350" dirty="0">
                <a:latin typeface="Verdana"/>
                <a:cs typeface="Verdana"/>
              </a:rPr>
              <a:t>: 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305" dirty="0">
                <a:latin typeface="Verdana"/>
                <a:cs typeface="Verdana"/>
              </a:rPr>
              <a:t>P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305" dirty="0">
                <a:latin typeface="Verdana"/>
                <a:cs typeface="Verdana"/>
              </a:rPr>
              <a:t>r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ad</a:t>
            </a:r>
            <a:r>
              <a:rPr sz="1400" spc="-305" dirty="0">
                <a:latin typeface="Verdana"/>
                <a:cs typeface="Verdana"/>
              </a:rPr>
              <a:t>ad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305" dirty="0">
                <a:latin typeface="Verdana"/>
                <a:cs typeface="Verdana"/>
              </a:rPr>
              <a:t>e</a:t>
            </a:r>
            <a:r>
              <a:rPr sz="2100" spc="-457" baseline="3968" dirty="0">
                <a:solidFill>
                  <a:srgbClr val="FFFF00"/>
                </a:solidFill>
                <a:latin typeface="Verdana"/>
                <a:cs typeface="Verdana"/>
              </a:rPr>
              <a:t>ep</a:t>
            </a:r>
            <a:r>
              <a:rPr sz="1400" spc="-305" dirty="0">
                <a:latin typeface="Verdana"/>
                <a:cs typeface="Verdana"/>
              </a:rPr>
              <a:t>ep 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330" dirty="0">
                <a:latin typeface="Verdana"/>
                <a:cs typeface="Verdana"/>
              </a:rPr>
              <a:t>K</a:t>
            </a:r>
            <a:r>
              <a:rPr sz="2100" spc="-494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330" dirty="0">
                <a:latin typeface="Verdana"/>
                <a:cs typeface="Verdana"/>
              </a:rPr>
              <a:t>. 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5" dirty="0">
                <a:latin typeface="Verdana"/>
                <a:cs typeface="Verdana"/>
              </a:rPr>
              <a:t>S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5" dirty="0">
                <a:latin typeface="Verdana"/>
                <a:cs typeface="Verdana"/>
              </a:rPr>
              <a:t>i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5" dirty="0">
                <a:latin typeface="Verdana"/>
                <a:cs typeface="Verdana"/>
              </a:rPr>
              <a:t>nha </a:t>
            </a:r>
            <a:r>
              <a:rPr sz="2100" spc="-630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420" dirty="0">
                <a:latin typeface="Verdana"/>
                <a:cs typeface="Verdana"/>
              </a:rPr>
              <a:t>&amp;  </a:t>
            </a:r>
            <a:r>
              <a:rPr sz="2100" spc="-434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90" dirty="0">
                <a:latin typeface="Verdana"/>
                <a:cs typeface="Verdana"/>
              </a:rPr>
              <a:t>P</a:t>
            </a:r>
            <a:r>
              <a:rPr sz="2100" spc="-434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90" dirty="0">
                <a:latin typeface="Verdana"/>
                <a:cs typeface="Verdana"/>
              </a:rPr>
              <a:t>r</a:t>
            </a:r>
            <a:r>
              <a:rPr sz="2100" spc="-434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90" dirty="0">
                <a:latin typeface="Verdana"/>
                <a:cs typeface="Verdana"/>
              </a:rPr>
              <a:t>i</a:t>
            </a:r>
            <a:r>
              <a:rPr sz="2100" spc="-434" baseline="3968" dirty="0">
                <a:solidFill>
                  <a:srgbClr val="FFFF00"/>
                </a:solidFill>
                <a:latin typeface="Verdana"/>
                <a:cs typeface="Verdana"/>
              </a:rPr>
              <a:t>ti</a:t>
            </a:r>
            <a:r>
              <a:rPr sz="1400" spc="-290" dirty="0">
                <a:latin typeface="Verdana"/>
                <a:cs typeface="Verdana"/>
              </a:rPr>
              <a:t>ti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25" dirty="0">
                <a:latin typeface="Verdana"/>
                <a:cs typeface="Verdana"/>
              </a:rPr>
              <a:t>S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5" dirty="0">
                <a:latin typeface="Verdana"/>
                <a:cs typeface="Verdana"/>
              </a:rPr>
              <a:t>i</a:t>
            </a:r>
            <a:r>
              <a:rPr sz="2100" spc="-337" baseline="3968" dirty="0">
                <a:solidFill>
                  <a:srgbClr val="FFFF00"/>
                </a:solidFill>
                <a:latin typeface="Verdana"/>
                <a:cs typeface="Verdana"/>
              </a:rPr>
              <a:t>nha</a:t>
            </a:r>
            <a:r>
              <a:rPr sz="1400" spc="-225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099945" algn="l"/>
                <a:tab pos="7415530" algn="l"/>
              </a:tabLst>
            </a:pP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Ref.</a:t>
            </a:r>
            <a:r>
              <a:rPr sz="2100" spc="0" baseline="3968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Page	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Chapter 6: Boolean Algebra 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and</a:t>
            </a:r>
            <a:r>
              <a:rPr sz="2100" spc="52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Logic</a:t>
            </a:r>
            <a:r>
              <a:rPr sz="2100" spc="22" baseline="198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Circuits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1/78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7667" y="1858772"/>
            <a:ext cx="4600575" cy="2399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Complemented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gate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Generates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 output signal</a:t>
            </a:r>
            <a:r>
              <a:rPr sz="2000" spc="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of: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3300"/>
              </a:buClr>
              <a:buFont typeface="Wingdings"/>
              <a:buChar char=""/>
            </a:pPr>
            <a:endParaRPr sz="2550">
              <a:latin typeface="Times New Roman"/>
              <a:cs typeface="Times New Roman"/>
            </a:endParaRPr>
          </a:p>
          <a:p>
            <a:pPr marL="1036319" lvl="1" indent="-4445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036319" algn="l"/>
                <a:tab pos="103695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when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all inputs 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are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  <a:p>
            <a:pPr marL="1036319" lvl="1" indent="-444500">
              <a:lnSpc>
                <a:spcPct val="100000"/>
              </a:lnSpc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1036319" algn="l"/>
                <a:tab pos="103695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one 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inputs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79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20</a:t>
            </a:fld>
            <a:r>
              <a:rPr spc="-10" dirty="0"/>
              <a:t>/78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6563" y="679195"/>
            <a:ext cx="22275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NOR</a:t>
            </a:r>
            <a:r>
              <a:rPr sz="3200" spc="-45" dirty="0"/>
              <a:t> </a:t>
            </a:r>
            <a:r>
              <a:rPr sz="3200" spc="-10" dirty="0"/>
              <a:t>Gate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28159" y="2157983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859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89380" y="1766112"/>
            <a:ext cx="2122170" cy="7023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365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329565" algn="l"/>
                <a:tab pos="21082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	</a:t>
            </a:r>
            <a:r>
              <a:rPr sz="2000" u="heavy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heavy" spc="-1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2976" y="2045207"/>
            <a:ext cx="1691639" cy="0"/>
          </a:xfrm>
          <a:custGeom>
            <a:avLst/>
            <a:gdLst/>
            <a:ahLst/>
            <a:cxnLst/>
            <a:rect l="l" t="t" r="r" b="b"/>
            <a:pathLst>
              <a:path w="1691639">
                <a:moveTo>
                  <a:pt x="0" y="0"/>
                </a:moveTo>
                <a:lnTo>
                  <a:pt x="16916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01003" y="1974595"/>
            <a:ext cx="2868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Arial"/>
                <a:cs typeface="Arial"/>
              </a:rPr>
              <a:t>C=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100" dirty="0">
                <a:latin typeface="Symbol"/>
                <a:cs typeface="Symbol"/>
              </a:rPr>
              <a:t></a:t>
            </a:r>
            <a:r>
              <a:rPr sz="2400" spc="100" dirty="0">
                <a:latin typeface="Arial"/>
                <a:cs typeface="Arial"/>
              </a:rPr>
              <a:t>B=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125" dirty="0">
                <a:latin typeface="Symbol"/>
                <a:cs typeface="Symbol"/>
              </a:rPr>
              <a:t></a:t>
            </a:r>
            <a:r>
              <a:rPr sz="2400" spc="125" dirty="0">
                <a:latin typeface="Arial"/>
                <a:cs typeface="Arial"/>
              </a:rPr>
              <a:t>B=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99716" y="2820923"/>
          <a:ext cx="5371464" cy="339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9390"/>
                <a:gridCol w="1812289"/>
                <a:gridCol w="2089785"/>
              </a:tblGrid>
              <a:tr h="554355">
                <a:tc gridSpan="2">
                  <a:txBody>
                    <a:bodyPr/>
                    <a:lstStyle/>
                    <a:p>
                      <a:pPr marR="10541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0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Inputs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4795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63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896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0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Output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60655" marB="0">
                    <a:lnL w="63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38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38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400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-4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</a:t>
                      </a:r>
                      <a:r>
                        <a:rPr sz="2400" spc="-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9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06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  <a:tr h="569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0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126991" y="2069592"/>
            <a:ext cx="213360" cy="201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45680" y="2005583"/>
            <a:ext cx="634365" cy="0"/>
          </a:xfrm>
          <a:custGeom>
            <a:avLst/>
            <a:gdLst/>
            <a:ahLst/>
            <a:cxnLst/>
            <a:rect l="l" t="t" r="r" b="b"/>
            <a:pathLst>
              <a:path w="634365">
                <a:moveTo>
                  <a:pt x="0" y="0"/>
                </a:moveTo>
                <a:lnTo>
                  <a:pt x="63398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53983" y="202082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3752" y="202082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8064" y="350215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34783" y="350215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9647" y="1787994"/>
            <a:ext cx="850900" cy="379730"/>
          </a:xfrm>
          <a:custGeom>
            <a:avLst/>
            <a:gdLst/>
            <a:ahLst/>
            <a:cxnLst/>
            <a:rect l="l" t="t" r="r" b="b"/>
            <a:pathLst>
              <a:path w="850900" h="379730">
                <a:moveTo>
                  <a:pt x="0" y="65189"/>
                </a:moveTo>
                <a:lnTo>
                  <a:pt x="61329" y="27941"/>
                </a:lnTo>
                <a:lnTo>
                  <a:pt x="131094" y="6395"/>
                </a:lnTo>
                <a:lnTo>
                  <a:pt x="207779" y="0"/>
                </a:lnTo>
                <a:lnTo>
                  <a:pt x="248242" y="2310"/>
                </a:lnTo>
                <a:lnTo>
                  <a:pt x="289867" y="8201"/>
                </a:lnTo>
                <a:lnTo>
                  <a:pt x="332463" y="17603"/>
                </a:lnTo>
                <a:lnTo>
                  <a:pt x="375841" y="30447"/>
                </a:lnTo>
                <a:lnTo>
                  <a:pt x="419811" y="46664"/>
                </a:lnTo>
                <a:lnTo>
                  <a:pt x="464184" y="66185"/>
                </a:lnTo>
                <a:lnTo>
                  <a:pt x="508771" y="88940"/>
                </a:lnTo>
                <a:lnTo>
                  <a:pt x="553381" y="114860"/>
                </a:lnTo>
                <a:lnTo>
                  <a:pt x="597825" y="143878"/>
                </a:lnTo>
                <a:lnTo>
                  <a:pt x="641914" y="175922"/>
                </a:lnTo>
                <a:lnTo>
                  <a:pt x="685458" y="210924"/>
                </a:lnTo>
                <a:lnTo>
                  <a:pt x="728267" y="248816"/>
                </a:lnTo>
                <a:lnTo>
                  <a:pt x="770152" y="289527"/>
                </a:lnTo>
                <a:lnTo>
                  <a:pt x="810924" y="332989"/>
                </a:lnTo>
                <a:lnTo>
                  <a:pt x="850391" y="37913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88791" y="2164079"/>
            <a:ext cx="841375" cy="468630"/>
          </a:xfrm>
          <a:custGeom>
            <a:avLst/>
            <a:gdLst/>
            <a:ahLst/>
            <a:cxnLst/>
            <a:rect l="l" t="t" r="r" b="b"/>
            <a:pathLst>
              <a:path w="841375" h="468630">
                <a:moveTo>
                  <a:pt x="0" y="420624"/>
                </a:moveTo>
                <a:lnTo>
                  <a:pt x="68782" y="451566"/>
                </a:lnTo>
                <a:lnTo>
                  <a:pt x="142937" y="466694"/>
                </a:lnTo>
                <a:lnTo>
                  <a:pt x="181630" y="468533"/>
                </a:lnTo>
                <a:lnTo>
                  <a:pt x="221187" y="466666"/>
                </a:lnTo>
                <a:lnTo>
                  <a:pt x="261448" y="461176"/>
                </a:lnTo>
                <a:lnTo>
                  <a:pt x="302253" y="452143"/>
                </a:lnTo>
                <a:lnTo>
                  <a:pt x="343443" y="439652"/>
                </a:lnTo>
                <a:lnTo>
                  <a:pt x="384858" y="423784"/>
                </a:lnTo>
                <a:lnTo>
                  <a:pt x="426338" y="404622"/>
                </a:lnTo>
                <a:lnTo>
                  <a:pt x="467724" y="382248"/>
                </a:lnTo>
                <a:lnTo>
                  <a:pt x="508856" y="356744"/>
                </a:lnTo>
                <a:lnTo>
                  <a:pt x="549574" y="328194"/>
                </a:lnTo>
                <a:lnTo>
                  <a:pt x="589718" y="296680"/>
                </a:lnTo>
                <a:lnTo>
                  <a:pt x="629129" y="262283"/>
                </a:lnTo>
                <a:lnTo>
                  <a:pt x="667646" y="225087"/>
                </a:lnTo>
                <a:lnTo>
                  <a:pt x="705111" y="185174"/>
                </a:lnTo>
                <a:lnTo>
                  <a:pt x="741363" y="142626"/>
                </a:lnTo>
                <a:lnTo>
                  <a:pt x="776243" y="97526"/>
                </a:lnTo>
                <a:lnTo>
                  <a:pt x="809591" y="49957"/>
                </a:lnTo>
                <a:lnTo>
                  <a:pt x="841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82696" y="1856232"/>
            <a:ext cx="147955" cy="722630"/>
          </a:xfrm>
          <a:custGeom>
            <a:avLst/>
            <a:gdLst/>
            <a:ahLst/>
            <a:cxnLst/>
            <a:rect l="l" t="t" r="r" b="b"/>
            <a:pathLst>
              <a:path w="147954" h="722630">
                <a:moveTo>
                  <a:pt x="6095" y="722376"/>
                </a:moveTo>
                <a:lnTo>
                  <a:pt x="37958" y="694266"/>
                </a:lnTo>
                <a:lnTo>
                  <a:pt x="65774" y="662851"/>
                </a:lnTo>
                <a:lnTo>
                  <a:pt x="89547" y="628432"/>
                </a:lnTo>
                <a:lnTo>
                  <a:pt x="109282" y="591311"/>
                </a:lnTo>
                <a:lnTo>
                  <a:pt x="124982" y="551789"/>
                </a:lnTo>
                <a:lnTo>
                  <a:pt x="136650" y="510167"/>
                </a:lnTo>
                <a:lnTo>
                  <a:pt x="144291" y="466747"/>
                </a:lnTo>
                <a:lnTo>
                  <a:pt x="147908" y="421831"/>
                </a:lnTo>
                <a:lnTo>
                  <a:pt x="147505" y="375721"/>
                </a:lnTo>
                <a:lnTo>
                  <a:pt x="143085" y="328716"/>
                </a:lnTo>
                <a:lnTo>
                  <a:pt x="134652" y="281120"/>
                </a:lnTo>
                <a:lnTo>
                  <a:pt x="122211" y="233234"/>
                </a:lnTo>
                <a:lnTo>
                  <a:pt x="105764" y="185359"/>
                </a:lnTo>
                <a:lnTo>
                  <a:pt x="85316" y="137796"/>
                </a:lnTo>
                <a:lnTo>
                  <a:pt x="60870" y="90848"/>
                </a:lnTo>
                <a:lnTo>
                  <a:pt x="32430" y="44815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NOR </a:t>
            </a:r>
            <a:r>
              <a:rPr dirty="0"/>
              <a:t>Gate </a:t>
            </a:r>
            <a:r>
              <a:rPr spc="-5" dirty="0"/>
              <a:t>(Block Diagram Symbol  and </a:t>
            </a:r>
            <a:r>
              <a:rPr dirty="0"/>
              <a:t>Truth </a:t>
            </a:r>
            <a:r>
              <a:rPr spc="-5" dirty="0"/>
              <a:t>Table)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06372" y="7060758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80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21</a:t>
            </a:fld>
            <a:r>
              <a:rPr spc="-10" dirty="0"/>
              <a:t>/78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6811" y="1745995"/>
            <a:ext cx="7770495" cy="2886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6985" indent="-344170" algn="just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When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logic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gates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interconnected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form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gating /  logic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network, 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it is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known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as a </a:t>
            </a:r>
            <a:r>
              <a:rPr sz="2000" i="1" u="sng" spc="-10" dirty="0">
                <a:solidFill>
                  <a:srgbClr val="333333"/>
                </a:solidFill>
                <a:latin typeface="Verdana"/>
                <a:cs typeface="Verdana"/>
              </a:rPr>
              <a:t>combinational </a:t>
            </a:r>
            <a:r>
              <a:rPr sz="2000" i="1" u="sng" spc="-5" dirty="0">
                <a:solidFill>
                  <a:srgbClr val="333333"/>
                </a:solidFill>
                <a:latin typeface="Verdana"/>
                <a:cs typeface="Verdana"/>
              </a:rPr>
              <a:t>logic</a:t>
            </a:r>
            <a:r>
              <a:rPr sz="2000" i="1" u="sng" spc="1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i="1" u="sng" spc="-10" dirty="0">
                <a:solidFill>
                  <a:srgbClr val="333333"/>
                </a:solidFill>
                <a:latin typeface="Verdana"/>
                <a:cs typeface="Verdana"/>
              </a:rPr>
              <a:t>circuit</a:t>
            </a:r>
            <a:endParaRPr sz="2000" u="sng">
              <a:latin typeface="Verdana"/>
              <a:cs typeface="Verdana"/>
            </a:endParaRPr>
          </a:p>
          <a:p>
            <a:pPr marL="356870" marR="5715" indent="-344170" algn="just">
              <a:lnSpc>
                <a:spcPct val="100000"/>
              </a:lnSpc>
              <a:spcBef>
                <a:spcPts val="1655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Boolean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algebra expression for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 given logic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circuit  can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be derived by systematically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progressing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input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to output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on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u="sng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gates</a:t>
            </a:r>
            <a:endParaRPr sz="2000" u="sng">
              <a:latin typeface="Verdana"/>
              <a:cs typeface="Verdana"/>
            </a:endParaRPr>
          </a:p>
          <a:p>
            <a:pPr marL="356870" marR="5080" indent="-344170" algn="just">
              <a:lnSpc>
                <a:spcPct val="100000"/>
              </a:lnSpc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three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logic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gates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(AND,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OR,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NOT) are logically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complete because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any Boolean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expression can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realized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 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logic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circuit using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these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three</a:t>
            </a:r>
            <a:r>
              <a:rPr sz="2000" spc="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gates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60758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80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22</a:t>
            </a:fld>
            <a:r>
              <a:rPr spc="-10" dirty="0"/>
              <a:t>/78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5708" y="679195"/>
            <a:ext cx="30962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Logic</a:t>
            </a:r>
            <a:r>
              <a:rPr sz="3200" spc="-25" dirty="0"/>
              <a:t> </a:t>
            </a:r>
            <a:r>
              <a:rPr sz="3200" spc="-5" dirty="0"/>
              <a:t>Circuits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3283" y="4135628"/>
            <a:ext cx="252729" cy="726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17780">
              <a:lnSpc>
                <a:spcPts val="2640"/>
              </a:lnSpc>
              <a:spcBef>
                <a:spcPts val="385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B 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1639" y="4331208"/>
            <a:ext cx="1579245" cy="0"/>
          </a:xfrm>
          <a:custGeom>
            <a:avLst/>
            <a:gdLst/>
            <a:ahLst/>
            <a:cxnLst/>
            <a:rect l="l" t="t" r="r" b="b"/>
            <a:pathLst>
              <a:path w="1579245">
                <a:moveTo>
                  <a:pt x="0" y="0"/>
                </a:moveTo>
                <a:lnTo>
                  <a:pt x="157886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7735" y="4693920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667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5535" y="4078276"/>
            <a:ext cx="850900" cy="381000"/>
          </a:xfrm>
          <a:custGeom>
            <a:avLst/>
            <a:gdLst/>
            <a:ahLst/>
            <a:cxnLst/>
            <a:rect l="l" t="t" r="r" b="b"/>
            <a:pathLst>
              <a:path w="850900" h="381000">
                <a:moveTo>
                  <a:pt x="0" y="67003"/>
                </a:moveTo>
                <a:lnTo>
                  <a:pt x="57591" y="30347"/>
                </a:lnTo>
                <a:lnTo>
                  <a:pt x="123083" y="8173"/>
                </a:lnTo>
                <a:lnTo>
                  <a:pt x="195156" y="0"/>
                </a:lnTo>
                <a:lnTo>
                  <a:pt x="233249" y="1013"/>
                </a:lnTo>
                <a:lnTo>
                  <a:pt x="272492" y="5347"/>
                </a:lnTo>
                <a:lnTo>
                  <a:pt x="312721" y="12940"/>
                </a:lnTo>
                <a:lnTo>
                  <a:pt x="353771" y="23733"/>
                </a:lnTo>
                <a:lnTo>
                  <a:pt x="395478" y="37666"/>
                </a:lnTo>
                <a:lnTo>
                  <a:pt x="437675" y="54678"/>
                </a:lnTo>
                <a:lnTo>
                  <a:pt x="480199" y="74710"/>
                </a:lnTo>
                <a:lnTo>
                  <a:pt x="522884" y="97700"/>
                </a:lnTo>
                <a:lnTo>
                  <a:pt x="565566" y="123590"/>
                </a:lnTo>
                <a:lnTo>
                  <a:pt x="608079" y="152319"/>
                </a:lnTo>
                <a:lnTo>
                  <a:pt x="650259" y="183827"/>
                </a:lnTo>
                <a:lnTo>
                  <a:pt x="691941" y="218054"/>
                </a:lnTo>
                <a:lnTo>
                  <a:pt x="732960" y="254939"/>
                </a:lnTo>
                <a:lnTo>
                  <a:pt x="773152" y="294423"/>
                </a:lnTo>
                <a:lnTo>
                  <a:pt x="812350" y="336446"/>
                </a:lnTo>
                <a:lnTo>
                  <a:pt x="850391" y="38094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4679" y="4456176"/>
            <a:ext cx="841375" cy="466090"/>
          </a:xfrm>
          <a:custGeom>
            <a:avLst/>
            <a:gdLst/>
            <a:ahLst/>
            <a:cxnLst/>
            <a:rect l="l" t="t" r="r" b="b"/>
            <a:pathLst>
              <a:path w="841375" h="466089">
                <a:moveTo>
                  <a:pt x="0" y="417575"/>
                </a:moveTo>
                <a:lnTo>
                  <a:pt x="68095" y="448589"/>
                </a:lnTo>
                <a:lnTo>
                  <a:pt x="141824" y="463912"/>
                </a:lnTo>
                <a:lnTo>
                  <a:pt x="180389" y="465886"/>
                </a:lnTo>
                <a:lnTo>
                  <a:pt x="219868" y="464175"/>
                </a:lnTo>
                <a:lnTo>
                  <a:pt x="260095" y="458857"/>
                </a:lnTo>
                <a:lnTo>
                  <a:pt x="300906" y="450011"/>
                </a:lnTo>
                <a:lnTo>
                  <a:pt x="342137" y="437717"/>
                </a:lnTo>
                <a:lnTo>
                  <a:pt x="383622" y="422052"/>
                </a:lnTo>
                <a:lnTo>
                  <a:pt x="425195" y="403098"/>
                </a:lnTo>
                <a:lnTo>
                  <a:pt x="466694" y="380931"/>
                </a:lnTo>
                <a:lnTo>
                  <a:pt x="507952" y="355631"/>
                </a:lnTo>
                <a:lnTo>
                  <a:pt x="548804" y="327278"/>
                </a:lnTo>
                <a:lnTo>
                  <a:pt x="589087" y="295950"/>
                </a:lnTo>
                <a:lnTo>
                  <a:pt x="628634" y="261727"/>
                </a:lnTo>
                <a:lnTo>
                  <a:pt x="667281" y="224686"/>
                </a:lnTo>
                <a:lnTo>
                  <a:pt x="704864" y="184908"/>
                </a:lnTo>
                <a:lnTo>
                  <a:pt x="741217" y="142472"/>
                </a:lnTo>
                <a:lnTo>
                  <a:pt x="776175" y="97455"/>
                </a:lnTo>
                <a:lnTo>
                  <a:pt x="809573" y="49938"/>
                </a:lnTo>
                <a:lnTo>
                  <a:pt x="84124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8583" y="4145279"/>
            <a:ext cx="147320" cy="725805"/>
          </a:xfrm>
          <a:custGeom>
            <a:avLst/>
            <a:gdLst/>
            <a:ahLst/>
            <a:cxnLst/>
            <a:rect l="l" t="t" r="r" b="b"/>
            <a:pathLst>
              <a:path w="147320" h="725804">
                <a:moveTo>
                  <a:pt x="6096" y="725424"/>
                </a:moveTo>
                <a:lnTo>
                  <a:pt x="37481" y="697313"/>
                </a:lnTo>
                <a:lnTo>
                  <a:pt x="64936" y="665894"/>
                </a:lnTo>
                <a:lnTo>
                  <a:pt x="88453" y="631463"/>
                </a:lnTo>
                <a:lnTo>
                  <a:pt x="108024" y="594319"/>
                </a:lnTo>
                <a:lnTo>
                  <a:pt x="123642" y="554759"/>
                </a:lnTo>
                <a:lnTo>
                  <a:pt x="135299" y="513081"/>
                </a:lnTo>
                <a:lnTo>
                  <a:pt x="142988" y="469583"/>
                </a:lnTo>
                <a:lnTo>
                  <a:pt x="146702" y="424562"/>
                </a:lnTo>
                <a:lnTo>
                  <a:pt x="146433" y="378316"/>
                </a:lnTo>
                <a:lnTo>
                  <a:pt x="142173" y="331144"/>
                </a:lnTo>
                <a:lnTo>
                  <a:pt x="133915" y="283343"/>
                </a:lnTo>
                <a:lnTo>
                  <a:pt x="121653" y="235210"/>
                </a:lnTo>
                <a:lnTo>
                  <a:pt x="105377" y="187044"/>
                </a:lnTo>
                <a:lnTo>
                  <a:pt x="85082" y="139142"/>
                </a:lnTo>
                <a:lnTo>
                  <a:pt x="60758" y="91802"/>
                </a:lnTo>
                <a:lnTo>
                  <a:pt x="32400" y="45322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3832" y="2825495"/>
            <a:ext cx="1548765" cy="6350"/>
          </a:xfrm>
          <a:custGeom>
            <a:avLst/>
            <a:gdLst/>
            <a:ahLst/>
            <a:cxnLst/>
            <a:rect l="l" t="t" r="r" b="b"/>
            <a:pathLst>
              <a:path w="1548764" h="6350">
                <a:moveTo>
                  <a:pt x="1548383" y="6095"/>
                </a:move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5264" y="2389632"/>
            <a:ext cx="762000" cy="890269"/>
          </a:xfrm>
          <a:custGeom>
            <a:avLst/>
            <a:gdLst/>
            <a:ahLst/>
            <a:cxnLst/>
            <a:rect l="l" t="t" r="r" b="b"/>
            <a:pathLst>
              <a:path w="762000" h="890270">
                <a:moveTo>
                  <a:pt x="762000" y="445007"/>
                </a:moveTo>
                <a:lnTo>
                  <a:pt x="0" y="0"/>
                </a:lnTo>
                <a:lnTo>
                  <a:pt x="0" y="890015"/>
                </a:lnTo>
                <a:lnTo>
                  <a:pt x="762000" y="445007"/>
                </a:lnTo>
                <a:close/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2503" y="2718816"/>
            <a:ext cx="237744" cy="219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16811" y="2642107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32376" y="251155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92244" y="2462276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05071" y="4453128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759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67200" y="2831592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>
                <a:moveTo>
                  <a:pt x="1048512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05988" y="3273044"/>
            <a:ext cx="683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OT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15132" y="4900676"/>
            <a:ext cx="479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02684" y="4083811"/>
            <a:ext cx="9124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B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24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12664" y="2822448"/>
            <a:ext cx="0" cy="673735"/>
          </a:xfrm>
          <a:custGeom>
            <a:avLst/>
            <a:gdLst/>
            <a:ahLst/>
            <a:cxnLst/>
            <a:rect l="l" t="t" r="r" b="b"/>
            <a:pathLst>
              <a:path h="673735">
                <a:moveTo>
                  <a:pt x="0" y="0"/>
                </a:moveTo>
                <a:lnTo>
                  <a:pt x="0" y="67360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2664" y="3788664"/>
            <a:ext cx="0" cy="673735"/>
          </a:xfrm>
          <a:custGeom>
            <a:avLst/>
            <a:gdLst/>
            <a:ahLst/>
            <a:cxnLst/>
            <a:rect l="l" t="t" r="r" b="b"/>
            <a:pathLst>
              <a:path h="673735">
                <a:moveTo>
                  <a:pt x="0" y="0"/>
                </a:moveTo>
                <a:lnTo>
                  <a:pt x="0" y="67360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12664" y="3496055"/>
            <a:ext cx="634365" cy="0"/>
          </a:xfrm>
          <a:custGeom>
            <a:avLst/>
            <a:gdLst/>
            <a:ahLst/>
            <a:cxnLst/>
            <a:rect l="l" t="t" r="r" b="b"/>
            <a:pathLst>
              <a:path w="634364">
                <a:moveTo>
                  <a:pt x="0" y="0"/>
                </a:moveTo>
                <a:lnTo>
                  <a:pt x="63398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12664" y="3782567"/>
            <a:ext cx="634365" cy="0"/>
          </a:xfrm>
          <a:custGeom>
            <a:avLst/>
            <a:gdLst/>
            <a:ahLst/>
            <a:cxnLst/>
            <a:rect l="l" t="t" r="r" b="b"/>
            <a:pathLst>
              <a:path w="634364">
                <a:moveTo>
                  <a:pt x="0" y="0"/>
                </a:moveTo>
                <a:lnTo>
                  <a:pt x="63398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43600" y="3224783"/>
            <a:ext cx="506095" cy="798830"/>
          </a:xfrm>
          <a:custGeom>
            <a:avLst/>
            <a:gdLst/>
            <a:ahLst/>
            <a:cxnLst/>
            <a:rect l="l" t="t" r="r" b="b"/>
            <a:pathLst>
              <a:path w="506095" h="798829">
                <a:moveTo>
                  <a:pt x="252984" y="0"/>
                </a:moveTo>
                <a:lnTo>
                  <a:pt x="326227" y="16744"/>
                </a:lnTo>
                <a:lnTo>
                  <a:pt x="359847" y="36788"/>
                </a:lnTo>
                <a:lnTo>
                  <a:pt x="390952" y="63827"/>
                </a:lnTo>
                <a:lnTo>
                  <a:pt x="419158" y="97268"/>
                </a:lnTo>
                <a:lnTo>
                  <a:pt x="444080" y="136521"/>
                </a:lnTo>
                <a:lnTo>
                  <a:pt x="465334" y="180995"/>
                </a:lnTo>
                <a:lnTo>
                  <a:pt x="482534" y="230099"/>
                </a:lnTo>
                <a:lnTo>
                  <a:pt x="495296" y="283244"/>
                </a:lnTo>
                <a:lnTo>
                  <a:pt x="503236" y="339837"/>
                </a:lnTo>
                <a:lnTo>
                  <a:pt x="505967" y="399288"/>
                </a:lnTo>
                <a:lnTo>
                  <a:pt x="503236" y="458051"/>
                </a:lnTo>
                <a:lnTo>
                  <a:pt x="495296" y="514218"/>
                </a:lnTo>
                <a:lnTo>
                  <a:pt x="482534" y="567157"/>
                </a:lnTo>
                <a:lnTo>
                  <a:pt x="465334" y="616234"/>
                </a:lnTo>
                <a:lnTo>
                  <a:pt x="444080" y="660818"/>
                </a:lnTo>
                <a:lnTo>
                  <a:pt x="419158" y="700277"/>
                </a:lnTo>
                <a:lnTo>
                  <a:pt x="390952" y="733979"/>
                </a:lnTo>
                <a:lnTo>
                  <a:pt x="359847" y="761292"/>
                </a:lnTo>
                <a:lnTo>
                  <a:pt x="326227" y="781584"/>
                </a:lnTo>
                <a:lnTo>
                  <a:pt x="252984" y="798576"/>
                </a:lnTo>
                <a:lnTo>
                  <a:pt x="0" y="798576"/>
                </a:lnTo>
                <a:lnTo>
                  <a:pt x="0" y="0"/>
                </a:lnTo>
                <a:lnTo>
                  <a:pt x="252984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55664" y="3624071"/>
            <a:ext cx="634365" cy="0"/>
          </a:xfrm>
          <a:custGeom>
            <a:avLst/>
            <a:gdLst/>
            <a:ahLst/>
            <a:cxnLst/>
            <a:rect l="l" t="t" r="r" b="b"/>
            <a:pathLst>
              <a:path w="634365">
                <a:moveTo>
                  <a:pt x="0" y="0"/>
                </a:moveTo>
                <a:lnTo>
                  <a:pt x="63398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80376" y="3447288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21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16571" y="3318764"/>
            <a:ext cx="1740535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75" dirty="0">
                <a:latin typeface="Arial"/>
                <a:cs typeface="Arial"/>
              </a:rPr>
              <a:t>D=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-40" dirty="0">
                <a:latin typeface="Symbol"/>
                <a:cs typeface="Symbol"/>
              </a:rPr>
              <a:t></a:t>
            </a:r>
            <a:r>
              <a:rPr sz="4725" spc="-60" baseline="-2645" dirty="0">
                <a:latin typeface="Symbol"/>
                <a:cs typeface="Symbol"/>
              </a:rPr>
              <a:t></a:t>
            </a:r>
            <a:r>
              <a:rPr sz="2400" spc="-40" dirty="0">
                <a:latin typeface="Arial"/>
                <a:cs typeface="Arial"/>
              </a:rPr>
              <a:t>B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C</a:t>
            </a:r>
            <a:r>
              <a:rPr sz="4725" spc="-120" baseline="-2645" dirty="0">
                <a:latin typeface="Symbol"/>
                <a:cs typeface="Symbol"/>
              </a:rPr>
              <a:t></a:t>
            </a:r>
            <a:endParaRPr sz="4725" baseline="-2645">
              <a:latin typeface="Symbol"/>
              <a:cs typeface="Symbo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706372" y="7060758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80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23</a:t>
            </a:fld>
            <a:r>
              <a:rPr spc="-10" dirty="0"/>
              <a:t>/78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815076" y="4031996"/>
            <a:ext cx="695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974852" y="691387"/>
            <a:ext cx="521652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pc="-5" dirty="0"/>
              <a:t>Finding Boolean</a:t>
            </a:r>
            <a:r>
              <a:rPr spc="40" dirty="0"/>
              <a:t> </a:t>
            </a:r>
            <a:r>
              <a:rPr spc="-5" dirty="0"/>
              <a:t>Expression</a:t>
            </a:r>
          </a:p>
          <a:p>
            <a:pPr marL="12700">
              <a:lnSpc>
                <a:spcPts val="2870"/>
              </a:lnSpc>
              <a:tabLst>
                <a:tab pos="3096895" algn="l"/>
              </a:tabLst>
            </a:pPr>
            <a:r>
              <a:rPr spc="-5" dirty="0"/>
              <a:t>of </a:t>
            </a:r>
            <a:r>
              <a:rPr dirty="0"/>
              <a:t>a</a:t>
            </a:r>
            <a:r>
              <a:rPr spc="30" dirty="0"/>
              <a:t> </a:t>
            </a:r>
            <a:r>
              <a:rPr spc="-5" dirty="0"/>
              <a:t>Logic</a:t>
            </a:r>
            <a:r>
              <a:rPr spc="10" dirty="0"/>
              <a:t> </a:t>
            </a:r>
            <a:r>
              <a:rPr spc="-5" dirty="0"/>
              <a:t>Circuit	(Example</a:t>
            </a:r>
            <a:r>
              <a:rPr spc="-75" dirty="0"/>
              <a:t> </a:t>
            </a:r>
            <a:r>
              <a:rPr spc="-5" dirty="0"/>
              <a:t>1)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644" y="2401316"/>
            <a:ext cx="249554" cy="726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15240">
              <a:lnSpc>
                <a:spcPts val="2640"/>
              </a:lnSpc>
              <a:spcBef>
                <a:spcPts val="385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A  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2039" y="2587751"/>
            <a:ext cx="1579245" cy="0"/>
          </a:xfrm>
          <a:custGeom>
            <a:avLst/>
            <a:gdLst/>
            <a:ahLst/>
            <a:cxnLst/>
            <a:rect l="l" t="t" r="r" b="b"/>
            <a:pathLst>
              <a:path w="1579245">
                <a:moveTo>
                  <a:pt x="0" y="0"/>
                </a:moveTo>
                <a:lnTo>
                  <a:pt x="157886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1183" y="2965704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80">
                <a:moveTo>
                  <a:pt x="0" y="0"/>
                </a:moveTo>
                <a:lnTo>
                  <a:pt x="156667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29839" y="2330609"/>
            <a:ext cx="850900" cy="382270"/>
          </a:xfrm>
          <a:custGeom>
            <a:avLst/>
            <a:gdLst/>
            <a:ahLst/>
            <a:cxnLst/>
            <a:rect l="l" t="t" r="r" b="b"/>
            <a:pathLst>
              <a:path w="850900" h="382269">
                <a:moveTo>
                  <a:pt x="0" y="65118"/>
                </a:moveTo>
                <a:lnTo>
                  <a:pt x="60541" y="27872"/>
                </a:lnTo>
                <a:lnTo>
                  <a:pt x="129684" y="6345"/>
                </a:lnTo>
                <a:lnTo>
                  <a:pt x="205913" y="0"/>
                </a:lnTo>
                <a:lnTo>
                  <a:pt x="246210" y="2352"/>
                </a:lnTo>
                <a:lnTo>
                  <a:pt x="287710" y="8299"/>
                </a:lnTo>
                <a:lnTo>
                  <a:pt x="330223" y="17772"/>
                </a:lnTo>
                <a:lnTo>
                  <a:pt x="373560" y="30705"/>
                </a:lnTo>
                <a:lnTo>
                  <a:pt x="417530" y="47031"/>
                </a:lnTo>
                <a:lnTo>
                  <a:pt x="461945" y="66682"/>
                </a:lnTo>
                <a:lnTo>
                  <a:pt x="506614" y="89592"/>
                </a:lnTo>
                <a:lnTo>
                  <a:pt x="551349" y="115693"/>
                </a:lnTo>
                <a:lnTo>
                  <a:pt x="595959" y="144917"/>
                </a:lnTo>
                <a:lnTo>
                  <a:pt x="640255" y="177199"/>
                </a:lnTo>
                <a:lnTo>
                  <a:pt x="684048" y="212470"/>
                </a:lnTo>
                <a:lnTo>
                  <a:pt x="727147" y="250664"/>
                </a:lnTo>
                <a:lnTo>
                  <a:pt x="769364" y="291714"/>
                </a:lnTo>
                <a:lnTo>
                  <a:pt x="810509" y="335551"/>
                </a:lnTo>
                <a:lnTo>
                  <a:pt x="850392" y="38211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38983" y="2706623"/>
            <a:ext cx="841375" cy="468630"/>
          </a:xfrm>
          <a:custGeom>
            <a:avLst/>
            <a:gdLst/>
            <a:ahLst/>
            <a:cxnLst/>
            <a:rect l="l" t="t" r="r" b="b"/>
            <a:pathLst>
              <a:path w="841375" h="468630">
                <a:moveTo>
                  <a:pt x="0" y="420624"/>
                </a:moveTo>
                <a:lnTo>
                  <a:pt x="68095" y="451566"/>
                </a:lnTo>
                <a:lnTo>
                  <a:pt x="141824" y="466694"/>
                </a:lnTo>
                <a:lnTo>
                  <a:pt x="180389" y="468533"/>
                </a:lnTo>
                <a:lnTo>
                  <a:pt x="219868" y="466666"/>
                </a:lnTo>
                <a:lnTo>
                  <a:pt x="260095" y="461176"/>
                </a:lnTo>
                <a:lnTo>
                  <a:pt x="300906" y="452143"/>
                </a:lnTo>
                <a:lnTo>
                  <a:pt x="342137" y="439652"/>
                </a:lnTo>
                <a:lnTo>
                  <a:pt x="383622" y="423784"/>
                </a:lnTo>
                <a:lnTo>
                  <a:pt x="425196" y="404622"/>
                </a:lnTo>
                <a:lnTo>
                  <a:pt x="466694" y="382248"/>
                </a:lnTo>
                <a:lnTo>
                  <a:pt x="507952" y="356744"/>
                </a:lnTo>
                <a:lnTo>
                  <a:pt x="548804" y="328194"/>
                </a:lnTo>
                <a:lnTo>
                  <a:pt x="589087" y="296680"/>
                </a:lnTo>
                <a:lnTo>
                  <a:pt x="628634" y="262283"/>
                </a:lnTo>
                <a:lnTo>
                  <a:pt x="667281" y="225087"/>
                </a:lnTo>
                <a:lnTo>
                  <a:pt x="704864" y="185174"/>
                </a:lnTo>
                <a:lnTo>
                  <a:pt x="741217" y="142626"/>
                </a:lnTo>
                <a:lnTo>
                  <a:pt x="776175" y="97526"/>
                </a:lnTo>
                <a:lnTo>
                  <a:pt x="809573" y="49957"/>
                </a:lnTo>
                <a:lnTo>
                  <a:pt x="841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29839" y="2398776"/>
            <a:ext cx="147955" cy="722630"/>
          </a:xfrm>
          <a:custGeom>
            <a:avLst/>
            <a:gdLst/>
            <a:ahLst/>
            <a:cxnLst/>
            <a:rect l="l" t="t" r="r" b="b"/>
            <a:pathLst>
              <a:path w="147955" h="722630">
                <a:moveTo>
                  <a:pt x="6096" y="722376"/>
                </a:moveTo>
                <a:lnTo>
                  <a:pt x="37958" y="694266"/>
                </a:lnTo>
                <a:lnTo>
                  <a:pt x="65774" y="662851"/>
                </a:lnTo>
                <a:lnTo>
                  <a:pt x="89547" y="628432"/>
                </a:lnTo>
                <a:lnTo>
                  <a:pt x="109282" y="591311"/>
                </a:lnTo>
                <a:lnTo>
                  <a:pt x="124982" y="551789"/>
                </a:lnTo>
                <a:lnTo>
                  <a:pt x="136650" y="510167"/>
                </a:lnTo>
                <a:lnTo>
                  <a:pt x="144291" y="466747"/>
                </a:lnTo>
                <a:lnTo>
                  <a:pt x="147908" y="421831"/>
                </a:lnTo>
                <a:lnTo>
                  <a:pt x="147505" y="375721"/>
                </a:lnTo>
                <a:lnTo>
                  <a:pt x="143085" y="328716"/>
                </a:lnTo>
                <a:lnTo>
                  <a:pt x="134652" y="281120"/>
                </a:lnTo>
                <a:lnTo>
                  <a:pt x="122211" y="233234"/>
                </a:lnTo>
                <a:lnTo>
                  <a:pt x="105764" y="185359"/>
                </a:lnTo>
                <a:lnTo>
                  <a:pt x="85316" y="137796"/>
                </a:lnTo>
                <a:lnTo>
                  <a:pt x="60870" y="90848"/>
                </a:lnTo>
                <a:lnTo>
                  <a:pt x="32430" y="44815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06952" y="3950208"/>
            <a:ext cx="765175" cy="893444"/>
          </a:xfrm>
          <a:custGeom>
            <a:avLst/>
            <a:gdLst/>
            <a:ahLst/>
            <a:cxnLst/>
            <a:rect l="l" t="t" r="r" b="b"/>
            <a:pathLst>
              <a:path w="765175" h="893445">
                <a:moveTo>
                  <a:pt x="765048" y="445007"/>
                </a:moveTo>
                <a:lnTo>
                  <a:pt x="0" y="0"/>
                </a:lnTo>
                <a:lnTo>
                  <a:pt x="0" y="893063"/>
                </a:lnTo>
                <a:lnTo>
                  <a:pt x="765048" y="445007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240" y="4279391"/>
            <a:ext cx="237744" cy="222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1935" y="4395215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84734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60723" y="4833620"/>
            <a:ext cx="683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OT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9707" y="1962404"/>
            <a:ext cx="479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60135" y="3663696"/>
            <a:ext cx="0" cy="741045"/>
          </a:xfrm>
          <a:custGeom>
            <a:avLst/>
            <a:gdLst/>
            <a:ahLst/>
            <a:cxnLst/>
            <a:rect l="l" t="t" r="r" b="b"/>
            <a:pathLst>
              <a:path h="741045">
                <a:moveTo>
                  <a:pt x="0" y="0"/>
                </a:moveTo>
                <a:lnTo>
                  <a:pt x="0" y="74066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66232" y="3447288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5">
                <a:moveTo>
                  <a:pt x="0" y="0"/>
                </a:moveTo>
                <a:lnTo>
                  <a:pt x="51206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66232" y="3654552"/>
            <a:ext cx="512445" cy="0"/>
          </a:xfrm>
          <a:custGeom>
            <a:avLst/>
            <a:gdLst/>
            <a:ahLst/>
            <a:cxnLst/>
            <a:rect l="l" t="t" r="r" b="b"/>
            <a:pathLst>
              <a:path w="512445">
                <a:moveTo>
                  <a:pt x="0" y="0"/>
                </a:moveTo>
                <a:lnTo>
                  <a:pt x="51206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72071" y="3557015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21623" y="3395471"/>
            <a:ext cx="485140" cy="0"/>
          </a:xfrm>
          <a:custGeom>
            <a:avLst/>
            <a:gdLst/>
            <a:ahLst/>
            <a:cxnLst/>
            <a:rect l="l" t="t" r="r" b="b"/>
            <a:pathLst>
              <a:path w="485140">
                <a:moveTo>
                  <a:pt x="0" y="0"/>
                </a:moveTo>
                <a:lnTo>
                  <a:pt x="48463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88556" y="3157219"/>
            <a:ext cx="2047239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25" dirty="0">
                <a:latin typeface="Arial"/>
                <a:cs typeface="Arial"/>
              </a:rPr>
              <a:t>C=</a:t>
            </a:r>
            <a:r>
              <a:rPr sz="4350" spc="37" baseline="-2873" dirty="0">
                <a:latin typeface="Symbol"/>
                <a:cs typeface="Symbol"/>
              </a:rPr>
              <a:t></a:t>
            </a:r>
            <a:r>
              <a:rPr sz="2200" spc="25" dirty="0">
                <a:latin typeface="Arial"/>
                <a:cs typeface="Arial"/>
              </a:rPr>
              <a:t>A</a:t>
            </a:r>
            <a:r>
              <a:rPr sz="2200" spc="-30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+B</a:t>
            </a:r>
            <a:r>
              <a:rPr sz="4350" spc="-30" baseline="-2873" dirty="0">
                <a:latin typeface="Symbol"/>
                <a:cs typeface="Symbol"/>
              </a:rPr>
              <a:t></a:t>
            </a:r>
            <a:r>
              <a:rPr sz="2200" spc="-20" dirty="0">
                <a:latin typeface="Symbol"/>
                <a:cs typeface="Symbol"/>
              </a:rPr>
              <a:t></a:t>
            </a:r>
            <a:r>
              <a:rPr sz="5775" spc="-30" baseline="-5050" dirty="0">
                <a:latin typeface="Symbol"/>
                <a:cs typeface="Symbol"/>
              </a:rPr>
              <a:t></a:t>
            </a:r>
            <a:r>
              <a:rPr sz="2200" spc="-20" dirty="0">
                <a:latin typeface="Arial"/>
                <a:cs typeface="Arial"/>
              </a:rPr>
              <a:t>A</a:t>
            </a:r>
            <a:r>
              <a:rPr sz="2200" spc="-20" dirty="0">
                <a:latin typeface="Symbol"/>
                <a:cs typeface="Symbol"/>
              </a:rPr>
              <a:t></a:t>
            </a:r>
            <a:r>
              <a:rPr sz="2200" spc="-325" dirty="0">
                <a:latin typeface="Times New Roman"/>
                <a:cs typeface="Times New Roman"/>
              </a:rPr>
              <a:t> </a:t>
            </a:r>
            <a:r>
              <a:rPr sz="2200" spc="-250" dirty="0">
                <a:latin typeface="Arial"/>
                <a:cs typeface="Arial"/>
              </a:rPr>
              <a:t>B</a:t>
            </a:r>
            <a:r>
              <a:rPr sz="5775" spc="-375" baseline="-5050" dirty="0">
                <a:latin typeface="Symbol"/>
                <a:cs typeface="Symbol"/>
              </a:rPr>
              <a:t></a:t>
            </a:r>
            <a:endParaRPr sz="5775" baseline="-505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07464" y="3078479"/>
            <a:ext cx="0" cy="1283335"/>
          </a:xfrm>
          <a:custGeom>
            <a:avLst/>
            <a:gdLst/>
            <a:ahLst/>
            <a:cxnLst/>
            <a:rect l="l" t="t" r="r" b="b"/>
            <a:pathLst>
              <a:path h="1283335">
                <a:moveTo>
                  <a:pt x="0" y="0"/>
                </a:moveTo>
                <a:lnTo>
                  <a:pt x="0" y="128320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07464" y="4349496"/>
            <a:ext cx="640080" cy="0"/>
          </a:xfrm>
          <a:custGeom>
            <a:avLst/>
            <a:gdLst/>
            <a:ahLst/>
            <a:cxnLst/>
            <a:rect l="l" t="t" r="r" b="b"/>
            <a:pathLst>
              <a:path w="640080">
                <a:moveTo>
                  <a:pt x="0" y="0"/>
                </a:moveTo>
                <a:lnTo>
                  <a:pt x="6400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96567" y="4559808"/>
            <a:ext cx="951230" cy="3175"/>
          </a:xfrm>
          <a:custGeom>
            <a:avLst/>
            <a:gdLst/>
            <a:ahLst/>
            <a:cxnLst/>
            <a:rect l="l" t="t" r="r" b="b"/>
            <a:pathLst>
              <a:path w="951230" h="3175">
                <a:moveTo>
                  <a:pt x="0" y="0"/>
                </a:moveTo>
                <a:lnTo>
                  <a:pt x="950976" y="304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25572" y="4059428"/>
            <a:ext cx="894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0744" algn="l"/>
              </a:tabLst>
            </a:pPr>
            <a:r>
              <a:rPr sz="2400" u="heavy" dirty="0">
                <a:latin typeface="Arial"/>
                <a:cs typeface="Arial"/>
              </a:rPr>
              <a:t> </a:t>
            </a:r>
            <a:r>
              <a:rPr sz="2400" u="heavy" spc="-330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A</a:t>
            </a:r>
            <a:r>
              <a:rPr sz="2400" u="heavy" spc="-229" dirty="0">
                <a:latin typeface="Arial"/>
                <a:cs typeface="Arial"/>
              </a:rPr>
              <a:t> </a:t>
            </a:r>
            <a:r>
              <a:rPr sz="2400" u="heavy" spc="60" dirty="0">
                <a:latin typeface="Symbol"/>
                <a:cs typeface="Symbol"/>
              </a:rPr>
              <a:t></a:t>
            </a:r>
            <a:r>
              <a:rPr sz="2400" u="heavy" spc="60" dirty="0">
                <a:latin typeface="Arial"/>
                <a:cs typeface="Arial"/>
              </a:rPr>
              <a:t>B	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86328" y="2721864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63055" y="3148583"/>
            <a:ext cx="509270" cy="798830"/>
          </a:xfrm>
          <a:custGeom>
            <a:avLst/>
            <a:gdLst/>
            <a:ahLst/>
            <a:cxnLst/>
            <a:rect l="l" t="t" r="r" b="b"/>
            <a:pathLst>
              <a:path w="509270" h="798829">
                <a:moveTo>
                  <a:pt x="252984" y="0"/>
                </a:moveTo>
                <a:lnTo>
                  <a:pt x="326493" y="16744"/>
                </a:lnTo>
                <a:lnTo>
                  <a:pt x="360403" y="36788"/>
                </a:lnTo>
                <a:lnTo>
                  <a:pt x="391868" y="63827"/>
                </a:lnTo>
                <a:lnTo>
                  <a:pt x="420475" y="97268"/>
                </a:lnTo>
                <a:lnTo>
                  <a:pt x="445811" y="136521"/>
                </a:lnTo>
                <a:lnTo>
                  <a:pt x="467466" y="180995"/>
                </a:lnTo>
                <a:lnTo>
                  <a:pt x="485025" y="230099"/>
                </a:lnTo>
                <a:lnTo>
                  <a:pt x="498078" y="283244"/>
                </a:lnTo>
                <a:lnTo>
                  <a:pt x="506213" y="339837"/>
                </a:lnTo>
                <a:lnTo>
                  <a:pt x="509016" y="399288"/>
                </a:lnTo>
                <a:lnTo>
                  <a:pt x="506213" y="458051"/>
                </a:lnTo>
                <a:lnTo>
                  <a:pt x="498078" y="514218"/>
                </a:lnTo>
                <a:lnTo>
                  <a:pt x="485025" y="567157"/>
                </a:lnTo>
                <a:lnTo>
                  <a:pt x="467466" y="616234"/>
                </a:lnTo>
                <a:lnTo>
                  <a:pt x="445811" y="660818"/>
                </a:lnTo>
                <a:lnTo>
                  <a:pt x="420475" y="700277"/>
                </a:lnTo>
                <a:lnTo>
                  <a:pt x="391868" y="733979"/>
                </a:lnTo>
                <a:lnTo>
                  <a:pt x="360403" y="761292"/>
                </a:lnTo>
                <a:lnTo>
                  <a:pt x="326493" y="781584"/>
                </a:lnTo>
                <a:lnTo>
                  <a:pt x="290549" y="794222"/>
                </a:lnTo>
                <a:lnTo>
                  <a:pt x="252984" y="798576"/>
                </a:lnTo>
                <a:lnTo>
                  <a:pt x="0" y="798576"/>
                </a:lnTo>
                <a:lnTo>
                  <a:pt x="0" y="0"/>
                </a:lnTo>
                <a:lnTo>
                  <a:pt x="252984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38400" y="4062984"/>
            <a:ext cx="509270" cy="798830"/>
          </a:xfrm>
          <a:custGeom>
            <a:avLst/>
            <a:gdLst/>
            <a:ahLst/>
            <a:cxnLst/>
            <a:rect l="l" t="t" r="r" b="b"/>
            <a:pathLst>
              <a:path w="509269" h="798829">
                <a:moveTo>
                  <a:pt x="256031" y="0"/>
                </a:moveTo>
                <a:lnTo>
                  <a:pt x="328162" y="16744"/>
                </a:lnTo>
                <a:lnTo>
                  <a:pt x="361576" y="36788"/>
                </a:lnTo>
                <a:lnTo>
                  <a:pt x="392653" y="63827"/>
                </a:lnTo>
                <a:lnTo>
                  <a:pt x="420969" y="97268"/>
                </a:lnTo>
                <a:lnTo>
                  <a:pt x="446098" y="136521"/>
                </a:lnTo>
                <a:lnTo>
                  <a:pt x="467612" y="180995"/>
                </a:lnTo>
                <a:lnTo>
                  <a:pt x="485087" y="230099"/>
                </a:lnTo>
                <a:lnTo>
                  <a:pt x="498097" y="283244"/>
                </a:lnTo>
                <a:lnTo>
                  <a:pt x="506215" y="339837"/>
                </a:lnTo>
                <a:lnTo>
                  <a:pt x="509016" y="399288"/>
                </a:lnTo>
                <a:lnTo>
                  <a:pt x="506215" y="458051"/>
                </a:lnTo>
                <a:lnTo>
                  <a:pt x="498097" y="514218"/>
                </a:lnTo>
                <a:lnTo>
                  <a:pt x="485087" y="567157"/>
                </a:lnTo>
                <a:lnTo>
                  <a:pt x="467612" y="616234"/>
                </a:lnTo>
                <a:lnTo>
                  <a:pt x="446098" y="660818"/>
                </a:lnTo>
                <a:lnTo>
                  <a:pt x="420969" y="700277"/>
                </a:lnTo>
                <a:lnTo>
                  <a:pt x="392653" y="733979"/>
                </a:lnTo>
                <a:lnTo>
                  <a:pt x="361576" y="761292"/>
                </a:lnTo>
                <a:lnTo>
                  <a:pt x="328162" y="781584"/>
                </a:lnTo>
                <a:lnTo>
                  <a:pt x="256031" y="798576"/>
                </a:lnTo>
                <a:lnTo>
                  <a:pt x="0" y="798576"/>
                </a:lnTo>
                <a:lnTo>
                  <a:pt x="0" y="0"/>
                </a:lnTo>
                <a:lnTo>
                  <a:pt x="256031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66232" y="2721864"/>
            <a:ext cx="0" cy="737870"/>
          </a:xfrm>
          <a:custGeom>
            <a:avLst/>
            <a:gdLst/>
            <a:ahLst/>
            <a:cxnLst/>
            <a:rect l="l" t="t" r="r" b="b"/>
            <a:pathLst>
              <a:path h="737870">
                <a:moveTo>
                  <a:pt x="0" y="0"/>
                </a:moveTo>
                <a:lnTo>
                  <a:pt x="0" y="73761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80032" y="2891408"/>
            <a:ext cx="161544" cy="197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58695" y="2542032"/>
            <a:ext cx="76200" cy="372110"/>
          </a:xfrm>
          <a:custGeom>
            <a:avLst/>
            <a:gdLst/>
            <a:ahLst/>
            <a:cxnLst/>
            <a:rect l="l" t="t" r="r" b="b"/>
            <a:pathLst>
              <a:path w="76200" h="372110">
                <a:moveTo>
                  <a:pt x="27431" y="74513"/>
                </a:moveTo>
                <a:lnTo>
                  <a:pt x="27431" y="371855"/>
                </a:lnTo>
                <a:lnTo>
                  <a:pt x="45719" y="371855"/>
                </a:lnTo>
                <a:lnTo>
                  <a:pt x="45719" y="76200"/>
                </a:lnTo>
                <a:lnTo>
                  <a:pt x="36576" y="76200"/>
                </a:lnTo>
                <a:lnTo>
                  <a:pt x="27431" y="74513"/>
                </a:lnTo>
                <a:close/>
              </a:path>
              <a:path w="76200" h="372110">
                <a:moveTo>
                  <a:pt x="45719" y="74566"/>
                </a:moveTo>
                <a:lnTo>
                  <a:pt x="36576" y="76200"/>
                </a:lnTo>
                <a:lnTo>
                  <a:pt x="45719" y="76200"/>
                </a:lnTo>
                <a:lnTo>
                  <a:pt x="45719" y="74566"/>
                </a:lnTo>
                <a:close/>
              </a:path>
              <a:path w="76200" h="372110">
                <a:moveTo>
                  <a:pt x="76200" y="39623"/>
                </a:moveTo>
                <a:lnTo>
                  <a:pt x="45719" y="39623"/>
                </a:lnTo>
                <a:lnTo>
                  <a:pt x="45719" y="74566"/>
                </a:lnTo>
                <a:lnTo>
                  <a:pt x="51768" y="73485"/>
                </a:lnTo>
                <a:lnTo>
                  <a:pt x="64388" y="65912"/>
                </a:lnTo>
                <a:lnTo>
                  <a:pt x="73009" y="54340"/>
                </a:lnTo>
                <a:lnTo>
                  <a:pt x="76200" y="39623"/>
                </a:lnTo>
                <a:close/>
              </a:path>
              <a:path w="76200" h="372110">
                <a:moveTo>
                  <a:pt x="36576" y="0"/>
                </a:moveTo>
                <a:lnTo>
                  <a:pt x="21859" y="3190"/>
                </a:lnTo>
                <a:lnTo>
                  <a:pt x="10287" y="11811"/>
                </a:lnTo>
                <a:lnTo>
                  <a:pt x="2714" y="24431"/>
                </a:lnTo>
                <a:lnTo>
                  <a:pt x="0" y="39623"/>
                </a:lnTo>
                <a:lnTo>
                  <a:pt x="2714" y="54340"/>
                </a:lnTo>
                <a:lnTo>
                  <a:pt x="10287" y="65912"/>
                </a:lnTo>
                <a:lnTo>
                  <a:pt x="21859" y="73485"/>
                </a:lnTo>
                <a:lnTo>
                  <a:pt x="27431" y="74513"/>
                </a:lnTo>
                <a:lnTo>
                  <a:pt x="27431" y="39623"/>
                </a:lnTo>
                <a:lnTo>
                  <a:pt x="76200" y="39623"/>
                </a:lnTo>
                <a:lnTo>
                  <a:pt x="73009" y="24431"/>
                </a:lnTo>
                <a:lnTo>
                  <a:pt x="64389" y="11811"/>
                </a:lnTo>
                <a:lnTo>
                  <a:pt x="51768" y="3190"/>
                </a:lnTo>
                <a:lnTo>
                  <a:pt x="36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66088" y="2926079"/>
            <a:ext cx="76200" cy="1640205"/>
          </a:xfrm>
          <a:custGeom>
            <a:avLst/>
            <a:gdLst/>
            <a:ahLst/>
            <a:cxnLst/>
            <a:rect l="l" t="t" r="r" b="b"/>
            <a:pathLst>
              <a:path w="76200" h="1640204">
                <a:moveTo>
                  <a:pt x="27431" y="74513"/>
                </a:moveTo>
                <a:lnTo>
                  <a:pt x="27431" y="1639824"/>
                </a:lnTo>
                <a:lnTo>
                  <a:pt x="45719" y="1639824"/>
                </a:lnTo>
                <a:lnTo>
                  <a:pt x="45719" y="76200"/>
                </a:lnTo>
                <a:lnTo>
                  <a:pt x="36575" y="76200"/>
                </a:lnTo>
                <a:lnTo>
                  <a:pt x="27431" y="74513"/>
                </a:lnTo>
                <a:close/>
              </a:path>
              <a:path w="76200" h="1640204">
                <a:moveTo>
                  <a:pt x="45719" y="74566"/>
                </a:moveTo>
                <a:lnTo>
                  <a:pt x="36575" y="76200"/>
                </a:lnTo>
                <a:lnTo>
                  <a:pt x="45719" y="76200"/>
                </a:lnTo>
                <a:lnTo>
                  <a:pt x="45719" y="74566"/>
                </a:lnTo>
                <a:close/>
              </a:path>
              <a:path w="76200" h="1640204">
                <a:moveTo>
                  <a:pt x="76200" y="39624"/>
                </a:moveTo>
                <a:lnTo>
                  <a:pt x="45719" y="39624"/>
                </a:lnTo>
                <a:lnTo>
                  <a:pt x="45719" y="74566"/>
                </a:lnTo>
                <a:lnTo>
                  <a:pt x="51768" y="73485"/>
                </a:lnTo>
                <a:lnTo>
                  <a:pt x="64389" y="65912"/>
                </a:lnTo>
                <a:lnTo>
                  <a:pt x="73009" y="54340"/>
                </a:lnTo>
                <a:lnTo>
                  <a:pt x="76200" y="39624"/>
                </a:lnTo>
                <a:close/>
              </a:path>
              <a:path w="76200" h="1640204">
                <a:moveTo>
                  <a:pt x="36575" y="0"/>
                </a:moveTo>
                <a:lnTo>
                  <a:pt x="21859" y="3190"/>
                </a:lnTo>
                <a:lnTo>
                  <a:pt x="10287" y="11811"/>
                </a:lnTo>
                <a:lnTo>
                  <a:pt x="2714" y="24431"/>
                </a:lnTo>
                <a:lnTo>
                  <a:pt x="0" y="39624"/>
                </a:lnTo>
                <a:lnTo>
                  <a:pt x="2714" y="54340"/>
                </a:lnTo>
                <a:lnTo>
                  <a:pt x="10287" y="65912"/>
                </a:lnTo>
                <a:lnTo>
                  <a:pt x="21859" y="73485"/>
                </a:lnTo>
                <a:lnTo>
                  <a:pt x="27431" y="74513"/>
                </a:lnTo>
                <a:lnTo>
                  <a:pt x="27431" y="39624"/>
                </a:lnTo>
                <a:lnTo>
                  <a:pt x="76200" y="39624"/>
                </a:lnTo>
                <a:lnTo>
                  <a:pt x="73009" y="24431"/>
                </a:lnTo>
                <a:lnTo>
                  <a:pt x="64389" y="11811"/>
                </a:lnTo>
                <a:lnTo>
                  <a:pt x="51768" y="3190"/>
                </a:lnTo>
                <a:lnTo>
                  <a:pt x="36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331211" y="4891532"/>
            <a:ext cx="695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30244" y="2288539"/>
            <a:ext cx="734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dirty="0">
                <a:latin typeface="Symbol"/>
                <a:cs typeface="Symbol"/>
              </a:rPr>
              <a:t>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10328" y="40751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897628" y="4041140"/>
            <a:ext cx="50101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204" dirty="0">
                <a:latin typeface="Arial"/>
                <a:cs typeface="Arial"/>
              </a:rPr>
              <a:t>A</a:t>
            </a:r>
            <a:r>
              <a:rPr sz="2200" spc="15" dirty="0">
                <a:latin typeface="Symbol"/>
                <a:cs typeface="Symbol"/>
              </a:rPr>
              <a:t></a:t>
            </a:r>
            <a:r>
              <a:rPr sz="2200" spc="15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706372" y="7060758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81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24</a:t>
            </a:fld>
            <a:r>
              <a:rPr spc="-10" dirty="0"/>
              <a:t>/78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6046723" y="3958844"/>
            <a:ext cx="695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965708" y="660908"/>
            <a:ext cx="5216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Finding Boolean</a:t>
            </a:r>
            <a:r>
              <a:rPr spc="40" dirty="0"/>
              <a:t> </a:t>
            </a:r>
            <a:r>
              <a:rPr spc="-5" dirty="0"/>
              <a:t>Expression</a:t>
            </a:r>
          </a:p>
          <a:p>
            <a:pPr marL="12700">
              <a:lnSpc>
                <a:spcPct val="100000"/>
              </a:lnSpc>
              <a:tabLst>
                <a:tab pos="3096895" algn="l"/>
              </a:tabLst>
            </a:pPr>
            <a:r>
              <a:rPr spc="-5" dirty="0"/>
              <a:t>of </a:t>
            </a:r>
            <a:r>
              <a:rPr dirty="0"/>
              <a:t>a</a:t>
            </a:r>
            <a:r>
              <a:rPr spc="30" dirty="0"/>
              <a:t> </a:t>
            </a:r>
            <a:r>
              <a:rPr spc="-5" dirty="0"/>
              <a:t>Logic</a:t>
            </a:r>
            <a:r>
              <a:rPr spc="10" dirty="0"/>
              <a:t> </a:t>
            </a:r>
            <a:r>
              <a:rPr spc="-5" dirty="0"/>
              <a:t>Circuit	(Example</a:t>
            </a:r>
            <a:r>
              <a:rPr spc="-75" dirty="0"/>
              <a:t> </a:t>
            </a:r>
            <a:r>
              <a:rPr spc="-5" dirty="0"/>
              <a:t>2)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10800000" flipV="1">
            <a:off x="0" y="0"/>
            <a:ext cx="10058400" cy="777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0"/>
            <a:ext cx="10058400" cy="777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19471" y="4163567"/>
            <a:ext cx="1112520" cy="0"/>
          </a:xfrm>
          <a:custGeom>
            <a:avLst/>
            <a:gdLst/>
            <a:ahLst/>
            <a:cxnLst/>
            <a:rect l="l" t="t" r="r" b="b"/>
            <a:pathLst>
              <a:path w="1112520">
                <a:moveTo>
                  <a:pt x="0" y="0"/>
                </a:moveTo>
                <a:lnTo>
                  <a:pt x="111251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2576" y="4541520"/>
            <a:ext cx="3721735" cy="0"/>
          </a:xfrm>
          <a:custGeom>
            <a:avLst/>
            <a:gdLst/>
            <a:ahLst/>
            <a:cxnLst/>
            <a:rect l="l" t="t" r="r" b="b"/>
            <a:pathLst>
              <a:path w="3721735">
                <a:moveTo>
                  <a:pt x="0" y="0"/>
                </a:moveTo>
                <a:lnTo>
                  <a:pt x="372160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7023" y="3905021"/>
            <a:ext cx="850900" cy="381000"/>
          </a:xfrm>
          <a:custGeom>
            <a:avLst/>
            <a:gdLst/>
            <a:ahLst/>
            <a:cxnLst/>
            <a:rect l="l" t="t" r="r" b="b"/>
            <a:pathLst>
              <a:path w="850900" h="381000">
                <a:moveTo>
                  <a:pt x="0" y="66522"/>
                </a:moveTo>
                <a:lnTo>
                  <a:pt x="61329" y="28561"/>
                </a:lnTo>
                <a:lnTo>
                  <a:pt x="131094" y="6587"/>
                </a:lnTo>
                <a:lnTo>
                  <a:pt x="207779" y="0"/>
                </a:lnTo>
                <a:lnTo>
                  <a:pt x="248242" y="2289"/>
                </a:lnTo>
                <a:lnTo>
                  <a:pt x="289867" y="8199"/>
                </a:lnTo>
                <a:lnTo>
                  <a:pt x="332463" y="17657"/>
                </a:lnTo>
                <a:lnTo>
                  <a:pt x="375841" y="30585"/>
                </a:lnTo>
                <a:lnTo>
                  <a:pt x="419811" y="46911"/>
                </a:lnTo>
                <a:lnTo>
                  <a:pt x="464184" y="66558"/>
                </a:lnTo>
                <a:lnTo>
                  <a:pt x="508771" y="89451"/>
                </a:lnTo>
                <a:lnTo>
                  <a:pt x="553381" y="115516"/>
                </a:lnTo>
                <a:lnTo>
                  <a:pt x="597825" y="144677"/>
                </a:lnTo>
                <a:lnTo>
                  <a:pt x="641914" y="176860"/>
                </a:lnTo>
                <a:lnTo>
                  <a:pt x="685458" y="211989"/>
                </a:lnTo>
                <a:lnTo>
                  <a:pt x="728267" y="249989"/>
                </a:lnTo>
                <a:lnTo>
                  <a:pt x="770152" y="290785"/>
                </a:lnTo>
                <a:lnTo>
                  <a:pt x="810924" y="334303"/>
                </a:lnTo>
                <a:lnTo>
                  <a:pt x="850392" y="38046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6167" y="4282440"/>
            <a:ext cx="841375" cy="467359"/>
          </a:xfrm>
          <a:custGeom>
            <a:avLst/>
            <a:gdLst/>
            <a:ahLst/>
            <a:cxnLst/>
            <a:rect l="l" t="t" r="r" b="b"/>
            <a:pathLst>
              <a:path w="841375" h="467360">
                <a:moveTo>
                  <a:pt x="0" y="417576"/>
                </a:moveTo>
                <a:lnTo>
                  <a:pt x="68782" y="449276"/>
                </a:lnTo>
                <a:lnTo>
                  <a:pt x="142937" y="465024"/>
                </a:lnTo>
                <a:lnTo>
                  <a:pt x="181630" y="467127"/>
                </a:lnTo>
                <a:lnTo>
                  <a:pt x="221187" y="465494"/>
                </a:lnTo>
                <a:lnTo>
                  <a:pt x="261448" y="460209"/>
                </a:lnTo>
                <a:lnTo>
                  <a:pt x="302253" y="451358"/>
                </a:lnTo>
                <a:lnTo>
                  <a:pt x="343443" y="439023"/>
                </a:lnTo>
                <a:lnTo>
                  <a:pt x="384858" y="423289"/>
                </a:lnTo>
                <a:lnTo>
                  <a:pt x="426339" y="404241"/>
                </a:lnTo>
                <a:lnTo>
                  <a:pt x="467724" y="381961"/>
                </a:lnTo>
                <a:lnTo>
                  <a:pt x="508856" y="356536"/>
                </a:lnTo>
                <a:lnTo>
                  <a:pt x="549574" y="328048"/>
                </a:lnTo>
                <a:lnTo>
                  <a:pt x="589718" y="296582"/>
                </a:lnTo>
                <a:lnTo>
                  <a:pt x="629129" y="262221"/>
                </a:lnTo>
                <a:lnTo>
                  <a:pt x="667646" y="225051"/>
                </a:lnTo>
                <a:lnTo>
                  <a:pt x="705111" y="185156"/>
                </a:lnTo>
                <a:lnTo>
                  <a:pt x="741363" y="142619"/>
                </a:lnTo>
                <a:lnTo>
                  <a:pt x="776243" y="97524"/>
                </a:lnTo>
                <a:lnTo>
                  <a:pt x="809591" y="49956"/>
                </a:lnTo>
                <a:lnTo>
                  <a:pt x="841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0071" y="3974591"/>
            <a:ext cx="147955" cy="722630"/>
          </a:xfrm>
          <a:custGeom>
            <a:avLst/>
            <a:gdLst/>
            <a:ahLst/>
            <a:cxnLst/>
            <a:rect l="l" t="t" r="r" b="b"/>
            <a:pathLst>
              <a:path w="147954" h="722629">
                <a:moveTo>
                  <a:pt x="6095" y="722376"/>
                </a:moveTo>
                <a:lnTo>
                  <a:pt x="37958" y="694266"/>
                </a:lnTo>
                <a:lnTo>
                  <a:pt x="65774" y="662851"/>
                </a:lnTo>
                <a:lnTo>
                  <a:pt x="89547" y="628432"/>
                </a:lnTo>
                <a:lnTo>
                  <a:pt x="109282" y="591311"/>
                </a:lnTo>
                <a:lnTo>
                  <a:pt x="124982" y="551789"/>
                </a:lnTo>
                <a:lnTo>
                  <a:pt x="136650" y="510167"/>
                </a:lnTo>
                <a:lnTo>
                  <a:pt x="144291" y="466747"/>
                </a:lnTo>
                <a:lnTo>
                  <a:pt x="147908" y="421831"/>
                </a:lnTo>
                <a:lnTo>
                  <a:pt x="147505" y="375721"/>
                </a:lnTo>
                <a:lnTo>
                  <a:pt x="143085" y="328716"/>
                </a:lnTo>
                <a:lnTo>
                  <a:pt x="134652" y="281120"/>
                </a:lnTo>
                <a:lnTo>
                  <a:pt x="122211" y="233234"/>
                </a:lnTo>
                <a:lnTo>
                  <a:pt x="105764" y="185359"/>
                </a:lnTo>
                <a:lnTo>
                  <a:pt x="85316" y="137796"/>
                </a:lnTo>
                <a:lnTo>
                  <a:pt x="60870" y="90848"/>
                </a:lnTo>
                <a:lnTo>
                  <a:pt x="32430" y="44815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21755" y="4772659"/>
            <a:ext cx="48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70959" y="3596640"/>
            <a:ext cx="1045844" cy="3175"/>
          </a:xfrm>
          <a:custGeom>
            <a:avLst/>
            <a:gdLst/>
            <a:ahLst/>
            <a:cxnLst/>
            <a:rect l="l" t="t" r="r" b="b"/>
            <a:pathLst>
              <a:path w="1045845" h="3175">
                <a:moveTo>
                  <a:pt x="0" y="0"/>
                </a:moveTo>
                <a:lnTo>
                  <a:pt x="1045463" y="304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86859" y="3212083"/>
            <a:ext cx="594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60" dirty="0">
                <a:latin typeface="Symbol"/>
                <a:cs typeface="Symbol"/>
              </a:rPr>
              <a:t></a:t>
            </a:r>
            <a:r>
              <a:rPr sz="2400" spc="6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55847" y="3197351"/>
            <a:ext cx="506095" cy="798830"/>
          </a:xfrm>
          <a:custGeom>
            <a:avLst/>
            <a:gdLst/>
            <a:ahLst/>
            <a:cxnLst/>
            <a:rect l="l" t="t" r="r" b="b"/>
            <a:pathLst>
              <a:path w="506095" h="798829">
                <a:moveTo>
                  <a:pt x="252984" y="0"/>
                </a:moveTo>
                <a:lnTo>
                  <a:pt x="326227" y="16991"/>
                </a:lnTo>
                <a:lnTo>
                  <a:pt x="359847" y="37283"/>
                </a:lnTo>
                <a:lnTo>
                  <a:pt x="390952" y="64596"/>
                </a:lnTo>
                <a:lnTo>
                  <a:pt x="419158" y="98298"/>
                </a:lnTo>
                <a:lnTo>
                  <a:pt x="444080" y="137757"/>
                </a:lnTo>
                <a:lnTo>
                  <a:pt x="465334" y="182341"/>
                </a:lnTo>
                <a:lnTo>
                  <a:pt x="482534" y="231418"/>
                </a:lnTo>
                <a:lnTo>
                  <a:pt x="495296" y="284357"/>
                </a:lnTo>
                <a:lnTo>
                  <a:pt x="503236" y="340524"/>
                </a:lnTo>
                <a:lnTo>
                  <a:pt x="505967" y="399288"/>
                </a:lnTo>
                <a:lnTo>
                  <a:pt x="503236" y="458738"/>
                </a:lnTo>
                <a:lnTo>
                  <a:pt x="495296" y="515331"/>
                </a:lnTo>
                <a:lnTo>
                  <a:pt x="482534" y="568476"/>
                </a:lnTo>
                <a:lnTo>
                  <a:pt x="465334" y="617580"/>
                </a:lnTo>
                <a:lnTo>
                  <a:pt x="444080" y="662054"/>
                </a:lnTo>
                <a:lnTo>
                  <a:pt x="419158" y="701307"/>
                </a:lnTo>
                <a:lnTo>
                  <a:pt x="390952" y="734748"/>
                </a:lnTo>
                <a:lnTo>
                  <a:pt x="359847" y="761787"/>
                </a:lnTo>
                <a:lnTo>
                  <a:pt x="326227" y="781831"/>
                </a:lnTo>
                <a:lnTo>
                  <a:pt x="252984" y="798576"/>
                </a:lnTo>
                <a:lnTo>
                  <a:pt x="0" y="798576"/>
                </a:lnTo>
                <a:lnTo>
                  <a:pt x="0" y="0"/>
                </a:lnTo>
                <a:lnTo>
                  <a:pt x="252984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15132" y="2779267"/>
            <a:ext cx="66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13376" y="3593591"/>
            <a:ext cx="0" cy="579120"/>
          </a:xfrm>
          <a:custGeom>
            <a:avLst/>
            <a:gdLst/>
            <a:ahLst/>
            <a:cxnLst/>
            <a:rect l="l" t="t" r="r" b="b"/>
            <a:pathLst>
              <a:path h="579120">
                <a:moveTo>
                  <a:pt x="0" y="0"/>
                </a:moveTo>
                <a:lnTo>
                  <a:pt x="0" y="57912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9527" y="3346703"/>
            <a:ext cx="1049020" cy="12700"/>
          </a:xfrm>
          <a:custGeom>
            <a:avLst/>
            <a:gdLst/>
            <a:ahLst/>
            <a:cxnLst/>
            <a:rect l="l" t="t" r="r" b="b"/>
            <a:pathLst>
              <a:path w="1049020" h="12700">
                <a:moveTo>
                  <a:pt x="0" y="12192"/>
                </a:moveTo>
                <a:lnTo>
                  <a:pt x="104851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3432" y="3825240"/>
            <a:ext cx="1033780" cy="3175"/>
          </a:xfrm>
          <a:custGeom>
            <a:avLst/>
            <a:gdLst/>
            <a:ahLst/>
            <a:cxnLst/>
            <a:rect l="l" t="t" r="r" b="b"/>
            <a:pathLst>
              <a:path w="1033779" h="3175">
                <a:moveTo>
                  <a:pt x="0" y="0"/>
                </a:moveTo>
                <a:lnTo>
                  <a:pt x="1033271" y="304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50811" y="3907028"/>
            <a:ext cx="1283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latin typeface="Arial"/>
                <a:cs typeface="Arial"/>
              </a:rPr>
              <a:t> </a:t>
            </a:r>
            <a:r>
              <a:rPr sz="2400" u="heavy" spc="-305" dirty="0">
                <a:latin typeface="Arial"/>
                <a:cs typeface="Arial"/>
              </a:rPr>
              <a:t> </a:t>
            </a:r>
            <a:r>
              <a:rPr sz="2400" u="heavy" dirty="0">
                <a:latin typeface="Arial"/>
                <a:cs typeface="Arial"/>
              </a:rPr>
              <a:t>A </a:t>
            </a:r>
            <a:r>
              <a:rPr sz="2400" u="heavy" spc="60" dirty="0">
                <a:latin typeface="Symbol"/>
                <a:cs typeface="Symbol"/>
              </a:rPr>
              <a:t></a:t>
            </a:r>
            <a:r>
              <a:rPr sz="2400" u="heavy" spc="60" dirty="0">
                <a:latin typeface="Arial"/>
                <a:cs typeface="Arial"/>
              </a:rPr>
              <a:t>B</a:t>
            </a:r>
            <a:r>
              <a:rPr sz="2400" u="heavy" spc="-390" dirty="0">
                <a:latin typeface="Arial"/>
                <a:cs typeface="Arial"/>
              </a:rPr>
              <a:t> </a:t>
            </a:r>
            <a:r>
              <a:rPr sz="2400" u="heavy" spc="185" dirty="0">
                <a:latin typeface="Arial"/>
                <a:cs typeface="Arial"/>
              </a:rPr>
              <a:t>+C</a:t>
            </a:r>
            <a:r>
              <a:rPr sz="2400" u="heavy" spc="-270" dirty="0"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706372" y="7060758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83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25</a:t>
            </a:fld>
            <a:r>
              <a:rPr spc="-10" dirty="0"/>
              <a:t>/78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47748" y="3038348"/>
            <a:ext cx="229235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  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2988" y="4336796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33092" y="2056892"/>
            <a:ext cx="28016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Boolean Expression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84723" y="2023364"/>
            <a:ext cx="1153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60" dirty="0">
                <a:latin typeface="Symbol"/>
                <a:cs typeface="Symbol"/>
              </a:rPr>
              <a:t></a:t>
            </a:r>
            <a:r>
              <a:rPr sz="2400" spc="60" dirty="0">
                <a:latin typeface="Arial"/>
                <a:cs typeface="Arial"/>
              </a:rPr>
              <a:t>B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185" dirty="0">
                <a:latin typeface="Arial"/>
                <a:cs typeface="Arial"/>
              </a:rPr>
              <a:t>+C</a:t>
            </a:r>
            <a:r>
              <a:rPr sz="2400" spc="-270" dirty="0"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74852" y="670051"/>
            <a:ext cx="7456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Constructing </a:t>
            </a:r>
            <a:r>
              <a:rPr dirty="0"/>
              <a:t>a </a:t>
            </a:r>
            <a:r>
              <a:rPr spc="-5" dirty="0"/>
              <a:t>Logic Circuit from a Boolean  Expression (Example</a:t>
            </a:r>
            <a:r>
              <a:rPr spc="25" dirty="0"/>
              <a:t> </a:t>
            </a:r>
            <a:r>
              <a:rPr spc="-5" dirty="0"/>
              <a:t>1)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45995"/>
            <a:ext cx="7182484" cy="28809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5" dirty="0">
                <a:solidFill>
                  <a:srgbClr val="333333"/>
                </a:solidFill>
                <a:latin typeface="Verdana"/>
                <a:cs typeface="Verdana"/>
              </a:rPr>
              <a:t>In this chapter you will learn</a:t>
            </a:r>
            <a:r>
              <a:rPr sz="2200" b="1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333333"/>
                </a:solidFill>
                <a:latin typeface="Verdana"/>
                <a:cs typeface="Verdana"/>
              </a:rPr>
              <a:t>about: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Times New Roman"/>
              <a:cs typeface="Times New Roman"/>
            </a:endParaRPr>
          </a:p>
          <a:p>
            <a:pPr marL="920750" marR="508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10" smtClean="0">
                <a:solidFill>
                  <a:srgbClr val="333333"/>
                </a:solidFill>
                <a:latin typeface="Verdana"/>
                <a:cs typeface="Verdana"/>
              </a:rPr>
              <a:t>Fundamental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concepts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basic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laws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Boolean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algebra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Boolean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function and</a:t>
            </a:r>
            <a:r>
              <a:rPr sz="2000" spc="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minimization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Logic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gates</a:t>
            </a:r>
            <a:endParaRPr sz="200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Logic circuits and </a:t>
            </a:r>
            <a:r>
              <a:rPr sz="2000" spc="-10">
                <a:solidFill>
                  <a:srgbClr val="333333"/>
                </a:solidFill>
                <a:latin typeface="Verdana"/>
                <a:cs typeface="Verdana"/>
              </a:rPr>
              <a:t>Boolean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smtClean="0">
                <a:solidFill>
                  <a:srgbClr val="333333"/>
                </a:solidFill>
                <a:latin typeface="Verdana"/>
                <a:cs typeface="Verdana"/>
              </a:rPr>
              <a:t>expressions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60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3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/78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852" y="688340"/>
            <a:ext cx="45694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Learning </a:t>
            </a:r>
            <a:r>
              <a:rPr sz="3200" spc="-5" dirty="0"/>
              <a:t>Objectives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8" y="1736851"/>
            <a:ext cx="7317740" cy="4355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of Binary</a:t>
            </a:r>
            <a:r>
              <a:rPr sz="20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Digit</a:t>
            </a:r>
            <a:endParaRPr sz="2000">
              <a:latin typeface="Verdana"/>
              <a:cs typeface="Verdana"/>
            </a:endParaRPr>
          </a:p>
          <a:p>
            <a:pPr marL="591820" marR="109220" lvl="1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796290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Boolean equations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have either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two possible 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values,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 1</a:t>
            </a:r>
            <a:endParaRPr sz="2000" u="sng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8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Logical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Addition</a:t>
            </a:r>
            <a:endParaRPr sz="2000">
              <a:latin typeface="Verdana"/>
              <a:cs typeface="Verdana"/>
            </a:endParaRPr>
          </a:p>
          <a:p>
            <a:pPr marL="591820" marR="93345" lvl="1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796290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Symbol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‘</a:t>
            </a:r>
            <a:r>
              <a:rPr sz="2000" b="1" u="sng" spc="-5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’,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also known as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‘</a:t>
            </a:r>
            <a:r>
              <a:rPr sz="2000" b="1" u="sng" spc="-5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’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operator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, used for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logical addition.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Follows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law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addition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Logical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Multiplication</a:t>
            </a:r>
            <a:endParaRPr sz="2000">
              <a:latin typeface="Verdana"/>
              <a:cs typeface="Verdana"/>
            </a:endParaRPr>
          </a:p>
          <a:p>
            <a:pPr marL="591820" marR="13970" lvl="1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796290" algn="l"/>
                <a:tab pos="3470910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Symbol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‘</a:t>
            </a:r>
            <a:r>
              <a:rPr sz="2000" b="1" u="sng" spc="-5" dirty="0">
                <a:solidFill>
                  <a:srgbClr val="333333"/>
                </a:solidFill>
                <a:latin typeface="Verdana"/>
                <a:cs typeface="Verdana"/>
              </a:rPr>
              <a:t>.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’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, also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known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‘</a:t>
            </a:r>
            <a:r>
              <a:rPr sz="2000" b="1" u="sng" spc="-10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’ operator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logical</a:t>
            </a:r>
            <a:r>
              <a:rPr sz="2000" spc="1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multiplication.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Follows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law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binary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multiplication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Complementation</a:t>
            </a:r>
            <a:endParaRPr sz="2000">
              <a:latin typeface="Verdana"/>
              <a:cs typeface="Verdana"/>
            </a:endParaRPr>
          </a:p>
          <a:p>
            <a:pPr marL="591820" marR="5080" lvl="1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796290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Symbol ‘</a:t>
            </a:r>
            <a:r>
              <a:rPr sz="2000" b="1" u="sng" spc="-10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’,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also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known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‘</a:t>
            </a:r>
            <a:r>
              <a:rPr sz="2000" b="1" u="sng" spc="-10" dirty="0">
                <a:solidFill>
                  <a:srgbClr val="333333"/>
                </a:solidFill>
                <a:latin typeface="Verdana"/>
                <a:cs typeface="Verdana"/>
              </a:rPr>
              <a:t>NOT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’ operator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, used for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complementation. Follows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law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compliment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61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4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/78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5708" y="785876"/>
            <a:ext cx="7292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Fundamental Concepts of Boolean</a:t>
            </a:r>
            <a:r>
              <a:rPr spc="125" dirty="0"/>
              <a:t> </a:t>
            </a:r>
            <a:r>
              <a:rPr spc="-5" dirty="0"/>
              <a:t>Algebra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6188" y="1662480"/>
            <a:ext cx="8176259" cy="2610971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5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smtClean="0">
                <a:solidFill>
                  <a:srgbClr val="333333"/>
                </a:solidFill>
                <a:latin typeface="Verdana"/>
                <a:cs typeface="Verdana"/>
              </a:rPr>
              <a:t>Higher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operator’s precedence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level,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earlier it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is</a:t>
            </a:r>
            <a:r>
              <a:rPr sz="2000" spc="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evaluated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5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Expression 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scanned </a:t>
            </a:r>
            <a:r>
              <a:rPr sz="2000" u="sng" spc="-15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left to</a:t>
            </a:r>
            <a:r>
              <a:rPr sz="2000" u="sng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right</a:t>
            </a:r>
            <a:endParaRPr sz="2000" u="sng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5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First,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expressions enclosed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within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parentheses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are</a:t>
            </a:r>
            <a:r>
              <a:rPr sz="2000" spc="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evaluated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8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Then,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all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complement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(NOT)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operations are</a:t>
            </a:r>
            <a:r>
              <a:rPr sz="2000" spc="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performed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3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Then,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all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‘</a:t>
            </a:r>
            <a:r>
              <a:rPr sz="2000" u="sng" spc="-10" dirty="0">
                <a:solidFill>
                  <a:srgbClr val="333333"/>
                </a:solidFill>
                <a:latin typeface="Symbol"/>
                <a:cs typeface="Symbol"/>
              </a:rPr>
              <a:t>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’ (AND)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operations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performed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Finally, all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‘</a:t>
            </a:r>
            <a:r>
              <a:rPr sz="2000" u="sng" spc="-5" dirty="0">
                <a:solidFill>
                  <a:srgbClr val="333333"/>
                </a:solidFill>
                <a:latin typeface="Symbol"/>
                <a:cs typeface="Symbol"/>
              </a:rPr>
              <a:t>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’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(OR)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operations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performed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62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5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/78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852" y="667004"/>
            <a:ext cx="48387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Operator</a:t>
            </a:r>
            <a:r>
              <a:rPr sz="3200" spc="15" dirty="0"/>
              <a:t> </a:t>
            </a:r>
            <a:r>
              <a:rPr sz="3200" spc="-5" dirty="0"/>
              <a:t>Precedence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406131" y="6327140"/>
            <a:ext cx="1705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(Continued 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9288" y="2682239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1856" y="0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98776" y="2322576"/>
            <a:ext cx="3810000" cy="1219200"/>
          </a:xfrm>
          <a:custGeom>
            <a:avLst/>
            <a:gdLst/>
            <a:ahLst/>
            <a:cxnLst/>
            <a:rect l="l" t="t" r="r" b="b"/>
            <a:pathLst>
              <a:path w="3810000" h="1219200">
                <a:moveTo>
                  <a:pt x="0" y="1219200"/>
                </a:moveTo>
                <a:lnTo>
                  <a:pt x="3810000" y="1219200"/>
                </a:lnTo>
                <a:lnTo>
                  <a:pt x="38100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9728" y="2438400"/>
            <a:ext cx="1917700" cy="972819"/>
          </a:xfrm>
          <a:custGeom>
            <a:avLst/>
            <a:gdLst/>
            <a:ahLst/>
            <a:cxnLst/>
            <a:rect l="l" t="t" r="r" b="b"/>
            <a:pathLst>
              <a:path w="1917700" h="972820">
                <a:moveTo>
                  <a:pt x="0" y="972312"/>
                </a:moveTo>
                <a:lnTo>
                  <a:pt x="1917192" y="972312"/>
                </a:lnTo>
                <a:lnTo>
                  <a:pt x="1917192" y="0"/>
                </a:lnTo>
                <a:lnTo>
                  <a:pt x="0" y="0"/>
                </a:lnTo>
                <a:lnTo>
                  <a:pt x="0" y="972312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01311" y="3276600"/>
            <a:ext cx="76200" cy="722630"/>
          </a:xfrm>
          <a:custGeom>
            <a:avLst/>
            <a:gdLst/>
            <a:ahLst/>
            <a:cxnLst/>
            <a:rect l="l" t="t" r="r" b="b"/>
            <a:pathLst>
              <a:path w="76200" h="722629">
                <a:moveTo>
                  <a:pt x="45720" y="64008"/>
                </a:moveTo>
                <a:lnTo>
                  <a:pt x="27432" y="64008"/>
                </a:lnTo>
                <a:lnTo>
                  <a:pt x="27432" y="722376"/>
                </a:lnTo>
                <a:lnTo>
                  <a:pt x="45720" y="722376"/>
                </a:lnTo>
                <a:lnTo>
                  <a:pt x="45720" y="64008"/>
                </a:lnTo>
                <a:close/>
              </a:path>
              <a:path w="76200" h="722629">
                <a:moveTo>
                  <a:pt x="36575" y="0"/>
                </a:moveTo>
                <a:lnTo>
                  <a:pt x="0" y="76200"/>
                </a:lnTo>
                <a:lnTo>
                  <a:pt x="27432" y="76200"/>
                </a:lnTo>
                <a:lnTo>
                  <a:pt x="27432" y="64008"/>
                </a:lnTo>
                <a:lnTo>
                  <a:pt x="69860" y="64008"/>
                </a:lnTo>
                <a:lnTo>
                  <a:pt x="36575" y="0"/>
                </a:lnTo>
                <a:close/>
              </a:path>
              <a:path w="76200" h="722629">
                <a:moveTo>
                  <a:pt x="69860" y="64008"/>
                </a:moveTo>
                <a:lnTo>
                  <a:pt x="45720" y="64008"/>
                </a:lnTo>
                <a:lnTo>
                  <a:pt x="45720" y="76200"/>
                </a:lnTo>
                <a:lnTo>
                  <a:pt x="76200" y="76200"/>
                </a:lnTo>
                <a:lnTo>
                  <a:pt x="69860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5711" y="3389376"/>
            <a:ext cx="76200" cy="722630"/>
          </a:xfrm>
          <a:custGeom>
            <a:avLst/>
            <a:gdLst/>
            <a:ahLst/>
            <a:cxnLst/>
            <a:rect l="l" t="t" r="r" b="b"/>
            <a:pathLst>
              <a:path w="76200" h="722629">
                <a:moveTo>
                  <a:pt x="45720" y="64008"/>
                </a:moveTo>
                <a:lnTo>
                  <a:pt x="27432" y="64008"/>
                </a:lnTo>
                <a:lnTo>
                  <a:pt x="27432" y="722376"/>
                </a:lnTo>
                <a:lnTo>
                  <a:pt x="45720" y="722376"/>
                </a:lnTo>
                <a:lnTo>
                  <a:pt x="45720" y="64008"/>
                </a:lnTo>
                <a:close/>
              </a:path>
              <a:path w="76200" h="722629">
                <a:moveTo>
                  <a:pt x="36575" y="0"/>
                </a:moveTo>
                <a:lnTo>
                  <a:pt x="0" y="76200"/>
                </a:lnTo>
                <a:lnTo>
                  <a:pt x="27432" y="76200"/>
                </a:lnTo>
                <a:lnTo>
                  <a:pt x="27432" y="64008"/>
                </a:lnTo>
                <a:lnTo>
                  <a:pt x="69860" y="64008"/>
                </a:lnTo>
                <a:lnTo>
                  <a:pt x="36575" y="0"/>
                </a:lnTo>
                <a:close/>
              </a:path>
              <a:path w="76200" h="722629">
                <a:moveTo>
                  <a:pt x="69860" y="64008"/>
                </a:moveTo>
                <a:lnTo>
                  <a:pt x="45720" y="64008"/>
                </a:lnTo>
                <a:lnTo>
                  <a:pt x="45720" y="76200"/>
                </a:lnTo>
                <a:lnTo>
                  <a:pt x="76200" y="76200"/>
                </a:lnTo>
                <a:lnTo>
                  <a:pt x="69860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3911" y="3505200"/>
            <a:ext cx="76200" cy="722630"/>
          </a:xfrm>
          <a:custGeom>
            <a:avLst/>
            <a:gdLst/>
            <a:ahLst/>
            <a:cxnLst/>
            <a:rect l="l" t="t" r="r" b="b"/>
            <a:pathLst>
              <a:path w="76200" h="722629">
                <a:moveTo>
                  <a:pt x="45720" y="64008"/>
                </a:moveTo>
                <a:lnTo>
                  <a:pt x="27432" y="64008"/>
                </a:lnTo>
                <a:lnTo>
                  <a:pt x="27432" y="722376"/>
                </a:lnTo>
                <a:lnTo>
                  <a:pt x="45720" y="722376"/>
                </a:lnTo>
                <a:lnTo>
                  <a:pt x="45720" y="64008"/>
                </a:lnTo>
                <a:close/>
              </a:path>
              <a:path w="76200" h="722629">
                <a:moveTo>
                  <a:pt x="36575" y="0"/>
                </a:moveTo>
                <a:lnTo>
                  <a:pt x="0" y="76200"/>
                </a:lnTo>
                <a:lnTo>
                  <a:pt x="27432" y="76200"/>
                </a:lnTo>
                <a:lnTo>
                  <a:pt x="27432" y="64008"/>
                </a:lnTo>
                <a:lnTo>
                  <a:pt x="69860" y="64008"/>
                </a:lnTo>
                <a:lnTo>
                  <a:pt x="36575" y="0"/>
                </a:lnTo>
                <a:close/>
              </a:path>
              <a:path w="76200" h="722629">
                <a:moveTo>
                  <a:pt x="69860" y="64008"/>
                </a:moveTo>
                <a:lnTo>
                  <a:pt x="45720" y="64008"/>
                </a:lnTo>
                <a:lnTo>
                  <a:pt x="45720" y="76200"/>
                </a:lnTo>
                <a:lnTo>
                  <a:pt x="76200" y="76200"/>
                </a:lnTo>
                <a:lnTo>
                  <a:pt x="69860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12411" y="3769867"/>
            <a:ext cx="457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aseline="-16975" dirty="0">
                <a:solidFill>
                  <a:srgbClr val="333333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st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62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192516" y="7066854"/>
            <a:ext cx="942340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Slide</a:t>
            </a:r>
            <a:r>
              <a:rPr sz="14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fld id="{81D60167-4931-47E6-BA6A-407CBD079E47}" type="slidenum"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6</a:t>
            </a:fld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/78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5100" y="3903979"/>
            <a:ext cx="55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aseline="-16975" dirty="0">
                <a:solidFill>
                  <a:srgbClr val="333333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01588" y="3998467"/>
            <a:ext cx="506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aseline="-16975" dirty="0">
                <a:solidFill>
                  <a:srgbClr val="333333"/>
                </a:solidFill>
                <a:latin typeface="Times New Roman"/>
                <a:cs typeface="Times New Roman"/>
              </a:rPr>
              <a:t>3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rd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044" y="438404"/>
            <a:ext cx="8862060" cy="2802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97935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  <a:p>
            <a:pPr marL="381000">
              <a:lnSpc>
                <a:spcPct val="100000"/>
              </a:lnSpc>
              <a:spcBef>
                <a:spcPts val="114"/>
              </a:spcBef>
            </a:pPr>
            <a:r>
              <a:rPr sz="3200" b="1" spc="-1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r>
              <a:rPr sz="3200" b="1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Verdana"/>
                <a:cs typeface="Verdana"/>
              </a:rPr>
              <a:t>Precedence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2143125">
              <a:lnSpc>
                <a:spcPct val="100000"/>
              </a:lnSpc>
              <a:tabLst>
                <a:tab pos="2895600" algn="l"/>
                <a:tab pos="3520440" algn="l"/>
                <a:tab pos="4239895" algn="l"/>
                <a:tab pos="4605655" algn="l"/>
              </a:tabLst>
            </a:pPr>
            <a:r>
              <a:rPr sz="4200" spc="-5" dirty="0">
                <a:latin typeface="Times New Roman"/>
                <a:cs typeface="Times New Roman"/>
              </a:rPr>
              <a:t>X	</a:t>
            </a:r>
            <a:r>
              <a:rPr sz="4200" dirty="0">
                <a:latin typeface="Symbol"/>
                <a:cs typeface="Symbol"/>
              </a:rPr>
              <a:t>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5" dirty="0">
                <a:latin typeface="Times New Roman"/>
                <a:cs typeface="Times New Roman"/>
              </a:rPr>
              <a:t>Y	</a:t>
            </a:r>
            <a:r>
              <a:rPr sz="4200" dirty="0">
                <a:latin typeface="Symbol"/>
                <a:cs typeface="Symbol"/>
              </a:rPr>
              <a:t></a:t>
            </a:r>
            <a:r>
              <a:rPr sz="4200" dirty="0">
                <a:latin typeface="Times New Roman"/>
                <a:cs typeface="Times New Roman"/>
              </a:rPr>
              <a:t>	Z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2908" y="1736851"/>
            <a:ext cx="6893559" cy="45255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Boolean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function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 expression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formed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with:</a:t>
            </a:r>
            <a:endParaRPr sz="2000">
              <a:latin typeface="Verdana"/>
              <a:cs typeface="Verdana"/>
            </a:endParaRPr>
          </a:p>
          <a:p>
            <a:pPr marL="927100" lvl="1" indent="-335280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variables</a:t>
            </a:r>
            <a:endParaRPr sz="2000">
              <a:latin typeface="Verdana"/>
              <a:cs typeface="Verdana"/>
            </a:endParaRPr>
          </a:p>
          <a:p>
            <a:pPr marL="927100" lvl="1" indent="-335280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Operators (OR, AND,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NOT)</a:t>
            </a:r>
            <a:endParaRPr sz="2000">
              <a:latin typeface="Verdana"/>
              <a:cs typeface="Verdana"/>
            </a:endParaRPr>
          </a:p>
          <a:p>
            <a:pPr marL="927100" lvl="1" indent="-335280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Parentheses,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equal</a:t>
            </a:r>
            <a:r>
              <a:rPr sz="2000" spc="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sign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value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Boolean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function can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 either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 or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655"/>
              </a:spcBef>
              <a:buClr>
                <a:srgbClr val="FF330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 Boolean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function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may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represented</a:t>
            </a:r>
            <a:r>
              <a:rPr sz="2000" spc="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as:</a:t>
            </a:r>
            <a:endParaRPr sz="2000">
              <a:latin typeface="Verdana"/>
              <a:cs typeface="Verdana"/>
            </a:endParaRPr>
          </a:p>
          <a:p>
            <a:pPr marL="927100" lvl="1" indent="-335280">
              <a:lnSpc>
                <a:spcPct val="100000"/>
              </a:lnSpc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An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algebraic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expression</a:t>
            </a:r>
            <a:r>
              <a:rPr sz="2000" spc="-1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2000" spc="-2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endParaRPr sz="2000">
              <a:latin typeface="Verdana"/>
              <a:cs typeface="Verdana"/>
            </a:endParaRPr>
          </a:p>
          <a:p>
            <a:pPr marL="927100" lvl="1" indent="-335280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u="sng" spc="-5">
                <a:solidFill>
                  <a:srgbClr val="333333"/>
                </a:solidFill>
                <a:latin typeface="Verdana"/>
                <a:cs typeface="Verdana"/>
              </a:rPr>
              <a:t>truth</a:t>
            </a:r>
            <a:r>
              <a:rPr sz="2000" u="sng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mtClean="0">
                <a:solidFill>
                  <a:srgbClr val="333333"/>
                </a:solidFill>
                <a:latin typeface="Verdana"/>
                <a:cs typeface="Verdana"/>
              </a:rPr>
              <a:t>table</a:t>
            </a:r>
            <a:endParaRPr lang="en-US" sz="2000" u="sng" dirty="0" smtClean="0">
              <a:solidFill>
                <a:srgbClr val="333333"/>
              </a:solidFill>
              <a:latin typeface="Verdana"/>
              <a:cs typeface="Verdana"/>
            </a:endParaRPr>
          </a:p>
          <a:p>
            <a:pPr marL="927100" lvl="1" indent="-335280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lang="en-US" sz="2000" u="sng" dirty="0" smtClean="0">
                <a:solidFill>
                  <a:srgbClr val="333333"/>
                </a:solidFill>
                <a:latin typeface="Verdana"/>
                <a:cs typeface="Verdana"/>
              </a:rPr>
              <a:t>Logical Circuit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67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7</a:t>
            </a:fld>
            <a:r>
              <a:rPr spc="-10" dirty="0"/>
              <a:t>/78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6563" y="679195"/>
            <a:ext cx="42151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Boolean</a:t>
            </a:r>
            <a:r>
              <a:rPr sz="3200" spc="-5" dirty="0"/>
              <a:t> </a:t>
            </a:r>
            <a:r>
              <a:rPr sz="3200" spc="-10" dirty="0"/>
              <a:t>Functions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4000" cy="1002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79520" y="199034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8963" y="1764797"/>
            <a:ext cx="7712709" cy="317881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286510">
              <a:lnSpc>
                <a:spcPct val="100000"/>
              </a:lnSpc>
              <a:spcBef>
                <a:spcPts val="1485"/>
              </a:spcBef>
            </a:pPr>
            <a:r>
              <a:rPr sz="3600" baseline="2314" dirty="0">
                <a:solidFill>
                  <a:srgbClr val="333333"/>
                </a:solidFill>
                <a:latin typeface="Verdana"/>
                <a:cs typeface="Verdana"/>
              </a:rPr>
              <a:t>W </a:t>
            </a:r>
            <a:r>
              <a:rPr sz="3600" spc="-7" baseline="2314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3600" baseline="2314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sz="3600" spc="-7" baseline="2314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3600" spc="-839" baseline="23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3600" spc="-15" baseline="2314" dirty="0">
                <a:solidFill>
                  <a:srgbClr val="333333"/>
                </a:solidFill>
                <a:latin typeface="Verdana"/>
                <a:cs typeface="Verdana"/>
              </a:rPr>
              <a:t>·Z</a:t>
            </a:r>
            <a:endParaRPr sz="3600" baseline="2314">
              <a:latin typeface="Verdana"/>
              <a:cs typeface="Verdana"/>
            </a:endParaRPr>
          </a:p>
          <a:p>
            <a:pPr marL="356870" marR="5080" indent="-344170">
              <a:lnSpc>
                <a:spcPct val="100000"/>
              </a:lnSpc>
              <a:spcBef>
                <a:spcPts val="114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  <a:tab pos="1550670" algn="l"/>
                <a:tab pos="1958975" algn="l"/>
                <a:tab pos="2322195" algn="l"/>
                <a:tab pos="2635250" algn="l"/>
                <a:tab pos="3821429" algn="l"/>
                <a:tab pos="4223385" algn="l"/>
                <a:tab pos="4650105" algn="l"/>
                <a:tab pos="5058410" algn="l"/>
                <a:tab pos="5689600" algn="l"/>
                <a:tab pos="6115685" algn="l"/>
                <a:tab pos="6722745" algn="l"/>
                <a:tab pos="739013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Va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un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ti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Z,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  written as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 =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(X,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Y,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Z)</a:t>
            </a:r>
            <a:endParaRPr sz="20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RHS 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equation </a:t>
            </a:r>
            <a:r>
              <a:rPr sz="2000" u="sng" spc="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called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r>
              <a:rPr sz="2000" u="sng" spc="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b="1" i="1" u="sng" spc="-10" dirty="0">
                <a:solidFill>
                  <a:srgbClr val="333333"/>
                </a:solidFill>
                <a:latin typeface="Verdana"/>
                <a:cs typeface="Verdana"/>
              </a:rPr>
              <a:t>expression</a:t>
            </a:r>
            <a:endParaRPr sz="2000" u="sng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165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 symbols X, </a:t>
            </a:r>
            <a:r>
              <a:rPr sz="2000" u="sng" dirty="0">
                <a:solidFill>
                  <a:srgbClr val="333333"/>
                </a:solidFill>
                <a:latin typeface="Verdana"/>
                <a:cs typeface="Verdana"/>
              </a:rPr>
              <a:t>Y,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Z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are the </a:t>
            </a:r>
            <a:r>
              <a:rPr sz="2000" b="1" i="1" u="sng" spc="-5" dirty="0">
                <a:solidFill>
                  <a:srgbClr val="333333"/>
                </a:solidFill>
                <a:latin typeface="Verdana"/>
                <a:cs typeface="Verdana"/>
              </a:rPr>
              <a:t>literals </a:t>
            </a:r>
            <a:r>
              <a:rPr sz="2000" u="sng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u="sng"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u="sng" spc="-5" dirty="0">
                <a:solidFill>
                  <a:srgbClr val="333333"/>
                </a:solidFill>
                <a:latin typeface="Verdana"/>
                <a:cs typeface="Verdana"/>
              </a:rPr>
              <a:t>function</a:t>
            </a:r>
            <a:endParaRPr sz="2000" u="sng">
              <a:latin typeface="Verdana"/>
              <a:cs typeface="Verdana"/>
            </a:endParaRPr>
          </a:p>
          <a:p>
            <a:pPr marL="356870" marR="8890" indent="-344170">
              <a:lnSpc>
                <a:spcPct val="100000"/>
              </a:lnSpc>
              <a:spcBef>
                <a:spcPts val="167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  <a:tab pos="1182370" algn="l"/>
                <a:tab pos="2008505" algn="l"/>
                <a:tab pos="315722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</a:t>
            </a:r>
            <a:r>
              <a:rPr sz="2000" spc="3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	given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Boolean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function,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there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may </a:t>
            </a:r>
            <a:r>
              <a:rPr sz="2000" spc="0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more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than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one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algebraic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expressions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67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8</a:t>
            </a:fld>
            <a:r>
              <a:rPr spc="-10" dirty="0"/>
              <a:t>/78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4852" y="670051"/>
            <a:ext cx="3660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Representation as an  Algebraic</a:t>
            </a:r>
            <a:r>
              <a:rPr spc="-10" dirty="0"/>
              <a:t> </a:t>
            </a:r>
            <a:r>
              <a:rPr spc="-5" dirty="0"/>
              <a:t>Expression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59" y="438404"/>
            <a:ext cx="5076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Verdana"/>
                <a:cs typeface="Verdana"/>
              </a:rPr>
              <a:t>Computer </a:t>
            </a:r>
            <a:r>
              <a:rPr sz="1400" spc="-5" dirty="0">
                <a:latin typeface="Verdana"/>
                <a:cs typeface="Verdana"/>
              </a:rPr>
              <a:t>Fundamentals: Pradeep K. Sinha </a:t>
            </a:r>
            <a:r>
              <a:rPr sz="1400" spc="-10" dirty="0">
                <a:latin typeface="Verdana"/>
                <a:cs typeface="Verdana"/>
              </a:rPr>
              <a:t>&amp; </a:t>
            </a:r>
            <a:r>
              <a:rPr sz="1400" dirty="0">
                <a:latin typeface="Verdana"/>
                <a:cs typeface="Verdana"/>
              </a:rPr>
              <a:t>Priti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Sinha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71088" y="1776983"/>
            <a:ext cx="27940" cy="805180"/>
          </a:xfrm>
          <a:custGeom>
            <a:avLst/>
            <a:gdLst/>
            <a:ahLst/>
            <a:cxnLst/>
            <a:rect l="l" t="t" r="r" b="b"/>
            <a:pathLst>
              <a:path w="27939" h="805180">
                <a:moveTo>
                  <a:pt x="0" y="804672"/>
                </a:moveTo>
                <a:lnTo>
                  <a:pt x="27432" y="804672"/>
                </a:lnTo>
                <a:lnTo>
                  <a:pt x="27432" y="0"/>
                </a:lnTo>
                <a:lnTo>
                  <a:pt x="0" y="0"/>
                </a:lnTo>
                <a:lnTo>
                  <a:pt x="0" y="80467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64029" y="1764029"/>
          <a:ext cx="6549390" cy="3983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0990"/>
                <a:gridCol w="1577340"/>
                <a:gridCol w="1702435"/>
                <a:gridCol w="1698625"/>
              </a:tblGrid>
              <a:tr h="810895">
                <a:tc>
                  <a:txBody>
                    <a:bodyPr/>
                    <a:lstStyle/>
                    <a:p>
                      <a:pPr marL="676910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0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X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6350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marL="697230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0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63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0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Z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>
                  <a:txBody>
                    <a:bodyPr/>
                    <a:lstStyle/>
                    <a:p>
                      <a:pPr marL="727710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0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0383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28575">
                      <a:solidFill>
                        <a:srgbClr val="FF9900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marL="7137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247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02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7137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24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02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marL="7137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24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02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7137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24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02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7137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24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02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marL="7137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247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02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7137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24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02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marL="7137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1270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24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1270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12700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02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905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lnB w="12700">
                      <a:solidFill>
                        <a:srgbClr val="9F9F9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Ref.</a:t>
            </a:r>
            <a:r>
              <a:rPr spc="-70" dirty="0"/>
              <a:t> </a:t>
            </a:r>
            <a:r>
              <a:rPr spc="-5" dirty="0"/>
              <a:t>Page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06372" y="7042470"/>
            <a:ext cx="250825" cy="24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67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 6: Boolean Algebra </a:t>
            </a:r>
            <a:r>
              <a:rPr dirty="0"/>
              <a:t>and </a:t>
            </a:r>
            <a:r>
              <a:rPr spc="-5" dirty="0"/>
              <a:t>Logic Circuits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Slide</a:t>
            </a:r>
            <a:r>
              <a:rPr spc="-65" dirty="0"/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  <a:spcBef>
                  <a:spcPts val="100"/>
                </a:spcBef>
              </a:pPr>
              <a:t>9</a:t>
            </a:fld>
            <a:r>
              <a:rPr spc="-10" dirty="0"/>
              <a:t>/78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6563" y="679195"/>
            <a:ext cx="73469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Representation </a:t>
            </a:r>
            <a:r>
              <a:rPr sz="3200" spc="0" dirty="0"/>
              <a:t>as </a:t>
            </a:r>
            <a:r>
              <a:rPr sz="3200" spc="-10" dirty="0"/>
              <a:t>a </a:t>
            </a:r>
            <a:r>
              <a:rPr sz="3200" spc="-5" dirty="0"/>
              <a:t>Truth Table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7406131" y="6327140"/>
            <a:ext cx="1706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200" i="1" spc="-5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</TotalTime>
  <Words>1443</Words>
  <Application>Microsoft Office PowerPoint</Application>
  <PresentationFormat>Custom</PresentationFormat>
  <Paragraphs>400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   CSE101 Intro to CS and Programming</vt:lpstr>
      <vt:lpstr>Slide 2</vt:lpstr>
      <vt:lpstr>Learning Objectives</vt:lpstr>
      <vt:lpstr>Fundamental Concepts of Boolean Algebra</vt:lpstr>
      <vt:lpstr>Operator Precedence</vt:lpstr>
      <vt:lpstr>Slide 6</vt:lpstr>
      <vt:lpstr>Boolean Functions</vt:lpstr>
      <vt:lpstr>Representation as an  Algebraic Expression</vt:lpstr>
      <vt:lpstr>Representation as a Truth Table</vt:lpstr>
      <vt:lpstr>Representation as a Truth Table</vt:lpstr>
      <vt:lpstr>Logic Gates</vt:lpstr>
      <vt:lpstr>AND Gate</vt:lpstr>
      <vt:lpstr>AND  Gate (Block Diagram Symbol  and Truth Table)</vt:lpstr>
      <vt:lpstr>OR Gate</vt:lpstr>
      <vt:lpstr>OR Gate (Block Diagram Symbol  and Truth Table)</vt:lpstr>
      <vt:lpstr>NOT Gate</vt:lpstr>
      <vt:lpstr>NOT Gate (Block Diagram Symbol  and Truth Table)</vt:lpstr>
      <vt:lpstr>NAND Gate</vt:lpstr>
      <vt:lpstr>NAND Gate (Block Diagram Symbol  and Truth Table)</vt:lpstr>
      <vt:lpstr>NOR Gate</vt:lpstr>
      <vt:lpstr>NOR Gate (Block Diagram Symbol  and Truth Table)</vt:lpstr>
      <vt:lpstr>Logic Circuits</vt:lpstr>
      <vt:lpstr>Finding Boolean Expression of a Logic Circuit (Example 1)</vt:lpstr>
      <vt:lpstr>Finding Boolean Expression of a Logic Circuit (Example 2)</vt:lpstr>
      <vt:lpstr>Constructing a Logic Circuit from a Boolean  Expression (Example 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5-Computer Arithmetic.ppt</dc:title>
  <dc:creator>Pradeep K. Sinha &amp; Priti Sinha</dc:creator>
  <cp:lastModifiedBy>Administrator</cp:lastModifiedBy>
  <cp:revision>47</cp:revision>
  <dcterms:created xsi:type="dcterms:W3CDTF">2017-09-20T07:58:56Z</dcterms:created>
  <dcterms:modified xsi:type="dcterms:W3CDTF">2023-11-21T11:52:27Z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2007-06-10T00:00:00Z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2007-06-10T00:00:00Z</vt:filetime>
  </property>
</Properties>
</file>