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5"/>
  </p:handoutMasterIdLst>
  <p:sldIdLst>
    <p:sldId id="337" r:id="rId2"/>
    <p:sldId id="376" r:id="rId3"/>
    <p:sldId id="377" r:id="rId4"/>
    <p:sldId id="421" r:id="rId5"/>
    <p:sldId id="378" r:id="rId6"/>
    <p:sldId id="379" r:id="rId7"/>
    <p:sldId id="380" r:id="rId8"/>
    <p:sldId id="382" r:id="rId9"/>
    <p:sldId id="383" r:id="rId10"/>
    <p:sldId id="384" r:id="rId11"/>
    <p:sldId id="385" r:id="rId12"/>
    <p:sldId id="386" r:id="rId13"/>
    <p:sldId id="387" r:id="rId14"/>
    <p:sldId id="388" r:id="rId15"/>
    <p:sldId id="389" r:id="rId16"/>
    <p:sldId id="392" r:id="rId17"/>
    <p:sldId id="395" r:id="rId18"/>
    <p:sldId id="396" r:id="rId19"/>
    <p:sldId id="397" r:id="rId20"/>
    <p:sldId id="404" r:id="rId21"/>
    <p:sldId id="405" r:id="rId22"/>
    <p:sldId id="406" r:id="rId23"/>
    <p:sldId id="407" r:id="rId24"/>
    <p:sldId id="408" r:id="rId25"/>
    <p:sldId id="409" r:id="rId26"/>
    <p:sldId id="410" r:id="rId27"/>
    <p:sldId id="411" r:id="rId28"/>
    <p:sldId id="412" r:id="rId29"/>
    <p:sldId id="413" r:id="rId30"/>
    <p:sldId id="414" r:id="rId31"/>
    <p:sldId id="423" r:id="rId32"/>
    <p:sldId id="416" r:id="rId33"/>
    <p:sldId id="420" r:id="rId34"/>
  </p:sldIdLst>
  <p:sldSz cx="10058400" cy="7772400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482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2233" cy="465201"/>
          </a:xfrm>
          <a:prstGeom prst="rect">
            <a:avLst/>
          </a:prstGeom>
        </p:spPr>
        <p:txBody>
          <a:bodyPr vert="horz" lIns="82835" tIns="41418" rIns="82835" bIns="41418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86" y="0"/>
            <a:ext cx="2972233" cy="465201"/>
          </a:xfrm>
          <a:prstGeom prst="rect">
            <a:avLst/>
          </a:prstGeom>
        </p:spPr>
        <p:txBody>
          <a:bodyPr vert="horz" lIns="82835" tIns="41418" rIns="82835" bIns="41418" rtlCol="0"/>
          <a:lstStyle>
            <a:lvl1pPr algn="r">
              <a:defRPr sz="1100"/>
            </a:lvl1pPr>
          </a:lstStyle>
          <a:p>
            <a:fld id="{7D56BD15-65BF-44A9-82EA-4A9CC7BFD2DD}" type="datetimeFigureOut">
              <a:rPr lang="en-US" smtClean="0"/>
              <a:pPr/>
              <a:t>21-Nov-23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301"/>
            <a:ext cx="2972233" cy="465201"/>
          </a:xfrm>
          <a:prstGeom prst="rect">
            <a:avLst/>
          </a:prstGeom>
        </p:spPr>
        <p:txBody>
          <a:bodyPr vert="horz" lIns="82835" tIns="41418" rIns="82835" bIns="41418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86" y="8829301"/>
            <a:ext cx="2972233" cy="465201"/>
          </a:xfrm>
          <a:prstGeom prst="rect">
            <a:avLst/>
          </a:prstGeom>
        </p:spPr>
        <p:txBody>
          <a:bodyPr vert="horz" lIns="82835" tIns="41418" rIns="82835" bIns="41418" rtlCol="0" anchor="b"/>
          <a:lstStyle>
            <a:lvl1pPr algn="r">
              <a:defRPr sz="1100"/>
            </a:lvl1pPr>
          </a:lstStyle>
          <a:p>
            <a:fld id="{DE609994-CDA0-4B11-9842-2A8F637A7A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5: Computer</a:t>
            </a:r>
            <a:r>
              <a:rPr spc="-10" dirty="0"/>
              <a:t> Arithmetic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‹#›</a:t>
            </a:fld>
            <a:r>
              <a:rPr spc="-10" dirty="0"/>
              <a:t>/29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33333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5: Computer</a:t>
            </a:r>
            <a:r>
              <a:rPr spc="-10" dirty="0"/>
              <a:t> Arithmetic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‹#›</a:t>
            </a:fld>
            <a:r>
              <a:rPr spc="-10" dirty="0"/>
              <a:t>/29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5: Computer</a:t>
            </a:r>
            <a:r>
              <a:rPr spc="-10" dirty="0"/>
              <a:t> Arithmetic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‹#›</a:t>
            </a:fld>
            <a:r>
              <a:rPr spc="-10" dirty="0"/>
              <a:t>/29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5: Computer</a:t>
            </a:r>
            <a:r>
              <a:rPr spc="-10" dirty="0"/>
              <a:t> Arithmetic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‹#›</a:t>
            </a:fld>
            <a:r>
              <a:rPr spc="-10" dirty="0"/>
              <a:t>/29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00" y="457200"/>
            <a:ext cx="9144000" cy="1011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5: Computer</a:t>
            </a:r>
            <a:r>
              <a:rPr spc="-10" dirty="0"/>
              <a:t> Arithmetic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‹#›</a:t>
            </a:fld>
            <a:r>
              <a:rPr spc="-10" dirty="0"/>
              <a:t>/29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00" y="457200"/>
            <a:ext cx="9144000" cy="10119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74852" y="660908"/>
            <a:ext cx="848614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10716" y="1592376"/>
            <a:ext cx="6588759" cy="2006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33333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29659" y="7057710"/>
            <a:ext cx="2907029" cy="240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5: Computer</a:t>
            </a:r>
            <a:r>
              <a:rPr spc="-10" dirty="0"/>
              <a:t> Arithmetic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76731" y="7051614"/>
            <a:ext cx="807719" cy="240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92516" y="7066854"/>
            <a:ext cx="1054734" cy="240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‹#›</a:t>
            </a:fld>
            <a:r>
              <a:rPr spc="-10" dirty="0"/>
              <a:t>/29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457200" y="457200"/>
            <a:ext cx="9144000" cy="10668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CSE101 Intro to CS and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508760" y="5527040"/>
            <a:ext cx="7040880" cy="1986280"/>
          </a:xfrm>
          <a:prstGeom prst="rect">
            <a:avLst/>
          </a:prstGeom>
        </p:spPr>
        <p:txBody>
          <a:bodyPr lIns="101882" tIns="50941" rIns="101882" bIns="50941" rtlCol="0">
            <a:normAutofit/>
          </a:bodyPr>
          <a:lstStyle/>
          <a:p>
            <a:pPr>
              <a:defRPr/>
            </a:pPr>
            <a:r>
              <a:rPr lang="en-US" smtClean="0">
                <a:solidFill>
                  <a:schemeClr val="tx1"/>
                </a:solidFill>
              </a:rPr>
              <a:t>Lecture </a:t>
            </a:r>
            <a:r>
              <a:rPr lang="en-US" smtClean="0">
                <a:solidFill>
                  <a:schemeClr val="tx1"/>
                </a:solidFill>
              </a:rPr>
              <a:t>13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smtClean="0">
                <a:solidFill>
                  <a:schemeClr val="tx1"/>
                </a:solidFill>
              </a:rPr>
              <a:t>Week </a:t>
            </a:r>
            <a:r>
              <a:rPr lang="en-US" smtClean="0">
                <a:solidFill>
                  <a:schemeClr val="tx1"/>
                </a:solidFill>
              </a:rPr>
              <a:t>7)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By Mr. </a:t>
            </a:r>
            <a:r>
              <a:rPr lang="en-US" dirty="0" err="1" smtClean="0">
                <a:solidFill>
                  <a:schemeClr val="tx1"/>
                </a:solidFill>
              </a:rPr>
              <a:t>Faheem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Shaukat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faheem@iqraisb.edu.pk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white">
          <a:xfrm>
            <a:off x="2057400" y="4404361"/>
            <a:ext cx="6591300" cy="1147868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pPr algn="ctr" defTabSz="1018824">
              <a:spcBef>
                <a:spcPct val="0"/>
              </a:spcBef>
              <a:defRPr/>
            </a:pPr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Basic Computer Networks</a:t>
            </a:r>
            <a:endParaRPr lang="en-US" sz="3600" dirty="0">
              <a:solidFill>
                <a:schemeClr val="accent3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1986" name="Picture 2" descr="Image result for computer network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1524000"/>
            <a:ext cx="5467348" cy="3124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6563" y="703580"/>
            <a:ext cx="28975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/>
              <a:t>Coaxial</a:t>
            </a:r>
            <a:r>
              <a:rPr sz="3000" spc="-35" dirty="0"/>
              <a:t> </a:t>
            </a:r>
            <a:r>
              <a:rPr sz="3000" spc="-5" dirty="0"/>
              <a:t>Cable</a:t>
            </a:r>
            <a:endParaRPr sz="3000"/>
          </a:p>
        </p:txBody>
      </p:sp>
      <p:sp>
        <p:nvSpPr>
          <p:cNvPr id="25" name="object 25"/>
          <p:cNvSpPr txBox="1"/>
          <p:nvPr/>
        </p:nvSpPr>
        <p:spPr>
          <a:xfrm>
            <a:off x="776731" y="7051614"/>
            <a:ext cx="1277620" cy="24955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Page 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323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17: Data Communications and Computer Networks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8192516" y="7066854"/>
            <a:ext cx="942340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Slide</a:t>
            </a:r>
            <a:r>
              <a:rPr sz="1400" spc="-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fld id="{81D60167-4931-47E6-BA6A-407CBD079E47}" type="slidenum"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pPr marL="12700">
                <a:lnSpc>
                  <a:spcPct val="100000"/>
                </a:lnSpc>
                <a:spcBef>
                  <a:spcPts val="100"/>
                </a:spcBef>
              </a:pPr>
              <a:t>10</a:t>
            </a:fld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/57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3400" y="1524000"/>
            <a:ext cx="8991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 smtClean="0"/>
              <a:t>Coaxial Cable is a type of electrical cable that has an inner conductor copper wire surrounded by a insulating layer, surrounded by a mesh shield and outer insulation.</a:t>
            </a:r>
            <a:endParaRPr lang="en-US" sz="2400" u="sng" dirty="0"/>
          </a:p>
        </p:txBody>
      </p:sp>
      <p:sp>
        <p:nvSpPr>
          <p:cNvPr id="29698" name="AutoShape 2" descr="Image result for define coaxial cable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700" name="Picture 4" descr="Image result for define coaxial cable"/>
          <p:cNvPicPr>
            <a:picLocks noChangeAspect="1" noChangeArrowheads="1"/>
          </p:cNvPicPr>
          <p:nvPr/>
        </p:nvPicPr>
        <p:blipFill>
          <a:blip r:embed="rId3"/>
          <a:srcRect l="4000" t="14159" r="12000" b="7965"/>
          <a:stretch>
            <a:fillRect/>
          </a:stretch>
        </p:blipFill>
        <p:spPr bwMode="auto">
          <a:xfrm>
            <a:off x="1905000" y="2895600"/>
            <a:ext cx="6733309" cy="35269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6563" y="755396"/>
            <a:ext cx="6494780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-10" dirty="0"/>
              <a:t>Microwave </a:t>
            </a:r>
            <a:r>
              <a:rPr sz="2600" spc="-5" dirty="0"/>
              <a:t>Communication</a:t>
            </a:r>
            <a:r>
              <a:rPr sz="2600" spc="55" dirty="0"/>
              <a:t> </a:t>
            </a:r>
            <a:r>
              <a:rPr sz="2600" spc="-5" dirty="0"/>
              <a:t>System</a:t>
            </a:r>
            <a:endParaRPr sz="2600"/>
          </a:p>
        </p:txBody>
      </p:sp>
      <p:sp>
        <p:nvSpPr>
          <p:cNvPr id="76" name="object 76"/>
          <p:cNvSpPr txBox="1"/>
          <p:nvPr/>
        </p:nvSpPr>
        <p:spPr>
          <a:xfrm>
            <a:off x="776731" y="7051614"/>
            <a:ext cx="1290320" cy="24955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2100" baseline="1984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324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7" name="object 7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17: Data Communications and Computer Networks</a:t>
            </a:r>
          </a:p>
        </p:txBody>
      </p:sp>
      <p:sp>
        <p:nvSpPr>
          <p:cNvPr id="78" name="object 78"/>
          <p:cNvSpPr txBox="1"/>
          <p:nvPr/>
        </p:nvSpPr>
        <p:spPr>
          <a:xfrm>
            <a:off x="8192516" y="7066854"/>
            <a:ext cx="1054735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Slide</a:t>
            </a:r>
            <a:r>
              <a:rPr sz="1400" spc="-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10/57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33400" y="1447800"/>
            <a:ext cx="9067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Microwave communication</a:t>
            </a:r>
            <a:r>
              <a:rPr lang="en-US" sz="2400" u="sng" dirty="0" smtClean="0"/>
              <a:t> is method of wirelessly sending data. </a:t>
            </a:r>
            <a:r>
              <a:rPr lang="en-US" sz="2400" dirty="0" smtClean="0"/>
              <a:t>It is very similar to radio technology. </a:t>
            </a:r>
            <a:r>
              <a:rPr lang="en-US" sz="2400" b="1" dirty="0" smtClean="0"/>
              <a:t>Microwaves</a:t>
            </a:r>
            <a:r>
              <a:rPr lang="en-US" sz="2400" dirty="0" smtClean="0"/>
              <a:t> are right next to radio waves on the electromagnetic spectrum.</a:t>
            </a:r>
            <a:endParaRPr lang="en-US" sz="2400" dirty="0"/>
          </a:p>
        </p:txBody>
      </p:sp>
      <p:pic>
        <p:nvPicPr>
          <p:cNvPr id="80" name="Picture 2" descr="Image result for microwave communication system"/>
          <p:cNvPicPr>
            <a:picLocks noChangeAspect="1" noChangeArrowheads="1"/>
          </p:cNvPicPr>
          <p:nvPr/>
        </p:nvPicPr>
        <p:blipFill>
          <a:blip r:embed="rId3"/>
          <a:srcRect t="4762" r="10383"/>
          <a:stretch>
            <a:fillRect/>
          </a:stretch>
        </p:blipFill>
        <p:spPr bwMode="auto">
          <a:xfrm>
            <a:off x="2514600" y="2609819"/>
            <a:ext cx="5105400" cy="39433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6563" y="755396"/>
            <a:ext cx="6031230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-10" dirty="0"/>
              <a:t>Satellite </a:t>
            </a:r>
            <a:r>
              <a:rPr sz="2600" spc="-5" dirty="0"/>
              <a:t>Communication</a:t>
            </a:r>
            <a:r>
              <a:rPr sz="2600" spc="25" dirty="0"/>
              <a:t> </a:t>
            </a:r>
            <a:r>
              <a:rPr sz="2600" spc="-10" dirty="0"/>
              <a:t>System</a:t>
            </a:r>
            <a:endParaRPr sz="2600"/>
          </a:p>
        </p:txBody>
      </p:sp>
      <p:sp>
        <p:nvSpPr>
          <p:cNvPr id="5" name="object 5"/>
          <p:cNvSpPr txBox="1"/>
          <p:nvPr/>
        </p:nvSpPr>
        <p:spPr>
          <a:xfrm>
            <a:off x="4220971" y="2975609"/>
            <a:ext cx="141160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Times New Roman"/>
                <a:cs typeface="Times New Roman"/>
              </a:rPr>
              <a:t>Satellite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space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34388" y="5962650"/>
            <a:ext cx="12877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0033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Times New Roman"/>
                <a:cs typeface="Times New Roman"/>
              </a:rPr>
              <a:t>Transmitting  station </a:t>
            </a:r>
            <a:r>
              <a:rPr sz="1600" spc="-5" dirty="0">
                <a:latin typeface="Times New Roman"/>
                <a:cs typeface="Times New Roman"/>
              </a:rPr>
              <a:t>on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earth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74868" y="5293550"/>
            <a:ext cx="267335" cy="266700"/>
          </a:xfrm>
          <a:custGeom>
            <a:avLst/>
            <a:gdLst/>
            <a:ahLst/>
            <a:cxnLst/>
            <a:rect l="l" t="t" r="r" b="b"/>
            <a:pathLst>
              <a:path w="267335" h="266700">
                <a:moveTo>
                  <a:pt x="8667" y="142303"/>
                </a:moveTo>
                <a:lnTo>
                  <a:pt x="0" y="159543"/>
                </a:lnTo>
                <a:lnTo>
                  <a:pt x="1047" y="181927"/>
                </a:lnTo>
                <a:lnTo>
                  <a:pt x="11239" y="206597"/>
                </a:lnTo>
                <a:lnTo>
                  <a:pt x="30003" y="230695"/>
                </a:lnTo>
                <a:lnTo>
                  <a:pt x="54101" y="251698"/>
                </a:lnTo>
                <a:lnTo>
                  <a:pt x="78771" y="263842"/>
                </a:lnTo>
                <a:lnTo>
                  <a:pt x="101155" y="266271"/>
                </a:lnTo>
                <a:lnTo>
                  <a:pt x="118395" y="258127"/>
                </a:lnTo>
                <a:lnTo>
                  <a:pt x="258603" y="124015"/>
                </a:lnTo>
                <a:lnTo>
                  <a:pt x="267271" y="106727"/>
                </a:lnTo>
                <a:lnTo>
                  <a:pt x="266223" y="84010"/>
                </a:lnTo>
                <a:lnTo>
                  <a:pt x="237267" y="32575"/>
                </a:lnTo>
                <a:lnTo>
                  <a:pt x="185832" y="2095"/>
                </a:lnTo>
                <a:lnTo>
                  <a:pt x="163115" y="0"/>
                </a:lnTo>
                <a:lnTo>
                  <a:pt x="145827" y="8191"/>
                </a:lnTo>
                <a:lnTo>
                  <a:pt x="8667" y="14230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74976" y="4533449"/>
            <a:ext cx="673100" cy="1113155"/>
          </a:xfrm>
          <a:custGeom>
            <a:avLst/>
            <a:gdLst/>
            <a:ahLst/>
            <a:cxnLst/>
            <a:rect l="l" t="t" r="r" b="b"/>
            <a:pathLst>
              <a:path w="673100" h="1113154">
                <a:moveTo>
                  <a:pt x="0" y="15436"/>
                </a:moveTo>
                <a:lnTo>
                  <a:pt x="26350" y="4755"/>
                </a:lnTo>
                <a:lnTo>
                  <a:pt x="54929" y="0"/>
                </a:lnTo>
                <a:lnTo>
                  <a:pt x="85463" y="950"/>
                </a:lnTo>
                <a:lnTo>
                  <a:pt x="151309" y="19093"/>
                </a:lnTo>
                <a:lnTo>
                  <a:pt x="186076" y="35849"/>
                </a:lnTo>
                <a:lnTo>
                  <a:pt x="221710" y="57436"/>
                </a:lnTo>
                <a:lnTo>
                  <a:pt x="257937" y="83635"/>
                </a:lnTo>
                <a:lnTo>
                  <a:pt x="294485" y="114227"/>
                </a:lnTo>
                <a:lnTo>
                  <a:pt x="331083" y="148994"/>
                </a:lnTo>
                <a:lnTo>
                  <a:pt x="367457" y="187717"/>
                </a:lnTo>
                <a:lnTo>
                  <a:pt x="403336" y="230177"/>
                </a:lnTo>
                <a:lnTo>
                  <a:pt x="438446" y="276155"/>
                </a:lnTo>
                <a:lnTo>
                  <a:pt x="472517" y="325433"/>
                </a:lnTo>
                <a:lnTo>
                  <a:pt x="505275" y="377792"/>
                </a:lnTo>
                <a:lnTo>
                  <a:pt x="536448" y="433012"/>
                </a:lnTo>
                <a:lnTo>
                  <a:pt x="565089" y="490071"/>
                </a:lnTo>
                <a:lnTo>
                  <a:pt x="590419" y="546729"/>
                </a:lnTo>
                <a:lnTo>
                  <a:pt x="612408" y="602654"/>
                </a:lnTo>
                <a:lnTo>
                  <a:pt x="631031" y="657516"/>
                </a:lnTo>
                <a:lnTo>
                  <a:pt x="646260" y="710986"/>
                </a:lnTo>
                <a:lnTo>
                  <a:pt x="658070" y="762732"/>
                </a:lnTo>
                <a:lnTo>
                  <a:pt x="666432" y="812424"/>
                </a:lnTo>
                <a:lnTo>
                  <a:pt x="671322" y="859732"/>
                </a:lnTo>
                <a:lnTo>
                  <a:pt x="672710" y="904325"/>
                </a:lnTo>
                <a:lnTo>
                  <a:pt x="670571" y="945874"/>
                </a:lnTo>
                <a:lnTo>
                  <a:pt x="664879" y="984047"/>
                </a:lnTo>
                <a:lnTo>
                  <a:pt x="642724" y="1048945"/>
                </a:lnTo>
                <a:lnTo>
                  <a:pt x="606032" y="1096376"/>
                </a:lnTo>
                <a:lnTo>
                  <a:pt x="582168" y="1112716"/>
                </a:lnTo>
                <a:lnTo>
                  <a:pt x="626209" y="1075009"/>
                </a:lnTo>
                <a:lnTo>
                  <a:pt x="655605" y="1018514"/>
                </a:lnTo>
                <a:lnTo>
                  <a:pt x="670571" y="945874"/>
                </a:lnTo>
                <a:lnTo>
                  <a:pt x="672710" y="904325"/>
                </a:lnTo>
                <a:lnTo>
                  <a:pt x="671322" y="859732"/>
                </a:lnTo>
                <a:lnTo>
                  <a:pt x="666432" y="812424"/>
                </a:lnTo>
                <a:lnTo>
                  <a:pt x="658070" y="762732"/>
                </a:lnTo>
                <a:lnTo>
                  <a:pt x="646260" y="710986"/>
                </a:lnTo>
                <a:lnTo>
                  <a:pt x="631031" y="657516"/>
                </a:lnTo>
                <a:lnTo>
                  <a:pt x="612408" y="602654"/>
                </a:lnTo>
                <a:lnTo>
                  <a:pt x="590419" y="546729"/>
                </a:lnTo>
                <a:lnTo>
                  <a:pt x="565089" y="490071"/>
                </a:lnTo>
                <a:lnTo>
                  <a:pt x="536448" y="433012"/>
                </a:lnTo>
                <a:lnTo>
                  <a:pt x="505275" y="377792"/>
                </a:lnTo>
                <a:lnTo>
                  <a:pt x="472517" y="325433"/>
                </a:lnTo>
                <a:lnTo>
                  <a:pt x="438446" y="276155"/>
                </a:lnTo>
                <a:lnTo>
                  <a:pt x="403336" y="230177"/>
                </a:lnTo>
                <a:lnTo>
                  <a:pt x="367457" y="187717"/>
                </a:lnTo>
                <a:lnTo>
                  <a:pt x="331083" y="148994"/>
                </a:lnTo>
                <a:lnTo>
                  <a:pt x="294485" y="114227"/>
                </a:lnTo>
                <a:lnTo>
                  <a:pt x="257937" y="83635"/>
                </a:lnTo>
                <a:lnTo>
                  <a:pt x="221710" y="57436"/>
                </a:lnTo>
                <a:lnTo>
                  <a:pt x="186076" y="35849"/>
                </a:lnTo>
                <a:lnTo>
                  <a:pt x="151309" y="19093"/>
                </a:lnTo>
                <a:lnTo>
                  <a:pt x="85463" y="950"/>
                </a:lnTo>
                <a:lnTo>
                  <a:pt x="54929" y="0"/>
                </a:lnTo>
                <a:lnTo>
                  <a:pt x="26350" y="4755"/>
                </a:lnTo>
                <a:lnTo>
                  <a:pt x="0" y="154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17520" y="5505957"/>
            <a:ext cx="79375" cy="119380"/>
          </a:xfrm>
          <a:custGeom>
            <a:avLst/>
            <a:gdLst/>
            <a:ahLst/>
            <a:cxnLst/>
            <a:rect l="l" t="t" r="r" b="b"/>
            <a:pathLst>
              <a:path w="79375" h="119379">
                <a:moveTo>
                  <a:pt x="79248" y="0"/>
                </a:moveTo>
                <a:lnTo>
                  <a:pt x="55721" y="36147"/>
                </a:lnTo>
                <a:lnTo>
                  <a:pt x="39624" y="60578"/>
                </a:lnTo>
                <a:lnTo>
                  <a:pt x="23526" y="84439"/>
                </a:lnTo>
                <a:lnTo>
                  <a:pt x="0" y="118871"/>
                </a:lnTo>
              </a:path>
            </a:pathLst>
          </a:custGeom>
          <a:ln w="762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20111" y="5490718"/>
            <a:ext cx="55244" cy="268605"/>
          </a:xfrm>
          <a:custGeom>
            <a:avLst/>
            <a:gdLst/>
            <a:ahLst/>
            <a:cxnLst/>
            <a:rect l="l" t="t" r="r" b="b"/>
            <a:pathLst>
              <a:path w="55244" h="268604">
                <a:moveTo>
                  <a:pt x="45719" y="0"/>
                </a:moveTo>
                <a:lnTo>
                  <a:pt x="9143" y="0"/>
                </a:lnTo>
                <a:lnTo>
                  <a:pt x="5143" y="10668"/>
                </a:lnTo>
                <a:lnTo>
                  <a:pt x="2286" y="39624"/>
                </a:lnTo>
                <a:lnTo>
                  <a:pt x="571" y="82295"/>
                </a:lnTo>
                <a:lnTo>
                  <a:pt x="0" y="134111"/>
                </a:lnTo>
                <a:lnTo>
                  <a:pt x="571" y="185927"/>
                </a:lnTo>
                <a:lnTo>
                  <a:pt x="2285" y="228600"/>
                </a:lnTo>
                <a:lnTo>
                  <a:pt x="5143" y="257556"/>
                </a:lnTo>
                <a:lnTo>
                  <a:pt x="9143" y="268223"/>
                </a:lnTo>
                <a:lnTo>
                  <a:pt x="45719" y="268223"/>
                </a:lnTo>
                <a:lnTo>
                  <a:pt x="49720" y="257556"/>
                </a:lnTo>
                <a:lnTo>
                  <a:pt x="52577" y="228600"/>
                </a:lnTo>
                <a:lnTo>
                  <a:pt x="54292" y="185927"/>
                </a:lnTo>
                <a:lnTo>
                  <a:pt x="54863" y="134111"/>
                </a:lnTo>
                <a:lnTo>
                  <a:pt x="54292" y="82295"/>
                </a:lnTo>
                <a:lnTo>
                  <a:pt x="52578" y="39624"/>
                </a:lnTo>
                <a:lnTo>
                  <a:pt x="49720" y="10668"/>
                </a:lnTo>
                <a:lnTo>
                  <a:pt x="457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20111" y="5490718"/>
            <a:ext cx="55244" cy="268605"/>
          </a:xfrm>
          <a:custGeom>
            <a:avLst/>
            <a:gdLst/>
            <a:ahLst/>
            <a:cxnLst/>
            <a:rect l="l" t="t" r="r" b="b"/>
            <a:pathLst>
              <a:path w="55244" h="268604">
                <a:moveTo>
                  <a:pt x="9143" y="0"/>
                </a:moveTo>
                <a:lnTo>
                  <a:pt x="5143" y="10667"/>
                </a:lnTo>
                <a:lnTo>
                  <a:pt x="2286" y="39623"/>
                </a:lnTo>
                <a:lnTo>
                  <a:pt x="571" y="82295"/>
                </a:lnTo>
                <a:lnTo>
                  <a:pt x="0" y="134111"/>
                </a:lnTo>
                <a:lnTo>
                  <a:pt x="571" y="185927"/>
                </a:lnTo>
                <a:lnTo>
                  <a:pt x="2285" y="228600"/>
                </a:lnTo>
                <a:lnTo>
                  <a:pt x="5143" y="257556"/>
                </a:lnTo>
                <a:lnTo>
                  <a:pt x="9143" y="268223"/>
                </a:lnTo>
                <a:lnTo>
                  <a:pt x="45719" y="268223"/>
                </a:lnTo>
                <a:lnTo>
                  <a:pt x="49720" y="257555"/>
                </a:lnTo>
                <a:lnTo>
                  <a:pt x="52577" y="228599"/>
                </a:lnTo>
                <a:lnTo>
                  <a:pt x="54292" y="185927"/>
                </a:lnTo>
                <a:lnTo>
                  <a:pt x="54863" y="134111"/>
                </a:lnTo>
                <a:lnTo>
                  <a:pt x="54292" y="82295"/>
                </a:lnTo>
                <a:lnTo>
                  <a:pt x="52578" y="39624"/>
                </a:lnTo>
                <a:lnTo>
                  <a:pt x="49720" y="10668"/>
                </a:lnTo>
                <a:lnTo>
                  <a:pt x="45719" y="0"/>
                </a:lnTo>
                <a:lnTo>
                  <a:pt x="9143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15311" y="5676645"/>
            <a:ext cx="673735" cy="271780"/>
          </a:xfrm>
          <a:custGeom>
            <a:avLst/>
            <a:gdLst/>
            <a:ahLst/>
            <a:cxnLst/>
            <a:rect l="l" t="t" r="r" b="b"/>
            <a:pathLst>
              <a:path w="673735" h="271779">
                <a:moveTo>
                  <a:pt x="502919" y="0"/>
                </a:moveTo>
                <a:lnTo>
                  <a:pt x="167639" y="0"/>
                </a:lnTo>
                <a:lnTo>
                  <a:pt x="0" y="271271"/>
                </a:lnTo>
                <a:lnTo>
                  <a:pt x="673607" y="271271"/>
                </a:lnTo>
                <a:lnTo>
                  <a:pt x="50291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15311" y="5676645"/>
            <a:ext cx="673735" cy="271780"/>
          </a:xfrm>
          <a:custGeom>
            <a:avLst/>
            <a:gdLst/>
            <a:ahLst/>
            <a:cxnLst/>
            <a:rect l="l" t="t" r="r" b="b"/>
            <a:pathLst>
              <a:path w="673735" h="271779">
                <a:moveTo>
                  <a:pt x="0" y="271271"/>
                </a:moveTo>
                <a:lnTo>
                  <a:pt x="167639" y="0"/>
                </a:lnTo>
                <a:lnTo>
                  <a:pt x="502919" y="0"/>
                </a:lnTo>
                <a:lnTo>
                  <a:pt x="673607" y="271271"/>
                </a:lnTo>
                <a:lnTo>
                  <a:pt x="0" y="27127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15539" y="5501386"/>
            <a:ext cx="64008" cy="914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53511" y="4777486"/>
            <a:ext cx="216535" cy="109855"/>
          </a:xfrm>
          <a:custGeom>
            <a:avLst/>
            <a:gdLst/>
            <a:ahLst/>
            <a:cxnLst/>
            <a:rect l="l" t="t" r="r" b="b"/>
            <a:pathLst>
              <a:path w="216535" h="109854">
                <a:moveTo>
                  <a:pt x="216407" y="0"/>
                </a:moveTo>
                <a:lnTo>
                  <a:pt x="0" y="10972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70276" y="5406898"/>
            <a:ext cx="64389" cy="2499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08019" y="4536694"/>
            <a:ext cx="668020" cy="1111885"/>
          </a:xfrm>
          <a:custGeom>
            <a:avLst/>
            <a:gdLst/>
            <a:ahLst/>
            <a:cxnLst/>
            <a:rect l="l" t="t" r="r" b="b"/>
            <a:pathLst>
              <a:path w="668019" h="1111885">
                <a:moveTo>
                  <a:pt x="88292" y="0"/>
                </a:moveTo>
                <a:lnTo>
                  <a:pt x="45251" y="37701"/>
                </a:lnTo>
                <a:lnTo>
                  <a:pt x="16569" y="94154"/>
                </a:lnTo>
                <a:lnTo>
                  <a:pt x="2031" y="166681"/>
                </a:lnTo>
                <a:lnTo>
                  <a:pt x="0" y="208135"/>
                </a:lnTo>
                <a:lnTo>
                  <a:pt x="1424" y="252602"/>
                </a:lnTo>
                <a:lnTo>
                  <a:pt x="6277" y="299749"/>
                </a:lnTo>
                <a:lnTo>
                  <a:pt x="14533" y="349240"/>
                </a:lnTo>
                <a:lnTo>
                  <a:pt x="26163" y="400739"/>
                </a:lnTo>
                <a:lnTo>
                  <a:pt x="41143" y="453913"/>
                </a:lnTo>
                <a:lnTo>
                  <a:pt x="59444" y="508427"/>
                </a:lnTo>
                <a:lnTo>
                  <a:pt x="81041" y="563945"/>
                </a:lnTo>
                <a:lnTo>
                  <a:pt x="105906" y="620133"/>
                </a:lnTo>
                <a:lnTo>
                  <a:pt x="134012" y="676655"/>
                </a:lnTo>
                <a:lnTo>
                  <a:pt x="165150" y="731877"/>
                </a:lnTo>
                <a:lnTo>
                  <a:pt x="197811" y="784240"/>
                </a:lnTo>
                <a:lnTo>
                  <a:pt x="231732" y="833532"/>
                </a:lnTo>
                <a:lnTo>
                  <a:pt x="266647" y="879538"/>
                </a:lnTo>
                <a:lnTo>
                  <a:pt x="302295" y="922043"/>
                </a:lnTo>
                <a:lnTo>
                  <a:pt x="338412" y="960834"/>
                </a:lnTo>
                <a:lnTo>
                  <a:pt x="374735" y="995695"/>
                </a:lnTo>
                <a:lnTo>
                  <a:pt x="410999" y="1026413"/>
                </a:lnTo>
                <a:lnTo>
                  <a:pt x="446942" y="1052774"/>
                </a:lnTo>
                <a:lnTo>
                  <a:pt x="482299" y="1074562"/>
                </a:lnTo>
                <a:lnTo>
                  <a:pt x="516809" y="1091564"/>
                </a:lnTo>
                <a:lnTo>
                  <a:pt x="582229" y="1110353"/>
                </a:lnTo>
                <a:lnTo>
                  <a:pt x="612613" y="1111710"/>
                </a:lnTo>
                <a:lnTo>
                  <a:pt x="641095" y="1107424"/>
                </a:lnTo>
                <a:lnTo>
                  <a:pt x="667412" y="1097279"/>
                </a:lnTo>
                <a:lnTo>
                  <a:pt x="634211" y="1075283"/>
                </a:lnTo>
                <a:lnTo>
                  <a:pt x="600811" y="1050190"/>
                </a:lnTo>
                <a:lnTo>
                  <a:pt x="567336" y="1022151"/>
                </a:lnTo>
                <a:lnTo>
                  <a:pt x="533910" y="991314"/>
                </a:lnTo>
                <a:lnTo>
                  <a:pt x="500660" y="957830"/>
                </a:lnTo>
                <a:lnTo>
                  <a:pt x="467709" y="921850"/>
                </a:lnTo>
                <a:lnTo>
                  <a:pt x="435182" y="883521"/>
                </a:lnTo>
                <a:lnTo>
                  <a:pt x="403206" y="842996"/>
                </a:lnTo>
                <a:lnTo>
                  <a:pt x="371903" y="800422"/>
                </a:lnTo>
                <a:lnTo>
                  <a:pt x="341399" y="755951"/>
                </a:lnTo>
                <a:lnTo>
                  <a:pt x="311820" y="709731"/>
                </a:lnTo>
                <a:lnTo>
                  <a:pt x="283289" y="661914"/>
                </a:lnTo>
                <a:lnTo>
                  <a:pt x="255932" y="612648"/>
                </a:lnTo>
                <a:lnTo>
                  <a:pt x="230783" y="562574"/>
                </a:lnTo>
                <a:lnTo>
                  <a:pt x="207433" y="512351"/>
                </a:lnTo>
                <a:lnTo>
                  <a:pt x="185947" y="462152"/>
                </a:lnTo>
                <a:lnTo>
                  <a:pt x="166392" y="412154"/>
                </a:lnTo>
                <a:lnTo>
                  <a:pt x="148836" y="362530"/>
                </a:lnTo>
                <a:lnTo>
                  <a:pt x="133343" y="313455"/>
                </a:lnTo>
                <a:lnTo>
                  <a:pt x="119982" y="265105"/>
                </a:lnTo>
                <a:lnTo>
                  <a:pt x="108818" y="217653"/>
                </a:lnTo>
                <a:lnTo>
                  <a:pt x="99918" y="171276"/>
                </a:lnTo>
                <a:lnTo>
                  <a:pt x="93349" y="126147"/>
                </a:lnTo>
                <a:lnTo>
                  <a:pt x="89177" y="82441"/>
                </a:lnTo>
                <a:lnTo>
                  <a:pt x="87469" y="40334"/>
                </a:lnTo>
                <a:lnTo>
                  <a:pt x="882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08019" y="4536694"/>
            <a:ext cx="668020" cy="1111885"/>
          </a:xfrm>
          <a:custGeom>
            <a:avLst/>
            <a:gdLst/>
            <a:ahLst/>
            <a:cxnLst/>
            <a:rect l="l" t="t" r="r" b="b"/>
            <a:pathLst>
              <a:path w="668019" h="1111885">
                <a:moveTo>
                  <a:pt x="88292" y="0"/>
                </a:moveTo>
                <a:lnTo>
                  <a:pt x="45251" y="37701"/>
                </a:lnTo>
                <a:lnTo>
                  <a:pt x="16569" y="94154"/>
                </a:lnTo>
                <a:lnTo>
                  <a:pt x="2031" y="166681"/>
                </a:lnTo>
                <a:lnTo>
                  <a:pt x="0" y="208135"/>
                </a:lnTo>
                <a:lnTo>
                  <a:pt x="1424" y="252602"/>
                </a:lnTo>
                <a:lnTo>
                  <a:pt x="6277" y="299749"/>
                </a:lnTo>
                <a:lnTo>
                  <a:pt x="14533" y="349240"/>
                </a:lnTo>
                <a:lnTo>
                  <a:pt x="26163" y="400739"/>
                </a:lnTo>
                <a:lnTo>
                  <a:pt x="41143" y="453913"/>
                </a:lnTo>
                <a:lnTo>
                  <a:pt x="59444" y="508427"/>
                </a:lnTo>
                <a:lnTo>
                  <a:pt x="81041" y="563945"/>
                </a:lnTo>
                <a:lnTo>
                  <a:pt x="105906" y="620133"/>
                </a:lnTo>
                <a:lnTo>
                  <a:pt x="134012" y="676655"/>
                </a:lnTo>
                <a:lnTo>
                  <a:pt x="165150" y="731877"/>
                </a:lnTo>
                <a:lnTo>
                  <a:pt x="197811" y="784240"/>
                </a:lnTo>
                <a:lnTo>
                  <a:pt x="231732" y="833532"/>
                </a:lnTo>
                <a:lnTo>
                  <a:pt x="266647" y="879538"/>
                </a:lnTo>
                <a:lnTo>
                  <a:pt x="302295" y="922043"/>
                </a:lnTo>
                <a:lnTo>
                  <a:pt x="338412" y="960834"/>
                </a:lnTo>
                <a:lnTo>
                  <a:pt x="374735" y="995695"/>
                </a:lnTo>
                <a:lnTo>
                  <a:pt x="410999" y="1026413"/>
                </a:lnTo>
                <a:lnTo>
                  <a:pt x="446942" y="1052774"/>
                </a:lnTo>
                <a:lnTo>
                  <a:pt x="482299" y="1074562"/>
                </a:lnTo>
                <a:lnTo>
                  <a:pt x="516809" y="1091564"/>
                </a:lnTo>
                <a:lnTo>
                  <a:pt x="582229" y="1110353"/>
                </a:lnTo>
                <a:lnTo>
                  <a:pt x="612613" y="1111710"/>
                </a:lnTo>
                <a:lnTo>
                  <a:pt x="641095" y="1107424"/>
                </a:lnTo>
                <a:lnTo>
                  <a:pt x="667412" y="1097279"/>
                </a:lnTo>
                <a:lnTo>
                  <a:pt x="634211" y="1075283"/>
                </a:lnTo>
                <a:lnTo>
                  <a:pt x="600811" y="1050190"/>
                </a:lnTo>
                <a:lnTo>
                  <a:pt x="567336" y="1022151"/>
                </a:lnTo>
                <a:lnTo>
                  <a:pt x="533910" y="991314"/>
                </a:lnTo>
                <a:lnTo>
                  <a:pt x="500660" y="957830"/>
                </a:lnTo>
                <a:lnTo>
                  <a:pt x="467709" y="921850"/>
                </a:lnTo>
                <a:lnTo>
                  <a:pt x="435182" y="883521"/>
                </a:lnTo>
                <a:lnTo>
                  <a:pt x="403206" y="842996"/>
                </a:lnTo>
                <a:lnTo>
                  <a:pt x="371903" y="800422"/>
                </a:lnTo>
                <a:lnTo>
                  <a:pt x="341399" y="755951"/>
                </a:lnTo>
                <a:lnTo>
                  <a:pt x="311820" y="709731"/>
                </a:lnTo>
                <a:lnTo>
                  <a:pt x="283289" y="661914"/>
                </a:lnTo>
                <a:lnTo>
                  <a:pt x="255932" y="612648"/>
                </a:lnTo>
                <a:lnTo>
                  <a:pt x="230783" y="562574"/>
                </a:lnTo>
                <a:lnTo>
                  <a:pt x="207433" y="512351"/>
                </a:lnTo>
                <a:lnTo>
                  <a:pt x="185947" y="462152"/>
                </a:lnTo>
                <a:lnTo>
                  <a:pt x="166392" y="412154"/>
                </a:lnTo>
                <a:lnTo>
                  <a:pt x="148836" y="362530"/>
                </a:lnTo>
                <a:lnTo>
                  <a:pt x="133343" y="313455"/>
                </a:lnTo>
                <a:lnTo>
                  <a:pt x="119982" y="265105"/>
                </a:lnTo>
                <a:lnTo>
                  <a:pt x="108818" y="217653"/>
                </a:lnTo>
                <a:lnTo>
                  <a:pt x="99918" y="171276"/>
                </a:lnTo>
                <a:lnTo>
                  <a:pt x="93349" y="126147"/>
                </a:lnTo>
                <a:lnTo>
                  <a:pt x="89177" y="82441"/>
                </a:lnTo>
                <a:lnTo>
                  <a:pt x="87469" y="40334"/>
                </a:lnTo>
                <a:lnTo>
                  <a:pt x="8829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72967" y="3686302"/>
            <a:ext cx="1256030" cy="1100455"/>
          </a:xfrm>
          <a:custGeom>
            <a:avLst/>
            <a:gdLst/>
            <a:ahLst/>
            <a:cxnLst/>
            <a:rect l="l" t="t" r="r" b="b"/>
            <a:pathLst>
              <a:path w="1256029" h="1100454">
                <a:moveTo>
                  <a:pt x="652271" y="524256"/>
                </a:moveTo>
                <a:lnTo>
                  <a:pt x="646176" y="524256"/>
                </a:lnTo>
                <a:lnTo>
                  <a:pt x="0" y="1091184"/>
                </a:lnTo>
                <a:lnTo>
                  <a:pt x="0" y="1100328"/>
                </a:lnTo>
                <a:lnTo>
                  <a:pt x="6095" y="1100328"/>
                </a:lnTo>
                <a:lnTo>
                  <a:pt x="637094" y="546716"/>
                </a:lnTo>
                <a:lnTo>
                  <a:pt x="643128" y="527304"/>
                </a:lnTo>
                <a:lnTo>
                  <a:pt x="652271" y="527304"/>
                </a:lnTo>
                <a:lnTo>
                  <a:pt x="652271" y="524256"/>
                </a:lnTo>
                <a:close/>
              </a:path>
              <a:path w="1256029" h="1100454">
                <a:moveTo>
                  <a:pt x="573023" y="752856"/>
                </a:moveTo>
                <a:lnTo>
                  <a:pt x="573023" y="758952"/>
                </a:lnTo>
                <a:lnTo>
                  <a:pt x="579119" y="758952"/>
                </a:lnTo>
                <a:lnTo>
                  <a:pt x="581935" y="755826"/>
                </a:lnTo>
                <a:lnTo>
                  <a:pt x="573023" y="752856"/>
                </a:lnTo>
                <a:close/>
              </a:path>
              <a:path w="1256029" h="1100454">
                <a:moveTo>
                  <a:pt x="582327" y="755391"/>
                </a:moveTo>
                <a:lnTo>
                  <a:pt x="581935" y="755826"/>
                </a:lnTo>
                <a:lnTo>
                  <a:pt x="582168" y="755904"/>
                </a:lnTo>
                <a:lnTo>
                  <a:pt x="582327" y="755391"/>
                </a:lnTo>
                <a:close/>
              </a:path>
              <a:path w="1256029" h="1100454">
                <a:moveTo>
                  <a:pt x="588430" y="735753"/>
                </a:moveTo>
                <a:lnTo>
                  <a:pt x="573023" y="752856"/>
                </a:lnTo>
                <a:lnTo>
                  <a:pt x="581935" y="755826"/>
                </a:lnTo>
                <a:lnTo>
                  <a:pt x="582327" y="755391"/>
                </a:lnTo>
                <a:lnTo>
                  <a:pt x="588430" y="735753"/>
                </a:lnTo>
                <a:close/>
              </a:path>
              <a:path w="1256029" h="1100454">
                <a:moveTo>
                  <a:pt x="1202694" y="53891"/>
                </a:moveTo>
                <a:lnTo>
                  <a:pt x="588430" y="735753"/>
                </a:lnTo>
                <a:lnTo>
                  <a:pt x="582327" y="755391"/>
                </a:lnTo>
                <a:lnTo>
                  <a:pt x="1209110" y="59632"/>
                </a:lnTo>
                <a:lnTo>
                  <a:pt x="1202694" y="53891"/>
                </a:lnTo>
                <a:close/>
              </a:path>
              <a:path w="1256029" h="1100454">
                <a:moveTo>
                  <a:pt x="650969" y="534542"/>
                </a:moveTo>
                <a:lnTo>
                  <a:pt x="637094" y="546716"/>
                </a:lnTo>
                <a:lnTo>
                  <a:pt x="573023" y="752856"/>
                </a:lnTo>
                <a:lnTo>
                  <a:pt x="588430" y="735753"/>
                </a:lnTo>
                <a:lnTo>
                  <a:pt x="650969" y="534542"/>
                </a:lnTo>
                <a:close/>
              </a:path>
              <a:path w="1256029" h="1100454">
                <a:moveTo>
                  <a:pt x="643128" y="527304"/>
                </a:moveTo>
                <a:lnTo>
                  <a:pt x="637094" y="546716"/>
                </a:lnTo>
                <a:lnTo>
                  <a:pt x="650969" y="534542"/>
                </a:lnTo>
                <a:lnTo>
                  <a:pt x="651487" y="532876"/>
                </a:lnTo>
                <a:lnTo>
                  <a:pt x="643128" y="527304"/>
                </a:lnTo>
                <a:close/>
              </a:path>
              <a:path w="1256029" h="1100454">
                <a:moveTo>
                  <a:pt x="651487" y="532876"/>
                </a:moveTo>
                <a:lnTo>
                  <a:pt x="650969" y="534542"/>
                </a:lnTo>
                <a:lnTo>
                  <a:pt x="652271" y="533400"/>
                </a:lnTo>
                <a:lnTo>
                  <a:pt x="651487" y="532876"/>
                </a:lnTo>
                <a:close/>
              </a:path>
              <a:path w="1256029" h="1100454">
                <a:moveTo>
                  <a:pt x="652271" y="527304"/>
                </a:moveTo>
                <a:lnTo>
                  <a:pt x="643128" y="527304"/>
                </a:lnTo>
                <a:lnTo>
                  <a:pt x="651487" y="532876"/>
                </a:lnTo>
                <a:lnTo>
                  <a:pt x="652271" y="530352"/>
                </a:lnTo>
                <a:lnTo>
                  <a:pt x="652271" y="527304"/>
                </a:lnTo>
                <a:close/>
              </a:path>
              <a:path w="1256029" h="1100454">
                <a:moveTo>
                  <a:pt x="1244712" y="42672"/>
                </a:moveTo>
                <a:lnTo>
                  <a:pt x="1216152" y="42672"/>
                </a:lnTo>
                <a:lnTo>
                  <a:pt x="1216152" y="51816"/>
                </a:lnTo>
                <a:lnTo>
                  <a:pt x="1209110" y="59632"/>
                </a:lnTo>
                <a:lnTo>
                  <a:pt x="1234440" y="82296"/>
                </a:lnTo>
                <a:lnTo>
                  <a:pt x="1244712" y="42672"/>
                </a:lnTo>
                <a:close/>
              </a:path>
              <a:path w="1256029" h="1100454">
                <a:moveTo>
                  <a:pt x="1216152" y="42672"/>
                </a:moveTo>
                <a:lnTo>
                  <a:pt x="1210056" y="45720"/>
                </a:lnTo>
                <a:lnTo>
                  <a:pt x="1202694" y="53891"/>
                </a:lnTo>
                <a:lnTo>
                  <a:pt x="1209110" y="59632"/>
                </a:lnTo>
                <a:lnTo>
                  <a:pt x="1216152" y="51816"/>
                </a:lnTo>
                <a:lnTo>
                  <a:pt x="1216152" y="42672"/>
                </a:lnTo>
                <a:close/>
              </a:path>
              <a:path w="1256029" h="1100454">
                <a:moveTo>
                  <a:pt x="1255776" y="0"/>
                </a:moveTo>
                <a:lnTo>
                  <a:pt x="1176528" y="30480"/>
                </a:lnTo>
                <a:lnTo>
                  <a:pt x="1202694" y="53891"/>
                </a:lnTo>
                <a:lnTo>
                  <a:pt x="1210056" y="45720"/>
                </a:lnTo>
                <a:lnTo>
                  <a:pt x="1216152" y="42672"/>
                </a:lnTo>
                <a:lnTo>
                  <a:pt x="1244712" y="42672"/>
                </a:lnTo>
                <a:lnTo>
                  <a:pt x="12557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09615" y="3668014"/>
            <a:ext cx="1240790" cy="1094740"/>
          </a:xfrm>
          <a:custGeom>
            <a:avLst/>
            <a:gdLst/>
            <a:ahLst/>
            <a:cxnLst/>
            <a:rect l="l" t="t" r="r" b="b"/>
            <a:pathLst>
              <a:path w="1240790" h="1094739">
                <a:moveTo>
                  <a:pt x="1180675" y="1047821"/>
                </a:moveTo>
                <a:lnTo>
                  <a:pt x="1158239" y="1072896"/>
                </a:lnTo>
                <a:lnTo>
                  <a:pt x="1240536" y="1094232"/>
                </a:lnTo>
                <a:lnTo>
                  <a:pt x="1226468" y="1057656"/>
                </a:lnTo>
                <a:lnTo>
                  <a:pt x="1191768" y="1057656"/>
                </a:lnTo>
                <a:lnTo>
                  <a:pt x="1180675" y="1047821"/>
                </a:lnTo>
                <a:close/>
              </a:path>
              <a:path w="1240790" h="1094739">
                <a:moveTo>
                  <a:pt x="1187908" y="1039736"/>
                </a:moveTo>
                <a:lnTo>
                  <a:pt x="1180675" y="1047821"/>
                </a:lnTo>
                <a:lnTo>
                  <a:pt x="1191768" y="1057656"/>
                </a:lnTo>
                <a:lnTo>
                  <a:pt x="1197864" y="1054608"/>
                </a:lnTo>
                <a:lnTo>
                  <a:pt x="1197864" y="1048512"/>
                </a:lnTo>
                <a:lnTo>
                  <a:pt x="1187908" y="1039736"/>
                </a:lnTo>
                <a:close/>
              </a:path>
              <a:path w="1240790" h="1094739">
                <a:moveTo>
                  <a:pt x="1210056" y="1014984"/>
                </a:moveTo>
                <a:lnTo>
                  <a:pt x="1187908" y="1039736"/>
                </a:lnTo>
                <a:lnTo>
                  <a:pt x="1197864" y="1048512"/>
                </a:lnTo>
                <a:lnTo>
                  <a:pt x="1197864" y="1054608"/>
                </a:lnTo>
                <a:lnTo>
                  <a:pt x="1191768" y="1057656"/>
                </a:lnTo>
                <a:lnTo>
                  <a:pt x="1226468" y="1057656"/>
                </a:lnTo>
                <a:lnTo>
                  <a:pt x="1210056" y="1014984"/>
                </a:lnTo>
                <a:close/>
              </a:path>
              <a:path w="1240790" h="1094739">
                <a:moveTo>
                  <a:pt x="610750" y="531004"/>
                </a:moveTo>
                <a:lnTo>
                  <a:pt x="615693" y="546909"/>
                </a:lnTo>
                <a:lnTo>
                  <a:pt x="1180675" y="1047821"/>
                </a:lnTo>
                <a:lnTo>
                  <a:pt x="1187908" y="1039736"/>
                </a:lnTo>
                <a:lnTo>
                  <a:pt x="610750" y="531004"/>
                </a:lnTo>
                <a:close/>
              </a:path>
              <a:path w="1240790" h="1094739">
                <a:moveTo>
                  <a:pt x="6096" y="0"/>
                </a:moveTo>
                <a:lnTo>
                  <a:pt x="0" y="0"/>
                </a:lnTo>
                <a:lnTo>
                  <a:pt x="0" y="6096"/>
                </a:lnTo>
                <a:lnTo>
                  <a:pt x="670560" y="758951"/>
                </a:lnTo>
                <a:lnTo>
                  <a:pt x="676656" y="758951"/>
                </a:lnTo>
                <a:lnTo>
                  <a:pt x="678180" y="755904"/>
                </a:lnTo>
                <a:lnTo>
                  <a:pt x="670560" y="755904"/>
                </a:lnTo>
                <a:lnTo>
                  <a:pt x="664241" y="735574"/>
                </a:lnTo>
                <a:lnTo>
                  <a:pt x="6096" y="0"/>
                </a:lnTo>
                <a:close/>
              </a:path>
              <a:path w="1240790" h="1094739">
                <a:moveTo>
                  <a:pt x="664241" y="735574"/>
                </a:moveTo>
                <a:lnTo>
                  <a:pt x="670560" y="755904"/>
                </a:lnTo>
                <a:lnTo>
                  <a:pt x="679704" y="752856"/>
                </a:lnTo>
                <a:lnTo>
                  <a:pt x="664241" y="735574"/>
                </a:lnTo>
                <a:close/>
              </a:path>
              <a:path w="1240790" h="1094739">
                <a:moveTo>
                  <a:pt x="679704" y="752856"/>
                </a:moveTo>
                <a:lnTo>
                  <a:pt x="670560" y="755904"/>
                </a:lnTo>
                <a:lnTo>
                  <a:pt x="678180" y="755904"/>
                </a:lnTo>
                <a:lnTo>
                  <a:pt x="679704" y="752856"/>
                </a:lnTo>
                <a:close/>
              </a:path>
              <a:path w="1240790" h="1094739">
                <a:moveTo>
                  <a:pt x="601763" y="534559"/>
                </a:moveTo>
                <a:lnTo>
                  <a:pt x="664241" y="735574"/>
                </a:lnTo>
                <a:lnTo>
                  <a:pt x="679704" y="752856"/>
                </a:lnTo>
                <a:lnTo>
                  <a:pt x="615693" y="546909"/>
                </a:lnTo>
                <a:lnTo>
                  <a:pt x="601763" y="534559"/>
                </a:lnTo>
                <a:close/>
              </a:path>
              <a:path w="1240790" h="1094739">
                <a:moveTo>
                  <a:pt x="607864" y="528460"/>
                </a:moveTo>
                <a:lnTo>
                  <a:pt x="601240" y="532876"/>
                </a:lnTo>
                <a:lnTo>
                  <a:pt x="601763" y="534559"/>
                </a:lnTo>
                <a:lnTo>
                  <a:pt x="615693" y="546909"/>
                </a:lnTo>
                <a:lnTo>
                  <a:pt x="610750" y="531004"/>
                </a:lnTo>
                <a:lnTo>
                  <a:pt x="607864" y="528460"/>
                </a:lnTo>
                <a:close/>
              </a:path>
              <a:path w="1240790" h="1094739">
                <a:moveTo>
                  <a:pt x="601240" y="532876"/>
                </a:moveTo>
                <a:lnTo>
                  <a:pt x="600456" y="533400"/>
                </a:lnTo>
                <a:lnTo>
                  <a:pt x="601763" y="534559"/>
                </a:lnTo>
                <a:lnTo>
                  <a:pt x="601240" y="532876"/>
                </a:lnTo>
                <a:close/>
              </a:path>
              <a:path w="1240790" h="1094739">
                <a:moveTo>
                  <a:pt x="606551" y="527304"/>
                </a:moveTo>
                <a:lnTo>
                  <a:pt x="603504" y="527304"/>
                </a:lnTo>
                <a:lnTo>
                  <a:pt x="600456" y="530351"/>
                </a:lnTo>
                <a:lnTo>
                  <a:pt x="601240" y="532876"/>
                </a:lnTo>
                <a:lnTo>
                  <a:pt x="607864" y="528460"/>
                </a:lnTo>
                <a:lnTo>
                  <a:pt x="606551" y="527304"/>
                </a:lnTo>
                <a:close/>
              </a:path>
              <a:path w="1240790" h="1094739">
                <a:moveTo>
                  <a:pt x="609600" y="527304"/>
                </a:moveTo>
                <a:lnTo>
                  <a:pt x="607864" y="528460"/>
                </a:lnTo>
                <a:lnTo>
                  <a:pt x="610750" y="531004"/>
                </a:lnTo>
                <a:lnTo>
                  <a:pt x="609600" y="5273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160267" y="4048505"/>
            <a:ext cx="56007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Times New Roman"/>
                <a:cs typeface="Times New Roman"/>
              </a:rPr>
              <a:t>6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GHz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145023" y="3305302"/>
            <a:ext cx="551688" cy="2072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45023" y="3305302"/>
            <a:ext cx="551815" cy="207645"/>
          </a:xfrm>
          <a:custGeom>
            <a:avLst/>
            <a:gdLst/>
            <a:ahLst/>
            <a:cxnLst/>
            <a:rect l="l" t="t" r="r" b="b"/>
            <a:pathLst>
              <a:path w="551814" h="207644">
                <a:moveTo>
                  <a:pt x="0" y="207263"/>
                </a:moveTo>
                <a:lnTo>
                  <a:pt x="551688" y="207263"/>
                </a:lnTo>
                <a:lnTo>
                  <a:pt x="551688" y="0"/>
                </a:lnTo>
                <a:lnTo>
                  <a:pt x="0" y="0"/>
                </a:lnTo>
                <a:lnTo>
                  <a:pt x="0" y="20726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30040" y="3305302"/>
            <a:ext cx="551688" cy="2072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30040" y="3305302"/>
            <a:ext cx="551815" cy="207645"/>
          </a:xfrm>
          <a:custGeom>
            <a:avLst/>
            <a:gdLst/>
            <a:ahLst/>
            <a:cxnLst/>
            <a:rect l="l" t="t" r="r" b="b"/>
            <a:pathLst>
              <a:path w="551814" h="207644">
                <a:moveTo>
                  <a:pt x="0" y="207263"/>
                </a:moveTo>
                <a:lnTo>
                  <a:pt x="551688" y="207263"/>
                </a:lnTo>
                <a:lnTo>
                  <a:pt x="551688" y="0"/>
                </a:lnTo>
                <a:lnTo>
                  <a:pt x="0" y="0"/>
                </a:lnTo>
                <a:lnTo>
                  <a:pt x="0" y="20726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089396" y="4072890"/>
            <a:ext cx="56007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Times New Roman"/>
                <a:cs typeface="Times New Roman"/>
              </a:rPr>
              <a:t>4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GHz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46779" y="4511802"/>
            <a:ext cx="5892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Times New Roman"/>
                <a:cs typeface="Times New Roman"/>
              </a:rPr>
              <a:t>U</a:t>
            </a:r>
            <a:r>
              <a:rPr sz="1600" spc="5" dirty="0">
                <a:latin typeface="Times New Roman"/>
                <a:cs typeface="Times New Roman"/>
              </a:rPr>
              <a:t>p</a:t>
            </a:r>
            <a:r>
              <a:rPr sz="1600" spc="-15" dirty="0">
                <a:latin typeface="Times New Roman"/>
                <a:cs typeface="Times New Roman"/>
              </a:rPr>
              <a:t>l</a:t>
            </a:r>
            <a:r>
              <a:rPr sz="1600" spc="0" dirty="0">
                <a:latin typeface="Times New Roman"/>
                <a:cs typeface="Times New Roman"/>
              </a:rPr>
              <a:t>i</a:t>
            </a:r>
            <a:r>
              <a:rPr sz="1600" spc="-15" dirty="0">
                <a:latin typeface="Times New Roman"/>
                <a:cs typeface="Times New Roman"/>
              </a:rPr>
              <a:t>nk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077932" y="5269166"/>
            <a:ext cx="269875" cy="266700"/>
          </a:xfrm>
          <a:custGeom>
            <a:avLst/>
            <a:gdLst/>
            <a:ahLst/>
            <a:cxnLst/>
            <a:rect l="l" t="t" r="r" b="b"/>
            <a:pathLst>
              <a:path w="269875" h="266700">
                <a:moveTo>
                  <a:pt x="261651" y="142303"/>
                </a:moveTo>
                <a:lnTo>
                  <a:pt x="269843" y="159591"/>
                </a:lnTo>
                <a:lnTo>
                  <a:pt x="267747" y="182308"/>
                </a:lnTo>
                <a:lnTo>
                  <a:pt x="256508" y="207883"/>
                </a:lnTo>
                <a:lnTo>
                  <a:pt x="237267" y="233743"/>
                </a:lnTo>
                <a:lnTo>
                  <a:pt x="213169" y="252984"/>
                </a:lnTo>
                <a:lnTo>
                  <a:pt x="188499" y="264223"/>
                </a:lnTo>
                <a:lnTo>
                  <a:pt x="166115" y="266319"/>
                </a:lnTo>
                <a:lnTo>
                  <a:pt x="148875" y="258127"/>
                </a:lnTo>
                <a:lnTo>
                  <a:pt x="8667" y="124015"/>
                </a:lnTo>
                <a:lnTo>
                  <a:pt x="0" y="106727"/>
                </a:lnTo>
                <a:lnTo>
                  <a:pt x="1047" y="84010"/>
                </a:lnTo>
                <a:lnTo>
                  <a:pt x="30003" y="32575"/>
                </a:lnTo>
                <a:lnTo>
                  <a:pt x="81438" y="2095"/>
                </a:lnTo>
                <a:lnTo>
                  <a:pt x="104155" y="0"/>
                </a:lnTo>
                <a:lnTo>
                  <a:pt x="121443" y="8191"/>
                </a:lnTo>
                <a:lnTo>
                  <a:pt x="261651" y="142303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59650" y="4485562"/>
            <a:ext cx="673735" cy="1115060"/>
          </a:xfrm>
          <a:custGeom>
            <a:avLst/>
            <a:gdLst/>
            <a:ahLst/>
            <a:cxnLst/>
            <a:rect l="l" t="t" r="r" b="b"/>
            <a:pathLst>
              <a:path w="673734" h="1115060">
                <a:moveTo>
                  <a:pt x="673253" y="14555"/>
                </a:moveTo>
                <a:lnTo>
                  <a:pt x="646399" y="4377"/>
                </a:lnTo>
                <a:lnTo>
                  <a:pt x="617448" y="0"/>
                </a:lnTo>
                <a:lnTo>
                  <a:pt x="586657" y="1221"/>
                </a:lnTo>
                <a:lnTo>
                  <a:pt x="520592" y="19656"/>
                </a:lnTo>
                <a:lnTo>
                  <a:pt x="485836" y="36468"/>
                </a:lnTo>
                <a:lnTo>
                  <a:pt x="450277" y="58076"/>
                </a:lnTo>
                <a:lnTo>
                  <a:pt x="414173" y="84278"/>
                </a:lnTo>
                <a:lnTo>
                  <a:pt x="377783" y="114873"/>
                </a:lnTo>
                <a:lnTo>
                  <a:pt x="341366" y="149661"/>
                </a:lnTo>
                <a:lnTo>
                  <a:pt x="305181" y="188440"/>
                </a:lnTo>
                <a:lnTo>
                  <a:pt x="269488" y="231011"/>
                </a:lnTo>
                <a:lnTo>
                  <a:pt x="234544" y="277170"/>
                </a:lnTo>
                <a:lnTo>
                  <a:pt x="200610" y="326719"/>
                </a:lnTo>
                <a:lnTo>
                  <a:pt x="167944" y="379455"/>
                </a:lnTo>
                <a:lnTo>
                  <a:pt x="136805" y="435179"/>
                </a:lnTo>
                <a:lnTo>
                  <a:pt x="108162" y="492238"/>
                </a:lnTo>
                <a:lnTo>
                  <a:pt x="82828" y="548895"/>
                </a:lnTo>
                <a:lnTo>
                  <a:pt x="60824" y="604821"/>
                </a:lnTo>
                <a:lnTo>
                  <a:pt x="42174" y="659683"/>
                </a:lnTo>
                <a:lnTo>
                  <a:pt x="26899" y="713153"/>
                </a:lnTo>
                <a:lnTo>
                  <a:pt x="15021" y="764899"/>
                </a:lnTo>
                <a:lnTo>
                  <a:pt x="6564" y="814591"/>
                </a:lnTo>
                <a:lnTo>
                  <a:pt x="1550" y="861899"/>
                </a:lnTo>
                <a:lnTo>
                  <a:pt x="0" y="906492"/>
                </a:lnTo>
                <a:lnTo>
                  <a:pt x="1936" y="948041"/>
                </a:lnTo>
                <a:lnTo>
                  <a:pt x="7383" y="986214"/>
                </a:lnTo>
                <a:lnTo>
                  <a:pt x="28893" y="1051112"/>
                </a:lnTo>
                <a:lnTo>
                  <a:pt x="64708" y="1098543"/>
                </a:lnTo>
                <a:lnTo>
                  <a:pt x="88037" y="1114883"/>
                </a:lnTo>
                <a:lnTo>
                  <a:pt x="45001" y="1077176"/>
                </a:lnTo>
                <a:lnTo>
                  <a:pt x="16361" y="1020681"/>
                </a:lnTo>
                <a:lnTo>
                  <a:pt x="1936" y="948041"/>
                </a:lnTo>
                <a:lnTo>
                  <a:pt x="0" y="906492"/>
                </a:lnTo>
                <a:lnTo>
                  <a:pt x="1550" y="861899"/>
                </a:lnTo>
                <a:lnTo>
                  <a:pt x="6564" y="814591"/>
                </a:lnTo>
                <a:lnTo>
                  <a:pt x="15021" y="764899"/>
                </a:lnTo>
                <a:lnTo>
                  <a:pt x="26899" y="713153"/>
                </a:lnTo>
                <a:lnTo>
                  <a:pt x="42174" y="659683"/>
                </a:lnTo>
                <a:lnTo>
                  <a:pt x="60824" y="604821"/>
                </a:lnTo>
                <a:lnTo>
                  <a:pt x="82828" y="548895"/>
                </a:lnTo>
                <a:lnTo>
                  <a:pt x="108162" y="492238"/>
                </a:lnTo>
                <a:lnTo>
                  <a:pt x="136805" y="435179"/>
                </a:lnTo>
                <a:lnTo>
                  <a:pt x="167944" y="379455"/>
                </a:lnTo>
                <a:lnTo>
                  <a:pt x="200610" y="326719"/>
                </a:lnTo>
                <a:lnTo>
                  <a:pt x="234544" y="277170"/>
                </a:lnTo>
                <a:lnTo>
                  <a:pt x="269488" y="231011"/>
                </a:lnTo>
                <a:lnTo>
                  <a:pt x="305181" y="188440"/>
                </a:lnTo>
                <a:lnTo>
                  <a:pt x="341366" y="149661"/>
                </a:lnTo>
                <a:lnTo>
                  <a:pt x="377783" y="114873"/>
                </a:lnTo>
                <a:lnTo>
                  <a:pt x="414173" y="84278"/>
                </a:lnTo>
                <a:lnTo>
                  <a:pt x="450277" y="58076"/>
                </a:lnTo>
                <a:lnTo>
                  <a:pt x="485836" y="36468"/>
                </a:lnTo>
                <a:lnTo>
                  <a:pt x="520592" y="19656"/>
                </a:lnTo>
                <a:lnTo>
                  <a:pt x="586657" y="1221"/>
                </a:lnTo>
                <a:lnTo>
                  <a:pt x="617448" y="0"/>
                </a:lnTo>
                <a:lnTo>
                  <a:pt x="646399" y="4377"/>
                </a:lnTo>
                <a:lnTo>
                  <a:pt x="673253" y="1455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23304" y="5472430"/>
            <a:ext cx="79375" cy="119380"/>
          </a:xfrm>
          <a:custGeom>
            <a:avLst/>
            <a:gdLst/>
            <a:ahLst/>
            <a:cxnLst/>
            <a:rect l="l" t="t" r="r" b="b"/>
            <a:pathLst>
              <a:path w="79375" h="119379">
                <a:moveTo>
                  <a:pt x="0" y="0"/>
                </a:moveTo>
                <a:lnTo>
                  <a:pt x="23526" y="36147"/>
                </a:lnTo>
                <a:lnTo>
                  <a:pt x="39624" y="60578"/>
                </a:lnTo>
                <a:lnTo>
                  <a:pt x="55721" y="84439"/>
                </a:lnTo>
                <a:lnTo>
                  <a:pt x="79248" y="118871"/>
                </a:lnTo>
              </a:path>
            </a:pathLst>
          </a:custGeom>
          <a:ln w="762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245095" y="5454142"/>
            <a:ext cx="55244" cy="271780"/>
          </a:xfrm>
          <a:custGeom>
            <a:avLst/>
            <a:gdLst/>
            <a:ahLst/>
            <a:cxnLst/>
            <a:rect l="l" t="t" r="r" b="b"/>
            <a:pathLst>
              <a:path w="55245" h="271779">
                <a:moveTo>
                  <a:pt x="45720" y="0"/>
                </a:moveTo>
                <a:lnTo>
                  <a:pt x="9144" y="0"/>
                </a:lnTo>
                <a:lnTo>
                  <a:pt x="5143" y="10715"/>
                </a:lnTo>
                <a:lnTo>
                  <a:pt x="2285" y="40004"/>
                </a:lnTo>
                <a:lnTo>
                  <a:pt x="571" y="83581"/>
                </a:lnTo>
                <a:lnTo>
                  <a:pt x="0" y="137159"/>
                </a:lnTo>
                <a:lnTo>
                  <a:pt x="571" y="188975"/>
                </a:lnTo>
                <a:lnTo>
                  <a:pt x="2285" y="231647"/>
                </a:lnTo>
                <a:lnTo>
                  <a:pt x="5143" y="260603"/>
                </a:lnTo>
                <a:lnTo>
                  <a:pt x="9144" y="271271"/>
                </a:lnTo>
                <a:lnTo>
                  <a:pt x="45720" y="271271"/>
                </a:lnTo>
                <a:lnTo>
                  <a:pt x="49720" y="260603"/>
                </a:lnTo>
                <a:lnTo>
                  <a:pt x="52577" y="231647"/>
                </a:lnTo>
                <a:lnTo>
                  <a:pt x="54292" y="188975"/>
                </a:lnTo>
                <a:lnTo>
                  <a:pt x="54863" y="137159"/>
                </a:lnTo>
                <a:lnTo>
                  <a:pt x="54292" y="83581"/>
                </a:lnTo>
                <a:lnTo>
                  <a:pt x="52577" y="40004"/>
                </a:lnTo>
                <a:lnTo>
                  <a:pt x="49720" y="10715"/>
                </a:lnTo>
                <a:lnTo>
                  <a:pt x="45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245095" y="5454142"/>
            <a:ext cx="55244" cy="271780"/>
          </a:xfrm>
          <a:custGeom>
            <a:avLst/>
            <a:gdLst/>
            <a:ahLst/>
            <a:cxnLst/>
            <a:rect l="l" t="t" r="r" b="b"/>
            <a:pathLst>
              <a:path w="55245" h="271779">
                <a:moveTo>
                  <a:pt x="45720" y="0"/>
                </a:moveTo>
                <a:lnTo>
                  <a:pt x="49720" y="10715"/>
                </a:lnTo>
                <a:lnTo>
                  <a:pt x="52577" y="40004"/>
                </a:lnTo>
                <a:lnTo>
                  <a:pt x="54292" y="83581"/>
                </a:lnTo>
                <a:lnTo>
                  <a:pt x="54863" y="137159"/>
                </a:lnTo>
                <a:lnTo>
                  <a:pt x="54292" y="188975"/>
                </a:lnTo>
                <a:lnTo>
                  <a:pt x="52577" y="231647"/>
                </a:lnTo>
                <a:lnTo>
                  <a:pt x="49720" y="260603"/>
                </a:lnTo>
                <a:lnTo>
                  <a:pt x="45720" y="271271"/>
                </a:lnTo>
                <a:lnTo>
                  <a:pt x="9144" y="271271"/>
                </a:lnTo>
                <a:lnTo>
                  <a:pt x="5143" y="260603"/>
                </a:lnTo>
                <a:lnTo>
                  <a:pt x="2285" y="231647"/>
                </a:lnTo>
                <a:lnTo>
                  <a:pt x="571" y="188975"/>
                </a:lnTo>
                <a:lnTo>
                  <a:pt x="0" y="137159"/>
                </a:lnTo>
                <a:lnTo>
                  <a:pt x="571" y="83581"/>
                </a:lnTo>
                <a:lnTo>
                  <a:pt x="2285" y="40004"/>
                </a:lnTo>
                <a:lnTo>
                  <a:pt x="5143" y="10715"/>
                </a:lnTo>
                <a:lnTo>
                  <a:pt x="9144" y="0"/>
                </a:lnTo>
                <a:lnTo>
                  <a:pt x="4572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931152" y="5643118"/>
            <a:ext cx="673735" cy="271780"/>
          </a:xfrm>
          <a:custGeom>
            <a:avLst/>
            <a:gdLst/>
            <a:ahLst/>
            <a:cxnLst/>
            <a:rect l="l" t="t" r="r" b="b"/>
            <a:pathLst>
              <a:path w="673734" h="271779">
                <a:moveTo>
                  <a:pt x="505968" y="0"/>
                </a:moveTo>
                <a:lnTo>
                  <a:pt x="170688" y="0"/>
                </a:lnTo>
                <a:lnTo>
                  <a:pt x="0" y="271272"/>
                </a:lnTo>
                <a:lnTo>
                  <a:pt x="673607" y="271272"/>
                </a:lnTo>
                <a:lnTo>
                  <a:pt x="505968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931152" y="5643118"/>
            <a:ext cx="673735" cy="271780"/>
          </a:xfrm>
          <a:custGeom>
            <a:avLst/>
            <a:gdLst/>
            <a:ahLst/>
            <a:cxnLst/>
            <a:rect l="l" t="t" r="r" b="b"/>
            <a:pathLst>
              <a:path w="673734" h="271779">
                <a:moveTo>
                  <a:pt x="673607" y="271272"/>
                </a:moveTo>
                <a:lnTo>
                  <a:pt x="505968" y="0"/>
                </a:lnTo>
                <a:lnTo>
                  <a:pt x="170688" y="0"/>
                </a:lnTo>
                <a:lnTo>
                  <a:pt x="0" y="271272"/>
                </a:lnTo>
                <a:lnTo>
                  <a:pt x="673607" y="27127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40523" y="5467857"/>
            <a:ext cx="64007" cy="91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18376" y="4366006"/>
            <a:ext cx="116205" cy="177165"/>
          </a:xfrm>
          <a:custGeom>
            <a:avLst/>
            <a:gdLst/>
            <a:ahLst/>
            <a:cxnLst/>
            <a:rect l="l" t="t" r="r" b="b"/>
            <a:pathLst>
              <a:path w="116204" h="177164">
                <a:moveTo>
                  <a:pt x="0" y="176784"/>
                </a:moveTo>
                <a:lnTo>
                  <a:pt x="115824" y="176784"/>
                </a:lnTo>
                <a:lnTo>
                  <a:pt x="115824" y="0"/>
                </a:lnTo>
                <a:lnTo>
                  <a:pt x="0" y="0"/>
                </a:lnTo>
                <a:lnTo>
                  <a:pt x="0" y="1767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18376" y="4366006"/>
            <a:ext cx="116205" cy="177165"/>
          </a:xfrm>
          <a:custGeom>
            <a:avLst/>
            <a:gdLst/>
            <a:ahLst/>
            <a:cxnLst/>
            <a:rect l="l" t="t" r="r" b="b"/>
            <a:pathLst>
              <a:path w="116204" h="177164">
                <a:moveTo>
                  <a:pt x="0" y="176784"/>
                </a:moveTo>
                <a:lnTo>
                  <a:pt x="115824" y="176784"/>
                </a:lnTo>
                <a:lnTo>
                  <a:pt x="115824" y="0"/>
                </a:lnTo>
                <a:lnTo>
                  <a:pt x="0" y="0"/>
                </a:lnTo>
                <a:lnTo>
                  <a:pt x="0" y="176784"/>
                </a:lnTo>
                <a:close/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525768" y="4731765"/>
            <a:ext cx="219710" cy="109855"/>
          </a:xfrm>
          <a:custGeom>
            <a:avLst/>
            <a:gdLst/>
            <a:ahLst/>
            <a:cxnLst/>
            <a:rect l="l" t="t" r="r" b="b"/>
            <a:pathLst>
              <a:path w="219709" h="109854">
                <a:moveTo>
                  <a:pt x="0" y="0"/>
                </a:moveTo>
                <a:lnTo>
                  <a:pt x="219455" y="109728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685406" y="5373369"/>
            <a:ext cx="67437" cy="2499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02780" y="4410582"/>
            <a:ext cx="170688" cy="8801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644640" y="4503165"/>
            <a:ext cx="669925" cy="1111885"/>
          </a:xfrm>
          <a:custGeom>
            <a:avLst/>
            <a:gdLst/>
            <a:ahLst/>
            <a:cxnLst/>
            <a:rect l="l" t="t" r="r" b="b"/>
            <a:pathLst>
              <a:path w="669925" h="1111885">
                <a:moveTo>
                  <a:pt x="582179" y="2030"/>
                </a:moveTo>
                <a:lnTo>
                  <a:pt x="582389" y="40334"/>
                </a:lnTo>
                <a:lnTo>
                  <a:pt x="580264" y="82441"/>
                </a:lnTo>
                <a:lnTo>
                  <a:pt x="575825" y="126147"/>
                </a:lnTo>
                <a:lnTo>
                  <a:pt x="569104" y="171276"/>
                </a:lnTo>
                <a:lnTo>
                  <a:pt x="560136" y="217653"/>
                </a:lnTo>
                <a:lnTo>
                  <a:pt x="548954" y="265105"/>
                </a:lnTo>
                <a:lnTo>
                  <a:pt x="535592" y="313455"/>
                </a:lnTo>
                <a:lnTo>
                  <a:pt x="520081" y="362530"/>
                </a:lnTo>
                <a:lnTo>
                  <a:pt x="502456" y="412154"/>
                </a:lnTo>
                <a:lnTo>
                  <a:pt x="482750" y="462152"/>
                </a:lnTo>
                <a:lnTo>
                  <a:pt x="460997" y="512351"/>
                </a:lnTo>
                <a:lnTo>
                  <a:pt x="437229" y="562574"/>
                </a:lnTo>
                <a:lnTo>
                  <a:pt x="411479" y="612648"/>
                </a:lnTo>
                <a:lnTo>
                  <a:pt x="384722" y="661864"/>
                </a:lnTo>
                <a:lnTo>
                  <a:pt x="356599" y="709548"/>
                </a:lnTo>
                <a:lnTo>
                  <a:pt x="327261" y="755576"/>
                </a:lnTo>
                <a:lnTo>
                  <a:pt x="296857" y="799823"/>
                </a:lnTo>
                <a:lnTo>
                  <a:pt x="265538" y="842163"/>
                </a:lnTo>
                <a:lnTo>
                  <a:pt x="233452" y="882472"/>
                </a:lnTo>
                <a:lnTo>
                  <a:pt x="200751" y="920626"/>
                </a:lnTo>
                <a:lnTo>
                  <a:pt x="167584" y="956499"/>
                </a:lnTo>
                <a:lnTo>
                  <a:pt x="134100" y="989965"/>
                </a:lnTo>
                <a:lnTo>
                  <a:pt x="100450" y="1020902"/>
                </a:lnTo>
                <a:lnTo>
                  <a:pt x="66784" y="1049183"/>
                </a:lnTo>
                <a:lnTo>
                  <a:pt x="33250" y="1074684"/>
                </a:lnTo>
                <a:lnTo>
                  <a:pt x="0" y="1097280"/>
                </a:lnTo>
                <a:lnTo>
                  <a:pt x="26316" y="1107424"/>
                </a:lnTo>
                <a:lnTo>
                  <a:pt x="54798" y="1111710"/>
                </a:lnTo>
                <a:lnTo>
                  <a:pt x="85182" y="1110353"/>
                </a:lnTo>
                <a:lnTo>
                  <a:pt x="117205" y="1103566"/>
                </a:lnTo>
                <a:lnTo>
                  <a:pt x="185112" y="1074562"/>
                </a:lnTo>
                <a:lnTo>
                  <a:pt x="220470" y="1052774"/>
                </a:lnTo>
                <a:lnTo>
                  <a:pt x="256413" y="1026414"/>
                </a:lnTo>
                <a:lnTo>
                  <a:pt x="292677" y="995695"/>
                </a:lnTo>
                <a:lnTo>
                  <a:pt x="328999" y="960834"/>
                </a:lnTo>
                <a:lnTo>
                  <a:pt x="365116" y="922043"/>
                </a:lnTo>
                <a:lnTo>
                  <a:pt x="400764" y="879538"/>
                </a:lnTo>
                <a:lnTo>
                  <a:pt x="435680" y="833532"/>
                </a:lnTo>
                <a:lnTo>
                  <a:pt x="469600" y="784240"/>
                </a:lnTo>
                <a:lnTo>
                  <a:pt x="502261" y="731877"/>
                </a:lnTo>
                <a:lnTo>
                  <a:pt x="533400" y="676656"/>
                </a:lnTo>
                <a:lnTo>
                  <a:pt x="562041" y="620099"/>
                </a:lnTo>
                <a:lnTo>
                  <a:pt x="587371" y="563820"/>
                </a:lnTo>
                <a:lnTo>
                  <a:pt x="609360" y="508166"/>
                </a:lnTo>
                <a:lnTo>
                  <a:pt x="627983" y="453485"/>
                </a:lnTo>
                <a:lnTo>
                  <a:pt x="643212" y="400125"/>
                </a:lnTo>
                <a:lnTo>
                  <a:pt x="655022" y="348436"/>
                </a:lnTo>
                <a:lnTo>
                  <a:pt x="663384" y="298765"/>
                </a:lnTo>
                <a:lnTo>
                  <a:pt x="668273" y="251460"/>
                </a:lnTo>
                <a:lnTo>
                  <a:pt x="669662" y="206869"/>
                </a:lnTo>
                <a:lnTo>
                  <a:pt x="667523" y="165342"/>
                </a:lnTo>
                <a:lnTo>
                  <a:pt x="661831" y="127225"/>
                </a:lnTo>
                <a:lnTo>
                  <a:pt x="639676" y="62619"/>
                </a:lnTo>
                <a:lnTo>
                  <a:pt x="602984" y="15836"/>
                </a:lnTo>
                <a:lnTo>
                  <a:pt x="582179" y="2030"/>
                </a:lnTo>
                <a:close/>
              </a:path>
              <a:path w="669925" h="1111885">
                <a:moveTo>
                  <a:pt x="582167" y="0"/>
                </a:moveTo>
                <a:lnTo>
                  <a:pt x="579119" y="0"/>
                </a:lnTo>
                <a:lnTo>
                  <a:pt x="582179" y="2030"/>
                </a:lnTo>
                <a:lnTo>
                  <a:pt x="5821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644640" y="4503165"/>
            <a:ext cx="669925" cy="1111885"/>
          </a:xfrm>
          <a:custGeom>
            <a:avLst/>
            <a:gdLst/>
            <a:ahLst/>
            <a:cxnLst/>
            <a:rect l="l" t="t" r="r" b="b"/>
            <a:pathLst>
              <a:path w="669925" h="1111885">
                <a:moveTo>
                  <a:pt x="579119" y="0"/>
                </a:moveTo>
                <a:lnTo>
                  <a:pt x="623161" y="36826"/>
                </a:lnTo>
                <a:lnTo>
                  <a:pt x="652557" y="92868"/>
                </a:lnTo>
                <a:lnTo>
                  <a:pt x="667523" y="165342"/>
                </a:lnTo>
                <a:lnTo>
                  <a:pt x="669662" y="206869"/>
                </a:lnTo>
                <a:lnTo>
                  <a:pt x="668273" y="251460"/>
                </a:lnTo>
                <a:lnTo>
                  <a:pt x="663384" y="298765"/>
                </a:lnTo>
                <a:lnTo>
                  <a:pt x="655022" y="348436"/>
                </a:lnTo>
                <a:lnTo>
                  <a:pt x="643212" y="400125"/>
                </a:lnTo>
                <a:lnTo>
                  <a:pt x="627983" y="453485"/>
                </a:lnTo>
                <a:lnTo>
                  <a:pt x="609360" y="508166"/>
                </a:lnTo>
                <a:lnTo>
                  <a:pt x="587371" y="563820"/>
                </a:lnTo>
                <a:lnTo>
                  <a:pt x="562041" y="620099"/>
                </a:lnTo>
                <a:lnTo>
                  <a:pt x="533400" y="676656"/>
                </a:lnTo>
                <a:lnTo>
                  <a:pt x="502261" y="731877"/>
                </a:lnTo>
                <a:lnTo>
                  <a:pt x="469600" y="784240"/>
                </a:lnTo>
                <a:lnTo>
                  <a:pt x="435680" y="833532"/>
                </a:lnTo>
                <a:lnTo>
                  <a:pt x="400764" y="879538"/>
                </a:lnTo>
                <a:lnTo>
                  <a:pt x="365116" y="922043"/>
                </a:lnTo>
                <a:lnTo>
                  <a:pt x="328999" y="960834"/>
                </a:lnTo>
                <a:lnTo>
                  <a:pt x="292677" y="995695"/>
                </a:lnTo>
                <a:lnTo>
                  <a:pt x="256413" y="1026414"/>
                </a:lnTo>
                <a:lnTo>
                  <a:pt x="220470" y="1052774"/>
                </a:lnTo>
                <a:lnTo>
                  <a:pt x="185112" y="1074562"/>
                </a:lnTo>
                <a:lnTo>
                  <a:pt x="150602" y="1091565"/>
                </a:lnTo>
                <a:lnTo>
                  <a:pt x="85182" y="1110353"/>
                </a:lnTo>
                <a:lnTo>
                  <a:pt x="54798" y="1111710"/>
                </a:lnTo>
                <a:lnTo>
                  <a:pt x="26316" y="1107424"/>
                </a:lnTo>
                <a:lnTo>
                  <a:pt x="0" y="1097280"/>
                </a:lnTo>
                <a:lnTo>
                  <a:pt x="33250" y="1074684"/>
                </a:lnTo>
                <a:lnTo>
                  <a:pt x="66784" y="1049183"/>
                </a:lnTo>
                <a:lnTo>
                  <a:pt x="100450" y="1020902"/>
                </a:lnTo>
                <a:lnTo>
                  <a:pt x="134100" y="989965"/>
                </a:lnTo>
                <a:lnTo>
                  <a:pt x="167584" y="956499"/>
                </a:lnTo>
                <a:lnTo>
                  <a:pt x="200751" y="920626"/>
                </a:lnTo>
                <a:lnTo>
                  <a:pt x="233452" y="882472"/>
                </a:lnTo>
                <a:lnTo>
                  <a:pt x="265538" y="842163"/>
                </a:lnTo>
                <a:lnTo>
                  <a:pt x="296857" y="799823"/>
                </a:lnTo>
                <a:lnTo>
                  <a:pt x="327261" y="755576"/>
                </a:lnTo>
                <a:lnTo>
                  <a:pt x="356599" y="709548"/>
                </a:lnTo>
                <a:lnTo>
                  <a:pt x="384722" y="661864"/>
                </a:lnTo>
                <a:lnTo>
                  <a:pt x="411479" y="612648"/>
                </a:lnTo>
                <a:lnTo>
                  <a:pt x="437229" y="562574"/>
                </a:lnTo>
                <a:lnTo>
                  <a:pt x="460997" y="512351"/>
                </a:lnTo>
                <a:lnTo>
                  <a:pt x="482750" y="462152"/>
                </a:lnTo>
                <a:lnTo>
                  <a:pt x="502456" y="412154"/>
                </a:lnTo>
                <a:lnTo>
                  <a:pt x="520081" y="362530"/>
                </a:lnTo>
                <a:lnTo>
                  <a:pt x="535592" y="313455"/>
                </a:lnTo>
                <a:lnTo>
                  <a:pt x="548954" y="265105"/>
                </a:lnTo>
                <a:lnTo>
                  <a:pt x="560136" y="217653"/>
                </a:lnTo>
                <a:lnTo>
                  <a:pt x="569104" y="171276"/>
                </a:lnTo>
                <a:lnTo>
                  <a:pt x="575825" y="126147"/>
                </a:lnTo>
                <a:lnTo>
                  <a:pt x="580264" y="82441"/>
                </a:lnTo>
                <a:lnTo>
                  <a:pt x="582389" y="40334"/>
                </a:lnTo>
                <a:lnTo>
                  <a:pt x="582167" y="0"/>
                </a:lnTo>
                <a:lnTo>
                  <a:pt x="579119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592571" y="4554474"/>
            <a:ext cx="83820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10" dirty="0">
                <a:latin typeface="Times New Roman"/>
                <a:cs typeface="Times New Roman"/>
              </a:rPr>
              <a:t>Downlink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650228" y="5904738"/>
            <a:ext cx="12877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159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Times New Roman"/>
                <a:cs typeface="Times New Roman"/>
              </a:rPr>
              <a:t>Receiving  </a:t>
            </a:r>
            <a:r>
              <a:rPr sz="1600" dirty="0">
                <a:latin typeface="Times New Roman"/>
                <a:cs typeface="Times New Roman"/>
              </a:rPr>
              <a:t>station </a:t>
            </a:r>
            <a:r>
              <a:rPr sz="1600" spc="-5" dirty="0">
                <a:latin typeface="Times New Roman"/>
                <a:cs typeface="Times New Roman"/>
              </a:rPr>
              <a:t>on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earth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520184" y="3610102"/>
            <a:ext cx="768350" cy="512445"/>
          </a:xfrm>
          <a:custGeom>
            <a:avLst/>
            <a:gdLst/>
            <a:ahLst/>
            <a:cxnLst/>
            <a:rect l="l" t="t" r="r" b="b"/>
            <a:pathLst>
              <a:path w="768350" h="512444">
                <a:moveTo>
                  <a:pt x="384048" y="0"/>
                </a:moveTo>
                <a:lnTo>
                  <a:pt x="315486" y="1981"/>
                </a:lnTo>
                <a:lnTo>
                  <a:pt x="250763" y="7726"/>
                </a:lnTo>
                <a:lnTo>
                  <a:pt x="191007" y="16933"/>
                </a:lnTo>
                <a:lnTo>
                  <a:pt x="137348" y="29300"/>
                </a:lnTo>
                <a:lnTo>
                  <a:pt x="90913" y="44528"/>
                </a:lnTo>
                <a:lnTo>
                  <a:pt x="52831" y="62314"/>
                </a:lnTo>
                <a:lnTo>
                  <a:pt x="6246" y="104359"/>
                </a:lnTo>
                <a:lnTo>
                  <a:pt x="0" y="128016"/>
                </a:lnTo>
                <a:lnTo>
                  <a:pt x="0" y="384048"/>
                </a:lnTo>
                <a:lnTo>
                  <a:pt x="24233" y="428476"/>
                </a:lnTo>
                <a:lnTo>
                  <a:pt x="90913" y="466281"/>
                </a:lnTo>
                <a:lnTo>
                  <a:pt x="137348" y="481759"/>
                </a:lnTo>
                <a:lnTo>
                  <a:pt x="191007" y="494453"/>
                </a:lnTo>
                <a:lnTo>
                  <a:pt x="250763" y="503986"/>
                </a:lnTo>
                <a:lnTo>
                  <a:pt x="315486" y="509981"/>
                </a:lnTo>
                <a:lnTo>
                  <a:pt x="384048" y="512063"/>
                </a:lnTo>
                <a:lnTo>
                  <a:pt x="453411" y="509981"/>
                </a:lnTo>
                <a:lnTo>
                  <a:pt x="518561" y="503986"/>
                </a:lnTo>
                <a:lnTo>
                  <a:pt x="578442" y="494453"/>
                </a:lnTo>
                <a:lnTo>
                  <a:pt x="632002" y="481759"/>
                </a:lnTo>
                <a:lnTo>
                  <a:pt x="678186" y="466281"/>
                </a:lnTo>
                <a:lnTo>
                  <a:pt x="715941" y="448394"/>
                </a:lnTo>
                <a:lnTo>
                  <a:pt x="761949" y="406901"/>
                </a:lnTo>
                <a:lnTo>
                  <a:pt x="768095" y="384048"/>
                </a:lnTo>
                <a:lnTo>
                  <a:pt x="768095" y="128016"/>
                </a:lnTo>
                <a:lnTo>
                  <a:pt x="744213" y="82358"/>
                </a:lnTo>
                <a:lnTo>
                  <a:pt x="678186" y="44528"/>
                </a:lnTo>
                <a:lnTo>
                  <a:pt x="632002" y="29300"/>
                </a:lnTo>
                <a:lnTo>
                  <a:pt x="578442" y="16933"/>
                </a:lnTo>
                <a:lnTo>
                  <a:pt x="518561" y="7726"/>
                </a:lnTo>
                <a:lnTo>
                  <a:pt x="453411" y="1981"/>
                </a:lnTo>
                <a:lnTo>
                  <a:pt x="384048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520184" y="3610102"/>
            <a:ext cx="768350" cy="256540"/>
          </a:xfrm>
          <a:custGeom>
            <a:avLst/>
            <a:gdLst/>
            <a:ahLst/>
            <a:cxnLst/>
            <a:rect l="l" t="t" r="r" b="b"/>
            <a:pathLst>
              <a:path w="768350" h="256539">
                <a:moveTo>
                  <a:pt x="384048" y="0"/>
                </a:moveTo>
                <a:lnTo>
                  <a:pt x="315486" y="1981"/>
                </a:lnTo>
                <a:lnTo>
                  <a:pt x="250763" y="7726"/>
                </a:lnTo>
                <a:lnTo>
                  <a:pt x="191007" y="16933"/>
                </a:lnTo>
                <a:lnTo>
                  <a:pt x="137348" y="29300"/>
                </a:lnTo>
                <a:lnTo>
                  <a:pt x="90913" y="44528"/>
                </a:lnTo>
                <a:lnTo>
                  <a:pt x="52831" y="62314"/>
                </a:lnTo>
                <a:lnTo>
                  <a:pt x="6246" y="104359"/>
                </a:lnTo>
                <a:lnTo>
                  <a:pt x="0" y="128016"/>
                </a:lnTo>
                <a:lnTo>
                  <a:pt x="6246" y="150869"/>
                </a:lnTo>
                <a:lnTo>
                  <a:pt x="52831" y="192362"/>
                </a:lnTo>
                <a:lnTo>
                  <a:pt x="90913" y="210249"/>
                </a:lnTo>
                <a:lnTo>
                  <a:pt x="137348" y="225727"/>
                </a:lnTo>
                <a:lnTo>
                  <a:pt x="191007" y="238421"/>
                </a:lnTo>
                <a:lnTo>
                  <a:pt x="250763" y="247954"/>
                </a:lnTo>
                <a:lnTo>
                  <a:pt x="315486" y="253949"/>
                </a:lnTo>
                <a:lnTo>
                  <a:pt x="384048" y="256032"/>
                </a:lnTo>
                <a:lnTo>
                  <a:pt x="453411" y="253949"/>
                </a:lnTo>
                <a:lnTo>
                  <a:pt x="518561" y="247954"/>
                </a:lnTo>
                <a:lnTo>
                  <a:pt x="578442" y="238421"/>
                </a:lnTo>
                <a:lnTo>
                  <a:pt x="632002" y="225727"/>
                </a:lnTo>
                <a:lnTo>
                  <a:pt x="678186" y="210249"/>
                </a:lnTo>
                <a:lnTo>
                  <a:pt x="715941" y="192362"/>
                </a:lnTo>
                <a:lnTo>
                  <a:pt x="761949" y="150869"/>
                </a:lnTo>
                <a:lnTo>
                  <a:pt x="768095" y="128016"/>
                </a:lnTo>
                <a:lnTo>
                  <a:pt x="761949" y="104359"/>
                </a:lnTo>
                <a:lnTo>
                  <a:pt x="715941" y="62314"/>
                </a:lnTo>
                <a:lnTo>
                  <a:pt x="678186" y="44528"/>
                </a:lnTo>
                <a:lnTo>
                  <a:pt x="632002" y="29300"/>
                </a:lnTo>
                <a:lnTo>
                  <a:pt x="578442" y="16933"/>
                </a:lnTo>
                <a:lnTo>
                  <a:pt x="518561" y="7726"/>
                </a:lnTo>
                <a:lnTo>
                  <a:pt x="453411" y="1981"/>
                </a:lnTo>
                <a:lnTo>
                  <a:pt x="384048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520184" y="3610102"/>
            <a:ext cx="768350" cy="512445"/>
          </a:xfrm>
          <a:custGeom>
            <a:avLst/>
            <a:gdLst/>
            <a:ahLst/>
            <a:cxnLst/>
            <a:rect l="l" t="t" r="r" b="b"/>
            <a:pathLst>
              <a:path w="768350" h="512444">
                <a:moveTo>
                  <a:pt x="384048" y="0"/>
                </a:moveTo>
                <a:lnTo>
                  <a:pt x="315486" y="1981"/>
                </a:lnTo>
                <a:lnTo>
                  <a:pt x="250763" y="7726"/>
                </a:lnTo>
                <a:lnTo>
                  <a:pt x="191007" y="16933"/>
                </a:lnTo>
                <a:lnTo>
                  <a:pt x="137348" y="29300"/>
                </a:lnTo>
                <a:lnTo>
                  <a:pt x="90913" y="44528"/>
                </a:lnTo>
                <a:lnTo>
                  <a:pt x="52831" y="62314"/>
                </a:lnTo>
                <a:lnTo>
                  <a:pt x="6246" y="104359"/>
                </a:lnTo>
                <a:lnTo>
                  <a:pt x="0" y="128016"/>
                </a:lnTo>
                <a:lnTo>
                  <a:pt x="0" y="384048"/>
                </a:lnTo>
                <a:lnTo>
                  <a:pt x="24233" y="428476"/>
                </a:lnTo>
                <a:lnTo>
                  <a:pt x="90913" y="466281"/>
                </a:lnTo>
                <a:lnTo>
                  <a:pt x="137348" y="481759"/>
                </a:lnTo>
                <a:lnTo>
                  <a:pt x="191007" y="494453"/>
                </a:lnTo>
                <a:lnTo>
                  <a:pt x="250763" y="503986"/>
                </a:lnTo>
                <a:lnTo>
                  <a:pt x="315486" y="509981"/>
                </a:lnTo>
                <a:lnTo>
                  <a:pt x="384048" y="512063"/>
                </a:lnTo>
                <a:lnTo>
                  <a:pt x="453411" y="509981"/>
                </a:lnTo>
                <a:lnTo>
                  <a:pt x="518561" y="503986"/>
                </a:lnTo>
                <a:lnTo>
                  <a:pt x="578442" y="494453"/>
                </a:lnTo>
                <a:lnTo>
                  <a:pt x="632002" y="481759"/>
                </a:lnTo>
                <a:lnTo>
                  <a:pt x="678186" y="466281"/>
                </a:lnTo>
                <a:lnTo>
                  <a:pt x="715941" y="448394"/>
                </a:lnTo>
                <a:lnTo>
                  <a:pt x="761949" y="406901"/>
                </a:lnTo>
                <a:lnTo>
                  <a:pt x="768095" y="384048"/>
                </a:lnTo>
                <a:lnTo>
                  <a:pt x="768095" y="128016"/>
                </a:lnTo>
                <a:lnTo>
                  <a:pt x="744213" y="82358"/>
                </a:lnTo>
                <a:lnTo>
                  <a:pt x="678186" y="44528"/>
                </a:lnTo>
                <a:lnTo>
                  <a:pt x="632002" y="29300"/>
                </a:lnTo>
                <a:lnTo>
                  <a:pt x="578442" y="16933"/>
                </a:lnTo>
                <a:lnTo>
                  <a:pt x="518561" y="7726"/>
                </a:lnTo>
                <a:lnTo>
                  <a:pt x="453411" y="1981"/>
                </a:lnTo>
                <a:lnTo>
                  <a:pt x="384048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520184" y="3738117"/>
            <a:ext cx="768350" cy="128270"/>
          </a:xfrm>
          <a:custGeom>
            <a:avLst/>
            <a:gdLst/>
            <a:ahLst/>
            <a:cxnLst/>
            <a:rect l="l" t="t" r="r" b="b"/>
            <a:pathLst>
              <a:path w="768350" h="128269">
                <a:moveTo>
                  <a:pt x="0" y="0"/>
                </a:moveTo>
                <a:lnTo>
                  <a:pt x="24233" y="44428"/>
                </a:lnTo>
                <a:lnTo>
                  <a:pt x="90913" y="82233"/>
                </a:lnTo>
                <a:lnTo>
                  <a:pt x="137348" y="97711"/>
                </a:lnTo>
                <a:lnTo>
                  <a:pt x="191007" y="110405"/>
                </a:lnTo>
                <a:lnTo>
                  <a:pt x="250763" y="119938"/>
                </a:lnTo>
                <a:lnTo>
                  <a:pt x="315486" y="125933"/>
                </a:lnTo>
                <a:lnTo>
                  <a:pt x="384048" y="128015"/>
                </a:lnTo>
                <a:lnTo>
                  <a:pt x="453411" y="125933"/>
                </a:lnTo>
                <a:lnTo>
                  <a:pt x="518561" y="119938"/>
                </a:lnTo>
                <a:lnTo>
                  <a:pt x="578442" y="110405"/>
                </a:lnTo>
                <a:lnTo>
                  <a:pt x="632002" y="97711"/>
                </a:lnTo>
                <a:lnTo>
                  <a:pt x="678186" y="82233"/>
                </a:lnTo>
                <a:lnTo>
                  <a:pt x="715941" y="64346"/>
                </a:lnTo>
                <a:lnTo>
                  <a:pt x="761949" y="22853"/>
                </a:lnTo>
                <a:lnTo>
                  <a:pt x="76809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541520" y="3405886"/>
            <a:ext cx="768350" cy="0"/>
          </a:xfrm>
          <a:custGeom>
            <a:avLst/>
            <a:gdLst/>
            <a:ahLst/>
            <a:cxnLst/>
            <a:rect l="l" t="t" r="r" b="b"/>
            <a:pathLst>
              <a:path w="768350">
                <a:moveTo>
                  <a:pt x="0" y="0"/>
                </a:moveTo>
                <a:lnTo>
                  <a:pt x="76809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901184" y="3405886"/>
            <a:ext cx="0" cy="445134"/>
          </a:xfrm>
          <a:custGeom>
            <a:avLst/>
            <a:gdLst/>
            <a:ahLst/>
            <a:cxnLst/>
            <a:rect l="l" t="t" r="r" b="b"/>
            <a:pathLst>
              <a:path h="445135">
                <a:moveTo>
                  <a:pt x="0" y="0"/>
                </a:moveTo>
                <a:lnTo>
                  <a:pt x="0" y="44500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514600" y="4740910"/>
            <a:ext cx="634365" cy="36830"/>
          </a:xfrm>
          <a:custGeom>
            <a:avLst/>
            <a:gdLst/>
            <a:ahLst/>
            <a:cxnLst/>
            <a:rect l="l" t="t" r="r" b="b"/>
            <a:pathLst>
              <a:path w="634364" h="36829">
                <a:moveTo>
                  <a:pt x="633983" y="36575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895600" y="4792725"/>
            <a:ext cx="280670" cy="685800"/>
          </a:xfrm>
          <a:custGeom>
            <a:avLst/>
            <a:gdLst/>
            <a:ahLst/>
            <a:cxnLst/>
            <a:rect l="l" t="t" r="r" b="b"/>
            <a:pathLst>
              <a:path w="280669" h="685800">
                <a:moveTo>
                  <a:pt x="280416" y="0"/>
                </a:moveTo>
                <a:lnTo>
                  <a:pt x="0" y="685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541007" y="4740910"/>
            <a:ext cx="228600" cy="762000"/>
          </a:xfrm>
          <a:custGeom>
            <a:avLst/>
            <a:gdLst/>
            <a:ahLst/>
            <a:cxnLst/>
            <a:rect l="l" t="t" r="r" b="b"/>
            <a:pathLst>
              <a:path w="228600" h="762000">
                <a:moveTo>
                  <a:pt x="0" y="0"/>
                </a:moveTo>
                <a:lnTo>
                  <a:pt x="228600" y="762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541007" y="4689094"/>
            <a:ext cx="658495" cy="52069"/>
          </a:xfrm>
          <a:custGeom>
            <a:avLst/>
            <a:gdLst/>
            <a:ahLst/>
            <a:cxnLst/>
            <a:rect l="l" t="t" r="r" b="b"/>
            <a:pathLst>
              <a:path w="658495" h="52070">
                <a:moveTo>
                  <a:pt x="0" y="51815"/>
                </a:moveTo>
                <a:lnTo>
                  <a:pt x="658368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776731" y="7051614"/>
            <a:ext cx="1290320" cy="24955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2100" baseline="1984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325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17: Data Communications and Computer Networks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8192516" y="7066854"/>
            <a:ext cx="1054735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Slide</a:t>
            </a:r>
            <a:r>
              <a:rPr sz="1400" spc="-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11/57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09600" y="1524001"/>
            <a:ext cx="8991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 </a:t>
            </a:r>
            <a:r>
              <a:rPr lang="en-US" sz="2400" b="1" dirty="0" smtClean="0"/>
              <a:t>communications satellite</a:t>
            </a:r>
            <a:r>
              <a:rPr lang="en-US" sz="2400" dirty="0" smtClean="0"/>
              <a:t> is an artificial </a:t>
            </a:r>
            <a:r>
              <a:rPr lang="en-US" sz="2400" b="1" dirty="0" smtClean="0"/>
              <a:t>satellite</a:t>
            </a:r>
            <a:r>
              <a:rPr lang="en-US" sz="2400" dirty="0" smtClean="0"/>
              <a:t> that relays and amplifies radio telecommunications signals via a transponder; </a:t>
            </a:r>
            <a:r>
              <a:rPr lang="en-US" sz="2400" u="sng" dirty="0" smtClean="0"/>
              <a:t>it creates a </a:t>
            </a:r>
            <a:r>
              <a:rPr lang="en-US" sz="2400" b="1" u="sng" dirty="0" smtClean="0"/>
              <a:t>communication</a:t>
            </a:r>
            <a:r>
              <a:rPr lang="en-US" sz="2400" u="sng" dirty="0" smtClean="0"/>
              <a:t> channel between a source transmitter and a receiver at different locations on Earth.</a:t>
            </a:r>
            <a:endParaRPr lang="en-US" sz="24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6563" y="791971"/>
            <a:ext cx="6340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Optical </a:t>
            </a:r>
            <a:r>
              <a:rPr sz="2400" spc="-5" dirty="0"/>
              <a:t>Fiber Communication</a:t>
            </a:r>
            <a:r>
              <a:rPr sz="2400" spc="10" dirty="0"/>
              <a:t> </a:t>
            </a:r>
            <a:r>
              <a:rPr sz="2400" dirty="0"/>
              <a:t>System</a:t>
            </a:r>
            <a:endParaRPr sz="2400"/>
          </a:p>
        </p:txBody>
      </p:sp>
      <p:sp>
        <p:nvSpPr>
          <p:cNvPr id="31" name="object 31"/>
          <p:cNvSpPr txBox="1"/>
          <p:nvPr/>
        </p:nvSpPr>
        <p:spPr>
          <a:xfrm>
            <a:off x="776731" y="7051614"/>
            <a:ext cx="1290320" cy="24955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2100" baseline="1984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326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17: Data Communications and Computer Networks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8192516" y="7066854"/>
            <a:ext cx="1054735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Slide</a:t>
            </a:r>
            <a:r>
              <a:rPr sz="1400" spc="-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12/57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33400" y="1447800"/>
            <a:ext cx="9067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Fiber</a:t>
            </a:r>
            <a:r>
              <a:rPr lang="en-US" sz="2400" u="sng" dirty="0" smtClean="0"/>
              <a:t>-</a:t>
            </a:r>
            <a:r>
              <a:rPr lang="en-US" sz="2400" b="1" u="sng" dirty="0" smtClean="0"/>
              <a:t>optic communication</a:t>
            </a:r>
            <a:r>
              <a:rPr lang="en-US" sz="2400" u="sng" dirty="0" smtClean="0"/>
              <a:t> is a method of transmitting information from one place to another by sending pulses of light through an </a:t>
            </a:r>
            <a:r>
              <a:rPr lang="en-US" sz="2400" b="1" u="sng" dirty="0" smtClean="0"/>
              <a:t>optical fiber</a:t>
            </a:r>
            <a:r>
              <a:rPr lang="en-US" sz="2400" u="sng" dirty="0" smtClean="0"/>
              <a:t>. </a:t>
            </a:r>
            <a:r>
              <a:rPr lang="en-US" sz="2400" dirty="0" smtClean="0"/>
              <a:t>The light forms an electromagnetic carrier wave that is modulated to carry information.</a:t>
            </a:r>
            <a:endParaRPr lang="en-US" sz="2400" dirty="0"/>
          </a:p>
        </p:txBody>
      </p:sp>
      <p:sp>
        <p:nvSpPr>
          <p:cNvPr id="26626" name="AutoShape 2" descr="Image result for fiber optics communication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6628" name="Picture 4" descr="Image result for fiber optics communicati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945988"/>
            <a:ext cx="5943600" cy="3531012"/>
          </a:xfrm>
          <a:prstGeom prst="rect">
            <a:avLst/>
          </a:prstGeom>
          <a:noFill/>
        </p:spPr>
      </p:pic>
      <p:pic>
        <p:nvPicPr>
          <p:cNvPr id="26630" name="Picture 6" descr="Image result for fiber optics cable"/>
          <p:cNvPicPr>
            <a:picLocks noChangeAspect="1" noChangeArrowheads="1"/>
          </p:cNvPicPr>
          <p:nvPr/>
        </p:nvPicPr>
        <p:blipFill>
          <a:blip r:embed="rId4"/>
          <a:srcRect l="10667" t="5333" r="6667" b="6667"/>
          <a:stretch>
            <a:fillRect/>
          </a:stretch>
        </p:blipFill>
        <p:spPr bwMode="auto">
          <a:xfrm>
            <a:off x="6045200" y="2605548"/>
            <a:ext cx="3708400" cy="39476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68755" y="801116"/>
            <a:ext cx="64636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Digital </a:t>
            </a:r>
            <a:r>
              <a:rPr sz="2400" spc="-5" dirty="0"/>
              <a:t>and Analog </a:t>
            </a:r>
            <a:r>
              <a:rPr sz="2400" dirty="0"/>
              <a:t>Data</a:t>
            </a:r>
            <a:r>
              <a:rPr sz="2400" spc="5" dirty="0"/>
              <a:t> </a:t>
            </a:r>
            <a:r>
              <a:rPr sz="2400" spc="-5" dirty="0"/>
              <a:t>Transmission</a:t>
            </a:r>
            <a:endParaRPr sz="2400"/>
          </a:p>
        </p:txBody>
      </p:sp>
      <p:sp>
        <p:nvSpPr>
          <p:cNvPr id="7" name="object 7"/>
          <p:cNvSpPr txBox="1"/>
          <p:nvPr/>
        </p:nvSpPr>
        <p:spPr>
          <a:xfrm>
            <a:off x="776731" y="7051614"/>
            <a:ext cx="1290320" cy="24955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2100" baseline="1984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327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17: Data Communications and Computer Networks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192516" y="7066854"/>
            <a:ext cx="1054735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Slide</a:t>
            </a:r>
            <a:r>
              <a:rPr sz="1400" spc="-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13/57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400" y="1524000"/>
            <a:ext cx="8991600" cy="211468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60045" marR="384810" indent="-347345">
              <a:lnSpc>
                <a:spcPct val="100000"/>
              </a:lnSpc>
              <a:spcBef>
                <a:spcPts val="90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000" i="1" spc="-10" dirty="0">
                <a:solidFill>
                  <a:srgbClr val="FF0000"/>
                </a:solidFill>
                <a:latin typeface="Verdana"/>
                <a:cs typeface="Verdana"/>
              </a:rPr>
              <a:t>Analog </a:t>
            </a:r>
            <a:r>
              <a:rPr sz="2000" i="1" spc="-5" dirty="0">
                <a:solidFill>
                  <a:srgbClr val="FF0000"/>
                </a:solidFill>
                <a:latin typeface="Verdana"/>
                <a:cs typeface="Verdana"/>
              </a:rPr>
              <a:t>signal</a:t>
            </a:r>
            <a:r>
              <a:rPr sz="2000" spc="-5" dirty="0">
                <a:latin typeface="Verdana"/>
                <a:cs typeface="Verdana"/>
              </a:rPr>
              <a:t>: </a:t>
            </a:r>
            <a:r>
              <a:rPr sz="2000" u="sng" spc="-10" dirty="0">
                <a:latin typeface="Verdana"/>
                <a:cs typeface="Verdana"/>
              </a:rPr>
              <a:t>Transmitted power </a:t>
            </a:r>
            <a:r>
              <a:rPr sz="2000" u="sng" spc="-5" dirty="0">
                <a:latin typeface="Verdana"/>
                <a:cs typeface="Verdana"/>
              </a:rPr>
              <a:t>varies </a:t>
            </a:r>
            <a:r>
              <a:rPr sz="2000" u="sng" spc="-10" dirty="0">
                <a:latin typeface="Verdana"/>
                <a:cs typeface="Verdana"/>
              </a:rPr>
              <a:t>over </a:t>
            </a:r>
            <a:r>
              <a:rPr sz="2000" u="sng" spc="-5" dirty="0">
                <a:latin typeface="Verdana"/>
                <a:cs typeface="Verdana"/>
              </a:rPr>
              <a:t>a  continuous </a:t>
            </a:r>
            <a:r>
              <a:rPr sz="2000" u="sng" spc="-10" dirty="0">
                <a:latin typeface="Verdana"/>
                <a:cs typeface="Verdana"/>
              </a:rPr>
              <a:t>range</a:t>
            </a:r>
            <a:r>
              <a:rPr sz="2000" spc="-10" dirty="0">
                <a:latin typeface="Verdana"/>
                <a:cs typeface="Verdana"/>
              </a:rPr>
              <a:t>. </a:t>
            </a:r>
            <a:r>
              <a:rPr sz="2000" dirty="0">
                <a:latin typeface="Verdana"/>
                <a:cs typeface="Verdana"/>
              </a:rPr>
              <a:t>Example: </a:t>
            </a:r>
            <a:r>
              <a:rPr sz="2000" spc="-10" dirty="0">
                <a:latin typeface="Verdana"/>
                <a:cs typeface="Verdana"/>
              </a:rPr>
              <a:t>sound, </a:t>
            </a:r>
            <a:r>
              <a:rPr sz="2000" spc="-5" dirty="0">
                <a:latin typeface="Verdana"/>
                <a:cs typeface="Verdana"/>
              </a:rPr>
              <a:t>light, and radio  </a:t>
            </a:r>
            <a:r>
              <a:rPr sz="2000" spc="-15" dirty="0">
                <a:latin typeface="Verdana"/>
                <a:cs typeface="Verdana"/>
              </a:rPr>
              <a:t>waves</a:t>
            </a:r>
            <a:endParaRPr sz="2000">
              <a:latin typeface="Verdana"/>
              <a:cs typeface="Verdana"/>
            </a:endParaRPr>
          </a:p>
          <a:p>
            <a:pPr marL="360045" marR="5080" indent="-347345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000" i="1" spc="-5" dirty="0">
                <a:solidFill>
                  <a:srgbClr val="FF0000"/>
                </a:solidFill>
                <a:latin typeface="Verdana"/>
                <a:cs typeface="Verdana"/>
              </a:rPr>
              <a:t>Digital </a:t>
            </a:r>
            <a:r>
              <a:rPr sz="2000" i="1" spc="-10" dirty="0">
                <a:solidFill>
                  <a:srgbClr val="FF0000"/>
                </a:solidFill>
                <a:latin typeface="Verdana"/>
                <a:cs typeface="Verdana"/>
              </a:rPr>
              <a:t>signal</a:t>
            </a:r>
            <a:r>
              <a:rPr sz="2000" spc="-10" dirty="0">
                <a:latin typeface="Verdana"/>
                <a:cs typeface="Verdana"/>
              </a:rPr>
              <a:t>: </a:t>
            </a:r>
            <a:r>
              <a:rPr sz="2000" u="sng" spc="-10" dirty="0">
                <a:latin typeface="Verdana"/>
                <a:cs typeface="Verdana"/>
              </a:rPr>
              <a:t>Sequence of </a:t>
            </a:r>
            <a:r>
              <a:rPr sz="2000" u="sng" spc="-5" dirty="0">
                <a:latin typeface="Verdana"/>
                <a:cs typeface="Verdana"/>
              </a:rPr>
              <a:t>voltage pulses </a:t>
            </a:r>
            <a:r>
              <a:rPr sz="2000" u="sng" spc="-10" dirty="0">
                <a:latin typeface="Verdana"/>
                <a:cs typeface="Verdana"/>
              </a:rPr>
              <a:t>represented  </a:t>
            </a:r>
            <a:r>
              <a:rPr sz="2000" u="sng" spc="0" dirty="0">
                <a:latin typeface="Verdana"/>
                <a:cs typeface="Verdana"/>
              </a:rPr>
              <a:t>in </a:t>
            </a:r>
            <a:r>
              <a:rPr sz="2000" u="sng" spc="-15" dirty="0">
                <a:latin typeface="Verdana"/>
                <a:cs typeface="Verdana"/>
              </a:rPr>
              <a:t>binary</a:t>
            </a:r>
            <a:r>
              <a:rPr sz="2000" u="sng" spc="-20" dirty="0">
                <a:latin typeface="Verdana"/>
                <a:cs typeface="Verdana"/>
              </a:rPr>
              <a:t> </a:t>
            </a:r>
            <a:r>
              <a:rPr sz="2000" u="sng" spc="-5" dirty="0">
                <a:latin typeface="Verdana"/>
                <a:cs typeface="Verdana"/>
              </a:rPr>
              <a:t>form</a:t>
            </a:r>
            <a:endParaRPr sz="2000" u="sng">
              <a:latin typeface="Verdana"/>
              <a:cs typeface="Verdana"/>
            </a:endParaRPr>
          </a:p>
          <a:p>
            <a:pPr marL="360045" marR="438784" indent="-347345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000" spc="-5" dirty="0">
                <a:latin typeface="Verdana"/>
                <a:cs typeface="Verdana"/>
              </a:rPr>
              <a:t>Computer </a:t>
            </a:r>
            <a:r>
              <a:rPr sz="2000" spc="-10" dirty="0">
                <a:latin typeface="Verdana"/>
                <a:cs typeface="Verdana"/>
              </a:rPr>
              <a:t>generated </a:t>
            </a:r>
            <a:r>
              <a:rPr sz="2000" dirty="0">
                <a:latin typeface="Verdana"/>
                <a:cs typeface="Verdana"/>
              </a:rPr>
              <a:t>data </a:t>
            </a:r>
            <a:r>
              <a:rPr sz="2000" spc="-10" dirty="0">
                <a:latin typeface="Verdana"/>
                <a:cs typeface="Verdana"/>
              </a:rPr>
              <a:t>signal </a:t>
            </a:r>
            <a:r>
              <a:rPr sz="2000" spc="0" dirty="0">
                <a:latin typeface="Verdana"/>
                <a:cs typeface="Verdana"/>
              </a:rPr>
              <a:t>is </a:t>
            </a:r>
            <a:r>
              <a:rPr sz="2000" spc="-5" dirty="0">
                <a:latin typeface="Verdana"/>
                <a:cs typeface="Verdana"/>
              </a:rPr>
              <a:t>digital, </a:t>
            </a:r>
            <a:r>
              <a:rPr sz="2000" spc="-15" dirty="0">
                <a:latin typeface="Verdana"/>
                <a:cs typeface="Verdana"/>
              </a:rPr>
              <a:t>whereas  </a:t>
            </a:r>
            <a:r>
              <a:rPr sz="2000" spc="-10" dirty="0">
                <a:latin typeface="Verdana"/>
                <a:cs typeface="Verdana"/>
              </a:rPr>
              <a:t>telephone </a:t>
            </a:r>
            <a:r>
              <a:rPr sz="2000" spc="-5" dirty="0">
                <a:latin typeface="Verdana"/>
                <a:cs typeface="Verdana"/>
              </a:rPr>
              <a:t>lines </a:t>
            </a:r>
            <a:r>
              <a:rPr sz="2000" spc="-15" dirty="0">
                <a:latin typeface="Verdana"/>
                <a:cs typeface="Verdana"/>
              </a:rPr>
              <a:t>carry </a:t>
            </a:r>
            <a:r>
              <a:rPr sz="2000" dirty="0">
                <a:latin typeface="Verdana"/>
                <a:cs typeface="Verdana"/>
              </a:rPr>
              <a:t>analog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signals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20000" y="6553200"/>
            <a:ext cx="199263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Arial"/>
                <a:cs typeface="Arial"/>
              </a:rPr>
              <a:t>(Continued on </a:t>
            </a:r>
            <a:r>
              <a:rPr sz="1400" spc="-15" dirty="0">
                <a:latin typeface="Arial"/>
                <a:cs typeface="Arial"/>
              </a:rPr>
              <a:t>next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slide)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5"/>
          <p:cNvSpPr txBox="1"/>
          <p:nvPr/>
        </p:nvSpPr>
        <p:spPr>
          <a:xfrm>
            <a:off x="76200" y="5079619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v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6"/>
          <p:cNvSpPr txBox="1"/>
          <p:nvPr/>
        </p:nvSpPr>
        <p:spPr>
          <a:xfrm>
            <a:off x="4669535" y="5832474"/>
            <a:ext cx="115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2" name="object 7"/>
          <p:cNvSpPr/>
          <p:nvPr/>
        </p:nvSpPr>
        <p:spPr>
          <a:xfrm>
            <a:off x="2707132" y="5637911"/>
            <a:ext cx="372110" cy="329565"/>
          </a:xfrm>
          <a:custGeom>
            <a:avLst/>
            <a:gdLst/>
            <a:ahLst/>
            <a:cxnLst/>
            <a:rect l="l" t="t" r="r" b="b"/>
            <a:pathLst>
              <a:path w="372110" h="329564">
                <a:moveTo>
                  <a:pt x="0" y="329184"/>
                </a:moveTo>
                <a:lnTo>
                  <a:pt x="0" y="0"/>
                </a:lnTo>
                <a:lnTo>
                  <a:pt x="371855" y="0"/>
                </a:lnTo>
                <a:lnTo>
                  <a:pt x="371855" y="32918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8"/>
          <p:cNvSpPr/>
          <p:nvPr/>
        </p:nvSpPr>
        <p:spPr>
          <a:xfrm>
            <a:off x="314451" y="5637911"/>
            <a:ext cx="375285" cy="329565"/>
          </a:xfrm>
          <a:custGeom>
            <a:avLst/>
            <a:gdLst/>
            <a:ahLst/>
            <a:cxnLst/>
            <a:rect l="l" t="t" r="r" b="b"/>
            <a:pathLst>
              <a:path w="375285" h="329564">
                <a:moveTo>
                  <a:pt x="0" y="0"/>
                </a:moveTo>
                <a:lnTo>
                  <a:pt x="0" y="329184"/>
                </a:lnTo>
                <a:lnTo>
                  <a:pt x="374904" y="329184"/>
                </a:lnTo>
                <a:lnTo>
                  <a:pt x="37490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9"/>
          <p:cNvSpPr/>
          <p:nvPr/>
        </p:nvSpPr>
        <p:spPr>
          <a:xfrm>
            <a:off x="274828" y="5183759"/>
            <a:ext cx="76200" cy="500380"/>
          </a:xfrm>
          <a:custGeom>
            <a:avLst/>
            <a:gdLst/>
            <a:ahLst/>
            <a:cxnLst/>
            <a:rect l="l" t="t" r="r" b="b"/>
            <a:pathLst>
              <a:path w="76200" h="500379">
                <a:moveTo>
                  <a:pt x="39623" y="57912"/>
                </a:moveTo>
                <a:lnTo>
                  <a:pt x="33527" y="64008"/>
                </a:lnTo>
                <a:lnTo>
                  <a:pt x="33527" y="496824"/>
                </a:lnTo>
                <a:lnTo>
                  <a:pt x="39623" y="499872"/>
                </a:lnTo>
                <a:lnTo>
                  <a:pt x="42671" y="496824"/>
                </a:lnTo>
                <a:lnTo>
                  <a:pt x="42671" y="64008"/>
                </a:lnTo>
                <a:lnTo>
                  <a:pt x="39623" y="57912"/>
                </a:lnTo>
                <a:close/>
              </a:path>
              <a:path w="76200" h="500379">
                <a:moveTo>
                  <a:pt x="39623" y="0"/>
                </a:moveTo>
                <a:lnTo>
                  <a:pt x="0" y="76200"/>
                </a:lnTo>
                <a:lnTo>
                  <a:pt x="33527" y="76200"/>
                </a:lnTo>
                <a:lnTo>
                  <a:pt x="33527" y="64008"/>
                </a:lnTo>
                <a:lnTo>
                  <a:pt x="39623" y="57912"/>
                </a:lnTo>
                <a:lnTo>
                  <a:pt x="67421" y="57912"/>
                </a:lnTo>
                <a:lnTo>
                  <a:pt x="39623" y="0"/>
                </a:lnTo>
                <a:close/>
              </a:path>
              <a:path w="76200" h="500379">
                <a:moveTo>
                  <a:pt x="67421" y="57912"/>
                </a:moveTo>
                <a:lnTo>
                  <a:pt x="39623" y="57912"/>
                </a:lnTo>
                <a:lnTo>
                  <a:pt x="42671" y="64008"/>
                </a:lnTo>
                <a:lnTo>
                  <a:pt x="42671" y="76200"/>
                </a:lnTo>
                <a:lnTo>
                  <a:pt x="76200" y="76200"/>
                </a:lnTo>
                <a:lnTo>
                  <a:pt x="67421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0"/>
          <p:cNvSpPr/>
          <p:nvPr/>
        </p:nvSpPr>
        <p:spPr>
          <a:xfrm>
            <a:off x="689356" y="5637911"/>
            <a:ext cx="612775" cy="329565"/>
          </a:xfrm>
          <a:custGeom>
            <a:avLst/>
            <a:gdLst/>
            <a:ahLst/>
            <a:cxnLst/>
            <a:rect l="l" t="t" r="r" b="b"/>
            <a:pathLst>
              <a:path w="612775" h="329564">
                <a:moveTo>
                  <a:pt x="0" y="329184"/>
                </a:moveTo>
                <a:lnTo>
                  <a:pt x="0" y="0"/>
                </a:lnTo>
                <a:lnTo>
                  <a:pt x="612647" y="0"/>
                </a:lnTo>
                <a:lnTo>
                  <a:pt x="612647" y="32918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1"/>
          <p:cNvSpPr/>
          <p:nvPr/>
        </p:nvSpPr>
        <p:spPr>
          <a:xfrm>
            <a:off x="1302003" y="5640959"/>
            <a:ext cx="396240" cy="329565"/>
          </a:xfrm>
          <a:custGeom>
            <a:avLst/>
            <a:gdLst/>
            <a:ahLst/>
            <a:cxnLst/>
            <a:rect l="l" t="t" r="r" b="b"/>
            <a:pathLst>
              <a:path w="396239" h="329564">
                <a:moveTo>
                  <a:pt x="0" y="0"/>
                </a:moveTo>
                <a:lnTo>
                  <a:pt x="0" y="329184"/>
                </a:lnTo>
                <a:lnTo>
                  <a:pt x="396240" y="329184"/>
                </a:lnTo>
                <a:lnTo>
                  <a:pt x="39624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2"/>
          <p:cNvSpPr/>
          <p:nvPr/>
        </p:nvSpPr>
        <p:spPr>
          <a:xfrm>
            <a:off x="1698244" y="5637911"/>
            <a:ext cx="375285" cy="329565"/>
          </a:xfrm>
          <a:custGeom>
            <a:avLst/>
            <a:gdLst/>
            <a:ahLst/>
            <a:cxnLst/>
            <a:rect l="l" t="t" r="r" b="b"/>
            <a:pathLst>
              <a:path w="375285" h="329564">
                <a:moveTo>
                  <a:pt x="0" y="329184"/>
                </a:moveTo>
                <a:lnTo>
                  <a:pt x="0" y="0"/>
                </a:lnTo>
                <a:lnTo>
                  <a:pt x="374903" y="0"/>
                </a:lnTo>
                <a:lnTo>
                  <a:pt x="374903" y="32918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3"/>
          <p:cNvSpPr/>
          <p:nvPr/>
        </p:nvSpPr>
        <p:spPr>
          <a:xfrm>
            <a:off x="2073147" y="5637911"/>
            <a:ext cx="634365" cy="329565"/>
          </a:xfrm>
          <a:custGeom>
            <a:avLst/>
            <a:gdLst/>
            <a:ahLst/>
            <a:cxnLst/>
            <a:rect l="l" t="t" r="r" b="b"/>
            <a:pathLst>
              <a:path w="634364" h="329564">
                <a:moveTo>
                  <a:pt x="0" y="0"/>
                </a:moveTo>
                <a:lnTo>
                  <a:pt x="0" y="329184"/>
                </a:lnTo>
                <a:lnTo>
                  <a:pt x="633984" y="329184"/>
                </a:lnTo>
                <a:lnTo>
                  <a:pt x="63398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4"/>
          <p:cNvSpPr/>
          <p:nvPr/>
        </p:nvSpPr>
        <p:spPr>
          <a:xfrm>
            <a:off x="3075940" y="5927471"/>
            <a:ext cx="1496695" cy="76200"/>
          </a:xfrm>
          <a:custGeom>
            <a:avLst/>
            <a:gdLst/>
            <a:ahLst/>
            <a:cxnLst/>
            <a:rect l="l" t="t" r="r" b="b"/>
            <a:pathLst>
              <a:path w="1496695" h="76200">
                <a:moveTo>
                  <a:pt x="1420368" y="0"/>
                </a:moveTo>
                <a:lnTo>
                  <a:pt x="1420368" y="76199"/>
                </a:lnTo>
                <a:lnTo>
                  <a:pt x="1490218" y="42671"/>
                </a:lnTo>
                <a:lnTo>
                  <a:pt x="1432560" y="42671"/>
                </a:lnTo>
                <a:lnTo>
                  <a:pt x="1435607" y="39623"/>
                </a:lnTo>
                <a:lnTo>
                  <a:pt x="1432560" y="33527"/>
                </a:lnTo>
                <a:lnTo>
                  <a:pt x="1484844" y="33527"/>
                </a:lnTo>
                <a:lnTo>
                  <a:pt x="1420368" y="0"/>
                </a:lnTo>
                <a:close/>
              </a:path>
              <a:path w="1496695" h="76200">
                <a:moveTo>
                  <a:pt x="1420368" y="33527"/>
                </a:moveTo>
                <a:lnTo>
                  <a:pt x="3048" y="33527"/>
                </a:lnTo>
                <a:lnTo>
                  <a:pt x="0" y="39623"/>
                </a:lnTo>
                <a:lnTo>
                  <a:pt x="3048" y="42671"/>
                </a:lnTo>
                <a:lnTo>
                  <a:pt x="1420368" y="42671"/>
                </a:lnTo>
                <a:lnTo>
                  <a:pt x="1420368" y="33527"/>
                </a:lnTo>
                <a:close/>
              </a:path>
              <a:path w="1496695" h="76200">
                <a:moveTo>
                  <a:pt x="1484844" y="33527"/>
                </a:moveTo>
                <a:lnTo>
                  <a:pt x="1432560" y="33527"/>
                </a:lnTo>
                <a:lnTo>
                  <a:pt x="1435607" y="39623"/>
                </a:lnTo>
                <a:lnTo>
                  <a:pt x="1432560" y="42671"/>
                </a:lnTo>
                <a:lnTo>
                  <a:pt x="1490218" y="42671"/>
                </a:lnTo>
                <a:lnTo>
                  <a:pt x="1496568" y="39623"/>
                </a:lnTo>
                <a:lnTo>
                  <a:pt x="1484844" y="33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5"/>
          <p:cNvSpPr txBox="1"/>
          <p:nvPr/>
        </p:nvSpPr>
        <p:spPr>
          <a:xfrm>
            <a:off x="393191" y="5695315"/>
            <a:ext cx="170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0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1" name="object 16"/>
          <p:cNvSpPr txBox="1"/>
          <p:nvPr/>
        </p:nvSpPr>
        <p:spPr>
          <a:xfrm>
            <a:off x="649223" y="5344794"/>
            <a:ext cx="1308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0705" algn="l"/>
                <a:tab pos="1149350" algn="l"/>
              </a:tabLst>
            </a:pPr>
            <a:r>
              <a:rPr sz="1800" dirty="0">
                <a:latin typeface="Verdana"/>
                <a:cs typeface="Verdana"/>
              </a:rPr>
              <a:t>1	1	1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2" name="object 17"/>
          <p:cNvSpPr txBox="1"/>
          <p:nvPr/>
        </p:nvSpPr>
        <p:spPr>
          <a:xfrm>
            <a:off x="2788920" y="5344794"/>
            <a:ext cx="170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1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3" name="object 18"/>
          <p:cNvSpPr txBox="1"/>
          <p:nvPr/>
        </p:nvSpPr>
        <p:spPr>
          <a:xfrm>
            <a:off x="1392935" y="5695315"/>
            <a:ext cx="2077085" cy="781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9455" algn="l"/>
                <a:tab pos="1106805" algn="l"/>
              </a:tabLst>
            </a:pPr>
            <a:r>
              <a:rPr sz="1800" dirty="0">
                <a:latin typeface="Verdana"/>
                <a:cs typeface="Verdana"/>
              </a:rPr>
              <a:t>0	0	0</a:t>
            </a:r>
            <a:endParaRPr sz="1800">
              <a:latin typeface="Verdana"/>
              <a:cs typeface="Verdana"/>
            </a:endParaRPr>
          </a:p>
          <a:p>
            <a:pPr marL="64135">
              <a:lnSpc>
                <a:spcPct val="100000"/>
              </a:lnSpc>
              <a:spcBef>
                <a:spcPts val="1630"/>
              </a:spcBef>
              <a:tabLst>
                <a:tab pos="573405" algn="l"/>
              </a:tabLst>
            </a:pPr>
            <a:r>
              <a:rPr sz="1800" spc="-5" dirty="0">
                <a:latin typeface="Verdana"/>
                <a:cs typeface="Verdana"/>
              </a:rPr>
              <a:t>(b)	</a:t>
            </a:r>
            <a:r>
              <a:rPr sz="1800" dirty="0">
                <a:latin typeface="Verdana"/>
                <a:cs typeface="Verdana"/>
              </a:rPr>
              <a:t>Digital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signal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4" name="object 19"/>
          <p:cNvSpPr/>
          <p:nvPr/>
        </p:nvSpPr>
        <p:spPr>
          <a:xfrm>
            <a:off x="5414011" y="5141468"/>
            <a:ext cx="161925" cy="448309"/>
          </a:xfrm>
          <a:custGeom>
            <a:avLst/>
            <a:gdLst/>
            <a:ahLst/>
            <a:cxnLst/>
            <a:rect l="l" t="t" r="r" b="b"/>
            <a:pathLst>
              <a:path w="161925" h="448310">
                <a:moveTo>
                  <a:pt x="161544" y="0"/>
                </a:moveTo>
                <a:lnTo>
                  <a:pt x="0" y="44805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0"/>
          <p:cNvSpPr/>
          <p:nvPr/>
        </p:nvSpPr>
        <p:spPr>
          <a:xfrm>
            <a:off x="5770626" y="5144515"/>
            <a:ext cx="165100" cy="451484"/>
          </a:xfrm>
          <a:custGeom>
            <a:avLst/>
            <a:gdLst/>
            <a:ahLst/>
            <a:cxnLst/>
            <a:rect l="l" t="t" r="r" b="b"/>
            <a:pathLst>
              <a:path w="165100" h="451485">
                <a:moveTo>
                  <a:pt x="0" y="0"/>
                </a:moveTo>
                <a:lnTo>
                  <a:pt x="164592" y="45110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1"/>
          <p:cNvSpPr/>
          <p:nvPr/>
        </p:nvSpPr>
        <p:spPr>
          <a:xfrm>
            <a:off x="5935218" y="5598668"/>
            <a:ext cx="165100" cy="451484"/>
          </a:xfrm>
          <a:custGeom>
            <a:avLst/>
            <a:gdLst/>
            <a:ahLst/>
            <a:cxnLst/>
            <a:rect l="l" t="t" r="r" b="b"/>
            <a:pathLst>
              <a:path w="165100" h="451485">
                <a:moveTo>
                  <a:pt x="164591" y="451103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2"/>
          <p:cNvSpPr/>
          <p:nvPr/>
        </p:nvSpPr>
        <p:spPr>
          <a:xfrm>
            <a:off x="6291835" y="5589524"/>
            <a:ext cx="165100" cy="451484"/>
          </a:xfrm>
          <a:custGeom>
            <a:avLst/>
            <a:gdLst/>
            <a:ahLst/>
            <a:cxnLst/>
            <a:rect l="l" t="t" r="r" b="b"/>
            <a:pathLst>
              <a:path w="165100" h="451485">
                <a:moveTo>
                  <a:pt x="0" y="451103"/>
                </a:moveTo>
                <a:lnTo>
                  <a:pt x="164591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3"/>
          <p:cNvSpPr/>
          <p:nvPr/>
        </p:nvSpPr>
        <p:spPr>
          <a:xfrm>
            <a:off x="5401819" y="5568187"/>
            <a:ext cx="4325620" cy="76200"/>
          </a:xfrm>
          <a:custGeom>
            <a:avLst/>
            <a:gdLst/>
            <a:ahLst/>
            <a:cxnLst/>
            <a:rect l="l" t="t" r="r" b="b"/>
            <a:pathLst>
              <a:path w="4325620" h="76200">
                <a:moveTo>
                  <a:pt x="4248911" y="0"/>
                </a:moveTo>
                <a:lnTo>
                  <a:pt x="4248911" y="76200"/>
                </a:lnTo>
                <a:lnTo>
                  <a:pt x="4312411" y="45720"/>
                </a:lnTo>
                <a:lnTo>
                  <a:pt x="4261104" y="45720"/>
                </a:lnTo>
                <a:lnTo>
                  <a:pt x="4267200" y="39624"/>
                </a:lnTo>
                <a:lnTo>
                  <a:pt x="4261104" y="33527"/>
                </a:lnTo>
                <a:lnTo>
                  <a:pt x="4313388" y="33527"/>
                </a:lnTo>
                <a:lnTo>
                  <a:pt x="4248911" y="0"/>
                </a:lnTo>
                <a:close/>
              </a:path>
              <a:path w="4325620" h="76200">
                <a:moveTo>
                  <a:pt x="4248911" y="33527"/>
                </a:moveTo>
                <a:lnTo>
                  <a:pt x="3047" y="33527"/>
                </a:lnTo>
                <a:lnTo>
                  <a:pt x="0" y="39624"/>
                </a:lnTo>
                <a:lnTo>
                  <a:pt x="3047" y="45720"/>
                </a:lnTo>
                <a:lnTo>
                  <a:pt x="4248911" y="45720"/>
                </a:lnTo>
                <a:lnTo>
                  <a:pt x="4248911" y="33527"/>
                </a:lnTo>
                <a:close/>
              </a:path>
              <a:path w="4325620" h="76200">
                <a:moveTo>
                  <a:pt x="4313388" y="33527"/>
                </a:moveTo>
                <a:lnTo>
                  <a:pt x="4261104" y="33527"/>
                </a:lnTo>
                <a:lnTo>
                  <a:pt x="4267200" y="39624"/>
                </a:lnTo>
                <a:lnTo>
                  <a:pt x="4261104" y="45720"/>
                </a:lnTo>
                <a:lnTo>
                  <a:pt x="4312411" y="45720"/>
                </a:lnTo>
                <a:lnTo>
                  <a:pt x="4325111" y="39624"/>
                </a:lnTo>
                <a:lnTo>
                  <a:pt x="4313388" y="33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4"/>
          <p:cNvSpPr/>
          <p:nvPr/>
        </p:nvSpPr>
        <p:spPr>
          <a:xfrm>
            <a:off x="6456426" y="5150612"/>
            <a:ext cx="165100" cy="451484"/>
          </a:xfrm>
          <a:custGeom>
            <a:avLst/>
            <a:gdLst/>
            <a:ahLst/>
            <a:cxnLst/>
            <a:rect l="l" t="t" r="r" b="b"/>
            <a:pathLst>
              <a:path w="165100" h="451485">
                <a:moveTo>
                  <a:pt x="164592" y="0"/>
                </a:moveTo>
                <a:lnTo>
                  <a:pt x="0" y="451103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5"/>
          <p:cNvSpPr/>
          <p:nvPr/>
        </p:nvSpPr>
        <p:spPr>
          <a:xfrm>
            <a:off x="6813043" y="5153659"/>
            <a:ext cx="165100" cy="451484"/>
          </a:xfrm>
          <a:custGeom>
            <a:avLst/>
            <a:gdLst/>
            <a:ahLst/>
            <a:cxnLst/>
            <a:rect l="l" t="t" r="r" b="b"/>
            <a:pathLst>
              <a:path w="165100" h="451485">
                <a:moveTo>
                  <a:pt x="0" y="0"/>
                </a:moveTo>
                <a:lnTo>
                  <a:pt x="164591" y="45110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6"/>
          <p:cNvSpPr/>
          <p:nvPr/>
        </p:nvSpPr>
        <p:spPr>
          <a:xfrm>
            <a:off x="6977635" y="5598668"/>
            <a:ext cx="165100" cy="451484"/>
          </a:xfrm>
          <a:custGeom>
            <a:avLst/>
            <a:gdLst/>
            <a:ahLst/>
            <a:cxnLst/>
            <a:rect l="l" t="t" r="r" b="b"/>
            <a:pathLst>
              <a:path w="165100" h="451485">
                <a:moveTo>
                  <a:pt x="164591" y="451103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7"/>
          <p:cNvSpPr/>
          <p:nvPr/>
        </p:nvSpPr>
        <p:spPr>
          <a:xfrm>
            <a:off x="7331202" y="5589524"/>
            <a:ext cx="167640" cy="451484"/>
          </a:xfrm>
          <a:custGeom>
            <a:avLst/>
            <a:gdLst/>
            <a:ahLst/>
            <a:cxnLst/>
            <a:rect l="l" t="t" r="r" b="b"/>
            <a:pathLst>
              <a:path w="167639" h="451485">
                <a:moveTo>
                  <a:pt x="0" y="451103"/>
                </a:moveTo>
                <a:lnTo>
                  <a:pt x="16764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28"/>
          <p:cNvSpPr/>
          <p:nvPr/>
        </p:nvSpPr>
        <p:spPr>
          <a:xfrm>
            <a:off x="7498843" y="5144515"/>
            <a:ext cx="161925" cy="451484"/>
          </a:xfrm>
          <a:custGeom>
            <a:avLst/>
            <a:gdLst/>
            <a:ahLst/>
            <a:cxnLst/>
            <a:rect l="l" t="t" r="r" b="b"/>
            <a:pathLst>
              <a:path w="161925" h="451485">
                <a:moveTo>
                  <a:pt x="161543" y="0"/>
                </a:moveTo>
                <a:lnTo>
                  <a:pt x="0" y="45110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29"/>
          <p:cNvSpPr/>
          <p:nvPr/>
        </p:nvSpPr>
        <p:spPr>
          <a:xfrm>
            <a:off x="7855458" y="5147563"/>
            <a:ext cx="165100" cy="451484"/>
          </a:xfrm>
          <a:custGeom>
            <a:avLst/>
            <a:gdLst/>
            <a:ahLst/>
            <a:cxnLst/>
            <a:rect l="l" t="t" r="r" b="b"/>
            <a:pathLst>
              <a:path w="165100" h="451485">
                <a:moveTo>
                  <a:pt x="0" y="0"/>
                </a:moveTo>
                <a:lnTo>
                  <a:pt x="164591" y="45110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0"/>
          <p:cNvSpPr/>
          <p:nvPr/>
        </p:nvSpPr>
        <p:spPr>
          <a:xfrm>
            <a:off x="8023099" y="5601715"/>
            <a:ext cx="165100" cy="451484"/>
          </a:xfrm>
          <a:custGeom>
            <a:avLst/>
            <a:gdLst/>
            <a:ahLst/>
            <a:cxnLst/>
            <a:rect l="l" t="t" r="r" b="b"/>
            <a:pathLst>
              <a:path w="165100" h="451485">
                <a:moveTo>
                  <a:pt x="164592" y="451104"/>
                </a:moveTo>
                <a:lnTo>
                  <a:pt x="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1"/>
          <p:cNvSpPr/>
          <p:nvPr/>
        </p:nvSpPr>
        <p:spPr>
          <a:xfrm>
            <a:off x="8382762" y="5595619"/>
            <a:ext cx="161925" cy="451484"/>
          </a:xfrm>
          <a:custGeom>
            <a:avLst/>
            <a:gdLst/>
            <a:ahLst/>
            <a:cxnLst/>
            <a:rect l="l" t="t" r="r" b="b"/>
            <a:pathLst>
              <a:path w="161925" h="451485">
                <a:moveTo>
                  <a:pt x="0" y="451103"/>
                </a:moveTo>
                <a:lnTo>
                  <a:pt x="16154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2"/>
          <p:cNvSpPr/>
          <p:nvPr/>
        </p:nvSpPr>
        <p:spPr>
          <a:xfrm>
            <a:off x="8547355" y="5150612"/>
            <a:ext cx="161925" cy="451484"/>
          </a:xfrm>
          <a:custGeom>
            <a:avLst/>
            <a:gdLst/>
            <a:ahLst/>
            <a:cxnLst/>
            <a:rect l="l" t="t" r="r" b="b"/>
            <a:pathLst>
              <a:path w="161925" h="451485">
                <a:moveTo>
                  <a:pt x="161543" y="0"/>
                </a:moveTo>
                <a:lnTo>
                  <a:pt x="0" y="45110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3"/>
          <p:cNvSpPr/>
          <p:nvPr/>
        </p:nvSpPr>
        <p:spPr>
          <a:xfrm>
            <a:off x="8907018" y="5153659"/>
            <a:ext cx="161925" cy="771525"/>
          </a:xfrm>
          <a:custGeom>
            <a:avLst/>
            <a:gdLst/>
            <a:ahLst/>
            <a:cxnLst/>
            <a:rect l="l" t="t" r="r" b="b"/>
            <a:pathLst>
              <a:path w="161925" h="771525">
                <a:moveTo>
                  <a:pt x="0" y="0"/>
                </a:moveTo>
                <a:lnTo>
                  <a:pt x="161544" y="77114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4"/>
          <p:cNvSpPr/>
          <p:nvPr/>
        </p:nvSpPr>
        <p:spPr>
          <a:xfrm>
            <a:off x="5374386" y="4961636"/>
            <a:ext cx="76200" cy="1222375"/>
          </a:xfrm>
          <a:custGeom>
            <a:avLst/>
            <a:gdLst/>
            <a:ahLst/>
            <a:cxnLst/>
            <a:rect l="l" t="t" r="r" b="b"/>
            <a:pathLst>
              <a:path w="76200" h="1222375">
                <a:moveTo>
                  <a:pt x="39624" y="57912"/>
                </a:moveTo>
                <a:lnTo>
                  <a:pt x="33528" y="64008"/>
                </a:lnTo>
                <a:lnTo>
                  <a:pt x="27432" y="1216152"/>
                </a:lnTo>
                <a:lnTo>
                  <a:pt x="30480" y="1222248"/>
                </a:lnTo>
                <a:lnTo>
                  <a:pt x="36576" y="1216152"/>
                </a:lnTo>
                <a:lnTo>
                  <a:pt x="42672" y="64008"/>
                </a:lnTo>
                <a:lnTo>
                  <a:pt x="39624" y="57912"/>
                </a:lnTo>
                <a:close/>
              </a:path>
              <a:path w="76200" h="1222375">
                <a:moveTo>
                  <a:pt x="39624" y="0"/>
                </a:moveTo>
                <a:lnTo>
                  <a:pt x="0" y="76200"/>
                </a:lnTo>
                <a:lnTo>
                  <a:pt x="33463" y="76200"/>
                </a:lnTo>
                <a:lnTo>
                  <a:pt x="33528" y="64008"/>
                </a:lnTo>
                <a:lnTo>
                  <a:pt x="39624" y="57912"/>
                </a:lnTo>
                <a:lnTo>
                  <a:pt x="67421" y="57912"/>
                </a:lnTo>
                <a:lnTo>
                  <a:pt x="39624" y="0"/>
                </a:lnTo>
                <a:close/>
              </a:path>
              <a:path w="76200" h="1222375">
                <a:moveTo>
                  <a:pt x="67421" y="57912"/>
                </a:moveTo>
                <a:lnTo>
                  <a:pt x="39624" y="57912"/>
                </a:lnTo>
                <a:lnTo>
                  <a:pt x="42672" y="64008"/>
                </a:lnTo>
                <a:lnTo>
                  <a:pt x="42607" y="76200"/>
                </a:lnTo>
                <a:lnTo>
                  <a:pt x="76200" y="76200"/>
                </a:lnTo>
                <a:lnTo>
                  <a:pt x="67421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5"/>
          <p:cNvSpPr txBox="1"/>
          <p:nvPr/>
        </p:nvSpPr>
        <p:spPr>
          <a:xfrm>
            <a:off x="5123942" y="6006591"/>
            <a:ext cx="264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-v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1" name="object 36"/>
          <p:cNvSpPr txBox="1"/>
          <p:nvPr/>
        </p:nvSpPr>
        <p:spPr>
          <a:xfrm>
            <a:off x="5447030" y="5595112"/>
            <a:ext cx="170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0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2" name="object 37"/>
          <p:cNvSpPr txBox="1"/>
          <p:nvPr/>
        </p:nvSpPr>
        <p:spPr>
          <a:xfrm>
            <a:off x="9790430" y="5488432"/>
            <a:ext cx="115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3" name="object 38"/>
          <p:cNvSpPr txBox="1"/>
          <p:nvPr/>
        </p:nvSpPr>
        <p:spPr>
          <a:xfrm>
            <a:off x="6462014" y="5613400"/>
            <a:ext cx="212915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6325" algn="l"/>
              </a:tabLst>
            </a:pPr>
            <a:r>
              <a:rPr sz="1800" spc="-5" dirty="0">
                <a:latin typeface="Verdana"/>
                <a:cs typeface="Verdana"/>
              </a:rPr>
              <a:t>1/f	2/f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Times New Roman"/>
              <a:cs typeface="Times New Roman"/>
            </a:endParaRPr>
          </a:p>
          <a:p>
            <a:pPr marL="79375">
              <a:lnSpc>
                <a:spcPct val="100000"/>
              </a:lnSpc>
              <a:tabLst>
                <a:tab pos="582930" algn="l"/>
              </a:tabLst>
            </a:pPr>
            <a:r>
              <a:rPr sz="1800" spc="-5" dirty="0">
                <a:latin typeface="Verdana"/>
                <a:cs typeface="Verdana"/>
              </a:rPr>
              <a:t>(a)	Analog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signal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4" name="object 39"/>
          <p:cNvSpPr txBox="1"/>
          <p:nvPr/>
        </p:nvSpPr>
        <p:spPr>
          <a:xfrm>
            <a:off x="4965447" y="4686808"/>
            <a:ext cx="888365" cy="64135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800" spc="-10" dirty="0">
                <a:latin typeface="Verdana"/>
                <a:cs typeface="Verdana"/>
              </a:rPr>
              <a:t>Voltage</a:t>
            </a:r>
            <a:endParaRPr sz="1800">
              <a:latin typeface="Verdana"/>
              <a:cs typeface="Verdana"/>
            </a:endParaRPr>
          </a:p>
          <a:p>
            <a:pPr marL="70485">
              <a:lnSpc>
                <a:spcPct val="100000"/>
              </a:lnSpc>
              <a:spcBef>
                <a:spcPts val="265"/>
              </a:spcBef>
            </a:pPr>
            <a:r>
              <a:rPr sz="1800" spc="-15" dirty="0">
                <a:latin typeface="Verdana"/>
                <a:cs typeface="Verdana"/>
              </a:rPr>
              <a:t>+v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5" name="object 40"/>
          <p:cNvSpPr/>
          <p:nvPr/>
        </p:nvSpPr>
        <p:spPr>
          <a:xfrm>
            <a:off x="5567935" y="5068696"/>
            <a:ext cx="207264" cy="895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1"/>
          <p:cNvSpPr/>
          <p:nvPr/>
        </p:nvSpPr>
        <p:spPr>
          <a:xfrm>
            <a:off x="6610350" y="5082031"/>
            <a:ext cx="210312" cy="88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2"/>
          <p:cNvSpPr/>
          <p:nvPr/>
        </p:nvSpPr>
        <p:spPr>
          <a:xfrm>
            <a:off x="7655814" y="5074031"/>
            <a:ext cx="207264" cy="902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3"/>
          <p:cNvSpPr/>
          <p:nvPr/>
        </p:nvSpPr>
        <p:spPr>
          <a:xfrm>
            <a:off x="8704326" y="5082031"/>
            <a:ext cx="210312" cy="883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4"/>
          <p:cNvSpPr/>
          <p:nvPr/>
        </p:nvSpPr>
        <p:spPr>
          <a:xfrm>
            <a:off x="8173975" y="6023864"/>
            <a:ext cx="213360" cy="902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45"/>
          <p:cNvSpPr/>
          <p:nvPr/>
        </p:nvSpPr>
        <p:spPr>
          <a:xfrm>
            <a:off x="7128511" y="6029959"/>
            <a:ext cx="207263" cy="872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6"/>
          <p:cNvSpPr/>
          <p:nvPr/>
        </p:nvSpPr>
        <p:spPr>
          <a:xfrm>
            <a:off x="6095238" y="6023864"/>
            <a:ext cx="204216" cy="9029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63244" y="1663509"/>
            <a:ext cx="8416925" cy="342011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5943600">
              <a:lnSpc>
                <a:spcPct val="100000"/>
              </a:lnSpc>
              <a:spcBef>
                <a:spcPts val="330"/>
              </a:spcBef>
            </a:pPr>
            <a:r>
              <a:rPr sz="1400" spc="-10" dirty="0">
                <a:latin typeface="Arial"/>
                <a:cs typeface="Arial"/>
              </a:rPr>
              <a:t>(Continued from previous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slide)</a:t>
            </a:r>
            <a:endParaRPr sz="1400">
              <a:latin typeface="Arial"/>
              <a:cs typeface="Arial"/>
            </a:endParaRPr>
          </a:p>
          <a:p>
            <a:pPr marL="360045" marR="1137920" indent="-347345">
              <a:lnSpc>
                <a:spcPct val="100000"/>
              </a:lnSpc>
              <a:spcBef>
                <a:spcPts val="340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000" spc="-10" dirty="0">
                <a:latin typeface="Verdana"/>
                <a:cs typeface="Verdana"/>
              </a:rPr>
              <a:t>When </a:t>
            </a:r>
            <a:r>
              <a:rPr sz="2000" spc="-5" dirty="0">
                <a:latin typeface="Verdana"/>
                <a:cs typeface="Verdana"/>
              </a:rPr>
              <a:t>digital data </a:t>
            </a:r>
            <a:r>
              <a:rPr sz="2000" spc="0" dirty="0">
                <a:latin typeface="Verdana"/>
                <a:cs typeface="Verdana"/>
              </a:rPr>
              <a:t>is </a:t>
            </a:r>
            <a:r>
              <a:rPr sz="2000" spc="-5" dirty="0">
                <a:latin typeface="Verdana"/>
                <a:cs typeface="Verdana"/>
              </a:rPr>
              <a:t>to be </a:t>
            </a:r>
            <a:r>
              <a:rPr sz="2000" spc="-10" dirty="0">
                <a:latin typeface="Verdana"/>
                <a:cs typeface="Verdana"/>
              </a:rPr>
              <a:t>sent over </a:t>
            </a:r>
            <a:r>
              <a:rPr sz="2000" spc="-5" dirty="0">
                <a:latin typeface="Verdana"/>
                <a:cs typeface="Verdana"/>
              </a:rPr>
              <a:t>an analog facility,  digital signals </a:t>
            </a:r>
            <a:r>
              <a:rPr sz="2000" spc="-10" dirty="0">
                <a:latin typeface="Verdana"/>
                <a:cs typeface="Verdana"/>
              </a:rPr>
              <a:t>must </a:t>
            </a:r>
            <a:r>
              <a:rPr sz="2000" spc="-5" dirty="0">
                <a:latin typeface="Verdana"/>
                <a:cs typeface="Verdana"/>
              </a:rPr>
              <a:t>be </a:t>
            </a:r>
            <a:r>
              <a:rPr sz="2000" spc="-10" dirty="0">
                <a:latin typeface="Verdana"/>
                <a:cs typeface="Verdana"/>
              </a:rPr>
              <a:t>converted </a:t>
            </a:r>
            <a:r>
              <a:rPr sz="2000" spc="-5" dirty="0">
                <a:latin typeface="Verdana"/>
                <a:cs typeface="Verdana"/>
              </a:rPr>
              <a:t>to analog</a:t>
            </a:r>
            <a:r>
              <a:rPr sz="2000" spc="35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form</a:t>
            </a:r>
            <a:endParaRPr sz="2000">
              <a:latin typeface="Verdana"/>
              <a:cs typeface="Verdana"/>
            </a:endParaRPr>
          </a:p>
          <a:p>
            <a:pPr marL="360045" marR="1051560" indent="-347345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000" u="sng" spc="-10" dirty="0">
                <a:latin typeface="Verdana"/>
                <a:cs typeface="Verdana"/>
              </a:rPr>
              <a:t>Conversion of </a:t>
            </a:r>
            <a:r>
              <a:rPr sz="2000" u="sng" spc="-5" dirty="0">
                <a:latin typeface="Verdana"/>
                <a:cs typeface="Verdana"/>
              </a:rPr>
              <a:t>digital </a:t>
            </a:r>
            <a:r>
              <a:rPr sz="2000" u="sng" spc="-10" dirty="0">
                <a:latin typeface="Verdana"/>
                <a:cs typeface="Verdana"/>
              </a:rPr>
              <a:t>signal </a:t>
            </a:r>
            <a:r>
              <a:rPr sz="2000" u="sng" spc="-5" dirty="0">
                <a:latin typeface="Verdana"/>
                <a:cs typeface="Verdana"/>
              </a:rPr>
              <a:t>to </a:t>
            </a:r>
            <a:r>
              <a:rPr sz="2000" u="sng" spc="-10" dirty="0">
                <a:latin typeface="Verdana"/>
                <a:cs typeface="Verdana"/>
              </a:rPr>
              <a:t>analog </a:t>
            </a:r>
            <a:r>
              <a:rPr sz="2000" u="sng" spc="-15" dirty="0">
                <a:latin typeface="Verdana"/>
                <a:cs typeface="Verdana"/>
              </a:rPr>
              <a:t>form </a:t>
            </a:r>
            <a:r>
              <a:rPr sz="2000" u="sng" spc="0" dirty="0">
                <a:latin typeface="Verdana"/>
                <a:cs typeface="Verdana"/>
              </a:rPr>
              <a:t>is </a:t>
            </a:r>
            <a:r>
              <a:rPr sz="2000" u="sng" spc="-10" dirty="0">
                <a:latin typeface="Verdana"/>
                <a:cs typeface="Verdana"/>
              </a:rPr>
              <a:t>known </a:t>
            </a:r>
            <a:r>
              <a:rPr sz="2000" u="sng" spc="-5" dirty="0">
                <a:latin typeface="Verdana"/>
                <a:cs typeface="Verdana"/>
              </a:rPr>
              <a:t>as  </a:t>
            </a:r>
            <a:r>
              <a:rPr sz="2000" u="sng" spc="-5" dirty="0">
                <a:solidFill>
                  <a:srgbClr val="FF0000"/>
                </a:solidFill>
                <a:latin typeface="Verdana"/>
                <a:cs typeface="Verdana"/>
              </a:rPr>
              <a:t>modulation</a:t>
            </a:r>
            <a:endParaRPr sz="2000" u="sng">
              <a:solidFill>
                <a:srgbClr val="FF0000"/>
              </a:solidFill>
              <a:latin typeface="Verdana"/>
              <a:cs typeface="Verdana"/>
            </a:endParaRPr>
          </a:p>
          <a:p>
            <a:pPr marL="360045" marR="1049020" indent="-347345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000" u="sng" spc="-10" dirty="0">
                <a:latin typeface="Verdana"/>
                <a:cs typeface="Verdana"/>
              </a:rPr>
              <a:t>Conversion of </a:t>
            </a:r>
            <a:r>
              <a:rPr sz="2000" u="sng" spc="-5" dirty="0">
                <a:latin typeface="Verdana"/>
                <a:cs typeface="Verdana"/>
              </a:rPr>
              <a:t>analog signal to </a:t>
            </a:r>
            <a:r>
              <a:rPr sz="2000" u="sng" spc="-10" dirty="0">
                <a:latin typeface="Verdana"/>
                <a:cs typeface="Verdana"/>
              </a:rPr>
              <a:t>digital </a:t>
            </a:r>
            <a:r>
              <a:rPr sz="2000" u="sng" spc="-15" dirty="0">
                <a:latin typeface="Verdana"/>
                <a:cs typeface="Verdana"/>
              </a:rPr>
              <a:t>form </a:t>
            </a:r>
            <a:r>
              <a:rPr sz="2000" u="sng" spc="0" dirty="0">
                <a:latin typeface="Verdana"/>
                <a:cs typeface="Verdana"/>
              </a:rPr>
              <a:t>is </a:t>
            </a:r>
            <a:r>
              <a:rPr sz="2000" u="sng" spc="-10" dirty="0">
                <a:latin typeface="Verdana"/>
                <a:cs typeface="Verdana"/>
              </a:rPr>
              <a:t>known </a:t>
            </a:r>
            <a:r>
              <a:rPr sz="2000" u="sng" spc="-5" dirty="0">
                <a:latin typeface="Verdana"/>
                <a:cs typeface="Verdana"/>
              </a:rPr>
              <a:t>as  </a:t>
            </a:r>
            <a:r>
              <a:rPr sz="2000" u="sng" spc="-5" dirty="0">
                <a:solidFill>
                  <a:srgbClr val="FF0000"/>
                </a:solidFill>
                <a:latin typeface="Verdana"/>
                <a:cs typeface="Verdana"/>
              </a:rPr>
              <a:t>demodulation</a:t>
            </a:r>
            <a:endParaRPr sz="2000" u="sng">
              <a:solidFill>
                <a:srgbClr val="FF0000"/>
              </a:solidFill>
              <a:latin typeface="Verdana"/>
              <a:cs typeface="Verdana"/>
            </a:endParaRPr>
          </a:p>
          <a:p>
            <a:pPr marL="360045" marR="1391920" indent="-347345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000" spc="-5" dirty="0">
                <a:latin typeface="Verdana"/>
                <a:cs typeface="Verdana"/>
              </a:rPr>
              <a:t>Digital </a:t>
            </a:r>
            <a:r>
              <a:rPr sz="2000" spc="-10" dirty="0">
                <a:latin typeface="Verdana"/>
                <a:cs typeface="Verdana"/>
              </a:rPr>
              <a:t>transmission of </a:t>
            </a:r>
            <a:r>
              <a:rPr sz="2000" dirty="0">
                <a:latin typeface="Verdana"/>
                <a:cs typeface="Verdana"/>
              </a:rPr>
              <a:t>data </a:t>
            </a:r>
            <a:r>
              <a:rPr sz="2000" spc="0" dirty="0">
                <a:latin typeface="Verdana"/>
                <a:cs typeface="Verdana"/>
              </a:rPr>
              <a:t>is </a:t>
            </a:r>
            <a:r>
              <a:rPr sz="2000" spc="-15" dirty="0">
                <a:latin typeface="Verdana"/>
                <a:cs typeface="Verdana"/>
              </a:rPr>
              <a:t>preferred </a:t>
            </a:r>
            <a:r>
              <a:rPr sz="2000" spc="-10" dirty="0">
                <a:latin typeface="Verdana"/>
                <a:cs typeface="Verdana"/>
              </a:rPr>
              <a:t>over </a:t>
            </a:r>
            <a:r>
              <a:rPr sz="2000" spc="-5" dirty="0">
                <a:latin typeface="Verdana"/>
                <a:cs typeface="Verdana"/>
              </a:rPr>
              <a:t>analog  transmission </a:t>
            </a:r>
            <a:r>
              <a:rPr sz="2000" spc="-10" dirty="0">
                <a:latin typeface="Verdana"/>
                <a:cs typeface="Verdana"/>
              </a:rPr>
              <a:t>of </a:t>
            </a:r>
            <a:r>
              <a:rPr sz="2000" spc="-5" dirty="0">
                <a:latin typeface="Verdana"/>
                <a:cs typeface="Verdana"/>
              </a:rPr>
              <a:t>data due to lower </a:t>
            </a:r>
            <a:r>
              <a:rPr sz="2000" spc="-10" dirty="0">
                <a:latin typeface="Verdana"/>
                <a:cs typeface="Verdana"/>
              </a:rPr>
              <a:t>cost, </a:t>
            </a:r>
            <a:r>
              <a:rPr sz="2000" spc="-5" dirty="0">
                <a:latin typeface="Verdana"/>
                <a:cs typeface="Verdana"/>
              </a:rPr>
              <a:t>higher  transmission </a:t>
            </a:r>
            <a:r>
              <a:rPr sz="2000" spc="-15" dirty="0">
                <a:latin typeface="Verdana"/>
                <a:cs typeface="Verdana"/>
              </a:rPr>
              <a:t>speeds, </a:t>
            </a:r>
            <a:r>
              <a:rPr sz="2000" spc="-5" dirty="0">
                <a:latin typeface="Verdana"/>
                <a:cs typeface="Verdana"/>
              </a:rPr>
              <a:t>and lower </a:t>
            </a:r>
            <a:r>
              <a:rPr sz="2000" spc="-10" dirty="0">
                <a:latin typeface="Verdana"/>
                <a:cs typeface="Verdana"/>
              </a:rPr>
              <a:t>error</a:t>
            </a:r>
            <a:r>
              <a:rPr sz="2000" spc="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rate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6731" y="7051614"/>
            <a:ext cx="1277620" cy="24955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Page 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329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17: Data Communications and Computer Networks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15</a:t>
            </a:fld>
            <a:r>
              <a:rPr spc="-10" dirty="0"/>
              <a:t>/57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68755" y="801116"/>
            <a:ext cx="64636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Digital </a:t>
            </a:r>
            <a:r>
              <a:rPr sz="2400" spc="-5" dirty="0"/>
              <a:t>and Analog </a:t>
            </a:r>
            <a:r>
              <a:rPr sz="2400" dirty="0"/>
              <a:t>Data</a:t>
            </a:r>
            <a:r>
              <a:rPr sz="2400" spc="5" dirty="0"/>
              <a:t> </a:t>
            </a:r>
            <a:r>
              <a:rPr sz="2400" spc="-5" dirty="0"/>
              <a:t>Transmission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9611" y="721868"/>
            <a:ext cx="17926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5" dirty="0"/>
              <a:t>M</a:t>
            </a:r>
            <a:r>
              <a:rPr sz="3000" dirty="0"/>
              <a:t>o</a:t>
            </a:r>
            <a:r>
              <a:rPr sz="3000" spc="-15" dirty="0"/>
              <a:t>d</a:t>
            </a:r>
            <a:r>
              <a:rPr sz="3000" spc="-5" dirty="0"/>
              <a:t>e</a:t>
            </a:r>
            <a:r>
              <a:rPr sz="3000" spc="-15" dirty="0"/>
              <a:t>ms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776731" y="7051614"/>
            <a:ext cx="1277620" cy="24955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Page 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328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17: Data Communications and Computer Networks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16</a:t>
            </a:fld>
            <a:r>
              <a:rPr spc="-10" dirty="0"/>
              <a:t>/57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75436" y="1696008"/>
            <a:ext cx="7675245" cy="221996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60045" indent="-347345">
              <a:lnSpc>
                <a:spcPct val="100000"/>
              </a:lnSpc>
              <a:spcBef>
                <a:spcPts val="1060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000" spc="-10" dirty="0">
                <a:latin typeface="Verdana"/>
                <a:cs typeface="Verdana"/>
              </a:rPr>
              <a:t>Modem </a:t>
            </a:r>
            <a:r>
              <a:rPr sz="2000" spc="0" dirty="0">
                <a:latin typeface="Verdana"/>
                <a:cs typeface="Verdana"/>
              </a:rPr>
              <a:t>is </a:t>
            </a:r>
            <a:r>
              <a:rPr sz="2000" spc="-10" dirty="0">
                <a:latin typeface="Verdana"/>
                <a:cs typeface="Verdana"/>
              </a:rPr>
              <a:t>short </a:t>
            </a:r>
            <a:r>
              <a:rPr sz="2000" spc="-5" dirty="0">
                <a:latin typeface="Verdana"/>
                <a:cs typeface="Verdana"/>
              </a:rPr>
              <a:t>for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b="1" spc="-5" dirty="0">
                <a:latin typeface="Verdana"/>
                <a:cs typeface="Verdana"/>
              </a:rPr>
              <a:t>MO</a:t>
            </a:r>
            <a:r>
              <a:rPr sz="2000" spc="-5" dirty="0">
                <a:latin typeface="Verdana"/>
                <a:cs typeface="Verdana"/>
              </a:rPr>
              <a:t>dulator/</a:t>
            </a:r>
            <a:r>
              <a:rPr sz="2000" b="1" spc="-5" dirty="0">
                <a:latin typeface="Verdana"/>
                <a:cs typeface="Verdana"/>
              </a:rPr>
              <a:t>DEM</a:t>
            </a:r>
            <a:r>
              <a:rPr sz="2000" spc="-5" dirty="0">
                <a:latin typeface="Verdana"/>
                <a:cs typeface="Verdana"/>
              </a:rPr>
              <a:t>odulator</a:t>
            </a:r>
            <a:endParaRPr sz="2000">
              <a:latin typeface="Verdana"/>
              <a:cs typeface="Verdana"/>
            </a:endParaRPr>
          </a:p>
          <a:p>
            <a:pPr marL="360045" marR="5080" indent="-347345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000" u="sng" spc="-10" dirty="0">
                <a:latin typeface="Verdana"/>
                <a:cs typeface="Verdana"/>
              </a:rPr>
              <a:t>Special </a:t>
            </a:r>
            <a:r>
              <a:rPr sz="2000" u="sng" spc="-5" dirty="0">
                <a:latin typeface="Verdana"/>
                <a:cs typeface="Verdana"/>
              </a:rPr>
              <a:t>device </a:t>
            </a:r>
            <a:r>
              <a:rPr sz="2000" u="sng" spc="-10" dirty="0">
                <a:latin typeface="Verdana"/>
                <a:cs typeface="Verdana"/>
              </a:rPr>
              <a:t>used </a:t>
            </a:r>
            <a:r>
              <a:rPr sz="2000" u="sng" spc="-5" dirty="0">
                <a:latin typeface="Verdana"/>
                <a:cs typeface="Verdana"/>
              </a:rPr>
              <a:t>for </a:t>
            </a:r>
            <a:r>
              <a:rPr sz="2000" u="sng" spc="-10" dirty="0">
                <a:latin typeface="Verdana"/>
                <a:cs typeface="Verdana"/>
              </a:rPr>
              <a:t>conversion of </a:t>
            </a:r>
            <a:r>
              <a:rPr sz="2000" u="sng" spc="-5" dirty="0">
                <a:latin typeface="Verdana"/>
                <a:cs typeface="Verdana"/>
              </a:rPr>
              <a:t>digital </a:t>
            </a:r>
            <a:r>
              <a:rPr sz="2000" u="sng" spc="-10" dirty="0">
                <a:latin typeface="Verdana"/>
                <a:cs typeface="Verdana"/>
              </a:rPr>
              <a:t>data </a:t>
            </a:r>
            <a:r>
              <a:rPr sz="2000" u="sng" spc="-5" dirty="0">
                <a:latin typeface="Verdana"/>
                <a:cs typeface="Verdana"/>
              </a:rPr>
              <a:t>to  analog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form </a:t>
            </a:r>
            <a:r>
              <a:rPr sz="2000" spc="-5" dirty="0">
                <a:latin typeface="Verdana"/>
                <a:cs typeface="Verdana"/>
              </a:rPr>
              <a:t>(modulation) and </a:t>
            </a:r>
            <a:r>
              <a:rPr sz="2000" spc="-10" dirty="0">
                <a:latin typeface="Verdana"/>
                <a:cs typeface="Verdana"/>
              </a:rPr>
              <a:t>vice-versa</a:t>
            </a:r>
            <a:r>
              <a:rPr sz="2000" spc="15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(demodulation)</a:t>
            </a:r>
            <a:endParaRPr sz="2000">
              <a:latin typeface="Verdana"/>
              <a:cs typeface="Verdana"/>
            </a:endParaRPr>
          </a:p>
          <a:p>
            <a:pPr marL="360045" marR="488315" indent="-347345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000" u="sng" spc="-10" dirty="0">
                <a:latin typeface="Verdana"/>
                <a:cs typeface="Verdana"/>
              </a:rPr>
              <a:t>Essential piece of </a:t>
            </a:r>
            <a:r>
              <a:rPr sz="2000" u="sng" spc="-5" dirty="0">
                <a:latin typeface="Verdana"/>
                <a:cs typeface="Verdana"/>
              </a:rPr>
              <a:t>hardware </a:t>
            </a:r>
            <a:r>
              <a:rPr sz="2000" u="sng" spc="-10" dirty="0">
                <a:latin typeface="Verdana"/>
                <a:cs typeface="Verdana"/>
              </a:rPr>
              <a:t>where </a:t>
            </a:r>
            <a:r>
              <a:rPr sz="2000" u="sng" dirty="0">
                <a:latin typeface="Verdana"/>
                <a:cs typeface="Verdana"/>
              </a:rPr>
              <a:t>two </a:t>
            </a:r>
            <a:r>
              <a:rPr sz="2000" u="sng" spc="-5" dirty="0">
                <a:latin typeface="Verdana"/>
                <a:cs typeface="Verdana"/>
              </a:rPr>
              <a:t>digital </a:t>
            </a:r>
            <a:r>
              <a:rPr sz="2000" u="sng" spc="-10" dirty="0">
                <a:latin typeface="Verdana"/>
                <a:cs typeface="Verdana"/>
              </a:rPr>
              <a:t>devices  </a:t>
            </a:r>
            <a:r>
              <a:rPr sz="2000" spc="-10" dirty="0">
                <a:latin typeface="Verdana"/>
                <a:cs typeface="Verdana"/>
              </a:rPr>
              <a:t>(say two computers) </a:t>
            </a:r>
            <a:r>
              <a:rPr sz="2000" u="sng" dirty="0">
                <a:latin typeface="Verdana"/>
                <a:cs typeface="Verdana"/>
              </a:rPr>
              <a:t>want </a:t>
            </a:r>
            <a:r>
              <a:rPr sz="2000" u="sng" spc="-5" dirty="0">
                <a:latin typeface="Verdana"/>
                <a:cs typeface="Verdana"/>
              </a:rPr>
              <a:t>to communicate </a:t>
            </a:r>
            <a:r>
              <a:rPr sz="2000" u="sng" spc="-10" dirty="0">
                <a:latin typeface="Verdana"/>
                <a:cs typeface="Verdana"/>
              </a:rPr>
              <a:t>over </a:t>
            </a:r>
            <a:r>
              <a:rPr sz="2000" u="sng" spc="-5" dirty="0">
                <a:latin typeface="Verdana"/>
                <a:cs typeface="Verdana"/>
              </a:rPr>
              <a:t>an  analog </a:t>
            </a:r>
            <a:r>
              <a:rPr sz="2000" u="sng" spc="-10" dirty="0">
                <a:latin typeface="Verdana"/>
                <a:cs typeface="Verdana"/>
              </a:rPr>
              <a:t>transmission channel </a:t>
            </a:r>
            <a:r>
              <a:rPr sz="2000" spc="-10" dirty="0">
                <a:latin typeface="Verdana"/>
                <a:cs typeface="Verdana"/>
              </a:rPr>
              <a:t>(say </a:t>
            </a:r>
            <a:r>
              <a:rPr sz="2000" spc="-5" dirty="0">
                <a:latin typeface="Verdana"/>
                <a:cs typeface="Verdana"/>
              </a:rPr>
              <a:t>a </a:t>
            </a:r>
            <a:r>
              <a:rPr sz="2000" spc="-10" dirty="0">
                <a:latin typeface="Verdana"/>
                <a:cs typeface="Verdana"/>
              </a:rPr>
              <a:t>telephone</a:t>
            </a:r>
            <a:r>
              <a:rPr sz="2000" spc="8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line)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6188" y="697483"/>
            <a:ext cx="5501640" cy="75438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2860"/>
              </a:lnSpc>
              <a:spcBef>
                <a:spcPts val="210"/>
              </a:spcBef>
            </a:pPr>
            <a:r>
              <a:rPr sz="2400" spc="-5" dirty="0"/>
              <a:t>Asynchronous </a:t>
            </a:r>
            <a:r>
              <a:rPr sz="2400" dirty="0"/>
              <a:t>and </a:t>
            </a:r>
            <a:r>
              <a:rPr sz="2400" spc="-5" dirty="0"/>
              <a:t>Synchronous  Transmission</a:t>
            </a:r>
            <a:endParaRPr sz="2400"/>
          </a:p>
        </p:txBody>
      </p:sp>
      <p:sp>
        <p:nvSpPr>
          <p:cNvPr id="7" name="object 7"/>
          <p:cNvSpPr txBox="1"/>
          <p:nvPr/>
        </p:nvSpPr>
        <p:spPr>
          <a:xfrm>
            <a:off x="776731" y="7051614"/>
            <a:ext cx="1277620" cy="24955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Page 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333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17: Data Communications and Computer Networks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17</a:t>
            </a:fld>
            <a:r>
              <a:rPr spc="-10" dirty="0"/>
              <a:t>/57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78483" y="1825244"/>
            <a:ext cx="7194550" cy="29867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60045" marR="11430" indent="-347345">
              <a:lnSpc>
                <a:spcPct val="100000"/>
              </a:lnSpc>
              <a:spcBef>
                <a:spcPts val="90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000" spc="-10" dirty="0">
                <a:latin typeface="Verdana"/>
                <a:cs typeface="Verdana"/>
              </a:rPr>
              <a:t>Two modes of </a:t>
            </a:r>
            <a:r>
              <a:rPr sz="2000" spc="-5" dirty="0">
                <a:latin typeface="Verdana"/>
                <a:cs typeface="Verdana"/>
              </a:rPr>
              <a:t>data transmission </a:t>
            </a:r>
            <a:r>
              <a:rPr sz="2000" spc="-10" dirty="0">
                <a:latin typeface="Verdana"/>
                <a:cs typeface="Verdana"/>
              </a:rPr>
              <a:t>on </a:t>
            </a:r>
            <a:r>
              <a:rPr sz="2000" spc="-5" dirty="0">
                <a:latin typeface="Verdana"/>
                <a:cs typeface="Verdana"/>
              </a:rPr>
              <a:t>a communication  line </a:t>
            </a:r>
            <a:r>
              <a:rPr sz="2000" spc="-10" dirty="0">
                <a:latin typeface="Verdana"/>
                <a:cs typeface="Verdana"/>
              </a:rPr>
              <a:t>are asynchronous </a:t>
            </a:r>
            <a:r>
              <a:rPr sz="2000" spc="0" dirty="0">
                <a:latin typeface="Verdana"/>
                <a:cs typeface="Verdana"/>
              </a:rPr>
              <a:t>and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synchronous</a:t>
            </a:r>
            <a:endParaRPr sz="2000">
              <a:latin typeface="Verdana"/>
              <a:cs typeface="Verdana"/>
            </a:endParaRPr>
          </a:p>
          <a:p>
            <a:pPr marL="360045" indent="-347345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000" spc="-10" dirty="0">
                <a:solidFill>
                  <a:srgbClr val="FF0000"/>
                </a:solidFill>
                <a:latin typeface="Verdana"/>
                <a:cs typeface="Verdana"/>
              </a:rPr>
              <a:t>Asynchronous</a:t>
            </a:r>
            <a:r>
              <a:rPr sz="2000" spc="-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Verdana"/>
                <a:cs typeface="Verdana"/>
              </a:rPr>
              <a:t>transmission</a:t>
            </a:r>
            <a:endParaRPr sz="2000">
              <a:solidFill>
                <a:srgbClr val="FF0000"/>
              </a:solidFill>
              <a:latin typeface="Verdana"/>
              <a:cs typeface="Verdana"/>
            </a:endParaRPr>
          </a:p>
          <a:p>
            <a:pPr marL="814069" marR="5080" lvl="1" indent="-3416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814069" algn="l"/>
                <a:tab pos="814705" algn="l"/>
              </a:tabLst>
            </a:pPr>
            <a:r>
              <a:rPr sz="2000" spc="-10" dirty="0">
                <a:latin typeface="Verdana"/>
                <a:cs typeface="Verdana"/>
              </a:rPr>
              <a:t>Sender can </a:t>
            </a:r>
            <a:r>
              <a:rPr sz="2000" spc="-5" dirty="0">
                <a:latin typeface="Verdana"/>
                <a:cs typeface="Verdana"/>
              </a:rPr>
              <a:t>send data at any convenient time and  the </a:t>
            </a:r>
            <a:r>
              <a:rPr sz="2000" spc="-10" dirty="0">
                <a:latin typeface="Verdana"/>
                <a:cs typeface="Verdana"/>
              </a:rPr>
              <a:t>receiver </a:t>
            </a:r>
            <a:r>
              <a:rPr sz="2000" dirty="0">
                <a:latin typeface="Verdana"/>
                <a:cs typeface="Verdana"/>
              </a:rPr>
              <a:t>will </a:t>
            </a:r>
            <a:r>
              <a:rPr sz="2000" spc="-15" dirty="0">
                <a:latin typeface="Verdana"/>
                <a:cs typeface="Verdana"/>
              </a:rPr>
              <a:t>accept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it</a:t>
            </a:r>
            <a:endParaRPr sz="2000">
              <a:latin typeface="Verdana"/>
              <a:cs typeface="Verdana"/>
            </a:endParaRPr>
          </a:p>
          <a:p>
            <a:pPr marL="814069" marR="612775" lvl="1" indent="-3416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814069" algn="l"/>
                <a:tab pos="814705" algn="l"/>
              </a:tabLst>
            </a:pPr>
            <a:r>
              <a:rPr sz="2000" u="sng" spc="-5" dirty="0">
                <a:latin typeface="Verdana"/>
                <a:cs typeface="Verdana"/>
              </a:rPr>
              <a:t>Data </a:t>
            </a:r>
            <a:r>
              <a:rPr sz="2000" u="sng" spc="0" dirty="0">
                <a:latin typeface="Verdana"/>
                <a:cs typeface="Verdana"/>
              </a:rPr>
              <a:t>is </a:t>
            </a:r>
            <a:r>
              <a:rPr sz="2000" u="sng" spc="-10" dirty="0">
                <a:latin typeface="Verdana"/>
                <a:cs typeface="Verdana"/>
              </a:rPr>
              <a:t>transmitted character </a:t>
            </a:r>
            <a:r>
              <a:rPr sz="2000" u="sng" spc="0" dirty="0">
                <a:latin typeface="Verdana"/>
                <a:cs typeface="Verdana"/>
              </a:rPr>
              <a:t>by </a:t>
            </a:r>
            <a:r>
              <a:rPr sz="2000" u="sng" spc="-10" dirty="0">
                <a:latin typeface="Verdana"/>
                <a:cs typeface="Verdana"/>
              </a:rPr>
              <a:t>character </a:t>
            </a:r>
            <a:r>
              <a:rPr sz="2000" u="sng" spc="-5" dirty="0">
                <a:latin typeface="Verdana"/>
                <a:cs typeface="Verdana"/>
              </a:rPr>
              <a:t>at  irregular</a:t>
            </a:r>
            <a:r>
              <a:rPr sz="2000" u="sng" spc="-50" dirty="0">
                <a:latin typeface="Verdana"/>
                <a:cs typeface="Verdana"/>
              </a:rPr>
              <a:t> </a:t>
            </a:r>
            <a:r>
              <a:rPr sz="2000" u="sng" dirty="0">
                <a:latin typeface="Verdana"/>
                <a:cs typeface="Verdana"/>
              </a:rPr>
              <a:t>intervals</a:t>
            </a:r>
            <a:endParaRPr sz="2000" u="sng">
              <a:latin typeface="Verdana"/>
              <a:cs typeface="Verdana"/>
            </a:endParaRPr>
          </a:p>
          <a:p>
            <a:pPr marL="814069" lvl="1" indent="-3416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814069" algn="l"/>
                <a:tab pos="814705" algn="l"/>
              </a:tabLst>
            </a:pPr>
            <a:r>
              <a:rPr sz="2000" spc="-5" dirty="0">
                <a:latin typeface="Verdana"/>
                <a:cs typeface="Verdana"/>
              </a:rPr>
              <a:t>Well </a:t>
            </a:r>
            <a:r>
              <a:rPr sz="2000" spc="-15" dirty="0">
                <a:latin typeface="Verdana"/>
                <a:cs typeface="Verdana"/>
              </a:rPr>
              <a:t>suited </a:t>
            </a:r>
            <a:r>
              <a:rPr sz="2000" spc="-5" dirty="0">
                <a:latin typeface="Verdana"/>
                <a:cs typeface="Verdana"/>
              </a:rPr>
              <a:t>to many </a:t>
            </a:r>
            <a:r>
              <a:rPr sz="2000" spc="-10" dirty="0">
                <a:latin typeface="Verdana"/>
                <a:cs typeface="Verdana"/>
              </a:rPr>
              <a:t>keyboard </a:t>
            </a:r>
            <a:r>
              <a:rPr sz="2000" dirty="0">
                <a:latin typeface="Verdana"/>
                <a:cs typeface="Verdana"/>
              </a:rPr>
              <a:t>type</a:t>
            </a:r>
            <a:r>
              <a:rPr sz="2000" spc="6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terminals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6131" y="6217411"/>
            <a:ext cx="199263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Arial"/>
                <a:cs typeface="Arial"/>
              </a:rPr>
              <a:t>(Continued on </a:t>
            </a:r>
            <a:r>
              <a:rPr sz="1400" spc="-15" dirty="0">
                <a:latin typeface="Arial"/>
                <a:cs typeface="Arial"/>
              </a:rPr>
              <a:t>next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slide)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8860" y="1813051"/>
            <a:ext cx="3719829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60045" indent="-347345">
              <a:lnSpc>
                <a:spcPct val="100000"/>
              </a:lnSpc>
              <a:spcBef>
                <a:spcPts val="90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000" spc="-10" dirty="0">
                <a:solidFill>
                  <a:srgbClr val="FF0000"/>
                </a:solidFill>
                <a:latin typeface="Verdana"/>
                <a:cs typeface="Verdana"/>
              </a:rPr>
              <a:t>Synchronous transmission</a:t>
            </a:r>
            <a:endParaRPr sz="200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6731" y="7051614"/>
            <a:ext cx="1277620" cy="24955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Page 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333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17: Data Communications and Computer Networks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18</a:t>
            </a:fld>
            <a:r>
              <a:rPr spc="-10" dirty="0"/>
              <a:t>/57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99108" y="2242819"/>
            <a:ext cx="6652259" cy="2707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3695" marR="7620" indent="-340995" algn="just">
              <a:lnSpc>
                <a:spcPct val="100000"/>
              </a:lnSpc>
              <a:spcBef>
                <a:spcPts val="90"/>
              </a:spcBef>
              <a:buClr>
                <a:srgbClr val="FF3300"/>
              </a:buClr>
              <a:buFont typeface="Wingdings"/>
              <a:buChar char=""/>
              <a:tabLst>
                <a:tab pos="354330" algn="l"/>
              </a:tabLst>
            </a:pPr>
            <a:r>
              <a:rPr sz="2000" spc="-10" dirty="0">
                <a:latin typeface="Verdana"/>
                <a:cs typeface="Verdana"/>
              </a:rPr>
              <a:t>Sender </a:t>
            </a:r>
            <a:r>
              <a:rPr sz="2000" spc="-5" dirty="0">
                <a:latin typeface="Verdana"/>
                <a:cs typeface="Verdana"/>
              </a:rPr>
              <a:t>and receiver must synchronize </a:t>
            </a:r>
            <a:r>
              <a:rPr sz="2000" dirty="0">
                <a:latin typeface="Verdana"/>
                <a:cs typeface="Verdana"/>
              </a:rPr>
              <a:t>with </a:t>
            </a:r>
            <a:r>
              <a:rPr sz="2000" spc="-15" dirty="0">
                <a:latin typeface="Verdana"/>
                <a:cs typeface="Verdana"/>
              </a:rPr>
              <a:t>each  </a:t>
            </a:r>
            <a:r>
              <a:rPr sz="2000" spc="-10" dirty="0">
                <a:latin typeface="Verdana"/>
                <a:cs typeface="Verdana"/>
              </a:rPr>
              <a:t>other </a:t>
            </a:r>
            <a:r>
              <a:rPr sz="2000" spc="-5" dirty="0">
                <a:latin typeface="Verdana"/>
                <a:cs typeface="Verdana"/>
              </a:rPr>
              <a:t>to </a:t>
            </a:r>
            <a:r>
              <a:rPr sz="2000" spc="-10" dirty="0">
                <a:latin typeface="Verdana"/>
                <a:cs typeface="Verdana"/>
              </a:rPr>
              <a:t>get </a:t>
            </a:r>
            <a:r>
              <a:rPr sz="2000" spc="-5" dirty="0">
                <a:latin typeface="Verdana"/>
                <a:cs typeface="Verdana"/>
              </a:rPr>
              <a:t>ready for </a:t>
            </a:r>
            <a:r>
              <a:rPr sz="2000" dirty="0">
                <a:latin typeface="Verdana"/>
                <a:cs typeface="Verdana"/>
              </a:rPr>
              <a:t>data </a:t>
            </a:r>
            <a:r>
              <a:rPr sz="2000" spc="-5" dirty="0">
                <a:latin typeface="Verdana"/>
                <a:cs typeface="Verdana"/>
              </a:rPr>
              <a:t>transmission </a:t>
            </a:r>
            <a:r>
              <a:rPr sz="2000" spc="-15" dirty="0">
                <a:latin typeface="Verdana"/>
                <a:cs typeface="Verdana"/>
              </a:rPr>
              <a:t>before </a:t>
            </a:r>
            <a:r>
              <a:rPr sz="2000" spc="0" dirty="0">
                <a:latin typeface="Verdana"/>
                <a:cs typeface="Verdana"/>
              </a:rPr>
              <a:t>it  </a:t>
            </a:r>
            <a:r>
              <a:rPr sz="2000" spc="-10" dirty="0">
                <a:latin typeface="Verdana"/>
                <a:cs typeface="Verdana"/>
              </a:rPr>
              <a:t>takes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place</a:t>
            </a:r>
            <a:endParaRPr sz="2000">
              <a:latin typeface="Verdana"/>
              <a:cs typeface="Verdana"/>
            </a:endParaRPr>
          </a:p>
          <a:p>
            <a:pPr marL="353695" marR="852805" indent="-340995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000" u="sng" spc="-5" dirty="0">
                <a:latin typeface="Verdana"/>
                <a:cs typeface="Verdana"/>
              </a:rPr>
              <a:t>Entire blocks </a:t>
            </a:r>
            <a:r>
              <a:rPr sz="2000" u="sng" spc="-10" dirty="0">
                <a:latin typeface="Verdana"/>
                <a:cs typeface="Verdana"/>
              </a:rPr>
              <a:t>of characters </a:t>
            </a:r>
            <a:r>
              <a:rPr sz="2000" u="sng" spc="-5" dirty="0">
                <a:latin typeface="Verdana"/>
                <a:cs typeface="Verdana"/>
              </a:rPr>
              <a:t>are </a:t>
            </a:r>
            <a:r>
              <a:rPr sz="2000" u="sng" spc="-10" dirty="0">
                <a:latin typeface="Verdana"/>
                <a:cs typeface="Verdana"/>
              </a:rPr>
              <a:t>framed </a:t>
            </a:r>
            <a:r>
              <a:rPr sz="2000" u="sng" spc="-5" dirty="0">
                <a:latin typeface="Verdana"/>
                <a:cs typeface="Verdana"/>
              </a:rPr>
              <a:t>and  transmitted</a:t>
            </a:r>
            <a:r>
              <a:rPr sz="2000" u="sng" spc="-10" dirty="0">
                <a:latin typeface="Verdana"/>
                <a:cs typeface="Verdana"/>
              </a:rPr>
              <a:t> </a:t>
            </a:r>
            <a:r>
              <a:rPr sz="2000" u="sng" spc="-15" dirty="0">
                <a:latin typeface="Verdana"/>
                <a:cs typeface="Verdana"/>
              </a:rPr>
              <a:t>together</a:t>
            </a:r>
            <a:endParaRPr sz="2000" u="sng">
              <a:latin typeface="Verdana"/>
              <a:cs typeface="Verdana"/>
            </a:endParaRPr>
          </a:p>
          <a:p>
            <a:pPr marL="353695" marR="5080" indent="-340995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000" spc="-5" dirty="0">
                <a:latin typeface="Verdana"/>
                <a:cs typeface="Verdana"/>
              </a:rPr>
              <a:t>Well </a:t>
            </a:r>
            <a:r>
              <a:rPr sz="2000" spc="-15" dirty="0">
                <a:latin typeface="Verdana"/>
                <a:cs typeface="Verdana"/>
              </a:rPr>
              <a:t>suited </a:t>
            </a:r>
            <a:r>
              <a:rPr sz="2000" spc="-5" dirty="0">
                <a:latin typeface="Verdana"/>
                <a:cs typeface="Verdana"/>
              </a:rPr>
              <a:t>to remote communication </a:t>
            </a:r>
            <a:r>
              <a:rPr sz="2000" spc="-15" dirty="0">
                <a:latin typeface="Verdana"/>
                <a:cs typeface="Verdana"/>
              </a:rPr>
              <a:t>between </a:t>
            </a:r>
            <a:r>
              <a:rPr sz="2000" spc="-5" dirty="0">
                <a:latin typeface="Verdana"/>
                <a:cs typeface="Verdana"/>
              </a:rPr>
              <a:t>a  </a:t>
            </a:r>
            <a:r>
              <a:rPr sz="2000" spc="-10" dirty="0">
                <a:latin typeface="Verdana"/>
                <a:cs typeface="Verdana"/>
              </a:rPr>
              <a:t>computer </a:t>
            </a:r>
            <a:r>
              <a:rPr sz="2000" spc="-5" dirty="0">
                <a:latin typeface="Verdana"/>
                <a:cs typeface="Verdana"/>
              </a:rPr>
              <a:t>and </a:t>
            </a:r>
            <a:r>
              <a:rPr sz="2000" spc="-10" dirty="0">
                <a:latin typeface="Verdana"/>
                <a:cs typeface="Verdana"/>
              </a:rPr>
              <a:t>such devices </a:t>
            </a:r>
            <a:r>
              <a:rPr sz="2000" spc="-5" dirty="0">
                <a:latin typeface="Verdana"/>
                <a:cs typeface="Verdana"/>
              </a:rPr>
              <a:t>as </a:t>
            </a:r>
            <a:r>
              <a:rPr sz="2000" spc="-10" dirty="0">
                <a:latin typeface="Verdana"/>
                <a:cs typeface="Verdana"/>
              </a:rPr>
              <a:t>buffered </a:t>
            </a:r>
            <a:r>
              <a:rPr sz="2000" spc="-5" dirty="0">
                <a:latin typeface="Verdana"/>
                <a:cs typeface="Verdana"/>
              </a:rPr>
              <a:t>terminals  and </a:t>
            </a:r>
            <a:r>
              <a:rPr sz="2000" spc="-10" dirty="0">
                <a:latin typeface="Verdana"/>
                <a:cs typeface="Verdana"/>
              </a:rPr>
              <a:t>printers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94652" y="1694180"/>
            <a:ext cx="248539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Arial"/>
                <a:cs typeface="Arial"/>
              </a:rPr>
              <a:t>(Continued from previous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slide)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6188" y="697483"/>
            <a:ext cx="5501640" cy="75438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2860"/>
              </a:lnSpc>
              <a:spcBef>
                <a:spcPts val="210"/>
              </a:spcBef>
            </a:pPr>
            <a:r>
              <a:rPr sz="2400" spc="-5" dirty="0"/>
              <a:t>Asynchronous </a:t>
            </a:r>
            <a:r>
              <a:rPr sz="2400" dirty="0"/>
              <a:t>and </a:t>
            </a:r>
            <a:r>
              <a:rPr sz="2400" spc="-5" dirty="0"/>
              <a:t>Synchronous  Transmission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26867" y="1913636"/>
            <a:ext cx="2160905" cy="448309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ts val="1660"/>
              </a:lnSpc>
              <a:spcBef>
                <a:spcPts val="165"/>
              </a:spcBef>
            </a:pPr>
            <a:r>
              <a:rPr sz="1400" spc="-10" dirty="0">
                <a:latin typeface="Verdana"/>
                <a:cs typeface="Verdana"/>
              </a:rPr>
              <a:t>Irregular </a:t>
            </a:r>
            <a:r>
              <a:rPr sz="1400" spc="-5" dirty="0">
                <a:latin typeface="Verdana"/>
                <a:cs typeface="Verdana"/>
              </a:rPr>
              <a:t>time intervals  between </a:t>
            </a:r>
            <a:r>
              <a:rPr sz="1400" dirty="0">
                <a:latin typeface="Verdana"/>
                <a:cs typeface="Verdana"/>
              </a:rPr>
              <a:t>two</a:t>
            </a:r>
            <a:r>
              <a:rPr sz="1400" spc="-5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characters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03011" y="1913636"/>
            <a:ext cx="2320925" cy="448309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ts val="1660"/>
              </a:lnSpc>
              <a:spcBef>
                <a:spcPts val="165"/>
              </a:spcBef>
            </a:pPr>
            <a:r>
              <a:rPr sz="1400" spc="-10" dirty="0">
                <a:latin typeface="Verdana"/>
                <a:cs typeface="Verdana"/>
              </a:rPr>
              <a:t>Each character </a:t>
            </a:r>
            <a:r>
              <a:rPr sz="1400" spc="-5" dirty="0">
                <a:latin typeface="Verdana"/>
                <a:cs typeface="Verdana"/>
              </a:rPr>
              <a:t>framed by  </a:t>
            </a:r>
            <a:r>
              <a:rPr sz="1400" spc="-10" dirty="0">
                <a:latin typeface="Verdana"/>
                <a:cs typeface="Verdana"/>
              </a:rPr>
              <a:t>start </a:t>
            </a:r>
            <a:r>
              <a:rPr sz="1400" spc="-5" dirty="0">
                <a:latin typeface="Verdana"/>
                <a:cs typeface="Verdana"/>
              </a:rPr>
              <a:t>and stop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bits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65503" y="3038855"/>
            <a:ext cx="5727700" cy="0"/>
          </a:xfrm>
          <a:custGeom>
            <a:avLst/>
            <a:gdLst/>
            <a:ahLst/>
            <a:cxnLst/>
            <a:rect l="l" t="t" r="r" b="b"/>
            <a:pathLst>
              <a:path w="5727700">
                <a:moveTo>
                  <a:pt x="0" y="0"/>
                </a:moveTo>
                <a:lnTo>
                  <a:pt x="5727192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84375" y="2740151"/>
            <a:ext cx="170687" cy="2987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84375" y="2740151"/>
            <a:ext cx="170815" cy="299085"/>
          </a:xfrm>
          <a:custGeom>
            <a:avLst/>
            <a:gdLst/>
            <a:ahLst/>
            <a:cxnLst/>
            <a:rect l="l" t="t" r="r" b="b"/>
            <a:pathLst>
              <a:path w="170814" h="299085">
                <a:moveTo>
                  <a:pt x="0" y="298703"/>
                </a:moveTo>
                <a:lnTo>
                  <a:pt x="170687" y="298703"/>
                </a:lnTo>
                <a:lnTo>
                  <a:pt x="170687" y="0"/>
                </a:lnTo>
                <a:lnTo>
                  <a:pt x="0" y="0"/>
                </a:lnTo>
                <a:lnTo>
                  <a:pt x="0" y="29870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48967" y="2740151"/>
            <a:ext cx="1207135" cy="299085"/>
          </a:xfrm>
          <a:custGeom>
            <a:avLst/>
            <a:gdLst/>
            <a:ahLst/>
            <a:cxnLst/>
            <a:rect l="l" t="t" r="r" b="b"/>
            <a:pathLst>
              <a:path w="1207135" h="299085">
                <a:moveTo>
                  <a:pt x="0" y="298703"/>
                </a:moveTo>
                <a:lnTo>
                  <a:pt x="1207008" y="298703"/>
                </a:lnTo>
                <a:lnTo>
                  <a:pt x="1207008" y="0"/>
                </a:lnTo>
                <a:lnTo>
                  <a:pt x="0" y="0"/>
                </a:lnTo>
                <a:lnTo>
                  <a:pt x="0" y="298703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55976" y="2740151"/>
            <a:ext cx="167639" cy="2987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55976" y="2740151"/>
            <a:ext cx="167640" cy="299085"/>
          </a:xfrm>
          <a:custGeom>
            <a:avLst/>
            <a:gdLst/>
            <a:ahLst/>
            <a:cxnLst/>
            <a:rect l="l" t="t" r="r" b="b"/>
            <a:pathLst>
              <a:path w="167639" h="299085">
                <a:moveTo>
                  <a:pt x="0" y="298703"/>
                </a:moveTo>
                <a:lnTo>
                  <a:pt x="167639" y="298703"/>
                </a:lnTo>
                <a:lnTo>
                  <a:pt x="167639" y="0"/>
                </a:lnTo>
                <a:lnTo>
                  <a:pt x="0" y="0"/>
                </a:lnTo>
                <a:lnTo>
                  <a:pt x="0" y="29870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59635" y="2773172"/>
            <a:ext cx="119189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304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Verdana"/>
                <a:cs typeface="Verdana"/>
              </a:rPr>
              <a:t>Character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79647" y="2740151"/>
            <a:ext cx="170687" cy="2987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79647" y="2740151"/>
            <a:ext cx="170815" cy="299085"/>
          </a:xfrm>
          <a:custGeom>
            <a:avLst/>
            <a:gdLst/>
            <a:ahLst/>
            <a:cxnLst/>
            <a:rect l="l" t="t" r="r" b="b"/>
            <a:pathLst>
              <a:path w="170814" h="299085">
                <a:moveTo>
                  <a:pt x="0" y="298703"/>
                </a:moveTo>
                <a:lnTo>
                  <a:pt x="170687" y="298703"/>
                </a:lnTo>
                <a:lnTo>
                  <a:pt x="170687" y="0"/>
                </a:lnTo>
                <a:lnTo>
                  <a:pt x="0" y="0"/>
                </a:lnTo>
                <a:lnTo>
                  <a:pt x="0" y="29870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41191" y="2740151"/>
            <a:ext cx="1213485" cy="299085"/>
          </a:xfrm>
          <a:custGeom>
            <a:avLst/>
            <a:gdLst/>
            <a:ahLst/>
            <a:cxnLst/>
            <a:rect l="l" t="t" r="r" b="b"/>
            <a:pathLst>
              <a:path w="1213485" h="299085">
                <a:moveTo>
                  <a:pt x="0" y="298703"/>
                </a:moveTo>
                <a:lnTo>
                  <a:pt x="1213103" y="298703"/>
                </a:lnTo>
                <a:lnTo>
                  <a:pt x="1213103" y="0"/>
                </a:lnTo>
                <a:lnTo>
                  <a:pt x="0" y="0"/>
                </a:lnTo>
                <a:lnTo>
                  <a:pt x="0" y="2987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41191" y="2740151"/>
            <a:ext cx="1213485" cy="299085"/>
          </a:xfrm>
          <a:custGeom>
            <a:avLst/>
            <a:gdLst/>
            <a:ahLst/>
            <a:cxnLst/>
            <a:rect l="l" t="t" r="r" b="b"/>
            <a:pathLst>
              <a:path w="1213485" h="299085">
                <a:moveTo>
                  <a:pt x="0" y="298703"/>
                </a:moveTo>
                <a:lnTo>
                  <a:pt x="1213103" y="298703"/>
                </a:lnTo>
                <a:lnTo>
                  <a:pt x="1213103" y="0"/>
                </a:lnTo>
                <a:lnTo>
                  <a:pt x="0" y="0"/>
                </a:lnTo>
                <a:lnTo>
                  <a:pt x="0" y="298703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54296" y="2740151"/>
            <a:ext cx="164591" cy="2987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54296" y="2740151"/>
            <a:ext cx="165100" cy="299085"/>
          </a:xfrm>
          <a:custGeom>
            <a:avLst/>
            <a:gdLst/>
            <a:ahLst/>
            <a:cxnLst/>
            <a:rect l="l" t="t" r="r" b="b"/>
            <a:pathLst>
              <a:path w="165100" h="299085">
                <a:moveTo>
                  <a:pt x="0" y="298703"/>
                </a:moveTo>
                <a:lnTo>
                  <a:pt x="164591" y="298703"/>
                </a:lnTo>
                <a:lnTo>
                  <a:pt x="164591" y="0"/>
                </a:lnTo>
                <a:lnTo>
                  <a:pt x="0" y="0"/>
                </a:lnTo>
                <a:lnTo>
                  <a:pt x="0" y="29870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76088" y="2740151"/>
            <a:ext cx="167639" cy="2987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76088" y="2740151"/>
            <a:ext cx="167640" cy="299085"/>
          </a:xfrm>
          <a:custGeom>
            <a:avLst/>
            <a:gdLst/>
            <a:ahLst/>
            <a:cxnLst/>
            <a:rect l="l" t="t" r="r" b="b"/>
            <a:pathLst>
              <a:path w="167639" h="299085">
                <a:moveTo>
                  <a:pt x="0" y="298703"/>
                </a:moveTo>
                <a:lnTo>
                  <a:pt x="167639" y="298703"/>
                </a:lnTo>
                <a:lnTo>
                  <a:pt x="167639" y="0"/>
                </a:lnTo>
                <a:lnTo>
                  <a:pt x="0" y="0"/>
                </a:lnTo>
                <a:lnTo>
                  <a:pt x="0" y="29870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37632" y="2740151"/>
            <a:ext cx="1210310" cy="299085"/>
          </a:xfrm>
          <a:custGeom>
            <a:avLst/>
            <a:gdLst/>
            <a:ahLst/>
            <a:cxnLst/>
            <a:rect l="l" t="t" r="r" b="b"/>
            <a:pathLst>
              <a:path w="1210309" h="299085">
                <a:moveTo>
                  <a:pt x="0" y="298703"/>
                </a:moveTo>
                <a:lnTo>
                  <a:pt x="1210056" y="298703"/>
                </a:lnTo>
                <a:lnTo>
                  <a:pt x="1210056" y="0"/>
                </a:lnTo>
                <a:lnTo>
                  <a:pt x="0" y="0"/>
                </a:lnTo>
                <a:lnTo>
                  <a:pt x="0" y="29870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47688" y="2740151"/>
            <a:ext cx="167640" cy="2987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47688" y="2740151"/>
            <a:ext cx="167640" cy="299085"/>
          </a:xfrm>
          <a:custGeom>
            <a:avLst/>
            <a:gdLst/>
            <a:ahLst/>
            <a:cxnLst/>
            <a:rect l="l" t="t" r="r" b="b"/>
            <a:pathLst>
              <a:path w="167640" h="299085">
                <a:moveTo>
                  <a:pt x="0" y="298703"/>
                </a:moveTo>
                <a:lnTo>
                  <a:pt x="167640" y="298703"/>
                </a:lnTo>
                <a:lnTo>
                  <a:pt x="167640" y="0"/>
                </a:lnTo>
                <a:lnTo>
                  <a:pt x="0" y="0"/>
                </a:lnTo>
                <a:lnTo>
                  <a:pt x="0" y="29870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99816" y="2346960"/>
            <a:ext cx="649605" cy="381000"/>
          </a:xfrm>
          <a:custGeom>
            <a:avLst/>
            <a:gdLst/>
            <a:ahLst/>
            <a:cxnLst/>
            <a:rect l="l" t="t" r="r" b="b"/>
            <a:pathLst>
              <a:path w="649604" h="381000">
                <a:moveTo>
                  <a:pt x="45719" y="310895"/>
                </a:moveTo>
                <a:lnTo>
                  <a:pt x="0" y="381000"/>
                </a:lnTo>
                <a:lnTo>
                  <a:pt x="85343" y="374903"/>
                </a:lnTo>
                <a:lnTo>
                  <a:pt x="72135" y="353567"/>
                </a:lnTo>
                <a:lnTo>
                  <a:pt x="48767" y="353567"/>
                </a:lnTo>
                <a:lnTo>
                  <a:pt x="51815" y="344424"/>
                </a:lnTo>
                <a:lnTo>
                  <a:pt x="62590" y="338148"/>
                </a:lnTo>
                <a:lnTo>
                  <a:pt x="45719" y="310895"/>
                </a:lnTo>
                <a:close/>
              </a:path>
              <a:path w="649604" h="381000">
                <a:moveTo>
                  <a:pt x="62590" y="338148"/>
                </a:moveTo>
                <a:lnTo>
                  <a:pt x="51815" y="344424"/>
                </a:lnTo>
                <a:lnTo>
                  <a:pt x="48767" y="353567"/>
                </a:lnTo>
                <a:lnTo>
                  <a:pt x="54863" y="353567"/>
                </a:lnTo>
                <a:lnTo>
                  <a:pt x="67558" y="346173"/>
                </a:lnTo>
                <a:lnTo>
                  <a:pt x="62590" y="338148"/>
                </a:lnTo>
                <a:close/>
              </a:path>
              <a:path w="649604" h="381000">
                <a:moveTo>
                  <a:pt x="67558" y="346173"/>
                </a:moveTo>
                <a:lnTo>
                  <a:pt x="54863" y="353567"/>
                </a:lnTo>
                <a:lnTo>
                  <a:pt x="72135" y="353567"/>
                </a:lnTo>
                <a:lnTo>
                  <a:pt x="67558" y="346173"/>
                </a:lnTo>
                <a:close/>
              </a:path>
              <a:path w="649604" h="381000">
                <a:moveTo>
                  <a:pt x="643128" y="0"/>
                </a:moveTo>
                <a:lnTo>
                  <a:pt x="62590" y="338148"/>
                </a:lnTo>
                <a:lnTo>
                  <a:pt x="67558" y="346173"/>
                </a:lnTo>
                <a:lnTo>
                  <a:pt x="646175" y="9143"/>
                </a:lnTo>
                <a:lnTo>
                  <a:pt x="649223" y="3048"/>
                </a:lnTo>
                <a:lnTo>
                  <a:pt x="6431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53128" y="2371344"/>
            <a:ext cx="649605" cy="381000"/>
          </a:xfrm>
          <a:custGeom>
            <a:avLst/>
            <a:gdLst/>
            <a:ahLst/>
            <a:cxnLst/>
            <a:rect l="l" t="t" r="r" b="b"/>
            <a:pathLst>
              <a:path w="649604" h="381000">
                <a:moveTo>
                  <a:pt x="580857" y="347478"/>
                </a:moveTo>
                <a:lnTo>
                  <a:pt x="563880" y="374903"/>
                </a:lnTo>
                <a:lnTo>
                  <a:pt x="649224" y="381000"/>
                </a:lnTo>
                <a:lnTo>
                  <a:pt x="631333" y="353567"/>
                </a:lnTo>
                <a:lnTo>
                  <a:pt x="591312" y="353567"/>
                </a:lnTo>
                <a:lnTo>
                  <a:pt x="580857" y="347478"/>
                </a:lnTo>
                <a:close/>
              </a:path>
              <a:path w="649604" h="381000">
                <a:moveTo>
                  <a:pt x="586633" y="338148"/>
                </a:moveTo>
                <a:lnTo>
                  <a:pt x="580857" y="347478"/>
                </a:lnTo>
                <a:lnTo>
                  <a:pt x="591312" y="353567"/>
                </a:lnTo>
                <a:lnTo>
                  <a:pt x="597408" y="350519"/>
                </a:lnTo>
                <a:lnTo>
                  <a:pt x="597408" y="344423"/>
                </a:lnTo>
                <a:lnTo>
                  <a:pt x="586633" y="338148"/>
                </a:lnTo>
                <a:close/>
              </a:path>
              <a:path w="649604" h="381000">
                <a:moveTo>
                  <a:pt x="603504" y="310895"/>
                </a:moveTo>
                <a:lnTo>
                  <a:pt x="586633" y="338148"/>
                </a:lnTo>
                <a:lnTo>
                  <a:pt x="597408" y="344423"/>
                </a:lnTo>
                <a:lnTo>
                  <a:pt x="597408" y="350519"/>
                </a:lnTo>
                <a:lnTo>
                  <a:pt x="591312" y="353567"/>
                </a:lnTo>
                <a:lnTo>
                  <a:pt x="631333" y="353567"/>
                </a:lnTo>
                <a:lnTo>
                  <a:pt x="603504" y="310895"/>
                </a:lnTo>
                <a:close/>
              </a:path>
              <a:path w="649604" h="381000">
                <a:moveTo>
                  <a:pt x="6096" y="0"/>
                </a:moveTo>
                <a:lnTo>
                  <a:pt x="0" y="0"/>
                </a:lnTo>
                <a:lnTo>
                  <a:pt x="0" y="9143"/>
                </a:lnTo>
                <a:lnTo>
                  <a:pt x="580857" y="347478"/>
                </a:lnTo>
                <a:lnTo>
                  <a:pt x="586633" y="338148"/>
                </a:lnTo>
                <a:lnTo>
                  <a:pt x="60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962148" y="2773172"/>
            <a:ext cx="3681095" cy="6127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13105">
              <a:lnSpc>
                <a:spcPct val="100000"/>
              </a:lnSpc>
              <a:spcBef>
                <a:spcPts val="90"/>
              </a:spcBef>
              <a:tabLst>
                <a:tab pos="2707005" algn="l"/>
              </a:tabLst>
            </a:pPr>
            <a:r>
              <a:rPr sz="1400" spc="-5" dirty="0">
                <a:latin typeface="Verdana"/>
                <a:cs typeface="Verdana"/>
              </a:rPr>
              <a:t>Character	Character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1400" spc="-10" dirty="0">
                <a:latin typeface="Verdana"/>
                <a:cs typeface="Verdana"/>
              </a:rPr>
              <a:t>(a) </a:t>
            </a:r>
            <a:r>
              <a:rPr sz="1400" spc="-5" dirty="0">
                <a:latin typeface="Verdana"/>
                <a:cs typeface="Verdana"/>
              </a:rPr>
              <a:t>Asynchronous </a:t>
            </a:r>
            <a:r>
              <a:rPr sz="1400" spc="-10" dirty="0">
                <a:latin typeface="Verdana"/>
                <a:cs typeface="Verdana"/>
              </a:rPr>
              <a:t>transmission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358384" y="2395727"/>
            <a:ext cx="405765" cy="283845"/>
          </a:xfrm>
          <a:custGeom>
            <a:avLst/>
            <a:gdLst/>
            <a:ahLst/>
            <a:cxnLst/>
            <a:rect l="l" t="t" r="r" b="b"/>
            <a:pathLst>
              <a:path w="405764" h="283844">
                <a:moveTo>
                  <a:pt x="39624" y="210312"/>
                </a:moveTo>
                <a:lnTo>
                  <a:pt x="0" y="283463"/>
                </a:lnTo>
                <a:lnTo>
                  <a:pt x="82295" y="271272"/>
                </a:lnTo>
                <a:lnTo>
                  <a:pt x="69494" y="252984"/>
                </a:lnTo>
                <a:lnTo>
                  <a:pt x="54863" y="252984"/>
                </a:lnTo>
                <a:lnTo>
                  <a:pt x="48767" y="249936"/>
                </a:lnTo>
                <a:lnTo>
                  <a:pt x="48767" y="243839"/>
                </a:lnTo>
                <a:lnTo>
                  <a:pt x="58402" y="237137"/>
                </a:lnTo>
                <a:lnTo>
                  <a:pt x="39624" y="210312"/>
                </a:lnTo>
                <a:close/>
              </a:path>
              <a:path w="405764" h="283844">
                <a:moveTo>
                  <a:pt x="58402" y="237137"/>
                </a:moveTo>
                <a:lnTo>
                  <a:pt x="48767" y="243839"/>
                </a:lnTo>
                <a:lnTo>
                  <a:pt x="48767" y="249936"/>
                </a:lnTo>
                <a:lnTo>
                  <a:pt x="54863" y="252984"/>
                </a:lnTo>
                <a:lnTo>
                  <a:pt x="64663" y="246082"/>
                </a:lnTo>
                <a:lnTo>
                  <a:pt x="58402" y="237137"/>
                </a:lnTo>
                <a:close/>
              </a:path>
              <a:path w="405764" h="283844">
                <a:moveTo>
                  <a:pt x="64663" y="246082"/>
                </a:moveTo>
                <a:lnTo>
                  <a:pt x="54863" y="252984"/>
                </a:lnTo>
                <a:lnTo>
                  <a:pt x="69494" y="252984"/>
                </a:lnTo>
                <a:lnTo>
                  <a:pt x="64663" y="246082"/>
                </a:lnTo>
                <a:close/>
              </a:path>
              <a:path w="405764" h="283844">
                <a:moveTo>
                  <a:pt x="405383" y="0"/>
                </a:moveTo>
                <a:lnTo>
                  <a:pt x="399288" y="0"/>
                </a:lnTo>
                <a:lnTo>
                  <a:pt x="58402" y="237137"/>
                </a:lnTo>
                <a:lnTo>
                  <a:pt x="64663" y="246082"/>
                </a:lnTo>
                <a:lnTo>
                  <a:pt x="405383" y="6096"/>
                </a:lnTo>
                <a:lnTo>
                  <a:pt x="405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425184" y="2395727"/>
            <a:ext cx="317500" cy="283845"/>
          </a:xfrm>
          <a:custGeom>
            <a:avLst/>
            <a:gdLst/>
            <a:ahLst/>
            <a:cxnLst/>
            <a:rect l="l" t="t" r="r" b="b"/>
            <a:pathLst>
              <a:path w="317500" h="283844">
                <a:moveTo>
                  <a:pt x="257342" y="236817"/>
                </a:moveTo>
                <a:lnTo>
                  <a:pt x="234695" y="262127"/>
                </a:lnTo>
                <a:lnTo>
                  <a:pt x="316991" y="283463"/>
                </a:lnTo>
                <a:lnTo>
                  <a:pt x="301751" y="243839"/>
                </a:lnTo>
                <a:lnTo>
                  <a:pt x="265175" y="243839"/>
                </a:lnTo>
                <a:lnTo>
                  <a:pt x="257342" y="236817"/>
                </a:lnTo>
                <a:close/>
              </a:path>
              <a:path w="317500" h="283844">
                <a:moveTo>
                  <a:pt x="263082" y="230401"/>
                </a:moveTo>
                <a:lnTo>
                  <a:pt x="257342" y="236817"/>
                </a:lnTo>
                <a:lnTo>
                  <a:pt x="265175" y="243839"/>
                </a:lnTo>
                <a:lnTo>
                  <a:pt x="274319" y="243839"/>
                </a:lnTo>
                <a:lnTo>
                  <a:pt x="271271" y="237744"/>
                </a:lnTo>
                <a:lnTo>
                  <a:pt x="263082" y="230401"/>
                </a:lnTo>
                <a:close/>
              </a:path>
              <a:path w="317500" h="283844">
                <a:moveTo>
                  <a:pt x="286512" y="204216"/>
                </a:moveTo>
                <a:lnTo>
                  <a:pt x="263082" y="230401"/>
                </a:lnTo>
                <a:lnTo>
                  <a:pt x="271271" y="237744"/>
                </a:lnTo>
                <a:lnTo>
                  <a:pt x="274319" y="243839"/>
                </a:lnTo>
                <a:lnTo>
                  <a:pt x="301751" y="243839"/>
                </a:lnTo>
                <a:lnTo>
                  <a:pt x="286512" y="204216"/>
                </a:lnTo>
                <a:close/>
              </a:path>
              <a:path w="317500" h="283844">
                <a:moveTo>
                  <a:pt x="6095" y="0"/>
                </a:moveTo>
                <a:lnTo>
                  <a:pt x="0" y="0"/>
                </a:lnTo>
                <a:lnTo>
                  <a:pt x="0" y="6096"/>
                </a:lnTo>
                <a:lnTo>
                  <a:pt x="257342" y="236817"/>
                </a:lnTo>
                <a:lnTo>
                  <a:pt x="263082" y="230401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48000" y="4267200"/>
            <a:ext cx="363220" cy="320040"/>
          </a:xfrm>
          <a:custGeom>
            <a:avLst/>
            <a:gdLst/>
            <a:ahLst/>
            <a:cxnLst/>
            <a:rect l="l" t="t" r="r" b="b"/>
            <a:pathLst>
              <a:path w="363220" h="320039">
                <a:moveTo>
                  <a:pt x="300772" y="274531"/>
                </a:moveTo>
                <a:lnTo>
                  <a:pt x="280415" y="298704"/>
                </a:lnTo>
                <a:lnTo>
                  <a:pt x="362712" y="320039"/>
                </a:lnTo>
                <a:lnTo>
                  <a:pt x="347237" y="283463"/>
                </a:lnTo>
                <a:lnTo>
                  <a:pt x="310896" y="283463"/>
                </a:lnTo>
                <a:lnTo>
                  <a:pt x="300772" y="274531"/>
                </a:lnTo>
                <a:close/>
              </a:path>
              <a:path w="363220" h="320039">
                <a:moveTo>
                  <a:pt x="307788" y="266199"/>
                </a:moveTo>
                <a:lnTo>
                  <a:pt x="300772" y="274531"/>
                </a:lnTo>
                <a:lnTo>
                  <a:pt x="310896" y="283463"/>
                </a:lnTo>
                <a:lnTo>
                  <a:pt x="316991" y="280416"/>
                </a:lnTo>
                <a:lnTo>
                  <a:pt x="316991" y="274319"/>
                </a:lnTo>
                <a:lnTo>
                  <a:pt x="307788" y="266199"/>
                </a:lnTo>
                <a:close/>
              </a:path>
              <a:path w="363220" h="320039">
                <a:moveTo>
                  <a:pt x="329184" y="240791"/>
                </a:moveTo>
                <a:lnTo>
                  <a:pt x="307788" y="266199"/>
                </a:lnTo>
                <a:lnTo>
                  <a:pt x="316991" y="274319"/>
                </a:lnTo>
                <a:lnTo>
                  <a:pt x="316991" y="280416"/>
                </a:lnTo>
                <a:lnTo>
                  <a:pt x="310896" y="283463"/>
                </a:lnTo>
                <a:lnTo>
                  <a:pt x="347237" y="283463"/>
                </a:lnTo>
                <a:lnTo>
                  <a:pt x="329184" y="240791"/>
                </a:lnTo>
                <a:close/>
              </a:path>
              <a:path w="363220" h="320039">
                <a:moveTo>
                  <a:pt x="6095" y="0"/>
                </a:moveTo>
                <a:lnTo>
                  <a:pt x="0" y="3048"/>
                </a:lnTo>
                <a:lnTo>
                  <a:pt x="0" y="9144"/>
                </a:lnTo>
                <a:lnTo>
                  <a:pt x="300772" y="274531"/>
                </a:lnTo>
                <a:lnTo>
                  <a:pt x="307788" y="266199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453639" y="4629911"/>
            <a:ext cx="597407" cy="2529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76471" y="4629911"/>
            <a:ext cx="390144" cy="25298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117335" y="4629911"/>
            <a:ext cx="585215" cy="25298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74920" y="4626864"/>
            <a:ext cx="116205" cy="250190"/>
          </a:xfrm>
          <a:custGeom>
            <a:avLst/>
            <a:gdLst/>
            <a:ahLst/>
            <a:cxnLst/>
            <a:rect l="l" t="t" r="r" b="b"/>
            <a:pathLst>
              <a:path w="116204" h="250189">
                <a:moveTo>
                  <a:pt x="36575" y="0"/>
                </a:moveTo>
                <a:lnTo>
                  <a:pt x="115824" y="57912"/>
                </a:lnTo>
                <a:lnTo>
                  <a:pt x="0" y="79248"/>
                </a:lnTo>
                <a:lnTo>
                  <a:pt x="115824" y="131063"/>
                </a:lnTo>
                <a:lnTo>
                  <a:pt x="0" y="192024"/>
                </a:lnTo>
                <a:lnTo>
                  <a:pt x="36575" y="24993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72455" y="4629911"/>
            <a:ext cx="116205" cy="253365"/>
          </a:xfrm>
          <a:custGeom>
            <a:avLst/>
            <a:gdLst/>
            <a:ahLst/>
            <a:cxnLst/>
            <a:rect l="l" t="t" r="r" b="b"/>
            <a:pathLst>
              <a:path w="116204" h="253364">
                <a:moveTo>
                  <a:pt x="36576" y="0"/>
                </a:moveTo>
                <a:lnTo>
                  <a:pt x="115824" y="57912"/>
                </a:lnTo>
                <a:lnTo>
                  <a:pt x="0" y="79248"/>
                </a:lnTo>
                <a:lnTo>
                  <a:pt x="115824" y="131063"/>
                </a:lnTo>
                <a:lnTo>
                  <a:pt x="0" y="195071"/>
                </a:lnTo>
                <a:lnTo>
                  <a:pt x="36576" y="252983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10639" y="4636008"/>
            <a:ext cx="177165" cy="247015"/>
          </a:xfrm>
          <a:custGeom>
            <a:avLst/>
            <a:gdLst/>
            <a:ahLst/>
            <a:cxnLst/>
            <a:rect l="l" t="t" r="r" b="b"/>
            <a:pathLst>
              <a:path w="177165" h="247014">
                <a:moveTo>
                  <a:pt x="103631" y="0"/>
                </a:moveTo>
                <a:lnTo>
                  <a:pt x="176784" y="70104"/>
                </a:lnTo>
                <a:lnTo>
                  <a:pt x="91440" y="91440"/>
                </a:lnTo>
                <a:lnTo>
                  <a:pt x="176784" y="121920"/>
                </a:lnTo>
                <a:lnTo>
                  <a:pt x="0" y="152400"/>
                </a:lnTo>
                <a:lnTo>
                  <a:pt x="176784" y="173736"/>
                </a:lnTo>
                <a:lnTo>
                  <a:pt x="0" y="24688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877316" y="3843019"/>
            <a:ext cx="2473960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Indefinite time </a:t>
            </a:r>
            <a:r>
              <a:rPr sz="1400" spc="-5" dirty="0">
                <a:latin typeface="Verdana"/>
                <a:cs typeface="Verdana"/>
              </a:rPr>
              <a:t>interval  between </a:t>
            </a:r>
            <a:r>
              <a:rPr sz="1400" dirty="0">
                <a:latin typeface="Verdana"/>
                <a:cs typeface="Verdana"/>
              </a:rPr>
              <a:t>two </a:t>
            </a:r>
            <a:r>
              <a:rPr sz="1400" spc="-5" dirty="0">
                <a:latin typeface="Verdana"/>
                <a:cs typeface="Verdana"/>
              </a:rPr>
              <a:t>blocks </a:t>
            </a:r>
            <a:r>
              <a:rPr sz="1400" dirty="0">
                <a:latin typeface="Verdana"/>
                <a:cs typeface="Verdana"/>
              </a:rPr>
              <a:t>of</a:t>
            </a:r>
            <a:r>
              <a:rPr sz="1400" spc="-8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data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166615" y="4358640"/>
            <a:ext cx="1948180" cy="228600"/>
          </a:xfrm>
          <a:custGeom>
            <a:avLst/>
            <a:gdLst/>
            <a:ahLst/>
            <a:cxnLst/>
            <a:rect l="l" t="t" r="r" b="b"/>
            <a:pathLst>
              <a:path w="1948179" h="228600">
                <a:moveTo>
                  <a:pt x="1947672" y="228600"/>
                </a:moveTo>
                <a:lnTo>
                  <a:pt x="1916265" y="161251"/>
                </a:lnTo>
                <a:lnTo>
                  <a:pt x="1881176" y="137086"/>
                </a:lnTo>
                <a:lnTo>
                  <a:pt x="1836871" y="121407"/>
                </a:lnTo>
                <a:lnTo>
                  <a:pt x="1786128" y="115824"/>
                </a:lnTo>
                <a:lnTo>
                  <a:pt x="1136904" y="115824"/>
                </a:lnTo>
                <a:lnTo>
                  <a:pt x="1084673" y="109923"/>
                </a:lnTo>
                <a:lnTo>
                  <a:pt x="1039465" y="93488"/>
                </a:lnTo>
                <a:lnTo>
                  <a:pt x="1003913" y="68421"/>
                </a:lnTo>
                <a:lnTo>
                  <a:pt x="980651" y="36624"/>
                </a:lnTo>
                <a:lnTo>
                  <a:pt x="972312" y="0"/>
                </a:lnTo>
                <a:lnTo>
                  <a:pt x="964289" y="36624"/>
                </a:lnTo>
                <a:lnTo>
                  <a:pt x="941783" y="68421"/>
                </a:lnTo>
                <a:lnTo>
                  <a:pt x="907133" y="93488"/>
                </a:lnTo>
                <a:lnTo>
                  <a:pt x="862681" y="109923"/>
                </a:lnTo>
                <a:lnTo>
                  <a:pt x="810768" y="115824"/>
                </a:lnTo>
                <a:lnTo>
                  <a:pt x="161544" y="115824"/>
                </a:lnTo>
                <a:lnTo>
                  <a:pt x="110800" y="121407"/>
                </a:lnTo>
                <a:lnTo>
                  <a:pt x="66495" y="137086"/>
                </a:lnTo>
                <a:lnTo>
                  <a:pt x="31406" y="161251"/>
                </a:lnTo>
                <a:lnTo>
                  <a:pt x="8314" y="192292"/>
                </a:lnTo>
                <a:lnTo>
                  <a:pt x="0" y="228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102352" y="4059935"/>
            <a:ext cx="76200" cy="289560"/>
          </a:xfrm>
          <a:custGeom>
            <a:avLst/>
            <a:gdLst/>
            <a:ahLst/>
            <a:cxnLst/>
            <a:rect l="l" t="t" r="r" b="b"/>
            <a:pathLst>
              <a:path w="76200" h="289560">
                <a:moveTo>
                  <a:pt x="33527" y="213360"/>
                </a:moveTo>
                <a:lnTo>
                  <a:pt x="0" y="213360"/>
                </a:lnTo>
                <a:lnTo>
                  <a:pt x="36575" y="289560"/>
                </a:lnTo>
                <a:lnTo>
                  <a:pt x="68275" y="228600"/>
                </a:lnTo>
                <a:lnTo>
                  <a:pt x="36575" y="228600"/>
                </a:lnTo>
                <a:lnTo>
                  <a:pt x="33527" y="225551"/>
                </a:lnTo>
                <a:lnTo>
                  <a:pt x="33527" y="213360"/>
                </a:lnTo>
                <a:close/>
              </a:path>
              <a:path w="76200" h="289560">
                <a:moveTo>
                  <a:pt x="36575" y="0"/>
                </a:moveTo>
                <a:lnTo>
                  <a:pt x="33527" y="3048"/>
                </a:lnTo>
                <a:lnTo>
                  <a:pt x="33527" y="225551"/>
                </a:lnTo>
                <a:lnTo>
                  <a:pt x="36575" y="228600"/>
                </a:lnTo>
                <a:lnTo>
                  <a:pt x="42672" y="225551"/>
                </a:lnTo>
                <a:lnTo>
                  <a:pt x="42672" y="3048"/>
                </a:lnTo>
                <a:lnTo>
                  <a:pt x="36575" y="0"/>
                </a:lnTo>
                <a:close/>
              </a:path>
              <a:path w="76200" h="289560">
                <a:moveTo>
                  <a:pt x="76200" y="213360"/>
                </a:moveTo>
                <a:lnTo>
                  <a:pt x="42672" y="213360"/>
                </a:lnTo>
                <a:lnTo>
                  <a:pt x="42672" y="225551"/>
                </a:lnTo>
                <a:lnTo>
                  <a:pt x="36575" y="228600"/>
                </a:lnTo>
                <a:lnTo>
                  <a:pt x="68275" y="228600"/>
                </a:lnTo>
                <a:lnTo>
                  <a:pt x="76200" y="2133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047235" y="3715003"/>
            <a:ext cx="2342515" cy="661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99300"/>
              </a:lnSpc>
              <a:spcBef>
                <a:spcPts val="100"/>
              </a:spcBef>
            </a:pPr>
            <a:r>
              <a:rPr sz="1400" spc="-10" dirty="0">
                <a:latin typeface="Verdana"/>
                <a:cs typeface="Verdana"/>
              </a:rPr>
              <a:t>A block </a:t>
            </a:r>
            <a:r>
              <a:rPr sz="1400" spc="-5" dirty="0">
                <a:latin typeface="Verdana"/>
                <a:cs typeface="Verdana"/>
              </a:rPr>
              <a:t>of </a:t>
            </a:r>
            <a:r>
              <a:rPr sz="1400" spc="-10" dirty="0">
                <a:latin typeface="Verdana"/>
                <a:cs typeface="Verdana"/>
              </a:rPr>
              <a:t>characters </a:t>
            </a:r>
            <a:r>
              <a:rPr sz="1400" spc="-15" dirty="0">
                <a:latin typeface="Verdana"/>
                <a:cs typeface="Verdana"/>
              </a:rPr>
              <a:t>may  </a:t>
            </a:r>
            <a:r>
              <a:rPr sz="1400" spc="-10" dirty="0">
                <a:latin typeface="Verdana"/>
                <a:cs typeface="Verdana"/>
              </a:rPr>
              <a:t>consist </a:t>
            </a:r>
            <a:r>
              <a:rPr sz="1400" spc="-5" dirty="0">
                <a:latin typeface="Verdana"/>
                <a:cs typeface="Verdana"/>
              </a:rPr>
              <a:t>of hundreds of  characters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496055" y="4904232"/>
            <a:ext cx="363220" cy="320040"/>
          </a:xfrm>
          <a:custGeom>
            <a:avLst/>
            <a:gdLst/>
            <a:ahLst/>
            <a:cxnLst/>
            <a:rect l="l" t="t" r="r" b="b"/>
            <a:pathLst>
              <a:path w="363220" h="320039">
                <a:moveTo>
                  <a:pt x="301483" y="44881"/>
                </a:moveTo>
                <a:lnTo>
                  <a:pt x="0" y="310896"/>
                </a:lnTo>
                <a:lnTo>
                  <a:pt x="0" y="320040"/>
                </a:lnTo>
                <a:lnTo>
                  <a:pt x="6096" y="320040"/>
                </a:lnTo>
                <a:lnTo>
                  <a:pt x="310046" y="54452"/>
                </a:lnTo>
                <a:lnTo>
                  <a:pt x="301483" y="44881"/>
                </a:lnTo>
                <a:close/>
              </a:path>
              <a:path w="363220" h="320039">
                <a:moveTo>
                  <a:pt x="348644" y="36576"/>
                </a:moveTo>
                <a:lnTo>
                  <a:pt x="310896" y="36576"/>
                </a:lnTo>
                <a:lnTo>
                  <a:pt x="320040" y="39624"/>
                </a:lnTo>
                <a:lnTo>
                  <a:pt x="320040" y="45720"/>
                </a:lnTo>
                <a:lnTo>
                  <a:pt x="310046" y="54452"/>
                </a:lnTo>
                <a:lnTo>
                  <a:pt x="332232" y="79248"/>
                </a:lnTo>
                <a:lnTo>
                  <a:pt x="348644" y="36576"/>
                </a:lnTo>
                <a:close/>
              </a:path>
              <a:path w="363220" h="320039">
                <a:moveTo>
                  <a:pt x="310896" y="36576"/>
                </a:moveTo>
                <a:lnTo>
                  <a:pt x="301483" y="44881"/>
                </a:lnTo>
                <a:lnTo>
                  <a:pt x="310046" y="54452"/>
                </a:lnTo>
                <a:lnTo>
                  <a:pt x="320040" y="45720"/>
                </a:lnTo>
                <a:lnTo>
                  <a:pt x="320040" y="39624"/>
                </a:lnTo>
                <a:lnTo>
                  <a:pt x="310896" y="36576"/>
                </a:lnTo>
                <a:close/>
              </a:path>
              <a:path w="363220" h="320039">
                <a:moveTo>
                  <a:pt x="362712" y="0"/>
                </a:moveTo>
                <a:lnTo>
                  <a:pt x="280416" y="21336"/>
                </a:lnTo>
                <a:lnTo>
                  <a:pt x="301483" y="44881"/>
                </a:lnTo>
                <a:lnTo>
                  <a:pt x="310896" y="36576"/>
                </a:lnTo>
                <a:lnTo>
                  <a:pt x="348644" y="36576"/>
                </a:lnTo>
                <a:lnTo>
                  <a:pt x="3627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401572" y="5232908"/>
            <a:ext cx="2734310" cy="448309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ts val="1660"/>
              </a:lnSpc>
              <a:spcBef>
                <a:spcPts val="160"/>
              </a:spcBef>
            </a:pPr>
            <a:r>
              <a:rPr sz="1400" spc="-10" dirty="0">
                <a:latin typeface="Verdana"/>
                <a:cs typeface="Verdana"/>
              </a:rPr>
              <a:t>Trailer containing </a:t>
            </a:r>
            <a:r>
              <a:rPr sz="1400" spc="-5" dirty="0">
                <a:latin typeface="Verdana"/>
                <a:cs typeface="Verdana"/>
              </a:rPr>
              <a:t>end of </a:t>
            </a:r>
            <a:r>
              <a:rPr sz="1400" spc="-10" dirty="0">
                <a:latin typeface="Verdana"/>
                <a:cs typeface="Verdana"/>
              </a:rPr>
              <a:t>block  indication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913120" y="4904232"/>
            <a:ext cx="363220" cy="320040"/>
          </a:xfrm>
          <a:custGeom>
            <a:avLst/>
            <a:gdLst/>
            <a:ahLst/>
            <a:cxnLst/>
            <a:rect l="l" t="t" r="r" b="b"/>
            <a:pathLst>
              <a:path w="363220" h="320039">
                <a:moveTo>
                  <a:pt x="300772" y="45508"/>
                </a:moveTo>
                <a:lnTo>
                  <a:pt x="0" y="310896"/>
                </a:lnTo>
                <a:lnTo>
                  <a:pt x="0" y="320040"/>
                </a:lnTo>
                <a:lnTo>
                  <a:pt x="6095" y="320040"/>
                </a:lnTo>
                <a:lnTo>
                  <a:pt x="307788" y="53840"/>
                </a:lnTo>
                <a:lnTo>
                  <a:pt x="300772" y="45508"/>
                </a:lnTo>
                <a:close/>
              </a:path>
              <a:path w="363220" h="320039">
                <a:moveTo>
                  <a:pt x="347237" y="36576"/>
                </a:moveTo>
                <a:lnTo>
                  <a:pt x="310895" y="36576"/>
                </a:lnTo>
                <a:lnTo>
                  <a:pt x="316991" y="39624"/>
                </a:lnTo>
                <a:lnTo>
                  <a:pt x="316991" y="45720"/>
                </a:lnTo>
                <a:lnTo>
                  <a:pt x="307788" y="53840"/>
                </a:lnTo>
                <a:lnTo>
                  <a:pt x="329183" y="79248"/>
                </a:lnTo>
                <a:lnTo>
                  <a:pt x="347237" y="36576"/>
                </a:lnTo>
                <a:close/>
              </a:path>
              <a:path w="363220" h="320039">
                <a:moveTo>
                  <a:pt x="310895" y="36576"/>
                </a:moveTo>
                <a:lnTo>
                  <a:pt x="300772" y="45508"/>
                </a:lnTo>
                <a:lnTo>
                  <a:pt x="307788" y="53840"/>
                </a:lnTo>
                <a:lnTo>
                  <a:pt x="316991" y="45720"/>
                </a:lnTo>
                <a:lnTo>
                  <a:pt x="316991" y="39624"/>
                </a:lnTo>
                <a:lnTo>
                  <a:pt x="310895" y="36576"/>
                </a:lnTo>
                <a:close/>
              </a:path>
              <a:path w="363220" h="320039">
                <a:moveTo>
                  <a:pt x="362712" y="0"/>
                </a:moveTo>
                <a:lnTo>
                  <a:pt x="280415" y="21336"/>
                </a:lnTo>
                <a:lnTo>
                  <a:pt x="300772" y="45508"/>
                </a:lnTo>
                <a:lnTo>
                  <a:pt x="310895" y="36576"/>
                </a:lnTo>
                <a:lnTo>
                  <a:pt x="347237" y="36576"/>
                </a:lnTo>
                <a:lnTo>
                  <a:pt x="3627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4537964" y="5232908"/>
            <a:ext cx="2936240" cy="448309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494030" marR="5080" indent="-481965">
              <a:lnSpc>
                <a:spcPts val="1660"/>
              </a:lnSpc>
              <a:spcBef>
                <a:spcPts val="160"/>
              </a:spcBef>
            </a:pPr>
            <a:r>
              <a:rPr sz="1400" spc="-5" dirty="0">
                <a:latin typeface="Verdana"/>
                <a:cs typeface="Verdana"/>
              </a:rPr>
              <a:t>Header </a:t>
            </a:r>
            <a:r>
              <a:rPr sz="1400" spc="-10" dirty="0">
                <a:latin typeface="Verdana"/>
                <a:cs typeface="Verdana"/>
              </a:rPr>
              <a:t>containing </a:t>
            </a:r>
            <a:r>
              <a:rPr sz="1400" spc="-5" dirty="0">
                <a:latin typeface="Verdana"/>
                <a:cs typeface="Verdana"/>
              </a:rPr>
              <a:t>synchronizing  and other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information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781800" y="4706111"/>
            <a:ext cx="341630" cy="76200"/>
          </a:xfrm>
          <a:custGeom>
            <a:avLst/>
            <a:gdLst/>
            <a:ahLst/>
            <a:cxnLst/>
            <a:rect l="l" t="t" r="r" b="b"/>
            <a:pathLst>
              <a:path w="341629" h="76200">
                <a:moveTo>
                  <a:pt x="265175" y="0"/>
                </a:moveTo>
                <a:lnTo>
                  <a:pt x="265175" y="76200"/>
                </a:lnTo>
                <a:lnTo>
                  <a:pt x="329652" y="42671"/>
                </a:lnTo>
                <a:lnTo>
                  <a:pt x="280416" y="42671"/>
                </a:lnTo>
                <a:lnTo>
                  <a:pt x="283464" y="36575"/>
                </a:lnTo>
                <a:lnTo>
                  <a:pt x="280416" y="33527"/>
                </a:lnTo>
                <a:lnTo>
                  <a:pt x="335025" y="33527"/>
                </a:lnTo>
                <a:lnTo>
                  <a:pt x="265175" y="0"/>
                </a:lnTo>
                <a:close/>
              </a:path>
              <a:path w="341629" h="76200">
                <a:moveTo>
                  <a:pt x="265175" y="33527"/>
                </a:moveTo>
                <a:lnTo>
                  <a:pt x="6096" y="33527"/>
                </a:lnTo>
                <a:lnTo>
                  <a:pt x="0" y="36575"/>
                </a:lnTo>
                <a:lnTo>
                  <a:pt x="6096" y="42671"/>
                </a:lnTo>
                <a:lnTo>
                  <a:pt x="265175" y="42671"/>
                </a:lnTo>
                <a:lnTo>
                  <a:pt x="265175" y="33527"/>
                </a:lnTo>
                <a:close/>
              </a:path>
              <a:path w="341629" h="76200">
                <a:moveTo>
                  <a:pt x="335025" y="33527"/>
                </a:moveTo>
                <a:lnTo>
                  <a:pt x="280416" y="33527"/>
                </a:lnTo>
                <a:lnTo>
                  <a:pt x="283464" y="36575"/>
                </a:lnTo>
                <a:lnTo>
                  <a:pt x="280416" y="42671"/>
                </a:lnTo>
                <a:lnTo>
                  <a:pt x="329652" y="42671"/>
                </a:lnTo>
                <a:lnTo>
                  <a:pt x="341375" y="36575"/>
                </a:lnTo>
                <a:lnTo>
                  <a:pt x="335025" y="33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962148" y="6129020"/>
            <a:ext cx="270827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Verdana"/>
                <a:cs typeface="Verdana"/>
              </a:rPr>
              <a:t>(b) Synchronous</a:t>
            </a:r>
            <a:r>
              <a:rPr sz="1400" spc="1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transmission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76731" y="7051614"/>
            <a:ext cx="1277620" cy="24955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Page 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334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17: Data Communications and Computer Networks</a:t>
            </a: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19</a:t>
            </a:fld>
            <a:r>
              <a:rPr spc="-10" dirty="0"/>
              <a:t>/57</a:t>
            </a:r>
          </a:p>
        </p:txBody>
      </p:sp>
      <p:graphicFrame>
        <p:nvGraphicFramePr>
          <p:cNvPr id="46" name="object 46"/>
          <p:cNvGraphicFramePr>
            <a:graphicFrameLocks noGrp="1"/>
          </p:cNvGraphicFramePr>
          <p:nvPr/>
        </p:nvGraphicFramePr>
        <p:xfrm>
          <a:off x="1307591" y="4623815"/>
          <a:ext cx="5813423" cy="252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300"/>
                <a:gridCol w="386080"/>
                <a:gridCol w="387350"/>
                <a:gridCol w="596265"/>
                <a:gridCol w="725805"/>
                <a:gridCol w="390525"/>
                <a:gridCol w="390525"/>
                <a:gridCol w="390524"/>
                <a:gridCol w="387350"/>
                <a:gridCol w="390525"/>
                <a:gridCol w="393700"/>
                <a:gridCol w="585470"/>
                <a:gridCol w="421004"/>
              </a:tblGrid>
              <a:tr h="2527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DCFB9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DCFB9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200" spc="-5" dirty="0">
                          <a:latin typeface="Verdana"/>
                          <a:cs typeface="Verdana"/>
                        </a:rPr>
                        <a:t>Char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330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5" dirty="0">
                          <a:latin typeface="Verdana"/>
                          <a:cs typeface="Verdana"/>
                        </a:rPr>
                        <a:t>Char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5" dirty="0">
                          <a:latin typeface="Verdana"/>
                          <a:cs typeface="Verdana"/>
                        </a:rPr>
                        <a:t>Char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5" dirty="0">
                          <a:latin typeface="Verdana"/>
                          <a:cs typeface="Verdana"/>
                        </a:rPr>
                        <a:t>Char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DCFB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spc="-5" dirty="0">
                          <a:latin typeface="Verdana"/>
                          <a:cs typeface="Verdana"/>
                        </a:rPr>
                        <a:t>Char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273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5" dirty="0">
                          <a:latin typeface="Verdana"/>
                          <a:cs typeface="Verdana"/>
                        </a:rPr>
                        <a:t>Char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304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941324" y="712723"/>
            <a:ext cx="40036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Data</a:t>
            </a:r>
            <a:r>
              <a:rPr sz="3000" spc="-50" dirty="0"/>
              <a:t> </a:t>
            </a:r>
            <a:r>
              <a:rPr sz="3000" spc="-5" dirty="0"/>
              <a:t>Transmission</a:t>
            </a:r>
            <a:endParaRPr sz="3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431" y="437962"/>
            <a:ext cx="8665845" cy="6856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90290">
              <a:lnSpc>
                <a:spcPct val="100000"/>
              </a:lnSpc>
              <a:spcBef>
                <a:spcPts val="95"/>
              </a:spcBef>
            </a:pP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C</a:t>
            </a:r>
            <a:r>
              <a:rPr sz="1400" spc="-385" dirty="0">
                <a:latin typeface="Verdana"/>
                <a:cs typeface="Verdana"/>
              </a:rPr>
              <a:t>C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o</a:t>
            </a:r>
            <a:r>
              <a:rPr sz="1400" spc="-385" dirty="0">
                <a:latin typeface="Verdana"/>
                <a:cs typeface="Verdana"/>
              </a:rPr>
              <a:t>o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m</a:t>
            </a:r>
            <a:r>
              <a:rPr sz="1400" spc="-385" dirty="0">
                <a:latin typeface="Verdana"/>
                <a:cs typeface="Verdana"/>
              </a:rPr>
              <a:t>m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1400" spc="-385" dirty="0">
                <a:latin typeface="Verdana"/>
                <a:cs typeface="Verdana"/>
              </a:rPr>
              <a:t>p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u</a:t>
            </a:r>
            <a:r>
              <a:rPr sz="1400" spc="-385" dirty="0">
                <a:latin typeface="Verdana"/>
                <a:cs typeface="Verdana"/>
              </a:rPr>
              <a:t>u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sz="1400" spc="-385" dirty="0">
                <a:latin typeface="Verdana"/>
                <a:cs typeface="Verdana"/>
              </a:rPr>
              <a:t>t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er</a:t>
            </a:r>
            <a:r>
              <a:rPr sz="1400" spc="-385" dirty="0">
                <a:latin typeface="Verdana"/>
                <a:cs typeface="Verdana"/>
              </a:rPr>
              <a:t>er 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1400" spc="-350" dirty="0">
                <a:latin typeface="Verdana"/>
                <a:cs typeface="Verdana"/>
              </a:rPr>
              <a:t>F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un</a:t>
            </a:r>
            <a:r>
              <a:rPr sz="1400" spc="-350" dirty="0">
                <a:latin typeface="Verdana"/>
                <a:cs typeface="Verdana"/>
              </a:rPr>
              <a:t>un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d</a:t>
            </a:r>
            <a:r>
              <a:rPr sz="1400" spc="-350" dirty="0">
                <a:latin typeface="Verdana"/>
                <a:cs typeface="Verdana"/>
              </a:rPr>
              <a:t>d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1400" spc="-350" dirty="0">
                <a:latin typeface="Verdana"/>
                <a:cs typeface="Verdana"/>
              </a:rPr>
              <a:t>a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m</a:t>
            </a:r>
            <a:r>
              <a:rPr sz="1400" spc="-350" dirty="0">
                <a:latin typeface="Verdana"/>
                <a:cs typeface="Verdana"/>
              </a:rPr>
              <a:t>m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en</a:t>
            </a:r>
            <a:r>
              <a:rPr sz="1400" spc="-350" dirty="0">
                <a:latin typeface="Verdana"/>
                <a:cs typeface="Verdana"/>
              </a:rPr>
              <a:t>en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sz="1400" spc="-350" dirty="0">
                <a:latin typeface="Verdana"/>
                <a:cs typeface="Verdana"/>
              </a:rPr>
              <a:t>t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1400" spc="-350" dirty="0">
                <a:latin typeface="Verdana"/>
                <a:cs typeface="Verdana"/>
              </a:rPr>
              <a:t>a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l</a:t>
            </a:r>
            <a:r>
              <a:rPr sz="1400" spc="-350" dirty="0">
                <a:latin typeface="Verdana"/>
                <a:cs typeface="Verdana"/>
              </a:rPr>
              <a:t>l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1400" spc="-350" dirty="0">
                <a:latin typeface="Verdana"/>
                <a:cs typeface="Verdana"/>
              </a:rPr>
              <a:t>s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:</a:t>
            </a:r>
            <a:r>
              <a:rPr sz="1400" spc="-350" dirty="0">
                <a:latin typeface="Verdana"/>
                <a:cs typeface="Verdana"/>
              </a:rPr>
              <a:t>: </a:t>
            </a:r>
            <a:r>
              <a:rPr sz="2100" spc="-457" baseline="3968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1400" spc="-305" dirty="0">
                <a:latin typeface="Verdana"/>
                <a:cs typeface="Verdana"/>
              </a:rPr>
              <a:t>P</a:t>
            </a:r>
            <a:r>
              <a:rPr sz="2100" spc="-457" baseline="3968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-305" dirty="0">
                <a:latin typeface="Verdana"/>
                <a:cs typeface="Verdana"/>
              </a:rPr>
              <a:t>r</a:t>
            </a:r>
            <a:r>
              <a:rPr sz="2100" spc="-457" baseline="3968" dirty="0">
                <a:solidFill>
                  <a:srgbClr val="FFFF00"/>
                </a:solidFill>
                <a:latin typeface="Verdana"/>
                <a:cs typeface="Verdana"/>
              </a:rPr>
              <a:t>ad</a:t>
            </a:r>
            <a:r>
              <a:rPr sz="1400" spc="-305" dirty="0">
                <a:latin typeface="Verdana"/>
                <a:cs typeface="Verdana"/>
              </a:rPr>
              <a:t>ad</a:t>
            </a:r>
            <a:r>
              <a:rPr sz="2100" spc="-457" baseline="3968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305" dirty="0">
                <a:latin typeface="Verdana"/>
                <a:cs typeface="Verdana"/>
              </a:rPr>
              <a:t>e</a:t>
            </a:r>
            <a:r>
              <a:rPr sz="2100" spc="-457" baseline="3968" dirty="0">
                <a:solidFill>
                  <a:srgbClr val="FFFF00"/>
                </a:solidFill>
                <a:latin typeface="Verdana"/>
                <a:cs typeface="Verdana"/>
              </a:rPr>
              <a:t>ep</a:t>
            </a:r>
            <a:r>
              <a:rPr sz="1400" spc="-305" dirty="0">
                <a:latin typeface="Verdana"/>
                <a:cs typeface="Verdana"/>
              </a:rPr>
              <a:t>ep </a:t>
            </a:r>
            <a:r>
              <a:rPr sz="2100" spc="-494" baseline="3968" dirty="0">
                <a:solidFill>
                  <a:srgbClr val="FFFF00"/>
                </a:solidFill>
                <a:latin typeface="Verdana"/>
                <a:cs typeface="Verdana"/>
              </a:rPr>
              <a:t>K</a:t>
            </a:r>
            <a:r>
              <a:rPr sz="1400" spc="-330" dirty="0">
                <a:latin typeface="Verdana"/>
                <a:cs typeface="Verdana"/>
              </a:rPr>
              <a:t>K</a:t>
            </a:r>
            <a:r>
              <a:rPr sz="2100" spc="-494" baseline="3968" dirty="0">
                <a:solidFill>
                  <a:srgbClr val="FFFF00"/>
                </a:solidFill>
                <a:latin typeface="Verdana"/>
                <a:cs typeface="Verdana"/>
              </a:rPr>
              <a:t>.</a:t>
            </a:r>
            <a:r>
              <a:rPr sz="1400" spc="-330" dirty="0">
                <a:latin typeface="Verdana"/>
                <a:cs typeface="Verdana"/>
              </a:rPr>
              <a:t>. </a:t>
            </a:r>
            <a:r>
              <a:rPr sz="2100" spc="-337" baseline="3968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1400" spc="-225" dirty="0">
                <a:latin typeface="Verdana"/>
                <a:cs typeface="Verdana"/>
              </a:rPr>
              <a:t>S</a:t>
            </a:r>
            <a:r>
              <a:rPr sz="2100" spc="-337" baseline="3968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1400" spc="-225" dirty="0">
                <a:latin typeface="Verdana"/>
                <a:cs typeface="Verdana"/>
              </a:rPr>
              <a:t>i</a:t>
            </a:r>
            <a:r>
              <a:rPr sz="2100" spc="-337" baseline="3968" dirty="0">
                <a:solidFill>
                  <a:srgbClr val="FFFF00"/>
                </a:solidFill>
                <a:latin typeface="Verdana"/>
                <a:cs typeface="Verdana"/>
              </a:rPr>
              <a:t>nha</a:t>
            </a:r>
            <a:r>
              <a:rPr sz="1400" spc="-225" dirty="0">
                <a:latin typeface="Verdana"/>
                <a:cs typeface="Verdana"/>
              </a:rPr>
              <a:t>nha </a:t>
            </a:r>
            <a:r>
              <a:rPr sz="2100" spc="-630" baseline="3968" dirty="0">
                <a:solidFill>
                  <a:srgbClr val="FFFF00"/>
                </a:solidFill>
                <a:latin typeface="Verdana"/>
                <a:cs typeface="Verdana"/>
              </a:rPr>
              <a:t>&amp;</a:t>
            </a:r>
            <a:r>
              <a:rPr sz="1400" spc="-420" dirty="0">
                <a:latin typeface="Verdana"/>
                <a:cs typeface="Verdana"/>
              </a:rPr>
              <a:t>&amp;  </a:t>
            </a:r>
            <a:r>
              <a:rPr sz="2100" spc="-434" baseline="3968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1400" spc="-290" dirty="0">
                <a:latin typeface="Verdana"/>
                <a:cs typeface="Verdana"/>
              </a:rPr>
              <a:t>P</a:t>
            </a:r>
            <a:r>
              <a:rPr sz="2100" spc="-434" baseline="3968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-290" dirty="0">
                <a:latin typeface="Verdana"/>
                <a:cs typeface="Verdana"/>
              </a:rPr>
              <a:t>r</a:t>
            </a:r>
            <a:r>
              <a:rPr sz="2100" spc="-434" baseline="3968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1400" spc="-290" dirty="0">
                <a:latin typeface="Verdana"/>
                <a:cs typeface="Verdana"/>
              </a:rPr>
              <a:t>i</a:t>
            </a:r>
            <a:r>
              <a:rPr sz="2100" spc="-434" baseline="3968" dirty="0">
                <a:solidFill>
                  <a:srgbClr val="FFFF00"/>
                </a:solidFill>
                <a:latin typeface="Verdana"/>
                <a:cs typeface="Verdana"/>
              </a:rPr>
              <a:t>ti</a:t>
            </a:r>
            <a:r>
              <a:rPr sz="1400" spc="-290" dirty="0">
                <a:latin typeface="Verdana"/>
                <a:cs typeface="Verdana"/>
              </a:rPr>
              <a:t>ti</a:t>
            </a:r>
            <a:r>
              <a:rPr sz="1400" spc="-204" dirty="0">
                <a:latin typeface="Verdana"/>
                <a:cs typeface="Verdana"/>
              </a:rPr>
              <a:t> </a:t>
            </a:r>
            <a:r>
              <a:rPr sz="2100" spc="-337" baseline="3968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1400" spc="-225" dirty="0">
                <a:latin typeface="Verdana"/>
                <a:cs typeface="Verdana"/>
              </a:rPr>
              <a:t>S</a:t>
            </a:r>
            <a:r>
              <a:rPr sz="2100" spc="-337" baseline="3968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1400" spc="-225" dirty="0">
                <a:latin typeface="Verdana"/>
                <a:cs typeface="Verdana"/>
              </a:rPr>
              <a:t>i</a:t>
            </a:r>
            <a:r>
              <a:rPr sz="2100" spc="-337" baseline="3968" dirty="0">
                <a:solidFill>
                  <a:srgbClr val="FFFF00"/>
                </a:solidFill>
                <a:latin typeface="Verdana"/>
                <a:cs typeface="Verdana"/>
              </a:rPr>
              <a:t>nha</a:t>
            </a:r>
            <a:r>
              <a:rPr sz="1400" spc="-225" dirty="0"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tabLst>
                <a:tab pos="1660525" algn="l"/>
                <a:tab pos="7415530" algn="l"/>
              </a:tabLst>
            </a:pPr>
            <a:r>
              <a:rPr sz="2100" spc="-15" baseline="3968" dirty="0">
                <a:solidFill>
                  <a:srgbClr val="FFFF00"/>
                </a:solidFill>
                <a:latin typeface="Verdana"/>
                <a:cs typeface="Verdana"/>
              </a:rPr>
              <a:t>Ref.</a:t>
            </a:r>
            <a:r>
              <a:rPr sz="2100" spc="0" baseline="3968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100" spc="-7" baseline="3968" dirty="0">
                <a:solidFill>
                  <a:srgbClr val="FFFF00"/>
                </a:solidFill>
                <a:latin typeface="Verdana"/>
                <a:cs typeface="Verdana"/>
              </a:rPr>
              <a:t>Page	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Chapter 17: Data Communications and</a:t>
            </a:r>
            <a:r>
              <a:rPr sz="2100" spc="52" baseline="1984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Computer</a:t>
            </a:r>
            <a:r>
              <a:rPr sz="2100" spc="37" baseline="1984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Networks	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Slide</a:t>
            </a:r>
            <a:r>
              <a:rPr sz="1400" spc="-2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1/57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446113"/>
            <a:ext cx="9144000" cy="869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45720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0467" y="673099"/>
            <a:ext cx="458914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/>
              <a:t>Network</a:t>
            </a:r>
            <a:r>
              <a:rPr sz="3200" spc="-15" dirty="0"/>
              <a:t> </a:t>
            </a:r>
            <a:r>
              <a:rPr sz="3200" spc="-5" dirty="0"/>
              <a:t>Topologies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776731" y="7051614"/>
            <a:ext cx="1277620" cy="24955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Page 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338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17: Data Communications and Computer Networks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20</a:t>
            </a:fld>
            <a:r>
              <a:rPr spc="-10" dirty="0"/>
              <a:t>/57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69339" y="1825244"/>
            <a:ext cx="6794500" cy="355097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2705" indent="-344170">
              <a:lnSpc>
                <a:spcPct val="100000"/>
              </a:lnSpc>
              <a:spcBef>
                <a:spcPts val="90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10" dirty="0">
                <a:latin typeface="Verdana"/>
                <a:cs typeface="Verdana"/>
              </a:rPr>
              <a:t>Term </a:t>
            </a:r>
            <a:r>
              <a:rPr sz="2000" i="1" spc="-10" dirty="0">
                <a:latin typeface="Verdana"/>
                <a:cs typeface="Verdana"/>
              </a:rPr>
              <a:t>network topology </a:t>
            </a:r>
            <a:r>
              <a:rPr sz="2000" spc="-15" dirty="0">
                <a:latin typeface="Verdana"/>
                <a:cs typeface="Verdana"/>
              </a:rPr>
              <a:t>refers </a:t>
            </a:r>
            <a:r>
              <a:rPr sz="2000" spc="0" dirty="0">
                <a:latin typeface="Verdana"/>
                <a:cs typeface="Verdana"/>
              </a:rPr>
              <a:t>to </a:t>
            </a:r>
            <a:r>
              <a:rPr sz="2000" spc="-5" dirty="0">
                <a:latin typeface="Verdana"/>
                <a:cs typeface="Verdana"/>
              </a:rPr>
              <a:t>the </a:t>
            </a:r>
            <a:r>
              <a:rPr sz="2000" dirty="0">
                <a:latin typeface="Verdana"/>
                <a:cs typeface="Verdana"/>
              </a:rPr>
              <a:t>way </a:t>
            </a:r>
            <a:r>
              <a:rPr sz="2000" spc="0" dirty="0">
                <a:latin typeface="Verdana"/>
                <a:cs typeface="Verdana"/>
              </a:rPr>
              <a:t>in </a:t>
            </a:r>
            <a:r>
              <a:rPr sz="2000" spc="-10" dirty="0">
                <a:latin typeface="Verdana"/>
                <a:cs typeface="Verdana"/>
              </a:rPr>
              <a:t>which  </a:t>
            </a:r>
            <a:r>
              <a:rPr sz="2000" spc="-5" dirty="0">
                <a:latin typeface="Verdana"/>
                <a:cs typeface="Verdana"/>
              </a:rPr>
              <a:t>the </a:t>
            </a:r>
            <a:r>
              <a:rPr sz="2000" spc="-10" dirty="0">
                <a:latin typeface="Verdana"/>
                <a:cs typeface="Verdana"/>
              </a:rPr>
              <a:t>nodes of </a:t>
            </a:r>
            <a:r>
              <a:rPr sz="2000" spc="-5" dirty="0">
                <a:latin typeface="Verdana"/>
                <a:cs typeface="Verdana"/>
              </a:rPr>
              <a:t>a network </a:t>
            </a:r>
            <a:r>
              <a:rPr sz="2000" spc="-10" dirty="0">
                <a:latin typeface="Verdana"/>
                <a:cs typeface="Verdana"/>
              </a:rPr>
              <a:t>are </a:t>
            </a:r>
            <a:r>
              <a:rPr sz="2000" dirty="0">
                <a:latin typeface="Verdana"/>
                <a:cs typeface="Verdana"/>
              </a:rPr>
              <a:t>linked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together</a:t>
            </a:r>
            <a:endParaRPr sz="2000">
              <a:latin typeface="Verdana"/>
              <a:cs typeface="Verdana"/>
            </a:endParaRPr>
          </a:p>
          <a:p>
            <a:pPr marL="356870" marR="5080" indent="-34417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5" dirty="0">
                <a:latin typeface="Verdana"/>
                <a:cs typeface="Verdana"/>
              </a:rPr>
              <a:t>Although </a:t>
            </a:r>
            <a:r>
              <a:rPr sz="2000" spc="-10" dirty="0">
                <a:latin typeface="Verdana"/>
                <a:cs typeface="Verdana"/>
              </a:rPr>
              <a:t>number network </a:t>
            </a:r>
            <a:r>
              <a:rPr sz="2000" spc="-5" dirty="0">
                <a:latin typeface="Verdana"/>
                <a:cs typeface="Verdana"/>
              </a:rPr>
              <a:t>topologies </a:t>
            </a:r>
            <a:r>
              <a:rPr sz="2000" spc="-10" dirty="0">
                <a:latin typeface="Verdana"/>
                <a:cs typeface="Verdana"/>
              </a:rPr>
              <a:t>are </a:t>
            </a:r>
            <a:r>
              <a:rPr sz="2000" spc="-5" dirty="0">
                <a:latin typeface="Verdana"/>
                <a:cs typeface="Verdana"/>
              </a:rPr>
              <a:t>possible,  </a:t>
            </a:r>
            <a:r>
              <a:rPr sz="2000" spc="-10" dirty="0">
                <a:latin typeface="Verdana"/>
                <a:cs typeface="Verdana"/>
              </a:rPr>
              <a:t>four </a:t>
            </a:r>
            <a:r>
              <a:rPr sz="2000" spc="-5" dirty="0">
                <a:latin typeface="Verdana"/>
                <a:cs typeface="Verdana"/>
              </a:rPr>
              <a:t>major ones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are:</a:t>
            </a:r>
            <a:endParaRPr sz="2000">
              <a:latin typeface="Verdana"/>
              <a:cs typeface="Verdana"/>
            </a:endParaRPr>
          </a:p>
          <a:p>
            <a:pPr marL="814069" lvl="1" indent="-34417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814069" algn="l"/>
                <a:tab pos="814705" algn="l"/>
              </a:tabLst>
            </a:pPr>
            <a:r>
              <a:rPr sz="2000" spc="-5">
                <a:latin typeface="Verdana"/>
                <a:cs typeface="Verdana"/>
              </a:rPr>
              <a:t>Star</a:t>
            </a:r>
            <a:r>
              <a:rPr sz="2000" spc="-25">
                <a:latin typeface="Verdana"/>
                <a:cs typeface="Verdana"/>
              </a:rPr>
              <a:t> </a:t>
            </a:r>
            <a:r>
              <a:rPr lang="en-US" sz="2000" spc="-10" dirty="0" smtClean="0">
                <a:latin typeface="Verdana"/>
                <a:cs typeface="Verdana"/>
              </a:rPr>
              <a:t>Topology</a:t>
            </a:r>
            <a:endParaRPr sz="2000">
              <a:latin typeface="Verdana"/>
              <a:cs typeface="Verdana"/>
            </a:endParaRPr>
          </a:p>
          <a:p>
            <a:pPr marL="814069" lvl="1" indent="-34417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814069" algn="l"/>
                <a:tab pos="814705" algn="l"/>
              </a:tabLst>
            </a:pPr>
            <a:r>
              <a:rPr sz="2000" spc="-5">
                <a:latin typeface="Verdana"/>
                <a:cs typeface="Verdana"/>
              </a:rPr>
              <a:t>Ring </a:t>
            </a:r>
            <a:r>
              <a:rPr lang="en-US" sz="2000" spc="-15" dirty="0" smtClean="0">
                <a:latin typeface="Verdana"/>
                <a:cs typeface="Verdana"/>
              </a:rPr>
              <a:t>Topology</a:t>
            </a:r>
            <a:endParaRPr sz="2000">
              <a:latin typeface="Verdana"/>
              <a:cs typeface="Verdana"/>
            </a:endParaRPr>
          </a:p>
          <a:p>
            <a:pPr marL="814069" lvl="1" indent="-34417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814069" algn="l"/>
                <a:tab pos="814705" algn="l"/>
              </a:tabLst>
            </a:pPr>
            <a:r>
              <a:rPr lang="en-US" sz="2000" spc="-5" dirty="0" smtClean="0">
                <a:latin typeface="Verdana"/>
                <a:cs typeface="Verdana"/>
              </a:rPr>
              <a:t>Mesh </a:t>
            </a:r>
            <a:r>
              <a:rPr lang="en-US" sz="2000" spc="-10" dirty="0" smtClean="0">
                <a:latin typeface="Verdana"/>
                <a:cs typeface="Verdana"/>
              </a:rPr>
              <a:t>Topology</a:t>
            </a:r>
          </a:p>
          <a:p>
            <a:pPr marL="814069" lvl="1" indent="-34417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814069" algn="l"/>
                <a:tab pos="814705" algn="l"/>
              </a:tabLst>
            </a:pPr>
            <a:r>
              <a:rPr lang="en-US" sz="2000" spc="-10" dirty="0" smtClean="0">
                <a:latin typeface="Verdana"/>
                <a:cs typeface="Verdana"/>
              </a:rPr>
              <a:t>Bus Topology</a:t>
            </a:r>
            <a:endParaRPr sz="2000">
              <a:latin typeface="Verdana"/>
              <a:cs typeface="Verdana"/>
            </a:endParaRPr>
          </a:p>
          <a:p>
            <a:pPr marL="814069" lvl="1" indent="-34417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814069" algn="l"/>
                <a:tab pos="814705" algn="l"/>
              </a:tabLst>
            </a:pPr>
            <a:r>
              <a:rPr lang="en-US" sz="2000" spc="-10" dirty="0" smtClean="0">
                <a:latin typeface="Verdana"/>
                <a:cs typeface="Verdana"/>
              </a:rPr>
              <a:t>Hybrid N</a:t>
            </a:r>
            <a:r>
              <a:rPr sz="2000" spc="-10" smtClean="0">
                <a:latin typeface="Verdana"/>
                <a:cs typeface="Verdana"/>
              </a:rPr>
              <a:t>etwork</a:t>
            </a:r>
            <a:r>
              <a:rPr lang="en-US" sz="2000" spc="-10" dirty="0" smtClean="0">
                <a:latin typeface="Verdana"/>
                <a:cs typeface="Verdana"/>
              </a:rPr>
              <a:t>/Topology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76731" y="7051614"/>
            <a:ext cx="1277620" cy="24955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Page 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339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17: Data Communications and Computer Networks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21</a:t>
            </a:fld>
            <a:r>
              <a:rPr spc="-10" dirty="0"/>
              <a:t>/57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977900" y="685292"/>
            <a:ext cx="5422900" cy="5039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/>
              <a:t>Star</a:t>
            </a:r>
            <a:r>
              <a:rPr sz="3200" spc="-55"/>
              <a:t> </a:t>
            </a:r>
            <a:r>
              <a:rPr lang="en-US" sz="3200" spc="-55" dirty="0" smtClean="0"/>
              <a:t>Topology/</a:t>
            </a:r>
            <a:r>
              <a:rPr sz="3200" spc="-5" smtClean="0"/>
              <a:t>Network</a:t>
            </a:r>
            <a:endParaRPr sz="3200"/>
          </a:p>
        </p:txBody>
      </p:sp>
      <p:pic>
        <p:nvPicPr>
          <p:cNvPr id="18" name="Picture 4" descr="Fig06-0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834726" y="2438400"/>
            <a:ext cx="6394874" cy="3962400"/>
          </a:xfrm>
          <a:prstGeom prst="rect">
            <a:avLst/>
          </a:prstGeom>
          <a:noFill/>
          <a:ln/>
        </p:spPr>
      </p:pic>
      <p:sp>
        <p:nvSpPr>
          <p:cNvPr id="19" name="Rectangle 18"/>
          <p:cNvSpPr/>
          <p:nvPr/>
        </p:nvSpPr>
        <p:spPr>
          <a:xfrm>
            <a:off x="533400" y="1524001"/>
            <a:ext cx="8991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 </a:t>
            </a:r>
            <a:r>
              <a:rPr lang="en-US" sz="2400" b="1" dirty="0" smtClean="0"/>
              <a:t>star topology</a:t>
            </a:r>
            <a:r>
              <a:rPr lang="en-US" sz="2400" dirty="0" smtClean="0"/>
              <a:t> is a </a:t>
            </a:r>
            <a:r>
              <a:rPr lang="en-US" sz="2400" b="1" dirty="0" smtClean="0"/>
              <a:t>topology</a:t>
            </a:r>
            <a:r>
              <a:rPr lang="en-US" sz="2400" dirty="0" smtClean="0"/>
              <a:t> for a Local Area Network (LAN) in which all nodes are individually connected to a central connection point, like a hub or a switch.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959610" y="703580"/>
            <a:ext cx="506018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/>
              <a:t>Ring</a:t>
            </a:r>
            <a:r>
              <a:rPr sz="3000" spc="-50"/>
              <a:t> </a:t>
            </a:r>
            <a:r>
              <a:rPr sz="3000" spc="-5" smtClean="0"/>
              <a:t>Network</a:t>
            </a:r>
            <a:r>
              <a:rPr lang="en-US" sz="3000" spc="-5" dirty="0" smtClean="0"/>
              <a:t> Topology</a:t>
            </a:r>
            <a:endParaRPr sz="3000"/>
          </a:p>
        </p:txBody>
      </p:sp>
      <p:sp>
        <p:nvSpPr>
          <p:cNvPr id="15" name="object 15"/>
          <p:cNvSpPr txBox="1"/>
          <p:nvPr/>
        </p:nvSpPr>
        <p:spPr>
          <a:xfrm>
            <a:off x="776731" y="7051614"/>
            <a:ext cx="1277620" cy="24955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Page 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339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17: Data Communications and Computer Networks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22</a:t>
            </a:fld>
            <a:r>
              <a:rPr spc="-10" dirty="0"/>
              <a:t>/57</a:t>
            </a:r>
          </a:p>
        </p:txBody>
      </p:sp>
      <p:pic>
        <p:nvPicPr>
          <p:cNvPr id="18" name="Picture 4" descr="Fig06-0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457450" y="2581656"/>
            <a:ext cx="5848350" cy="3742944"/>
          </a:xfrm>
          <a:prstGeom prst="rect">
            <a:avLst/>
          </a:prstGeom>
          <a:noFill/>
          <a:ln/>
        </p:spPr>
      </p:pic>
      <p:sp>
        <p:nvSpPr>
          <p:cNvPr id="19" name="Rectangle 18"/>
          <p:cNvSpPr/>
          <p:nvPr/>
        </p:nvSpPr>
        <p:spPr>
          <a:xfrm>
            <a:off x="533400" y="1524001"/>
            <a:ext cx="8991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 </a:t>
            </a:r>
            <a:r>
              <a:rPr lang="en-US" sz="2400" b="1" dirty="0" smtClean="0"/>
              <a:t>ring</a:t>
            </a:r>
            <a:r>
              <a:rPr lang="en-US" sz="2400" dirty="0" smtClean="0"/>
              <a:t> network is a network </a:t>
            </a:r>
            <a:r>
              <a:rPr lang="en-US" sz="2400" b="1" dirty="0" smtClean="0"/>
              <a:t>topology</a:t>
            </a:r>
            <a:r>
              <a:rPr lang="en-US" sz="2400" dirty="0" smtClean="0"/>
              <a:t> in which each node connects to exactly two other nodes, forming a single continuous pathway for signals through each node - a </a:t>
            </a:r>
            <a:r>
              <a:rPr lang="en-US" sz="2400" b="1" dirty="0" smtClean="0"/>
              <a:t>ring</a:t>
            </a:r>
            <a:r>
              <a:rPr lang="en-US" sz="2400" dirty="0" smtClean="0"/>
              <a:t>. 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968755" y="743203"/>
            <a:ext cx="6318250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Mesh Network Topology</a:t>
            </a:r>
            <a:endParaRPr spc="-5" dirty="0"/>
          </a:p>
        </p:txBody>
      </p:sp>
      <p:sp>
        <p:nvSpPr>
          <p:cNvPr id="23" name="object 23"/>
          <p:cNvSpPr txBox="1"/>
          <p:nvPr/>
        </p:nvSpPr>
        <p:spPr>
          <a:xfrm>
            <a:off x="776731" y="7051614"/>
            <a:ext cx="1277620" cy="24955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Page 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340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17: Data Communications and Computer Networks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23</a:t>
            </a:fld>
            <a:r>
              <a:rPr spc="-10" dirty="0"/>
              <a:t>/57</a:t>
            </a:r>
          </a:p>
        </p:txBody>
      </p:sp>
      <p:sp>
        <p:nvSpPr>
          <p:cNvPr id="15362" name="AutoShape 2" descr="Image result for Network Topologies pp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364" name="Picture 4" descr="Image result for Network Topologies ppt"/>
          <p:cNvPicPr>
            <a:picLocks noChangeAspect="1" noChangeArrowheads="1"/>
          </p:cNvPicPr>
          <p:nvPr/>
        </p:nvPicPr>
        <p:blipFill>
          <a:blip r:embed="rId3"/>
          <a:srcRect l="11285" t="23382" r="15987" b="11482"/>
          <a:stretch>
            <a:fillRect/>
          </a:stretch>
        </p:blipFill>
        <p:spPr bwMode="auto">
          <a:xfrm>
            <a:off x="2414954" y="2548759"/>
            <a:ext cx="5814646" cy="3909848"/>
          </a:xfrm>
          <a:prstGeom prst="rect">
            <a:avLst/>
          </a:prstGeom>
          <a:noFill/>
        </p:spPr>
      </p:pic>
      <p:sp>
        <p:nvSpPr>
          <p:cNvPr id="28" name="Rectangle 27"/>
          <p:cNvSpPr/>
          <p:nvPr/>
        </p:nvSpPr>
        <p:spPr>
          <a:xfrm>
            <a:off x="533400" y="1524000"/>
            <a:ext cx="8991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In a mesh network topology, each of the network node, computer and other devices, are interconnected with one another. 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76731" y="7051614"/>
            <a:ext cx="1277620" cy="24955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Page 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341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17: Data Communications and Computer Networks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24</a:t>
            </a:fld>
            <a:r>
              <a:rPr spc="-10" dirty="0"/>
              <a:t>/57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950467" y="712723"/>
            <a:ext cx="55975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spc="-5" dirty="0" smtClean="0"/>
              <a:t>Bus Network Topology</a:t>
            </a:r>
            <a:endParaRPr sz="3000"/>
          </a:p>
        </p:txBody>
      </p:sp>
      <p:sp>
        <p:nvSpPr>
          <p:cNvPr id="28" name="Rectangle 27"/>
          <p:cNvSpPr/>
          <p:nvPr/>
        </p:nvSpPr>
        <p:spPr>
          <a:xfrm>
            <a:off x="533400" y="1524000"/>
            <a:ext cx="8991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 </a:t>
            </a:r>
            <a:r>
              <a:rPr lang="en-US" sz="2400" b="1" dirty="0" smtClean="0"/>
              <a:t>bus</a:t>
            </a:r>
            <a:r>
              <a:rPr lang="en-US" sz="2400" dirty="0" smtClean="0"/>
              <a:t> network is a network </a:t>
            </a:r>
            <a:r>
              <a:rPr lang="en-US" sz="2400" b="1" dirty="0" smtClean="0"/>
              <a:t>topology</a:t>
            </a:r>
            <a:r>
              <a:rPr lang="en-US" sz="2400" dirty="0" smtClean="0"/>
              <a:t> in which nodes are directly connected to a common linear (or branched) half-duplex link called a </a:t>
            </a:r>
            <a:r>
              <a:rPr lang="en-US" sz="2400" b="1" dirty="0" smtClean="0"/>
              <a:t>bus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14338" name="AutoShape 2" descr="Image resul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0" name="AutoShape 4" descr="Image result for bus  topology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4" name="AutoShape 8" descr="Image result for bus  topolog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6" name="AutoShape 10" descr="Image result for bus  topolog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8" name="AutoShape 12" descr="Image result for bus  topolog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350" name="Picture 14" descr="Image result for bus  topolog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2514600"/>
            <a:ext cx="6909164" cy="3505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0467" y="703580"/>
            <a:ext cx="5831333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/>
              <a:t>Hybrid</a:t>
            </a:r>
            <a:r>
              <a:rPr sz="3000" spc="-60"/>
              <a:t> </a:t>
            </a:r>
            <a:r>
              <a:rPr sz="3000" spc="-5" smtClean="0"/>
              <a:t>Network</a:t>
            </a:r>
            <a:r>
              <a:rPr lang="en-US" sz="3000" spc="-5" dirty="0" smtClean="0"/>
              <a:t> Topology</a:t>
            </a:r>
            <a:endParaRPr sz="3000"/>
          </a:p>
        </p:txBody>
      </p:sp>
      <p:sp>
        <p:nvSpPr>
          <p:cNvPr id="9" name="object 9"/>
          <p:cNvSpPr txBox="1"/>
          <p:nvPr/>
        </p:nvSpPr>
        <p:spPr>
          <a:xfrm>
            <a:off x="776731" y="7051614"/>
            <a:ext cx="1277620" cy="24955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Page 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341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17: Data Communications and Computer Networks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25</a:t>
            </a:fld>
            <a:r>
              <a:rPr spc="-10" dirty="0"/>
              <a:t>/57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3400" y="1524001"/>
            <a:ext cx="8915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Hybrid network topology</a:t>
            </a:r>
            <a:r>
              <a:rPr lang="en-US" sz="2400" dirty="0" smtClean="0"/>
              <a:t> is a combination of two or more different basic </a:t>
            </a:r>
            <a:r>
              <a:rPr lang="en-US" sz="2400" b="1" dirty="0" smtClean="0"/>
              <a:t>network topologies</a:t>
            </a:r>
            <a:r>
              <a:rPr lang="en-US" sz="2400" dirty="0" smtClean="0"/>
              <a:t>. For example, it can be star-ring, star-bus </a:t>
            </a:r>
            <a:r>
              <a:rPr lang="en-US" sz="2400" b="1" dirty="0" smtClean="0"/>
              <a:t>topologies</a:t>
            </a:r>
            <a:r>
              <a:rPr lang="en-US" sz="2400" dirty="0" smtClean="0"/>
              <a:t>, etc.</a:t>
            </a:r>
            <a:endParaRPr lang="en-US" sz="2400" dirty="0"/>
          </a:p>
        </p:txBody>
      </p:sp>
      <p:pic>
        <p:nvPicPr>
          <p:cNvPr id="13314" name="Picture 2" descr="Image result for hybrid network topolog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2743200"/>
            <a:ext cx="6172200" cy="36081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0467" y="712723"/>
            <a:ext cx="32353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Network</a:t>
            </a:r>
            <a:r>
              <a:rPr sz="3000" spc="-50" dirty="0"/>
              <a:t> </a:t>
            </a:r>
            <a:r>
              <a:rPr sz="3000" spc="-10" dirty="0"/>
              <a:t>Types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776731" y="7051614"/>
            <a:ext cx="1277620" cy="24955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Page 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342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17: Data Communications and Computer Networks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26</a:t>
            </a:fld>
            <a:r>
              <a:rPr spc="-10" dirty="0"/>
              <a:t>/57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48003" y="1813051"/>
            <a:ext cx="7475220" cy="43717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60045" marR="284480" indent="-347345">
              <a:lnSpc>
                <a:spcPct val="100000"/>
              </a:lnSpc>
              <a:spcBef>
                <a:spcPts val="90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  <a:tab pos="6536690" algn="l"/>
              </a:tabLst>
            </a:pPr>
            <a:r>
              <a:rPr sz="2000" spc="-10" dirty="0">
                <a:latin typeface="Verdana"/>
                <a:cs typeface="Verdana"/>
              </a:rPr>
              <a:t>N</a:t>
            </a:r>
            <a:r>
              <a:rPr sz="2000" spc="-20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t</a:t>
            </a:r>
            <a:r>
              <a:rPr sz="2000" spc="10" dirty="0">
                <a:latin typeface="Verdana"/>
                <a:cs typeface="Verdana"/>
              </a:rPr>
              <a:t>w</a:t>
            </a:r>
            <a:r>
              <a:rPr sz="2000" spc="-15" dirty="0">
                <a:latin typeface="Verdana"/>
                <a:cs typeface="Verdana"/>
              </a:rPr>
              <a:t>or</a:t>
            </a:r>
            <a:r>
              <a:rPr sz="2000" spc="10" dirty="0">
                <a:latin typeface="Verdana"/>
                <a:cs typeface="Verdana"/>
              </a:rPr>
              <a:t>k</a:t>
            </a:r>
            <a:r>
              <a:rPr sz="2000" spc="-5" dirty="0">
                <a:latin typeface="Verdana"/>
                <a:cs typeface="Verdana"/>
              </a:rPr>
              <a:t>s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a</a:t>
            </a:r>
            <a:r>
              <a:rPr sz="2000" spc="0" dirty="0">
                <a:latin typeface="Verdana"/>
                <a:cs typeface="Verdana"/>
              </a:rPr>
              <a:t>r</a:t>
            </a:r>
            <a:r>
              <a:rPr sz="2000" spc="-5" dirty="0">
                <a:latin typeface="Verdana"/>
                <a:cs typeface="Verdana"/>
              </a:rPr>
              <a:t>e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b</a:t>
            </a:r>
            <a:r>
              <a:rPr sz="2000" spc="0" dirty="0">
                <a:latin typeface="Verdana"/>
                <a:cs typeface="Verdana"/>
              </a:rPr>
              <a:t>r</a:t>
            </a:r>
            <a:r>
              <a:rPr sz="2000" spc="-15" dirty="0">
                <a:latin typeface="Verdana"/>
                <a:cs typeface="Verdana"/>
              </a:rPr>
              <a:t>o</a:t>
            </a:r>
            <a:r>
              <a:rPr sz="2000" spc="-5" dirty="0">
                <a:latin typeface="Verdana"/>
                <a:cs typeface="Verdana"/>
              </a:rPr>
              <a:t>ad</a:t>
            </a:r>
            <a:r>
              <a:rPr sz="2000" spc="20" dirty="0">
                <a:latin typeface="Verdana"/>
                <a:cs typeface="Verdana"/>
              </a:rPr>
              <a:t>l</a:t>
            </a:r>
            <a:r>
              <a:rPr sz="2000" spc="-5" dirty="0">
                <a:latin typeface="Verdana"/>
                <a:cs typeface="Verdana"/>
              </a:rPr>
              <a:t>y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c</a:t>
            </a:r>
            <a:r>
              <a:rPr sz="2000" spc="20" dirty="0">
                <a:latin typeface="Verdana"/>
                <a:cs typeface="Verdana"/>
              </a:rPr>
              <a:t>l</a:t>
            </a:r>
            <a:r>
              <a:rPr sz="2000" spc="-5" dirty="0">
                <a:latin typeface="Verdana"/>
                <a:cs typeface="Verdana"/>
              </a:rPr>
              <a:t>a</a:t>
            </a:r>
            <a:r>
              <a:rPr sz="2000" spc="-15" dirty="0">
                <a:latin typeface="Verdana"/>
                <a:cs typeface="Verdana"/>
              </a:rPr>
              <a:t>ss</a:t>
            </a:r>
            <a:r>
              <a:rPr sz="2000" spc="20" dirty="0">
                <a:latin typeface="Verdana"/>
                <a:cs typeface="Verdana"/>
              </a:rPr>
              <a:t>i</a:t>
            </a:r>
            <a:r>
              <a:rPr sz="2000" spc="-35" dirty="0">
                <a:latin typeface="Verdana"/>
                <a:cs typeface="Verdana"/>
              </a:rPr>
              <a:t>f</a:t>
            </a:r>
            <a:r>
              <a:rPr sz="2000" spc="20" dirty="0">
                <a:latin typeface="Verdana"/>
                <a:cs typeface="Verdana"/>
              </a:rPr>
              <a:t>i</a:t>
            </a:r>
            <a:r>
              <a:rPr sz="2000" spc="-20" dirty="0">
                <a:latin typeface="Verdana"/>
                <a:cs typeface="Verdana"/>
              </a:rPr>
              <a:t>e</a:t>
            </a:r>
            <a:r>
              <a:rPr sz="2000" spc="-5" dirty="0">
                <a:latin typeface="Verdana"/>
                <a:cs typeface="Verdana"/>
              </a:rPr>
              <a:t>d </a:t>
            </a:r>
            <a:r>
              <a:rPr sz="2000" spc="20" dirty="0">
                <a:latin typeface="Verdana"/>
                <a:cs typeface="Verdana"/>
              </a:rPr>
              <a:t>i</a:t>
            </a:r>
            <a:r>
              <a:rPr sz="2000" spc="0" dirty="0">
                <a:latin typeface="Verdana"/>
                <a:cs typeface="Verdana"/>
              </a:rPr>
              <a:t>nt</a:t>
            </a:r>
            <a:r>
              <a:rPr sz="2000" spc="-5" dirty="0">
                <a:latin typeface="Verdana"/>
                <a:cs typeface="Verdana"/>
              </a:rPr>
              <a:t>o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</a:t>
            </a:r>
            <a:r>
              <a:rPr sz="2000" spc="-10" dirty="0">
                <a:latin typeface="Verdana"/>
                <a:cs typeface="Verdana"/>
              </a:rPr>
              <a:t>w</a:t>
            </a:r>
            <a:r>
              <a:rPr sz="2000" spc="-5" dirty="0">
                <a:latin typeface="Verdana"/>
                <a:cs typeface="Verdana"/>
              </a:rPr>
              <a:t>o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</a:t>
            </a:r>
            <a:r>
              <a:rPr sz="2000" spc="-5" dirty="0">
                <a:latin typeface="Verdana"/>
                <a:cs typeface="Verdana"/>
              </a:rPr>
              <a:t>y</a:t>
            </a:r>
            <a:r>
              <a:rPr sz="2000" dirty="0">
                <a:latin typeface="Verdana"/>
                <a:cs typeface="Verdana"/>
              </a:rPr>
              <a:t>p</a:t>
            </a:r>
            <a:r>
              <a:rPr sz="2000" spc="-20" dirty="0">
                <a:latin typeface="Verdana"/>
                <a:cs typeface="Verdana"/>
              </a:rPr>
              <a:t>e</a:t>
            </a:r>
            <a:r>
              <a:rPr sz="2000" spc="-15" dirty="0">
                <a:latin typeface="Verdana"/>
                <a:cs typeface="Verdana"/>
              </a:rPr>
              <a:t>s</a:t>
            </a:r>
            <a:r>
              <a:rPr sz="2000" spc="-5" dirty="0">
                <a:latin typeface="Verdana"/>
                <a:cs typeface="Verdana"/>
              </a:rPr>
              <a:t>: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10" dirty="0">
                <a:latin typeface="Verdana"/>
                <a:cs typeface="Verdana"/>
              </a:rPr>
              <a:t>Loc</a:t>
            </a:r>
            <a:r>
              <a:rPr sz="2000" spc="-5" dirty="0">
                <a:latin typeface="Verdana"/>
                <a:cs typeface="Verdana"/>
              </a:rPr>
              <a:t>al  </a:t>
            </a:r>
            <a:r>
              <a:rPr sz="2000" spc="-15" dirty="0">
                <a:latin typeface="Verdana"/>
                <a:cs typeface="Verdana"/>
              </a:rPr>
              <a:t>Area </a:t>
            </a:r>
            <a:r>
              <a:rPr sz="2000" spc="-10" dirty="0">
                <a:latin typeface="Verdana"/>
                <a:cs typeface="Verdana"/>
              </a:rPr>
              <a:t>Network </a:t>
            </a:r>
            <a:r>
              <a:rPr sz="2000" spc="-5" dirty="0">
                <a:latin typeface="Verdana"/>
                <a:cs typeface="Verdana"/>
              </a:rPr>
              <a:t>(LAN) </a:t>
            </a:r>
            <a:r>
              <a:rPr sz="2000" spc="0" dirty="0">
                <a:latin typeface="Verdana"/>
                <a:cs typeface="Verdana"/>
              </a:rPr>
              <a:t>and </a:t>
            </a:r>
            <a:r>
              <a:rPr sz="2000" dirty="0">
                <a:latin typeface="Verdana"/>
                <a:cs typeface="Verdana"/>
              </a:rPr>
              <a:t>Wide </a:t>
            </a:r>
            <a:r>
              <a:rPr sz="2000" spc="-15" dirty="0">
                <a:latin typeface="Verdana"/>
                <a:cs typeface="Verdana"/>
              </a:rPr>
              <a:t>Area </a:t>
            </a:r>
            <a:r>
              <a:rPr sz="2000" spc="-10" dirty="0">
                <a:latin typeface="Verdana"/>
                <a:cs typeface="Verdana"/>
              </a:rPr>
              <a:t>Network</a:t>
            </a:r>
            <a:r>
              <a:rPr sz="2000" spc="7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(</a:t>
            </a:r>
            <a:r>
              <a:rPr sz="2000" spc="-5">
                <a:latin typeface="Verdana"/>
                <a:cs typeface="Verdana"/>
              </a:rPr>
              <a:t>WAN</a:t>
            </a:r>
            <a:r>
              <a:rPr sz="2000" spc="-5" smtClean="0">
                <a:latin typeface="Verdana"/>
                <a:cs typeface="Verdana"/>
              </a:rPr>
              <a:t>)</a:t>
            </a:r>
            <a:endParaRPr lang="en-US" sz="2000" spc="-5" dirty="0" smtClean="0">
              <a:latin typeface="Verdana"/>
              <a:cs typeface="Verdana"/>
            </a:endParaRPr>
          </a:p>
          <a:p>
            <a:pPr marL="360045" marR="284480" indent="-347345">
              <a:spcBef>
                <a:spcPts val="90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  <a:tab pos="6536690" algn="l"/>
              </a:tabLst>
            </a:pPr>
            <a:r>
              <a:rPr lang="en-US" sz="2000" spc="-10" dirty="0" smtClean="0">
                <a:latin typeface="Verdana"/>
                <a:cs typeface="Verdana"/>
              </a:rPr>
              <a:t>A local area network (LAN) is a network that connects computers and other devices in a relatively small area, </a:t>
            </a:r>
            <a:r>
              <a:rPr lang="en-US" sz="2000" u="sng" spc="-10" dirty="0" smtClean="0">
                <a:latin typeface="Verdana"/>
                <a:cs typeface="Verdana"/>
              </a:rPr>
              <a:t>typically a single building or a group of buildings.</a:t>
            </a:r>
          </a:p>
          <a:p>
            <a:pPr marL="360045" marR="284480" indent="-347345">
              <a:lnSpc>
                <a:spcPct val="100000"/>
              </a:lnSpc>
              <a:spcBef>
                <a:spcPts val="90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  <a:tab pos="6536690" algn="l"/>
              </a:tabLst>
            </a:pPr>
            <a:r>
              <a:rPr lang="en-US" sz="2000" spc="-10" dirty="0" smtClean="0">
                <a:latin typeface="Verdana"/>
                <a:cs typeface="Verdana"/>
              </a:rPr>
              <a:t>A wide area network (WAN) is a telecommunications network or computer network that extends over a </a:t>
            </a:r>
            <a:r>
              <a:rPr lang="en-US" sz="2000" u="sng" spc="-10" dirty="0" smtClean="0">
                <a:latin typeface="Verdana"/>
                <a:cs typeface="Verdana"/>
              </a:rPr>
              <a:t>large geographical distance. </a:t>
            </a:r>
          </a:p>
          <a:p>
            <a:pPr marL="360045" marR="284480" indent="-347345">
              <a:lnSpc>
                <a:spcPct val="100000"/>
              </a:lnSpc>
              <a:spcBef>
                <a:spcPts val="90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  <a:tab pos="6536690" algn="l"/>
              </a:tabLst>
            </a:pPr>
            <a:r>
              <a:rPr lang="en-US" sz="2000" spc="-10" dirty="0" smtClean="0">
                <a:latin typeface="Verdana"/>
                <a:cs typeface="Verdana"/>
              </a:rPr>
              <a:t>A personal area network (PAN) is a technology that could </a:t>
            </a:r>
            <a:r>
              <a:rPr lang="en-US" sz="2000" u="sng" spc="-10" dirty="0" smtClean="0">
                <a:latin typeface="Verdana"/>
                <a:cs typeface="Verdana"/>
              </a:rPr>
              <a:t>enable wearable smart devices to communicate with other nearby devices.</a:t>
            </a:r>
          </a:p>
          <a:p>
            <a:pPr marL="360045" marR="284480" indent="-347345">
              <a:lnSpc>
                <a:spcPct val="100000"/>
              </a:lnSpc>
              <a:spcBef>
                <a:spcPts val="90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  <a:tab pos="6536690" algn="l"/>
              </a:tabLst>
            </a:pPr>
            <a:r>
              <a:rPr lang="en-US" sz="2000" spc="-10" dirty="0" smtClean="0">
                <a:latin typeface="Verdana"/>
                <a:cs typeface="Verdana"/>
              </a:rPr>
              <a:t>Metropolitan Area Network (MAN) covered area larger then LAN and less then WAN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0467" y="703580"/>
            <a:ext cx="64293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Network </a:t>
            </a:r>
            <a:r>
              <a:rPr sz="3000" spc="-10" dirty="0"/>
              <a:t>Interface Card</a:t>
            </a:r>
            <a:r>
              <a:rPr sz="3000" spc="0" dirty="0"/>
              <a:t> </a:t>
            </a:r>
            <a:r>
              <a:rPr sz="3000" spc="-10" dirty="0"/>
              <a:t>(NIC)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776731" y="7051614"/>
            <a:ext cx="1277620" cy="24955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Page 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344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17: Data Communications and Computer Networks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27</a:t>
            </a:fld>
            <a:r>
              <a:rPr spc="-10" dirty="0"/>
              <a:t>/57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48003" y="1813051"/>
            <a:ext cx="7215505" cy="2404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60045" marR="963294" indent="-347345" algn="just">
              <a:lnSpc>
                <a:spcPct val="100000"/>
              </a:lnSpc>
              <a:spcBef>
                <a:spcPts val="90"/>
              </a:spcBef>
              <a:buClr>
                <a:srgbClr val="FF3300"/>
              </a:buClr>
              <a:buFont typeface="Wingdings"/>
              <a:buChar char=""/>
              <a:tabLst>
                <a:tab pos="360680" algn="l"/>
              </a:tabLst>
            </a:pPr>
            <a:r>
              <a:rPr sz="2000" u="sng" spc="-10" dirty="0">
                <a:latin typeface="Verdana"/>
                <a:cs typeface="Verdana"/>
              </a:rPr>
              <a:t>Hardware </a:t>
            </a:r>
            <a:r>
              <a:rPr sz="2000" u="sng" spc="-5" dirty="0">
                <a:latin typeface="Verdana"/>
                <a:cs typeface="Verdana"/>
              </a:rPr>
              <a:t>device that </a:t>
            </a:r>
            <a:r>
              <a:rPr sz="2000" u="sng" spc="-10" dirty="0">
                <a:latin typeface="Verdana"/>
                <a:cs typeface="Verdana"/>
              </a:rPr>
              <a:t>allows </a:t>
            </a:r>
            <a:r>
              <a:rPr sz="2000" u="sng" spc="-5" dirty="0">
                <a:latin typeface="Verdana"/>
                <a:cs typeface="Verdana"/>
              </a:rPr>
              <a:t>a </a:t>
            </a:r>
            <a:r>
              <a:rPr sz="2000" u="sng" spc="-10" dirty="0">
                <a:latin typeface="Verdana"/>
                <a:cs typeface="Verdana"/>
              </a:rPr>
              <a:t>computer </a:t>
            </a:r>
            <a:r>
              <a:rPr sz="2000" u="sng" spc="-5" dirty="0">
                <a:latin typeface="Verdana"/>
                <a:cs typeface="Verdana"/>
              </a:rPr>
              <a:t>to </a:t>
            </a:r>
            <a:r>
              <a:rPr sz="2000" u="sng" spc="0" dirty="0">
                <a:latin typeface="Verdana"/>
                <a:cs typeface="Verdana"/>
              </a:rPr>
              <a:t>be  </a:t>
            </a:r>
            <a:r>
              <a:rPr sz="2000" u="sng" spc="-15" dirty="0">
                <a:latin typeface="Verdana"/>
                <a:cs typeface="Verdana"/>
              </a:rPr>
              <a:t>connected </a:t>
            </a:r>
            <a:r>
              <a:rPr sz="2000" u="sng" spc="0" dirty="0">
                <a:latin typeface="Verdana"/>
                <a:cs typeface="Verdana"/>
              </a:rPr>
              <a:t>to </a:t>
            </a:r>
            <a:r>
              <a:rPr sz="2000" u="sng" spc="-5" dirty="0">
                <a:latin typeface="Verdana"/>
                <a:cs typeface="Verdana"/>
              </a:rPr>
              <a:t>a network, </a:t>
            </a:r>
            <a:r>
              <a:rPr sz="2000" u="sng" spc="-10" dirty="0">
                <a:latin typeface="Verdana"/>
                <a:cs typeface="Verdana"/>
              </a:rPr>
              <a:t>both </a:t>
            </a:r>
            <a:r>
              <a:rPr sz="2000" u="sng" spc="-5" dirty="0">
                <a:latin typeface="Verdana"/>
                <a:cs typeface="Verdana"/>
              </a:rPr>
              <a:t>functionally and  physically</a:t>
            </a:r>
            <a:endParaRPr sz="2000" u="sng">
              <a:latin typeface="Verdana"/>
              <a:cs typeface="Verdana"/>
            </a:endParaRPr>
          </a:p>
          <a:p>
            <a:pPr marL="360045" marR="982980" indent="-347345" algn="just">
              <a:lnSpc>
                <a:spcPct val="100000"/>
              </a:lnSpc>
              <a:spcBef>
                <a:spcPts val="985"/>
              </a:spcBef>
              <a:buClr>
                <a:srgbClr val="FF3300"/>
              </a:buClr>
              <a:buFont typeface="Wingdings"/>
              <a:buChar char=""/>
              <a:tabLst>
                <a:tab pos="360680" algn="l"/>
              </a:tabLst>
            </a:pPr>
            <a:r>
              <a:rPr sz="2000" spc="-5" dirty="0">
                <a:latin typeface="Verdana"/>
                <a:cs typeface="Verdana"/>
              </a:rPr>
              <a:t>Printed circuit </a:t>
            </a:r>
            <a:r>
              <a:rPr sz="2000" spc="-10" dirty="0">
                <a:latin typeface="Verdana"/>
                <a:cs typeface="Verdana"/>
              </a:rPr>
              <a:t>board </a:t>
            </a:r>
            <a:r>
              <a:rPr sz="2000" spc="-5" dirty="0">
                <a:latin typeface="Verdana"/>
                <a:cs typeface="Verdana"/>
              </a:rPr>
              <a:t>installed </a:t>
            </a:r>
            <a:r>
              <a:rPr sz="2000" spc="-10" dirty="0">
                <a:latin typeface="Verdana"/>
                <a:cs typeface="Verdana"/>
              </a:rPr>
              <a:t>on </a:t>
            </a:r>
            <a:r>
              <a:rPr sz="2000" spc="-5" dirty="0">
                <a:latin typeface="Verdana"/>
                <a:cs typeface="Verdana"/>
              </a:rPr>
              <a:t>to </a:t>
            </a:r>
            <a:r>
              <a:rPr sz="2000" spc="-10" dirty="0">
                <a:latin typeface="Verdana"/>
                <a:cs typeface="Verdana"/>
              </a:rPr>
              <a:t>one </a:t>
            </a:r>
            <a:r>
              <a:rPr sz="2000" spc="-5" dirty="0">
                <a:latin typeface="Verdana"/>
                <a:cs typeface="Verdana"/>
              </a:rPr>
              <a:t>of the  </a:t>
            </a:r>
            <a:r>
              <a:rPr sz="2000" spc="-10" dirty="0">
                <a:latin typeface="Verdana"/>
                <a:cs typeface="Verdana"/>
              </a:rPr>
              <a:t>expansion </a:t>
            </a:r>
            <a:r>
              <a:rPr sz="2000" spc="-5" dirty="0">
                <a:latin typeface="Verdana"/>
                <a:cs typeface="Verdana"/>
              </a:rPr>
              <a:t>slots </a:t>
            </a:r>
            <a:r>
              <a:rPr sz="2000" spc="-10" dirty="0">
                <a:latin typeface="Verdana"/>
                <a:cs typeface="Verdana"/>
              </a:rPr>
              <a:t>of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computer</a:t>
            </a:r>
            <a:endParaRPr sz="2000">
              <a:latin typeface="Verdana"/>
              <a:cs typeface="Verdana"/>
            </a:endParaRPr>
          </a:p>
          <a:p>
            <a:pPr marL="360045" marR="5080" indent="-347345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000" spc="-10" dirty="0">
                <a:latin typeface="Verdana"/>
                <a:cs typeface="Verdana"/>
              </a:rPr>
              <a:t>Provides </a:t>
            </a:r>
            <a:r>
              <a:rPr sz="2000" spc="-5" dirty="0">
                <a:latin typeface="Verdana"/>
                <a:cs typeface="Verdana"/>
              </a:rPr>
              <a:t>a </a:t>
            </a:r>
            <a:r>
              <a:rPr sz="2000" spc="-10" dirty="0">
                <a:latin typeface="Verdana"/>
                <a:cs typeface="Verdana"/>
              </a:rPr>
              <a:t>port on </a:t>
            </a:r>
            <a:r>
              <a:rPr sz="2000" spc="-5" dirty="0">
                <a:latin typeface="Verdana"/>
                <a:cs typeface="Verdana"/>
              </a:rPr>
              <a:t>the back to which </a:t>
            </a:r>
            <a:r>
              <a:rPr sz="2000" spc="-10" dirty="0">
                <a:latin typeface="Verdana"/>
                <a:cs typeface="Verdana"/>
              </a:rPr>
              <a:t>network </a:t>
            </a:r>
            <a:r>
              <a:rPr sz="2000" dirty="0">
                <a:latin typeface="Verdana"/>
                <a:cs typeface="Verdana"/>
              </a:rPr>
              <a:t>cable </a:t>
            </a:r>
            <a:r>
              <a:rPr sz="2000" spc="0" dirty="0">
                <a:latin typeface="Verdana"/>
                <a:cs typeface="Verdana"/>
              </a:rPr>
              <a:t>is  </a:t>
            </a:r>
            <a:r>
              <a:rPr sz="2000" spc="-10" dirty="0">
                <a:latin typeface="Verdana"/>
                <a:cs typeface="Verdana"/>
              </a:rPr>
              <a:t>attached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77900" y="685292"/>
            <a:ext cx="335407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/>
              <a:t>The OSI</a:t>
            </a:r>
            <a:r>
              <a:rPr sz="3200" spc="-5" dirty="0"/>
              <a:t> </a:t>
            </a:r>
            <a:r>
              <a:rPr sz="3200" spc="-10" dirty="0"/>
              <a:t>Model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776731" y="7051614"/>
            <a:ext cx="1277620" cy="24955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Page 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344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17: Data Communications and Computer Networks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28</a:t>
            </a:fld>
            <a:r>
              <a:rPr spc="-10" dirty="0"/>
              <a:t>/57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29716" y="1813051"/>
            <a:ext cx="7447280" cy="3623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60045" marR="762000" indent="-347345">
              <a:lnSpc>
                <a:spcPct val="100000"/>
              </a:lnSpc>
              <a:spcBef>
                <a:spcPts val="90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000" u="sng" spc="-5" dirty="0">
                <a:latin typeface="Verdana"/>
                <a:cs typeface="Verdana"/>
              </a:rPr>
              <a:t>The </a:t>
            </a:r>
            <a:r>
              <a:rPr sz="2000" u="sng" spc="-10" dirty="0">
                <a:latin typeface="Verdana"/>
                <a:cs typeface="Verdana"/>
              </a:rPr>
              <a:t>Open System Interconnection </a:t>
            </a:r>
            <a:r>
              <a:rPr sz="2000" u="sng" spc="-15" dirty="0">
                <a:latin typeface="Verdana"/>
                <a:cs typeface="Verdana"/>
              </a:rPr>
              <a:t>(OSI) </a:t>
            </a:r>
            <a:r>
              <a:rPr sz="2000" u="sng" spc="-10" dirty="0">
                <a:latin typeface="Verdana"/>
                <a:cs typeface="Verdana"/>
              </a:rPr>
              <a:t>model </a:t>
            </a:r>
            <a:r>
              <a:rPr sz="2000" u="sng" spc="-5" dirty="0">
                <a:latin typeface="Verdana"/>
                <a:cs typeface="Verdana"/>
              </a:rPr>
              <a:t>is  </a:t>
            </a:r>
            <a:r>
              <a:rPr sz="2000" u="sng" spc="-10" dirty="0">
                <a:latin typeface="Verdana"/>
                <a:cs typeface="Verdana"/>
              </a:rPr>
              <a:t>framework </a:t>
            </a:r>
            <a:r>
              <a:rPr sz="2000" u="sng" spc="-5" dirty="0">
                <a:latin typeface="Verdana"/>
                <a:cs typeface="Verdana"/>
              </a:rPr>
              <a:t>for </a:t>
            </a:r>
            <a:r>
              <a:rPr sz="2000" u="sng" dirty="0">
                <a:latin typeface="Verdana"/>
                <a:cs typeface="Verdana"/>
              </a:rPr>
              <a:t>defining </a:t>
            </a:r>
            <a:r>
              <a:rPr sz="2000" u="sng" spc="-10" dirty="0">
                <a:latin typeface="Verdana"/>
                <a:cs typeface="Verdana"/>
              </a:rPr>
              <a:t>standards for </a:t>
            </a:r>
            <a:r>
              <a:rPr sz="2000" u="sng" spc="-5" dirty="0">
                <a:latin typeface="Verdana"/>
                <a:cs typeface="Verdana"/>
              </a:rPr>
              <a:t>linking  </a:t>
            </a:r>
            <a:r>
              <a:rPr sz="2000" u="sng" spc="-10" dirty="0">
                <a:latin typeface="Verdana"/>
                <a:cs typeface="Verdana"/>
              </a:rPr>
              <a:t>heterogeneous computers </a:t>
            </a:r>
            <a:r>
              <a:rPr sz="2000" u="sng" spc="0" dirty="0">
                <a:latin typeface="Verdana"/>
                <a:cs typeface="Verdana"/>
              </a:rPr>
              <a:t>in </a:t>
            </a:r>
            <a:r>
              <a:rPr sz="2000" u="sng" spc="-5" dirty="0">
                <a:latin typeface="Verdana"/>
                <a:cs typeface="Verdana"/>
              </a:rPr>
              <a:t>a </a:t>
            </a:r>
            <a:r>
              <a:rPr sz="2000" u="sng" spc="-10" dirty="0">
                <a:latin typeface="Verdana"/>
                <a:cs typeface="Verdana"/>
              </a:rPr>
              <a:t>packet switched  network</a:t>
            </a:r>
            <a:endParaRPr sz="2000" u="sng">
              <a:latin typeface="Verdana"/>
              <a:cs typeface="Verdana"/>
            </a:endParaRPr>
          </a:p>
          <a:p>
            <a:pPr marL="360045" marR="428625" indent="-347345">
              <a:lnSpc>
                <a:spcPct val="100000"/>
              </a:lnSpc>
              <a:spcBef>
                <a:spcPts val="985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000" spc="-10" dirty="0">
                <a:latin typeface="Verdana"/>
                <a:cs typeface="Verdana"/>
              </a:rPr>
              <a:t>Standardized OSI protocol makes </a:t>
            </a:r>
            <a:r>
              <a:rPr sz="2000" spc="0" dirty="0">
                <a:latin typeface="Verdana"/>
                <a:cs typeface="Verdana"/>
              </a:rPr>
              <a:t>it </a:t>
            </a:r>
            <a:r>
              <a:rPr sz="2000" spc="-5" dirty="0">
                <a:latin typeface="Verdana"/>
                <a:cs typeface="Verdana"/>
              </a:rPr>
              <a:t>possible </a:t>
            </a:r>
            <a:r>
              <a:rPr sz="2000" spc="-10" dirty="0">
                <a:latin typeface="Verdana"/>
                <a:cs typeface="Verdana"/>
              </a:rPr>
              <a:t>for </a:t>
            </a:r>
            <a:r>
              <a:rPr sz="2000" spc="-5" dirty="0">
                <a:latin typeface="Verdana"/>
                <a:cs typeface="Verdana"/>
              </a:rPr>
              <a:t>any  </a:t>
            </a:r>
            <a:r>
              <a:rPr sz="2000" spc="-10" dirty="0">
                <a:latin typeface="Verdana"/>
                <a:cs typeface="Verdana"/>
              </a:rPr>
              <a:t>two heterogeneous </a:t>
            </a:r>
            <a:r>
              <a:rPr sz="2000" spc="-5" dirty="0">
                <a:latin typeface="Verdana"/>
                <a:cs typeface="Verdana"/>
              </a:rPr>
              <a:t>computer </a:t>
            </a:r>
            <a:r>
              <a:rPr sz="2000" spc="-10" dirty="0">
                <a:latin typeface="Verdana"/>
                <a:cs typeface="Verdana"/>
              </a:rPr>
              <a:t>systems, located  anywhere </a:t>
            </a:r>
            <a:r>
              <a:rPr sz="2000" spc="0" dirty="0">
                <a:latin typeface="Verdana"/>
                <a:cs typeface="Verdana"/>
              </a:rPr>
              <a:t>in </a:t>
            </a:r>
            <a:r>
              <a:rPr sz="2000" spc="-5" dirty="0">
                <a:latin typeface="Verdana"/>
                <a:cs typeface="Verdana"/>
              </a:rPr>
              <a:t>the world, to </a:t>
            </a:r>
            <a:r>
              <a:rPr sz="2000" dirty="0">
                <a:latin typeface="Verdana"/>
                <a:cs typeface="Verdana"/>
              </a:rPr>
              <a:t>easily </a:t>
            </a:r>
            <a:r>
              <a:rPr sz="2000" spc="-5" dirty="0">
                <a:latin typeface="Verdana"/>
                <a:cs typeface="Verdana"/>
              </a:rPr>
              <a:t>communicate </a:t>
            </a:r>
            <a:r>
              <a:rPr sz="2000" dirty="0">
                <a:latin typeface="Verdana"/>
                <a:cs typeface="Verdana"/>
              </a:rPr>
              <a:t>with  </a:t>
            </a:r>
            <a:r>
              <a:rPr sz="2000" spc="-15" dirty="0">
                <a:latin typeface="Verdana"/>
                <a:cs typeface="Verdana"/>
              </a:rPr>
              <a:t>each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other</a:t>
            </a:r>
            <a:endParaRPr sz="2000">
              <a:latin typeface="Verdana"/>
              <a:cs typeface="Verdana"/>
            </a:endParaRPr>
          </a:p>
          <a:p>
            <a:pPr marL="360045" marR="5080" indent="-347345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000" spc="-10" dirty="0">
                <a:latin typeface="Verdana"/>
                <a:cs typeface="Verdana"/>
              </a:rPr>
              <a:t>Separate set </a:t>
            </a:r>
            <a:r>
              <a:rPr sz="2000" spc="-5" dirty="0">
                <a:latin typeface="Verdana"/>
                <a:cs typeface="Verdana"/>
              </a:rPr>
              <a:t>of protocols </a:t>
            </a:r>
            <a:r>
              <a:rPr sz="2000" spc="0" dirty="0">
                <a:latin typeface="Verdana"/>
                <a:cs typeface="Verdana"/>
              </a:rPr>
              <a:t>is </a:t>
            </a:r>
            <a:r>
              <a:rPr sz="2000" spc="-10" dirty="0">
                <a:latin typeface="Verdana"/>
                <a:cs typeface="Verdana"/>
              </a:rPr>
              <a:t>defined for </a:t>
            </a:r>
            <a:r>
              <a:rPr sz="2000" spc="-5" dirty="0">
                <a:latin typeface="Verdana"/>
                <a:cs typeface="Verdana"/>
              </a:rPr>
              <a:t>each layer </a:t>
            </a:r>
            <a:r>
              <a:rPr sz="2000" spc="0" dirty="0">
                <a:latin typeface="Verdana"/>
                <a:cs typeface="Verdana"/>
              </a:rPr>
              <a:t>in </a:t>
            </a:r>
            <a:r>
              <a:rPr sz="2000" spc="-5" dirty="0">
                <a:latin typeface="Verdana"/>
                <a:cs typeface="Verdana"/>
              </a:rPr>
              <a:t>its  seven-layer </a:t>
            </a:r>
            <a:r>
              <a:rPr sz="2000" spc="-10" dirty="0">
                <a:latin typeface="Verdana"/>
                <a:cs typeface="Verdana"/>
              </a:rPr>
              <a:t>architecture. </a:t>
            </a:r>
            <a:r>
              <a:rPr sz="2000" spc="-15" dirty="0">
                <a:latin typeface="Verdana"/>
                <a:cs typeface="Verdana"/>
              </a:rPr>
              <a:t>Each </a:t>
            </a:r>
            <a:r>
              <a:rPr sz="2000" spc="-5" dirty="0">
                <a:latin typeface="Verdana"/>
                <a:cs typeface="Verdana"/>
              </a:rPr>
              <a:t>layer has an  independent </a:t>
            </a:r>
            <a:r>
              <a:rPr sz="2000" spc="-10" dirty="0">
                <a:latin typeface="Verdana"/>
                <a:cs typeface="Verdana"/>
              </a:rPr>
              <a:t>function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87315" y="6327140"/>
            <a:ext cx="5835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Net</a:t>
            </a:r>
            <a:r>
              <a:rPr sz="1200" spc="-35" dirty="0">
                <a:latin typeface="Arial"/>
                <a:cs typeface="Arial"/>
              </a:rPr>
              <a:t>w</a:t>
            </a:r>
            <a:r>
              <a:rPr sz="1200" spc="-5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rk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64352" y="1615439"/>
            <a:ext cx="1816735" cy="4556760"/>
          </a:xfrm>
          <a:custGeom>
            <a:avLst/>
            <a:gdLst/>
            <a:ahLst/>
            <a:cxnLst/>
            <a:rect l="l" t="t" r="r" b="b"/>
            <a:pathLst>
              <a:path w="1816734" h="4556760">
                <a:moveTo>
                  <a:pt x="0" y="4556760"/>
                </a:moveTo>
                <a:lnTo>
                  <a:pt x="1816607" y="4556760"/>
                </a:lnTo>
                <a:lnTo>
                  <a:pt x="1816607" y="0"/>
                </a:lnTo>
                <a:lnTo>
                  <a:pt x="0" y="0"/>
                </a:lnTo>
                <a:lnTo>
                  <a:pt x="0" y="455676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05583" y="1615439"/>
            <a:ext cx="1816735" cy="4556760"/>
          </a:xfrm>
          <a:custGeom>
            <a:avLst/>
            <a:gdLst/>
            <a:ahLst/>
            <a:cxnLst/>
            <a:rect l="l" t="t" r="r" b="b"/>
            <a:pathLst>
              <a:path w="1816735" h="4556760">
                <a:moveTo>
                  <a:pt x="0" y="4556760"/>
                </a:moveTo>
                <a:lnTo>
                  <a:pt x="1816608" y="4556760"/>
                </a:lnTo>
                <a:lnTo>
                  <a:pt x="1816608" y="0"/>
                </a:lnTo>
                <a:lnTo>
                  <a:pt x="0" y="0"/>
                </a:lnTo>
                <a:lnTo>
                  <a:pt x="0" y="4556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05583" y="1615439"/>
            <a:ext cx="1816735" cy="4556760"/>
          </a:xfrm>
          <a:custGeom>
            <a:avLst/>
            <a:gdLst/>
            <a:ahLst/>
            <a:cxnLst/>
            <a:rect l="l" t="t" r="r" b="b"/>
            <a:pathLst>
              <a:path w="1816735" h="4556760">
                <a:moveTo>
                  <a:pt x="0" y="4556760"/>
                </a:moveTo>
                <a:lnTo>
                  <a:pt x="1816608" y="4556760"/>
                </a:lnTo>
                <a:lnTo>
                  <a:pt x="1816608" y="0"/>
                </a:lnTo>
                <a:lnTo>
                  <a:pt x="0" y="0"/>
                </a:lnTo>
                <a:lnTo>
                  <a:pt x="0" y="455676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50007" y="2176272"/>
            <a:ext cx="1179830" cy="326390"/>
          </a:xfrm>
          <a:custGeom>
            <a:avLst/>
            <a:gdLst/>
            <a:ahLst/>
            <a:cxnLst/>
            <a:rect l="l" t="t" r="r" b="b"/>
            <a:pathLst>
              <a:path w="1179829" h="326389">
                <a:moveTo>
                  <a:pt x="0" y="326136"/>
                </a:moveTo>
                <a:lnTo>
                  <a:pt x="1179575" y="326136"/>
                </a:lnTo>
                <a:lnTo>
                  <a:pt x="1179575" y="0"/>
                </a:lnTo>
                <a:lnTo>
                  <a:pt x="0" y="0"/>
                </a:lnTo>
                <a:lnTo>
                  <a:pt x="0" y="3261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50007" y="2176272"/>
            <a:ext cx="1179830" cy="326390"/>
          </a:xfrm>
          <a:custGeom>
            <a:avLst/>
            <a:gdLst/>
            <a:ahLst/>
            <a:cxnLst/>
            <a:rect l="l" t="t" r="r" b="b"/>
            <a:pathLst>
              <a:path w="1179829" h="326389">
                <a:moveTo>
                  <a:pt x="0" y="326136"/>
                </a:moveTo>
                <a:lnTo>
                  <a:pt x="1179575" y="326136"/>
                </a:lnTo>
                <a:lnTo>
                  <a:pt x="1179575" y="0"/>
                </a:lnTo>
                <a:lnTo>
                  <a:pt x="0" y="0"/>
                </a:lnTo>
                <a:lnTo>
                  <a:pt x="0" y="3261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83611" y="2163572"/>
            <a:ext cx="912494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79705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Verdana"/>
                <a:cs typeface="Verdana"/>
              </a:rPr>
              <a:t>Layer </a:t>
            </a:r>
            <a:r>
              <a:rPr sz="1100" dirty="0">
                <a:latin typeface="Verdana"/>
                <a:cs typeface="Verdana"/>
              </a:rPr>
              <a:t>7  (</a:t>
            </a:r>
            <a:r>
              <a:rPr sz="1100" spc="0" dirty="0">
                <a:latin typeface="Verdana"/>
                <a:cs typeface="Verdana"/>
              </a:rPr>
              <a:t>app</a:t>
            </a:r>
            <a:r>
              <a:rPr sz="1100" spc="-15" dirty="0">
                <a:latin typeface="Verdana"/>
                <a:cs typeface="Verdana"/>
              </a:rPr>
              <a:t>li</a:t>
            </a:r>
            <a:r>
              <a:rPr sz="1100" dirty="0">
                <a:latin typeface="Verdana"/>
                <a:cs typeface="Verdana"/>
              </a:rPr>
              <a:t>c</a:t>
            </a:r>
            <a:r>
              <a:rPr sz="1100" spc="0" dirty="0">
                <a:latin typeface="Verdana"/>
                <a:cs typeface="Verdana"/>
              </a:rPr>
              <a:t>a</a:t>
            </a:r>
            <a:r>
              <a:rPr sz="1100" dirty="0">
                <a:latin typeface="Verdana"/>
                <a:cs typeface="Verdana"/>
              </a:rPr>
              <a:t>t</a:t>
            </a:r>
            <a:r>
              <a:rPr sz="1100" spc="-15" dirty="0">
                <a:latin typeface="Verdana"/>
                <a:cs typeface="Verdana"/>
              </a:rPr>
              <a:t>i</a:t>
            </a:r>
            <a:r>
              <a:rPr sz="1100" dirty="0">
                <a:latin typeface="Verdana"/>
                <a:cs typeface="Verdana"/>
              </a:rPr>
              <a:t>on)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72200" y="2167127"/>
            <a:ext cx="1176655" cy="326390"/>
          </a:xfrm>
          <a:custGeom>
            <a:avLst/>
            <a:gdLst/>
            <a:ahLst/>
            <a:cxnLst/>
            <a:rect l="l" t="t" r="r" b="b"/>
            <a:pathLst>
              <a:path w="1176654" h="326389">
                <a:moveTo>
                  <a:pt x="0" y="326136"/>
                </a:moveTo>
                <a:lnTo>
                  <a:pt x="1176527" y="326136"/>
                </a:lnTo>
                <a:lnTo>
                  <a:pt x="1176527" y="0"/>
                </a:lnTo>
                <a:lnTo>
                  <a:pt x="0" y="0"/>
                </a:lnTo>
                <a:lnTo>
                  <a:pt x="0" y="3261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37816" y="2755392"/>
            <a:ext cx="1179830" cy="326390"/>
          </a:xfrm>
          <a:custGeom>
            <a:avLst/>
            <a:gdLst/>
            <a:ahLst/>
            <a:cxnLst/>
            <a:rect l="l" t="t" r="r" b="b"/>
            <a:pathLst>
              <a:path w="1179829" h="326389">
                <a:moveTo>
                  <a:pt x="0" y="326136"/>
                </a:moveTo>
                <a:lnTo>
                  <a:pt x="1179576" y="326136"/>
                </a:lnTo>
                <a:lnTo>
                  <a:pt x="1179576" y="0"/>
                </a:lnTo>
                <a:lnTo>
                  <a:pt x="0" y="0"/>
                </a:lnTo>
                <a:lnTo>
                  <a:pt x="0" y="3261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37816" y="2755392"/>
            <a:ext cx="1179830" cy="326390"/>
          </a:xfrm>
          <a:custGeom>
            <a:avLst/>
            <a:gdLst/>
            <a:ahLst/>
            <a:cxnLst/>
            <a:rect l="l" t="t" r="r" b="b"/>
            <a:pathLst>
              <a:path w="1179829" h="326389">
                <a:moveTo>
                  <a:pt x="0" y="326136"/>
                </a:moveTo>
                <a:lnTo>
                  <a:pt x="1179576" y="326136"/>
                </a:lnTo>
                <a:lnTo>
                  <a:pt x="1179576" y="0"/>
                </a:lnTo>
                <a:lnTo>
                  <a:pt x="0" y="0"/>
                </a:lnTo>
                <a:lnTo>
                  <a:pt x="0" y="3261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666492" y="2742692"/>
            <a:ext cx="55499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Verdana"/>
                <a:cs typeface="Verdana"/>
              </a:rPr>
              <a:t>Layer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6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25700" y="2913380"/>
            <a:ext cx="103505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Verdana"/>
                <a:cs typeface="Verdana"/>
              </a:rPr>
              <a:t>(presentation)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160008" y="2755392"/>
            <a:ext cx="1176655" cy="326390"/>
          </a:xfrm>
          <a:custGeom>
            <a:avLst/>
            <a:gdLst/>
            <a:ahLst/>
            <a:cxnLst/>
            <a:rect l="l" t="t" r="r" b="b"/>
            <a:pathLst>
              <a:path w="1176654" h="326389">
                <a:moveTo>
                  <a:pt x="0" y="326136"/>
                </a:moveTo>
                <a:lnTo>
                  <a:pt x="1176528" y="326136"/>
                </a:lnTo>
                <a:lnTo>
                  <a:pt x="1176528" y="0"/>
                </a:lnTo>
                <a:lnTo>
                  <a:pt x="0" y="0"/>
                </a:lnTo>
                <a:lnTo>
                  <a:pt x="0" y="3261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37816" y="3334511"/>
            <a:ext cx="1179830" cy="326390"/>
          </a:xfrm>
          <a:custGeom>
            <a:avLst/>
            <a:gdLst/>
            <a:ahLst/>
            <a:cxnLst/>
            <a:rect l="l" t="t" r="r" b="b"/>
            <a:pathLst>
              <a:path w="1179829" h="326389">
                <a:moveTo>
                  <a:pt x="0" y="326136"/>
                </a:moveTo>
                <a:lnTo>
                  <a:pt x="1179576" y="326136"/>
                </a:lnTo>
                <a:lnTo>
                  <a:pt x="1179576" y="0"/>
                </a:lnTo>
                <a:lnTo>
                  <a:pt x="0" y="0"/>
                </a:lnTo>
                <a:lnTo>
                  <a:pt x="0" y="3261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37816" y="3334511"/>
            <a:ext cx="1179830" cy="326390"/>
          </a:xfrm>
          <a:custGeom>
            <a:avLst/>
            <a:gdLst/>
            <a:ahLst/>
            <a:cxnLst/>
            <a:rect l="l" t="t" r="r" b="b"/>
            <a:pathLst>
              <a:path w="1179829" h="326389">
                <a:moveTo>
                  <a:pt x="0" y="326136"/>
                </a:moveTo>
                <a:lnTo>
                  <a:pt x="1179576" y="326136"/>
                </a:lnTo>
                <a:lnTo>
                  <a:pt x="1179576" y="0"/>
                </a:lnTo>
                <a:lnTo>
                  <a:pt x="0" y="0"/>
                </a:lnTo>
                <a:lnTo>
                  <a:pt x="0" y="3261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614676" y="3337051"/>
            <a:ext cx="664845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461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Verdana"/>
                <a:cs typeface="Verdana"/>
              </a:rPr>
              <a:t>Layer </a:t>
            </a:r>
            <a:r>
              <a:rPr sz="1100" dirty="0">
                <a:latin typeface="Verdana"/>
                <a:cs typeface="Verdana"/>
              </a:rPr>
              <a:t>5  (s</a:t>
            </a:r>
            <a:r>
              <a:rPr sz="1100" spc="-10" dirty="0">
                <a:latin typeface="Verdana"/>
                <a:cs typeface="Verdana"/>
              </a:rPr>
              <a:t>e</a:t>
            </a:r>
            <a:r>
              <a:rPr sz="1100" dirty="0">
                <a:latin typeface="Verdana"/>
                <a:cs typeface="Verdana"/>
              </a:rPr>
              <a:t>ss</a:t>
            </a:r>
            <a:r>
              <a:rPr sz="1100" spc="-15" dirty="0">
                <a:latin typeface="Verdana"/>
                <a:cs typeface="Verdana"/>
              </a:rPr>
              <a:t>i</a:t>
            </a:r>
            <a:r>
              <a:rPr sz="1100" dirty="0">
                <a:latin typeface="Verdana"/>
                <a:cs typeface="Verdana"/>
              </a:rPr>
              <a:t>on)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160008" y="3343655"/>
            <a:ext cx="1176655" cy="326390"/>
          </a:xfrm>
          <a:custGeom>
            <a:avLst/>
            <a:gdLst/>
            <a:ahLst/>
            <a:cxnLst/>
            <a:rect l="l" t="t" r="r" b="b"/>
            <a:pathLst>
              <a:path w="1176654" h="326389">
                <a:moveTo>
                  <a:pt x="0" y="326136"/>
                </a:moveTo>
                <a:lnTo>
                  <a:pt x="1176528" y="326136"/>
                </a:lnTo>
                <a:lnTo>
                  <a:pt x="1176528" y="0"/>
                </a:lnTo>
                <a:lnTo>
                  <a:pt x="0" y="0"/>
                </a:lnTo>
                <a:lnTo>
                  <a:pt x="0" y="3261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37816" y="3922776"/>
            <a:ext cx="1179830" cy="326390"/>
          </a:xfrm>
          <a:custGeom>
            <a:avLst/>
            <a:gdLst/>
            <a:ahLst/>
            <a:cxnLst/>
            <a:rect l="l" t="t" r="r" b="b"/>
            <a:pathLst>
              <a:path w="1179829" h="326389">
                <a:moveTo>
                  <a:pt x="0" y="326136"/>
                </a:moveTo>
                <a:lnTo>
                  <a:pt x="1179576" y="326136"/>
                </a:lnTo>
                <a:lnTo>
                  <a:pt x="1179576" y="0"/>
                </a:lnTo>
                <a:lnTo>
                  <a:pt x="0" y="0"/>
                </a:lnTo>
                <a:lnTo>
                  <a:pt x="0" y="3261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37816" y="3922776"/>
            <a:ext cx="1179830" cy="326390"/>
          </a:xfrm>
          <a:custGeom>
            <a:avLst/>
            <a:gdLst/>
            <a:ahLst/>
            <a:cxnLst/>
            <a:rect l="l" t="t" r="r" b="b"/>
            <a:pathLst>
              <a:path w="1179829" h="326389">
                <a:moveTo>
                  <a:pt x="0" y="326136"/>
                </a:moveTo>
                <a:lnTo>
                  <a:pt x="1179576" y="326136"/>
                </a:lnTo>
                <a:lnTo>
                  <a:pt x="1179576" y="0"/>
                </a:lnTo>
                <a:lnTo>
                  <a:pt x="0" y="0"/>
                </a:lnTo>
                <a:lnTo>
                  <a:pt x="0" y="3261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547620" y="3922267"/>
            <a:ext cx="805815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2446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Verdana"/>
                <a:cs typeface="Verdana"/>
              </a:rPr>
              <a:t>Layer </a:t>
            </a:r>
            <a:r>
              <a:rPr sz="1100" dirty="0">
                <a:latin typeface="Verdana"/>
                <a:cs typeface="Verdana"/>
              </a:rPr>
              <a:t>4  (t</a:t>
            </a:r>
            <a:r>
              <a:rPr sz="1100" spc="0" dirty="0">
                <a:latin typeface="Verdana"/>
                <a:cs typeface="Verdana"/>
              </a:rPr>
              <a:t>ra</a:t>
            </a:r>
            <a:r>
              <a:rPr sz="1100" dirty="0">
                <a:latin typeface="Verdana"/>
                <a:cs typeface="Verdana"/>
              </a:rPr>
              <a:t>ns</a:t>
            </a:r>
            <a:r>
              <a:rPr sz="1100" spc="0" dirty="0">
                <a:latin typeface="Verdana"/>
                <a:cs typeface="Verdana"/>
              </a:rPr>
              <a:t>p</a:t>
            </a:r>
            <a:r>
              <a:rPr sz="1100" dirty="0">
                <a:latin typeface="Verdana"/>
                <a:cs typeface="Verdana"/>
              </a:rPr>
              <a:t>o</a:t>
            </a:r>
            <a:r>
              <a:rPr sz="1100" spc="0" dirty="0">
                <a:latin typeface="Verdana"/>
                <a:cs typeface="Verdana"/>
              </a:rPr>
              <a:t>r</a:t>
            </a:r>
            <a:r>
              <a:rPr sz="1100" dirty="0">
                <a:latin typeface="Verdana"/>
                <a:cs typeface="Verdana"/>
              </a:rPr>
              <a:t>t)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160008" y="3922776"/>
            <a:ext cx="1176655" cy="326390"/>
          </a:xfrm>
          <a:custGeom>
            <a:avLst/>
            <a:gdLst/>
            <a:ahLst/>
            <a:cxnLst/>
            <a:rect l="l" t="t" r="r" b="b"/>
            <a:pathLst>
              <a:path w="1176654" h="326389">
                <a:moveTo>
                  <a:pt x="0" y="326136"/>
                </a:moveTo>
                <a:lnTo>
                  <a:pt x="1176528" y="326136"/>
                </a:lnTo>
                <a:lnTo>
                  <a:pt x="1176528" y="0"/>
                </a:lnTo>
                <a:lnTo>
                  <a:pt x="0" y="0"/>
                </a:lnTo>
                <a:lnTo>
                  <a:pt x="0" y="3261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37816" y="4504944"/>
            <a:ext cx="1179830" cy="326390"/>
          </a:xfrm>
          <a:custGeom>
            <a:avLst/>
            <a:gdLst/>
            <a:ahLst/>
            <a:cxnLst/>
            <a:rect l="l" t="t" r="r" b="b"/>
            <a:pathLst>
              <a:path w="1179829" h="326389">
                <a:moveTo>
                  <a:pt x="0" y="326135"/>
                </a:moveTo>
                <a:lnTo>
                  <a:pt x="1179576" y="326135"/>
                </a:lnTo>
                <a:lnTo>
                  <a:pt x="1179576" y="0"/>
                </a:lnTo>
                <a:lnTo>
                  <a:pt x="0" y="0"/>
                </a:lnTo>
                <a:lnTo>
                  <a:pt x="0" y="3261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37816" y="4504944"/>
            <a:ext cx="1179830" cy="326390"/>
          </a:xfrm>
          <a:custGeom>
            <a:avLst/>
            <a:gdLst/>
            <a:ahLst/>
            <a:cxnLst/>
            <a:rect l="l" t="t" r="r" b="b"/>
            <a:pathLst>
              <a:path w="1179829" h="326389">
                <a:moveTo>
                  <a:pt x="0" y="326135"/>
                </a:moveTo>
                <a:lnTo>
                  <a:pt x="1179576" y="326135"/>
                </a:lnTo>
                <a:lnTo>
                  <a:pt x="1179576" y="0"/>
                </a:lnTo>
                <a:lnTo>
                  <a:pt x="0" y="0"/>
                </a:lnTo>
                <a:lnTo>
                  <a:pt x="0" y="32613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581148" y="4504435"/>
            <a:ext cx="722630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8509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Verdana"/>
                <a:cs typeface="Verdana"/>
              </a:rPr>
              <a:t>Layer </a:t>
            </a:r>
            <a:r>
              <a:rPr sz="1100" dirty="0">
                <a:latin typeface="Verdana"/>
                <a:cs typeface="Verdana"/>
              </a:rPr>
              <a:t>3  (n</a:t>
            </a:r>
            <a:r>
              <a:rPr sz="1100" spc="-10" dirty="0">
                <a:latin typeface="Verdana"/>
                <a:cs typeface="Verdana"/>
              </a:rPr>
              <a:t>e</a:t>
            </a:r>
            <a:r>
              <a:rPr sz="1100" dirty="0">
                <a:latin typeface="Verdana"/>
                <a:cs typeface="Verdana"/>
              </a:rPr>
              <a:t>t</a:t>
            </a:r>
            <a:r>
              <a:rPr sz="1100" spc="0" dirty="0">
                <a:latin typeface="Verdana"/>
                <a:cs typeface="Verdana"/>
              </a:rPr>
              <a:t>w</a:t>
            </a:r>
            <a:r>
              <a:rPr sz="1100" dirty="0">
                <a:latin typeface="Verdana"/>
                <a:cs typeface="Verdana"/>
              </a:rPr>
              <a:t>o</a:t>
            </a:r>
            <a:r>
              <a:rPr sz="1100" spc="0" dirty="0">
                <a:latin typeface="Verdana"/>
                <a:cs typeface="Verdana"/>
              </a:rPr>
              <a:t>r</a:t>
            </a:r>
            <a:r>
              <a:rPr sz="1100" spc="-10" dirty="0">
                <a:latin typeface="Verdana"/>
                <a:cs typeface="Verdana"/>
              </a:rPr>
              <a:t>k)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160008" y="4504944"/>
            <a:ext cx="1176655" cy="326390"/>
          </a:xfrm>
          <a:custGeom>
            <a:avLst/>
            <a:gdLst/>
            <a:ahLst/>
            <a:cxnLst/>
            <a:rect l="l" t="t" r="r" b="b"/>
            <a:pathLst>
              <a:path w="1176654" h="326389">
                <a:moveTo>
                  <a:pt x="0" y="326135"/>
                </a:moveTo>
                <a:lnTo>
                  <a:pt x="1176528" y="326135"/>
                </a:lnTo>
                <a:lnTo>
                  <a:pt x="1176528" y="0"/>
                </a:lnTo>
                <a:lnTo>
                  <a:pt x="0" y="0"/>
                </a:lnTo>
                <a:lnTo>
                  <a:pt x="0" y="32613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337816" y="5087111"/>
            <a:ext cx="1179830" cy="326390"/>
          </a:xfrm>
          <a:custGeom>
            <a:avLst/>
            <a:gdLst/>
            <a:ahLst/>
            <a:cxnLst/>
            <a:rect l="l" t="t" r="r" b="b"/>
            <a:pathLst>
              <a:path w="1179829" h="326389">
                <a:moveTo>
                  <a:pt x="0" y="326136"/>
                </a:moveTo>
                <a:lnTo>
                  <a:pt x="1179576" y="326136"/>
                </a:lnTo>
                <a:lnTo>
                  <a:pt x="1179576" y="0"/>
                </a:lnTo>
                <a:lnTo>
                  <a:pt x="0" y="0"/>
                </a:lnTo>
                <a:lnTo>
                  <a:pt x="0" y="3261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337816" y="5087111"/>
            <a:ext cx="1179830" cy="326390"/>
          </a:xfrm>
          <a:custGeom>
            <a:avLst/>
            <a:gdLst/>
            <a:ahLst/>
            <a:cxnLst/>
            <a:rect l="l" t="t" r="r" b="b"/>
            <a:pathLst>
              <a:path w="1179829" h="326389">
                <a:moveTo>
                  <a:pt x="0" y="326136"/>
                </a:moveTo>
                <a:lnTo>
                  <a:pt x="1179576" y="326136"/>
                </a:lnTo>
                <a:lnTo>
                  <a:pt x="1179576" y="0"/>
                </a:lnTo>
                <a:lnTo>
                  <a:pt x="0" y="0"/>
                </a:lnTo>
                <a:lnTo>
                  <a:pt x="0" y="3261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584195" y="5089652"/>
            <a:ext cx="76009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3505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Verdana"/>
                <a:cs typeface="Verdana"/>
              </a:rPr>
              <a:t>Layer </a:t>
            </a:r>
            <a:r>
              <a:rPr sz="1100" dirty="0">
                <a:latin typeface="Verdana"/>
                <a:cs typeface="Verdana"/>
              </a:rPr>
              <a:t>2  (data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link)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160008" y="5081015"/>
            <a:ext cx="1176655" cy="323215"/>
          </a:xfrm>
          <a:custGeom>
            <a:avLst/>
            <a:gdLst/>
            <a:ahLst/>
            <a:cxnLst/>
            <a:rect l="l" t="t" r="r" b="b"/>
            <a:pathLst>
              <a:path w="1176654" h="323214">
                <a:moveTo>
                  <a:pt x="0" y="323087"/>
                </a:moveTo>
                <a:lnTo>
                  <a:pt x="1176528" y="323087"/>
                </a:lnTo>
                <a:lnTo>
                  <a:pt x="1176528" y="0"/>
                </a:lnTo>
                <a:lnTo>
                  <a:pt x="0" y="0"/>
                </a:lnTo>
                <a:lnTo>
                  <a:pt x="0" y="323087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37816" y="5675376"/>
            <a:ext cx="1179830" cy="326390"/>
          </a:xfrm>
          <a:custGeom>
            <a:avLst/>
            <a:gdLst/>
            <a:ahLst/>
            <a:cxnLst/>
            <a:rect l="l" t="t" r="r" b="b"/>
            <a:pathLst>
              <a:path w="1179829" h="326389">
                <a:moveTo>
                  <a:pt x="0" y="326136"/>
                </a:moveTo>
                <a:lnTo>
                  <a:pt x="1179576" y="326136"/>
                </a:lnTo>
                <a:lnTo>
                  <a:pt x="1179576" y="0"/>
                </a:lnTo>
                <a:lnTo>
                  <a:pt x="0" y="0"/>
                </a:lnTo>
                <a:lnTo>
                  <a:pt x="0" y="3261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337816" y="5675376"/>
            <a:ext cx="1179830" cy="326390"/>
          </a:xfrm>
          <a:custGeom>
            <a:avLst/>
            <a:gdLst/>
            <a:ahLst/>
            <a:cxnLst/>
            <a:rect l="l" t="t" r="r" b="b"/>
            <a:pathLst>
              <a:path w="1179829" h="326389">
                <a:moveTo>
                  <a:pt x="0" y="326136"/>
                </a:moveTo>
                <a:lnTo>
                  <a:pt x="1179576" y="326136"/>
                </a:lnTo>
                <a:lnTo>
                  <a:pt x="1179576" y="0"/>
                </a:lnTo>
                <a:lnTo>
                  <a:pt x="0" y="0"/>
                </a:lnTo>
                <a:lnTo>
                  <a:pt x="0" y="3261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611627" y="5665723"/>
            <a:ext cx="71501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1915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Verdana"/>
                <a:cs typeface="Verdana"/>
              </a:rPr>
              <a:t>Layer </a:t>
            </a:r>
            <a:r>
              <a:rPr sz="1100" dirty="0">
                <a:latin typeface="Verdana"/>
                <a:cs typeface="Verdana"/>
              </a:rPr>
              <a:t>1  (</a:t>
            </a:r>
            <a:r>
              <a:rPr sz="1100" spc="0" dirty="0">
                <a:latin typeface="Verdana"/>
                <a:cs typeface="Verdana"/>
              </a:rPr>
              <a:t>p</a:t>
            </a:r>
            <a:r>
              <a:rPr sz="1100" dirty="0">
                <a:latin typeface="Verdana"/>
                <a:cs typeface="Verdana"/>
              </a:rPr>
              <a:t>h</a:t>
            </a:r>
            <a:r>
              <a:rPr sz="1100" spc="-10" dirty="0">
                <a:latin typeface="Verdana"/>
                <a:cs typeface="Verdana"/>
              </a:rPr>
              <a:t>y</a:t>
            </a:r>
            <a:r>
              <a:rPr sz="1100" dirty="0">
                <a:latin typeface="Verdana"/>
                <a:cs typeface="Verdana"/>
              </a:rPr>
              <a:t>s</a:t>
            </a:r>
            <a:r>
              <a:rPr sz="1100" spc="-15" dirty="0">
                <a:latin typeface="Verdana"/>
                <a:cs typeface="Verdana"/>
              </a:rPr>
              <a:t>i</a:t>
            </a:r>
            <a:r>
              <a:rPr sz="1100" dirty="0">
                <a:latin typeface="Verdana"/>
                <a:cs typeface="Verdana"/>
              </a:rPr>
              <a:t>c</a:t>
            </a:r>
            <a:r>
              <a:rPr sz="1100" spc="0" dirty="0">
                <a:latin typeface="Verdana"/>
                <a:cs typeface="Verdana"/>
              </a:rPr>
              <a:t>a</a:t>
            </a:r>
            <a:r>
              <a:rPr sz="1100" spc="-15" dirty="0">
                <a:latin typeface="Verdana"/>
                <a:cs typeface="Verdana"/>
              </a:rPr>
              <a:t>l)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160008" y="5660135"/>
            <a:ext cx="1176655" cy="326390"/>
          </a:xfrm>
          <a:custGeom>
            <a:avLst/>
            <a:gdLst/>
            <a:ahLst/>
            <a:cxnLst/>
            <a:rect l="l" t="t" r="r" b="b"/>
            <a:pathLst>
              <a:path w="1176654" h="326389">
                <a:moveTo>
                  <a:pt x="0" y="326136"/>
                </a:moveTo>
                <a:lnTo>
                  <a:pt x="1176528" y="326136"/>
                </a:lnTo>
                <a:lnTo>
                  <a:pt x="1176528" y="0"/>
                </a:lnTo>
                <a:lnTo>
                  <a:pt x="0" y="0"/>
                </a:lnTo>
                <a:lnTo>
                  <a:pt x="0" y="3261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29584" y="2313432"/>
            <a:ext cx="2630805" cy="76200"/>
          </a:xfrm>
          <a:custGeom>
            <a:avLst/>
            <a:gdLst/>
            <a:ahLst/>
            <a:cxnLst/>
            <a:rect l="l" t="t" r="r" b="b"/>
            <a:pathLst>
              <a:path w="2630804" h="76200">
                <a:moveTo>
                  <a:pt x="76200" y="0"/>
                </a:moveTo>
                <a:lnTo>
                  <a:pt x="0" y="39623"/>
                </a:lnTo>
                <a:lnTo>
                  <a:pt x="76200" y="76200"/>
                </a:lnTo>
                <a:lnTo>
                  <a:pt x="76200" y="45719"/>
                </a:lnTo>
                <a:lnTo>
                  <a:pt x="64007" y="45719"/>
                </a:lnTo>
                <a:lnTo>
                  <a:pt x="64007" y="33527"/>
                </a:lnTo>
                <a:lnTo>
                  <a:pt x="76200" y="33527"/>
                </a:lnTo>
                <a:lnTo>
                  <a:pt x="76200" y="0"/>
                </a:lnTo>
                <a:close/>
              </a:path>
              <a:path w="2630804" h="76200">
                <a:moveTo>
                  <a:pt x="2554224" y="0"/>
                </a:moveTo>
                <a:lnTo>
                  <a:pt x="2554224" y="76200"/>
                </a:lnTo>
                <a:lnTo>
                  <a:pt x="2617724" y="45719"/>
                </a:lnTo>
                <a:lnTo>
                  <a:pt x="2566416" y="45719"/>
                </a:lnTo>
                <a:lnTo>
                  <a:pt x="2566416" y="33527"/>
                </a:lnTo>
                <a:lnTo>
                  <a:pt x="2618700" y="33527"/>
                </a:lnTo>
                <a:lnTo>
                  <a:pt x="2554224" y="0"/>
                </a:lnTo>
                <a:close/>
              </a:path>
              <a:path w="2630804" h="76200">
                <a:moveTo>
                  <a:pt x="76200" y="33527"/>
                </a:moveTo>
                <a:lnTo>
                  <a:pt x="64007" y="33527"/>
                </a:lnTo>
                <a:lnTo>
                  <a:pt x="64007" y="45719"/>
                </a:lnTo>
                <a:lnTo>
                  <a:pt x="76200" y="45719"/>
                </a:lnTo>
                <a:lnTo>
                  <a:pt x="76200" y="33527"/>
                </a:lnTo>
                <a:close/>
              </a:path>
              <a:path w="2630804" h="76200">
                <a:moveTo>
                  <a:pt x="2554224" y="33527"/>
                </a:moveTo>
                <a:lnTo>
                  <a:pt x="76200" y="33527"/>
                </a:lnTo>
                <a:lnTo>
                  <a:pt x="76200" y="45719"/>
                </a:lnTo>
                <a:lnTo>
                  <a:pt x="2554224" y="45719"/>
                </a:lnTo>
                <a:lnTo>
                  <a:pt x="2554224" y="33527"/>
                </a:lnTo>
                <a:close/>
              </a:path>
              <a:path w="2630804" h="76200">
                <a:moveTo>
                  <a:pt x="2618700" y="33527"/>
                </a:moveTo>
                <a:lnTo>
                  <a:pt x="2566416" y="33527"/>
                </a:lnTo>
                <a:lnTo>
                  <a:pt x="2566416" y="45719"/>
                </a:lnTo>
                <a:lnTo>
                  <a:pt x="2617724" y="45719"/>
                </a:lnTo>
                <a:lnTo>
                  <a:pt x="2630424" y="39623"/>
                </a:lnTo>
                <a:lnTo>
                  <a:pt x="2618700" y="33527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120388" y="2160524"/>
            <a:ext cx="141414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Verdana"/>
                <a:cs typeface="Verdana"/>
              </a:rPr>
              <a:t>Application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protocol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126484" y="2736595"/>
            <a:ext cx="152463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Verdana"/>
                <a:cs typeface="Verdana"/>
              </a:rPr>
              <a:t>Presentation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protocol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166108" y="3318763"/>
            <a:ext cx="117919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Verdana"/>
                <a:cs typeface="Verdana"/>
              </a:rPr>
              <a:t>Session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protocol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111244" y="3894835"/>
            <a:ext cx="132651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Verdana"/>
                <a:cs typeface="Verdana"/>
              </a:rPr>
              <a:t>Transport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protocol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141723" y="4458715"/>
            <a:ext cx="122872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Verdana"/>
                <a:cs typeface="Verdana"/>
              </a:rPr>
              <a:t>Network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protocol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114291" y="5053076"/>
            <a:ext cx="12865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Verdana"/>
                <a:cs typeface="Verdana"/>
              </a:rPr>
              <a:t>Data-link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protocol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153915" y="5641340"/>
            <a:ext cx="12071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Verdana"/>
                <a:cs typeface="Verdana"/>
              </a:rPr>
              <a:t>Physical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protocol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302755" y="2160524"/>
            <a:ext cx="912494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79705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Verdana"/>
                <a:cs typeface="Verdana"/>
              </a:rPr>
              <a:t>Layer </a:t>
            </a:r>
            <a:r>
              <a:rPr sz="1100" dirty="0">
                <a:latin typeface="Verdana"/>
                <a:cs typeface="Verdana"/>
              </a:rPr>
              <a:t>7  (</a:t>
            </a:r>
            <a:r>
              <a:rPr sz="1100" spc="0" dirty="0">
                <a:latin typeface="Verdana"/>
                <a:cs typeface="Verdana"/>
              </a:rPr>
              <a:t>app</a:t>
            </a:r>
            <a:r>
              <a:rPr sz="1100" spc="-15" dirty="0">
                <a:latin typeface="Verdana"/>
                <a:cs typeface="Verdana"/>
              </a:rPr>
              <a:t>li</a:t>
            </a:r>
            <a:r>
              <a:rPr sz="1100" dirty="0">
                <a:latin typeface="Verdana"/>
                <a:cs typeface="Verdana"/>
              </a:rPr>
              <a:t>c</a:t>
            </a:r>
            <a:r>
              <a:rPr sz="1100" spc="0" dirty="0">
                <a:latin typeface="Verdana"/>
                <a:cs typeface="Verdana"/>
              </a:rPr>
              <a:t>a</a:t>
            </a:r>
            <a:r>
              <a:rPr sz="1100" dirty="0">
                <a:latin typeface="Verdana"/>
                <a:cs typeface="Verdana"/>
              </a:rPr>
              <a:t>t</a:t>
            </a:r>
            <a:r>
              <a:rPr sz="1100" spc="-15" dirty="0">
                <a:latin typeface="Verdana"/>
                <a:cs typeface="Verdana"/>
              </a:rPr>
              <a:t>i</a:t>
            </a:r>
            <a:r>
              <a:rPr sz="1100" dirty="0">
                <a:latin typeface="Verdana"/>
                <a:cs typeface="Verdana"/>
              </a:rPr>
              <a:t>on)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223508" y="2745739"/>
            <a:ext cx="1035050" cy="36449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240665">
              <a:lnSpc>
                <a:spcPct val="101800"/>
              </a:lnSpc>
              <a:spcBef>
                <a:spcPts val="80"/>
              </a:spcBef>
            </a:pPr>
            <a:r>
              <a:rPr sz="1100" spc="-5" dirty="0">
                <a:latin typeface="Verdana"/>
                <a:cs typeface="Verdana"/>
              </a:rPr>
              <a:t>Layer </a:t>
            </a:r>
            <a:r>
              <a:rPr sz="1100" dirty="0">
                <a:latin typeface="Verdana"/>
                <a:cs typeface="Verdana"/>
              </a:rPr>
              <a:t>6  (</a:t>
            </a:r>
            <a:r>
              <a:rPr sz="1100" spc="0" dirty="0">
                <a:latin typeface="Verdana"/>
                <a:cs typeface="Verdana"/>
              </a:rPr>
              <a:t>pr</a:t>
            </a:r>
            <a:r>
              <a:rPr sz="1100" spc="-10" dirty="0">
                <a:latin typeface="Verdana"/>
                <a:cs typeface="Verdana"/>
              </a:rPr>
              <a:t>e</a:t>
            </a:r>
            <a:r>
              <a:rPr sz="1100" dirty="0">
                <a:latin typeface="Verdana"/>
                <a:cs typeface="Verdana"/>
              </a:rPr>
              <a:t>s</a:t>
            </a:r>
            <a:r>
              <a:rPr sz="1100" spc="-10" dirty="0">
                <a:latin typeface="Verdana"/>
                <a:cs typeface="Verdana"/>
              </a:rPr>
              <a:t>e</a:t>
            </a:r>
            <a:r>
              <a:rPr sz="1100" dirty="0">
                <a:latin typeface="Verdana"/>
                <a:cs typeface="Verdana"/>
              </a:rPr>
              <a:t>nt</a:t>
            </a:r>
            <a:r>
              <a:rPr sz="1100" spc="0" dirty="0">
                <a:latin typeface="Verdana"/>
                <a:cs typeface="Verdana"/>
              </a:rPr>
              <a:t>a</a:t>
            </a:r>
            <a:r>
              <a:rPr sz="1100" dirty="0">
                <a:latin typeface="Verdana"/>
                <a:cs typeface="Verdana"/>
              </a:rPr>
              <a:t>t</a:t>
            </a:r>
            <a:r>
              <a:rPr sz="1100" spc="-15" dirty="0">
                <a:latin typeface="Verdana"/>
                <a:cs typeface="Verdana"/>
              </a:rPr>
              <a:t>i</a:t>
            </a:r>
            <a:r>
              <a:rPr sz="1100" dirty="0">
                <a:latin typeface="Verdana"/>
                <a:cs typeface="Verdana"/>
              </a:rPr>
              <a:t>on)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418579" y="3337051"/>
            <a:ext cx="664845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461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Verdana"/>
                <a:cs typeface="Verdana"/>
              </a:rPr>
              <a:t>Layer </a:t>
            </a:r>
            <a:r>
              <a:rPr sz="1100" dirty="0">
                <a:latin typeface="Verdana"/>
                <a:cs typeface="Verdana"/>
              </a:rPr>
              <a:t>5  (s</a:t>
            </a:r>
            <a:r>
              <a:rPr sz="1100" spc="-10" dirty="0">
                <a:latin typeface="Verdana"/>
                <a:cs typeface="Verdana"/>
              </a:rPr>
              <a:t>e</a:t>
            </a:r>
            <a:r>
              <a:rPr sz="1100" dirty="0">
                <a:latin typeface="Verdana"/>
                <a:cs typeface="Verdana"/>
              </a:rPr>
              <a:t>ss</a:t>
            </a:r>
            <a:r>
              <a:rPr sz="1100" spc="-15" dirty="0">
                <a:latin typeface="Verdana"/>
                <a:cs typeface="Verdana"/>
              </a:rPr>
              <a:t>i</a:t>
            </a:r>
            <a:r>
              <a:rPr sz="1100" dirty="0">
                <a:latin typeface="Verdana"/>
                <a:cs typeface="Verdana"/>
              </a:rPr>
              <a:t>on)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442964" y="3919220"/>
            <a:ext cx="55499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Verdana"/>
                <a:cs typeface="Verdana"/>
              </a:rPr>
              <a:t>Layer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4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317996" y="4086859"/>
            <a:ext cx="80581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Verdana"/>
                <a:cs typeface="Verdana"/>
              </a:rPr>
              <a:t>(transport)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366764" y="4501388"/>
            <a:ext cx="722630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8509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Verdana"/>
                <a:cs typeface="Verdana"/>
              </a:rPr>
              <a:t>Layer </a:t>
            </a:r>
            <a:r>
              <a:rPr sz="1100" dirty="0">
                <a:latin typeface="Verdana"/>
                <a:cs typeface="Verdana"/>
              </a:rPr>
              <a:t>3  (n</a:t>
            </a:r>
            <a:r>
              <a:rPr sz="1100" spc="-10" dirty="0">
                <a:latin typeface="Verdana"/>
                <a:cs typeface="Verdana"/>
              </a:rPr>
              <a:t>e</a:t>
            </a:r>
            <a:r>
              <a:rPr sz="1100" dirty="0">
                <a:latin typeface="Verdana"/>
                <a:cs typeface="Verdana"/>
              </a:rPr>
              <a:t>t</a:t>
            </a:r>
            <a:r>
              <a:rPr sz="1100" spc="0" dirty="0">
                <a:latin typeface="Verdana"/>
                <a:cs typeface="Verdana"/>
              </a:rPr>
              <a:t>w</a:t>
            </a:r>
            <a:r>
              <a:rPr sz="1100" dirty="0">
                <a:latin typeface="Verdana"/>
                <a:cs typeface="Verdana"/>
              </a:rPr>
              <a:t>o</a:t>
            </a:r>
            <a:r>
              <a:rPr sz="1100" spc="0" dirty="0">
                <a:latin typeface="Verdana"/>
                <a:cs typeface="Verdana"/>
              </a:rPr>
              <a:t>r</a:t>
            </a:r>
            <a:r>
              <a:rPr sz="1100" spc="-10" dirty="0">
                <a:latin typeface="Verdana"/>
                <a:cs typeface="Verdana"/>
              </a:rPr>
              <a:t>k)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467347" y="5071364"/>
            <a:ext cx="55499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Verdana"/>
                <a:cs typeface="Verdana"/>
              </a:rPr>
              <a:t>Layer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2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363715" y="5242052"/>
            <a:ext cx="7600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Verdana"/>
                <a:cs typeface="Verdana"/>
              </a:rPr>
              <a:t>(data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link)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382003" y="5656579"/>
            <a:ext cx="71501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1915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Verdana"/>
                <a:cs typeface="Verdana"/>
              </a:rPr>
              <a:t>Layer </a:t>
            </a:r>
            <a:r>
              <a:rPr sz="1100" dirty="0">
                <a:latin typeface="Verdana"/>
                <a:cs typeface="Verdana"/>
              </a:rPr>
              <a:t>1  (</a:t>
            </a:r>
            <a:r>
              <a:rPr sz="1100" spc="0" dirty="0">
                <a:latin typeface="Verdana"/>
                <a:cs typeface="Verdana"/>
              </a:rPr>
              <a:t>p</a:t>
            </a:r>
            <a:r>
              <a:rPr sz="1100" dirty="0">
                <a:latin typeface="Verdana"/>
                <a:cs typeface="Verdana"/>
              </a:rPr>
              <a:t>h</a:t>
            </a:r>
            <a:r>
              <a:rPr sz="1100" spc="-10" dirty="0">
                <a:latin typeface="Verdana"/>
                <a:cs typeface="Verdana"/>
              </a:rPr>
              <a:t>y</a:t>
            </a:r>
            <a:r>
              <a:rPr sz="1100" dirty="0">
                <a:latin typeface="Verdana"/>
                <a:cs typeface="Verdana"/>
              </a:rPr>
              <a:t>s</a:t>
            </a:r>
            <a:r>
              <a:rPr sz="1100" spc="-15" dirty="0">
                <a:latin typeface="Verdana"/>
                <a:cs typeface="Verdana"/>
              </a:rPr>
              <a:t>i</a:t>
            </a:r>
            <a:r>
              <a:rPr sz="1100" dirty="0">
                <a:latin typeface="Verdana"/>
                <a:cs typeface="Verdana"/>
              </a:rPr>
              <a:t>c</a:t>
            </a:r>
            <a:r>
              <a:rPr sz="1100" spc="0" dirty="0">
                <a:latin typeface="Verdana"/>
                <a:cs typeface="Verdana"/>
              </a:rPr>
              <a:t>a</a:t>
            </a:r>
            <a:r>
              <a:rPr sz="1100" spc="-15" dirty="0">
                <a:latin typeface="Verdana"/>
                <a:cs typeface="Verdana"/>
              </a:rPr>
              <a:t>l)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868167" y="2499360"/>
            <a:ext cx="76200" cy="256540"/>
          </a:xfrm>
          <a:custGeom>
            <a:avLst/>
            <a:gdLst/>
            <a:ahLst/>
            <a:cxnLst/>
            <a:rect l="l" t="t" r="r" b="b"/>
            <a:pathLst>
              <a:path w="76200" h="256539">
                <a:moveTo>
                  <a:pt x="33527" y="179831"/>
                </a:moveTo>
                <a:lnTo>
                  <a:pt x="0" y="179831"/>
                </a:lnTo>
                <a:lnTo>
                  <a:pt x="39624" y="256031"/>
                </a:lnTo>
                <a:lnTo>
                  <a:pt x="67421" y="198119"/>
                </a:lnTo>
                <a:lnTo>
                  <a:pt x="39624" y="198119"/>
                </a:lnTo>
                <a:lnTo>
                  <a:pt x="33527" y="192024"/>
                </a:lnTo>
                <a:lnTo>
                  <a:pt x="33527" y="179831"/>
                </a:lnTo>
                <a:close/>
              </a:path>
              <a:path w="76200" h="256539">
                <a:moveTo>
                  <a:pt x="39624" y="60960"/>
                </a:moveTo>
                <a:lnTo>
                  <a:pt x="33527" y="64007"/>
                </a:lnTo>
                <a:lnTo>
                  <a:pt x="33527" y="192024"/>
                </a:lnTo>
                <a:lnTo>
                  <a:pt x="39624" y="198119"/>
                </a:lnTo>
                <a:lnTo>
                  <a:pt x="42671" y="192024"/>
                </a:lnTo>
                <a:lnTo>
                  <a:pt x="42671" y="64007"/>
                </a:lnTo>
                <a:lnTo>
                  <a:pt x="39624" y="60960"/>
                </a:lnTo>
                <a:close/>
              </a:path>
              <a:path w="76200" h="256539">
                <a:moveTo>
                  <a:pt x="76200" y="179831"/>
                </a:moveTo>
                <a:lnTo>
                  <a:pt x="42671" y="179831"/>
                </a:lnTo>
                <a:lnTo>
                  <a:pt x="42671" y="192024"/>
                </a:lnTo>
                <a:lnTo>
                  <a:pt x="39624" y="198119"/>
                </a:lnTo>
                <a:lnTo>
                  <a:pt x="67421" y="198119"/>
                </a:lnTo>
                <a:lnTo>
                  <a:pt x="76200" y="179831"/>
                </a:lnTo>
                <a:close/>
              </a:path>
              <a:path w="76200" h="256539">
                <a:moveTo>
                  <a:pt x="39624" y="0"/>
                </a:moveTo>
                <a:lnTo>
                  <a:pt x="0" y="76200"/>
                </a:lnTo>
                <a:lnTo>
                  <a:pt x="33527" y="76200"/>
                </a:lnTo>
                <a:lnTo>
                  <a:pt x="33527" y="64007"/>
                </a:lnTo>
                <a:lnTo>
                  <a:pt x="39624" y="60960"/>
                </a:lnTo>
                <a:lnTo>
                  <a:pt x="68884" y="60960"/>
                </a:lnTo>
                <a:lnTo>
                  <a:pt x="39624" y="0"/>
                </a:lnTo>
                <a:close/>
              </a:path>
              <a:path w="76200" h="256539">
                <a:moveTo>
                  <a:pt x="68884" y="60960"/>
                </a:moveTo>
                <a:lnTo>
                  <a:pt x="39624" y="60960"/>
                </a:lnTo>
                <a:lnTo>
                  <a:pt x="42671" y="64007"/>
                </a:lnTo>
                <a:lnTo>
                  <a:pt x="42671" y="76200"/>
                </a:lnTo>
                <a:lnTo>
                  <a:pt x="76200" y="76200"/>
                </a:lnTo>
                <a:lnTo>
                  <a:pt x="68884" y="609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880360" y="3081527"/>
            <a:ext cx="76200" cy="256540"/>
          </a:xfrm>
          <a:custGeom>
            <a:avLst/>
            <a:gdLst/>
            <a:ahLst/>
            <a:cxnLst/>
            <a:rect l="l" t="t" r="r" b="b"/>
            <a:pathLst>
              <a:path w="76200" h="256539">
                <a:moveTo>
                  <a:pt x="33527" y="179832"/>
                </a:moveTo>
                <a:lnTo>
                  <a:pt x="0" y="179832"/>
                </a:lnTo>
                <a:lnTo>
                  <a:pt x="39623" y="256032"/>
                </a:lnTo>
                <a:lnTo>
                  <a:pt x="67421" y="198120"/>
                </a:lnTo>
                <a:lnTo>
                  <a:pt x="39623" y="198120"/>
                </a:lnTo>
                <a:lnTo>
                  <a:pt x="33527" y="192024"/>
                </a:lnTo>
                <a:lnTo>
                  <a:pt x="33527" y="179832"/>
                </a:lnTo>
                <a:close/>
              </a:path>
              <a:path w="76200" h="256539">
                <a:moveTo>
                  <a:pt x="39623" y="57912"/>
                </a:moveTo>
                <a:lnTo>
                  <a:pt x="33527" y="64008"/>
                </a:lnTo>
                <a:lnTo>
                  <a:pt x="33527" y="192024"/>
                </a:lnTo>
                <a:lnTo>
                  <a:pt x="39623" y="198120"/>
                </a:lnTo>
                <a:lnTo>
                  <a:pt x="42671" y="192024"/>
                </a:lnTo>
                <a:lnTo>
                  <a:pt x="42671" y="64008"/>
                </a:lnTo>
                <a:lnTo>
                  <a:pt x="39623" y="57912"/>
                </a:lnTo>
                <a:close/>
              </a:path>
              <a:path w="76200" h="256539">
                <a:moveTo>
                  <a:pt x="76200" y="179832"/>
                </a:moveTo>
                <a:lnTo>
                  <a:pt x="42671" y="179832"/>
                </a:lnTo>
                <a:lnTo>
                  <a:pt x="42671" y="192024"/>
                </a:lnTo>
                <a:lnTo>
                  <a:pt x="39623" y="198120"/>
                </a:lnTo>
                <a:lnTo>
                  <a:pt x="67421" y="198120"/>
                </a:lnTo>
                <a:lnTo>
                  <a:pt x="76200" y="179832"/>
                </a:lnTo>
                <a:close/>
              </a:path>
              <a:path w="76200" h="256539">
                <a:moveTo>
                  <a:pt x="39623" y="0"/>
                </a:moveTo>
                <a:lnTo>
                  <a:pt x="0" y="76200"/>
                </a:lnTo>
                <a:lnTo>
                  <a:pt x="33527" y="76200"/>
                </a:lnTo>
                <a:lnTo>
                  <a:pt x="33527" y="64008"/>
                </a:lnTo>
                <a:lnTo>
                  <a:pt x="39623" y="57912"/>
                </a:lnTo>
                <a:lnTo>
                  <a:pt x="67421" y="57912"/>
                </a:lnTo>
                <a:lnTo>
                  <a:pt x="39623" y="0"/>
                </a:lnTo>
                <a:close/>
              </a:path>
              <a:path w="76200" h="256539">
                <a:moveTo>
                  <a:pt x="67421" y="57912"/>
                </a:moveTo>
                <a:lnTo>
                  <a:pt x="39623" y="57912"/>
                </a:lnTo>
                <a:lnTo>
                  <a:pt x="42671" y="64008"/>
                </a:lnTo>
                <a:lnTo>
                  <a:pt x="42671" y="76200"/>
                </a:lnTo>
                <a:lnTo>
                  <a:pt x="76200" y="76200"/>
                </a:lnTo>
                <a:lnTo>
                  <a:pt x="67421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868167" y="3657600"/>
            <a:ext cx="76200" cy="265430"/>
          </a:xfrm>
          <a:custGeom>
            <a:avLst/>
            <a:gdLst/>
            <a:ahLst/>
            <a:cxnLst/>
            <a:rect l="l" t="t" r="r" b="b"/>
            <a:pathLst>
              <a:path w="76200" h="265429">
                <a:moveTo>
                  <a:pt x="33527" y="188975"/>
                </a:moveTo>
                <a:lnTo>
                  <a:pt x="0" y="188975"/>
                </a:lnTo>
                <a:lnTo>
                  <a:pt x="39624" y="265175"/>
                </a:lnTo>
                <a:lnTo>
                  <a:pt x="67421" y="207263"/>
                </a:lnTo>
                <a:lnTo>
                  <a:pt x="39624" y="207263"/>
                </a:lnTo>
                <a:lnTo>
                  <a:pt x="33527" y="204215"/>
                </a:lnTo>
                <a:lnTo>
                  <a:pt x="33527" y="188975"/>
                </a:lnTo>
                <a:close/>
              </a:path>
              <a:path w="76200" h="265429">
                <a:moveTo>
                  <a:pt x="39624" y="57912"/>
                </a:moveTo>
                <a:lnTo>
                  <a:pt x="33527" y="64008"/>
                </a:lnTo>
                <a:lnTo>
                  <a:pt x="33527" y="204215"/>
                </a:lnTo>
                <a:lnTo>
                  <a:pt x="39624" y="207263"/>
                </a:lnTo>
                <a:lnTo>
                  <a:pt x="42671" y="204215"/>
                </a:lnTo>
                <a:lnTo>
                  <a:pt x="42671" y="64008"/>
                </a:lnTo>
                <a:lnTo>
                  <a:pt x="39624" y="57912"/>
                </a:lnTo>
                <a:close/>
              </a:path>
              <a:path w="76200" h="265429">
                <a:moveTo>
                  <a:pt x="76200" y="188975"/>
                </a:moveTo>
                <a:lnTo>
                  <a:pt x="42671" y="188975"/>
                </a:lnTo>
                <a:lnTo>
                  <a:pt x="42671" y="204215"/>
                </a:lnTo>
                <a:lnTo>
                  <a:pt x="39624" y="207263"/>
                </a:lnTo>
                <a:lnTo>
                  <a:pt x="67421" y="207263"/>
                </a:lnTo>
                <a:lnTo>
                  <a:pt x="76200" y="188975"/>
                </a:lnTo>
                <a:close/>
              </a:path>
              <a:path w="76200" h="265429">
                <a:moveTo>
                  <a:pt x="39624" y="0"/>
                </a:moveTo>
                <a:lnTo>
                  <a:pt x="0" y="76200"/>
                </a:lnTo>
                <a:lnTo>
                  <a:pt x="33527" y="76200"/>
                </a:lnTo>
                <a:lnTo>
                  <a:pt x="33527" y="64008"/>
                </a:lnTo>
                <a:lnTo>
                  <a:pt x="39624" y="57912"/>
                </a:lnTo>
                <a:lnTo>
                  <a:pt x="67421" y="57912"/>
                </a:lnTo>
                <a:lnTo>
                  <a:pt x="39624" y="0"/>
                </a:lnTo>
                <a:close/>
              </a:path>
              <a:path w="76200" h="265429">
                <a:moveTo>
                  <a:pt x="67421" y="57912"/>
                </a:moveTo>
                <a:lnTo>
                  <a:pt x="39624" y="57912"/>
                </a:lnTo>
                <a:lnTo>
                  <a:pt x="42671" y="64008"/>
                </a:lnTo>
                <a:lnTo>
                  <a:pt x="42671" y="76200"/>
                </a:lnTo>
                <a:lnTo>
                  <a:pt x="76200" y="76200"/>
                </a:lnTo>
                <a:lnTo>
                  <a:pt x="67421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868167" y="4248911"/>
            <a:ext cx="76200" cy="256540"/>
          </a:xfrm>
          <a:custGeom>
            <a:avLst/>
            <a:gdLst/>
            <a:ahLst/>
            <a:cxnLst/>
            <a:rect l="l" t="t" r="r" b="b"/>
            <a:pathLst>
              <a:path w="76200" h="256539">
                <a:moveTo>
                  <a:pt x="33527" y="179832"/>
                </a:moveTo>
                <a:lnTo>
                  <a:pt x="0" y="179832"/>
                </a:lnTo>
                <a:lnTo>
                  <a:pt x="39624" y="256032"/>
                </a:lnTo>
                <a:lnTo>
                  <a:pt x="68884" y="195072"/>
                </a:lnTo>
                <a:lnTo>
                  <a:pt x="39624" y="195072"/>
                </a:lnTo>
                <a:lnTo>
                  <a:pt x="33527" y="192024"/>
                </a:lnTo>
                <a:lnTo>
                  <a:pt x="33527" y="179832"/>
                </a:lnTo>
                <a:close/>
              </a:path>
              <a:path w="76200" h="256539">
                <a:moveTo>
                  <a:pt x="39624" y="57912"/>
                </a:moveTo>
                <a:lnTo>
                  <a:pt x="33527" y="64008"/>
                </a:lnTo>
                <a:lnTo>
                  <a:pt x="33527" y="192024"/>
                </a:lnTo>
                <a:lnTo>
                  <a:pt x="39624" y="195072"/>
                </a:lnTo>
                <a:lnTo>
                  <a:pt x="42671" y="192024"/>
                </a:lnTo>
                <a:lnTo>
                  <a:pt x="42671" y="64008"/>
                </a:lnTo>
                <a:lnTo>
                  <a:pt x="39624" y="57912"/>
                </a:lnTo>
                <a:close/>
              </a:path>
              <a:path w="76200" h="256539">
                <a:moveTo>
                  <a:pt x="76200" y="179832"/>
                </a:moveTo>
                <a:lnTo>
                  <a:pt x="42671" y="179832"/>
                </a:lnTo>
                <a:lnTo>
                  <a:pt x="42671" y="192024"/>
                </a:lnTo>
                <a:lnTo>
                  <a:pt x="39624" y="195072"/>
                </a:lnTo>
                <a:lnTo>
                  <a:pt x="68884" y="195072"/>
                </a:lnTo>
                <a:lnTo>
                  <a:pt x="76200" y="179832"/>
                </a:lnTo>
                <a:close/>
              </a:path>
              <a:path w="76200" h="256539">
                <a:moveTo>
                  <a:pt x="39624" y="0"/>
                </a:moveTo>
                <a:lnTo>
                  <a:pt x="0" y="76200"/>
                </a:lnTo>
                <a:lnTo>
                  <a:pt x="33527" y="76200"/>
                </a:lnTo>
                <a:lnTo>
                  <a:pt x="33527" y="64008"/>
                </a:lnTo>
                <a:lnTo>
                  <a:pt x="39624" y="57912"/>
                </a:lnTo>
                <a:lnTo>
                  <a:pt x="67421" y="57912"/>
                </a:lnTo>
                <a:lnTo>
                  <a:pt x="39624" y="0"/>
                </a:lnTo>
                <a:close/>
              </a:path>
              <a:path w="76200" h="256539">
                <a:moveTo>
                  <a:pt x="67421" y="57912"/>
                </a:moveTo>
                <a:lnTo>
                  <a:pt x="39624" y="57912"/>
                </a:lnTo>
                <a:lnTo>
                  <a:pt x="42671" y="64008"/>
                </a:lnTo>
                <a:lnTo>
                  <a:pt x="42671" y="76200"/>
                </a:lnTo>
                <a:lnTo>
                  <a:pt x="76200" y="76200"/>
                </a:lnTo>
                <a:lnTo>
                  <a:pt x="67421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868167" y="4828032"/>
            <a:ext cx="76200" cy="256540"/>
          </a:xfrm>
          <a:custGeom>
            <a:avLst/>
            <a:gdLst/>
            <a:ahLst/>
            <a:cxnLst/>
            <a:rect l="l" t="t" r="r" b="b"/>
            <a:pathLst>
              <a:path w="76200" h="256539">
                <a:moveTo>
                  <a:pt x="33527" y="179832"/>
                </a:moveTo>
                <a:lnTo>
                  <a:pt x="0" y="179832"/>
                </a:lnTo>
                <a:lnTo>
                  <a:pt x="39624" y="256032"/>
                </a:lnTo>
                <a:lnTo>
                  <a:pt x="67421" y="198120"/>
                </a:lnTo>
                <a:lnTo>
                  <a:pt x="39624" y="198120"/>
                </a:lnTo>
                <a:lnTo>
                  <a:pt x="33527" y="192024"/>
                </a:lnTo>
                <a:lnTo>
                  <a:pt x="33527" y="179832"/>
                </a:lnTo>
                <a:close/>
              </a:path>
              <a:path w="76200" h="256539">
                <a:moveTo>
                  <a:pt x="39624" y="60960"/>
                </a:moveTo>
                <a:lnTo>
                  <a:pt x="33527" y="64008"/>
                </a:lnTo>
                <a:lnTo>
                  <a:pt x="33527" y="192024"/>
                </a:lnTo>
                <a:lnTo>
                  <a:pt x="39624" y="198120"/>
                </a:lnTo>
                <a:lnTo>
                  <a:pt x="42671" y="192024"/>
                </a:lnTo>
                <a:lnTo>
                  <a:pt x="42671" y="64008"/>
                </a:lnTo>
                <a:lnTo>
                  <a:pt x="39624" y="60960"/>
                </a:lnTo>
                <a:close/>
              </a:path>
              <a:path w="76200" h="256539">
                <a:moveTo>
                  <a:pt x="76200" y="179832"/>
                </a:moveTo>
                <a:lnTo>
                  <a:pt x="42671" y="179832"/>
                </a:lnTo>
                <a:lnTo>
                  <a:pt x="42671" y="192024"/>
                </a:lnTo>
                <a:lnTo>
                  <a:pt x="39624" y="198120"/>
                </a:lnTo>
                <a:lnTo>
                  <a:pt x="67421" y="198120"/>
                </a:lnTo>
                <a:lnTo>
                  <a:pt x="76200" y="179832"/>
                </a:lnTo>
                <a:close/>
              </a:path>
              <a:path w="76200" h="256539">
                <a:moveTo>
                  <a:pt x="39624" y="0"/>
                </a:moveTo>
                <a:lnTo>
                  <a:pt x="0" y="76200"/>
                </a:lnTo>
                <a:lnTo>
                  <a:pt x="33527" y="76200"/>
                </a:lnTo>
                <a:lnTo>
                  <a:pt x="33527" y="64008"/>
                </a:lnTo>
                <a:lnTo>
                  <a:pt x="39624" y="60960"/>
                </a:lnTo>
                <a:lnTo>
                  <a:pt x="68884" y="60960"/>
                </a:lnTo>
                <a:lnTo>
                  <a:pt x="39624" y="0"/>
                </a:lnTo>
                <a:close/>
              </a:path>
              <a:path w="76200" h="256539">
                <a:moveTo>
                  <a:pt x="68884" y="60960"/>
                </a:moveTo>
                <a:lnTo>
                  <a:pt x="39624" y="60960"/>
                </a:lnTo>
                <a:lnTo>
                  <a:pt x="42671" y="64008"/>
                </a:lnTo>
                <a:lnTo>
                  <a:pt x="42671" y="76200"/>
                </a:lnTo>
                <a:lnTo>
                  <a:pt x="76200" y="76200"/>
                </a:lnTo>
                <a:lnTo>
                  <a:pt x="68884" y="609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880360" y="5413247"/>
            <a:ext cx="76200" cy="2529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702552" y="2493264"/>
            <a:ext cx="76200" cy="262255"/>
          </a:xfrm>
          <a:custGeom>
            <a:avLst/>
            <a:gdLst/>
            <a:ahLst/>
            <a:cxnLst/>
            <a:rect l="l" t="t" r="r" b="b"/>
            <a:pathLst>
              <a:path w="76200" h="262255">
                <a:moveTo>
                  <a:pt x="33250" y="185927"/>
                </a:moveTo>
                <a:lnTo>
                  <a:pt x="0" y="185927"/>
                </a:lnTo>
                <a:lnTo>
                  <a:pt x="36575" y="262127"/>
                </a:lnTo>
                <a:lnTo>
                  <a:pt x="66690" y="204215"/>
                </a:lnTo>
                <a:lnTo>
                  <a:pt x="36575" y="204215"/>
                </a:lnTo>
                <a:lnTo>
                  <a:pt x="33527" y="198120"/>
                </a:lnTo>
                <a:lnTo>
                  <a:pt x="33250" y="185927"/>
                </a:lnTo>
                <a:close/>
              </a:path>
              <a:path w="76200" h="262255">
                <a:moveTo>
                  <a:pt x="36575" y="57912"/>
                </a:moveTo>
                <a:lnTo>
                  <a:pt x="30479" y="64008"/>
                </a:lnTo>
                <a:lnTo>
                  <a:pt x="33527" y="198120"/>
                </a:lnTo>
                <a:lnTo>
                  <a:pt x="36575" y="204215"/>
                </a:lnTo>
                <a:lnTo>
                  <a:pt x="42672" y="198120"/>
                </a:lnTo>
                <a:lnTo>
                  <a:pt x="42672" y="64008"/>
                </a:lnTo>
                <a:lnTo>
                  <a:pt x="36575" y="57912"/>
                </a:lnTo>
                <a:close/>
              </a:path>
              <a:path w="76200" h="262255">
                <a:moveTo>
                  <a:pt x="76200" y="185927"/>
                </a:moveTo>
                <a:lnTo>
                  <a:pt x="42672" y="185927"/>
                </a:lnTo>
                <a:lnTo>
                  <a:pt x="42672" y="198120"/>
                </a:lnTo>
                <a:lnTo>
                  <a:pt x="36575" y="204215"/>
                </a:lnTo>
                <a:lnTo>
                  <a:pt x="66690" y="204215"/>
                </a:lnTo>
                <a:lnTo>
                  <a:pt x="76200" y="185927"/>
                </a:lnTo>
                <a:close/>
              </a:path>
              <a:path w="76200" h="262255">
                <a:moveTo>
                  <a:pt x="36575" y="0"/>
                </a:moveTo>
                <a:lnTo>
                  <a:pt x="0" y="76200"/>
                </a:lnTo>
                <a:lnTo>
                  <a:pt x="30757" y="76200"/>
                </a:lnTo>
                <a:lnTo>
                  <a:pt x="30479" y="64008"/>
                </a:lnTo>
                <a:lnTo>
                  <a:pt x="36575" y="57912"/>
                </a:lnTo>
                <a:lnTo>
                  <a:pt x="66690" y="57912"/>
                </a:lnTo>
                <a:lnTo>
                  <a:pt x="36575" y="0"/>
                </a:lnTo>
                <a:close/>
              </a:path>
              <a:path w="76200" h="262255">
                <a:moveTo>
                  <a:pt x="66690" y="57912"/>
                </a:moveTo>
                <a:lnTo>
                  <a:pt x="36575" y="57912"/>
                </a:lnTo>
                <a:lnTo>
                  <a:pt x="42672" y="64008"/>
                </a:lnTo>
                <a:lnTo>
                  <a:pt x="42672" y="76200"/>
                </a:lnTo>
                <a:lnTo>
                  <a:pt x="76200" y="76200"/>
                </a:lnTo>
                <a:lnTo>
                  <a:pt x="66690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711695" y="3081527"/>
            <a:ext cx="76200" cy="262255"/>
          </a:xfrm>
          <a:custGeom>
            <a:avLst/>
            <a:gdLst/>
            <a:ahLst/>
            <a:cxnLst/>
            <a:rect l="l" t="t" r="r" b="b"/>
            <a:pathLst>
              <a:path w="76200" h="262254">
                <a:moveTo>
                  <a:pt x="33527" y="185927"/>
                </a:moveTo>
                <a:lnTo>
                  <a:pt x="0" y="185927"/>
                </a:lnTo>
                <a:lnTo>
                  <a:pt x="39624" y="262127"/>
                </a:lnTo>
                <a:lnTo>
                  <a:pt x="67421" y="204216"/>
                </a:lnTo>
                <a:lnTo>
                  <a:pt x="39624" y="204216"/>
                </a:lnTo>
                <a:lnTo>
                  <a:pt x="33527" y="198120"/>
                </a:lnTo>
                <a:lnTo>
                  <a:pt x="33527" y="185927"/>
                </a:lnTo>
                <a:close/>
              </a:path>
              <a:path w="76200" h="262254">
                <a:moveTo>
                  <a:pt x="39624" y="57912"/>
                </a:moveTo>
                <a:lnTo>
                  <a:pt x="33527" y="64008"/>
                </a:lnTo>
                <a:lnTo>
                  <a:pt x="33527" y="198120"/>
                </a:lnTo>
                <a:lnTo>
                  <a:pt x="39624" y="204216"/>
                </a:lnTo>
                <a:lnTo>
                  <a:pt x="42672" y="198120"/>
                </a:lnTo>
                <a:lnTo>
                  <a:pt x="42672" y="64008"/>
                </a:lnTo>
                <a:lnTo>
                  <a:pt x="39624" y="57912"/>
                </a:lnTo>
                <a:close/>
              </a:path>
              <a:path w="76200" h="262254">
                <a:moveTo>
                  <a:pt x="76200" y="185927"/>
                </a:moveTo>
                <a:lnTo>
                  <a:pt x="42672" y="185927"/>
                </a:lnTo>
                <a:lnTo>
                  <a:pt x="42672" y="198120"/>
                </a:lnTo>
                <a:lnTo>
                  <a:pt x="39624" y="204216"/>
                </a:lnTo>
                <a:lnTo>
                  <a:pt x="67421" y="204216"/>
                </a:lnTo>
                <a:lnTo>
                  <a:pt x="76200" y="185927"/>
                </a:lnTo>
                <a:close/>
              </a:path>
              <a:path w="76200" h="262254">
                <a:moveTo>
                  <a:pt x="39624" y="0"/>
                </a:moveTo>
                <a:lnTo>
                  <a:pt x="0" y="76200"/>
                </a:lnTo>
                <a:lnTo>
                  <a:pt x="33527" y="76200"/>
                </a:lnTo>
                <a:lnTo>
                  <a:pt x="33527" y="64008"/>
                </a:lnTo>
                <a:lnTo>
                  <a:pt x="39624" y="57912"/>
                </a:lnTo>
                <a:lnTo>
                  <a:pt x="67421" y="57912"/>
                </a:lnTo>
                <a:lnTo>
                  <a:pt x="39624" y="0"/>
                </a:lnTo>
                <a:close/>
              </a:path>
              <a:path w="76200" h="262254">
                <a:moveTo>
                  <a:pt x="67421" y="57912"/>
                </a:moveTo>
                <a:lnTo>
                  <a:pt x="39624" y="57912"/>
                </a:lnTo>
                <a:lnTo>
                  <a:pt x="42672" y="64008"/>
                </a:lnTo>
                <a:lnTo>
                  <a:pt x="42672" y="76200"/>
                </a:lnTo>
                <a:lnTo>
                  <a:pt x="76200" y="76200"/>
                </a:lnTo>
                <a:lnTo>
                  <a:pt x="67421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699504" y="3666744"/>
            <a:ext cx="76200" cy="2529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699504" y="4248911"/>
            <a:ext cx="76200" cy="256540"/>
          </a:xfrm>
          <a:custGeom>
            <a:avLst/>
            <a:gdLst/>
            <a:ahLst/>
            <a:cxnLst/>
            <a:rect l="l" t="t" r="r" b="b"/>
            <a:pathLst>
              <a:path w="76200" h="256539">
                <a:moveTo>
                  <a:pt x="33527" y="179832"/>
                </a:moveTo>
                <a:lnTo>
                  <a:pt x="0" y="179832"/>
                </a:lnTo>
                <a:lnTo>
                  <a:pt x="39624" y="256032"/>
                </a:lnTo>
                <a:lnTo>
                  <a:pt x="68884" y="195072"/>
                </a:lnTo>
                <a:lnTo>
                  <a:pt x="39624" y="195072"/>
                </a:lnTo>
                <a:lnTo>
                  <a:pt x="33527" y="192024"/>
                </a:lnTo>
                <a:lnTo>
                  <a:pt x="33527" y="179832"/>
                </a:lnTo>
                <a:close/>
              </a:path>
              <a:path w="76200" h="256539">
                <a:moveTo>
                  <a:pt x="39624" y="57912"/>
                </a:moveTo>
                <a:lnTo>
                  <a:pt x="33527" y="64008"/>
                </a:lnTo>
                <a:lnTo>
                  <a:pt x="33527" y="192024"/>
                </a:lnTo>
                <a:lnTo>
                  <a:pt x="39624" y="195072"/>
                </a:lnTo>
                <a:lnTo>
                  <a:pt x="42672" y="192024"/>
                </a:lnTo>
                <a:lnTo>
                  <a:pt x="42672" y="64008"/>
                </a:lnTo>
                <a:lnTo>
                  <a:pt x="39624" y="57912"/>
                </a:lnTo>
                <a:close/>
              </a:path>
              <a:path w="76200" h="256539">
                <a:moveTo>
                  <a:pt x="76200" y="179832"/>
                </a:moveTo>
                <a:lnTo>
                  <a:pt x="42672" y="179832"/>
                </a:lnTo>
                <a:lnTo>
                  <a:pt x="42672" y="192024"/>
                </a:lnTo>
                <a:lnTo>
                  <a:pt x="39624" y="195072"/>
                </a:lnTo>
                <a:lnTo>
                  <a:pt x="68884" y="195072"/>
                </a:lnTo>
                <a:lnTo>
                  <a:pt x="76200" y="179832"/>
                </a:lnTo>
                <a:close/>
              </a:path>
              <a:path w="76200" h="256539">
                <a:moveTo>
                  <a:pt x="39624" y="0"/>
                </a:moveTo>
                <a:lnTo>
                  <a:pt x="0" y="76200"/>
                </a:lnTo>
                <a:lnTo>
                  <a:pt x="33527" y="76200"/>
                </a:lnTo>
                <a:lnTo>
                  <a:pt x="33527" y="64008"/>
                </a:lnTo>
                <a:lnTo>
                  <a:pt x="39624" y="57912"/>
                </a:lnTo>
                <a:lnTo>
                  <a:pt x="67421" y="57912"/>
                </a:lnTo>
                <a:lnTo>
                  <a:pt x="39624" y="0"/>
                </a:lnTo>
                <a:close/>
              </a:path>
              <a:path w="76200" h="256539">
                <a:moveTo>
                  <a:pt x="67421" y="57912"/>
                </a:moveTo>
                <a:lnTo>
                  <a:pt x="39624" y="57912"/>
                </a:lnTo>
                <a:lnTo>
                  <a:pt x="42672" y="64008"/>
                </a:lnTo>
                <a:lnTo>
                  <a:pt x="42672" y="76200"/>
                </a:lnTo>
                <a:lnTo>
                  <a:pt x="76200" y="76200"/>
                </a:lnTo>
                <a:lnTo>
                  <a:pt x="67421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699504" y="4831079"/>
            <a:ext cx="76200" cy="2499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702552" y="5404103"/>
            <a:ext cx="76200" cy="256540"/>
          </a:xfrm>
          <a:custGeom>
            <a:avLst/>
            <a:gdLst/>
            <a:ahLst/>
            <a:cxnLst/>
            <a:rect l="l" t="t" r="r" b="b"/>
            <a:pathLst>
              <a:path w="76200" h="256539">
                <a:moveTo>
                  <a:pt x="33527" y="179832"/>
                </a:moveTo>
                <a:lnTo>
                  <a:pt x="0" y="179832"/>
                </a:lnTo>
                <a:lnTo>
                  <a:pt x="36575" y="256032"/>
                </a:lnTo>
                <a:lnTo>
                  <a:pt x="68275" y="195072"/>
                </a:lnTo>
                <a:lnTo>
                  <a:pt x="36575" y="195072"/>
                </a:lnTo>
                <a:lnTo>
                  <a:pt x="33527" y="192024"/>
                </a:lnTo>
                <a:lnTo>
                  <a:pt x="33527" y="179832"/>
                </a:lnTo>
                <a:close/>
              </a:path>
              <a:path w="76200" h="256539">
                <a:moveTo>
                  <a:pt x="36575" y="57912"/>
                </a:moveTo>
                <a:lnTo>
                  <a:pt x="33527" y="64008"/>
                </a:lnTo>
                <a:lnTo>
                  <a:pt x="33527" y="192024"/>
                </a:lnTo>
                <a:lnTo>
                  <a:pt x="36575" y="195072"/>
                </a:lnTo>
                <a:lnTo>
                  <a:pt x="42672" y="192024"/>
                </a:lnTo>
                <a:lnTo>
                  <a:pt x="42672" y="64008"/>
                </a:lnTo>
                <a:lnTo>
                  <a:pt x="36575" y="57912"/>
                </a:lnTo>
                <a:close/>
              </a:path>
              <a:path w="76200" h="256539">
                <a:moveTo>
                  <a:pt x="76200" y="179832"/>
                </a:moveTo>
                <a:lnTo>
                  <a:pt x="42672" y="179832"/>
                </a:lnTo>
                <a:lnTo>
                  <a:pt x="42672" y="192024"/>
                </a:lnTo>
                <a:lnTo>
                  <a:pt x="36575" y="195072"/>
                </a:lnTo>
                <a:lnTo>
                  <a:pt x="68275" y="195072"/>
                </a:lnTo>
                <a:lnTo>
                  <a:pt x="76200" y="179832"/>
                </a:lnTo>
                <a:close/>
              </a:path>
              <a:path w="76200" h="256539">
                <a:moveTo>
                  <a:pt x="36575" y="0"/>
                </a:moveTo>
                <a:lnTo>
                  <a:pt x="0" y="76200"/>
                </a:lnTo>
                <a:lnTo>
                  <a:pt x="33527" y="76200"/>
                </a:lnTo>
                <a:lnTo>
                  <a:pt x="33527" y="64008"/>
                </a:lnTo>
                <a:lnTo>
                  <a:pt x="36575" y="57912"/>
                </a:lnTo>
                <a:lnTo>
                  <a:pt x="66690" y="57912"/>
                </a:lnTo>
                <a:lnTo>
                  <a:pt x="36575" y="0"/>
                </a:lnTo>
                <a:close/>
              </a:path>
              <a:path w="76200" h="256539">
                <a:moveTo>
                  <a:pt x="66690" y="57912"/>
                </a:moveTo>
                <a:lnTo>
                  <a:pt x="36575" y="57912"/>
                </a:lnTo>
                <a:lnTo>
                  <a:pt x="42672" y="64008"/>
                </a:lnTo>
                <a:lnTo>
                  <a:pt x="42672" y="76200"/>
                </a:lnTo>
                <a:lnTo>
                  <a:pt x="76200" y="76200"/>
                </a:lnTo>
                <a:lnTo>
                  <a:pt x="66690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374392" y="1685544"/>
            <a:ext cx="1079500" cy="231775"/>
          </a:xfrm>
          <a:custGeom>
            <a:avLst/>
            <a:gdLst/>
            <a:ahLst/>
            <a:cxnLst/>
            <a:rect l="l" t="t" r="r" b="b"/>
            <a:pathLst>
              <a:path w="1079500" h="231775">
                <a:moveTo>
                  <a:pt x="539495" y="0"/>
                </a:moveTo>
                <a:lnTo>
                  <a:pt x="466132" y="1056"/>
                </a:lnTo>
                <a:lnTo>
                  <a:pt x="395816" y="4134"/>
                </a:lnTo>
                <a:lnTo>
                  <a:pt x="329183" y="9096"/>
                </a:lnTo>
                <a:lnTo>
                  <a:pt x="266869" y="15804"/>
                </a:lnTo>
                <a:lnTo>
                  <a:pt x="209507" y="24121"/>
                </a:lnTo>
                <a:lnTo>
                  <a:pt x="157733" y="33908"/>
                </a:lnTo>
                <a:lnTo>
                  <a:pt x="112183" y="45030"/>
                </a:lnTo>
                <a:lnTo>
                  <a:pt x="73490" y="57347"/>
                </a:lnTo>
                <a:lnTo>
                  <a:pt x="19219" y="85019"/>
                </a:lnTo>
                <a:lnTo>
                  <a:pt x="0" y="115823"/>
                </a:lnTo>
                <a:lnTo>
                  <a:pt x="4910" y="131549"/>
                </a:lnTo>
                <a:lnTo>
                  <a:pt x="42291" y="160924"/>
                </a:lnTo>
                <a:lnTo>
                  <a:pt x="112183" y="186617"/>
                </a:lnTo>
                <a:lnTo>
                  <a:pt x="157734" y="197738"/>
                </a:lnTo>
                <a:lnTo>
                  <a:pt x="209507" y="207526"/>
                </a:lnTo>
                <a:lnTo>
                  <a:pt x="266869" y="215843"/>
                </a:lnTo>
                <a:lnTo>
                  <a:pt x="329184" y="222551"/>
                </a:lnTo>
                <a:lnTo>
                  <a:pt x="395816" y="227513"/>
                </a:lnTo>
                <a:lnTo>
                  <a:pt x="466132" y="230591"/>
                </a:lnTo>
                <a:lnTo>
                  <a:pt x="539495" y="231647"/>
                </a:lnTo>
                <a:lnTo>
                  <a:pt x="612859" y="230591"/>
                </a:lnTo>
                <a:lnTo>
                  <a:pt x="683175" y="227513"/>
                </a:lnTo>
                <a:lnTo>
                  <a:pt x="749807" y="222551"/>
                </a:lnTo>
                <a:lnTo>
                  <a:pt x="812122" y="215843"/>
                </a:lnTo>
                <a:lnTo>
                  <a:pt x="869484" y="207526"/>
                </a:lnTo>
                <a:lnTo>
                  <a:pt x="921257" y="197738"/>
                </a:lnTo>
                <a:lnTo>
                  <a:pt x="966808" y="186617"/>
                </a:lnTo>
                <a:lnTo>
                  <a:pt x="1005501" y="174300"/>
                </a:lnTo>
                <a:lnTo>
                  <a:pt x="1059772" y="146628"/>
                </a:lnTo>
                <a:lnTo>
                  <a:pt x="1078992" y="115823"/>
                </a:lnTo>
                <a:lnTo>
                  <a:pt x="1074081" y="100098"/>
                </a:lnTo>
                <a:lnTo>
                  <a:pt x="1036701" y="70723"/>
                </a:lnTo>
                <a:lnTo>
                  <a:pt x="966808" y="45030"/>
                </a:lnTo>
                <a:lnTo>
                  <a:pt x="921258" y="33908"/>
                </a:lnTo>
                <a:lnTo>
                  <a:pt x="869484" y="24121"/>
                </a:lnTo>
                <a:lnTo>
                  <a:pt x="812122" y="15804"/>
                </a:lnTo>
                <a:lnTo>
                  <a:pt x="749808" y="9096"/>
                </a:lnTo>
                <a:lnTo>
                  <a:pt x="683175" y="4134"/>
                </a:lnTo>
                <a:lnTo>
                  <a:pt x="612859" y="1056"/>
                </a:lnTo>
                <a:lnTo>
                  <a:pt x="5394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374392" y="1685544"/>
            <a:ext cx="1079500" cy="231775"/>
          </a:xfrm>
          <a:custGeom>
            <a:avLst/>
            <a:gdLst/>
            <a:ahLst/>
            <a:cxnLst/>
            <a:rect l="l" t="t" r="r" b="b"/>
            <a:pathLst>
              <a:path w="1079500" h="231775">
                <a:moveTo>
                  <a:pt x="539495" y="0"/>
                </a:moveTo>
                <a:lnTo>
                  <a:pt x="466132" y="1056"/>
                </a:lnTo>
                <a:lnTo>
                  <a:pt x="395816" y="4134"/>
                </a:lnTo>
                <a:lnTo>
                  <a:pt x="329183" y="9096"/>
                </a:lnTo>
                <a:lnTo>
                  <a:pt x="266869" y="15804"/>
                </a:lnTo>
                <a:lnTo>
                  <a:pt x="209507" y="24121"/>
                </a:lnTo>
                <a:lnTo>
                  <a:pt x="157733" y="33908"/>
                </a:lnTo>
                <a:lnTo>
                  <a:pt x="112183" y="45030"/>
                </a:lnTo>
                <a:lnTo>
                  <a:pt x="73490" y="57347"/>
                </a:lnTo>
                <a:lnTo>
                  <a:pt x="19219" y="85019"/>
                </a:lnTo>
                <a:lnTo>
                  <a:pt x="0" y="115823"/>
                </a:lnTo>
                <a:lnTo>
                  <a:pt x="4910" y="131549"/>
                </a:lnTo>
                <a:lnTo>
                  <a:pt x="42290" y="160924"/>
                </a:lnTo>
                <a:lnTo>
                  <a:pt x="112183" y="186617"/>
                </a:lnTo>
                <a:lnTo>
                  <a:pt x="157733" y="197738"/>
                </a:lnTo>
                <a:lnTo>
                  <a:pt x="209507" y="207526"/>
                </a:lnTo>
                <a:lnTo>
                  <a:pt x="266869" y="215843"/>
                </a:lnTo>
                <a:lnTo>
                  <a:pt x="329183" y="222551"/>
                </a:lnTo>
                <a:lnTo>
                  <a:pt x="395816" y="227513"/>
                </a:lnTo>
                <a:lnTo>
                  <a:pt x="466132" y="230591"/>
                </a:lnTo>
                <a:lnTo>
                  <a:pt x="539495" y="231647"/>
                </a:lnTo>
                <a:lnTo>
                  <a:pt x="612859" y="230591"/>
                </a:lnTo>
                <a:lnTo>
                  <a:pt x="683175" y="227513"/>
                </a:lnTo>
                <a:lnTo>
                  <a:pt x="749807" y="222551"/>
                </a:lnTo>
                <a:lnTo>
                  <a:pt x="812122" y="215843"/>
                </a:lnTo>
                <a:lnTo>
                  <a:pt x="869484" y="207526"/>
                </a:lnTo>
                <a:lnTo>
                  <a:pt x="921257" y="197738"/>
                </a:lnTo>
                <a:lnTo>
                  <a:pt x="966808" y="186617"/>
                </a:lnTo>
                <a:lnTo>
                  <a:pt x="1005501" y="174300"/>
                </a:lnTo>
                <a:lnTo>
                  <a:pt x="1059772" y="146628"/>
                </a:lnTo>
                <a:lnTo>
                  <a:pt x="1078992" y="115823"/>
                </a:lnTo>
                <a:lnTo>
                  <a:pt x="1074081" y="100098"/>
                </a:lnTo>
                <a:lnTo>
                  <a:pt x="1036701" y="70723"/>
                </a:lnTo>
                <a:lnTo>
                  <a:pt x="966808" y="45030"/>
                </a:lnTo>
                <a:lnTo>
                  <a:pt x="921258" y="33908"/>
                </a:lnTo>
                <a:lnTo>
                  <a:pt x="869484" y="24121"/>
                </a:lnTo>
                <a:lnTo>
                  <a:pt x="812122" y="15804"/>
                </a:lnTo>
                <a:lnTo>
                  <a:pt x="749808" y="9096"/>
                </a:lnTo>
                <a:lnTo>
                  <a:pt x="683175" y="4134"/>
                </a:lnTo>
                <a:lnTo>
                  <a:pt x="612859" y="1056"/>
                </a:lnTo>
                <a:lnTo>
                  <a:pt x="53949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2562860" y="1733804"/>
            <a:ext cx="7035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Verdana"/>
                <a:cs typeface="Verdana"/>
              </a:rPr>
              <a:t>Process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2868167" y="1917192"/>
            <a:ext cx="76200" cy="256540"/>
          </a:xfrm>
          <a:custGeom>
            <a:avLst/>
            <a:gdLst/>
            <a:ahLst/>
            <a:cxnLst/>
            <a:rect l="l" t="t" r="r" b="b"/>
            <a:pathLst>
              <a:path w="76200" h="256539">
                <a:moveTo>
                  <a:pt x="33527" y="179832"/>
                </a:moveTo>
                <a:lnTo>
                  <a:pt x="0" y="179832"/>
                </a:lnTo>
                <a:lnTo>
                  <a:pt x="39624" y="256032"/>
                </a:lnTo>
                <a:lnTo>
                  <a:pt x="67421" y="198120"/>
                </a:lnTo>
                <a:lnTo>
                  <a:pt x="39624" y="198120"/>
                </a:lnTo>
                <a:lnTo>
                  <a:pt x="33527" y="192024"/>
                </a:lnTo>
                <a:lnTo>
                  <a:pt x="33527" y="179832"/>
                </a:lnTo>
                <a:close/>
              </a:path>
              <a:path w="76200" h="256539">
                <a:moveTo>
                  <a:pt x="39624" y="57912"/>
                </a:moveTo>
                <a:lnTo>
                  <a:pt x="33527" y="64008"/>
                </a:lnTo>
                <a:lnTo>
                  <a:pt x="33527" y="192024"/>
                </a:lnTo>
                <a:lnTo>
                  <a:pt x="39624" y="198120"/>
                </a:lnTo>
                <a:lnTo>
                  <a:pt x="42671" y="192024"/>
                </a:lnTo>
                <a:lnTo>
                  <a:pt x="42671" y="64008"/>
                </a:lnTo>
                <a:lnTo>
                  <a:pt x="39624" y="57912"/>
                </a:lnTo>
                <a:close/>
              </a:path>
              <a:path w="76200" h="256539">
                <a:moveTo>
                  <a:pt x="76200" y="179832"/>
                </a:moveTo>
                <a:lnTo>
                  <a:pt x="42671" y="179832"/>
                </a:lnTo>
                <a:lnTo>
                  <a:pt x="42671" y="192024"/>
                </a:lnTo>
                <a:lnTo>
                  <a:pt x="39624" y="198120"/>
                </a:lnTo>
                <a:lnTo>
                  <a:pt x="67421" y="198120"/>
                </a:lnTo>
                <a:lnTo>
                  <a:pt x="76200" y="179832"/>
                </a:lnTo>
                <a:close/>
              </a:path>
              <a:path w="76200" h="256539">
                <a:moveTo>
                  <a:pt x="39624" y="0"/>
                </a:moveTo>
                <a:lnTo>
                  <a:pt x="0" y="76200"/>
                </a:lnTo>
                <a:lnTo>
                  <a:pt x="33527" y="76200"/>
                </a:lnTo>
                <a:lnTo>
                  <a:pt x="33527" y="64008"/>
                </a:lnTo>
                <a:lnTo>
                  <a:pt x="39624" y="57912"/>
                </a:lnTo>
                <a:lnTo>
                  <a:pt x="67421" y="57912"/>
                </a:lnTo>
                <a:lnTo>
                  <a:pt x="39624" y="0"/>
                </a:lnTo>
                <a:close/>
              </a:path>
              <a:path w="76200" h="256539">
                <a:moveTo>
                  <a:pt x="67421" y="57912"/>
                </a:moveTo>
                <a:lnTo>
                  <a:pt x="39624" y="57912"/>
                </a:lnTo>
                <a:lnTo>
                  <a:pt x="42671" y="64008"/>
                </a:lnTo>
                <a:lnTo>
                  <a:pt x="42671" y="76200"/>
                </a:lnTo>
                <a:lnTo>
                  <a:pt x="76200" y="76200"/>
                </a:lnTo>
                <a:lnTo>
                  <a:pt x="67421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193535" y="1676400"/>
            <a:ext cx="1079500" cy="234950"/>
          </a:xfrm>
          <a:custGeom>
            <a:avLst/>
            <a:gdLst/>
            <a:ahLst/>
            <a:cxnLst/>
            <a:rect l="l" t="t" r="r" b="b"/>
            <a:pathLst>
              <a:path w="1079500" h="234950">
                <a:moveTo>
                  <a:pt x="539495" y="0"/>
                </a:moveTo>
                <a:lnTo>
                  <a:pt x="466772" y="1056"/>
                </a:lnTo>
                <a:lnTo>
                  <a:pt x="396874" y="4134"/>
                </a:lnTo>
                <a:lnTo>
                  <a:pt x="330469" y="9096"/>
                </a:lnTo>
                <a:lnTo>
                  <a:pt x="268223" y="15804"/>
                </a:lnTo>
                <a:lnTo>
                  <a:pt x="210804" y="24121"/>
                </a:lnTo>
                <a:lnTo>
                  <a:pt x="158876" y="33908"/>
                </a:lnTo>
                <a:lnTo>
                  <a:pt x="113109" y="45030"/>
                </a:lnTo>
                <a:lnTo>
                  <a:pt x="74167" y="57347"/>
                </a:lnTo>
                <a:lnTo>
                  <a:pt x="19430" y="85019"/>
                </a:lnTo>
                <a:lnTo>
                  <a:pt x="0" y="115824"/>
                </a:lnTo>
                <a:lnTo>
                  <a:pt x="4968" y="131609"/>
                </a:lnTo>
                <a:lnTo>
                  <a:pt x="42719" y="161401"/>
                </a:lnTo>
                <a:lnTo>
                  <a:pt x="113109" y="187764"/>
                </a:lnTo>
                <a:lnTo>
                  <a:pt x="158877" y="199262"/>
                </a:lnTo>
                <a:lnTo>
                  <a:pt x="210804" y="209428"/>
                </a:lnTo>
                <a:lnTo>
                  <a:pt x="268224" y="218101"/>
                </a:lnTo>
                <a:lnTo>
                  <a:pt x="330469" y="225123"/>
                </a:lnTo>
                <a:lnTo>
                  <a:pt x="396875" y="230335"/>
                </a:lnTo>
                <a:lnTo>
                  <a:pt x="466772" y="233579"/>
                </a:lnTo>
                <a:lnTo>
                  <a:pt x="539495" y="234696"/>
                </a:lnTo>
                <a:lnTo>
                  <a:pt x="612859" y="233579"/>
                </a:lnTo>
                <a:lnTo>
                  <a:pt x="683175" y="230335"/>
                </a:lnTo>
                <a:lnTo>
                  <a:pt x="749807" y="225123"/>
                </a:lnTo>
                <a:lnTo>
                  <a:pt x="812122" y="218101"/>
                </a:lnTo>
                <a:lnTo>
                  <a:pt x="869484" y="209428"/>
                </a:lnTo>
                <a:lnTo>
                  <a:pt x="921257" y="199263"/>
                </a:lnTo>
                <a:lnTo>
                  <a:pt x="966808" y="187764"/>
                </a:lnTo>
                <a:lnTo>
                  <a:pt x="1005501" y="175090"/>
                </a:lnTo>
                <a:lnTo>
                  <a:pt x="1059772" y="146854"/>
                </a:lnTo>
                <a:lnTo>
                  <a:pt x="1078991" y="115824"/>
                </a:lnTo>
                <a:lnTo>
                  <a:pt x="1074081" y="100098"/>
                </a:lnTo>
                <a:lnTo>
                  <a:pt x="1036700" y="70723"/>
                </a:lnTo>
                <a:lnTo>
                  <a:pt x="966808" y="45030"/>
                </a:lnTo>
                <a:lnTo>
                  <a:pt x="921257" y="33909"/>
                </a:lnTo>
                <a:lnTo>
                  <a:pt x="869484" y="24121"/>
                </a:lnTo>
                <a:lnTo>
                  <a:pt x="812122" y="15804"/>
                </a:lnTo>
                <a:lnTo>
                  <a:pt x="749807" y="9096"/>
                </a:lnTo>
                <a:lnTo>
                  <a:pt x="683175" y="4134"/>
                </a:lnTo>
                <a:lnTo>
                  <a:pt x="612859" y="1056"/>
                </a:lnTo>
                <a:lnTo>
                  <a:pt x="539495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6385052" y="1700276"/>
            <a:ext cx="69977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Verdana"/>
                <a:cs typeface="Verdana"/>
              </a:rPr>
              <a:t>Process</a:t>
            </a:r>
            <a:r>
              <a:rPr sz="1100" spc="-9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6690359" y="1911095"/>
            <a:ext cx="76200" cy="2529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2715260" y="1465580"/>
            <a:ext cx="430339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791585" algn="l"/>
              </a:tabLst>
            </a:pPr>
            <a:r>
              <a:rPr sz="1100" dirty="0">
                <a:latin typeface="Verdana"/>
                <a:cs typeface="Verdana"/>
              </a:rPr>
              <a:t>Node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1	</a:t>
            </a:r>
            <a:r>
              <a:rPr sz="1650" baseline="5050" dirty="0">
                <a:latin typeface="Verdana"/>
                <a:cs typeface="Verdana"/>
              </a:rPr>
              <a:t>Node</a:t>
            </a:r>
            <a:r>
              <a:rPr sz="1650" spc="-127" baseline="5050" dirty="0">
                <a:latin typeface="Verdana"/>
                <a:cs typeface="Verdana"/>
              </a:rPr>
              <a:t> </a:t>
            </a:r>
            <a:r>
              <a:rPr sz="1650" baseline="5050" dirty="0">
                <a:latin typeface="Verdana"/>
                <a:cs typeface="Verdana"/>
              </a:rPr>
              <a:t>2</a:t>
            </a:r>
            <a:endParaRPr sz="1650" baseline="5050">
              <a:latin typeface="Verdana"/>
              <a:cs typeface="Verdana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3529584" y="2877311"/>
            <a:ext cx="2630805" cy="76200"/>
          </a:xfrm>
          <a:custGeom>
            <a:avLst/>
            <a:gdLst/>
            <a:ahLst/>
            <a:cxnLst/>
            <a:rect l="l" t="t" r="r" b="b"/>
            <a:pathLst>
              <a:path w="2630804" h="76200">
                <a:moveTo>
                  <a:pt x="76200" y="0"/>
                </a:moveTo>
                <a:lnTo>
                  <a:pt x="0" y="39624"/>
                </a:lnTo>
                <a:lnTo>
                  <a:pt x="76200" y="76200"/>
                </a:lnTo>
                <a:lnTo>
                  <a:pt x="76200" y="45720"/>
                </a:lnTo>
                <a:lnTo>
                  <a:pt x="64007" y="45720"/>
                </a:lnTo>
                <a:lnTo>
                  <a:pt x="64007" y="33527"/>
                </a:lnTo>
                <a:lnTo>
                  <a:pt x="76200" y="33527"/>
                </a:lnTo>
                <a:lnTo>
                  <a:pt x="76200" y="0"/>
                </a:lnTo>
                <a:close/>
              </a:path>
              <a:path w="2630804" h="76200">
                <a:moveTo>
                  <a:pt x="2554224" y="0"/>
                </a:moveTo>
                <a:lnTo>
                  <a:pt x="2554224" y="76200"/>
                </a:lnTo>
                <a:lnTo>
                  <a:pt x="2617723" y="45720"/>
                </a:lnTo>
                <a:lnTo>
                  <a:pt x="2566416" y="45720"/>
                </a:lnTo>
                <a:lnTo>
                  <a:pt x="2566416" y="33527"/>
                </a:lnTo>
                <a:lnTo>
                  <a:pt x="2618700" y="33527"/>
                </a:lnTo>
                <a:lnTo>
                  <a:pt x="2554224" y="0"/>
                </a:lnTo>
                <a:close/>
              </a:path>
              <a:path w="2630804" h="76200">
                <a:moveTo>
                  <a:pt x="76200" y="33527"/>
                </a:moveTo>
                <a:lnTo>
                  <a:pt x="64007" y="33527"/>
                </a:lnTo>
                <a:lnTo>
                  <a:pt x="64007" y="45720"/>
                </a:lnTo>
                <a:lnTo>
                  <a:pt x="76200" y="45720"/>
                </a:lnTo>
                <a:lnTo>
                  <a:pt x="76200" y="33527"/>
                </a:lnTo>
                <a:close/>
              </a:path>
              <a:path w="2630804" h="76200">
                <a:moveTo>
                  <a:pt x="2554224" y="33527"/>
                </a:moveTo>
                <a:lnTo>
                  <a:pt x="76200" y="33527"/>
                </a:lnTo>
                <a:lnTo>
                  <a:pt x="76200" y="45720"/>
                </a:lnTo>
                <a:lnTo>
                  <a:pt x="2554224" y="45720"/>
                </a:lnTo>
                <a:lnTo>
                  <a:pt x="2554224" y="33527"/>
                </a:lnTo>
                <a:close/>
              </a:path>
              <a:path w="2630804" h="76200">
                <a:moveTo>
                  <a:pt x="2618700" y="33527"/>
                </a:moveTo>
                <a:lnTo>
                  <a:pt x="2566416" y="33527"/>
                </a:lnTo>
                <a:lnTo>
                  <a:pt x="2566416" y="45720"/>
                </a:lnTo>
                <a:lnTo>
                  <a:pt x="2617723" y="45720"/>
                </a:lnTo>
                <a:lnTo>
                  <a:pt x="2630424" y="39624"/>
                </a:lnTo>
                <a:lnTo>
                  <a:pt x="2618700" y="33527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517391" y="3465576"/>
            <a:ext cx="2630805" cy="76200"/>
          </a:xfrm>
          <a:custGeom>
            <a:avLst/>
            <a:gdLst/>
            <a:ahLst/>
            <a:cxnLst/>
            <a:rect l="l" t="t" r="r" b="b"/>
            <a:pathLst>
              <a:path w="2630804" h="76200">
                <a:moveTo>
                  <a:pt x="76200" y="0"/>
                </a:moveTo>
                <a:lnTo>
                  <a:pt x="0" y="39624"/>
                </a:lnTo>
                <a:lnTo>
                  <a:pt x="76200" y="76200"/>
                </a:lnTo>
                <a:lnTo>
                  <a:pt x="76200" y="45720"/>
                </a:lnTo>
                <a:lnTo>
                  <a:pt x="60960" y="45720"/>
                </a:lnTo>
                <a:lnTo>
                  <a:pt x="60960" y="33527"/>
                </a:lnTo>
                <a:lnTo>
                  <a:pt x="76200" y="33527"/>
                </a:lnTo>
                <a:lnTo>
                  <a:pt x="76200" y="0"/>
                </a:lnTo>
                <a:close/>
              </a:path>
              <a:path w="2630804" h="76200">
                <a:moveTo>
                  <a:pt x="2554224" y="0"/>
                </a:moveTo>
                <a:lnTo>
                  <a:pt x="2554224" y="76200"/>
                </a:lnTo>
                <a:lnTo>
                  <a:pt x="2617723" y="45720"/>
                </a:lnTo>
                <a:lnTo>
                  <a:pt x="2566416" y="45720"/>
                </a:lnTo>
                <a:lnTo>
                  <a:pt x="2566416" y="33527"/>
                </a:lnTo>
                <a:lnTo>
                  <a:pt x="2618700" y="33527"/>
                </a:lnTo>
                <a:lnTo>
                  <a:pt x="2554224" y="0"/>
                </a:lnTo>
                <a:close/>
              </a:path>
              <a:path w="2630804" h="76200">
                <a:moveTo>
                  <a:pt x="76200" y="33527"/>
                </a:moveTo>
                <a:lnTo>
                  <a:pt x="60960" y="33527"/>
                </a:lnTo>
                <a:lnTo>
                  <a:pt x="60960" y="45720"/>
                </a:lnTo>
                <a:lnTo>
                  <a:pt x="76200" y="45720"/>
                </a:lnTo>
                <a:lnTo>
                  <a:pt x="76200" y="33527"/>
                </a:lnTo>
                <a:close/>
              </a:path>
              <a:path w="2630804" h="76200">
                <a:moveTo>
                  <a:pt x="2554224" y="33527"/>
                </a:moveTo>
                <a:lnTo>
                  <a:pt x="76200" y="33527"/>
                </a:lnTo>
                <a:lnTo>
                  <a:pt x="76200" y="45720"/>
                </a:lnTo>
                <a:lnTo>
                  <a:pt x="2554224" y="45720"/>
                </a:lnTo>
                <a:lnTo>
                  <a:pt x="2554224" y="33527"/>
                </a:lnTo>
                <a:close/>
              </a:path>
              <a:path w="2630804" h="76200">
                <a:moveTo>
                  <a:pt x="2618700" y="33527"/>
                </a:moveTo>
                <a:lnTo>
                  <a:pt x="2566416" y="33527"/>
                </a:lnTo>
                <a:lnTo>
                  <a:pt x="2566416" y="45720"/>
                </a:lnTo>
                <a:lnTo>
                  <a:pt x="2617723" y="45720"/>
                </a:lnTo>
                <a:lnTo>
                  <a:pt x="2630424" y="39624"/>
                </a:lnTo>
                <a:lnTo>
                  <a:pt x="2618700" y="33527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529584" y="4044696"/>
            <a:ext cx="2630805" cy="76200"/>
          </a:xfrm>
          <a:custGeom>
            <a:avLst/>
            <a:gdLst/>
            <a:ahLst/>
            <a:cxnLst/>
            <a:rect l="l" t="t" r="r" b="b"/>
            <a:pathLst>
              <a:path w="2630804" h="76200">
                <a:moveTo>
                  <a:pt x="76200" y="0"/>
                </a:moveTo>
                <a:lnTo>
                  <a:pt x="0" y="36575"/>
                </a:lnTo>
                <a:lnTo>
                  <a:pt x="76200" y="76200"/>
                </a:lnTo>
                <a:lnTo>
                  <a:pt x="76200" y="42671"/>
                </a:lnTo>
                <a:lnTo>
                  <a:pt x="64007" y="42671"/>
                </a:lnTo>
                <a:lnTo>
                  <a:pt x="64007" y="30479"/>
                </a:lnTo>
                <a:lnTo>
                  <a:pt x="76200" y="30479"/>
                </a:lnTo>
                <a:lnTo>
                  <a:pt x="76200" y="0"/>
                </a:lnTo>
                <a:close/>
              </a:path>
              <a:path w="2630804" h="76200">
                <a:moveTo>
                  <a:pt x="2554224" y="0"/>
                </a:moveTo>
                <a:lnTo>
                  <a:pt x="2554224" y="76200"/>
                </a:lnTo>
                <a:lnTo>
                  <a:pt x="2618700" y="42671"/>
                </a:lnTo>
                <a:lnTo>
                  <a:pt x="2566416" y="42671"/>
                </a:lnTo>
                <a:lnTo>
                  <a:pt x="2566416" y="30479"/>
                </a:lnTo>
                <a:lnTo>
                  <a:pt x="2617723" y="30479"/>
                </a:lnTo>
                <a:lnTo>
                  <a:pt x="2554224" y="0"/>
                </a:lnTo>
                <a:close/>
              </a:path>
              <a:path w="2630804" h="76200">
                <a:moveTo>
                  <a:pt x="76200" y="30479"/>
                </a:moveTo>
                <a:lnTo>
                  <a:pt x="64007" y="30479"/>
                </a:lnTo>
                <a:lnTo>
                  <a:pt x="64007" y="42671"/>
                </a:lnTo>
                <a:lnTo>
                  <a:pt x="76200" y="42671"/>
                </a:lnTo>
                <a:lnTo>
                  <a:pt x="76200" y="30479"/>
                </a:lnTo>
                <a:close/>
              </a:path>
              <a:path w="2630804" h="76200">
                <a:moveTo>
                  <a:pt x="2554224" y="30479"/>
                </a:moveTo>
                <a:lnTo>
                  <a:pt x="76200" y="30479"/>
                </a:lnTo>
                <a:lnTo>
                  <a:pt x="76200" y="42671"/>
                </a:lnTo>
                <a:lnTo>
                  <a:pt x="2554224" y="42671"/>
                </a:lnTo>
                <a:lnTo>
                  <a:pt x="2554224" y="30479"/>
                </a:lnTo>
                <a:close/>
              </a:path>
              <a:path w="2630804" h="76200">
                <a:moveTo>
                  <a:pt x="2617723" y="30479"/>
                </a:moveTo>
                <a:lnTo>
                  <a:pt x="2566416" y="30479"/>
                </a:lnTo>
                <a:lnTo>
                  <a:pt x="2566416" y="42671"/>
                </a:lnTo>
                <a:lnTo>
                  <a:pt x="2618700" y="42671"/>
                </a:lnTo>
                <a:lnTo>
                  <a:pt x="2630424" y="36575"/>
                </a:lnTo>
                <a:lnTo>
                  <a:pt x="2617723" y="30479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517391" y="4623815"/>
            <a:ext cx="2630805" cy="76200"/>
          </a:xfrm>
          <a:custGeom>
            <a:avLst/>
            <a:gdLst/>
            <a:ahLst/>
            <a:cxnLst/>
            <a:rect l="l" t="t" r="r" b="b"/>
            <a:pathLst>
              <a:path w="2630804" h="76200">
                <a:moveTo>
                  <a:pt x="76200" y="0"/>
                </a:moveTo>
                <a:lnTo>
                  <a:pt x="0" y="36575"/>
                </a:lnTo>
                <a:lnTo>
                  <a:pt x="76200" y="76199"/>
                </a:lnTo>
                <a:lnTo>
                  <a:pt x="76200" y="42671"/>
                </a:lnTo>
                <a:lnTo>
                  <a:pt x="60960" y="42671"/>
                </a:lnTo>
                <a:lnTo>
                  <a:pt x="60960" y="30479"/>
                </a:lnTo>
                <a:lnTo>
                  <a:pt x="76200" y="30479"/>
                </a:lnTo>
                <a:lnTo>
                  <a:pt x="76200" y="0"/>
                </a:lnTo>
                <a:close/>
              </a:path>
              <a:path w="2630804" h="76200">
                <a:moveTo>
                  <a:pt x="2554224" y="0"/>
                </a:moveTo>
                <a:lnTo>
                  <a:pt x="2554224" y="76199"/>
                </a:lnTo>
                <a:lnTo>
                  <a:pt x="2618700" y="42671"/>
                </a:lnTo>
                <a:lnTo>
                  <a:pt x="2566416" y="42671"/>
                </a:lnTo>
                <a:lnTo>
                  <a:pt x="2566416" y="30479"/>
                </a:lnTo>
                <a:lnTo>
                  <a:pt x="2617723" y="30479"/>
                </a:lnTo>
                <a:lnTo>
                  <a:pt x="2554224" y="0"/>
                </a:lnTo>
                <a:close/>
              </a:path>
              <a:path w="2630804" h="76200">
                <a:moveTo>
                  <a:pt x="76200" y="30479"/>
                </a:moveTo>
                <a:lnTo>
                  <a:pt x="60960" y="30479"/>
                </a:lnTo>
                <a:lnTo>
                  <a:pt x="60960" y="42671"/>
                </a:lnTo>
                <a:lnTo>
                  <a:pt x="76200" y="42671"/>
                </a:lnTo>
                <a:lnTo>
                  <a:pt x="76200" y="30479"/>
                </a:lnTo>
                <a:close/>
              </a:path>
              <a:path w="2630804" h="76200">
                <a:moveTo>
                  <a:pt x="2554224" y="30479"/>
                </a:moveTo>
                <a:lnTo>
                  <a:pt x="76200" y="30479"/>
                </a:lnTo>
                <a:lnTo>
                  <a:pt x="76200" y="42671"/>
                </a:lnTo>
                <a:lnTo>
                  <a:pt x="2554224" y="42671"/>
                </a:lnTo>
                <a:lnTo>
                  <a:pt x="2554224" y="30479"/>
                </a:lnTo>
                <a:close/>
              </a:path>
              <a:path w="2630804" h="76200">
                <a:moveTo>
                  <a:pt x="2617723" y="30479"/>
                </a:moveTo>
                <a:lnTo>
                  <a:pt x="2566416" y="30479"/>
                </a:lnTo>
                <a:lnTo>
                  <a:pt x="2566416" y="42671"/>
                </a:lnTo>
                <a:lnTo>
                  <a:pt x="2618700" y="42671"/>
                </a:lnTo>
                <a:lnTo>
                  <a:pt x="2630424" y="36575"/>
                </a:lnTo>
                <a:lnTo>
                  <a:pt x="2617723" y="30479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526535" y="5218176"/>
            <a:ext cx="2630805" cy="76200"/>
          </a:xfrm>
          <a:custGeom>
            <a:avLst/>
            <a:gdLst/>
            <a:ahLst/>
            <a:cxnLst/>
            <a:rect l="l" t="t" r="r" b="b"/>
            <a:pathLst>
              <a:path w="2630804" h="76200">
                <a:moveTo>
                  <a:pt x="76200" y="0"/>
                </a:moveTo>
                <a:lnTo>
                  <a:pt x="0" y="39624"/>
                </a:lnTo>
                <a:lnTo>
                  <a:pt x="76200" y="76200"/>
                </a:lnTo>
                <a:lnTo>
                  <a:pt x="76200" y="45719"/>
                </a:lnTo>
                <a:lnTo>
                  <a:pt x="64008" y="45719"/>
                </a:lnTo>
                <a:lnTo>
                  <a:pt x="64008" y="33528"/>
                </a:lnTo>
                <a:lnTo>
                  <a:pt x="76200" y="33528"/>
                </a:lnTo>
                <a:lnTo>
                  <a:pt x="76200" y="0"/>
                </a:lnTo>
                <a:close/>
              </a:path>
              <a:path w="2630804" h="76200">
                <a:moveTo>
                  <a:pt x="2554224" y="0"/>
                </a:moveTo>
                <a:lnTo>
                  <a:pt x="2554224" y="76200"/>
                </a:lnTo>
                <a:lnTo>
                  <a:pt x="2617724" y="45719"/>
                </a:lnTo>
                <a:lnTo>
                  <a:pt x="2566416" y="45719"/>
                </a:lnTo>
                <a:lnTo>
                  <a:pt x="2566416" y="33528"/>
                </a:lnTo>
                <a:lnTo>
                  <a:pt x="2618700" y="33528"/>
                </a:lnTo>
                <a:lnTo>
                  <a:pt x="2554224" y="0"/>
                </a:lnTo>
                <a:close/>
              </a:path>
              <a:path w="2630804" h="76200">
                <a:moveTo>
                  <a:pt x="76200" y="33528"/>
                </a:moveTo>
                <a:lnTo>
                  <a:pt x="64008" y="33528"/>
                </a:lnTo>
                <a:lnTo>
                  <a:pt x="64008" y="45719"/>
                </a:lnTo>
                <a:lnTo>
                  <a:pt x="76200" y="45719"/>
                </a:lnTo>
                <a:lnTo>
                  <a:pt x="76200" y="33528"/>
                </a:lnTo>
                <a:close/>
              </a:path>
              <a:path w="2630804" h="76200">
                <a:moveTo>
                  <a:pt x="2554224" y="33528"/>
                </a:moveTo>
                <a:lnTo>
                  <a:pt x="76200" y="33528"/>
                </a:lnTo>
                <a:lnTo>
                  <a:pt x="76200" y="45719"/>
                </a:lnTo>
                <a:lnTo>
                  <a:pt x="2554224" y="45719"/>
                </a:lnTo>
                <a:lnTo>
                  <a:pt x="2554224" y="33528"/>
                </a:lnTo>
                <a:close/>
              </a:path>
              <a:path w="2630804" h="76200">
                <a:moveTo>
                  <a:pt x="2618700" y="33528"/>
                </a:moveTo>
                <a:lnTo>
                  <a:pt x="2566416" y="33528"/>
                </a:lnTo>
                <a:lnTo>
                  <a:pt x="2566416" y="45719"/>
                </a:lnTo>
                <a:lnTo>
                  <a:pt x="2617724" y="45719"/>
                </a:lnTo>
                <a:lnTo>
                  <a:pt x="2630424" y="39624"/>
                </a:lnTo>
                <a:lnTo>
                  <a:pt x="2618700" y="33528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526535" y="5791200"/>
            <a:ext cx="2630805" cy="76200"/>
          </a:xfrm>
          <a:custGeom>
            <a:avLst/>
            <a:gdLst/>
            <a:ahLst/>
            <a:cxnLst/>
            <a:rect l="l" t="t" r="r" b="b"/>
            <a:pathLst>
              <a:path w="2630804" h="76200">
                <a:moveTo>
                  <a:pt x="76200" y="0"/>
                </a:moveTo>
                <a:lnTo>
                  <a:pt x="0" y="36575"/>
                </a:lnTo>
                <a:lnTo>
                  <a:pt x="76200" y="76200"/>
                </a:lnTo>
                <a:lnTo>
                  <a:pt x="76200" y="45719"/>
                </a:lnTo>
                <a:lnTo>
                  <a:pt x="64008" y="45719"/>
                </a:lnTo>
                <a:lnTo>
                  <a:pt x="64008" y="30480"/>
                </a:lnTo>
                <a:lnTo>
                  <a:pt x="76200" y="30480"/>
                </a:lnTo>
                <a:lnTo>
                  <a:pt x="76200" y="0"/>
                </a:lnTo>
                <a:close/>
              </a:path>
              <a:path w="2630804" h="76200">
                <a:moveTo>
                  <a:pt x="2554224" y="0"/>
                </a:moveTo>
                <a:lnTo>
                  <a:pt x="2554224" y="76200"/>
                </a:lnTo>
                <a:lnTo>
                  <a:pt x="2612839" y="45719"/>
                </a:lnTo>
                <a:lnTo>
                  <a:pt x="2566416" y="45719"/>
                </a:lnTo>
                <a:lnTo>
                  <a:pt x="2566416" y="30480"/>
                </a:lnTo>
                <a:lnTo>
                  <a:pt x="2617724" y="30480"/>
                </a:lnTo>
                <a:lnTo>
                  <a:pt x="2554224" y="0"/>
                </a:lnTo>
                <a:close/>
              </a:path>
              <a:path w="2630804" h="76200">
                <a:moveTo>
                  <a:pt x="76200" y="30480"/>
                </a:moveTo>
                <a:lnTo>
                  <a:pt x="64008" y="30480"/>
                </a:lnTo>
                <a:lnTo>
                  <a:pt x="64008" y="45719"/>
                </a:lnTo>
                <a:lnTo>
                  <a:pt x="76200" y="45719"/>
                </a:lnTo>
                <a:lnTo>
                  <a:pt x="76200" y="30480"/>
                </a:lnTo>
                <a:close/>
              </a:path>
              <a:path w="2630804" h="76200">
                <a:moveTo>
                  <a:pt x="2554224" y="30480"/>
                </a:moveTo>
                <a:lnTo>
                  <a:pt x="76200" y="30480"/>
                </a:lnTo>
                <a:lnTo>
                  <a:pt x="76200" y="45719"/>
                </a:lnTo>
                <a:lnTo>
                  <a:pt x="2554224" y="45719"/>
                </a:lnTo>
                <a:lnTo>
                  <a:pt x="2554224" y="30480"/>
                </a:lnTo>
                <a:close/>
              </a:path>
              <a:path w="2630804" h="76200">
                <a:moveTo>
                  <a:pt x="2617724" y="30480"/>
                </a:moveTo>
                <a:lnTo>
                  <a:pt x="2566416" y="30480"/>
                </a:lnTo>
                <a:lnTo>
                  <a:pt x="2566416" y="45719"/>
                </a:lnTo>
                <a:lnTo>
                  <a:pt x="2612839" y="45719"/>
                </a:lnTo>
                <a:lnTo>
                  <a:pt x="2630424" y="36575"/>
                </a:lnTo>
                <a:lnTo>
                  <a:pt x="2617724" y="3048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868167" y="5986271"/>
            <a:ext cx="3931920" cy="277495"/>
          </a:xfrm>
          <a:custGeom>
            <a:avLst/>
            <a:gdLst/>
            <a:ahLst/>
            <a:cxnLst/>
            <a:rect l="l" t="t" r="r" b="b"/>
            <a:pathLst>
              <a:path w="3931920" h="277495">
                <a:moveTo>
                  <a:pt x="39624" y="76200"/>
                </a:moveTo>
                <a:lnTo>
                  <a:pt x="33527" y="79247"/>
                </a:lnTo>
                <a:lnTo>
                  <a:pt x="33527" y="274319"/>
                </a:lnTo>
                <a:lnTo>
                  <a:pt x="39624" y="277367"/>
                </a:lnTo>
                <a:lnTo>
                  <a:pt x="3895343" y="277367"/>
                </a:lnTo>
                <a:lnTo>
                  <a:pt x="3898391" y="274319"/>
                </a:lnTo>
                <a:lnTo>
                  <a:pt x="42671" y="274319"/>
                </a:lnTo>
                <a:lnTo>
                  <a:pt x="39624" y="268223"/>
                </a:lnTo>
                <a:lnTo>
                  <a:pt x="42671" y="268223"/>
                </a:lnTo>
                <a:lnTo>
                  <a:pt x="42671" y="79247"/>
                </a:lnTo>
                <a:lnTo>
                  <a:pt x="39624" y="76200"/>
                </a:lnTo>
                <a:close/>
              </a:path>
              <a:path w="3931920" h="277495">
                <a:moveTo>
                  <a:pt x="42671" y="268223"/>
                </a:moveTo>
                <a:lnTo>
                  <a:pt x="39624" y="268223"/>
                </a:lnTo>
                <a:lnTo>
                  <a:pt x="42671" y="274319"/>
                </a:lnTo>
                <a:lnTo>
                  <a:pt x="42671" y="268223"/>
                </a:lnTo>
                <a:close/>
              </a:path>
              <a:path w="3931920" h="277495">
                <a:moveTo>
                  <a:pt x="3889248" y="268223"/>
                </a:moveTo>
                <a:lnTo>
                  <a:pt x="42671" y="268223"/>
                </a:lnTo>
                <a:lnTo>
                  <a:pt x="42671" y="274319"/>
                </a:lnTo>
                <a:lnTo>
                  <a:pt x="3889248" y="274319"/>
                </a:lnTo>
                <a:lnTo>
                  <a:pt x="3889248" y="268223"/>
                </a:lnTo>
                <a:close/>
              </a:path>
              <a:path w="3931920" h="277495">
                <a:moveTo>
                  <a:pt x="3895343" y="57911"/>
                </a:moveTo>
                <a:lnTo>
                  <a:pt x="3889248" y="64007"/>
                </a:lnTo>
                <a:lnTo>
                  <a:pt x="3889248" y="274319"/>
                </a:lnTo>
                <a:lnTo>
                  <a:pt x="3895343" y="268223"/>
                </a:lnTo>
                <a:lnTo>
                  <a:pt x="3898391" y="268223"/>
                </a:lnTo>
                <a:lnTo>
                  <a:pt x="3898391" y="64007"/>
                </a:lnTo>
                <a:lnTo>
                  <a:pt x="3895343" y="57911"/>
                </a:lnTo>
                <a:close/>
              </a:path>
              <a:path w="3931920" h="277495">
                <a:moveTo>
                  <a:pt x="3898391" y="268223"/>
                </a:moveTo>
                <a:lnTo>
                  <a:pt x="3895343" y="268223"/>
                </a:lnTo>
                <a:lnTo>
                  <a:pt x="3889248" y="274319"/>
                </a:lnTo>
                <a:lnTo>
                  <a:pt x="3898391" y="274319"/>
                </a:lnTo>
                <a:lnTo>
                  <a:pt x="3898391" y="268223"/>
                </a:lnTo>
                <a:close/>
              </a:path>
              <a:path w="3931920" h="277495">
                <a:moveTo>
                  <a:pt x="39624" y="15239"/>
                </a:moveTo>
                <a:lnTo>
                  <a:pt x="0" y="91439"/>
                </a:lnTo>
                <a:lnTo>
                  <a:pt x="33527" y="91439"/>
                </a:lnTo>
                <a:lnTo>
                  <a:pt x="33527" y="79247"/>
                </a:lnTo>
                <a:lnTo>
                  <a:pt x="39624" y="76200"/>
                </a:lnTo>
                <a:lnTo>
                  <a:pt x="68884" y="76200"/>
                </a:lnTo>
                <a:lnTo>
                  <a:pt x="39624" y="15239"/>
                </a:lnTo>
                <a:close/>
              </a:path>
              <a:path w="3931920" h="277495">
                <a:moveTo>
                  <a:pt x="68884" y="76200"/>
                </a:moveTo>
                <a:lnTo>
                  <a:pt x="39624" y="76200"/>
                </a:lnTo>
                <a:lnTo>
                  <a:pt x="42671" y="79247"/>
                </a:lnTo>
                <a:lnTo>
                  <a:pt x="42671" y="91439"/>
                </a:lnTo>
                <a:lnTo>
                  <a:pt x="76200" y="91439"/>
                </a:lnTo>
                <a:lnTo>
                  <a:pt x="68884" y="76200"/>
                </a:lnTo>
                <a:close/>
              </a:path>
              <a:path w="3931920" h="277495">
                <a:moveTo>
                  <a:pt x="3895343" y="0"/>
                </a:moveTo>
                <a:lnTo>
                  <a:pt x="3855720" y="76200"/>
                </a:lnTo>
                <a:lnTo>
                  <a:pt x="3889248" y="76200"/>
                </a:lnTo>
                <a:lnTo>
                  <a:pt x="3889248" y="64007"/>
                </a:lnTo>
                <a:lnTo>
                  <a:pt x="3895343" y="57911"/>
                </a:lnTo>
                <a:lnTo>
                  <a:pt x="3923141" y="57911"/>
                </a:lnTo>
                <a:lnTo>
                  <a:pt x="3895343" y="0"/>
                </a:lnTo>
                <a:close/>
              </a:path>
              <a:path w="3931920" h="277495">
                <a:moveTo>
                  <a:pt x="3923141" y="57911"/>
                </a:moveTo>
                <a:lnTo>
                  <a:pt x="3895343" y="57911"/>
                </a:lnTo>
                <a:lnTo>
                  <a:pt x="3898391" y="64007"/>
                </a:lnTo>
                <a:lnTo>
                  <a:pt x="3898391" y="76200"/>
                </a:lnTo>
                <a:lnTo>
                  <a:pt x="3931920" y="76200"/>
                </a:lnTo>
                <a:lnTo>
                  <a:pt x="3923141" y="57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2117851" y="2559812"/>
            <a:ext cx="66167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Verdana"/>
                <a:cs typeface="Verdana"/>
              </a:rPr>
              <a:t>Interface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776731" y="7051614"/>
            <a:ext cx="1277620" cy="24955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Page 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346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5" name="object 9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17: Data Communications and Computer Networks</a:t>
            </a:r>
          </a:p>
        </p:txBody>
      </p:sp>
      <p:sp>
        <p:nvSpPr>
          <p:cNvPr id="96" name="object 9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29</a:t>
            </a:fld>
            <a:r>
              <a:rPr spc="-10" dirty="0"/>
              <a:t>/57</a:t>
            </a:r>
          </a:p>
        </p:txBody>
      </p:sp>
      <p:sp>
        <p:nvSpPr>
          <p:cNvPr id="82" name="object 82"/>
          <p:cNvSpPr txBox="1"/>
          <p:nvPr/>
        </p:nvSpPr>
        <p:spPr>
          <a:xfrm>
            <a:off x="2108707" y="3138932"/>
            <a:ext cx="66167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Verdana"/>
                <a:cs typeface="Verdana"/>
              </a:rPr>
              <a:t>Interface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117851" y="3718051"/>
            <a:ext cx="66167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Verdana"/>
                <a:cs typeface="Verdana"/>
              </a:rPr>
              <a:t>Interface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117851" y="4303267"/>
            <a:ext cx="66167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Verdana"/>
                <a:cs typeface="Verdana"/>
              </a:rPr>
              <a:t>Interface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2117851" y="4903723"/>
            <a:ext cx="6616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Verdana"/>
                <a:cs typeface="Verdana"/>
              </a:rPr>
              <a:t>Interface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2117851" y="5470652"/>
            <a:ext cx="6616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Verdana"/>
                <a:cs typeface="Verdana"/>
              </a:rPr>
              <a:t>Interface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6875780" y="5461508"/>
            <a:ext cx="6616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Verdana"/>
                <a:cs typeface="Verdana"/>
              </a:rPr>
              <a:t>Interface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887971" y="4888484"/>
            <a:ext cx="6616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Verdana"/>
                <a:cs typeface="Verdana"/>
              </a:rPr>
              <a:t>Interface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6884923" y="4312411"/>
            <a:ext cx="66167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Verdana"/>
                <a:cs typeface="Verdana"/>
              </a:rPr>
              <a:t>Interface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6884923" y="3736339"/>
            <a:ext cx="66167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Verdana"/>
                <a:cs typeface="Verdana"/>
              </a:rPr>
              <a:t>Interface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6921500" y="3141980"/>
            <a:ext cx="66167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Verdana"/>
                <a:cs typeface="Verdana"/>
              </a:rPr>
              <a:t>Interface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6894068" y="2559812"/>
            <a:ext cx="66167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Verdana"/>
                <a:cs typeface="Verdana"/>
              </a:rPr>
              <a:t>Interface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93" name="object 93"/>
          <p:cNvSpPr txBox="1">
            <a:spLocks noGrp="1"/>
          </p:cNvSpPr>
          <p:nvPr>
            <p:ph type="title"/>
          </p:nvPr>
        </p:nvSpPr>
        <p:spPr>
          <a:xfrm>
            <a:off x="950467" y="685292"/>
            <a:ext cx="57023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Layers, Interfaces, and Protocols  in </a:t>
            </a:r>
            <a:r>
              <a:rPr sz="2400" dirty="0"/>
              <a:t>the </a:t>
            </a:r>
            <a:r>
              <a:rPr sz="2400" spc="-5" dirty="0"/>
              <a:t>OSI</a:t>
            </a:r>
            <a:r>
              <a:rPr sz="2400" spc="10" dirty="0"/>
              <a:t> </a:t>
            </a:r>
            <a:r>
              <a:rPr sz="2400" spc="-5" dirty="0"/>
              <a:t>Model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32180" y="1810004"/>
            <a:ext cx="7192645" cy="35964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spc="-5" dirty="0">
                <a:latin typeface="Verdana"/>
                <a:cs typeface="Verdana"/>
              </a:rPr>
              <a:t>In this chapter you will learn</a:t>
            </a:r>
            <a:r>
              <a:rPr sz="2200" b="1" spc="-35" dirty="0">
                <a:latin typeface="Verdana"/>
                <a:cs typeface="Verdana"/>
              </a:rPr>
              <a:t> </a:t>
            </a:r>
            <a:r>
              <a:rPr sz="2200" b="1" dirty="0">
                <a:latin typeface="Verdana"/>
                <a:cs typeface="Verdana"/>
              </a:rPr>
              <a:t>about:</a:t>
            </a:r>
            <a:endParaRPr sz="2200">
              <a:latin typeface="Verdana"/>
              <a:cs typeface="Verdana"/>
            </a:endParaRPr>
          </a:p>
          <a:p>
            <a:pPr marL="521334" indent="-457200">
              <a:lnSpc>
                <a:spcPct val="100000"/>
              </a:lnSpc>
              <a:spcBef>
                <a:spcPts val="1495"/>
              </a:spcBef>
              <a:buClr>
                <a:srgbClr val="FF3300"/>
              </a:buClr>
              <a:buFont typeface="Wingdings"/>
              <a:buChar char=""/>
              <a:tabLst>
                <a:tab pos="521334" algn="l"/>
                <a:tab pos="521970" algn="l"/>
              </a:tabLst>
            </a:pPr>
            <a:r>
              <a:rPr lang="en-US" sz="2000" spc="-5" dirty="0" smtClean="0">
                <a:latin typeface="Verdana"/>
                <a:cs typeface="Verdana"/>
              </a:rPr>
              <a:t>What is Computer Network?</a:t>
            </a:r>
          </a:p>
          <a:p>
            <a:pPr marL="521334" indent="-457200">
              <a:lnSpc>
                <a:spcPct val="100000"/>
              </a:lnSpc>
              <a:spcBef>
                <a:spcPts val="1495"/>
              </a:spcBef>
              <a:buClr>
                <a:srgbClr val="FF3300"/>
              </a:buClr>
              <a:buFont typeface="Wingdings"/>
              <a:buChar char=""/>
              <a:tabLst>
                <a:tab pos="521334" algn="l"/>
                <a:tab pos="521970" algn="l"/>
              </a:tabLst>
            </a:pPr>
            <a:r>
              <a:rPr sz="2000" spc="-5" smtClean="0">
                <a:latin typeface="Verdana"/>
                <a:cs typeface="Verdana"/>
              </a:rPr>
              <a:t>Basic </a:t>
            </a:r>
            <a:r>
              <a:rPr sz="2000" spc="-10" dirty="0">
                <a:latin typeface="Verdana"/>
                <a:cs typeface="Verdana"/>
              </a:rPr>
              <a:t>elements of </a:t>
            </a:r>
            <a:r>
              <a:rPr sz="2000" spc="-5" dirty="0">
                <a:latin typeface="Verdana"/>
                <a:cs typeface="Verdana"/>
              </a:rPr>
              <a:t>a communication</a:t>
            </a:r>
            <a:r>
              <a:rPr sz="2000" spc="0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system</a:t>
            </a:r>
            <a:endParaRPr sz="2000">
              <a:latin typeface="Verdana"/>
              <a:cs typeface="Verdana"/>
            </a:endParaRPr>
          </a:p>
          <a:p>
            <a:pPr marL="521334" marR="53975" indent="-457200">
              <a:lnSpc>
                <a:spcPct val="100000"/>
              </a:lnSpc>
              <a:spcBef>
                <a:spcPts val="1085"/>
              </a:spcBef>
              <a:buClr>
                <a:srgbClr val="FF3300"/>
              </a:buClr>
              <a:buFont typeface="Wingdings"/>
              <a:buChar char=""/>
              <a:tabLst>
                <a:tab pos="521334" algn="l"/>
                <a:tab pos="521970" algn="l"/>
              </a:tabLst>
            </a:pPr>
            <a:r>
              <a:rPr lang="en-US" sz="2000" spc="-10" dirty="0" smtClean="0">
                <a:latin typeface="Verdana"/>
                <a:cs typeface="Verdana"/>
              </a:rPr>
              <a:t>Transmission Mode and Media</a:t>
            </a:r>
          </a:p>
          <a:p>
            <a:pPr marL="521334" marR="53975" indent="-457200">
              <a:lnSpc>
                <a:spcPct val="100000"/>
              </a:lnSpc>
              <a:spcBef>
                <a:spcPts val="1085"/>
              </a:spcBef>
              <a:buClr>
                <a:srgbClr val="FF3300"/>
              </a:buClr>
              <a:buFont typeface="Wingdings"/>
              <a:buChar char=""/>
              <a:tabLst>
                <a:tab pos="521334" algn="l"/>
                <a:tab pos="521970" algn="l"/>
              </a:tabLst>
            </a:pPr>
            <a:r>
              <a:rPr lang="en-US" sz="2000" spc="-10" dirty="0" smtClean="0">
                <a:latin typeface="Verdana"/>
                <a:cs typeface="Verdana"/>
              </a:rPr>
              <a:t>Analog and Digital Signal</a:t>
            </a:r>
            <a:endParaRPr sz="2000">
              <a:latin typeface="Verdana"/>
              <a:cs typeface="Verdana"/>
            </a:endParaRPr>
          </a:p>
          <a:p>
            <a:pPr marL="521334" indent="-457200">
              <a:lnSpc>
                <a:spcPct val="100000"/>
              </a:lnSpc>
              <a:spcBef>
                <a:spcPts val="1075"/>
              </a:spcBef>
              <a:buClr>
                <a:srgbClr val="FF3300"/>
              </a:buClr>
              <a:buFont typeface="Wingdings"/>
              <a:buChar char=""/>
              <a:tabLst>
                <a:tab pos="521334" algn="l"/>
                <a:tab pos="521970" algn="l"/>
              </a:tabLst>
            </a:pPr>
            <a:r>
              <a:rPr sz="2000" spc="-5" dirty="0">
                <a:latin typeface="Verdana"/>
                <a:cs typeface="Verdana"/>
              </a:rPr>
              <a:t>Types </a:t>
            </a:r>
            <a:r>
              <a:rPr sz="2000" spc="-10" dirty="0">
                <a:latin typeface="Verdana"/>
                <a:cs typeface="Verdana"/>
              </a:rPr>
              <a:t>of </a:t>
            </a:r>
            <a:r>
              <a:rPr sz="2000" spc="-10">
                <a:latin typeface="Verdana"/>
                <a:cs typeface="Verdana"/>
              </a:rPr>
              <a:t>computer</a:t>
            </a:r>
            <a:r>
              <a:rPr sz="2000" spc="-20">
                <a:latin typeface="Verdana"/>
                <a:cs typeface="Verdana"/>
              </a:rPr>
              <a:t> </a:t>
            </a:r>
            <a:r>
              <a:rPr sz="2000" smtClean="0">
                <a:latin typeface="Verdana"/>
                <a:cs typeface="Verdana"/>
              </a:rPr>
              <a:t>networks</a:t>
            </a:r>
            <a:r>
              <a:rPr lang="en-US" sz="2000" dirty="0" smtClean="0">
                <a:latin typeface="Verdana"/>
                <a:cs typeface="Verdana"/>
              </a:rPr>
              <a:t> and Topology</a:t>
            </a:r>
            <a:endParaRPr sz="2000">
              <a:latin typeface="Verdana"/>
              <a:cs typeface="Verdana"/>
            </a:endParaRPr>
          </a:p>
          <a:p>
            <a:pPr marL="521334" marR="5080" indent="-457200">
              <a:lnSpc>
                <a:spcPct val="100000"/>
              </a:lnSpc>
              <a:spcBef>
                <a:spcPts val="1080"/>
              </a:spcBef>
              <a:buClr>
                <a:srgbClr val="FF3300"/>
              </a:buClr>
              <a:buFont typeface="Wingdings"/>
              <a:buChar char=""/>
              <a:tabLst>
                <a:tab pos="521334" algn="l"/>
                <a:tab pos="521970" algn="l"/>
              </a:tabLst>
            </a:pPr>
            <a:r>
              <a:rPr lang="en-US" sz="2000" spc="-5" dirty="0" smtClean="0">
                <a:latin typeface="Verdana"/>
                <a:cs typeface="Verdana"/>
              </a:rPr>
              <a:t>OSI Model</a:t>
            </a:r>
            <a:endParaRPr sz="2000">
              <a:latin typeface="Verdana"/>
              <a:cs typeface="Verdana"/>
            </a:endParaRPr>
          </a:p>
          <a:p>
            <a:pPr marL="521334" marR="231775" indent="-457200">
              <a:lnSpc>
                <a:spcPct val="100000"/>
              </a:lnSpc>
              <a:spcBef>
                <a:spcPts val="1060"/>
              </a:spcBef>
              <a:buClr>
                <a:srgbClr val="FF3300"/>
              </a:buClr>
              <a:buFont typeface="Wingdings"/>
              <a:buChar char=""/>
              <a:tabLst>
                <a:tab pos="521334" algn="l"/>
                <a:tab pos="521970" algn="l"/>
              </a:tabLst>
            </a:pPr>
            <a:r>
              <a:rPr lang="en-US" sz="2000" spc="-10" dirty="0" smtClean="0">
                <a:latin typeface="Verdana"/>
                <a:cs typeface="Verdana"/>
              </a:rPr>
              <a:t>Network Devices and Wireless Technologies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6731" y="7051614"/>
            <a:ext cx="1290320" cy="24955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2100" baseline="1984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320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17: Data Communications and Computer Networks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192516" y="7066854"/>
            <a:ext cx="942340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Slide</a:t>
            </a:r>
            <a:r>
              <a:rPr sz="1400" spc="-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2/57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0467" y="688339"/>
            <a:ext cx="456946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/>
              <a:t>Learning </a:t>
            </a:r>
            <a:r>
              <a:rPr sz="3200" spc="-5" dirty="0"/>
              <a:t>Objectives</a:t>
            </a:r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6188" y="345744"/>
            <a:ext cx="8472170" cy="105918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408045">
              <a:lnSpc>
                <a:spcPct val="100000"/>
              </a:lnSpc>
              <a:spcBef>
                <a:spcPts val="819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  <a:p>
            <a:pPr marL="12700" marR="1275715">
              <a:lnSpc>
                <a:spcPct val="99300"/>
              </a:lnSpc>
              <a:spcBef>
                <a:spcPts val="730"/>
              </a:spcBef>
            </a:pPr>
            <a:r>
              <a:rPr sz="1400" b="1" spc="-10" dirty="0">
                <a:latin typeface="Verdana"/>
                <a:cs typeface="Verdana"/>
              </a:rPr>
              <a:t>An example illustrating </a:t>
            </a:r>
            <a:r>
              <a:rPr sz="1400" b="1" spc="-5" dirty="0">
                <a:latin typeface="Verdana"/>
                <a:cs typeface="Verdana"/>
              </a:rPr>
              <a:t>transfer of </a:t>
            </a:r>
            <a:r>
              <a:rPr sz="1400" b="1" spc="-10" dirty="0">
                <a:latin typeface="Verdana"/>
                <a:cs typeface="Verdana"/>
              </a:rPr>
              <a:t>message M from sending </a:t>
            </a:r>
            <a:r>
              <a:rPr sz="1400" b="1" spc="-5" dirty="0">
                <a:latin typeface="Verdana"/>
                <a:cs typeface="Verdana"/>
              </a:rPr>
              <a:t>node </a:t>
            </a:r>
            <a:r>
              <a:rPr sz="1400" b="1" spc="-15" dirty="0">
                <a:latin typeface="Verdana"/>
                <a:cs typeface="Verdana"/>
              </a:rPr>
              <a:t>to </a:t>
            </a:r>
            <a:r>
              <a:rPr sz="1400" b="1" spc="-20" dirty="0">
                <a:latin typeface="Verdana"/>
                <a:cs typeface="Verdana"/>
              </a:rPr>
              <a:t>the  </a:t>
            </a:r>
            <a:r>
              <a:rPr sz="1400" b="1" spc="-5" dirty="0">
                <a:latin typeface="Verdana"/>
                <a:cs typeface="Verdana"/>
              </a:rPr>
              <a:t>receiving </a:t>
            </a:r>
            <a:r>
              <a:rPr sz="1400" b="1" spc="-10" dirty="0">
                <a:latin typeface="Verdana"/>
                <a:cs typeface="Verdana"/>
              </a:rPr>
              <a:t>node </a:t>
            </a:r>
            <a:r>
              <a:rPr sz="1400" b="1" spc="-5" dirty="0">
                <a:latin typeface="Verdana"/>
                <a:cs typeface="Verdana"/>
              </a:rPr>
              <a:t>in </a:t>
            </a:r>
            <a:r>
              <a:rPr sz="1400" b="1" spc="-20" dirty="0">
                <a:latin typeface="Verdana"/>
                <a:cs typeface="Verdana"/>
              </a:rPr>
              <a:t>the </a:t>
            </a:r>
            <a:r>
              <a:rPr sz="1400" b="1" spc="-10" dirty="0">
                <a:latin typeface="Verdana"/>
                <a:cs typeface="Verdana"/>
              </a:rPr>
              <a:t>OSI model: </a:t>
            </a:r>
            <a:r>
              <a:rPr sz="1400" b="1" i="1" spc="-5" dirty="0">
                <a:latin typeface="Verdana"/>
                <a:cs typeface="Verdana"/>
              </a:rPr>
              <a:t>H</a:t>
            </a:r>
            <a:r>
              <a:rPr sz="1350" b="1" i="1" spc="-7" baseline="-24691" dirty="0">
                <a:latin typeface="Verdana"/>
                <a:cs typeface="Verdana"/>
              </a:rPr>
              <a:t>n</a:t>
            </a:r>
            <a:r>
              <a:rPr sz="1400" b="1" spc="-5" dirty="0">
                <a:latin typeface="Verdana"/>
                <a:cs typeface="Verdana"/>
              </a:rPr>
              <a:t>, </a:t>
            </a:r>
            <a:r>
              <a:rPr sz="1400" b="1" spc="-10" dirty="0">
                <a:latin typeface="Verdana"/>
                <a:cs typeface="Verdana"/>
              </a:rPr>
              <a:t>header added </a:t>
            </a:r>
            <a:r>
              <a:rPr sz="1400" b="1" spc="-5" dirty="0">
                <a:latin typeface="Verdana"/>
                <a:cs typeface="Verdana"/>
              </a:rPr>
              <a:t>by </a:t>
            </a:r>
            <a:r>
              <a:rPr sz="1400" b="1" spc="-10" dirty="0">
                <a:latin typeface="Verdana"/>
                <a:cs typeface="Verdana"/>
              </a:rPr>
              <a:t>layer </a:t>
            </a:r>
            <a:r>
              <a:rPr sz="1400" b="1" dirty="0">
                <a:latin typeface="Verdana"/>
                <a:cs typeface="Verdana"/>
              </a:rPr>
              <a:t>n:</a:t>
            </a:r>
            <a:r>
              <a:rPr sz="1400" b="1" i="1" dirty="0">
                <a:latin typeface="Verdana"/>
                <a:cs typeface="Verdana"/>
              </a:rPr>
              <a:t>T</a:t>
            </a:r>
            <a:r>
              <a:rPr sz="1350" b="1" i="1" baseline="-24691" dirty="0">
                <a:latin typeface="Verdana"/>
                <a:cs typeface="Verdana"/>
              </a:rPr>
              <a:t>n</a:t>
            </a:r>
            <a:r>
              <a:rPr sz="1400" b="1" dirty="0">
                <a:latin typeface="Verdana"/>
                <a:cs typeface="Verdana"/>
              </a:rPr>
              <a:t>, </a:t>
            </a:r>
            <a:r>
              <a:rPr sz="1400" b="1" spc="-10" dirty="0">
                <a:latin typeface="Verdana"/>
                <a:cs typeface="Verdana"/>
              </a:rPr>
              <a:t>trailer  added </a:t>
            </a:r>
            <a:r>
              <a:rPr sz="1400" b="1" spc="-5" dirty="0">
                <a:latin typeface="Verdana"/>
                <a:cs typeface="Verdana"/>
              </a:rPr>
              <a:t>by </a:t>
            </a:r>
            <a:r>
              <a:rPr sz="1400" b="1" spc="-10" dirty="0">
                <a:latin typeface="Verdana"/>
                <a:cs typeface="Verdana"/>
              </a:rPr>
              <a:t>layer</a:t>
            </a:r>
            <a:r>
              <a:rPr sz="1400" b="1" spc="35" dirty="0">
                <a:latin typeface="Verdana"/>
                <a:cs typeface="Verdana"/>
              </a:rPr>
              <a:t> </a:t>
            </a:r>
            <a:r>
              <a:rPr sz="1400" b="1" i="1" spc="-10" dirty="0">
                <a:latin typeface="Verdana"/>
                <a:cs typeface="Verdana"/>
              </a:rPr>
              <a:t>n</a:t>
            </a:r>
            <a:r>
              <a:rPr sz="1400" b="1" spc="-10" dirty="0"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94888" y="6260591"/>
            <a:ext cx="3533140" cy="189230"/>
          </a:xfrm>
          <a:custGeom>
            <a:avLst/>
            <a:gdLst/>
            <a:ahLst/>
            <a:cxnLst/>
            <a:rect l="l" t="t" r="r" b="b"/>
            <a:pathLst>
              <a:path w="3533140" h="189229">
                <a:moveTo>
                  <a:pt x="6096" y="3048"/>
                </a:moveTo>
                <a:lnTo>
                  <a:pt x="0" y="9144"/>
                </a:lnTo>
                <a:lnTo>
                  <a:pt x="0" y="185928"/>
                </a:lnTo>
                <a:lnTo>
                  <a:pt x="6096" y="188976"/>
                </a:lnTo>
                <a:lnTo>
                  <a:pt x="3493008" y="188976"/>
                </a:lnTo>
                <a:lnTo>
                  <a:pt x="3499104" y="185928"/>
                </a:lnTo>
                <a:lnTo>
                  <a:pt x="9144" y="185928"/>
                </a:lnTo>
                <a:lnTo>
                  <a:pt x="6096" y="179832"/>
                </a:lnTo>
                <a:lnTo>
                  <a:pt x="9144" y="179832"/>
                </a:lnTo>
                <a:lnTo>
                  <a:pt x="9144" y="9144"/>
                </a:lnTo>
                <a:lnTo>
                  <a:pt x="6096" y="3048"/>
                </a:lnTo>
                <a:close/>
              </a:path>
              <a:path w="3533140" h="189229">
                <a:moveTo>
                  <a:pt x="9144" y="179832"/>
                </a:moveTo>
                <a:lnTo>
                  <a:pt x="6096" y="179832"/>
                </a:lnTo>
                <a:lnTo>
                  <a:pt x="9144" y="185928"/>
                </a:lnTo>
                <a:lnTo>
                  <a:pt x="9144" y="179832"/>
                </a:lnTo>
                <a:close/>
              </a:path>
              <a:path w="3533140" h="189229">
                <a:moveTo>
                  <a:pt x="3489960" y="179832"/>
                </a:moveTo>
                <a:lnTo>
                  <a:pt x="9144" y="179832"/>
                </a:lnTo>
                <a:lnTo>
                  <a:pt x="9144" y="185928"/>
                </a:lnTo>
                <a:lnTo>
                  <a:pt x="3489960" y="185928"/>
                </a:lnTo>
                <a:lnTo>
                  <a:pt x="3489960" y="179832"/>
                </a:lnTo>
                <a:close/>
              </a:path>
              <a:path w="3533140" h="189229">
                <a:moveTo>
                  <a:pt x="3493008" y="57912"/>
                </a:moveTo>
                <a:lnTo>
                  <a:pt x="3489960" y="64008"/>
                </a:lnTo>
                <a:lnTo>
                  <a:pt x="3489960" y="185928"/>
                </a:lnTo>
                <a:lnTo>
                  <a:pt x="3493008" y="179832"/>
                </a:lnTo>
                <a:lnTo>
                  <a:pt x="3499104" y="179832"/>
                </a:lnTo>
                <a:lnTo>
                  <a:pt x="3499104" y="64008"/>
                </a:lnTo>
                <a:lnTo>
                  <a:pt x="3493008" y="57912"/>
                </a:lnTo>
                <a:close/>
              </a:path>
              <a:path w="3533140" h="189229">
                <a:moveTo>
                  <a:pt x="3499104" y="179832"/>
                </a:moveTo>
                <a:lnTo>
                  <a:pt x="3493008" y="179832"/>
                </a:lnTo>
                <a:lnTo>
                  <a:pt x="3489960" y="185928"/>
                </a:lnTo>
                <a:lnTo>
                  <a:pt x="3499104" y="185928"/>
                </a:lnTo>
                <a:lnTo>
                  <a:pt x="3499104" y="179832"/>
                </a:lnTo>
                <a:close/>
              </a:path>
              <a:path w="3533140" h="189229">
                <a:moveTo>
                  <a:pt x="3493008" y="0"/>
                </a:moveTo>
                <a:lnTo>
                  <a:pt x="3456432" y="76200"/>
                </a:lnTo>
                <a:lnTo>
                  <a:pt x="3489960" y="76200"/>
                </a:lnTo>
                <a:lnTo>
                  <a:pt x="3489960" y="64008"/>
                </a:lnTo>
                <a:lnTo>
                  <a:pt x="3493008" y="57912"/>
                </a:lnTo>
                <a:lnTo>
                  <a:pt x="3523122" y="57912"/>
                </a:lnTo>
                <a:lnTo>
                  <a:pt x="3493008" y="0"/>
                </a:lnTo>
                <a:close/>
              </a:path>
              <a:path w="3533140" h="189229">
                <a:moveTo>
                  <a:pt x="3523122" y="57912"/>
                </a:moveTo>
                <a:lnTo>
                  <a:pt x="3493008" y="57912"/>
                </a:lnTo>
                <a:lnTo>
                  <a:pt x="3499104" y="64008"/>
                </a:lnTo>
                <a:lnTo>
                  <a:pt x="3499104" y="76200"/>
                </a:lnTo>
                <a:lnTo>
                  <a:pt x="3532632" y="76200"/>
                </a:lnTo>
                <a:lnTo>
                  <a:pt x="3523122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71292" y="3394964"/>
            <a:ext cx="8191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5" dirty="0">
                <a:latin typeface="Verdana"/>
                <a:cs typeface="Verdana"/>
              </a:rPr>
              <a:t>7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77895" y="2435351"/>
            <a:ext cx="688975" cy="338455"/>
          </a:xfrm>
          <a:custGeom>
            <a:avLst/>
            <a:gdLst/>
            <a:ahLst/>
            <a:cxnLst/>
            <a:rect l="l" t="t" r="r" b="b"/>
            <a:pathLst>
              <a:path w="688975" h="338455">
                <a:moveTo>
                  <a:pt x="0" y="338327"/>
                </a:moveTo>
                <a:lnTo>
                  <a:pt x="688847" y="338327"/>
                </a:lnTo>
                <a:lnTo>
                  <a:pt x="688847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790444" y="2507995"/>
            <a:ext cx="1828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z="1100" i="1" spc="5" dirty="0">
                <a:latin typeface="Verdana"/>
                <a:cs typeface="Verdana"/>
              </a:rPr>
              <a:t>H</a:t>
            </a:r>
            <a:r>
              <a:rPr sz="1050" i="1" spc="-7" baseline="-23809" dirty="0">
                <a:latin typeface="Verdana"/>
                <a:cs typeface="Verdana"/>
              </a:rPr>
              <a:t>7</a:t>
            </a:r>
            <a:endParaRPr sz="1050" baseline="-23809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88564" y="2517139"/>
            <a:ext cx="67373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69215" algn="ctr">
              <a:lnSpc>
                <a:spcPct val="100000"/>
              </a:lnSpc>
              <a:spcBef>
                <a:spcPts val="105"/>
              </a:spcBef>
            </a:pPr>
            <a:r>
              <a:rPr sz="1100" i="1" dirty="0">
                <a:latin typeface="Verdana"/>
                <a:cs typeface="Verdana"/>
              </a:rPr>
              <a:t>M</a:t>
            </a:r>
            <a:endParaRPr sz="1100">
              <a:latin typeface="Verdana"/>
              <a:cs typeface="Verdana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732532" y="3049523"/>
          <a:ext cx="1075054" cy="368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945"/>
                <a:gridCol w="196214"/>
                <a:gridCol w="683895"/>
              </a:tblGrid>
              <a:tr h="347345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6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946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100" i="1" dirty="0">
                          <a:latin typeface="Verdana"/>
                          <a:cs typeface="Verdana"/>
                        </a:rPr>
                        <a:t>H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946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100" i="1" dirty="0">
                          <a:latin typeface="Verdana"/>
                          <a:cs typeface="Verdana"/>
                        </a:rPr>
                        <a:t>M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619755" y="3671315"/>
          <a:ext cx="1270635" cy="375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675"/>
                <a:gridCol w="194945"/>
                <a:gridCol w="194945"/>
                <a:gridCol w="687070"/>
              </a:tblGrid>
              <a:tr h="35623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5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6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7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100" i="1" dirty="0">
                          <a:latin typeface="Verdana"/>
                          <a:cs typeface="Verdana"/>
                        </a:rPr>
                        <a:t>M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2779267" y="1523491"/>
            <a:ext cx="98933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Verdana"/>
                <a:cs typeface="Verdana"/>
              </a:rPr>
              <a:t>Sending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node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73679" y="4376928"/>
            <a:ext cx="182880" cy="356870"/>
          </a:xfrm>
          <a:custGeom>
            <a:avLst/>
            <a:gdLst/>
            <a:ahLst/>
            <a:cxnLst/>
            <a:rect l="l" t="t" r="r" b="b"/>
            <a:pathLst>
              <a:path w="182880" h="356870">
                <a:moveTo>
                  <a:pt x="0" y="356616"/>
                </a:moveTo>
                <a:lnTo>
                  <a:pt x="182880" y="356616"/>
                </a:lnTo>
                <a:lnTo>
                  <a:pt x="182880" y="0"/>
                </a:lnTo>
                <a:lnTo>
                  <a:pt x="0" y="0"/>
                </a:lnTo>
                <a:lnTo>
                  <a:pt x="0" y="3566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56560" y="4376928"/>
            <a:ext cx="198120" cy="356870"/>
          </a:xfrm>
          <a:custGeom>
            <a:avLst/>
            <a:gdLst/>
            <a:ahLst/>
            <a:cxnLst/>
            <a:rect l="l" t="t" r="r" b="b"/>
            <a:pathLst>
              <a:path w="198119" h="356870">
                <a:moveTo>
                  <a:pt x="0" y="356616"/>
                </a:moveTo>
                <a:lnTo>
                  <a:pt x="198119" y="356616"/>
                </a:lnTo>
                <a:lnTo>
                  <a:pt x="198119" y="0"/>
                </a:lnTo>
                <a:lnTo>
                  <a:pt x="0" y="0"/>
                </a:lnTo>
                <a:lnTo>
                  <a:pt x="0" y="3566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2199132" y="4372355"/>
          <a:ext cx="951229" cy="375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945"/>
                <a:gridCol w="193675"/>
                <a:gridCol w="181610"/>
                <a:gridCol w="182879"/>
                <a:gridCol w="198120"/>
              </a:tblGrid>
              <a:tr h="356235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4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5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6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7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1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3819144" y="4376928"/>
            <a:ext cx="198120" cy="356870"/>
          </a:xfrm>
          <a:custGeom>
            <a:avLst/>
            <a:gdLst/>
            <a:ahLst/>
            <a:cxnLst/>
            <a:rect l="l" t="t" r="r" b="b"/>
            <a:pathLst>
              <a:path w="198120" h="356870">
                <a:moveTo>
                  <a:pt x="0" y="356616"/>
                </a:moveTo>
                <a:lnTo>
                  <a:pt x="198120" y="356616"/>
                </a:lnTo>
                <a:lnTo>
                  <a:pt x="198120" y="0"/>
                </a:lnTo>
                <a:lnTo>
                  <a:pt x="0" y="0"/>
                </a:lnTo>
                <a:lnTo>
                  <a:pt x="0" y="3566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87952" y="4376928"/>
            <a:ext cx="198120" cy="356870"/>
          </a:xfrm>
          <a:custGeom>
            <a:avLst/>
            <a:gdLst/>
            <a:ahLst/>
            <a:cxnLst/>
            <a:rect l="l" t="t" r="r" b="b"/>
            <a:pathLst>
              <a:path w="198120" h="356870">
                <a:moveTo>
                  <a:pt x="0" y="356616"/>
                </a:moveTo>
                <a:lnTo>
                  <a:pt x="198120" y="356616"/>
                </a:lnTo>
                <a:lnTo>
                  <a:pt x="198120" y="0"/>
                </a:lnTo>
                <a:lnTo>
                  <a:pt x="0" y="0"/>
                </a:lnTo>
                <a:lnTo>
                  <a:pt x="0" y="3566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3433571" y="4372355"/>
          <a:ext cx="949324" cy="375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"/>
                <a:gridCol w="182880"/>
                <a:gridCol w="196850"/>
                <a:gridCol w="172720"/>
                <a:gridCol w="198754"/>
              </a:tblGrid>
              <a:tr h="356235"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4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5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6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7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2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2410967" y="5641847"/>
            <a:ext cx="198120" cy="356870"/>
          </a:xfrm>
          <a:custGeom>
            <a:avLst/>
            <a:gdLst/>
            <a:ahLst/>
            <a:cxnLst/>
            <a:rect l="l" t="t" r="r" b="b"/>
            <a:pathLst>
              <a:path w="198119" h="356870">
                <a:moveTo>
                  <a:pt x="0" y="356615"/>
                </a:moveTo>
                <a:lnTo>
                  <a:pt x="198119" y="356615"/>
                </a:lnTo>
                <a:lnTo>
                  <a:pt x="198119" y="0"/>
                </a:lnTo>
                <a:lnTo>
                  <a:pt x="0" y="0"/>
                </a:lnTo>
                <a:lnTo>
                  <a:pt x="0" y="3566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638300" y="5637276"/>
          <a:ext cx="1551302" cy="3784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850"/>
                <a:gridCol w="192404"/>
                <a:gridCol w="196850"/>
                <a:gridCol w="182879"/>
                <a:gridCol w="196850"/>
                <a:gridCol w="195580"/>
                <a:gridCol w="195580"/>
                <a:gridCol w="194309"/>
              </a:tblGrid>
              <a:tr h="356235"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2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413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3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4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5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413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6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413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7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i="1" spc="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1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i="1" spc="-1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2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4148328" y="5641847"/>
            <a:ext cx="195580" cy="356870"/>
          </a:xfrm>
          <a:custGeom>
            <a:avLst/>
            <a:gdLst/>
            <a:ahLst/>
            <a:cxnLst/>
            <a:rect l="l" t="t" r="r" b="b"/>
            <a:pathLst>
              <a:path w="195579" h="356870">
                <a:moveTo>
                  <a:pt x="0" y="356615"/>
                </a:moveTo>
                <a:lnTo>
                  <a:pt x="195072" y="356615"/>
                </a:lnTo>
                <a:lnTo>
                  <a:pt x="195072" y="0"/>
                </a:lnTo>
                <a:lnTo>
                  <a:pt x="0" y="0"/>
                </a:lnTo>
                <a:lnTo>
                  <a:pt x="0" y="3566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684776" y="5836445"/>
            <a:ext cx="5651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i="1" spc="-5" dirty="0">
                <a:latin typeface="Verdana"/>
                <a:cs typeface="Verdana"/>
              </a:rPr>
              <a:t>2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721352" y="5641847"/>
            <a:ext cx="198120" cy="356870"/>
          </a:xfrm>
          <a:custGeom>
            <a:avLst/>
            <a:gdLst/>
            <a:ahLst/>
            <a:cxnLst/>
            <a:rect l="l" t="t" r="r" b="b"/>
            <a:pathLst>
              <a:path w="198120" h="356870">
                <a:moveTo>
                  <a:pt x="0" y="356615"/>
                </a:moveTo>
                <a:lnTo>
                  <a:pt x="198120" y="356615"/>
                </a:lnTo>
                <a:lnTo>
                  <a:pt x="198120" y="0"/>
                </a:lnTo>
                <a:lnTo>
                  <a:pt x="0" y="0"/>
                </a:lnTo>
                <a:lnTo>
                  <a:pt x="0" y="3566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3375659" y="5637276"/>
          <a:ext cx="1543045" cy="3784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850"/>
                <a:gridCol w="192404"/>
                <a:gridCol w="195579"/>
                <a:gridCol w="184784"/>
                <a:gridCol w="195580"/>
                <a:gridCol w="192405"/>
                <a:gridCol w="191134"/>
                <a:gridCol w="194309"/>
              </a:tblGrid>
              <a:tr h="356235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2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413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3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4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5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baseline="-23809" dirty="0">
                          <a:latin typeface="Verdana"/>
                          <a:cs typeface="Verdana"/>
                        </a:rPr>
                        <a:t>6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413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7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413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i="1" dirty="0">
                          <a:latin typeface="Verdana"/>
                          <a:cs typeface="Verdana"/>
                        </a:rPr>
                        <a:t>M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10413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i="1" spc="-1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050" i="1" spc="-15" baseline="-23809" dirty="0">
                          <a:latin typeface="Verdana"/>
                          <a:cs typeface="Verdana"/>
                        </a:rPr>
                        <a:t>2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413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4" name="object 24"/>
          <p:cNvSpPr/>
          <p:nvPr/>
        </p:nvSpPr>
        <p:spPr>
          <a:xfrm>
            <a:off x="3980688" y="5004815"/>
            <a:ext cx="195580" cy="356870"/>
          </a:xfrm>
          <a:custGeom>
            <a:avLst/>
            <a:gdLst/>
            <a:ahLst/>
            <a:cxnLst/>
            <a:rect l="l" t="t" r="r" b="b"/>
            <a:pathLst>
              <a:path w="195579" h="356870">
                <a:moveTo>
                  <a:pt x="0" y="356616"/>
                </a:moveTo>
                <a:lnTo>
                  <a:pt x="195072" y="356616"/>
                </a:lnTo>
                <a:lnTo>
                  <a:pt x="195072" y="0"/>
                </a:lnTo>
                <a:lnTo>
                  <a:pt x="0" y="0"/>
                </a:lnTo>
                <a:lnTo>
                  <a:pt x="0" y="3566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3400044" y="5000244"/>
          <a:ext cx="1162049" cy="375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850"/>
                <a:gridCol w="193675"/>
                <a:gridCol w="186054"/>
                <a:gridCol w="194945"/>
                <a:gridCol w="193675"/>
                <a:gridCol w="196850"/>
              </a:tblGrid>
              <a:tr h="356235"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3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4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5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6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7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2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6" name="object 26"/>
          <p:cNvSpPr/>
          <p:nvPr/>
        </p:nvSpPr>
        <p:spPr>
          <a:xfrm>
            <a:off x="2798064" y="5004815"/>
            <a:ext cx="198120" cy="356870"/>
          </a:xfrm>
          <a:custGeom>
            <a:avLst/>
            <a:gdLst/>
            <a:ahLst/>
            <a:cxnLst/>
            <a:rect l="l" t="t" r="r" b="b"/>
            <a:pathLst>
              <a:path w="198119" h="356870">
                <a:moveTo>
                  <a:pt x="0" y="356616"/>
                </a:moveTo>
                <a:lnTo>
                  <a:pt x="198119" y="356616"/>
                </a:lnTo>
                <a:lnTo>
                  <a:pt x="198119" y="0"/>
                </a:lnTo>
                <a:lnTo>
                  <a:pt x="0" y="0"/>
                </a:lnTo>
                <a:lnTo>
                  <a:pt x="0" y="3566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2028444" y="5000244"/>
          <a:ext cx="1158874" cy="375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945"/>
                <a:gridCol w="193675"/>
                <a:gridCol w="193675"/>
                <a:gridCol w="182879"/>
                <a:gridCol w="196850"/>
                <a:gridCol w="196850"/>
              </a:tblGrid>
              <a:tr h="356235"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3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4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5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6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7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1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8" name="object 28"/>
          <p:cNvSpPr/>
          <p:nvPr/>
        </p:nvSpPr>
        <p:spPr>
          <a:xfrm>
            <a:off x="2593848" y="1844039"/>
            <a:ext cx="1183005" cy="317500"/>
          </a:xfrm>
          <a:custGeom>
            <a:avLst/>
            <a:gdLst/>
            <a:ahLst/>
            <a:cxnLst/>
            <a:rect l="l" t="t" r="r" b="b"/>
            <a:pathLst>
              <a:path w="1183004" h="317500">
                <a:moveTo>
                  <a:pt x="591312" y="0"/>
                </a:moveTo>
                <a:lnTo>
                  <a:pt x="522433" y="1054"/>
                </a:lnTo>
                <a:lnTo>
                  <a:pt x="455867" y="4141"/>
                </a:lnTo>
                <a:lnTo>
                  <a:pt x="392060" y="9147"/>
                </a:lnTo>
                <a:lnTo>
                  <a:pt x="331458" y="15959"/>
                </a:lnTo>
                <a:lnTo>
                  <a:pt x="274509" y="24465"/>
                </a:lnTo>
                <a:lnTo>
                  <a:pt x="221659" y="34549"/>
                </a:lnTo>
                <a:lnTo>
                  <a:pt x="173355" y="46101"/>
                </a:lnTo>
                <a:lnTo>
                  <a:pt x="130042" y="59005"/>
                </a:lnTo>
                <a:lnTo>
                  <a:pt x="92167" y="73148"/>
                </a:lnTo>
                <a:lnTo>
                  <a:pt x="34519" y="104701"/>
                </a:lnTo>
                <a:lnTo>
                  <a:pt x="3984" y="139853"/>
                </a:lnTo>
                <a:lnTo>
                  <a:pt x="0" y="158496"/>
                </a:lnTo>
                <a:lnTo>
                  <a:pt x="3984" y="177138"/>
                </a:lnTo>
                <a:lnTo>
                  <a:pt x="34519" y="212290"/>
                </a:lnTo>
                <a:lnTo>
                  <a:pt x="92167" y="243843"/>
                </a:lnTo>
                <a:lnTo>
                  <a:pt x="130042" y="257986"/>
                </a:lnTo>
                <a:lnTo>
                  <a:pt x="173355" y="270891"/>
                </a:lnTo>
                <a:lnTo>
                  <a:pt x="221659" y="282442"/>
                </a:lnTo>
                <a:lnTo>
                  <a:pt x="274509" y="292526"/>
                </a:lnTo>
                <a:lnTo>
                  <a:pt x="331458" y="301032"/>
                </a:lnTo>
                <a:lnTo>
                  <a:pt x="392060" y="307844"/>
                </a:lnTo>
                <a:lnTo>
                  <a:pt x="455867" y="312850"/>
                </a:lnTo>
                <a:lnTo>
                  <a:pt x="522433" y="315937"/>
                </a:lnTo>
                <a:lnTo>
                  <a:pt x="591312" y="316992"/>
                </a:lnTo>
                <a:lnTo>
                  <a:pt x="660190" y="315937"/>
                </a:lnTo>
                <a:lnTo>
                  <a:pt x="726756" y="312850"/>
                </a:lnTo>
                <a:lnTo>
                  <a:pt x="790563" y="307844"/>
                </a:lnTo>
                <a:lnTo>
                  <a:pt x="851165" y="301032"/>
                </a:lnTo>
                <a:lnTo>
                  <a:pt x="908114" y="292526"/>
                </a:lnTo>
                <a:lnTo>
                  <a:pt x="960964" y="282442"/>
                </a:lnTo>
                <a:lnTo>
                  <a:pt x="1009269" y="270890"/>
                </a:lnTo>
                <a:lnTo>
                  <a:pt x="1052581" y="257986"/>
                </a:lnTo>
                <a:lnTo>
                  <a:pt x="1090456" y="243843"/>
                </a:lnTo>
                <a:lnTo>
                  <a:pt x="1148104" y="212290"/>
                </a:lnTo>
                <a:lnTo>
                  <a:pt x="1178639" y="177138"/>
                </a:lnTo>
                <a:lnTo>
                  <a:pt x="1182624" y="158496"/>
                </a:lnTo>
                <a:lnTo>
                  <a:pt x="1178639" y="139853"/>
                </a:lnTo>
                <a:lnTo>
                  <a:pt x="1148104" y="104701"/>
                </a:lnTo>
                <a:lnTo>
                  <a:pt x="1090456" y="73148"/>
                </a:lnTo>
                <a:lnTo>
                  <a:pt x="1052581" y="59005"/>
                </a:lnTo>
                <a:lnTo>
                  <a:pt x="1009269" y="46100"/>
                </a:lnTo>
                <a:lnTo>
                  <a:pt x="960964" y="34549"/>
                </a:lnTo>
                <a:lnTo>
                  <a:pt x="908114" y="24465"/>
                </a:lnTo>
                <a:lnTo>
                  <a:pt x="851165" y="15959"/>
                </a:lnTo>
                <a:lnTo>
                  <a:pt x="790563" y="9147"/>
                </a:lnTo>
                <a:lnTo>
                  <a:pt x="726756" y="4141"/>
                </a:lnTo>
                <a:lnTo>
                  <a:pt x="660190" y="1054"/>
                </a:lnTo>
                <a:lnTo>
                  <a:pt x="59131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794507" y="1886204"/>
            <a:ext cx="70421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Verdana"/>
                <a:cs typeface="Verdana"/>
              </a:rPr>
              <a:t>Process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160776" y="2154935"/>
            <a:ext cx="76200" cy="277495"/>
          </a:xfrm>
          <a:custGeom>
            <a:avLst/>
            <a:gdLst/>
            <a:ahLst/>
            <a:cxnLst/>
            <a:rect l="l" t="t" r="r" b="b"/>
            <a:pathLst>
              <a:path w="76200" h="277494">
                <a:moveTo>
                  <a:pt x="33528" y="201167"/>
                </a:moveTo>
                <a:lnTo>
                  <a:pt x="0" y="201167"/>
                </a:lnTo>
                <a:lnTo>
                  <a:pt x="39624" y="277367"/>
                </a:lnTo>
                <a:lnTo>
                  <a:pt x="67421" y="219455"/>
                </a:lnTo>
                <a:lnTo>
                  <a:pt x="39624" y="219455"/>
                </a:lnTo>
                <a:lnTo>
                  <a:pt x="33528" y="213360"/>
                </a:lnTo>
                <a:lnTo>
                  <a:pt x="33528" y="201167"/>
                </a:lnTo>
                <a:close/>
              </a:path>
              <a:path w="76200" h="277494">
                <a:moveTo>
                  <a:pt x="39624" y="0"/>
                </a:moveTo>
                <a:lnTo>
                  <a:pt x="33528" y="6096"/>
                </a:lnTo>
                <a:lnTo>
                  <a:pt x="33528" y="213360"/>
                </a:lnTo>
                <a:lnTo>
                  <a:pt x="39624" y="219455"/>
                </a:lnTo>
                <a:lnTo>
                  <a:pt x="45719" y="213360"/>
                </a:lnTo>
                <a:lnTo>
                  <a:pt x="45719" y="6096"/>
                </a:lnTo>
                <a:lnTo>
                  <a:pt x="39624" y="0"/>
                </a:lnTo>
                <a:close/>
              </a:path>
              <a:path w="76200" h="277494">
                <a:moveTo>
                  <a:pt x="76200" y="201167"/>
                </a:moveTo>
                <a:lnTo>
                  <a:pt x="45719" y="201167"/>
                </a:lnTo>
                <a:lnTo>
                  <a:pt x="45719" y="213360"/>
                </a:lnTo>
                <a:lnTo>
                  <a:pt x="39624" y="219455"/>
                </a:lnTo>
                <a:lnTo>
                  <a:pt x="67421" y="219455"/>
                </a:lnTo>
                <a:lnTo>
                  <a:pt x="76200" y="2011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57727" y="2773679"/>
            <a:ext cx="76200" cy="274320"/>
          </a:xfrm>
          <a:custGeom>
            <a:avLst/>
            <a:gdLst/>
            <a:ahLst/>
            <a:cxnLst/>
            <a:rect l="l" t="t" r="r" b="b"/>
            <a:pathLst>
              <a:path w="76200" h="274319">
                <a:moveTo>
                  <a:pt x="33528" y="198120"/>
                </a:moveTo>
                <a:lnTo>
                  <a:pt x="0" y="198120"/>
                </a:lnTo>
                <a:lnTo>
                  <a:pt x="39624" y="274320"/>
                </a:lnTo>
                <a:lnTo>
                  <a:pt x="67421" y="216408"/>
                </a:lnTo>
                <a:lnTo>
                  <a:pt x="39624" y="216408"/>
                </a:lnTo>
                <a:lnTo>
                  <a:pt x="33528" y="210312"/>
                </a:lnTo>
                <a:lnTo>
                  <a:pt x="33528" y="198120"/>
                </a:lnTo>
                <a:close/>
              </a:path>
              <a:path w="76200" h="274319">
                <a:moveTo>
                  <a:pt x="39624" y="0"/>
                </a:moveTo>
                <a:lnTo>
                  <a:pt x="33528" y="3048"/>
                </a:lnTo>
                <a:lnTo>
                  <a:pt x="33528" y="210312"/>
                </a:lnTo>
                <a:lnTo>
                  <a:pt x="39624" y="216408"/>
                </a:lnTo>
                <a:lnTo>
                  <a:pt x="45720" y="210312"/>
                </a:lnTo>
                <a:lnTo>
                  <a:pt x="45720" y="3048"/>
                </a:lnTo>
                <a:lnTo>
                  <a:pt x="39624" y="0"/>
                </a:lnTo>
                <a:close/>
              </a:path>
              <a:path w="76200" h="274319">
                <a:moveTo>
                  <a:pt x="76200" y="198120"/>
                </a:moveTo>
                <a:lnTo>
                  <a:pt x="45720" y="198120"/>
                </a:lnTo>
                <a:lnTo>
                  <a:pt x="45720" y="210312"/>
                </a:lnTo>
                <a:lnTo>
                  <a:pt x="39624" y="216408"/>
                </a:lnTo>
                <a:lnTo>
                  <a:pt x="67421" y="216408"/>
                </a:lnTo>
                <a:lnTo>
                  <a:pt x="76200" y="198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179064" y="3401567"/>
            <a:ext cx="76200" cy="274320"/>
          </a:xfrm>
          <a:custGeom>
            <a:avLst/>
            <a:gdLst/>
            <a:ahLst/>
            <a:cxnLst/>
            <a:rect l="l" t="t" r="r" b="b"/>
            <a:pathLst>
              <a:path w="76200" h="274320">
                <a:moveTo>
                  <a:pt x="33528" y="198120"/>
                </a:moveTo>
                <a:lnTo>
                  <a:pt x="0" y="198120"/>
                </a:lnTo>
                <a:lnTo>
                  <a:pt x="36575" y="274320"/>
                </a:lnTo>
                <a:lnTo>
                  <a:pt x="68275" y="213360"/>
                </a:lnTo>
                <a:lnTo>
                  <a:pt x="36575" y="213360"/>
                </a:lnTo>
                <a:lnTo>
                  <a:pt x="33528" y="210312"/>
                </a:lnTo>
                <a:lnTo>
                  <a:pt x="33528" y="198120"/>
                </a:lnTo>
                <a:close/>
              </a:path>
              <a:path w="76200" h="274320">
                <a:moveTo>
                  <a:pt x="36575" y="0"/>
                </a:moveTo>
                <a:lnTo>
                  <a:pt x="33528" y="3048"/>
                </a:lnTo>
                <a:lnTo>
                  <a:pt x="33528" y="210312"/>
                </a:lnTo>
                <a:lnTo>
                  <a:pt x="36575" y="213360"/>
                </a:lnTo>
                <a:lnTo>
                  <a:pt x="42672" y="210312"/>
                </a:lnTo>
                <a:lnTo>
                  <a:pt x="42672" y="3048"/>
                </a:lnTo>
                <a:lnTo>
                  <a:pt x="36575" y="0"/>
                </a:lnTo>
                <a:close/>
              </a:path>
              <a:path w="76200" h="274320">
                <a:moveTo>
                  <a:pt x="76200" y="198120"/>
                </a:moveTo>
                <a:lnTo>
                  <a:pt x="42672" y="198120"/>
                </a:lnTo>
                <a:lnTo>
                  <a:pt x="42672" y="210312"/>
                </a:lnTo>
                <a:lnTo>
                  <a:pt x="36575" y="213360"/>
                </a:lnTo>
                <a:lnTo>
                  <a:pt x="68275" y="213360"/>
                </a:lnTo>
                <a:lnTo>
                  <a:pt x="76200" y="198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447544" y="4026408"/>
            <a:ext cx="765175" cy="353695"/>
          </a:xfrm>
          <a:custGeom>
            <a:avLst/>
            <a:gdLst/>
            <a:ahLst/>
            <a:cxnLst/>
            <a:rect l="l" t="t" r="r" b="b"/>
            <a:pathLst>
              <a:path w="765175" h="353695">
                <a:moveTo>
                  <a:pt x="51816" y="286512"/>
                </a:moveTo>
                <a:lnTo>
                  <a:pt x="0" y="350519"/>
                </a:lnTo>
                <a:lnTo>
                  <a:pt x="85343" y="353567"/>
                </a:lnTo>
                <a:lnTo>
                  <a:pt x="73151" y="329183"/>
                </a:lnTo>
                <a:lnTo>
                  <a:pt x="57912" y="329183"/>
                </a:lnTo>
                <a:lnTo>
                  <a:pt x="51816" y="326136"/>
                </a:lnTo>
                <a:lnTo>
                  <a:pt x="54863" y="320039"/>
                </a:lnTo>
                <a:lnTo>
                  <a:pt x="66040" y="314960"/>
                </a:lnTo>
                <a:lnTo>
                  <a:pt x="51816" y="286512"/>
                </a:lnTo>
                <a:close/>
              </a:path>
              <a:path w="765175" h="353695">
                <a:moveTo>
                  <a:pt x="66040" y="314960"/>
                </a:moveTo>
                <a:lnTo>
                  <a:pt x="54863" y="320039"/>
                </a:lnTo>
                <a:lnTo>
                  <a:pt x="51816" y="326136"/>
                </a:lnTo>
                <a:lnTo>
                  <a:pt x="57912" y="329183"/>
                </a:lnTo>
                <a:lnTo>
                  <a:pt x="70329" y="323539"/>
                </a:lnTo>
                <a:lnTo>
                  <a:pt x="66040" y="314960"/>
                </a:lnTo>
                <a:close/>
              </a:path>
              <a:path w="765175" h="353695">
                <a:moveTo>
                  <a:pt x="70329" y="323539"/>
                </a:moveTo>
                <a:lnTo>
                  <a:pt x="57912" y="329183"/>
                </a:lnTo>
                <a:lnTo>
                  <a:pt x="73151" y="329183"/>
                </a:lnTo>
                <a:lnTo>
                  <a:pt x="70329" y="323539"/>
                </a:lnTo>
                <a:close/>
              </a:path>
              <a:path w="765175" h="353695">
                <a:moveTo>
                  <a:pt x="758951" y="0"/>
                </a:moveTo>
                <a:lnTo>
                  <a:pt x="66040" y="314960"/>
                </a:lnTo>
                <a:lnTo>
                  <a:pt x="70329" y="323539"/>
                </a:lnTo>
                <a:lnTo>
                  <a:pt x="762000" y="9143"/>
                </a:lnTo>
                <a:lnTo>
                  <a:pt x="765048" y="3047"/>
                </a:lnTo>
                <a:lnTo>
                  <a:pt x="758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12592" y="4026408"/>
            <a:ext cx="802005" cy="356870"/>
          </a:xfrm>
          <a:custGeom>
            <a:avLst/>
            <a:gdLst/>
            <a:ahLst/>
            <a:cxnLst/>
            <a:rect l="l" t="t" r="r" b="b"/>
            <a:pathLst>
              <a:path w="802004" h="356870">
                <a:moveTo>
                  <a:pt x="729086" y="327160"/>
                </a:moveTo>
                <a:lnTo>
                  <a:pt x="716280" y="356615"/>
                </a:lnTo>
                <a:lnTo>
                  <a:pt x="801623" y="350519"/>
                </a:lnTo>
                <a:lnTo>
                  <a:pt x="785948" y="332231"/>
                </a:lnTo>
                <a:lnTo>
                  <a:pt x="740663" y="332231"/>
                </a:lnTo>
                <a:lnTo>
                  <a:pt x="729086" y="327160"/>
                </a:lnTo>
                <a:close/>
              </a:path>
              <a:path w="802004" h="356870">
                <a:moveTo>
                  <a:pt x="732913" y="318358"/>
                </a:moveTo>
                <a:lnTo>
                  <a:pt x="729086" y="327160"/>
                </a:lnTo>
                <a:lnTo>
                  <a:pt x="740663" y="332231"/>
                </a:lnTo>
                <a:lnTo>
                  <a:pt x="746759" y="329183"/>
                </a:lnTo>
                <a:lnTo>
                  <a:pt x="743711" y="323088"/>
                </a:lnTo>
                <a:lnTo>
                  <a:pt x="732913" y="318358"/>
                </a:lnTo>
                <a:close/>
              </a:path>
              <a:path w="802004" h="356870">
                <a:moveTo>
                  <a:pt x="746759" y="286512"/>
                </a:moveTo>
                <a:lnTo>
                  <a:pt x="732913" y="318358"/>
                </a:lnTo>
                <a:lnTo>
                  <a:pt x="743711" y="323088"/>
                </a:lnTo>
                <a:lnTo>
                  <a:pt x="746759" y="329183"/>
                </a:lnTo>
                <a:lnTo>
                  <a:pt x="740663" y="332231"/>
                </a:lnTo>
                <a:lnTo>
                  <a:pt x="785948" y="332231"/>
                </a:lnTo>
                <a:lnTo>
                  <a:pt x="746759" y="286512"/>
                </a:lnTo>
                <a:close/>
              </a:path>
              <a:path w="802004" h="356870">
                <a:moveTo>
                  <a:pt x="6095" y="0"/>
                </a:moveTo>
                <a:lnTo>
                  <a:pt x="0" y="3047"/>
                </a:lnTo>
                <a:lnTo>
                  <a:pt x="3047" y="9143"/>
                </a:lnTo>
                <a:lnTo>
                  <a:pt x="729086" y="327160"/>
                </a:lnTo>
                <a:lnTo>
                  <a:pt x="732913" y="318358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417064" y="4730496"/>
            <a:ext cx="76200" cy="274320"/>
          </a:xfrm>
          <a:custGeom>
            <a:avLst/>
            <a:gdLst/>
            <a:ahLst/>
            <a:cxnLst/>
            <a:rect l="l" t="t" r="r" b="b"/>
            <a:pathLst>
              <a:path w="76200" h="274320">
                <a:moveTo>
                  <a:pt x="33528" y="198119"/>
                </a:moveTo>
                <a:lnTo>
                  <a:pt x="0" y="198119"/>
                </a:lnTo>
                <a:lnTo>
                  <a:pt x="36575" y="274319"/>
                </a:lnTo>
                <a:lnTo>
                  <a:pt x="66690" y="216407"/>
                </a:lnTo>
                <a:lnTo>
                  <a:pt x="36575" y="216407"/>
                </a:lnTo>
                <a:lnTo>
                  <a:pt x="33528" y="210311"/>
                </a:lnTo>
                <a:lnTo>
                  <a:pt x="33528" y="198119"/>
                </a:lnTo>
                <a:close/>
              </a:path>
              <a:path w="76200" h="274320">
                <a:moveTo>
                  <a:pt x="36575" y="0"/>
                </a:moveTo>
                <a:lnTo>
                  <a:pt x="33528" y="3047"/>
                </a:lnTo>
                <a:lnTo>
                  <a:pt x="33528" y="210311"/>
                </a:lnTo>
                <a:lnTo>
                  <a:pt x="36575" y="216407"/>
                </a:lnTo>
                <a:lnTo>
                  <a:pt x="42672" y="210311"/>
                </a:lnTo>
                <a:lnTo>
                  <a:pt x="42672" y="3047"/>
                </a:lnTo>
                <a:lnTo>
                  <a:pt x="36575" y="0"/>
                </a:lnTo>
                <a:close/>
              </a:path>
              <a:path w="76200" h="274320">
                <a:moveTo>
                  <a:pt x="76200" y="198119"/>
                </a:moveTo>
                <a:lnTo>
                  <a:pt x="42672" y="198119"/>
                </a:lnTo>
                <a:lnTo>
                  <a:pt x="42672" y="210311"/>
                </a:lnTo>
                <a:lnTo>
                  <a:pt x="36575" y="216407"/>
                </a:lnTo>
                <a:lnTo>
                  <a:pt x="66690" y="216407"/>
                </a:lnTo>
                <a:lnTo>
                  <a:pt x="76200" y="1981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959352" y="4730496"/>
            <a:ext cx="76200" cy="274320"/>
          </a:xfrm>
          <a:custGeom>
            <a:avLst/>
            <a:gdLst/>
            <a:ahLst/>
            <a:cxnLst/>
            <a:rect l="l" t="t" r="r" b="b"/>
            <a:pathLst>
              <a:path w="76200" h="274320">
                <a:moveTo>
                  <a:pt x="33527" y="198119"/>
                </a:moveTo>
                <a:lnTo>
                  <a:pt x="0" y="198119"/>
                </a:lnTo>
                <a:lnTo>
                  <a:pt x="39624" y="274319"/>
                </a:lnTo>
                <a:lnTo>
                  <a:pt x="67421" y="216407"/>
                </a:lnTo>
                <a:lnTo>
                  <a:pt x="39624" y="216407"/>
                </a:lnTo>
                <a:lnTo>
                  <a:pt x="33527" y="210311"/>
                </a:lnTo>
                <a:lnTo>
                  <a:pt x="33527" y="198119"/>
                </a:lnTo>
                <a:close/>
              </a:path>
              <a:path w="76200" h="274320">
                <a:moveTo>
                  <a:pt x="39624" y="0"/>
                </a:moveTo>
                <a:lnTo>
                  <a:pt x="33527" y="3047"/>
                </a:lnTo>
                <a:lnTo>
                  <a:pt x="33527" y="210311"/>
                </a:lnTo>
                <a:lnTo>
                  <a:pt x="39624" y="216407"/>
                </a:lnTo>
                <a:lnTo>
                  <a:pt x="45720" y="210311"/>
                </a:lnTo>
                <a:lnTo>
                  <a:pt x="45720" y="3047"/>
                </a:lnTo>
                <a:lnTo>
                  <a:pt x="39624" y="0"/>
                </a:lnTo>
                <a:close/>
              </a:path>
              <a:path w="76200" h="274320">
                <a:moveTo>
                  <a:pt x="76200" y="198119"/>
                </a:moveTo>
                <a:lnTo>
                  <a:pt x="45720" y="198119"/>
                </a:lnTo>
                <a:lnTo>
                  <a:pt x="45720" y="210311"/>
                </a:lnTo>
                <a:lnTo>
                  <a:pt x="39624" y="216407"/>
                </a:lnTo>
                <a:lnTo>
                  <a:pt x="67421" y="216407"/>
                </a:lnTo>
                <a:lnTo>
                  <a:pt x="76200" y="1981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17064" y="5355335"/>
            <a:ext cx="76200" cy="287020"/>
          </a:xfrm>
          <a:custGeom>
            <a:avLst/>
            <a:gdLst/>
            <a:ahLst/>
            <a:cxnLst/>
            <a:rect l="l" t="t" r="r" b="b"/>
            <a:pathLst>
              <a:path w="76200" h="287020">
                <a:moveTo>
                  <a:pt x="33528" y="210312"/>
                </a:moveTo>
                <a:lnTo>
                  <a:pt x="0" y="210312"/>
                </a:lnTo>
                <a:lnTo>
                  <a:pt x="36575" y="286512"/>
                </a:lnTo>
                <a:lnTo>
                  <a:pt x="66690" y="228600"/>
                </a:lnTo>
                <a:lnTo>
                  <a:pt x="36575" y="228600"/>
                </a:lnTo>
                <a:lnTo>
                  <a:pt x="33528" y="222503"/>
                </a:lnTo>
                <a:lnTo>
                  <a:pt x="33528" y="210312"/>
                </a:lnTo>
                <a:close/>
              </a:path>
              <a:path w="76200" h="287020">
                <a:moveTo>
                  <a:pt x="36575" y="0"/>
                </a:moveTo>
                <a:lnTo>
                  <a:pt x="33528" y="6095"/>
                </a:lnTo>
                <a:lnTo>
                  <a:pt x="33528" y="222503"/>
                </a:lnTo>
                <a:lnTo>
                  <a:pt x="36575" y="228600"/>
                </a:lnTo>
                <a:lnTo>
                  <a:pt x="42672" y="222503"/>
                </a:lnTo>
                <a:lnTo>
                  <a:pt x="42672" y="6095"/>
                </a:lnTo>
                <a:lnTo>
                  <a:pt x="36575" y="0"/>
                </a:lnTo>
                <a:close/>
              </a:path>
              <a:path w="76200" h="287020">
                <a:moveTo>
                  <a:pt x="76200" y="210312"/>
                </a:moveTo>
                <a:lnTo>
                  <a:pt x="42672" y="210312"/>
                </a:lnTo>
                <a:lnTo>
                  <a:pt x="42672" y="222503"/>
                </a:lnTo>
                <a:lnTo>
                  <a:pt x="36575" y="228600"/>
                </a:lnTo>
                <a:lnTo>
                  <a:pt x="66690" y="228600"/>
                </a:lnTo>
                <a:lnTo>
                  <a:pt x="76200" y="2103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983735" y="5355335"/>
            <a:ext cx="76200" cy="287020"/>
          </a:xfrm>
          <a:custGeom>
            <a:avLst/>
            <a:gdLst/>
            <a:ahLst/>
            <a:cxnLst/>
            <a:rect l="l" t="t" r="r" b="b"/>
            <a:pathLst>
              <a:path w="76200" h="287020">
                <a:moveTo>
                  <a:pt x="33527" y="210312"/>
                </a:moveTo>
                <a:lnTo>
                  <a:pt x="0" y="210312"/>
                </a:lnTo>
                <a:lnTo>
                  <a:pt x="39624" y="286512"/>
                </a:lnTo>
                <a:lnTo>
                  <a:pt x="67421" y="228600"/>
                </a:lnTo>
                <a:lnTo>
                  <a:pt x="39624" y="228600"/>
                </a:lnTo>
                <a:lnTo>
                  <a:pt x="33527" y="222503"/>
                </a:lnTo>
                <a:lnTo>
                  <a:pt x="33527" y="210312"/>
                </a:lnTo>
                <a:close/>
              </a:path>
              <a:path w="76200" h="287020">
                <a:moveTo>
                  <a:pt x="39624" y="0"/>
                </a:moveTo>
                <a:lnTo>
                  <a:pt x="33527" y="6095"/>
                </a:lnTo>
                <a:lnTo>
                  <a:pt x="33527" y="222503"/>
                </a:lnTo>
                <a:lnTo>
                  <a:pt x="39624" y="228600"/>
                </a:lnTo>
                <a:lnTo>
                  <a:pt x="42672" y="222503"/>
                </a:lnTo>
                <a:lnTo>
                  <a:pt x="42672" y="6095"/>
                </a:lnTo>
                <a:lnTo>
                  <a:pt x="39624" y="0"/>
                </a:lnTo>
                <a:close/>
              </a:path>
              <a:path w="76200" h="287020">
                <a:moveTo>
                  <a:pt x="76200" y="210312"/>
                </a:moveTo>
                <a:lnTo>
                  <a:pt x="42672" y="210312"/>
                </a:lnTo>
                <a:lnTo>
                  <a:pt x="42672" y="222503"/>
                </a:lnTo>
                <a:lnTo>
                  <a:pt x="39624" y="228600"/>
                </a:lnTo>
                <a:lnTo>
                  <a:pt x="67421" y="228600"/>
                </a:lnTo>
                <a:lnTo>
                  <a:pt x="76200" y="2103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17064" y="5995415"/>
            <a:ext cx="76200" cy="274320"/>
          </a:xfrm>
          <a:custGeom>
            <a:avLst/>
            <a:gdLst/>
            <a:ahLst/>
            <a:cxnLst/>
            <a:rect l="l" t="t" r="r" b="b"/>
            <a:pathLst>
              <a:path w="76200" h="274320">
                <a:moveTo>
                  <a:pt x="33528" y="198119"/>
                </a:moveTo>
                <a:lnTo>
                  <a:pt x="0" y="198119"/>
                </a:lnTo>
                <a:lnTo>
                  <a:pt x="36575" y="274319"/>
                </a:lnTo>
                <a:lnTo>
                  <a:pt x="66690" y="216407"/>
                </a:lnTo>
                <a:lnTo>
                  <a:pt x="36575" y="216407"/>
                </a:lnTo>
                <a:lnTo>
                  <a:pt x="33528" y="210311"/>
                </a:lnTo>
                <a:lnTo>
                  <a:pt x="33528" y="198119"/>
                </a:lnTo>
                <a:close/>
              </a:path>
              <a:path w="76200" h="274320">
                <a:moveTo>
                  <a:pt x="36575" y="0"/>
                </a:moveTo>
                <a:lnTo>
                  <a:pt x="33528" y="3047"/>
                </a:lnTo>
                <a:lnTo>
                  <a:pt x="33528" y="210311"/>
                </a:lnTo>
                <a:lnTo>
                  <a:pt x="36575" y="216407"/>
                </a:lnTo>
                <a:lnTo>
                  <a:pt x="42672" y="210311"/>
                </a:lnTo>
                <a:lnTo>
                  <a:pt x="42672" y="3047"/>
                </a:lnTo>
                <a:lnTo>
                  <a:pt x="36575" y="0"/>
                </a:lnTo>
                <a:close/>
              </a:path>
              <a:path w="76200" h="274320">
                <a:moveTo>
                  <a:pt x="76200" y="198119"/>
                </a:moveTo>
                <a:lnTo>
                  <a:pt x="42672" y="198119"/>
                </a:lnTo>
                <a:lnTo>
                  <a:pt x="42672" y="210311"/>
                </a:lnTo>
                <a:lnTo>
                  <a:pt x="36575" y="216407"/>
                </a:lnTo>
                <a:lnTo>
                  <a:pt x="66690" y="216407"/>
                </a:lnTo>
                <a:lnTo>
                  <a:pt x="76200" y="1981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983735" y="5995415"/>
            <a:ext cx="76200" cy="274320"/>
          </a:xfrm>
          <a:custGeom>
            <a:avLst/>
            <a:gdLst/>
            <a:ahLst/>
            <a:cxnLst/>
            <a:rect l="l" t="t" r="r" b="b"/>
            <a:pathLst>
              <a:path w="76200" h="274320">
                <a:moveTo>
                  <a:pt x="33527" y="198119"/>
                </a:moveTo>
                <a:lnTo>
                  <a:pt x="0" y="198119"/>
                </a:lnTo>
                <a:lnTo>
                  <a:pt x="39624" y="274319"/>
                </a:lnTo>
                <a:lnTo>
                  <a:pt x="67421" y="216407"/>
                </a:lnTo>
                <a:lnTo>
                  <a:pt x="39624" y="216407"/>
                </a:lnTo>
                <a:lnTo>
                  <a:pt x="33527" y="210311"/>
                </a:lnTo>
                <a:lnTo>
                  <a:pt x="33527" y="198119"/>
                </a:lnTo>
                <a:close/>
              </a:path>
              <a:path w="76200" h="274320">
                <a:moveTo>
                  <a:pt x="39624" y="0"/>
                </a:moveTo>
                <a:lnTo>
                  <a:pt x="33527" y="3047"/>
                </a:lnTo>
                <a:lnTo>
                  <a:pt x="33527" y="210311"/>
                </a:lnTo>
                <a:lnTo>
                  <a:pt x="39624" y="216407"/>
                </a:lnTo>
                <a:lnTo>
                  <a:pt x="42672" y="210311"/>
                </a:lnTo>
                <a:lnTo>
                  <a:pt x="42672" y="3047"/>
                </a:lnTo>
                <a:lnTo>
                  <a:pt x="39624" y="0"/>
                </a:lnTo>
                <a:close/>
              </a:path>
              <a:path w="76200" h="274320">
                <a:moveTo>
                  <a:pt x="76200" y="198119"/>
                </a:moveTo>
                <a:lnTo>
                  <a:pt x="42672" y="198119"/>
                </a:lnTo>
                <a:lnTo>
                  <a:pt x="42672" y="210311"/>
                </a:lnTo>
                <a:lnTo>
                  <a:pt x="39624" y="216407"/>
                </a:lnTo>
                <a:lnTo>
                  <a:pt x="67421" y="216407"/>
                </a:lnTo>
                <a:lnTo>
                  <a:pt x="76200" y="1981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81911" y="1764792"/>
            <a:ext cx="3395979" cy="4505325"/>
          </a:xfrm>
          <a:custGeom>
            <a:avLst/>
            <a:gdLst/>
            <a:ahLst/>
            <a:cxnLst/>
            <a:rect l="l" t="t" r="r" b="b"/>
            <a:pathLst>
              <a:path w="3395979" h="4505325">
                <a:moveTo>
                  <a:pt x="0" y="4504944"/>
                </a:moveTo>
                <a:lnTo>
                  <a:pt x="3395472" y="4504944"/>
                </a:lnTo>
                <a:lnTo>
                  <a:pt x="3395472" y="0"/>
                </a:lnTo>
                <a:lnTo>
                  <a:pt x="0" y="0"/>
                </a:lnTo>
                <a:lnTo>
                  <a:pt x="0" y="4504944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477000" y="2435351"/>
            <a:ext cx="688975" cy="338455"/>
          </a:xfrm>
          <a:custGeom>
            <a:avLst/>
            <a:gdLst/>
            <a:ahLst/>
            <a:cxnLst/>
            <a:rect l="l" t="t" r="r" b="b"/>
            <a:pathLst>
              <a:path w="688975" h="338455">
                <a:moveTo>
                  <a:pt x="0" y="338327"/>
                </a:moveTo>
                <a:lnTo>
                  <a:pt x="688848" y="338327"/>
                </a:lnTo>
                <a:lnTo>
                  <a:pt x="688848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6286500" y="2507995"/>
            <a:ext cx="20129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100" i="1" spc="5" dirty="0">
                <a:latin typeface="Verdana"/>
                <a:cs typeface="Verdana"/>
              </a:rPr>
              <a:t>H</a:t>
            </a:r>
            <a:r>
              <a:rPr sz="1050" i="1" spc="-7" baseline="-23809" dirty="0">
                <a:latin typeface="Verdana"/>
                <a:cs typeface="Verdana"/>
              </a:rPr>
              <a:t>7</a:t>
            </a:r>
            <a:endParaRPr sz="1050" baseline="-23809">
              <a:latin typeface="Verdana"/>
              <a:cs typeface="Verdan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487667" y="2517139"/>
            <a:ext cx="67373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69215" algn="ctr">
              <a:lnSpc>
                <a:spcPct val="100000"/>
              </a:lnSpc>
              <a:spcBef>
                <a:spcPts val="105"/>
              </a:spcBef>
            </a:pPr>
            <a:r>
              <a:rPr sz="1100" i="1" dirty="0">
                <a:latin typeface="Verdana"/>
                <a:cs typeface="Verdana"/>
              </a:rPr>
              <a:t>M</a:t>
            </a:r>
            <a:endParaRPr sz="1100">
              <a:latin typeface="Verdana"/>
              <a:cs typeface="Verdana"/>
            </a:endParaRPr>
          </a:p>
        </p:txBody>
      </p:sp>
      <p:graphicFrame>
        <p:nvGraphicFramePr>
          <p:cNvPr id="45" name="object 45"/>
          <p:cNvGraphicFramePr>
            <a:graphicFrameLocks noGrp="1"/>
          </p:cNvGraphicFramePr>
          <p:nvPr/>
        </p:nvGraphicFramePr>
        <p:xfrm>
          <a:off x="6231635" y="3049523"/>
          <a:ext cx="1076959" cy="368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850"/>
                <a:gridCol w="195579"/>
                <a:gridCol w="684530"/>
              </a:tblGrid>
              <a:tr h="347345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6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946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7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100" i="1" dirty="0">
                          <a:latin typeface="Verdana"/>
                          <a:cs typeface="Verdana"/>
                        </a:rPr>
                        <a:t>M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6" name="object 46"/>
          <p:cNvGraphicFramePr>
            <a:graphicFrameLocks noGrp="1"/>
          </p:cNvGraphicFramePr>
          <p:nvPr/>
        </p:nvGraphicFramePr>
        <p:xfrm>
          <a:off x="6118859" y="3671315"/>
          <a:ext cx="1268730" cy="375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675"/>
                <a:gridCol w="196850"/>
                <a:gridCol w="193675"/>
                <a:gridCol w="684530"/>
              </a:tblGrid>
              <a:tr h="356235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5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6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7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100" i="1" dirty="0">
                          <a:latin typeface="Verdana"/>
                          <a:cs typeface="Verdana"/>
                        </a:rPr>
                        <a:t>M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7" name="object 47"/>
          <p:cNvSpPr txBox="1"/>
          <p:nvPr/>
        </p:nvSpPr>
        <p:spPr>
          <a:xfrm>
            <a:off x="6186932" y="1496059"/>
            <a:ext cx="109029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Verdana"/>
                <a:cs typeface="Verdana"/>
              </a:rPr>
              <a:t>Receiving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node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275832" y="4376928"/>
            <a:ext cx="180340" cy="356870"/>
          </a:xfrm>
          <a:custGeom>
            <a:avLst/>
            <a:gdLst/>
            <a:ahLst/>
            <a:cxnLst/>
            <a:rect l="l" t="t" r="r" b="b"/>
            <a:pathLst>
              <a:path w="180339" h="356870">
                <a:moveTo>
                  <a:pt x="0" y="356616"/>
                </a:moveTo>
                <a:lnTo>
                  <a:pt x="179831" y="356616"/>
                </a:lnTo>
                <a:lnTo>
                  <a:pt x="179831" y="0"/>
                </a:lnTo>
                <a:lnTo>
                  <a:pt x="0" y="0"/>
                </a:lnTo>
                <a:lnTo>
                  <a:pt x="0" y="3566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455664" y="4376928"/>
            <a:ext cx="198120" cy="356870"/>
          </a:xfrm>
          <a:custGeom>
            <a:avLst/>
            <a:gdLst/>
            <a:ahLst/>
            <a:cxnLst/>
            <a:rect l="l" t="t" r="r" b="b"/>
            <a:pathLst>
              <a:path w="198120" h="356870">
                <a:moveTo>
                  <a:pt x="0" y="356616"/>
                </a:moveTo>
                <a:lnTo>
                  <a:pt x="198119" y="356616"/>
                </a:lnTo>
                <a:lnTo>
                  <a:pt x="198119" y="0"/>
                </a:lnTo>
                <a:lnTo>
                  <a:pt x="0" y="0"/>
                </a:lnTo>
                <a:lnTo>
                  <a:pt x="0" y="3566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0" name="object 50"/>
          <p:cNvGraphicFramePr>
            <a:graphicFrameLocks noGrp="1"/>
          </p:cNvGraphicFramePr>
          <p:nvPr/>
        </p:nvGraphicFramePr>
        <p:xfrm>
          <a:off x="5698235" y="4372355"/>
          <a:ext cx="952500" cy="375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945"/>
                <a:gridCol w="193675"/>
                <a:gridCol w="184785"/>
                <a:gridCol w="180340"/>
                <a:gridCol w="198755"/>
              </a:tblGrid>
              <a:tr h="356235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4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5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6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7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1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1" name="object 51"/>
          <p:cNvSpPr/>
          <p:nvPr/>
        </p:nvSpPr>
        <p:spPr>
          <a:xfrm>
            <a:off x="7318247" y="4376928"/>
            <a:ext cx="198120" cy="356870"/>
          </a:xfrm>
          <a:custGeom>
            <a:avLst/>
            <a:gdLst/>
            <a:ahLst/>
            <a:cxnLst/>
            <a:rect l="l" t="t" r="r" b="b"/>
            <a:pathLst>
              <a:path w="198120" h="356870">
                <a:moveTo>
                  <a:pt x="0" y="356616"/>
                </a:moveTo>
                <a:lnTo>
                  <a:pt x="198120" y="356616"/>
                </a:lnTo>
                <a:lnTo>
                  <a:pt x="198120" y="0"/>
                </a:lnTo>
                <a:lnTo>
                  <a:pt x="0" y="0"/>
                </a:lnTo>
                <a:lnTo>
                  <a:pt x="0" y="3566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687056" y="4376928"/>
            <a:ext cx="195580" cy="356870"/>
          </a:xfrm>
          <a:custGeom>
            <a:avLst/>
            <a:gdLst/>
            <a:ahLst/>
            <a:cxnLst/>
            <a:rect l="l" t="t" r="r" b="b"/>
            <a:pathLst>
              <a:path w="195579" h="356870">
                <a:moveTo>
                  <a:pt x="0" y="356616"/>
                </a:moveTo>
                <a:lnTo>
                  <a:pt x="195072" y="356616"/>
                </a:lnTo>
                <a:lnTo>
                  <a:pt x="195072" y="0"/>
                </a:lnTo>
                <a:lnTo>
                  <a:pt x="0" y="0"/>
                </a:lnTo>
                <a:lnTo>
                  <a:pt x="0" y="3566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3" name="object 53"/>
          <p:cNvGraphicFramePr>
            <a:graphicFrameLocks noGrp="1"/>
          </p:cNvGraphicFramePr>
          <p:nvPr/>
        </p:nvGraphicFramePr>
        <p:xfrm>
          <a:off x="6935723" y="4372355"/>
          <a:ext cx="942974" cy="375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945"/>
                <a:gridCol w="182880"/>
                <a:gridCol w="196850"/>
                <a:gridCol w="172720"/>
                <a:gridCol w="195579"/>
              </a:tblGrid>
              <a:tr h="35623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4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5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6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7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2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4" name="object 54"/>
          <p:cNvSpPr/>
          <p:nvPr/>
        </p:nvSpPr>
        <p:spPr>
          <a:xfrm>
            <a:off x="5910071" y="5641847"/>
            <a:ext cx="198120" cy="356870"/>
          </a:xfrm>
          <a:custGeom>
            <a:avLst/>
            <a:gdLst/>
            <a:ahLst/>
            <a:cxnLst/>
            <a:rect l="l" t="t" r="r" b="b"/>
            <a:pathLst>
              <a:path w="198120" h="356870">
                <a:moveTo>
                  <a:pt x="0" y="356615"/>
                </a:moveTo>
                <a:lnTo>
                  <a:pt x="198120" y="356615"/>
                </a:lnTo>
                <a:lnTo>
                  <a:pt x="198120" y="0"/>
                </a:lnTo>
                <a:lnTo>
                  <a:pt x="0" y="0"/>
                </a:lnTo>
                <a:lnTo>
                  <a:pt x="0" y="3566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5" name="object 55"/>
          <p:cNvGraphicFramePr>
            <a:graphicFrameLocks noGrp="1"/>
          </p:cNvGraphicFramePr>
          <p:nvPr/>
        </p:nvGraphicFramePr>
        <p:xfrm>
          <a:off x="5137403" y="5637276"/>
          <a:ext cx="1557652" cy="417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850"/>
                <a:gridCol w="195579"/>
                <a:gridCol w="194310"/>
                <a:gridCol w="183515"/>
                <a:gridCol w="197484"/>
                <a:gridCol w="196215"/>
                <a:gridCol w="196215"/>
                <a:gridCol w="197484"/>
              </a:tblGrid>
              <a:tr h="356235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2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413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3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4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5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413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6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413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7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i="1" dirty="0">
                          <a:latin typeface="Verdana"/>
                          <a:cs typeface="Verdana"/>
                        </a:rPr>
                        <a:t>M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700" i="1" spc="-5" dirty="0">
                          <a:latin typeface="Verdana"/>
                          <a:cs typeface="Verdana"/>
                        </a:rPr>
                        <a:t>1</a:t>
                      </a:r>
                      <a:r>
                        <a:rPr sz="700" i="1" spc="-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50" i="1" spc="-15" baseline="15151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700" i="1" spc="-10" dirty="0">
                          <a:latin typeface="Verdana"/>
                          <a:cs typeface="Verdana"/>
                        </a:rPr>
                        <a:t>2</a:t>
                      </a:r>
                      <a:endParaRPr sz="700">
                        <a:latin typeface="Verdana"/>
                        <a:cs typeface="Verdana"/>
                      </a:endParaRPr>
                    </a:p>
                  </a:txBody>
                  <a:tcPr marL="0" marR="0" marT="143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6" name="object 56"/>
          <p:cNvSpPr/>
          <p:nvPr/>
        </p:nvSpPr>
        <p:spPr>
          <a:xfrm>
            <a:off x="7647431" y="5641847"/>
            <a:ext cx="195580" cy="356870"/>
          </a:xfrm>
          <a:custGeom>
            <a:avLst/>
            <a:gdLst/>
            <a:ahLst/>
            <a:cxnLst/>
            <a:rect l="l" t="t" r="r" b="b"/>
            <a:pathLst>
              <a:path w="195579" h="356870">
                <a:moveTo>
                  <a:pt x="0" y="356615"/>
                </a:moveTo>
                <a:lnTo>
                  <a:pt x="195072" y="356615"/>
                </a:lnTo>
                <a:lnTo>
                  <a:pt x="195072" y="0"/>
                </a:lnTo>
                <a:lnTo>
                  <a:pt x="0" y="0"/>
                </a:lnTo>
                <a:lnTo>
                  <a:pt x="0" y="3566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8189976" y="5836445"/>
            <a:ext cx="5651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i="1" spc="-5" dirty="0">
                <a:latin typeface="Verdana"/>
                <a:cs typeface="Verdana"/>
              </a:rPr>
              <a:t>2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8220456" y="5641847"/>
            <a:ext cx="198120" cy="356870"/>
          </a:xfrm>
          <a:custGeom>
            <a:avLst/>
            <a:gdLst/>
            <a:ahLst/>
            <a:cxnLst/>
            <a:rect l="l" t="t" r="r" b="b"/>
            <a:pathLst>
              <a:path w="198120" h="356870">
                <a:moveTo>
                  <a:pt x="0" y="356615"/>
                </a:moveTo>
                <a:lnTo>
                  <a:pt x="198120" y="356615"/>
                </a:lnTo>
                <a:lnTo>
                  <a:pt x="198120" y="0"/>
                </a:lnTo>
                <a:lnTo>
                  <a:pt x="0" y="0"/>
                </a:lnTo>
                <a:lnTo>
                  <a:pt x="0" y="3566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9" name="object 59"/>
          <p:cNvGraphicFramePr>
            <a:graphicFrameLocks noGrp="1"/>
          </p:cNvGraphicFramePr>
          <p:nvPr/>
        </p:nvGraphicFramePr>
        <p:xfrm>
          <a:off x="6874764" y="5637276"/>
          <a:ext cx="1542412" cy="3784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850"/>
                <a:gridCol w="192404"/>
                <a:gridCol w="195579"/>
                <a:gridCol w="184784"/>
                <a:gridCol w="195580"/>
                <a:gridCol w="192405"/>
                <a:gridCol w="189230"/>
                <a:gridCol w="195580"/>
              </a:tblGrid>
              <a:tr h="356235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2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413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3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4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5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baseline="-23809" dirty="0">
                          <a:latin typeface="Verdana"/>
                          <a:cs typeface="Verdana"/>
                        </a:rPr>
                        <a:t>6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413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7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413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i="1" dirty="0">
                          <a:latin typeface="Verdana"/>
                          <a:cs typeface="Verdana"/>
                        </a:rPr>
                        <a:t>M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10413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i="1" spc="-1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2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413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0" name="object 60"/>
          <p:cNvSpPr/>
          <p:nvPr/>
        </p:nvSpPr>
        <p:spPr>
          <a:xfrm>
            <a:off x="7476743" y="5004815"/>
            <a:ext cx="198120" cy="356870"/>
          </a:xfrm>
          <a:custGeom>
            <a:avLst/>
            <a:gdLst/>
            <a:ahLst/>
            <a:cxnLst/>
            <a:rect l="l" t="t" r="r" b="b"/>
            <a:pathLst>
              <a:path w="198120" h="356870">
                <a:moveTo>
                  <a:pt x="0" y="356616"/>
                </a:moveTo>
                <a:lnTo>
                  <a:pt x="198120" y="356616"/>
                </a:lnTo>
                <a:lnTo>
                  <a:pt x="198120" y="0"/>
                </a:lnTo>
                <a:lnTo>
                  <a:pt x="0" y="0"/>
                </a:lnTo>
                <a:lnTo>
                  <a:pt x="0" y="3566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1" name="object 61"/>
          <p:cNvGraphicFramePr>
            <a:graphicFrameLocks noGrp="1"/>
          </p:cNvGraphicFramePr>
          <p:nvPr/>
        </p:nvGraphicFramePr>
        <p:xfrm>
          <a:off x="6899147" y="5000244"/>
          <a:ext cx="1162684" cy="375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850"/>
                <a:gridCol w="193675"/>
                <a:gridCol w="182879"/>
                <a:gridCol w="196850"/>
                <a:gridCol w="196850"/>
                <a:gridCol w="195580"/>
              </a:tblGrid>
              <a:tr h="356235"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3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4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5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6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7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2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2" name="object 62"/>
          <p:cNvSpPr/>
          <p:nvPr/>
        </p:nvSpPr>
        <p:spPr>
          <a:xfrm>
            <a:off x="6297167" y="5004815"/>
            <a:ext cx="198120" cy="356870"/>
          </a:xfrm>
          <a:custGeom>
            <a:avLst/>
            <a:gdLst/>
            <a:ahLst/>
            <a:cxnLst/>
            <a:rect l="l" t="t" r="r" b="b"/>
            <a:pathLst>
              <a:path w="198120" h="356870">
                <a:moveTo>
                  <a:pt x="0" y="356616"/>
                </a:moveTo>
                <a:lnTo>
                  <a:pt x="198120" y="356616"/>
                </a:lnTo>
                <a:lnTo>
                  <a:pt x="198120" y="0"/>
                </a:lnTo>
                <a:lnTo>
                  <a:pt x="0" y="0"/>
                </a:lnTo>
                <a:lnTo>
                  <a:pt x="0" y="3566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3" name="object 63"/>
          <p:cNvGraphicFramePr>
            <a:graphicFrameLocks noGrp="1"/>
          </p:cNvGraphicFramePr>
          <p:nvPr/>
        </p:nvGraphicFramePr>
        <p:xfrm>
          <a:off x="5527547" y="5000244"/>
          <a:ext cx="1158874" cy="375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945"/>
                <a:gridCol w="193675"/>
                <a:gridCol w="193675"/>
                <a:gridCol w="182879"/>
                <a:gridCol w="196850"/>
                <a:gridCol w="196850"/>
              </a:tblGrid>
              <a:tr h="356235"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3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4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5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6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7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1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4" name="object 64"/>
          <p:cNvSpPr/>
          <p:nvPr/>
        </p:nvSpPr>
        <p:spPr>
          <a:xfrm>
            <a:off x="6153911" y="1844039"/>
            <a:ext cx="1079500" cy="317500"/>
          </a:xfrm>
          <a:custGeom>
            <a:avLst/>
            <a:gdLst/>
            <a:ahLst/>
            <a:cxnLst/>
            <a:rect l="l" t="t" r="r" b="b"/>
            <a:pathLst>
              <a:path w="1079500" h="317500">
                <a:moveTo>
                  <a:pt x="539495" y="0"/>
                </a:moveTo>
                <a:lnTo>
                  <a:pt x="471675" y="1220"/>
                </a:lnTo>
                <a:lnTo>
                  <a:pt x="406410" y="4789"/>
                </a:lnTo>
                <a:lnTo>
                  <a:pt x="344200" y="10563"/>
                </a:lnTo>
                <a:lnTo>
                  <a:pt x="285545" y="18401"/>
                </a:lnTo>
                <a:lnTo>
                  <a:pt x="230943" y="28163"/>
                </a:lnTo>
                <a:lnTo>
                  <a:pt x="180894" y="39705"/>
                </a:lnTo>
                <a:lnTo>
                  <a:pt x="135898" y="52888"/>
                </a:lnTo>
                <a:lnTo>
                  <a:pt x="96455" y="67569"/>
                </a:lnTo>
                <a:lnTo>
                  <a:pt x="36222" y="100860"/>
                </a:lnTo>
                <a:lnTo>
                  <a:pt x="4191" y="138446"/>
                </a:lnTo>
                <a:lnTo>
                  <a:pt x="0" y="158496"/>
                </a:lnTo>
                <a:lnTo>
                  <a:pt x="4191" y="178545"/>
                </a:lnTo>
                <a:lnTo>
                  <a:pt x="36222" y="216131"/>
                </a:lnTo>
                <a:lnTo>
                  <a:pt x="96455" y="249422"/>
                </a:lnTo>
                <a:lnTo>
                  <a:pt x="135898" y="264103"/>
                </a:lnTo>
                <a:lnTo>
                  <a:pt x="180894" y="277286"/>
                </a:lnTo>
                <a:lnTo>
                  <a:pt x="230943" y="288828"/>
                </a:lnTo>
                <a:lnTo>
                  <a:pt x="285545" y="298590"/>
                </a:lnTo>
                <a:lnTo>
                  <a:pt x="344200" y="306428"/>
                </a:lnTo>
                <a:lnTo>
                  <a:pt x="406410" y="312202"/>
                </a:lnTo>
                <a:lnTo>
                  <a:pt x="471675" y="315771"/>
                </a:lnTo>
                <a:lnTo>
                  <a:pt x="539495" y="316992"/>
                </a:lnTo>
                <a:lnTo>
                  <a:pt x="607316" y="315771"/>
                </a:lnTo>
                <a:lnTo>
                  <a:pt x="672581" y="312202"/>
                </a:lnTo>
                <a:lnTo>
                  <a:pt x="734791" y="306428"/>
                </a:lnTo>
                <a:lnTo>
                  <a:pt x="793446" y="298590"/>
                </a:lnTo>
                <a:lnTo>
                  <a:pt x="848048" y="288828"/>
                </a:lnTo>
                <a:lnTo>
                  <a:pt x="898097" y="277286"/>
                </a:lnTo>
                <a:lnTo>
                  <a:pt x="943093" y="264103"/>
                </a:lnTo>
                <a:lnTo>
                  <a:pt x="982536" y="249422"/>
                </a:lnTo>
                <a:lnTo>
                  <a:pt x="1042769" y="216131"/>
                </a:lnTo>
                <a:lnTo>
                  <a:pt x="1074800" y="178545"/>
                </a:lnTo>
                <a:lnTo>
                  <a:pt x="1078991" y="158496"/>
                </a:lnTo>
                <a:lnTo>
                  <a:pt x="1074800" y="138446"/>
                </a:lnTo>
                <a:lnTo>
                  <a:pt x="1042769" y="100860"/>
                </a:lnTo>
                <a:lnTo>
                  <a:pt x="982536" y="67569"/>
                </a:lnTo>
                <a:lnTo>
                  <a:pt x="943093" y="52888"/>
                </a:lnTo>
                <a:lnTo>
                  <a:pt x="898097" y="39705"/>
                </a:lnTo>
                <a:lnTo>
                  <a:pt x="848048" y="28163"/>
                </a:lnTo>
                <a:lnTo>
                  <a:pt x="793446" y="18401"/>
                </a:lnTo>
                <a:lnTo>
                  <a:pt x="734791" y="10563"/>
                </a:lnTo>
                <a:lnTo>
                  <a:pt x="672581" y="4789"/>
                </a:lnTo>
                <a:lnTo>
                  <a:pt x="607316" y="1220"/>
                </a:lnTo>
                <a:lnTo>
                  <a:pt x="53949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6348476" y="1889251"/>
            <a:ext cx="7004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Verdana"/>
                <a:cs typeface="Verdana"/>
              </a:rPr>
              <a:t>Process</a:t>
            </a:r>
            <a:r>
              <a:rPr sz="1100" spc="-9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6662928" y="2161032"/>
            <a:ext cx="76200" cy="274320"/>
          </a:xfrm>
          <a:custGeom>
            <a:avLst/>
            <a:gdLst/>
            <a:ahLst/>
            <a:cxnLst/>
            <a:rect l="l" t="t" r="r" b="b"/>
            <a:pathLst>
              <a:path w="76200" h="274319">
                <a:moveTo>
                  <a:pt x="36575" y="57912"/>
                </a:moveTo>
                <a:lnTo>
                  <a:pt x="33527" y="64007"/>
                </a:lnTo>
                <a:lnTo>
                  <a:pt x="33527" y="271271"/>
                </a:lnTo>
                <a:lnTo>
                  <a:pt x="36575" y="274319"/>
                </a:lnTo>
                <a:lnTo>
                  <a:pt x="42672" y="271271"/>
                </a:lnTo>
                <a:lnTo>
                  <a:pt x="42672" y="64007"/>
                </a:lnTo>
                <a:lnTo>
                  <a:pt x="36575" y="57912"/>
                </a:lnTo>
                <a:close/>
              </a:path>
              <a:path w="76200" h="274319">
                <a:moveTo>
                  <a:pt x="36575" y="0"/>
                </a:moveTo>
                <a:lnTo>
                  <a:pt x="0" y="76200"/>
                </a:lnTo>
                <a:lnTo>
                  <a:pt x="33527" y="76200"/>
                </a:lnTo>
                <a:lnTo>
                  <a:pt x="33527" y="64007"/>
                </a:lnTo>
                <a:lnTo>
                  <a:pt x="36575" y="57912"/>
                </a:lnTo>
                <a:lnTo>
                  <a:pt x="66690" y="57912"/>
                </a:lnTo>
                <a:lnTo>
                  <a:pt x="36575" y="0"/>
                </a:lnTo>
                <a:close/>
              </a:path>
              <a:path w="76200" h="274319">
                <a:moveTo>
                  <a:pt x="66690" y="57912"/>
                </a:moveTo>
                <a:lnTo>
                  <a:pt x="36575" y="57912"/>
                </a:lnTo>
                <a:lnTo>
                  <a:pt x="42672" y="64007"/>
                </a:lnTo>
                <a:lnTo>
                  <a:pt x="42672" y="76200"/>
                </a:lnTo>
                <a:lnTo>
                  <a:pt x="76200" y="76200"/>
                </a:lnTo>
                <a:lnTo>
                  <a:pt x="66690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650735" y="2776727"/>
            <a:ext cx="76200" cy="283845"/>
          </a:xfrm>
          <a:custGeom>
            <a:avLst/>
            <a:gdLst/>
            <a:ahLst/>
            <a:cxnLst/>
            <a:rect l="l" t="t" r="r" b="b"/>
            <a:pathLst>
              <a:path w="76200" h="283844">
                <a:moveTo>
                  <a:pt x="33334" y="77533"/>
                </a:moveTo>
                <a:lnTo>
                  <a:pt x="30480" y="277368"/>
                </a:lnTo>
                <a:lnTo>
                  <a:pt x="36575" y="283463"/>
                </a:lnTo>
                <a:lnTo>
                  <a:pt x="39624" y="277368"/>
                </a:lnTo>
                <a:lnTo>
                  <a:pt x="45319" y="78012"/>
                </a:lnTo>
                <a:lnTo>
                  <a:pt x="33334" y="77533"/>
                </a:lnTo>
                <a:close/>
              </a:path>
              <a:path w="76200" h="283844">
                <a:moveTo>
                  <a:pt x="67759" y="60960"/>
                </a:moveTo>
                <a:lnTo>
                  <a:pt x="39624" y="60960"/>
                </a:lnTo>
                <a:lnTo>
                  <a:pt x="45720" y="64008"/>
                </a:lnTo>
                <a:lnTo>
                  <a:pt x="45319" y="78012"/>
                </a:lnTo>
                <a:lnTo>
                  <a:pt x="76200" y="79248"/>
                </a:lnTo>
                <a:lnTo>
                  <a:pt x="67759" y="60960"/>
                </a:lnTo>
                <a:close/>
              </a:path>
              <a:path w="76200" h="283844">
                <a:moveTo>
                  <a:pt x="39624" y="60960"/>
                </a:moveTo>
                <a:lnTo>
                  <a:pt x="33528" y="64008"/>
                </a:lnTo>
                <a:lnTo>
                  <a:pt x="33334" y="77533"/>
                </a:lnTo>
                <a:lnTo>
                  <a:pt x="45319" y="78012"/>
                </a:lnTo>
                <a:lnTo>
                  <a:pt x="45720" y="64008"/>
                </a:lnTo>
                <a:lnTo>
                  <a:pt x="39624" y="60960"/>
                </a:lnTo>
                <a:close/>
              </a:path>
              <a:path w="76200" h="283844">
                <a:moveTo>
                  <a:pt x="39624" y="0"/>
                </a:moveTo>
                <a:lnTo>
                  <a:pt x="0" y="76200"/>
                </a:lnTo>
                <a:lnTo>
                  <a:pt x="33334" y="77533"/>
                </a:lnTo>
                <a:lnTo>
                  <a:pt x="33528" y="64008"/>
                </a:lnTo>
                <a:lnTo>
                  <a:pt x="39624" y="60960"/>
                </a:lnTo>
                <a:lnTo>
                  <a:pt x="67759" y="60960"/>
                </a:lnTo>
                <a:lnTo>
                  <a:pt x="396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665976" y="3389376"/>
            <a:ext cx="76200" cy="289560"/>
          </a:xfrm>
          <a:custGeom>
            <a:avLst/>
            <a:gdLst/>
            <a:ahLst/>
            <a:cxnLst/>
            <a:rect l="l" t="t" r="r" b="b"/>
            <a:pathLst>
              <a:path w="76200" h="289560">
                <a:moveTo>
                  <a:pt x="39624" y="60960"/>
                </a:moveTo>
                <a:lnTo>
                  <a:pt x="33527" y="64008"/>
                </a:lnTo>
                <a:lnTo>
                  <a:pt x="33527" y="286512"/>
                </a:lnTo>
                <a:lnTo>
                  <a:pt x="39624" y="289560"/>
                </a:lnTo>
                <a:lnTo>
                  <a:pt x="45720" y="286512"/>
                </a:lnTo>
                <a:lnTo>
                  <a:pt x="45720" y="64008"/>
                </a:lnTo>
                <a:lnTo>
                  <a:pt x="39624" y="60960"/>
                </a:lnTo>
                <a:close/>
              </a:path>
              <a:path w="76200" h="289560">
                <a:moveTo>
                  <a:pt x="39624" y="0"/>
                </a:moveTo>
                <a:lnTo>
                  <a:pt x="0" y="76200"/>
                </a:lnTo>
                <a:lnTo>
                  <a:pt x="33527" y="76200"/>
                </a:lnTo>
                <a:lnTo>
                  <a:pt x="33527" y="64008"/>
                </a:lnTo>
                <a:lnTo>
                  <a:pt x="39624" y="60960"/>
                </a:lnTo>
                <a:lnTo>
                  <a:pt x="68884" y="60960"/>
                </a:lnTo>
                <a:lnTo>
                  <a:pt x="39624" y="0"/>
                </a:lnTo>
                <a:close/>
              </a:path>
              <a:path w="76200" h="289560">
                <a:moveTo>
                  <a:pt x="68884" y="60960"/>
                </a:moveTo>
                <a:lnTo>
                  <a:pt x="39624" y="60960"/>
                </a:lnTo>
                <a:lnTo>
                  <a:pt x="45720" y="64008"/>
                </a:lnTo>
                <a:lnTo>
                  <a:pt x="45720" y="76200"/>
                </a:lnTo>
                <a:lnTo>
                  <a:pt x="76200" y="76200"/>
                </a:lnTo>
                <a:lnTo>
                  <a:pt x="68884" y="609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943600" y="4029455"/>
            <a:ext cx="765175" cy="353695"/>
          </a:xfrm>
          <a:custGeom>
            <a:avLst/>
            <a:gdLst/>
            <a:ahLst/>
            <a:cxnLst/>
            <a:rect l="l" t="t" r="r" b="b"/>
            <a:pathLst>
              <a:path w="765175" h="353695">
                <a:moveTo>
                  <a:pt x="692580" y="29614"/>
                </a:moveTo>
                <a:lnTo>
                  <a:pt x="0" y="344424"/>
                </a:lnTo>
                <a:lnTo>
                  <a:pt x="0" y="350520"/>
                </a:lnTo>
                <a:lnTo>
                  <a:pt x="6096" y="353568"/>
                </a:lnTo>
                <a:lnTo>
                  <a:pt x="696905" y="39563"/>
                </a:lnTo>
                <a:lnTo>
                  <a:pt x="692580" y="29614"/>
                </a:lnTo>
                <a:close/>
              </a:path>
              <a:path w="765175" h="353695">
                <a:moveTo>
                  <a:pt x="747591" y="24384"/>
                </a:moveTo>
                <a:lnTo>
                  <a:pt x="704088" y="24384"/>
                </a:lnTo>
                <a:lnTo>
                  <a:pt x="710183" y="27432"/>
                </a:lnTo>
                <a:lnTo>
                  <a:pt x="710183" y="33528"/>
                </a:lnTo>
                <a:lnTo>
                  <a:pt x="696905" y="39563"/>
                </a:lnTo>
                <a:lnTo>
                  <a:pt x="710183" y="70104"/>
                </a:lnTo>
                <a:lnTo>
                  <a:pt x="747591" y="24384"/>
                </a:lnTo>
                <a:close/>
              </a:path>
              <a:path w="765175" h="353695">
                <a:moveTo>
                  <a:pt x="704088" y="24384"/>
                </a:moveTo>
                <a:lnTo>
                  <a:pt x="692580" y="29614"/>
                </a:lnTo>
                <a:lnTo>
                  <a:pt x="696905" y="39563"/>
                </a:lnTo>
                <a:lnTo>
                  <a:pt x="710183" y="33528"/>
                </a:lnTo>
                <a:lnTo>
                  <a:pt x="710183" y="27432"/>
                </a:lnTo>
                <a:lnTo>
                  <a:pt x="704088" y="24384"/>
                </a:lnTo>
                <a:close/>
              </a:path>
              <a:path w="765175" h="353695">
                <a:moveTo>
                  <a:pt x="679703" y="0"/>
                </a:moveTo>
                <a:lnTo>
                  <a:pt x="692580" y="29614"/>
                </a:lnTo>
                <a:lnTo>
                  <a:pt x="704088" y="24384"/>
                </a:lnTo>
                <a:lnTo>
                  <a:pt x="747591" y="24384"/>
                </a:lnTo>
                <a:lnTo>
                  <a:pt x="765048" y="3048"/>
                </a:lnTo>
                <a:lnTo>
                  <a:pt x="6797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714743" y="4026408"/>
            <a:ext cx="802005" cy="356870"/>
          </a:xfrm>
          <a:custGeom>
            <a:avLst/>
            <a:gdLst/>
            <a:ahLst/>
            <a:cxnLst/>
            <a:rect l="l" t="t" r="r" b="b"/>
            <a:pathLst>
              <a:path w="802004" h="356870">
                <a:moveTo>
                  <a:pt x="71440" y="31979"/>
                </a:moveTo>
                <a:lnTo>
                  <a:pt x="67611" y="40784"/>
                </a:lnTo>
                <a:lnTo>
                  <a:pt x="795527" y="356615"/>
                </a:lnTo>
                <a:lnTo>
                  <a:pt x="801624" y="353567"/>
                </a:lnTo>
                <a:lnTo>
                  <a:pt x="798576" y="347471"/>
                </a:lnTo>
                <a:lnTo>
                  <a:pt x="71440" y="31979"/>
                </a:lnTo>
                <a:close/>
              </a:path>
              <a:path w="802004" h="356870">
                <a:moveTo>
                  <a:pt x="85344" y="0"/>
                </a:moveTo>
                <a:lnTo>
                  <a:pt x="0" y="6095"/>
                </a:lnTo>
                <a:lnTo>
                  <a:pt x="54863" y="70103"/>
                </a:lnTo>
                <a:lnTo>
                  <a:pt x="67611" y="40784"/>
                </a:lnTo>
                <a:lnTo>
                  <a:pt x="57911" y="36575"/>
                </a:lnTo>
                <a:lnTo>
                  <a:pt x="54863" y="30479"/>
                </a:lnTo>
                <a:lnTo>
                  <a:pt x="60959" y="27431"/>
                </a:lnTo>
                <a:lnTo>
                  <a:pt x="73417" y="27431"/>
                </a:lnTo>
                <a:lnTo>
                  <a:pt x="85344" y="0"/>
                </a:lnTo>
                <a:close/>
              </a:path>
              <a:path w="802004" h="356870">
                <a:moveTo>
                  <a:pt x="60959" y="27431"/>
                </a:moveTo>
                <a:lnTo>
                  <a:pt x="54863" y="30479"/>
                </a:lnTo>
                <a:lnTo>
                  <a:pt x="57911" y="36575"/>
                </a:lnTo>
                <a:lnTo>
                  <a:pt x="67611" y="40784"/>
                </a:lnTo>
                <a:lnTo>
                  <a:pt x="71440" y="31979"/>
                </a:lnTo>
                <a:lnTo>
                  <a:pt x="60959" y="27431"/>
                </a:lnTo>
                <a:close/>
              </a:path>
              <a:path w="802004" h="356870">
                <a:moveTo>
                  <a:pt x="73417" y="27431"/>
                </a:moveTo>
                <a:lnTo>
                  <a:pt x="60959" y="27431"/>
                </a:lnTo>
                <a:lnTo>
                  <a:pt x="71440" y="31979"/>
                </a:lnTo>
                <a:lnTo>
                  <a:pt x="73417" y="274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916167" y="4733544"/>
            <a:ext cx="76200" cy="277495"/>
          </a:xfrm>
          <a:custGeom>
            <a:avLst/>
            <a:gdLst/>
            <a:ahLst/>
            <a:cxnLst/>
            <a:rect l="l" t="t" r="r" b="b"/>
            <a:pathLst>
              <a:path w="76200" h="277495">
                <a:moveTo>
                  <a:pt x="39624" y="57911"/>
                </a:moveTo>
                <a:lnTo>
                  <a:pt x="33528" y="64007"/>
                </a:lnTo>
                <a:lnTo>
                  <a:pt x="33528" y="271271"/>
                </a:lnTo>
                <a:lnTo>
                  <a:pt x="39624" y="277367"/>
                </a:lnTo>
                <a:lnTo>
                  <a:pt x="42672" y="271271"/>
                </a:lnTo>
                <a:lnTo>
                  <a:pt x="42672" y="64007"/>
                </a:lnTo>
                <a:lnTo>
                  <a:pt x="39624" y="57911"/>
                </a:lnTo>
                <a:close/>
              </a:path>
              <a:path w="76200" h="277495">
                <a:moveTo>
                  <a:pt x="39624" y="0"/>
                </a:moveTo>
                <a:lnTo>
                  <a:pt x="0" y="76199"/>
                </a:lnTo>
                <a:lnTo>
                  <a:pt x="33528" y="76199"/>
                </a:lnTo>
                <a:lnTo>
                  <a:pt x="33528" y="64007"/>
                </a:lnTo>
                <a:lnTo>
                  <a:pt x="39624" y="57911"/>
                </a:lnTo>
                <a:lnTo>
                  <a:pt x="67421" y="57911"/>
                </a:lnTo>
                <a:lnTo>
                  <a:pt x="39624" y="0"/>
                </a:lnTo>
                <a:close/>
              </a:path>
              <a:path w="76200" h="277495">
                <a:moveTo>
                  <a:pt x="67421" y="57911"/>
                </a:moveTo>
                <a:lnTo>
                  <a:pt x="39624" y="57911"/>
                </a:lnTo>
                <a:lnTo>
                  <a:pt x="42672" y="64007"/>
                </a:lnTo>
                <a:lnTo>
                  <a:pt x="42672" y="76199"/>
                </a:lnTo>
                <a:lnTo>
                  <a:pt x="76200" y="76199"/>
                </a:lnTo>
                <a:lnTo>
                  <a:pt x="67421" y="57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461504" y="4733544"/>
            <a:ext cx="76200" cy="277495"/>
          </a:xfrm>
          <a:custGeom>
            <a:avLst/>
            <a:gdLst/>
            <a:ahLst/>
            <a:cxnLst/>
            <a:rect l="l" t="t" r="r" b="b"/>
            <a:pathLst>
              <a:path w="76200" h="277495">
                <a:moveTo>
                  <a:pt x="36575" y="57911"/>
                </a:moveTo>
                <a:lnTo>
                  <a:pt x="33527" y="64007"/>
                </a:lnTo>
                <a:lnTo>
                  <a:pt x="33527" y="271271"/>
                </a:lnTo>
                <a:lnTo>
                  <a:pt x="36575" y="277367"/>
                </a:lnTo>
                <a:lnTo>
                  <a:pt x="42672" y="271271"/>
                </a:lnTo>
                <a:lnTo>
                  <a:pt x="42672" y="64007"/>
                </a:lnTo>
                <a:lnTo>
                  <a:pt x="36575" y="57911"/>
                </a:lnTo>
                <a:close/>
              </a:path>
              <a:path w="76200" h="277495">
                <a:moveTo>
                  <a:pt x="36575" y="0"/>
                </a:moveTo>
                <a:lnTo>
                  <a:pt x="0" y="76199"/>
                </a:lnTo>
                <a:lnTo>
                  <a:pt x="33527" y="76199"/>
                </a:lnTo>
                <a:lnTo>
                  <a:pt x="33527" y="64007"/>
                </a:lnTo>
                <a:lnTo>
                  <a:pt x="36575" y="57911"/>
                </a:lnTo>
                <a:lnTo>
                  <a:pt x="66690" y="57911"/>
                </a:lnTo>
                <a:lnTo>
                  <a:pt x="36575" y="0"/>
                </a:lnTo>
                <a:close/>
              </a:path>
              <a:path w="76200" h="277495">
                <a:moveTo>
                  <a:pt x="66690" y="57911"/>
                </a:moveTo>
                <a:lnTo>
                  <a:pt x="36575" y="57911"/>
                </a:lnTo>
                <a:lnTo>
                  <a:pt x="42672" y="64007"/>
                </a:lnTo>
                <a:lnTo>
                  <a:pt x="42672" y="76199"/>
                </a:lnTo>
                <a:lnTo>
                  <a:pt x="76200" y="76199"/>
                </a:lnTo>
                <a:lnTo>
                  <a:pt x="66690" y="57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916167" y="5361432"/>
            <a:ext cx="76200" cy="287020"/>
          </a:xfrm>
          <a:custGeom>
            <a:avLst/>
            <a:gdLst/>
            <a:ahLst/>
            <a:cxnLst/>
            <a:rect l="l" t="t" r="r" b="b"/>
            <a:pathLst>
              <a:path w="76200" h="287020">
                <a:moveTo>
                  <a:pt x="39624" y="57912"/>
                </a:moveTo>
                <a:lnTo>
                  <a:pt x="33528" y="64008"/>
                </a:lnTo>
                <a:lnTo>
                  <a:pt x="33528" y="280416"/>
                </a:lnTo>
                <a:lnTo>
                  <a:pt x="39624" y="286512"/>
                </a:lnTo>
                <a:lnTo>
                  <a:pt x="42672" y="280416"/>
                </a:lnTo>
                <a:lnTo>
                  <a:pt x="42672" y="64008"/>
                </a:lnTo>
                <a:lnTo>
                  <a:pt x="39624" y="57912"/>
                </a:lnTo>
                <a:close/>
              </a:path>
              <a:path w="76200" h="287020">
                <a:moveTo>
                  <a:pt x="39624" y="0"/>
                </a:moveTo>
                <a:lnTo>
                  <a:pt x="0" y="76200"/>
                </a:lnTo>
                <a:lnTo>
                  <a:pt x="33528" y="76200"/>
                </a:lnTo>
                <a:lnTo>
                  <a:pt x="33528" y="64008"/>
                </a:lnTo>
                <a:lnTo>
                  <a:pt x="39624" y="57912"/>
                </a:lnTo>
                <a:lnTo>
                  <a:pt x="67421" y="57912"/>
                </a:lnTo>
                <a:lnTo>
                  <a:pt x="39624" y="0"/>
                </a:lnTo>
                <a:close/>
              </a:path>
              <a:path w="76200" h="287020">
                <a:moveTo>
                  <a:pt x="67421" y="57912"/>
                </a:moveTo>
                <a:lnTo>
                  <a:pt x="39624" y="57912"/>
                </a:lnTo>
                <a:lnTo>
                  <a:pt x="42672" y="64008"/>
                </a:lnTo>
                <a:lnTo>
                  <a:pt x="42672" y="76200"/>
                </a:lnTo>
                <a:lnTo>
                  <a:pt x="76200" y="76200"/>
                </a:lnTo>
                <a:lnTo>
                  <a:pt x="67421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482840" y="5361432"/>
            <a:ext cx="76200" cy="287020"/>
          </a:xfrm>
          <a:custGeom>
            <a:avLst/>
            <a:gdLst/>
            <a:ahLst/>
            <a:cxnLst/>
            <a:rect l="l" t="t" r="r" b="b"/>
            <a:pathLst>
              <a:path w="76200" h="287020">
                <a:moveTo>
                  <a:pt x="39624" y="57912"/>
                </a:moveTo>
                <a:lnTo>
                  <a:pt x="33527" y="64008"/>
                </a:lnTo>
                <a:lnTo>
                  <a:pt x="33527" y="280416"/>
                </a:lnTo>
                <a:lnTo>
                  <a:pt x="39624" y="286512"/>
                </a:lnTo>
                <a:lnTo>
                  <a:pt x="42671" y="280416"/>
                </a:lnTo>
                <a:lnTo>
                  <a:pt x="42671" y="64008"/>
                </a:lnTo>
                <a:lnTo>
                  <a:pt x="39624" y="57912"/>
                </a:lnTo>
                <a:close/>
              </a:path>
              <a:path w="76200" h="287020">
                <a:moveTo>
                  <a:pt x="39624" y="0"/>
                </a:moveTo>
                <a:lnTo>
                  <a:pt x="0" y="76200"/>
                </a:lnTo>
                <a:lnTo>
                  <a:pt x="33527" y="76200"/>
                </a:lnTo>
                <a:lnTo>
                  <a:pt x="33527" y="64008"/>
                </a:lnTo>
                <a:lnTo>
                  <a:pt x="39624" y="57912"/>
                </a:lnTo>
                <a:lnTo>
                  <a:pt x="67421" y="57912"/>
                </a:lnTo>
                <a:lnTo>
                  <a:pt x="39624" y="0"/>
                </a:lnTo>
                <a:close/>
              </a:path>
              <a:path w="76200" h="287020">
                <a:moveTo>
                  <a:pt x="67421" y="57912"/>
                </a:moveTo>
                <a:lnTo>
                  <a:pt x="39624" y="57912"/>
                </a:lnTo>
                <a:lnTo>
                  <a:pt x="42671" y="64008"/>
                </a:lnTo>
                <a:lnTo>
                  <a:pt x="42671" y="76200"/>
                </a:lnTo>
                <a:lnTo>
                  <a:pt x="76200" y="76200"/>
                </a:lnTo>
                <a:lnTo>
                  <a:pt x="67421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916167" y="5998464"/>
            <a:ext cx="76200" cy="277495"/>
          </a:xfrm>
          <a:custGeom>
            <a:avLst/>
            <a:gdLst/>
            <a:ahLst/>
            <a:cxnLst/>
            <a:rect l="l" t="t" r="r" b="b"/>
            <a:pathLst>
              <a:path w="76200" h="277495">
                <a:moveTo>
                  <a:pt x="39624" y="57912"/>
                </a:moveTo>
                <a:lnTo>
                  <a:pt x="33528" y="64008"/>
                </a:lnTo>
                <a:lnTo>
                  <a:pt x="33528" y="271272"/>
                </a:lnTo>
                <a:lnTo>
                  <a:pt x="39624" y="277368"/>
                </a:lnTo>
                <a:lnTo>
                  <a:pt x="42672" y="271272"/>
                </a:lnTo>
                <a:lnTo>
                  <a:pt x="42672" y="64008"/>
                </a:lnTo>
                <a:lnTo>
                  <a:pt x="39624" y="57912"/>
                </a:lnTo>
                <a:close/>
              </a:path>
              <a:path w="76200" h="277495">
                <a:moveTo>
                  <a:pt x="39624" y="0"/>
                </a:moveTo>
                <a:lnTo>
                  <a:pt x="0" y="76200"/>
                </a:lnTo>
                <a:lnTo>
                  <a:pt x="33528" y="76200"/>
                </a:lnTo>
                <a:lnTo>
                  <a:pt x="33528" y="64008"/>
                </a:lnTo>
                <a:lnTo>
                  <a:pt x="39624" y="57912"/>
                </a:lnTo>
                <a:lnTo>
                  <a:pt x="67421" y="57912"/>
                </a:lnTo>
                <a:lnTo>
                  <a:pt x="39624" y="0"/>
                </a:lnTo>
                <a:close/>
              </a:path>
              <a:path w="76200" h="277495">
                <a:moveTo>
                  <a:pt x="67421" y="57912"/>
                </a:moveTo>
                <a:lnTo>
                  <a:pt x="39624" y="57912"/>
                </a:lnTo>
                <a:lnTo>
                  <a:pt x="42672" y="64008"/>
                </a:lnTo>
                <a:lnTo>
                  <a:pt x="42672" y="76200"/>
                </a:lnTo>
                <a:lnTo>
                  <a:pt x="76200" y="76200"/>
                </a:lnTo>
                <a:lnTo>
                  <a:pt x="67421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482840" y="5998464"/>
            <a:ext cx="76200" cy="277495"/>
          </a:xfrm>
          <a:custGeom>
            <a:avLst/>
            <a:gdLst/>
            <a:ahLst/>
            <a:cxnLst/>
            <a:rect l="l" t="t" r="r" b="b"/>
            <a:pathLst>
              <a:path w="76200" h="277495">
                <a:moveTo>
                  <a:pt x="39624" y="57912"/>
                </a:moveTo>
                <a:lnTo>
                  <a:pt x="33527" y="64008"/>
                </a:lnTo>
                <a:lnTo>
                  <a:pt x="33527" y="271272"/>
                </a:lnTo>
                <a:lnTo>
                  <a:pt x="39624" y="277368"/>
                </a:lnTo>
                <a:lnTo>
                  <a:pt x="42671" y="271272"/>
                </a:lnTo>
                <a:lnTo>
                  <a:pt x="42671" y="64008"/>
                </a:lnTo>
                <a:lnTo>
                  <a:pt x="39624" y="57912"/>
                </a:lnTo>
                <a:close/>
              </a:path>
              <a:path w="76200" h="277495">
                <a:moveTo>
                  <a:pt x="39624" y="0"/>
                </a:moveTo>
                <a:lnTo>
                  <a:pt x="0" y="76200"/>
                </a:lnTo>
                <a:lnTo>
                  <a:pt x="33527" y="76200"/>
                </a:lnTo>
                <a:lnTo>
                  <a:pt x="33527" y="64008"/>
                </a:lnTo>
                <a:lnTo>
                  <a:pt x="39624" y="57912"/>
                </a:lnTo>
                <a:lnTo>
                  <a:pt x="67421" y="57912"/>
                </a:lnTo>
                <a:lnTo>
                  <a:pt x="39624" y="0"/>
                </a:lnTo>
                <a:close/>
              </a:path>
              <a:path w="76200" h="277495">
                <a:moveTo>
                  <a:pt x="67421" y="57912"/>
                </a:moveTo>
                <a:lnTo>
                  <a:pt x="39624" y="57912"/>
                </a:lnTo>
                <a:lnTo>
                  <a:pt x="42671" y="64008"/>
                </a:lnTo>
                <a:lnTo>
                  <a:pt x="42671" y="76200"/>
                </a:lnTo>
                <a:lnTo>
                  <a:pt x="76200" y="76200"/>
                </a:lnTo>
                <a:lnTo>
                  <a:pt x="67421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081015" y="1764792"/>
            <a:ext cx="3395979" cy="4505325"/>
          </a:xfrm>
          <a:custGeom>
            <a:avLst/>
            <a:gdLst/>
            <a:ahLst/>
            <a:cxnLst/>
            <a:rect l="l" t="t" r="r" b="b"/>
            <a:pathLst>
              <a:path w="3395979" h="4505325">
                <a:moveTo>
                  <a:pt x="0" y="4504944"/>
                </a:moveTo>
                <a:lnTo>
                  <a:pt x="3395472" y="4504944"/>
                </a:lnTo>
                <a:lnTo>
                  <a:pt x="3395472" y="0"/>
                </a:lnTo>
                <a:lnTo>
                  <a:pt x="0" y="0"/>
                </a:lnTo>
                <a:lnTo>
                  <a:pt x="0" y="450494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776731" y="7051614"/>
            <a:ext cx="1277620" cy="24955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Page 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348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9" name="object 7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17: Data Communications and Computer Networks</a:t>
            </a:r>
          </a:p>
        </p:txBody>
      </p:sp>
      <p:sp>
        <p:nvSpPr>
          <p:cNvPr id="80" name="object 8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30</a:t>
            </a:fld>
            <a:r>
              <a:rPr spc="-10" dirty="0"/>
              <a:t>/57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Image result for network devices"/>
          <p:cNvPicPr>
            <a:picLocks noChangeAspect="1" noChangeArrowheads="1"/>
          </p:cNvPicPr>
          <p:nvPr/>
        </p:nvPicPr>
        <p:blipFill>
          <a:blip r:embed="rId2"/>
          <a:srcRect l="4237" t="15815" r="2542" b="5107"/>
          <a:stretch>
            <a:fillRect/>
          </a:stretch>
        </p:blipFill>
        <p:spPr bwMode="auto">
          <a:xfrm>
            <a:off x="914400" y="1600200"/>
            <a:ext cx="8382000" cy="4572000"/>
          </a:xfrm>
          <a:prstGeom prst="rect">
            <a:avLst/>
          </a:prstGeom>
          <a:noFill/>
        </p:spPr>
      </p:pic>
      <p:sp>
        <p:nvSpPr>
          <p:cNvPr id="4" name="object 4"/>
          <p:cNvSpPr txBox="1">
            <a:spLocks/>
          </p:cNvSpPr>
          <p:nvPr/>
        </p:nvSpPr>
        <p:spPr>
          <a:xfrm>
            <a:off x="685800" y="685292"/>
            <a:ext cx="8534399" cy="5039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-1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Network Devices Name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9610" y="685292"/>
            <a:ext cx="8260589" cy="5039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3200" spc="-10" dirty="0" smtClean="0"/>
              <a:t>Network Devices Definition 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776731" y="7051614"/>
            <a:ext cx="1277620" cy="24955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Page 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349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17: Data Communications and Computer Networks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32</a:t>
            </a:fld>
            <a:r>
              <a:rPr spc="-10" dirty="0"/>
              <a:t>/57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81532" y="1720392"/>
            <a:ext cx="7172959" cy="4621778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60045" indent="-347345">
              <a:lnSpc>
                <a:spcPct val="100000"/>
              </a:lnSpc>
              <a:spcBef>
                <a:spcPts val="1060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lang="en-US" sz="2400" b="1" dirty="0" smtClean="0"/>
              <a:t>Hub </a:t>
            </a:r>
            <a:r>
              <a:rPr lang="en-US" sz="2400" dirty="0" smtClean="0"/>
              <a:t>is a networking device which is used to connect multiple network hosts. A network hub is also used to do data transfer. </a:t>
            </a:r>
          </a:p>
          <a:p>
            <a:pPr marL="360045" indent="-347345">
              <a:lnSpc>
                <a:spcPct val="100000"/>
              </a:lnSpc>
              <a:spcBef>
                <a:spcPts val="1060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lang="en-US" sz="2400" b="1" dirty="0" smtClean="0"/>
              <a:t>Switch</a:t>
            </a:r>
            <a:r>
              <a:rPr lang="en-US" sz="2400" dirty="0" smtClean="0"/>
              <a:t> also works at the layer of LAN (Local Area Network) but you can say that a switch is more intelligent than a hub. While hub just does the work of data forwarding, a switch does ‘filter and forwarding.</a:t>
            </a:r>
          </a:p>
          <a:p>
            <a:pPr marL="360045" indent="-347345">
              <a:lnSpc>
                <a:spcPct val="100000"/>
              </a:lnSpc>
              <a:spcBef>
                <a:spcPts val="1060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lang="en-US" sz="2400" b="1" dirty="0" smtClean="0"/>
              <a:t>Router</a:t>
            </a:r>
            <a:r>
              <a:rPr lang="en-US" sz="2400" dirty="0" smtClean="0"/>
              <a:t> is a network device which is responsible for routing traffic from one to another network. </a:t>
            </a:r>
          </a:p>
          <a:p>
            <a:pPr marL="360045" indent="-347345">
              <a:lnSpc>
                <a:spcPct val="100000"/>
              </a:lnSpc>
              <a:spcBef>
                <a:spcPts val="1060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lang="en-US" sz="2400" b="1" dirty="0" smtClean="0"/>
              <a:t>Repeater</a:t>
            </a:r>
            <a:r>
              <a:rPr lang="en-US" sz="2400" dirty="0" smtClean="0"/>
              <a:t> is an electronic device that amplifies the signal it receives. 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69339" y="1680768"/>
            <a:ext cx="4928235" cy="3018790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85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10" dirty="0">
                <a:latin typeface="Verdana"/>
                <a:cs typeface="Verdana"/>
              </a:rPr>
              <a:t>2G </a:t>
            </a:r>
            <a:r>
              <a:rPr sz="2000" spc="-5" dirty="0">
                <a:latin typeface="Verdana"/>
                <a:cs typeface="Verdana"/>
              </a:rPr>
              <a:t>and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3G</a:t>
            </a:r>
            <a:endParaRPr sz="20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985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10" dirty="0">
                <a:latin typeface="Verdana"/>
                <a:cs typeface="Verdana"/>
              </a:rPr>
              <a:t>Wireless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LAN</a:t>
            </a:r>
            <a:endParaRPr sz="20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5" dirty="0">
                <a:latin typeface="Verdana"/>
                <a:cs typeface="Verdana"/>
              </a:rPr>
              <a:t>WiMAX</a:t>
            </a:r>
            <a:endParaRPr sz="20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10" dirty="0">
                <a:latin typeface="Verdana"/>
                <a:cs typeface="Verdana"/>
              </a:rPr>
              <a:t>Wireless </a:t>
            </a:r>
            <a:r>
              <a:rPr sz="2000" spc="-15" dirty="0">
                <a:latin typeface="Verdana"/>
                <a:cs typeface="Verdana"/>
              </a:rPr>
              <a:t>Local </a:t>
            </a:r>
            <a:r>
              <a:rPr sz="2000" spc="-10" dirty="0">
                <a:latin typeface="Verdana"/>
                <a:cs typeface="Verdana"/>
              </a:rPr>
              <a:t>Loop</a:t>
            </a:r>
            <a:r>
              <a:rPr sz="2000" spc="2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(WLL)</a:t>
            </a:r>
            <a:endParaRPr sz="20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10" dirty="0">
                <a:latin typeface="Verdana"/>
                <a:cs typeface="Verdana"/>
              </a:rPr>
              <a:t>Radio-router</a:t>
            </a:r>
            <a:endParaRPr sz="20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5" dirty="0">
                <a:latin typeface="Verdana"/>
                <a:cs typeface="Verdana"/>
              </a:rPr>
              <a:t>Multihop </a:t>
            </a:r>
            <a:r>
              <a:rPr sz="2000" spc="-10" dirty="0">
                <a:latin typeface="Verdana"/>
                <a:cs typeface="Verdana"/>
              </a:rPr>
              <a:t>Wireless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Network</a:t>
            </a:r>
            <a:endParaRPr sz="20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10" dirty="0">
                <a:latin typeface="Verdana"/>
                <a:cs typeface="Verdana"/>
              </a:rPr>
              <a:t>Wireless </a:t>
            </a:r>
            <a:r>
              <a:rPr sz="2000" spc="-5" dirty="0">
                <a:latin typeface="Verdana"/>
                <a:cs typeface="Verdana"/>
              </a:rPr>
              <a:t>Application </a:t>
            </a:r>
            <a:r>
              <a:rPr sz="2000" spc="-15" dirty="0">
                <a:latin typeface="Verdana"/>
                <a:cs typeface="Verdana"/>
              </a:rPr>
              <a:t>Protocol</a:t>
            </a:r>
            <a:r>
              <a:rPr sz="2000" spc="7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(WAP)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6731" y="7051614"/>
            <a:ext cx="1277620" cy="24955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Page 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351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17: Data Communications and Computer Networks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33</a:t>
            </a:fld>
            <a:r>
              <a:rPr spc="-10" dirty="0"/>
              <a:t>/57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68755" y="703580"/>
            <a:ext cx="48025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Wireless</a:t>
            </a:r>
            <a:r>
              <a:rPr sz="3000" spc="-20" dirty="0"/>
              <a:t> </a:t>
            </a:r>
            <a:r>
              <a:rPr sz="3000" spc="-5" dirty="0"/>
              <a:t>Technologies</a:t>
            </a:r>
            <a:endParaRPr sz="3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52" y="660908"/>
            <a:ext cx="8486140" cy="369332"/>
          </a:xfrm>
        </p:spPr>
        <p:txBody>
          <a:bodyPr/>
          <a:lstStyle/>
          <a:p>
            <a:r>
              <a:rPr lang="en-US" dirty="0" smtClean="0"/>
              <a:t>Basic Definition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92376"/>
            <a:ext cx="8839200" cy="2462213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0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computer networ</a:t>
            </a:r>
            <a:r>
              <a:rPr lang="en-US" b="0" dirty="0" smtClean="0">
                <a:solidFill>
                  <a:srgbClr val="FF0000"/>
                </a:solidFill>
              </a:rPr>
              <a:t>k </a:t>
            </a:r>
            <a:r>
              <a:rPr lang="en-US" b="0" dirty="0" smtClean="0"/>
              <a:t>is a set of computers connected together for the purpose of sharing resources.</a:t>
            </a:r>
          </a:p>
          <a:p>
            <a:pPr>
              <a:buFont typeface="Wingdings" pitchFamily="2" charset="2"/>
              <a:buChar char="v"/>
            </a:pPr>
            <a:endParaRPr lang="en-US" b="0" dirty="0" smtClean="0"/>
          </a:p>
          <a:p>
            <a:pPr>
              <a:buFont typeface="Wingdings" pitchFamily="2" charset="2"/>
              <a:buChar char="v"/>
            </a:pPr>
            <a:r>
              <a:rPr lang="en-US" b="0" dirty="0" smtClean="0"/>
              <a:t>The </a:t>
            </a:r>
            <a:r>
              <a:rPr lang="en-US" dirty="0" smtClean="0">
                <a:solidFill>
                  <a:srgbClr val="FF0000"/>
                </a:solidFill>
              </a:rPr>
              <a:t>Internet</a:t>
            </a:r>
            <a:r>
              <a:rPr lang="en-US" b="0" dirty="0" smtClean="0"/>
              <a:t> is the global system of interconnected computer networks</a:t>
            </a:r>
          </a:p>
          <a:p>
            <a:pPr>
              <a:buFont typeface="Wingdings" pitchFamily="2" charset="2"/>
              <a:buChar char="v"/>
            </a:pPr>
            <a:endParaRPr lang="en-US" b="0" dirty="0" smtClean="0"/>
          </a:p>
          <a:p>
            <a:pPr>
              <a:buFont typeface="Wingdings" pitchFamily="2" charset="2"/>
              <a:buChar char="v"/>
            </a:pPr>
            <a:r>
              <a:rPr lang="en-US" b="0" dirty="0" smtClean="0"/>
              <a:t>An </a:t>
            </a:r>
            <a:r>
              <a:rPr lang="en-US" dirty="0" smtClean="0">
                <a:solidFill>
                  <a:srgbClr val="FF0000"/>
                </a:solidFill>
              </a:rPr>
              <a:t>intranet</a:t>
            </a:r>
            <a:r>
              <a:rPr lang="en-US" b="0" dirty="0" smtClean="0"/>
              <a:t> is a private network that is contained within an enterprise.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66288" y="3291840"/>
            <a:ext cx="3914140" cy="76200"/>
          </a:xfrm>
          <a:custGeom>
            <a:avLst/>
            <a:gdLst/>
            <a:ahLst/>
            <a:cxnLst/>
            <a:rect l="l" t="t" r="r" b="b"/>
            <a:pathLst>
              <a:path w="3914140" h="76200">
                <a:moveTo>
                  <a:pt x="3837432" y="42662"/>
                </a:moveTo>
                <a:lnTo>
                  <a:pt x="3837432" y="76200"/>
                </a:lnTo>
                <a:lnTo>
                  <a:pt x="3901908" y="42672"/>
                </a:lnTo>
                <a:lnTo>
                  <a:pt x="3837432" y="42662"/>
                </a:lnTo>
                <a:close/>
              </a:path>
              <a:path w="3914140" h="76200">
                <a:moveTo>
                  <a:pt x="3837431" y="33518"/>
                </a:moveTo>
                <a:lnTo>
                  <a:pt x="3837432" y="42662"/>
                </a:lnTo>
                <a:lnTo>
                  <a:pt x="3849628" y="42662"/>
                </a:lnTo>
                <a:lnTo>
                  <a:pt x="3852671" y="36575"/>
                </a:lnTo>
                <a:lnTo>
                  <a:pt x="3849623" y="33527"/>
                </a:lnTo>
                <a:lnTo>
                  <a:pt x="3837431" y="33518"/>
                </a:lnTo>
                <a:close/>
              </a:path>
              <a:path w="3914140" h="76200">
                <a:moveTo>
                  <a:pt x="3837432" y="0"/>
                </a:moveTo>
                <a:lnTo>
                  <a:pt x="3837431" y="33518"/>
                </a:lnTo>
                <a:lnTo>
                  <a:pt x="3849623" y="33527"/>
                </a:lnTo>
                <a:lnTo>
                  <a:pt x="3852671" y="36575"/>
                </a:lnTo>
                <a:lnTo>
                  <a:pt x="3849623" y="42672"/>
                </a:lnTo>
                <a:lnTo>
                  <a:pt x="3901927" y="42662"/>
                </a:lnTo>
                <a:lnTo>
                  <a:pt x="3913632" y="36575"/>
                </a:lnTo>
                <a:lnTo>
                  <a:pt x="3837432" y="0"/>
                </a:lnTo>
                <a:close/>
              </a:path>
              <a:path w="3914140" h="76200">
                <a:moveTo>
                  <a:pt x="3048" y="30480"/>
                </a:moveTo>
                <a:lnTo>
                  <a:pt x="0" y="36575"/>
                </a:lnTo>
                <a:lnTo>
                  <a:pt x="3048" y="39624"/>
                </a:lnTo>
                <a:lnTo>
                  <a:pt x="3837432" y="42662"/>
                </a:lnTo>
                <a:lnTo>
                  <a:pt x="3837432" y="33518"/>
                </a:lnTo>
                <a:lnTo>
                  <a:pt x="3048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71016" y="2737104"/>
            <a:ext cx="1892935" cy="1207135"/>
          </a:xfrm>
          <a:custGeom>
            <a:avLst/>
            <a:gdLst/>
            <a:ahLst/>
            <a:cxnLst/>
            <a:rect l="l" t="t" r="r" b="b"/>
            <a:pathLst>
              <a:path w="1892935" h="1207135">
                <a:moveTo>
                  <a:pt x="0" y="1207008"/>
                </a:moveTo>
                <a:lnTo>
                  <a:pt x="1892808" y="1207008"/>
                </a:lnTo>
                <a:lnTo>
                  <a:pt x="1892808" y="0"/>
                </a:lnTo>
                <a:lnTo>
                  <a:pt x="0" y="0"/>
                </a:lnTo>
                <a:lnTo>
                  <a:pt x="0" y="12070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71016" y="2737104"/>
            <a:ext cx="1892935" cy="120713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Times New Roman"/>
              <a:cs typeface="Times New Roman"/>
            </a:endParaRPr>
          </a:p>
          <a:p>
            <a:pPr marL="383540" marR="436245" indent="81915">
              <a:lnSpc>
                <a:spcPct val="100000"/>
              </a:lnSpc>
              <a:spcBef>
                <a:spcPts val="5"/>
              </a:spcBef>
            </a:pPr>
            <a:r>
              <a:rPr sz="2000" spc="-15" dirty="0">
                <a:latin typeface="Verdana"/>
                <a:cs typeface="Verdana"/>
              </a:rPr>
              <a:t>Sender  </a:t>
            </a:r>
            <a:r>
              <a:rPr sz="2000" dirty="0">
                <a:latin typeface="Verdana"/>
                <a:cs typeface="Verdana"/>
              </a:rPr>
              <a:t>(</a:t>
            </a:r>
            <a:r>
              <a:rPr sz="2000" spc="-15" dirty="0">
                <a:latin typeface="Verdana"/>
                <a:cs typeface="Verdana"/>
              </a:rPr>
              <a:t>so</a:t>
            </a:r>
            <a:r>
              <a:rPr sz="2000" dirty="0">
                <a:latin typeface="Verdana"/>
                <a:cs typeface="Verdana"/>
              </a:rPr>
              <a:t>u</a:t>
            </a:r>
            <a:r>
              <a:rPr sz="2000" spc="-20" dirty="0">
                <a:latin typeface="Verdana"/>
                <a:cs typeface="Verdana"/>
              </a:rPr>
              <a:t>r</a:t>
            </a:r>
            <a:r>
              <a:rPr sz="2000" spc="5" dirty="0">
                <a:latin typeface="Verdana"/>
                <a:cs typeface="Verdana"/>
              </a:rPr>
              <a:t>c</a:t>
            </a:r>
            <a:r>
              <a:rPr sz="2000" spc="-20" dirty="0">
                <a:latin typeface="Verdana"/>
                <a:cs typeface="Verdana"/>
              </a:rPr>
              <a:t>e)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39711" y="2712720"/>
            <a:ext cx="1892935" cy="1203960"/>
          </a:xfrm>
          <a:custGeom>
            <a:avLst/>
            <a:gdLst/>
            <a:ahLst/>
            <a:cxnLst/>
            <a:rect l="l" t="t" r="r" b="b"/>
            <a:pathLst>
              <a:path w="1892934" h="1203960">
                <a:moveTo>
                  <a:pt x="0" y="1203960"/>
                </a:moveTo>
                <a:lnTo>
                  <a:pt x="1892807" y="1203960"/>
                </a:lnTo>
                <a:lnTo>
                  <a:pt x="1892807" y="0"/>
                </a:lnTo>
                <a:lnTo>
                  <a:pt x="0" y="0"/>
                </a:lnTo>
                <a:lnTo>
                  <a:pt x="0" y="12039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839711" y="2712720"/>
            <a:ext cx="1892935" cy="120396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Times New Roman"/>
              <a:cs typeface="Times New Roman"/>
            </a:endParaRPr>
          </a:p>
          <a:p>
            <a:pPr marL="615315" marR="351790" indent="-16764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Verdana"/>
                <a:cs typeface="Verdana"/>
              </a:rPr>
              <a:t>R</a:t>
            </a:r>
            <a:r>
              <a:rPr sz="2000" spc="-20" dirty="0">
                <a:latin typeface="Verdana"/>
                <a:cs typeface="Verdana"/>
              </a:rPr>
              <a:t>e</a:t>
            </a:r>
            <a:r>
              <a:rPr sz="2000" spc="-15" dirty="0">
                <a:latin typeface="Verdana"/>
                <a:cs typeface="Verdana"/>
              </a:rPr>
              <a:t>c</a:t>
            </a:r>
            <a:r>
              <a:rPr sz="2000" spc="-20" dirty="0">
                <a:latin typeface="Verdana"/>
                <a:cs typeface="Verdana"/>
              </a:rPr>
              <a:t>e</a:t>
            </a:r>
            <a:r>
              <a:rPr sz="2000" spc="20" dirty="0">
                <a:latin typeface="Verdana"/>
                <a:cs typeface="Verdana"/>
              </a:rPr>
              <a:t>i</a:t>
            </a:r>
            <a:r>
              <a:rPr sz="2000" spc="-5" dirty="0">
                <a:latin typeface="Verdana"/>
                <a:cs typeface="Verdana"/>
              </a:rPr>
              <a:t>v</a:t>
            </a:r>
            <a:r>
              <a:rPr sz="2000" spc="-20" dirty="0">
                <a:latin typeface="Verdana"/>
                <a:cs typeface="Verdana"/>
              </a:rPr>
              <a:t>er  </a:t>
            </a:r>
            <a:r>
              <a:rPr sz="2000" spc="-5" dirty="0">
                <a:latin typeface="Verdana"/>
                <a:cs typeface="Verdana"/>
              </a:rPr>
              <a:t>(sink)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6731" y="7051614"/>
            <a:ext cx="1290320" cy="24955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2100" baseline="1984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321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17: Data Communications and Computer Networks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192516" y="7066854"/>
            <a:ext cx="942340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Slide</a:t>
            </a:r>
            <a:r>
              <a:rPr sz="1400" spc="-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3/57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9611" y="3980179"/>
            <a:ext cx="2638425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63880" marR="5080" indent="-551815">
              <a:lnSpc>
                <a:spcPct val="100000"/>
              </a:lnSpc>
              <a:spcBef>
                <a:spcPts val="90"/>
              </a:spcBef>
            </a:pPr>
            <a:r>
              <a:rPr sz="2000" b="1" spc="-5" dirty="0">
                <a:latin typeface="Verdana"/>
                <a:cs typeface="Verdana"/>
              </a:rPr>
              <a:t>Creates </a:t>
            </a:r>
            <a:r>
              <a:rPr sz="2000" b="1" spc="-10" dirty="0">
                <a:latin typeface="Verdana"/>
                <a:cs typeface="Verdana"/>
              </a:rPr>
              <a:t>and </a:t>
            </a:r>
            <a:r>
              <a:rPr sz="2000" b="1" spc="-5" dirty="0">
                <a:latin typeface="Verdana"/>
                <a:cs typeface="Verdana"/>
              </a:rPr>
              <a:t>sends  </a:t>
            </a:r>
            <a:r>
              <a:rPr sz="2000" b="1" spc="-10" dirty="0">
                <a:latin typeface="Verdana"/>
                <a:cs typeface="Verdana"/>
              </a:rPr>
              <a:t>a</a:t>
            </a:r>
            <a:r>
              <a:rPr sz="2000" b="1" spc="-35" dirty="0">
                <a:latin typeface="Verdana"/>
                <a:cs typeface="Verdana"/>
              </a:rPr>
              <a:t> </a:t>
            </a:r>
            <a:r>
              <a:rPr sz="2000" b="1" spc="-5" dirty="0">
                <a:latin typeface="Verdana"/>
                <a:cs typeface="Verdana"/>
              </a:rPr>
              <a:t>message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03211" y="3955795"/>
            <a:ext cx="1830705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9560" marR="5080" indent="-277495">
              <a:lnSpc>
                <a:spcPct val="100000"/>
              </a:lnSpc>
              <a:spcBef>
                <a:spcPts val="90"/>
              </a:spcBef>
            </a:pPr>
            <a:r>
              <a:rPr sz="2000" b="1" spc="-5" dirty="0">
                <a:latin typeface="Verdana"/>
                <a:cs typeface="Verdana"/>
              </a:rPr>
              <a:t>Receives</a:t>
            </a:r>
            <a:r>
              <a:rPr sz="2000" b="1" spc="-65" dirty="0">
                <a:latin typeface="Verdana"/>
                <a:cs typeface="Verdana"/>
              </a:rPr>
              <a:t> </a:t>
            </a:r>
            <a:r>
              <a:rPr sz="2000" b="1" spc="-10" dirty="0">
                <a:latin typeface="Verdana"/>
                <a:cs typeface="Verdana"/>
              </a:rPr>
              <a:t>the  message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78428" y="2744521"/>
            <a:ext cx="2931795" cy="988694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L="756285">
              <a:lnSpc>
                <a:spcPct val="100000"/>
              </a:lnSpc>
              <a:spcBef>
                <a:spcPts val="1490"/>
              </a:spcBef>
            </a:pPr>
            <a:r>
              <a:rPr sz="2000" spc="-5" dirty="0">
                <a:latin typeface="Verdana"/>
                <a:cs typeface="Verdana"/>
              </a:rPr>
              <a:t>Medium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2000" b="1" spc="-5" dirty="0">
                <a:latin typeface="Verdana"/>
                <a:cs typeface="Verdana"/>
              </a:rPr>
              <a:t>Carries </a:t>
            </a:r>
            <a:r>
              <a:rPr sz="2000" b="1" dirty="0">
                <a:latin typeface="Verdana"/>
                <a:cs typeface="Verdana"/>
              </a:rPr>
              <a:t>the</a:t>
            </a:r>
            <a:r>
              <a:rPr sz="2000" b="1" spc="-25" dirty="0">
                <a:latin typeface="Verdana"/>
                <a:cs typeface="Verdana"/>
              </a:rPr>
              <a:t> </a:t>
            </a:r>
            <a:r>
              <a:rPr sz="2000" b="1" spc="-10" dirty="0">
                <a:latin typeface="Verdana"/>
                <a:cs typeface="Verdana"/>
              </a:rPr>
              <a:t>message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332" rIns="0" bIns="0" rtlCol="0">
            <a:spAutoFit/>
          </a:bodyPr>
          <a:lstStyle/>
          <a:p>
            <a:pPr marL="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Basic Elements of </a:t>
            </a:r>
            <a:r>
              <a:rPr sz="2400" dirty="0"/>
              <a:t>a </a:t>
            </a:r>
            <a:r>
              <a:rPr sz="2400" spc="-5" dirty="0"/>
              <a:t>Communication  System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47419" y="703580"/>
            <a:ext cx="55003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Data Transmission</a:t>
            </a:r>
            <a:r>
              <a:rPr sz="3000" spc="-20" dirty="0"/>
              <a:t> </a:t>
            </a:r>
            <a:r>
              <a:rPr sz="3000" spc="-10" dirty="0"/>
              <a:t>Modes</a:t>
            </a:r>
            <a:endParaRPr sz="3000"/>
          </a:p>
        </p:txBody>
      </p:sp>
      <p:sp>
        <p:nvSpPr>
          <p:cNvPr id="5" name="object 5"/>
          <p:cNvSpPr/>
          <p:nvPr/>
        </p:nvSpPr>
        <p:spPr>
          <a:xfrm>
            <a:off x="3493008" y="2602991"/>
            <a:ext cx="3130550" cy="76200"/>
          </a:xfrm>
          <a:custGeom>
            <a:avLst/>
            <a:gdLst/>
            <a:ahLst/>
            <a:cxnLst/>
            <a:rect l="l" t="t" r="r" b="b"/>
            <a:pathLst>
              <a:path w="3130550" h="76200">
                <a:moveTo>
                  <a:pt x="3054095" y="0"/>
                </a:moveTo>
                <a:lnTo>
                  <a:pt x="3054095" y="76200"/>
                </a:lnTo>
                <a:lnTo>
                  <a:pt x="3118572" y="42672"/>
                </a:lnTo>
                <a:lnTo>
                  <a:pt x="3069336" y="42672"/>
                </a:lnTo>
                <a:lnTo>
                  <a:pt x="3072384" y="36575"/>
                </a:lnTo>
                <a:lnTo>
                  <a:pt x="3069336" y="33527"/>
                </a:lnTo>
                <a:lnTo>
                  <a:pt x="3123945" y="33527"/>
                </a:lnTo>
                <a:lnTo>
                  <a:pt x="3054095" y="0"/>
                </a:lnTo>
                <a:close/>
              </a:path>
              <a:path w="3130550" h="76200">
                <a:moveTo>
                  <a:pt x="3054095" y="33527"/>
                </a:moveTo>
                <a:lnTo>
                  <a:pt x="6095" y="33527"/>
                </a:lnTo>
                <a:lnTo>
                  <a:pt x="0" y="36575"/>
                </a:lnTo>
                <a:lnTo>
                  <a:pt x="6095" y="42672"/>
                </a:lnTo>
                <a:lnTo>
                  <a:pt x="3054095" y="42672"/>
                </a:lnTo>
                <a:lnTo>
                  <a:pt x="3054095" y="33527"/>
                </a:lnTo>
                <a:close/>
              </a:path>
              <a:path w="3130550" h="76200">
                <a:moveTo>
                  <a:pt x="3123945" y="33527"/>
                </a:moveTo>
                <a:lnTo>
                  <a:pt x="3069336" y="33527"/>
                </a:lnTo>
                <a:lnTo>
                  <a:pt x="3072384" y="36575"/>
                </a:lnTo>
                <a:lnTo>
                  <a:pt x="3069336" y="42672"/>
                </a:lnTo>
                <a:lnTo>
                  <a:pt x="3118572" y="42672"/>
                </a:lnTo>
                <a:lnTo>
                  <a:pt x="3130295" y="36575"/>
                </a:lnTo>
                <a:lnTo>
                  <a:pt x="3123945" y="33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50135" y="2286000"/>
            <a:ext cx="1658620" cy="737870"/>
          </a:xfrm>
          <a:custGeom>
            <a:avLst/>
            <a:gdLst/>
            <a:ahLst/>
            <a:cxnLst/>
            <a:rect l="l" t="t" r="r" b="b"/>
            <a:pathLst>
              <a:path w="1658620" h="737869">
                <a:moveTo>
                  <a:pt x="0" y="737615"/>
                </a:moveTo>
                <a:lnTo>
                  <a:pt x="1658112" y="737615"/>
                </a:lnTo>
                <a:lnTo>
                  <a:pt x="1658112" y="0"/>
                </a:lnTo>
                <a:lnTo>
                  <a:pt x="0" y="0"/>
                </a:lnTo>
                <a:lnTo>
                  <a:pt x="0" y="7376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50135" y="2286000"/>
            <a:ext cx="1658620" cy="73787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22885" rIns="0" bIns="0" rtlCol="0">
            <a:spAutoFit/>
          </a:bodyPr>
          <a:lstStyle/>
          <a:p>
            <a:pPr marL="454025">
              <a:lnSpc>
                <a:spcPct val="100000"/>
              </a:lnSpc>
              <a:spcBef>
                <a:spcPts val="1755"/>
              </a:spcBef>
            </a:pPr>
            <a:r>
              <a:rPr sz="1700" spc="-5" dirty="0">
                <a:latin typeface="Verdana"/>
                <a:cs typeface="Verdana"/>
              </a:rPr>
              <a:t>Sender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29400" y="2298191"/>
            <a:ext cx="1658620" cy="74104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86055" rIns="0" bIns="0" rtlCol="0">
            <a:spAutoFit/>
          </a:bodyPr>
          <a:lstStyle/>
          <a:p>
            <a:pPr marL="410845">
              <a:lnSpc>
                <a:spcPct val="100000"/>
              </a:lnSpc>
              <a:spcBef>
                <a:spcPts val="1465"/>
              </a:spcBef>
            </a:pPr>
            <a:r>
              <a:rPr sz="1700" spc="-10" dirty="0">
                <a:latin typeface="Verdana"/>
                <a:cs typeface="Verdana"/>
              </a:rPr>
              <a:t>Receiver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14800" y="2687828"/>
            <a:ext cx="1533144" cy="275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5" dirty="0">
                <a:latin typeface="Verdana"/>
                <a:cs typeface="Verdana"/>
              </a:rPr>
              <a:t>(a)</a:t>
            </a:r>
            <a:r>
              <a:rPr sz="1700" b="1" spc="-45" dirty="0">
                <a:latin typeface="Verdana"/>
                <a:cs typeface="Verdana"/>
              </a:rPr>
              <a:t> </a:t>
            </a:r>
            <a:r>
              <a:rPr sz="1700" b="1" spc="-10" dirty="0">
                <a:latin typeface="Verdana"/>
                <a:cs typeface="Verdana"/>
              </a:rPr>
              <a:t>Simplex</a:t>
            </a:r>
            <a:endParaRPr sz="1700" b="1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65376" y="3962400"/>
            <a:ext cx="1658620" cy="73787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8270" rIns="0" bIns="0" rtlCol="0">
            <a:spAutoFit/>
          </a:bodyPr>
          <a:lstStyle/>
          <a:p>
            <a:pPr marL="142875" marR="86360" indent="325755">
              <a:lnSpc>
                <a:spcPct val="100000"/>
              </a:lnSpc>
              <a:spcBef>
                <a:spcPts val="1010"/>
              </a:spcBef>
            </a:pPr>
            <a:r>
              <a:rPr sz="1700" spc="-5" dirty="0">
                <a:latin typeface="Verdana"/>
                <a:cs typeface="Verdana"/>
              </a:rPr>
              <a:t>Sender  (or</a:t>
            </a:r>
            <a:r>
              <a:rPr sz="1700" spc="-8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Receiver)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17207" y="3962400"/>
            <a:ext cx="1658620" cy="73787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82550" rIns="0" bIns="0" rtlCol="0">
            <a:spAutoFit/>
          </a:bodyPr>
          <a:lstStyle/>
          <a:p>
            <a:pPr marL="225425" marR="162560" indent="167640">
              <a:lnSpc>
                <a:spcPct val="100000"/>
              </a:lnSpc>
              <a:spcBef>
                <a:spcPts val="650"/>
              </a:spcBef>
            </a:pPr>
            <a:r>
              <a:rPr sz="1700" spc="-10" dirty="0">
                <a:latin typeface="Verdana"/>
                <a:cs typeface="Verdana"/>
              </a:rPr>
              <a:t>Receiver  </a:t>
            </a:r>
            <a:r>
              <a:rPr sz="1700" spc="-5" dirty="0">
                <a:latin typeface="Verdana"/>
                <a:cs typeface="Verdana"/>
              </a:rPr>
              <a:t>(or</a:t>
            </a:r>
            <a:r>
              <a:rPr sz="1700" spc="-8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Sender)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17391" y="4029456"/>
            <a:ext cx="3100070" cy="76200"/>
          </a:xfrm>
          <a:custGeom>
            <a:avLst/>
            <a:gdLst/>
            <a:ahLst/>
            <a:cxnLst/>
            <a:rect l="l" t="t" r="r" b="b"/>
            <a:pathLst>
              <a:path w="3100070" h="76200">
                <a:moveTo>
                  <a:pt x="3023616" y="0"/>
                </a:moveTo>
                <a:lnTo>
                  <a:pt x="3023616" y="76200"/>
                </a:lnTo>
                <a:lnTo>
                  <a:pt x="3088092" y="42672"/>
                </a:lnTo>
                <a:lnTo>
                  <a:pt x="3038856" y="42672"/>
                </a:lnTo>
                <a:lnTo>
                  <a:pt x="3041904" y="36575"/>
                </a:lnTo>
                <a:lnTo>
                  <a:pt x="3038856" y="33528"/>
                </a:lnTo>
                <a:lnTo>
                  <a:pt x="3093466" y="33528"/>
                </a:lnTo>
                <a:lnTo>
                  <a:pt x="3023616" y="0"/>
                </a:lnTo>
                <a:close/>
              </a:path>
              <a:path w="3100070" h="76200">
                <a:moveTo>
                  <a:pt x="3023616" y="33528"/>
                </a:moveTo>
                <a:lnTo>
                  <a:pt x="6096" y="33528"/>
                </a:lnTo>
                <a:lnTo>
                  <a:pt x="0" y="36575"/>
                </a:lnTo>
                <a:lnTo>
                  <a:pt x="6096" y="42672"/>
                </a:lnTo>
                <a:lnTo>
                  <a:pt x="3023616" y="42672"/>
                </a:lnTo>
                <a:lnTo>
                  <a:pt x="3023616" y="33528"/>
                </a:lnTo>
                <a:close/>
              </a:path>
              <a:path w="3100070" h="76200">
                <a:moveTo>
                  <a:pt x="3093466" y="33528"/>
                </a:moveTo>
                <a:lnTo>
                  <a:pt x="3038856" y="33528"/>
                </a:lnTo>
                <a:lnTo>
                  <a:pt x="3041904" y="36575"/>
                </a:lnTo>
                <a:lnTo>
                  <a:pt x="3038856" y="42672"/>
                </a:lnTo>
                <a:lnTo>
                  <a:pt x="3088092" y="42672"/>
                </a:lnTo>
                <a:lnTo>
                  <a:pt x="3099816" y="36575"/>
                </a:lnTo>
                <a:lnTo>
                  <a:pt x="3093466" y="33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23488" y="4462273"/>
            <a:ext cx="3100070" cy="76200"/>
          </a:xfrm>
          <a:custGeom>
            <a:avLst/>
            <a:gdLst/>
            <a:ahLst/>
            <a:cxnLst/>
            <a:rect l="l" t="t" r="r" b="b"/>
            <a:pathLst>
              <a:path w="3100070" h="76200">
                <a:moveTo>
                  <a:pt x="76200" y="0"/>
                </a:moveTo>
                <a:lnTo>
                  <a:pt x="0" y="36575"/>
                </a:lnTo>
                <a:lnTo>
                  <a:pt x="76200" y="76200"/>
                </a:lnTo>
                <a:lnTo>
                  <a:pt x="76200" y="42671"/>
                </a:lnTo>
                <a:lnTo>
                  <a:pt x="64008" y="42671"/>
                </a:lnTo>
                <a:lnTo>
                  <a:pt x="57912" y="36575"/>
                </a:lnTo>
                <a:lnTo>
                  <a:pt x="64008" y="33527"/>
                </a:lnTo>
                <a:lnTo>
                  <a:pt x="76200" y="33527"/>
                </a:lnTo>
                <a:lnTo>
                  <a:pt x="76200" y="0"/>
                </a:lnTo>
                <a:close/>
              </a:path>
              <a:path w="3100070" h="76200">
                <a:moveTo>
                  <a:pt x="76200" y="33527"/>
                </a:moveTo>
                <a:lnTo>
                  <a:pt x="64008" y="33527"/>
                </a:lnTo>
                <a:lnTo>
                  <a:pt x="57912" y="36575"/>
                </a:lnTo>
                <a:lnTo>
                  <a:pt x="64008" y="42671"/>
                </a:lnTo>
                <a:lnTo>
                  <a:pt x="76200" y="42671"/>
                </a:lnTo>
                <a:lnTo>
                  <a:pt x="76200" y="33527"/>
                </a:lnTo>
                <a:close/>
              </a:path>
              <a:path w="3100070" h="76200">
                <a:moveTo>
                  <a:pt x="3093719" y="33527"/>
                </a:moveTo>
                <a:lnTo>
                  <a:pt x="76200" y="33527"/>
                </a:lnTo>
                <a:lnTo>
                  <a:pt x="76200" y="42671"/>
                </a:lnTo>
                <a:lnTo>
                  <a:pt x="3093719" y="42671"/>
                </a:lnTo>
                <a:lnTo>
                  <a:pt x="3099816" y="36575"/>
                </a:lnTo>
                <a:lnTo>
                  <a:pt x="3093719" y="33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865376" y="5739130"/>
            <a:ext cx="1658620" cy="73787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9855" rIns="0" bIns="0" rtlCol="0">
            <a:spAutoFit/>
          </a:bodyPr>
          <a:lstStyle/>
          <a:p>
            <a:pPr marL="27305" marR="19685" indent="417195">
              <a:lnSpc>
                <a:spcPct val="100000"/>
              </a:lnSpc>
              <a:spcBef>
                <a:spcPts val="865"/>
              </a:spcBef>
            </a:pPr>
            <a:r>
              <a:rPr sz="1700" spc="-5" dirty="0">
                <a:latin typeface="Verdana"/>
                <a:cs typeface="Verdana"/>
              </a:rPr>
              <a:t>Sender  (and</a:t>
            </a:r>
            <a:r>
              <a:rPr sz="1700" spc="-4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Receiver)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23304" y="5723890"/>
            <a:ext cx="1658620" cy="74104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133985" marR="74295" indent="259079">
              <a:lnSpc>
                <a:spcPct val="100000"/>
              </a:lnSpc>
              <a:spcBef>
                <a:spcPts val="675"/>
              </a:spcBef>
            </a:pPr>
            <a:r>
              <a:rPr sz="1700" spc="-10" dirty="0">
                <a:latin typeface="Verdana"/>
                <a:cs typeface="Verdana"/>
              </a:rPr>
              <a:t>Receiver  </a:t>
            </a:r>
            <a:r>
              <a:rPr sz="1700" spc="-5" dirty="0">
                <a:latin typeface="Verdana"/>
                <a:cs typeface="Verdana"/>
              </a:rPr>
              <a:t>(and</a:t>
            </a:r>
            <a:r>
              <a:rPr sz="1700" spc="-6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Sender)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81400" y="6145671"/>
            <a:ext cx="2895600" cy="2744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935">
              <a:lnSpc>
                <a:spcPct val="100000"/>
              </a:lnSpc>
              <a:spcBef>
                <a:spcPts val="100"/>
              </a:spcBef>
            </a:pPr>
            <a:r>
              <a:rPr sz="1700" b="1" smtClean="0">
                <a:latin typeface="Verdana"/>
                <a:cs typeface="Verdana"/>
              </a:rPr>
              <a:t>AND</a:t>
            </a:r>
            <a:r>
              <a:rPr lang="en-US" sz="1700" b="1" dirty="0" smtClean="0">
                <a:latin typeface="Verdana"/>
                <a:cs typeface="Verdana"/>
              </a:rPr>
              <a:t> </a:t>
            </a:r>
            <a:r>
              <a:rPr sz="1700" b="1" spc="-5" smtClean="0">
                <a:latin typeface="Verdana"/>
                <a:cs typeface="Verdana"/>
              </a:rPr>
              <a:t>(c</a:t>
            </a:r>
            <a:r>
              <a:rPr sz="1700" b="1" spc="-5" dirty="0">
                <a:latin typeface="Verdana"/>
                <a:cs typeface="Verdana"/>
              </a:rPr>
              <a:t>)</a:t>
            </a:r>
            <a:r>
              <a:rPr sz="1700" b="1" spc="-70" dirty="0">
                <a:latin typeface="Verdana"/>
                <a:cs typeface="Verdana"/>
              </a:rPr>
              <a:t> </a:t>
            </a:r>
            <a:r>
              <a:rPr sz="1700" b="1" spc="-5" dirty="0">
                <a:latin typeface="Verdana"/>
                <a:cs typeface="Verdana"/>
              </a:rPr>
              <a:t>Full-duplex</a:t>
            </a:r>
            <a:endParaRPr sz="1700" b="1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76731" y="7051614"/>
            <a:ext cx="1277620" cy="24955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Page 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321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17: Data Communications and Computer Networks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8192516" y="7066854"/>
            <a:ext cx="942340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Slide</a:t>
            </a:r>
            <a:r>
              <a:rPr sz="1400" spc="-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4/57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62401" y="4080765"/>
            <a:ext cx="2030094" cy="7546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7244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latin typeface="Verdana"/>
                <a:cs typeface="Verdana"/>
              </a:rPr>
              <a:t>OR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55"/>
              </a:spcBef>
            </a:pPr>
            <a:r>
              <a:rPr sz="1700" b="1" spc="-5" dirty="0">
                <a:latin typeface="Verdana"/>
                <a:cs typeface="Verdana"/>
              </a:rPr>
              <a:t>(b)</a:t>
            </a:r>
            <a:r>
              <a:rPr sz="1700" b="1" spc="-70" dirty="0">
                <a:latin typeface="Verdana"/>
                <a:cs typeface="Verdana"/>
              </a:rPr>
              <a:t> </a:t>
            </a:r>
            <a:r>
              <a:rPr sz="1700" b="1" spc="-5" dirty="0">
                <a:latin typeface="Verdana"/>
                <a:cs typeface="Verdana"/>
              </a:rPr>
              <a:t>Half-duplex</a:t>
            </a:r>
            <a:endParaRPr sz="1700" b="1">
              <a:latin typeface="Verdana"/>
              <a:cs typeface="Verdana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28600" y="1524000"/>
            <a:ext cx="9601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Simplex mode </a:t>
            </a:r>
            <a:r>
              <a:rPr lang="en-US" sz="2400" u="sng" dirty="0" smtClean="0">
                <a:solidFill>
                  <a:srgbClr val="FF0000"/>
                </a:solidFill>
              </a:rPr>
              <a:t>data can be sent only through one direction, </a:t>
            </a:r>
            <a:r>
              <a:rPr lang="en-US" sz="2400" dirty="0" smtClean="0"/>
              <a:t>communication is unidirectional. We cannot send a message back to the sender. 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533400" y="3207603"/>
            <a:ext cx="8991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Half-duplex data transmission means that </a:t>
            </a:r>
            <a:r>
              <a:rPr lang="en-US" sz="2400" u="sng" dirty="0" smtClean="0">
                <a:solidFill>
                  <a:srgbClr val="FF0000"/>
                </a:solidFill>
              </a:rPr>
              <a:t>data can be transmitted in both directions</a:t>
            </a:r>
            <a:r>
              <a:rPr lang="en-US" sz="2400" dirty="0" smtClean="0"/>
              <a:t> on a signal carrier, </a:t>
            </a:r>
            <a:r>
              <a:rPr lang="en-US" sz="2400" u="sng" dirty="0" smtClean="0">
                <a:solidFill>
                  <a:srgbClr val="FF0000"/>
                </a:solidFill>
              </a:rPr>
              <a:t>but not at the same time.</a:t>
            </a:r>
            <a:r>
              <a:rPr lang="en-US" sz="2400" dirty="0" smtClean="0"/>
              <a:t> 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533400" y="4884003"/>
            <a:ext cx="8991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In full duplex system we can </a:t>
            </a:r>
            <a:r>
              <a:rPr lang="en-US" sz="2400" u="sng" dirty="0" smtClean="0">
                <a:solidFill>
                  <a:srgbClr val="FF0000"/>
                </a:solidFill>
              </a:rPr>
              <a:t>send data in both directions </a:t>
            </a:r>
            <a:r>
              <a:rPr lang="en-US" sz="2400" dirty="0" smtClean="0"/>
              <a:t>as it is bidirectional. Data can be sent in both directions </a:t>
            </a:r>
            <a:r>
              <a:rPr lang="en-US" sz="2400" u="sng" dirty="0" smtClean="0">
                <a:solidFill>
                  <a:srgbClr val="FF0000"/>
                </a:solidFill>
              </a:rPr>
              <a:t>simultaneously. </a:t>
            </a:r>
            <a:endParaRPr lang="en-US" sz="2400" u="sng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3523996" y="5962905"/>
            <a:ext cx="3105404" cy="1365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78483" y="1901444"/>
            <a:ext cx="7517130" cy="1670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170">
              <a:lnSpc>
                <a:spcPct val="100000"/>
              </a:lnSpc>
              <a:spcBef>
                <a:spcPts val="90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b="1" spc="-10" dirty="0">
                <a:latin typeface="Verdana"/>
                <a:cs typeface="Verdana"/>
              </a:rPr>
              <a:t>Bandwidth</a:t>
            </a:r>
            <a:r>
              <a:rPr sz="2000" spc="-10" dirty="0">
                <a:latin typeface="Verdana"/>
                <a:cs typeface="Verdana"/>
              </a:rPr>
              <a:t>: </a:t>
            </a:r>
            <a:r>
              <a:rPr sz="2000" spc="-5" dirty="0">
                <a:latin typeface="Verdana"/>
                <a:cs typeface="Verdana"/>
              </a:rPr>
              <a:t>Range </a:t>
            </a:r>
            <a:r>
              <a:rPr sz="2000" spc="-10" dirty="0">
                <a:latin typeface="Verdana"/>
                <a:cs typeface="Verdana"/>
              </a:rPr>
              <a:t>of frequencies </a:t>
            </a:r>
            <a:r>
              <a:rPr sz="2000" dirty="0">
                <a:latin typeface="Verdana"/>
                <a:cs typeface="Verdana"/>
              </a:rPr>
              <a:t>available </a:t>
            </a:r>
            <a:r>
              <a:rPr sz="2000" spc="-10" dirty="0">
                <a:latin typeface="Verdana"/>
                <a:cs typeface="Verdana"/>
              </a:rPr>
              <a:t>for </a:t>
            </a:r>
            <a:r>
              <a:rPr sz="2000" spc="-5" dirty="0">
                <a:latin typeface="Verdana"/>
                <a:cs typeface="Verdana"/>
              </a:rPr>
              <a:t>data  transmission. </a:t>
            </a:r>
            <a:r>
              <a:rPr sz="2000" u="sng" spc="-20" dirty="0">
                <a:latin typeface="Verdana"/>
                <a:cs typeface="Verdana"/>
              </a:rPr>
              <a:t>It </a:t>
            </a:r>
            <a:r>
              <a:rPr sz="2000" u="sng" spc="-15" dirty="0">
                <a:latin typeface="Verdana"/>
                <a:cs typeface="Verdana"/>
              </a:rPr>
              <a:t>refers </a:t>
            </a:r>
            <a:r>
              <a:rPr sz="2000" u="sng" spc="0" dirty="0">
                <a:latin typeface="Verdana"/>
                <a:cs typeface="Verdana"/>
              </a:rPr>
              <a:t>to </a:t>
            </a:r>
            <a:r>
              <a:rPr sz="2000" u="sng" spc="-5" dirty="0">
                <a:latin typeface="Verdana"/>
                <a:cs typeface="Verdana"/>
              </a:rPr>
              <a:t>data transmission </a:t>
            </a:r>
            <a:r>
              <a:rPr sz="2000" u="sng" spc="-10" dirty="0">
                <a:latin typeface="Verdana"/>
                <a:cs typeface="Verdana"/>
              </a:rPr>
              <a:t>rate.</a:t>
            </a:r>
            <a:r>
              <a:rPr sz="2000" spc="-10" dirty="0">
                <a:latin typeface="Verdana"/>
                <a:cs typeface="Verdana"/>
              </a:rPr>
              <a:t> Higher  </a:t>
            </a:r>
            <a:r>
              <a:rPr sz="2000" spc="-5" dirty="0">
                <a:latin typeface="Verdana"/>
                <a:cs typeface="Verdana"/>
              </a:rPr>
              <a:t>the bandwidth, the </a:t>
            </a:r>
            <a:r>
              <a:rPr sz="2000" spc="-10" dirty="0">
                <a:latin typeface="Verdana"/>
                <a:cs typeface="Verdana"/>
              </a:rPr>
              <a:t>more </a:t>
            </a:r>
            <a:r>
              <a:rPr sz="2000" spc="-5" dirty="0">
                <a:latin typeface="Verdana"/>
                <a:cs typeface="Verdana"/>
              </a:rPr>
              <a:t>data </a:t>
            </a:r>
            <a:r>
              <a:rPr sz="2000" spc="0" dirty="0">
                <a:latin typeface="Verdana"/>
                <a:cs typeface="Verdana"/>
              </a:rPr>
              <a:t>it </a:t>
            </a:r>
            <a:r>
              <a:rPr sz="2000" spc="-10" dirty="0">
                <a:latin typeface="Verdana"/>
                <a:cs typeface="Verdana"/>
              </a:rPr>
              <a:t>can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transmit</a:t>
            </a:r>
            <a:endParaRPr sz="2000">
              <a:latin typeface="Verdana"/>
              <a:cs typeface="Verdana"/>
            </a:endParaRPr>
          </a:p>
          <a:p>
            <a:pPr marL="356870" marR="763905" indent="-34417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b="1" spc="-10" dirty="0">
                <a:latin typeface="Verdana"/>
                <a:cs typeface="Verdana"/>
              </a:rPr>
              <a:t>Baud</a:t>
            </a:r>
            <a:r>
              <a:rPr sz="2000" spc="-10" dirty="0">
                <a:latin typeface="Verdana"/>
                <a:cs typeface="Verdana"/>
              </a:rPr>
              <a:t>: </a:t>
            </a:r>
            <a:r>
              <a:rPr sz="2000" u="sng" dirty="0">
                <a:latin typeface="Verdana"/>
                <a:cs typeface="Verdana"/>
              </a:rPr>
              <a:t>Unit </a:t>
            </a:r>
            <a:r>
              <a:rPr sz="2000" u="sng" spc="-10" dirty="0">
                <a:latin typeface="Verdana"/>
                <a:cs typeface="Verdana"/>
              </a:rPr>
              <a:t>of measurement of </a:t>
            </a:r>
            <a:r>
              <a:rPr sz="2000" u="sng" spc="-5" dirty="0">
                <a:latin typeface="Verdana"/>
                <a:cs typeface="Verdana"/>
              </a:rPr>
              <a:t>data </a:t>
            </a:r>
            <a:r>
              <a:rPr sz="2000" u="sng" spc="-10" dirty="0">
                <a:latin typeface="Verdana"/>
                <a:cs typeface="Verdana"/>
              </a:rPr>
              <a:t>transfer </a:t>
            </a:r>
            <a:r>
              <a:rPr sz="2000" u="sng" spc="-5" dirty="0">
                <a:latin typeface="Verdana"/>
                <a:cs typeface="Verdana"/>
              </a:rPr>
              <a:t>rate.  </a:t>
            </a:r>
            <a:r>
              <a:rPr sz="2000" spc="-10" dirty="0">
                <a:latin typeface="Verdana"/>
                <a:cs typeface="Verdana"/>
              </a:rPr>
              <a:t>Measured </a:t>
            </a:r>
            <a:r>
              <a:rPr sz="2000" spc="0" dirty="0">
                <a:latin typeface="Verdana"/>
                <a:cs typeface="Verdana"/>
              </a:rPr>
              <a:t>in </a:t>
            </a:r>
            <a:r>
              <a:rPr sz="2000" spc="-5" dirty="0">
                <a:latin typeface="Verdana"/>
                <a:cs typeface="Verdana"/>
              </a:rPr>
              <a:t>bits </a:t>
            </a:r>
            <a:r>
              <a:rPr sz="2000" spc="-10" dirty="0">
                <a:latin typeface="Verdana"/>
                <a:cs typeface="Verdana"/>
              </a:rPr>
              <a:t>per </a:t>
            </a:r>
            <a:r>
              <a:rPr sz="2000" spc="-5" dirty="0">
                <a:latin typeface="Verdana"/>
                <a:cs typeface="Verdana"/>
              </a:rPr>
              <a:t>second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(bps)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6731" y="7051614"/>
            <a:ext cx="1277620" cy="24955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Page 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322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17: Data Communications and Computer Networks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192516" y="7066854"/>
            <a:ext cx="942340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Slide</a:t>
            </a:r>
            <a:r>
              <a:rPr sz="1400" spc="-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5/57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47419" y="712723"/>
            <a:ext cx="54438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Data Transmission</a:t>
            </a:r>
            <a:r>
              <a:rPr sz="3000" spc="-25" dirty="0"/>
              <a:t> </a:t>
            </a:r>
            <a:r>
              <a:rPr sz="3000" spc="-5" dirty="0"/>
              <a:t>Speed</a:t>
            </a:r>
            <a:endParaRPr sz="3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83996" y="1677721"/>
            <a:ext cx="5034280" cy="2680335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436245">
              <a:lnSpc>
                <a:spcPct val="100000"/>
              </a:lnSpc>
              <a:spcBef>
                <a:spcPts val="1420"/>
              </a:spcBef>
            </a:pPr>
            <a:r>
              <a:rPr sz="2000" spc="-5" dirty="0">
                <a:latin typeface="Verdana"/>
                <a:cs typeface="Verdana"/>
              </a:rPr>
              <a:t>The most </a:t>
            </a:r>
            <a:r>
              <a:rPr sz="2000" dirty="0">
                <a:latin typeface="Verdana"/>
                <a:cs typeface="Verdana"/>
              </a:rPr>
              <a:t>commonly </a:t>
            </a:r>
            <a:r>
              <a:rPr sz="2000" spc="-10" dirty="0">
                <a:latin typeface="Verdana"/>
                <a:cs typeface="Verdana"/>
              </a:rPr>
              <a:t>used </a:t>
            </a:r>
            <a:r>
              <a:rPr sz="2000" spc="-5" dirty="0">
                <a:latin typeface="Verdana"/>
                <a:cs typeface="Verdana"/>
              </a:rPr>
              <a:t>ones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are:</a:t>
            </a:r>
            <a:endParaRPr sz="20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1320"/>
              </a:spcBef>
              <a:buClr>
                <a:srgbClr val="FF3300"/>
              </a:buClr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2000" spc="-5" dirty="0">
                <a:latin typeface="Verdana"/>
                <a:cs typeface="Verdana"/>
              </a:rPr>
              <a:t>Twisted-pair wire (UTP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cable)</a:t>
            </a:r>
            <a:endParaRPr sz="20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2000" spc="-5" dirty="0">
                <a:latin typeface="Verdana"/>
                <a:cs typeface="Verdana"/>
              </a:rPr>
              <a:t>Coaxial</a:t>
            </a:r>
            <a:r>
              <a:rPr sz="2000" spc="1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cable</a:t>
            </a:r>
            <a:endParaRPr sz="20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2000" spc="-5" dirty="0">
                <a:latin typeface="Verdana"/>
                <a:cs typeface="Verdana"/>
              </a:rPr>
              <a:t>Microwave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system</a:t>
            </a:r>
            <a:endParaRPr sz="20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2000" spc="-5" dirty="0">
                <a:latin typeface="Verdana"/>
                <a:cs typeface="Verdana"/>
              </a:rPr>
              <a:t>Communications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satellite</a:t>
            </a:r>
            <a:endParaRPr sz="20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985"/>
              </a:spcBef>
              <a:buClr>
                <a:srgbClr val="FF3300"/>
              </a:buClr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2000" spc="-5" dirty="0">
                <a:latin typeface="Verdana"/>
                <a:cs typeface="Verdana"/>
              </a:rPr>
              <a:t>Optical</a:t>
            </a:r>
            <a:r>
              <a:rPr sz="2000" spc="10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fibers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6731" y="7051614"/>
            <a:ext cx="1277620" cy="24955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Page 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323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17: Data Communications and Computer Networks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192516" y="7066854"/>
            <a:ext cx="942340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Slide</a:t>
            </a:r>
            <a:r>
              <a:rPr sz="1400" spc="-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7/57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47419" y="712723"/>
            <a:ext cx="53987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Data Transmission</a:t>
            </a:r>
            <a:r>
              <a:rPr sz="3000" spc="-10" dirty="0"/>
              <a:t> Media</a:t>
            </a:r>
            <a:endParaRPr sz="3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Image result for utp cable"/>
          <p:cNvPicPr>
            <a:picLocks noChangeAspect="1" noChangeArrowheads="1"/>
          </p:cNvPicPr>
          <p:nvPr/>
        </p:nvPicPr>
        <p:blipFill>
          <a:blip r:embed="rId2"/>
          <a:srcRect t="17143" b="12000"/>
          <a:stretch>
            <a:fillRect/>
          </a:stretch>
        </p:blipFill>
        <p:spPr bwMode="auto">
          <a:xfrm>
            <a:off x="2595102" y="2819400"/>
            <a:ext cx="5253498" cy="3722479"/>
          </a:xfrm>
          <a:prstGeom prst="rect">
            <a:avLst/>
          </a:prstGeom>
          <a:noFill/>
        </p:spPr>
      </p:pic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8486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90"/>
              </a:spcBef>
            </a:pPr>
            <a:r>
              <a:rPr sz="2600" spc="-5" dirty="0"/>
              <a:t>Unshielded </a:t>
            </a:r>
            <a:r>
              <a:rPr sz="2600" spc="-10" dirty="0"/>
              <a:t>Twisted-Pair (UTP)  </a:t>
            </a:r>
            <a:r>
              <a:rPr sz="2600" spc="-5" dirty="0"/>
              <a:t>Cable</a:t>
            </a:r>
            <a:endParaRPr sz="2600"/>
          </a:p>
        </p:txBody>
      </p:sp>
      <p:sp>
        <p:nvSpPr>
          <p:cNvPr id="6" name="object 6"/>
          <p:cNvSpPr txBox="1"/>
          <p:nvPr/>
        </p:nvSpPr>
        <p:spPr>
          <a:xfrm>
            <a:off x="776731" y="7051614"/>
            <a:ext cx="1277620" cy="24955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Page 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323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17: Data Communications and Computer Networks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192516" y="7066854"/>
            <a:ext cx="942340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Slide</a:t>
            </a:r>
            <a:r>
              <a:rPr sz="1400" spc="-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fld id="{81D60167-4931-47E6-BA6A-407CBD079E47}" type="slidenum"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pPr marL="12700">
                <a:lnSpc>
                  <a:spcPct val="100000"/>
                </a:lnSpc>
                <a:spcBef>
                  <a:spcPts val="100"/>
                </a:spcBef>
              </a:pPr>
              <a:t>9</a:t>
            </a:fld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/57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" y="1524000"/>
            <a:ext cx="8915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unshielded twisted pair</a:t>
            </a:r>
            <a:r>
              <a:rPr lang="en-US" sz="2400" dirty="0" smtClean="0"/>
              <a:t>, </a:t>
            </a:r>
            <a:r>
              <a:rPr lang="en-US" sz="2400" u="sng" dirty="0" smtClean="0"/>
              <a:t>a popular type of </a:t>
            </a:r>
            <a:r>
              <a:rPr lang="en-US" sz="2400" b="1" u="sng" dirty="0" smtClean="0"/>
              <a:t>cable</a:t>
            </a:r>
            <a:r>
              <a:rPr lang="en-US" sz="2400" u="sng" dirty="0" smtClean="0"/>
              <a:t> that consists of two unshielded wires twisted around each other. </a:t>
            </a:r>
            <a:r>
              <a:rPr lang="en-US" sz="2400" dirty="0" smtClean="0"/>
              <a:t>Due to its low cost, </a:t>
            </a:r>
            <a:r>
              <a:rPr lang="en-US" sz="2400" b="1" dirty="0" smtClean="0"/>
              <a:t>UTP</a:t>
            </a:r>
            <a:r>
              <a:rPr lang="en-US" sz="2400" dirty="0" smtClean="0"/>
              <a:t> cabling is used extensively for local-area networks (LANs) and telephone connections.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</TotalTime>
  <Words>1944</Words>
  <Application>Microsoft Office PowerPoint</Application>
  <PresentationFormat>Custom</PresentationFormat>
  <Paragraphs>461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   CSE101 Intro to CS and Programming</vt:lpstr>
      <vt:lpstr>Slide 2</vt:lpstr>
      <vt:lpstr>Learning Objectives</vt:lpstr>
      <vt:lpstr>Basic Definition</vt:lpstr>
      <vt:lpstr>Basic Elements of a Communication  System</vt:lpstr>
      <vt:lpstr>Data Transmission Modes</vt:lpstr>
      <vt:lpstr>Data Transmission Speed</vt:lpstr>
      <vt:lpstr>Data Transmission Media</vt:lpstr>
      <vt:lpstr>Unshielded Twisted-Pair (UTP)  Cable</vt:lpstr>
      <vt:lpstr>Coaxial Cable</vt:lpstr>
      <vt:lpstr>Microwave Communication System</vt:lpstr>
      <vt:lpstr>Satellite Communication System</vt:lpstr>
      <vt:lpstr>Optical Fiber Communication System</vt:lpstr>
      <vt:lpstr>Digital and Analog Data Transmission</vt:lpstr>
      <vt:lpstr>Digital and Analog Data Transmission</vt:lpstr>
      <vt:lpstr>Modems</vt:lpstr>
      <vt:lpstr>Asynchronous and Synchronous  Transmission</vt:lpstr>
      <vt:lpstr>Asynchronous and Synchronous  Transmission</vt:lpstr>
      <vt:lpstr>Data Transmission</vt:lpstr>
      <vt:lpstr>Network Topologies</vt:lpstr>
      <vt:lpstr>Star Topology/Network</vt:lpstr>
      <vt:lpstr>Ring Network Topology</vt:lpstr>
      <vt:lpstr>Mesh Network Topology</vt:lpstr>
      <vt:lpstr>Bus Network Topology</vt:lpstr>
      <vt:lpstr>Hybrid Network Topology</vt:lpstr>
      <vt:lpstr>Network Types</vt:lpstr>
      <vt:lpstr>Network Interface Card (NIC)</vt:lpstr>
      <vt:lpstr>The OSI Model</vt:lpstr>
      <vt:lpstr>Layers, Interfaces, and Protocols  in the OSI Model</vt:lpstr>
      <vt:lpstr>Slide 30</vt:lpstr>
      <vt:lpstr>Slide 31</vt:lpstr>
      <vt:lpstr>Network Devices Definition </vt:lpstr>
      <vt:lpstr>Wireless Technologies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5-Computer Arithmetic.ppt</dc:title>
  <dc:creator>Pradeep K. Sinha &amp; Priti Sinha</dc:creator>
  <cp:lastModifiedBy>Administrator</cp:lastModifiedBy>
  <cp:revision>96</cp:revision>
  <dcterms:created xsi:type="dcterms:W3CDTF">2017-09-20T07:58:56Z</dcterms:created>
  <dcterms:modified xsi:type="dcterms:W3CDTF">2023-11-21T11:53:06Z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2007-06-10T00:00:00Z</vt:filetime>
  </property>
  <property fmtid="{D5CDD505-2E9C-101B-9397-08002B2CF9AE}" pid="3" name="Creator">
    <vt:lpwstr>pdfFactory Pro www.pdffactory.com</vt:lpwstr>
  </property>
  <property fmtid="{D5CDD505-2E9C-101B-9397-08002B2CF9AE}" pid="4" name="LastSaved">
    <vt:filetime>2007-06-10T00:00:00Z</vt:filetime>
  </property>
</Properties>
</file>