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37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23" r:id="rId14"/>
    <p:sldId id="416" r:id="rId15"/>
    <p:sldId id="420" r:id="rId16"/>
  </p:sldIdLst>
  <p:sldSz cx="10058400" cy="7772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86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r">
              <a:defRPr sz="1100"/>
            </a:lvl1pPr>
          </a:lstStyle>
          <a:p>
            <a:fld id="{7D56BD15-65BF-44A9-82EA-4A9CC7BFD2DD}" type="datetimeFigureOut">
              <a:rPr lang="en-US" smtClean="0"/>
              <a:pPr/>
              <a:t>21-Nov-23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86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r">
              <a:defRPr sz="1100"/>
            </a:lvl1pPr>
          </a:lstStyle>
          <a:p>
            <a:fld id="{DE609994-CDA0-4B11-9842-2A8F637A7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13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7)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Basic Computer Networks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2" descr="Image result for computer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546734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33540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The OSI</a:t>
            </a:r>
            <a:r>
              <a:rPr sz="3200" spc="-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716" y="1813051"/>
            <a:ext cx="7447280" cy="362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76200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Open System Interconnection </a:t>
            </a:r>
            <a:r>
              <a:rPr sz="2000" u="sng" spc="-15" dirty="0">
                <a:latin typeface="Verdana"/>
                <a:cs typeface="Verdana"/>
              </a:rPr>
              <a:t>(OSI) </a:t>
            </a:r>
            <a:r>
              <a:rPr sz="2000" u="sng" spc="-10" dirty="0">
                <a:latin typeface="Verdana"/>
                <a:cs typeface="Verdana"/>
              </a:rPr>
              <a:t>model </a:t>
            </a:r>
            <a:r>
              <a:rPr sz="2000" u="sng" spc="-5" dirty="0">
                <a:latin typeface="Verdana"/>
                <a:cs typeface="Verdana"/>
              </a:rPr>
              <a:t>is  </a:t>
            </a:r>
            <a:r>
              <a:rPr sz="2000" u="sng" spc="-10" dirty="0">
                <a:latin typeface="Verdana"/>
                <a:cs typeface="Verdana"/>
              </a:rPr>
              <a:t>framework </a:t>
            </a:r>
            <a:r>
              <a:rPr sz="2000" u="sng" spc="-5" dirty="0">
                <a:latin typeface="Verdana"/>
                <a:cs typeface="Verdana"/>
              </a:rPr>
              <a:t>for </a:t>
            </a:r>
            <a:r>
              <a:rPr sz="2000" u="sng" dirty="0">
                <a:latin typeface="Verdana"/>
                <a:cs typeface="Verdana"/>
              </a:rPr>
              <a:t>defining </a:t>
            </a:r>
            <a:r>
              <a:rPr sz="2000" u="sng" spc="-10" dirty="0">
                <a:latin typeface="Verdana"/>
                <a:cs typeface="Verdana"/>
              </a:rPr>
              <a:t>standards for </a:t>
            </a:r>
            <a:r>
              <a:rPr sz="2000" u="sng" spc="-5" dirty="0">
                <a:latin typeface="Verdana"/>
                <a:cs typeface="Verdana"/>
              </a:rPr>
              <a:t>linking  </a:t>
            </a:r>
            <a:r>
              <a:rPr sz="2000" u="sng" spc="-10" dirty="0">
                <a:latin typeface="Verdana"/>
                <a:cs typeface="Verdana"/>
              </a:rPr>
              <a:t>heterogeneous computers </a:t>
            </a:r>
            <a:r>
              <a:rPr sz="2000" u="sng" spc="0" dirty="0">
                <a:latin typeface="Verdana"/>
                <a:cs typeface="Verdana"/>
              </a:rPr>
              <a:t>in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packet switched  network</a:t>
            </a:r>
            <a:endParaRPr sz="2000" u="sng">
              <a:latin typeface="Verdana"/>
              <a:cs typeface="Verdana"/>
            </a:endParaRPr>
          </a:p>
          <a:p>
            <a:pPr marL="360045" marR="428625" indent="-347345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Standardized OSI protocol makes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any  </a:t>
            </a:r>
            <a:r>
              <a:rPr sz="2000" spc="-10" dirty="0">
                <a:latin typeface="Verdana"/>
                <a:cs typeface="Verdana"/>
              </a:rPr>
              <a:t>two heterogeneous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systems, located  anywhere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world, to </a:t>
            </a:r>
            <a:r>
              <a:rPr sz="2000" dirty="0">
                <a:latin typeface="Verdana"/>
                <a:cs typeface="Verdana"/>
              </a:rPr>
              <a:t>easily </a:t>
            </a:r>
            <a:r>
              <a:rPr sz="2000" spc="-5" dirty="0">
                <a:latin typeface="Verdana"/>
                <a:cs typeface="Verdana"/>
              </a:rPr>
              <a:t>communicate </a:t>
            </a:r>
            <a:r>
              <a:rPr sz="2000" dirty="0">
                <a:latin typeface="Verdana"/>
                <a:cs typeface="Verdana"/>
              </a:rPr>
              <a:t>with  </a:t>
            </a:r>
            <a:r>
              <a:rPr sz="2000" spc="-15" dirty="0">
                <a:latin typeface="Verdana"/>
                <a:cs typeface="Verdana"/>
              </a:rPr>
              <a:t>each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Separate set </a:t>
            </a:r>
            <a:r>
              <a:rPr sz="2000" spc="-5" dirty="0">
                <a:latin typeface="Verdana"/>
                <a:cs typeface="Verdana"/>
              </a:rPr>
              <a:t>of protocols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defined for </a:t>
            </a:r>
            <a:r>
              <a:rPr sz="2000" spc="-5" dirty="0">
                <a:latin typeface="Verdana"/>
                <a:cs typeface="Verdana"/>
              </a:rPr>
              <a:t>each layer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its  seven-layer </a:t>
            </a:r>
            <a:r>
              <a:rPr sz="2000" spc="-10" dirty="0">
                <a:latin typeface="Verdana"/>
                <a:cs typeface="Verdana"/>
              </a:rPr>
              <a:t>architecture. </a:t>
            </a:r>
            <a:r>
              <a:rPr sz="2000" spc="-15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layer has an  independent </a:t>
            </a:r>
            <a:r>
              <a:rPr sz="2000" spc="-10" dirty="0">
                <a:latin typeface="Verdana"/>
                <a:cs typeface="Verdana"/>
              </a:rPr>
              <a:t>function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7315" y="6327140"/>
            <a:ext cx="58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Net</a:t>
            </a:r>
            <a:r>
              <a:rPr sz="1200" spc="-3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4352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4" h="4556760">
                <a:moveTo>
                  <a:pt x="0" y="4556760"/>
                </a:moveTo>
                <a:lnTo>
                  <a:pt x="1816607" y="4556760"/>
                </a:lnTo>
                <a:lnTo>
                  <a:pt x="1816607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83611" y="2163572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2167127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7" y="326136"/>
                </a:lnTo>
                <a:lnTo>
                  <a:pt x="1176527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6492" y="2742692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6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700" y="2913380"/>
            <a:ext cx="10350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(presentation)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0008" y="2755392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4676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60008" y="334365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7620" y="3922267"/>
            <a:ext cx="8058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4  (t</a:t>
            </a:r>
            <a:r>
              <a:rPr sz="1100" spc="0" dirty="0">
                <a:latin typeface="Verdana"/>
                <a:cs typeface="Verdana"/>
              </a:rPr>
              <a:t>ra</a:t>
            </a:r>
            <a:r>
              <a:rPr sz="1100" dirty="0">
                <a:latin typeface="Verdana"/>
                <a:cs typeface="Verdana"/>
              </a:rPr>
              <a:t>ns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dirty="0">
                <a:latin typeface="Verdana"/>
                <a:cs typeface="Verdana"/>
              </a:rPr>
              <a:t>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60008" y="3922776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81148" y="4504435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60008" y="4504944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5"/>
                </a:moveTo>
                <a:lnTo>
                  <a:pt x="1176528" y="326135"/>
                </a:lnTo>
                <a:lnTo>
                  <a:pt x="1176528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84195" y="5089652"/>
            <a:ext cx="7600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2  (data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0008" y="5081015"/>
            <a:ext cx="1176655" cy="323215"/>
          </a:xfrm>
          <a:custGeom>
            <a:avLst/>
            <a:gdLst/>
            <a:ahLst/>
            <a:cxnLst/>
            <a:rect l="l" t="t" r="r" b="b"/>
            <a:pathLst>
              <a:path w="1176654" h="323214">
                <a:moveTo>
                  <a:pt x="0" y="323087"/>
                </a:moveTo>
                <a:lnTo>
                  <a:pt x="1176528" y="323087"/>
                </a:lnTo>
                <a:lnTo>
                  <a:pt x="1176528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11627" y="5665723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0008" y="566013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9584" y="2313432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3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7" y="45719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19"/>
                </a:lnTo>
                <a:lnTo>
                  <a:pt x="76200" y="45719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3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0388" y="2160524"/>
            <a:ext cx="14141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26484" y="2736595"/>
            <a:ext cx="15246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Presentation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6108" y="3318763"/>
            <a:ext cx="1179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Session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1244" y="3894835"/>
            <a:ext cx="13265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Transport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1723" y="4458715"/>
            <a:ext cx="1228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Network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4291" y="5053076"/>
            <a:ext cx="1286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Data-link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3915" y="5641340"/>
            <a:ext cx="1207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Physical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2755" y="2160524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23508" y="2745739"/>
            <a:ext cx="103505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665">
              <a:lnSpc>
                <a:spcPct val="101800"/>
              </a:lnSpc>
              <a:spcBef>
                <a:spcPts val="8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6  (</a:t>
            </a:r>
            <a:r>
              <a:rPr sz="1100" spc="0" dirty="0">
                <a:latin typeface="Verdana"/>
                <a:cs typeface="Verdana"/>
              </a:rPr>
              <a:t>pr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nt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18579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2964" y="3919220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17996" y="4086859"/>
            <a:ext cx="8058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(transport)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6764" y="4501388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7347" y="5071364"/>
            <a:ext cx="554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63715" y="5242052"/>
            <a:ext cx="760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(data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2003" y="5656579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68167" y="2499360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1"/>
                </a:moveTo>
                <a:lnTo>
                  <a:pt x="0" y="179831"/>
                </a:lnTo>
                <a:lnTo>
                  <a:pt x="39624" y="256031"/>
                </a:lnTo>
                <a:lnTo>
                  <a:pt x="67421" y="198119"/>
                </a:lnTo>
                <a:lnTo>
                  <a:pt x="39624" y="198119"/>
                </a:lnTo>
                <a:lnTo>
                  <a:pt x="33527" y="192024"/>
                </a:lnTo>
                <a:lnTo>
                  <a:pt x="33527" y="179831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7"/>
                </a:lnTo>
                <a:lnTo>
                  <a:pt x="33527" y="192024"/>
                </a:lnTo>
                <a:lnTo>
                  <a:pt x="39624" y="198119"/>
                </a:lnTo>
                <a:lnTo>
                  <a:pt x="42671" y="192024"/>
                </a:lnTo>
                <a:lnTo>
                  <a:pt x="42671" y="64007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1"/>
                </a:moveTo>
                <a:lnTo>
                  <a:pt x="42671" y="179831"/>
                </a:lnTo>
                <a:lnTo>
                  <a:pt x="42671" y="192024"/>
                </a:lnTo>
                <a:lnTo>
                  <a:pt x="39624" y="198119"/>
                </a:lnTo>
                <a:lnTo>
                  <a:pt x="67421" y="198119"/>
                </a:lnTo>
                <a:lnTo>
                  <a:pt x="76200" y="179831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0360" y="3081527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3" y="256032"/>
                </a:lnTo>
                <a:lnTo>
                  <a:pt x="67421" y="198120"/>
                </a:lnTo>
                <a:lnTo>
                  <a:pt x="39623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3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3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3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3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3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8167" y="3657600"/>
            <a:ext cx="76200" cy="265430"/>
          </a:xfrm>
          <a:custGeom>
            <a:avLst/>
            <a:gdLst/>
            <a:ahLst/>
            <a:cxnLst/>
            <a:rect l="l" t="t" r="r" b="b"/>
            <a:pathLst>
              <a:path w="76200" h="265429">
                <a:moveTo>
                  <a:pt x="33527" y="188975"/>
                </a:moveTo>
                <a:lnTo>
                  <a:pt x="0" y="188975"/>
                </a:lnTo>
                <a:lnTo>
                  <a:pt x="39624" y="265175"/>
                </a:lnTo>
                <a:lnTo>
                  <a:pt x="67421" y="207263"/>
                </a:lnTo>
                <a:lnTo>
                  <a:pt x="39624" y="207263"/>
                </a:lnTo>
                <a:lnTo>
                  <a:pt x="33527" y="204215"/>
                </a:lnTo>
                <a:lnTo>
                  <a:pt x="33527" y="188975"/>
                </a:lnTo>
                <a:close/>
              </a:path>
              <a:path w="76200" h="265429">
                <a:moveTo>
                  <a:pt x="39624" y="57912"/>
                </a:moveTo>
                <a:lnTo>
                  <a:pt x="33527" y="64008"/>
                </a:lnTo>
                <a:lnTo>
                  <a:pt x="33527" y="204215"/>
                </a:lnTo>
                <a:lnTo>
                  <a:pt x="39624" y="207263"/>
                </a:lnTo>
                <a:lnTo>
                  <a:pt x="42671" y="204215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65429">
                <a:moveTo>
                  <a:pt x="76200" y="188975"/>
                </a:moveTo>
                <a:lnTo>
                  <a:pt x="42671" y="188975"/>
                </a:lnTo>
                <a:lnTo>
                  <a:pt x="42671" y="204215"/>
                </a:lnTo>
                <a:lnTo>
                  <a:pt x="39624" y="207263"/>
                </a:lnTo>
                <a:lnTo>
                  <a:pt x="67421" y="207263"/>
                </a:lnTo>
                <a:lnTo>
                  <a:pt x="76200" y="188975"/>
                </a:lnTo>
                <a:close/>
              </a:path>
              <a:path w="76200" h="26542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542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8167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8167" y="482803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413247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2552" y="2493264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5">
                <a:moveTo>
                  <a:pt x="33250" y="185927"/>
                </a:moveTo>
                <a:lnTo>
                  <a:pt x="0" y="185927"/>
                </a:lnTo>
                <a:lnTo>
                  <a:pt x="36575" y="262127"/>
                </a:lnTo>
                <a:lnTo>
                  <a:pt x="66690" y="204215"/>
                </a:lnTo>
                <a:lnTo>
                  <a:pt x="36575" y="204215"/>
                </a:lnTo>
                <a:lnTo>
                  <a:pt x="33527" y="198120"/>
                </a:lnTo>
                <a:lnTo>
                  <a:pt x="33250" y="185927"/>
                </a:lnTo>
                <a:close/>
              </a:path>
              <a:path w="76200" h="262255">
                <a:moveTo>
                  <a:pt x="36575" y="57912"/>
                </a:moveTo>
                <a:lnTo>
                  <a:pt x="30479" y="64008"/>
                </a:lnTo>
                <a:lnTo>
                  <a:pt x="33527" y="198120"/>
                </a:lnTo>
                <a:lnTo>
                  <a:pt x="36575" y="204215"/>
                </a:lnTo>
                <a:lnTo>
                  <a:pt x="42672" y="198120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62255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6575" y="204215"/>
                </a:lnTo>
                <a:lnTo>
                  <a:pt x="66690" y="204215"/>
                </a:lnTo>
                <a:lnTo>
                  <a:pt x="76200" y="185927"/>
                </a:lnTo>
                <a:close/>
              </a:path>
              <a:path w="76200" h="262255">
                <a:moveTo>
                  <a:pt x="36575" y="0"/>
                </a:moveTo>
                <a:lnTo>
                  <a:pt x="0" y="76200"/>
                </a:lnTo>
                <a:lnTo>
                  <a:pt x="30757" y="76200"/>
                </a:lnTo>
                <a:lnTo>
                  <a:pt x="30479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62255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11695" y="3081527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4">
                <a:moveTo>
                  <a:pt x="33527" y="185927"/>
                </a:moveTo>
                <a:lnTo>
                  <a:pt x="0" y="185927"/>
                </a:lnTo>
                <a:lnTo>
                  <a:pt x="39624" y="262127"/>
                </a:lnTo>
                <a:lnTo>
                  <a:pt x="67421" y="204216"/>
                </a:lnTo>
                <a:lnTo>
                  <a:pt x="39624" y="204216"/>
                </a:lnTo>
                <a:lnTo>
                  <a:pt x="33527" y="198120"/>
                </a:lnTo>
                <a:lnTo>
                  <a:pt x="33527" y="185927"/>
                </a:lnTo>
                <a:close/>
              </a:path>
              <a:path w="76200" h="262254">
                <a:moveTo>
                  <a:pt x="39624" y="57912"/>
                </a:moveTo>
                <a:lnTo>
                  <a:pt x="33527" y="64008"/>
                </a:lnTo>
                <a:lnTo>
                  <a:pt x="33527" y="198120"/>
                </a:lnTo>
                <a:lnTo>
                  <a:pt x="39624" y="204216"/>
                </a:lnTo>
                <a:lnTo>
                  <a:pt x="42672" y="198120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62254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9624" y="204216"/>
                </a:lnTo>
                <a:lnTo>
                  <a:pt x="67421" y="204216"/>
                </a:lnTo>
                <a:lnTo>
                  <a:pt x="76200" y="185927"/>
                </a:lnTo>
                <a:close/>
              </a:path>
              <a:path w="76200" h="262254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2254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99504" y="3666744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99504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99504" y="4831079"/>
            <a:ext cx="76200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2552" y="5404103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6575" y="256032"/>
                </a:lnTo>
                <a:lnTo>
                  <a:pt x="68275" y="195072"/>
                </a:lnTo>
                <a:lnTo>
                  <a:pt x="36575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6575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6575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6575" y="195072"/>
                </a:lnTo>
                <a:lnTo>
                  <a:pt x="68275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56539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1" y="160924"/>
                </a:lnTo>
                <a:lnTo>
                  <a:pt x="112183" y="186617"/>
                </a:lnTo>
                <a:lnTo>
                  <a:pt x="157734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4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0" y="160924"/>
                </a:lnTo>
                <a:lnTo>
                  <a:pt x="112183" y="186617"/>
                </a:lnTo>
                <a:lnTo>
                  <a:pt x="157733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3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62860" y="1733804"/>
            <a:ext cx="7035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68167" y="191719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3535" y="1676400"/>
            <a:ext cx="1079500" cy="234950"/>
          </a:xfrm>
          <a:custGeom>
            <a:avLst/>
            <a:gdLst/>
            <a:ahLst/>
            <a:cxnLst/>
            <a:rect l="l" t="t" r="r" b="b"/>
            <a:pathLst>
              <a:path w="1079500" h="234950">
                <a:moveTo>
                  <a:pt x="539495" y="0"/>
                </a:moveTo>
                <a:lnTo>
                  <a:pt x="466772" y="1056"/>
                </a:lnTo>
                <a:lnTo>
                  <a:pt x="396874" y="4134"/>
                </a:lnTo>
                <a:lnTo>
                  <a:pt x="330469" y="9096"/>
                </a:lnTo>
                <a:lnTo>
                  <a:pt x="268223" y="15804"/>
                </a:lnTo>
                <a:lnTo>
                  <a:pt x="210804" y="24121"/>
                </a:lnTo>
                <a:lnTo>
                  <a:pt x="158876" y="33908"/>
                </a:lnTo>
                <a:lnTo>
                  <a:pt x="113109" y="45030"/>
                </a:lnTo>
                <a:lnTo>
                  <a:pt x="74167" y="57347"/>
                </a:lnTo>
                <a:lnTo>
                  <a:pt x="19430" y="85019"/>
                </a:lnTo>
                <a:lnTo>
                  <a:pt x="0" y="115824"/>
                </a:lnTo>
                <a:lnTo>
                  <a:pt x="4968" y="131609"/>
                </a:lnTo>
                <a:lnTo>
                  <a:pt x="42719" y="161401"/>
                </a:lnTo>
                <a:lnTo>
                  <a:pt x="113109" y="187764"/>
                </a:lnTo>
                <a:lnTo>
                  <a:pt x="158877" y="199262"/>
                </a:lnTo>
                <a:lnTo>
                  <a:pt x="210804" y="209428"/>
                </a:lnTo>
                <a:lnTo>
                  <a:pt x="268224" y="218101"/>
                </a:lnTo>
                <a:lnTo>
                  <a:pt x="330469" y="225123"/>
                </a:lnTo>
                <a:lnTo>
                  <a:pt x="396875" y="230335"/>
                </a:lnTo>
                <a:lnTo>
                  <a:pt x="466772" y="233579"/>
                </a:lnTo>
                <a:lnTo>
                  <a:pt x="539495" y="234696"/>
                </a:lnTo>
                <a:lnTo>
                  <a:pt x="612859" y="233579"/>
                </a:lnTo>
                <a:lnTo>
                  <a:pt x="683175" y="230335"/>
                </a:lnTo>
                <a:lnTo>
                  <a:pt x="749807" y="225123"/>
                </a:lnTo>
                <a:lnTo>
                  <a:pt x="812122" y="218101"/>
                </a:lnTo>
                <a:lnTo>
                  <a:pt x="869484" y="209428"/>
                </a:lnTo>
                <a:lnTo>
                  <a:pt x="921257" y="199263"/>
                </a:lnTo>
                <a:lnTo>
                  <a:pt x="966808" y="187764"/>
                </a:lnTo>
                <a:lnTo>
                  <a:pt x="1005501" y="175090"/>
                </a:lnTo>
                <a:lnTo>
                  <a:pt x="1059772" y="146854"/>
                </a:lnTo>
                <a:lnTo>
                  <a:pt x="1078991" y="115824"/>
                </a:lnTo>
                <a:lnTo>
                  <a:pt x="1074081" y="100098"/>
                </a:lnTo>
                <a:lnTo>
                  <a:pt x="1036700" y="70723"/>
                </a:lnTo>
                <a:lnTo>
                  <a:pt x="966808" y="45030"/>
                </a:lnTo>
                <a:lnTo>
                  <a:pt x="921257" y="33909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7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85052" y="1700276"/>
            <a:ext cx="6997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90359" y="1911095"/>
            <a:ext cx="76200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15260" y="1465580"/>
            <a:ext cx="4303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1585" algn="l"/>
              </a:tabLst>
            </a:pPr>
            <a:r>
              <a:rPr sz="1100" dirty="0">
                <a:latin typeface="Verdana"/>
                <a:cs typeface="Verdana"/>
              </a:rPr>
              <a:t>Node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1	</a:t>
            </a:r>
            <a:r>
              <a:rPr sz="1650" baseline="5050" dirty="0">
                <a:latin typeface="Verdana"/>
                <a:cs typeface="Verdana"/>
              </a:rPr>
              <a:t>Node</a:t>
            </a:r>
            <a:r>
              <a:rPr sz="1650" spc="-127" baseline="5050" dirty="0">
                <a:latin typeface="Verdana"/>
                <a:cs typeface="Verdana"/>
              </a:rPr>
              <a:t> </a:t>
            </a:r>
            <a:r>
              <a:rPr sz="1650" baseline="5050" dirty="0">
                <a:latin typeface="Verdana"/>
                <a:cs typeface="Verdana"/>
              </a:rPr>
              <a:t>2</a:t>
            </a:r>
            <a:endParaRPr sz="1650" baseline="50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29584" y="2877311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4007" y="45720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7391" y="34655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0960" y="45720"/>
                </a:lnTo>
                <a:lnTo>
                  <a:pt x="60960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0960" y="33527"/>
                </a:lnTo>
                <a:lnTo>
                  <a:pt x="60960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29584" y="404469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7" y="42671"/>
                </a:lnTo>
                <a:lnTo>
                  <a:pt x="64007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4007" y="30479"/>
                </a:lnTo>
                <a:lnTo>
                  <a:pt x="64007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7391" y="4623815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199"/>
                </a:lnTo>
                <a:lnTo>
                  <a:pt x="76200" y="42671"/>
                </a:lnTo>
                <a:lnTo>
                  <a:pt x="60960" y="42671"/>
                </a:lnTo>
                <a:lnTo>
                  <a:pt x="60960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199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0960" y="30479"/>
                </a:lnTo>
                <a:lnTo>
                  <a:pt x="60960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26535" y="52181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8"/>
                </a:lnTo>
                <a:lnTo>
                  <a:pt x="2618700" y="33528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8"/>
                </a:moveTo>
                <a:lnTo>
                  <a:pt x="64008" y="33528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3528"/>
                </a:lnTo>
                <a:close/>
              </a:path>
              <a:path w="2630804" h="76200">
                <a:moveTo>
                  <a:pt x="2554224" y="33528"/>
                </a:moveTo>
                <a:lnTo>
                  <a:pt x="76200" y="33528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8"/>
                </a:lnTo>
                <a:close/>
              </a:path>
              <a:path w="2630804" h="76200">
                <a:moveTo>
                  <a:pt x="2618700" y="33528"/>
                </a:moveTo>
                <a:lnTo>
                  <a:pt x="2566416" y="33528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4"/>
                </a:lnTo>
                <a:lnTo>
                  <a:pt x="2618700" y="3352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6535" y="5791200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0480"/>
                </a:lnTo>
                <a:lnTo>
                  <a:pt x="76200" y="30480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2839" y="45719"/>
                </a:lnTo>
                <a:lnTo>
                  <a:pt x="2566416" y="45719"/>
                </a:lnTo>
                <a:lnTo>
                  <a:pt x="2566416" y="30480"/>
                </a:lnTo>
                <a:lnTo>
                  <a:pt x="2617724" y="30480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80"/>
                </a:moveTo>
                <a:lnTo>
                  <a:pt x="64008" y="30480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0480"/>
                </a:lnTo>
                <a:close/>
              </a:path>
              <a:path w="2630804" h="76200">
                <a:moveTo>
                  <a:pt x="2554224" y="30480"/>
                </a:moveTo>
                <a:lnTo>
                  <a:pt x="76200" y="30480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0480"/>
                </a:lnTo>
                <a:close/>
              </a:path>
              <a:path w="2630804" h="76200">
                <a:moveTo>
                  <a:pt x="2617724" y="30480"/>
                </a:moveTo>
                <a:lnTo>
                  <a:pt x="2566416" y="30480"/>
                </a:lnTo>
                <a:lnTo>
                  <a:pt x="2566416" y="45719"/>
                </a:lnTo>
                <a:lnTo>
                  <a:pt x="2612839" y="45719"/>
                </a:lnTo>
                <a:lnTo>
                  <a:pt x="2630424" y="36575"/>
                </a:lnTo>
                <a:lnTo>
                  <a:pt x="2617724" y="3048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8167" y="5986271"/>
            <a:ext cx="3931920" cy="277495"/>
          </a:xfrm>
          <a:custGeom>
            <a:avLst/>
            <a:gdLst/>
            <a:ahLst/>
            <a:cxnLst/>
            <a:rect l="l" t="t" r="r" b="b"/>
            <a:pathLst>
              <a:path w="3931920" h="277495">
                <a:moveTo>
                  <a:pt x="39624" y="76200"/>
                </a:moveTo>
                <a:lnTo>
                  <a:pt x="33527" y="79247"/>
                </a:lnTo>
                <a:lnTo>
                  <a:pt x="33527" y="274319"/>
                </a:lnTo>
                <a:lnTo>
                  <a:pt x="39624" y="277367"/>
                </a:lnTo>
                <a:lnTo>
                  <a:pt x="3895343" y="277367"/>
                </a:lnTo>
                <a:lnTo>
                  <a:pt x="3898391" y="274319"/>
                </a:lnTo>
                <a:lnTo>
                  <a:pt x="42671" y="274319"/>
                </a:lnTo>
                <a:lnTo>
                  <a:pt x="39624" y="268223"/>
                </a:lnTo>
                <a:lnTo>
                  <a:pt x="42671" y="268223"/>
                </a:lnTo>
                <a:lnTo>
                  <a:pt x="42671" y="79247"/>
                </a:lnTo>
                <a:lnTo>
                  <a:pt x="39624" y="76200"/>
                </a:lnTo>
                <a:close/>
              </a:path>
              <a:path w="3931920" h="277495">
                <a:moveTo>
                  <a:pt x="42671" y="268223"/>
                </a:moveTo>
                <a:lnTo>
                  <a:pt x="39624" y="268223"/>
                </a:lnTo>
                <a:lnTo>
                  <a:pt x="42671" y="274319"/>
                </a:lnTo>
                <a:lnTo>
                  <a:pt x="42671" y="268223"/>
                </a:lnTo>
                <a:close/>
              </a:path>
              <a:path w="3931920" h="277495">
                <a:moveTo>
                  <a:pt x="3889248" y="268223"/>
                </a:moveTo>
                <a:lnTo>
                  <a:pt x="42671" y="268223"/>
                </a:lnTo>
                <a:lnTo>
                  <a:pt x="42671" y="274319"/>
                </a:lnTo>
                <a:lnTo>
                  <a:pt x="3889248" y="274319"/>
                </a:lnTo>
                <a:lnTo>
                  <a:pt x="3889248" y="268223"/>
                </a:lnTo>
                <a:close/>
              </a:path>
              <a:path w="3931920" h="277495">
                <a:moveTo>
                  <a:pt x="3895343" y="57911"/>
                </a:moveTo>
                <a:lnTo>
                  <a:pt x="3889248" y="64007"/>
                </a:lnTo>
                <a:lnTo>
                  <a:pt x="3889248" y="274319"/>
                </a:lnTo>
                <a:lnTo>
                  <a:pt x="3895343" y="268223"/>
                </a:lnTo>
                <a:lnTo>
                  <a:pt x="3898391" y="268223"/>
                </a:lnTo>
                <a:lnTo>
                  <a:pt x="3898391" y="64007"/>
                </a:lnTo>
                <a:lnTo>
                  <a:pt x="3895343" y="57911"/>
                </a:lnTo>
                <a:close/>
              </a:path>
              <a:path w="3931920" h="277495">
                <a:moveTo>
                  <a:pt x="3898391" y="268223"/>
                </a:moveTo>
                <a:lnTo>
                  <a:pt x="3895343" y="268223"/>
                </a:lnTo>
                <a:lnTo>
                  <a:pt x="3889248" y="274319"/>
                </a:lnTo>
                <a:lnTo>
                  <a:pt x="3898391" y="274319"/>
                </a:lnTo>
                <a:lnTo>
                  <a:pt x="3898391" y="268223"/>
                </a:lnTo>
                <a:close/>
              </a:path>
              <a:path w="3931920" h="277495">
                <a:moveTo>
                  <a:pt x="39624" y="15239"/>
                </a:moveTo>
                <a:lnTo>
                  <a:pt x="0" y="91439"/>
                </a:lnTo>
                <a:lnTo>
                  <a:pt x="33527" y="91439"/>
                </a:lnTo>
                <a:lnTo>
                  <a:pt x="33527" y="79247"/>
                </a:lnTo>
                <a:lnTo>
                  <a:pt x="39624" y="76200"/>
                </a:lnTo>
                <a:lnTo>
                  <a:pt x="68884" y="76200"/>
                </a:lnTo>
                <a:lnTo>
                  <a:pt x="39624" y="15239"/>
                </a:lnTo>
                <a:close/>
              </a:path>
              <a:path w="3931920" h="277495">
                <a:moveTo>
                  <a:pt x="68884" y="76200"/>
                </a:moveTo>
                <a:lnTo>
                  <a:pt x="39624" y="76200"/>
                </a:lnTo>
                <a:lnTo>
                  <a:pt x="42671" y="79247"/>
                </a:lnTo>
                <a:lnTo>
                  <a:pt x="42671" y="91439"/>
                </a:lnTo>
                <a:lnTo>
                  <a:pt x="76200" y="91439"/>
                </a:lnTo>
                <a:lnTo>
                  <a:pt x="68884" y="76200"/>
                </a:lnTo>
                <a:close/>
              </a:path>
              <a:path w="3931920" h="277495">
                <a:moveTo>
                  <a:pt x="3895343" y="0"/>
                </a:moveTo>
                <a:lnTo>
                  <a:pt x="3855720" y="76200"/>
                </a:lnTo>
                <a:lnTo>
                  <a:pt x="3889248" y="76200"/>
                </a:lnTo>
                <a:lnTo>
                  <a:pt x="3889248" y="64007"/>
                </a:lnTo>
                <a:lnTo>
                  <a:pt x="3895343" y="57911"/>
                </a:lnTo>
                <a:lnTo>
                  <a:pt x="3923141" y="57911"/>
                </a:lnTo>
                <a:lnTo>
                  <a:pt x="3895343" y="0"/>
                </a:lnTo>
                <a:close/>
              </a:path>
              <a:path w="3931920" h="277495">
                <a:moveTo>
                  <a:pt x="3923141" y="57911"/>
                </a:moveTo>
                <a:lnTo>
                  <a:pt x="3895343" y="57911"/>
                </a:lnTo>
                <a:lnTo>
                  <a:pt x="3898391" y="64007"/>
                </a:lnTo>
                <a:lnTo>
                  <a:pt x="3898391" y="76200"/>
                </a:lnTo>
                <a:lnTo>
                  <a:pt x="3931920" y="76200"/>
                </a:lnTo>
                <a:lnTo>
                  <a:pt x="392314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117851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r>
              <a:rPr spc="-10" dirty="0"/>
              <a:t>/57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2108707" y="313893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17851" y="371805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17851" y="4303267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17851" y="4903723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17851" y="5470652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75780" y="5461508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87971" y="4888484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84923" y="431241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84923" y="3736339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21500" y="3141980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94068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950467" y="685292"/>
            <a:ext cx="5702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Layers, Interfaces, and Protocols  in </a:t>
            </a:r>
            <a:r>
              <a:rPr sz="2400" dirty="0"/>
              <a:t>the </a:t>
            </a:r>
            <a:r>
              <a:rPr sz="2400" spc="-5" dirty="0"/>
              <a:t>OSI</a:t>
            </a:r>
            <a:r>
              <a:rPr sz="2400" spc="10" dirty="0"/>
              <a:t> </a:t>
            </a:r>
            <a:r>
              <a:rPr sz="2400" spc="-5" dirty="0"/>
              <a:t>Model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345744"/>
            <a:ext cx="8472170" cy="10591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0804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 marR="1275715">
              <a:lnSpc>
                <a:spcPct val="99300"/>
              </a:lnSpc>
              <a:spcBef>
                <a:spcPts val="730"/>
              </a:spcBef>
            </a:pPr>
            <a:r>
              <a:rPr sz="1400" b="1" spc="-10" dirty="0">
                <a:latin typeface="Verdana"/>
                <a:cs typeface="Verdana"/>
              </a:rPr>
              <a:t>An example illustrating </a:t>
            </a:r>
            <a:r>
              <a:rPr sz="1400" b="1" spc="-5" dirty="0">
                <a:latin typeface="Verdana"/>
                <a:cs typeface="Verdana"/>
              </a:rPr>
              <a:t>transfer of </a:t>
            </a:r>
            <a:r>
              <a:rPr sz="1400" b="1" spc="-10" dirty="0">
                <a:latin typeface="Verdana"/>
                <a:cs typeface="Verdana"/>
              </a:rPr>
              <a:t>message M from sending </a:t>
            </a:r>
            <a:r>
              <a:rPr sz="1400" b="1" spc="-5" dirty="0">
                <a:latin typeface="Verdana"/>
                <a:cs typeface="Verdana"/>
              </a:rPr>
              <a:t>node </a:t>
            </a:r>
            <a:r>
              <a:rPr sz="1400" b="1" spc="-15" dirty="0">
                <a:latin typeface="Verdana"/>
                <a:cs typeface="Verdana"/>
              </a:rPr>
              <a:t>to </a:t>
            </a:r>
            <a:r>
              <a:rPr sz="1400" b="1" spc="-20" dirty="0">
                <a:latin typeface="Verdana"/>
                <a:cs typeface="Verdana"/>
              </a:rPr>
              <a:t>the  </a:t>
            </a:r>
            <a:r>
              <a:rPr sz="1400" b="1" spc="-5" dirty="0">
                <a:latin typeface="Verdana"/>
                <a:cs typeface="Verdana"/>
              </a:rPr>
              <a:t>receiving </a:t>
            </a:r>
            <a:r>
              <a:rPr sz="1400" b="1" spc="-10" dirty="0">
                <a:latin typeface="Verdana"/>
                <a:cs typeface="Verdana"/>
              </a:rPr>
              <a:t>node </a:t>
            </a:r>
            <a:r>
              <a:rPr sz="1400" b="1" spc="-5" dirty="0">
                <a:latin typeface="Verdana"/>
                <a:cs typeface="Verdana"/>
              </a:rPr>
              <a:t>in </a:t>
            </a:r>
            <a:r>
              <a:rPr sz="1400" b="1" spc="-20" dirty="0">
                <a:latin typeface="Verdana"/>
                <a:cs typeface="Verdana"/>
              </a:rPr>
              <a:t>the </a:t>
            </a:r>
            <a:r>
              <a:rPr sz="1400" b="1" spc="-10" dirty="0">
                <a:latin typeface="Verdana"/>
                <a:cs typeface="Verdana"/>
              </a:rPr>
              <a:t>OSI model: </a:t>
            </a:r>
            <a:r>
              <a:rPr sz="1400" b="1" i="1" spc="-5" dirty="0">
                <a:latin typeface="Verdana"/>
                <a:cs typeface="Verdana"/>
              </a:rPr>
              <a:t>H</a:t>
            </a:r>
            <a:r>
              <a:rPr sz="1350" b="1" i="1" spc="-7" baseline="-24691" dirty="0">
                <a:latin typeface="Verdana"/>
                <a:cs typeface="Verdana"/>
              </a:rPr>
              <a:t>n</a:t>
            </a:r>
            <a:r>
              <a:rPr sz="1400" b="1" spc="-5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header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 </a:t>
            </a:r>
            <a:r>
              <a:rPr sz="1400" b="1" dirty="0">
                <a:latin typeface="Verdana"/>
                <a:cs typeface="Verdana"/>
              </a:rPr>
              <a:t>n:</a:t>
            </a:r>
            <a:r>
              <a:rPr sz="1400" b="1" i="1" dirty="0">
                <a:latin typeface="Verdana"/>
                <a:cs typeface="Verdana"/>
              </a:rPr>
              <a:t>T</a:t>
            </a:r>
            <a:r>
              <a:rPr sz="1350" b="1" i="1" baseline="-24691" dirty="0">
                <a:latin typeface="Verdana"/>
                <a:cs typeface="Verdana"/>
              </a:rPr>
              <a:t>n</a:t>
            </a:r>
            <a:r>
              <a:rPr sz="1400" b="1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trailer 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</a:t>
            </a:r>
            <a:r>
              <a:rPr sz="1400" b="1" spc="35" dirty="0">
                <a:latin typeface="Verdana"/>
                <a:cs typeface="Verdana"/>
              </a:rPr>
              <a:t> </a:t>
            </a:r>
            <a:r>
              <a:rPr sz="1400" b="1" i="1" spc="-10" dirty="0">
                <a:latin typeface="Verdana"/>
                <a:cs typeface="Verdana"/>
              </a:rPr>
              <a:t>n</a:t>
            </a:r>
            <a:r>
              <a:rPr sz="1400" b="1" spc="-1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888" y="6260591"/>
            <a:ext cx="3533140" cy="189230"/>
          </a:xfrm>
          <a:custGeom>
            <a:avLst/>
            <a:gdLst/>
            <a:ahLst/>
            <a:cxnLst/>
            <a:rect l="l" t="t" r="r" b="b"/>
            <a:pathLst>
              <a:path w="3533140" h="189229">
                <a:moveTo>
                  <a:pt x="6096" y="3048"/>
                </a:moveTo>
                <a:lnTo>
                  <a:pt x="0" y="9144"/>
                </a:lnTo>
                <a:lnTo>
                  <a:pt x="0" y="185928"/>
                </a:lnTo>
                <a:lnTo>
                  <a:pt x="6096" y="188976"/>
                </a:lnTo>
                <a:lnTo>
                  <a:pt x="3493008" y="188976"/>
                </a:lnTo>
                <a:lnTo>
                  <a:pt x="3499104" y="185928"/>
                </a:lnTo>
                <a:lnTo>
                  <a:pt x="9144" y="185928"/>
                </a:lnTo>
                <a:lnTo>
                  <a:pt x="6096" y="179832"/>
                </a:lnTo>
                <a:lnTo>
                  <a:pt x="9144" y="179832"/>
                </a:lnTo>
                <a:lnTo>
                  <a:pt x="9144" y="9144"/>
                </a:lnTo>
                <a:lnTo>
                  <a:pt x="6096" y="3048"/>
                </a:lnTo>
                <a:close/>
              </a:path>
              <a:path w="3533140" h="189229">
                <a:moveTo>
                  <a:pt x="9144" y="179832"/>
                </a:moveTo>
                <a:lnTo>
                  <a:pt x="6096" y="179832"/>
                </a:lnTo>
                <a:lnTo>
                  <a:pt x="9144" y="185928"/>
                </a:lnTo>
                <a:lnTo>
                  <a:pt x="9144" y="179832"/>
                </a:lnTo>
                <a:close/>
              </a:path>
              <a:path w="3533140" h="189229">
                <a:moveTo>
                  <a:pt x="3489960" y="179832"/>
                </a:moveTo>
                <a:lnTo>
                  <a:pt x="9144" y="179832"/>
                </a:lnTo>
                <a:lnTo>
                  <a:pt x="9144" y="185928"/>
                </a:lnTo>
                <a:lnTo>
                  <a:pt x="3489960" y="185928"/>
                </a:lnTo>
                <a:lnTo>
                  <a:pt x="3489960" y="179832"/>
                </a:lnTo>
                <a:close/>
              </a:path>
              <a:path w="3533140" h="189229">
                <a:moveTo>
                  <a:pt x="3493008" y="57912"/>
                </a:moveTo>
                <a:lnTo>
                  <a:pt x="3489960" y="64008"/>
                </a:lnTo>
                <a:lnTo>
                  <a:pt x="3489960" y="185928"/>
                </a:lnTo>
                <a:lnTo>
                  <a:pt x="3493008" y="179832"/>
                </a:lnTo>
                <a:lnTo>
                  <a:pt x="3499104" y="179832"/>
                </a:lnTo>
                <a:lnTo>
                  <a:pt x="3499104" y="64008"/>
                </a:lnTo>
                <a:lnTo>
                  <a:pt x="3493008" y="57912"/>
                </a:lnTo>
                <a:close/>
              </a:path>
              <a:path w="3533140" h="189229">
                <a:moveTo>
                  <a:pt x="3499104" y="179832"/>
                </a:moveTo>
                <a:lnTo>
                  <a:pt x="3493008" y="179832"/>
                </a:lnTo>
                <a:lnTo>
                  <a:pt x="3489960" y="185928"/>
                </a:lnTo>
                <a:lnTo>
                  <a:pt x="3499104" y="185928"/>
                </a:lnTo>
                <a:lnTo>
                  <a:pt x="3499104" y="179832"/>
                </a:lnTo>
                <a:close/>
              </a:path>
              <a:path w="3533140" h="189229">
                <a:moveTo>
                  <a:pt x="3493008" y="0"/>
                </a:moveTo>
                <a:lnTo>
                  <a:pt x="3456432" y="76200"/>
                </a:lnTo>
                <a:lnTo>
                  <a:pt x="3489960" y="76200"/>
                </a:lnTo>
                <a:lnTo>
                  <a:pt x="3489960" y="64008"/>
                </a:lnTo>
                <a:lnTo>
                  <a:pt x="3493008" y="57912"/>
                </a:lnTo>
                <a:lnTo>
                  <a:pt x="3523122" y="57912"/>
                </a:lnTo>
                <a:lnTo>
                  <a:pt x="3493008" y="0"/>
                </a:lnTo>
                <a:close/>
              </a:path>
              <a:path w="3533140" h="189229">
                <a:moveTo>
                  <a:pt x="3523122" y="57912"/>
                </a:moveTo>
                <a:lnTo>
                  <a:pt x="3493008" y="57912"/>
                </a:lnTo>
                <a:lnTo>
                  <a:pt x="3499104" y="64008"/>
                </a:lnTo>
                <a:lnTo>
                  <a:pt x="3499104" y="76200"/>
                </a:lnTo>
                <a:lnTo>
                  <a:pt x="3532632" y="76200"/>
                </a:lnTo>
                <a:lnTo>
                  <a:pt x="352312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292" y="3394964"/>
            <a:ext cx="819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Verdana"/>
                <a:cs typeface="Verdana"/>
              </a:rPr>
              <a:t>7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895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7" y="338327"/>
                </a:lnTo>
                <a:lnTo>
                  <a:pt x="68884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0444" y="2507995"/>
            <a:ext cx="182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564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2532" y="3049523"/>
          <a:ext cx="1075054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6214"/>
                <a:gridCol w="683895"/>
              </a:tblGrid>
              <a:tr h="3473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19755" y="3671315"/>
          <a:ext cx="1270635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4945"/>
                <a:gridCol w="194945"/>
                <a:gridCol w="687070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79267" y="1523491"/>
            <a:ext cx="9893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Sending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3679" y="4376928"/>
            <a:ext cx="182880" cy="356870"/>
          </a:xfrm>
          <a:custGeom>
            <a:avLst/>
            <a:gdLst/>
            <a:ahLst/>
            <a:cxnLst/>
            <a:rect l="l" t="t" r="r" b="b"/>
            <a:pathLst>
              <a:path w="182880" h="356870">
                <a:moveTo>
                  <a:pt x="0" y="356616"/>
                </a:moveTo>
                <a:lnTo>
                  <a:pt x="182880" y="356616"/>
                </a:lnTo>
                <a:lnTo>
                  <a:pt x="18288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6560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99132" y="4372355"/>
          <a:ext cx="95122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1610"/>
                <a:gridCol w="182879"/>
                <a:gridCol w="19812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914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7952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433571" y="4372355"/>
          <a:ext cx="94932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/>
                <a:gridCol w="182880"/>
                <a:gridCol w="196850"/>
                <a:gridCol w="172720"/>
                <a:gridCol w="198754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410967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5"/>
                </a:moveTo>
                <a:lnTo>
                  <a:pt x="198119" y="356615"/>
                </a:lnTo>
                <a:lnTo>
                  <a:pt x="19811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38300" y="5637276"/>
          <a:ext cx="155130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6850"/>
                <a:gridCol w="182879"/>
                <a:gridCol w="196850"/>
                <a:gridCol w="195580"/>
                <a:gridCol w="195580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148328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47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1352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375659" y="5637276"/>
          <a:ext cx="1543045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91134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spc="-15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980688" y="5004815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00044" y="5000244"/>
          <a:ext cx="116204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6054"/>
                <a:gridCol w="194945"/>
                <a:gridCol w="193675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798064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028444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593848" y="1844039"/>
            <a:ext cx="1183005" cy="317500"/>
          </a:xfrm>
          <a:custGeom>
            <a:avLst/>
            <a:gdLst/>
            <a:ahLst/>
            <a:cxnLst/>
            <a:rect l="l" t="t" r="r" b="b"/>
            <a:pathLst>
              <a:path w="1183004" h="317500">
                <a:moveTo>
                  <a:pt x="591312" y="0"/>
                </a:moveTo>
                <a:lnTo>
                  <a:pt x="522433" y="1054"/>
                </a:lnTo>
                <a:lnTo>
                  <a:pt x="455867" y="4141"/>
                </a:lnTo>
                <a:lnTo>
                  <a:pt x="392060" y="9147"/>
                </a:lnTo>
                <a:lnTo>
                  <a:pt x="331458" y="15959"/>
                </a:lnTo>
                <a:lnTo>
                  <a:pt x="274509" y="24465"/>
                </a:lnTo>
                <a:lnTo>
                  <a:pt x="221659" y="34549"/>
                </a:lnTo>
                <a:lnTo>
                  <a:pt x="173355" y="46101"/>
                </a:lnTo>
                <a:lnTo>
                  <a:pt x="130042" y="59005"/>
                </a:lnTo>
                <a:lnTo>
                  <a:pt x="92167" y="73148"/>
                </a:lnTo>
                <a:lnTo>
                  <a:pt x="34519" y="104701"/>
                </a:lnTo>
                <a:lnTo>
                  <a:pt x="3984" y="139853"/>
                </a:lnTo>
                <a:lnTo>
                  <a:pt x="0" y="158496"/>
                </a:lnTo>
                <a:lnTo>
                  <a:pt x="3984" y="177138"/>
                </a:lnTo>
                <a:lnTo>
                  <a:pt x="34519" y="212290"/>
                </a:lnTo>
                <a:lnTo>
                  <a:pt x="92167" y="243843"/>
                </a:lnTo>
                <a:lnTo>
                  <a:pt x="130042" y="257986"/>
                </a:lnTo>
                <a:lnTo>
                  <a:pt x="173355" y="270891"/>
                </a:lnTo>
                <a:lnTo>
                  <a:pt x="221659" y="282442"/>
                </a:lnTo>
                <a:lnTo>
                  <a:pt x="274509" y="292526"/>
                </a:lnTo>
                <a:lnTo>
                  <a:pt x="331458" y="301032"/>
                </a:lnTo>
                <a:lnTo>
                  <a:pt x="392060" y="307844"/>
                </a:lnTo>
                <a:lnTo>
                  <a:pt x="455867" y="312850"/>
                </a:lnTo>
                <a:lnTo>
                  <a:pt x="522433" y="315937"/>
                </a:lnTo>
                <a:lnTo>
                  <a:pt x="591312" y="316992"/>
                </a:lnTo>
                <a:lnTo>
                  <a:pt x="660190" y="315937"/>
                </a:lnTo>
                <a:lnTo>
                  <a:pt x="726756" y="312850"/>
                </a:lnTo>
                <a:lnTo>
                  <a:pt x="790563" y="307844"/>
                </a:lnTo>
                <a:lnTo>
                  <a:pt x="851165" y="301032"/>
                </a:lnTo>
                <a:lnTo>
                  <a:pt x="908114" y="292526"/>
                </a:lnTo>
                <a:lnTo>
                  <a:pt x="960964" y="282442"/>
                </a:lnTo>
                <a:lnTo>
                  <a:pt x="1009269" y="270890"/>
                </a:lnTo>
                <a:lnTo>
                  <a:pt x="1052581" y="257986"/>
                </a:lnTo>
                <a:lnTo>
                  <a:pt x="1090456" y="243843"/>
                </a:lnTo>
                <a:lnTo>
                  <a:pt x="1148104" y="212290"/>
                </a:lnTo>
                <a:lnTo>
                  <a:pt x="1178639" y="177138"/>
                </a:lnTo>
                <a:lnTo>
                  <a:pt x="1182624" y="158496"/>
                </a:lnTo>
                <a:lnTo>
                  <a:pt x="1178639" y="139853"/>
                </a:lnTo>
                <a:lnTo>
                  <a:pt x="1148104" y="104701"/>
                </a:lnTo>
                <a:lnTo>
                  <a:pt x="1090456" y="73148"/>
                </a:lnTo>
                <a:lnTo>
                  <a:pt x="1052581" y="59005"/>
                </a:lnTo>
                <a:lnTo>
                  <a:pt x="1009269" y="46100"/>
                </a:lnTo>
                <a:lnTo>
                  <a:pt x="960964" y="34549"/>
                </a:lnTo>
                <a:lnTo>
                  <a:pt x="908114" y="24465"/>
                </a:lnTo>
                <a:lnTo>
                  <a:pt x="851165" y="15959"/>
                </a:lnTo>
                <a:lnTo>
                  <a:pt x="790563" y="9147"/>
                </a:lnTo>
                <a:lnTo>
                  <a:pt x="726756" y="4141"/>
                </a:lnTo>
                <a:lnTo>
                  <a:pt x="660190" y="1054"/>
                </a:lnTo>
                <a:lnTo>
                  <a:pt x="5913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94507" y="1886204"/>
            <a:ext cx="7042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60776" y="2154935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4">
                <a:moveTo>
                  <a:pt x="33528" y="201167"/>
                </a:moveTo>
                <a:lnTo>
                  <a:pt x="0" y="201167"/>
                </a:lnTo>
                <a:lnTo>
                  <a:pt x="39624" y="277367"/>
                </a:lnTo>
                <a:lnTo>
                  <a:pt x="67421" y="219455"/>
                </a:lnTo>
                <a:lnTo>
                  <a:pt x="39624" y="219455"/>
                </a:lnTo>
                <a:lnTo>
                  <a:pt x="33528" y="213360"/>
                </a:lnTo>
                <a:lnTo>
                  <a:pt x="33528" y="201167"/>
                </a:lnTo>
                <a:close/>
              </a:path>
              <a:path w="76200" h="277494">
                <a:moveTo>
                  <a:pt x="39624" y="0"/>
                </a:moveTo>
                <a:lnTo>
                  <a:pt x="33528" y="6096"/>
                </a:lnTo>
                <a:lnTo>
                  <a:pt x="33528" y="213360"/>
                </a:lnTo>
                <a:lnTo>
                  <a:pt x="39624" y="219455"/>
                </a:lnTo>
                <a:lnTo>
                  <a:pt x="45719" y="213360"/>
                </a:lnTo>
                <a:lnTo>
                  <a:pt x="45719" y="6096"/>
                </a:lnTo>
                <a:lnTo>
                  <a:pt x="39624" y="0"/>
                </a:lnTo>
                <a:close/>
              </a:path>
              <a:path w="76200" h="277494">
                <a:moveTo>
                  <a:pt x="76200" y="201167"/>
                </a:moveTo>
                <a:lnTo>
                  <a:pt x="45719" y="201167"/>
                </a:lnTo>
                <a:lnTo>
                  <a:pt x="45719" y="213360"/>
                </a:lnTo>
                <a:lnTo>
                  <a:pt x="39624" y="219455"/>
                </a:lnTo>
                <a:lnTo>
                  <a:pt x="67421" y="219455"/>
                </a:lnTo>
                <a:lnTo>
                  <a:pt x="7620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7727" y="2773679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3528" y="198120"/>
                </a:moveTo>
                <a:lnTo>
                  <a:pt x="0" y="198120"/>
                </a:lnTo>
                <a:lnTo>
                  <a:pt x="39624" y="274320"/>
                </a:lnTo>
                <a:lnTo>
                  <a:pt x="67421" y="216408"/>
                </a:lnTo>
                <a:lnTo>
                  <a:pt x="39624" y="216408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19">
                <a:moveTo>
                  <a:pt x="39624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9624" y="216408"/>
                </a:lnTo>
                <a:lnTo>
                  <a:pt x="45720" y="210312"/>
                </a:lnTo>
                <a:lnTo>
                  <a:pt x="45720" y="3048"/>
                </a:lnTo>
                <a:lnTo>
                  <a:pt x="39624" y="0"/>
                </a:lnTo>
                <a:close/>
              </a:path>
              <a:path w="76200" h="274319">
                <a:moveTo>
                  <a:pt x="76200" y="198120"/>
                </a:moveTo>
                <a:lnTo>
                  <a:pt x="45720" y="198120"/>
                </a:lnTo>
                <a:lnTo>
                  <a:pt x="45720" y="210312"/>
                </a:lnTo>
                <a:lnTo>
                  <a:pt x="39624" y="216408"/>
                </a:lnTo>
                <a:lnTo>
                  <a:pt x="67421" y="216408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9064" y="3401567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20"/>
                </a:moveTo>
                <a:lnTo>
                  <a:pt x="0" y="198120"/>
                </a:lnTo>
                <a:lnTo>
                  <a:pt x="36575" y="274320"/>
                </a:lnTo>
                <a:lnTo>
                  <a:pt x="68275" y="213360"/>
                </a:lnTo>
                <a:lnTo>
                  <a:pt x="36575" y="213360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6575" y="213360"/>
                </a:lnTo>
                <a:lnTo>
                  <a:pt x="42672" y="210312"/>
                </a:lnTo>
                <a:lnTo>
                  <a:pt x="42672" y="3048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20"/>
                </a:moveTo>
                <a:lnTo>
                  <a:pt x="42672" y="198120"/>
                </a:lnTo>
                <a:lnTo>
                  <a:pt x="42672" y="210312"/>
                </a:lnTo>
                <a:lnTo>
                  <a:pt x="36575" y="213360"/>
                </a:lnTo>
                <a:lnTo>
                  <a:pt x="68275" y="213360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7544" y="4026408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51816" y="286512"/>
                </a:moveTo>
                <a:lnTo>
                  <a:pt x="0" y="350519"/>
                </a:lnTo>
                <a:lnTo>
                  <a:pt x="85343" y="353567"/>
                </a:lnTo>
                <a:lnTo>
                  <a:pt x="73151" y="329183"/>
                </a:lnTo>
                <a:lnTo>
                  <a:pt x="57912" y="329183"/>
                </a:lnTo>
                <a:lnTo>
                  <a:pt x="51816" y="326136"/>
                </a:lnTo>
                <a:lnTo>
                  <a:pt x="54863" y="320039"/>
                </a:lnTo>
                <a:lnTo>
                  <a:pt x="66040" y="314960"/>
                </a:lnTo>
                <a:lnTo>
                  <a:pt x="51816" y="286512"/>
                </a:lnTo>
                <a:close/>
              </a:path>
              <a:path w="765175" h="353695">
                <a:moveTo>
                  <a:pt x="66040" y="314960"/>
                </a:moveTo>
                <a:lnTo>
                  <a:pt x="54863" y="320039"/>
                </a:lnTo>
                <a:lnTo>
                  <a:pt x="51816" y="326136"/>
                </a:lnTo>
                <a:lnTo>
                  <a:pt x="57912" y="329183"/>
                </a:lnTo>
                <a:lnTo>
                  <a:pt x="70329" y="323539"/>
                </a:lnTo>
                <a:lnTo>
                  <a:pt x="66040" y="314960"/>
                </a:lnTo>
                <a:close/>
              </a:path>
              <a:path w="765175" h="353695">
                <a:moveTo>
                  <a:pt x="70329" y="323539"/>
                </a:moveTo>
                <a:lnTo>
                  <a:pt x="57912" y="329183"/>
                </a:lnTo>
                <a:lnTo>
                  <a:pt x="73151" y="329183"/>
                </a:lnTo>
                <a:lnTo>
                  <a:pt x="70329" y="323539"/>
                </a:lnTo>
                <a:close/>
              </a:path>
              <a:path w="765175" h="353695">
                <a:moveTo>
                  <a:pt x="758951" y="0"/>
                </a:moveTo>
                <a:lnTo>
                  <a:pt x="66040" y="314960"/>
                </a:lnTo>
                <a:lnTo>
                  <a:pt x="70329" y="323539"/>
                </a:lnTo>
                <a:lnTo>
                  <a:pt x="762000" y="9143"/>
                </a:lnTo>
                <a:lnTo>
                  <a:pt x="765048" y="3047"/>
                </a:lnTo>
                <a:lnTo>
                  <a:pt x="758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2592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29086" y="327160"/>
                </a:moveTo>
                <a:lnTo>
                  <a:pt x="716280" y="356615"/>
                </a:lnTo>
                <a:lnTo>
                  <a:pt x="801623" y="350519"/>
                </a:lnTo>
                <a:lnTo>
                  <a:pt x="785948" y="332231"/>
                </a:lnTo>
                <a:lnTo>
                  <a:pt x="740663" y="332231"/>
                </a:lnTo>
                <a:lnTo>
                  <a:pt x="729086" y="327160"/>
                </a:lnTo>
                <a:close/>
              </a:path>
              <a:path w="802004" h="356870">
                <a:moveTo>
                  <a:pt x="732913" y="318358"/>
                </a:moveTo>
                <a:lnTo>
                  <a:pt x="729086" y="327160"/>
                </a:lnTo>
                <a:lnTo>
                  <a:pt x="740663" y="332231"/>
                </a:lnTo>
                <a:lnTo>
                  <a:pt x="746759" y="329183"/>
                </a:lnTo>
                <a:lnTo>
                  <a:pt x="743711" y="323088"/>
                </a:lnTo>
                <a:lnTo>
                  <a:pt x="732913" y="318358"/>
                </a:lnTo>
                <a:close/>
              </a:path>
              <a:path w="802004" h="356870">
                <a:moveTo>
                  <a:pt x="746759" y="286512"/>
                </a:moveTo>
                <a:lnTo>
                  <a:pt x="732913" y="318358"/>
                </a:lnTo>
                <a:lnTo>
                  <a:pt x="743711" y="323088"/>
                </a:lnTo>
                <a:lnTo>
                  <a:pt x="746759" y="329183"/>
                </a:lnTo>
                <a:lnTo>
                  <a:pt x="740663" y="332231"/>
                </a:lnTo>
                <a:lnTo>
                  <a:pt x="785948" y="332231"/>
                </a:lnTo>
                <a:lnTo>
                  <a:pt x="746759" y="286512"/>
                </a:lnTo>
                <a:close/>
              </a:path>
              <a:path w="802004" h="356870">
                <a:moveTo>
                  <a:pt x="6095" y="0"/>
                </a:moveTo>
                <a:lnTo>
                  <a:pt x="0" y="3047"/>
                </a:lnTo>
                <a:lnTo>
                  <a:pt x="3047" y="9143"/>
                </a:lnTo>
                <a:lnTo>
                  <a:pt x="729086" y="327160"/>
                </a:lnTo>
                <a:lnTo>
                  <a:pt x="732913" y="318358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7064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9352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5720" y="210311"/>
                </a:lnTo>
                <a:lnTo>
                  <a:pt x="45720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5720" y="198119"/>
                </a:lnTo>
                <a:lnTo>
                  <a:pt x="45720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7064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8" y="210312"/>
                </a:moveTo>
                <a:lnTo>
                  <a:pt x="0" y="210312"/>
                </a:lnTo>
                <a:lnTo>
                  <a:pt x="36575" y="286512"/>
                </a:lnTo>
                <a:lnTo>
                  <a:pt x="66690" y="228600"/>
                </a:lnTo>
                <a:lnTo>
                  <a:pt x="36575" y="228600"/>
                </a:lnTo>
                <a:lnTo>
                  <a:pt x="33528" y="222503"/>
                </a:lnTo>
                <a:lnTo>
                  <a:pt x="33528" y="210312"/>
                </a:lnTo>
                <a:close/>
              </a:path>
              <a:path w="76200" h="287020">
                <a:moveTo>
                  <a:pt x="36575" y="0"/>
                </a:moveTo>
                <a:lnTo>
                  <a:pt x="33528" y="6095"/>
                </a:lnTo>
                <a:lnTo>
                  <a:pt x="33528" y="222503"/>
                </a:lnTo>
                <a:lnTo>
                  <a:pt x="36575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6575" y="228600"/>
                </a:lnTo>
                <a:lnTo>
                  <a:pt x="66690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83735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7" y="210312"/>
                </a:moveTo>
                <a:lnTo>
                  <a:pt x="0" y="210312"/>
                </a:lnTo>
                <a:lnTo>
                  <a:pt x="39624" y="286512"/>
                </a:lnTo>
                <a:lnTo>
                  <a:pt x="67421" y="228600"/>
                </a:lnTo>
                <a:lnTo>
                  <a:pt x="39624" y="228600"/>
                </a:lnTo>
                <a:lnTo>
                  <a:pt x="33527" y="222503"/>
                </a:lnTo>
                <a:lnTo>
                  <a:pt x="33527" y="210312"/>
                </a:lnTo>
                <a:close/>
              </a:path>
              <a:path w="76200" h="287020">
                <a:moveTo>
                  <a:pt x="39624" y="0"/>
                </a:moveTo>
                <a:lnTo>
                  <a:pt x="33527" y="6095"/>
                </a:lnTo>
                <a:lnTo>
                  <a:pt x="33527" y="222503"/>
                </a:lnTo>
                <a:lnTo>
                  <a:pt x="39624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9624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9624" y="228600"/>
                </a:lnTo>
                <a:lnTo>
                  <a:pt x="67421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7064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3735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1911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8" y="338327"/>
                </a:lnTo>
                <a:lnTo>
                  <a:pt x="68884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86500" y="2507995"/>
            <a:ext cx="201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87667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231635" y="3049523"/>
          <a:ext cx="1076959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684530"/>
              </a:tblGrid>
              <a:tr h="3473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118859" y="3671315"/>
          <a:ext cx="126873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6850"/>
                <a:gridCol w="193675"/>
                <a:gridCol w="68453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186932" y="1496059"/>
            <a:ext cx="1090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Receiving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5832" y="4376928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356616"/>
                </a:moveTo>
                <a:lnTo>
                  <a:pt x="179831" y="356616"/>
                </a:lnTo>
                <a:lnTo>
                  <a:pt x="179831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566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98235" y="4372355"/>
          <a:ext cx="95250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4785"/>
                <a:gridCol w="180340"/>
                <a:gridCol w="198755"/>
              </a:tblGrid>
              <a:tr h="35623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318247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7056" y="4376928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935723" y="4372355"/>
          <a:ext cx="9429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82880"/>
                <a:gridCol w="196850"/>
                <a:gridCol w="172720"/>
                <a:gridCol w="195579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5910071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5137403" y="5637276"/>
          <a:ext cx="1557652" cy="41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194310"/>
                <a:gridCol w="183515"/>
                <a:gridCol w="197484"/>
                <a:gridCol w="196215"/>
                <a:gridCol w="196215"/>
                <a:gridCol w="197484"/>
              </a:tblGrid>
              <a:tr h="35623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700" i="1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700" i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50" i="1" spc="-15" baseline="15151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700" i="1" spc="-10" dirty="0"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7647431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1899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20456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874764" y="5637276"/>
          <a:ext cx="154241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8923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7476743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899147" y="5000244"/>
          <a:ext cx="116268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2879"/>
                <a:gridCol w="196850"/>
                <a:gridCol w="19685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6297167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527547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6153911" y="1844039"/>
            <a:ext cx="1079500" cy="317500"/>
          </a:xfrm>
          <a:custGeom>
            <a:avLst/>
            <a:gdLst/>
            <a:ahLst/>
            <a:cxnLst/>
            <a:rect l="l" t="t" r="r" b="b"/>
            <a:pathLst>
              <a:path w="1079500" h="317500">
                <a:moveTo>
                  <a:pt x="539495" y="0"/>
                </a:moveTo>
                <a:lnTo>
                  <a:pt x="471675" y="1220"/>
                </a:lnTo>
                <a:lnTo>
                  <a:pt x="406410" y="4789"/>
                </a:lnTo>
                <a:lnTo>
                  <a:pt x="344200" y="10563"/>
                </a:lnTo>
                <a:lnTo>
                  <a:pt x="285545" y="18401"/>
                </a:lnTo>
                <a:lnTo>
                  <a:pt x="230943" y="28163"/>
                </a:lnTo>
                <a:lnTo>
                  <a:pt x="180894" y="39705"/>
                </a:lnTo>
                <a:lnTo>
                  <a:pt x="135898" y="52888"/>
                </a:lnTo>
                <a:lnTo>
                  <a:pt x="96455" y="67569"/>
                </a:lnTo>
                <a:lnTo>
                  <a:pt x="36222" y="100860"/>
                </a:lnTo>
                <a:lnTo>
                  <a:pt x="4191" y="138446"/>
                </a:lnTo>
                <a:lnTo>
                  <a:pt x="0" y="158496"/>
                </a:lnTo>
                <a:lnTo>
                  <a:pt x="4191" y="178545"/>
                </a:lnTo>
                <a:lnTo>
                  <a:pt x="36222" y="216131"/>
                </a:lnTo>
                <a:lnTo>
                  <a:pt x="96455" y="249422"/>
                </a:lnTo>
                <a:lnTo>
                  <a:pt x="135898" y="264103"/>
                </a:lnTo>
                <a:lnTo>
                  <a:pt x="180894" y="277286"/>
                </a:lnTo>
                <a:lnTo>
                  <a:pt x="230943" y="288828"/>
                </a:lnTo>
                <a:lnTo>
                  <a:pt x="285545" y="298590"/>
                </a:lnTo>
                <a:lnTo>
                  <a:pt x="344200" y="306428"/>
                </a:lnTo>
                <a:lnTo>
                  <a:pt x="406410" y="312202"/>
                </a:lnTo>
                <a:lnTo>
                  <a:pt x="471675" y="315771"/>
                </a:lnTo>
                <a:lnTo>
                  <a:pt x="539495" y="316992"/>
                </a:lnTo>
                <a:lnTo>
                  <a:pt x="607316" y="315771"/>
                </a:lnTo>
                <a:lnTo>
                  <a:pt x="672581" y="312202"/>
                </a:lnTo>
                <a:lnTo>
                  <a:pt x="734791" y="306428"/>
                </a:lnTo>
                <a:lnTo>
                  <a:pt x="793446" y="298590"/>
                </a:lnTo>
                <a:lnTo>
                  <a:pt x="848048" y="288828"/>
                </a:lnTo>
                <a:lnTo>
                  <a:pt x="898097" y="277286"/>
                </a:lnTo>
                <a:lnTo>
                  <a:pt x="943093" y="264103"/>
                </a:lnTo>
                <a:lnTo>
                  <a:pt x="982536" y="249422"/>
                </a:lnTo>
                <a:lnTo>
                  <a:pt x="1042769" y="216131"/>
                </a:lnTo>
                <a:lnTo>
                  <a:pt x="1074800" y="178545"/>
                </a:lnTo>
                <a:lnTo>
                  <a:pt x="1078991" y="158496"/>
                </a:lnTo>
                <a:lnTo>
                  <a:pt x="1074800" y="138446"/>
                </a:lnTo>
                <a:lnTo>
                  <a:pt x="1042769" y="100860"/>
                </a:lnTo>
                <a:lnTo>
                  <a:pt x="982536" y="67569"/>
                </a:lnTo>
                <a:lnTo>
                  <a:pt x="943093" y="52888"/>
                </a:lnTo>
                <a:lnTo>
                  <a:pt x="898097" y="39705"/>
                </a:lnTo>
                <a:lnTo>
                  <a:pt x="848048" y="28163"/>
                </a:lnTo>
                <a:lnTo>
                  <a:pt x="793446" y="18401"/>
                </a:lnTo>
                <a:lnTo>
                  <a:pt x="734791" y="10563"/>
                </a:lnTo>
                <a:lnTo>
                  <a:pt x="672581" y="4789"/>
                </a:lnTo>
                <a:lnTo>
                  <a:pt x="607316" y="1220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48476" y="1889251"/>
            <a:ext cx="7004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62928" y="2161032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6575" y="57912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4319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2"/>
                </a:lnTo>
                <a:close/>
              </a:path>
              <a:path w="76200" h="27431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74319">
                <a:moveTo>
                  <a:pt x="66690" y="57912"/>
                </a:moveTo>
                <a:lnTo>
                  <a:pt x="36575" y="57912"/>
                </a:lnTo>
                <a:lnTo>
                  <a:pt x="42672" y="64007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50735" y="2776727"/>
            <a:ext cx="76200" cy="283845"/>
          </a:xfrm>
          <a:custGeom>
            <a:avLst/>
            <a:gdLst/>
            <a:ahLst/>
            <a:cxnLst/>
            <a:rect l="l" t="t" r="r" b="b"/>
            <a:pathLst>
              <a:path w="76200" h="283844">
                <a:moveTo>
                  <a:pt x="33334" y="77533"/>
                </a:moveTo>
                <a:lnTo>
                  <a:pt x="30480" y="277368"/>
                </a:lnTo>
                <a:lnTo>
                  <a:pt x="36575" y="283463"/>
                </a:lnTo>
                <a:lnTo>
                  <a:pt x="39624" y="277368"/>
                </a:lnTo>
                <a:lnTo>
                  <a:pt x="45319" y="78012"/>
                </a:lnTo>
                <a:lnTo>
                  <a:pt x="33334" y="77533"/>
                </a:lnTo>
                <a:close/>
              </a:path>
              <a:path w="76200" h="283844">
                <a:moveTo>
                  <a:pt x="67759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319" y="78012"/>
                </a:lnTo>
                <a:lnTo>
                  <a:pt x="76200" y="79248"/>
                </a:lnTo>
                <a:lnTo>
                  <a:pt x="67759" y="60960"/>
                </a:lnTo>
                <a:close/>
              </a:path>
              <a:path w="76200" h="283844">
                <a:moveTo>
                  <a:pt x="39624" y="60960"/>
                </a:moveTo>
                <a:lnTo>
                  <a:pt x="33528" y="64008"/>
                </a:lnTo>
                <a:lnTo>
                  <a:pt x="33334" y="77533"/>
                </a:lnTo>
                <a:lnTo>
                  <a:pt x="45319" y="780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3844">
                <a:moveTo>
                  <a:pt x="39624" y="0"/>
                </a:moveTo>
                <a:lnTo>
                  <a:pt x="0" y="76200"/>
                </a:lnTo>
                <a:lnTo>
                  <a:pt x="33334" y="77533"/>
                </a:lnTo>
                <a:lnTo>
                  <a:pt x="33528" y="64008"/>
                </a:lnTo>
                <a:lnTo>
                  <a:pt x="39624" y="60960"/>
                </a:lnTo>
                <a:lnTo>
                  <a:pt x="67759" y="60960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5976" y="3389376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9624" y="60960"/>
                </a:moveTo>
                <a:lnTo>
                  <a:pt x="33527" y="64008"/>
                </a:lnTo>
                <a:lnTo>
                  <a:pt x="33527" y="286512"/>
                </a:lnTo>
                <a:lnTo>
                  <a:pt x="39624" y="289560"/>
                </a:lnTo>
                <a:lnTo>
                  <a:pt x="45720" y="2865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956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89560">
                <a:moveTo>
                  <a:pt x="68884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3600" y="4029455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692580" y="29614"/>
                </a:moveTo>
                <a:lnTo>
                  <a:pt x="0" y="344424"/>
                </a:lnTo>
                <a:lnTo>
                  <a:pt x="0" y="350520"/>
                </a:lnTo>
                <a:lnTo>
                  <a:pt x="6096" y="353568"/>
                </a:lnTo>
                <a:lnTo>
                  <a:pt x="696905" y="39563"/>
                </a:lnTo>
                <a:lnTo>
                  <a:pt x="692580" y="29614"/>
                </a:lnTo>
                <a:close/>
              </a:path>
              <a:path w="765175" h="353695">
                <a:moveTo>
                  <a:pt x="747591" y="24384"/>
                </a:moveTo>
                <a:lnTo>
                  <a:pt x="704088" y="24384"/>
                </a:lnTo>
                <a:lnTo>
                  <a:pt x="710183" y="27432"/>
                </a:lnTo>
                <a:lnTo>
                  <a:pt x="710183" y="33528"/>
                </a:lnTo>
                <a:lnTo>
                  <a:pt x="696905" y="39563"/>
                </a:lnTo>
                <a:lnTo>
                  <a:pt x="710183" y="70104"/>
                </a:lnTo>
                <a:lnTo>
                  <a:pt x="747591" y="24384"/>
                </a:lnTo>
                <a:close/>
              </a:path>
              <a:path w="765175" h="353695">
                <a:moveTo>
                  <a:pt x="704088" y="24384"/>
                </a:moveTo>
                <a:lnTo>
                  <a:pt x="692580" y="29614"/>
                </a:lnTo>
                <a:lnTo>
                  <a:pt x="696905" y="39563"/>
                </a:lnTo>
                <a:lnTo>
                  <a:pt x="710183" y="33528"/>
                </a:lnTo>
                <a:lnTo>
                  <a:pt x="710183" y="27432"/>
                </a:lnTo>
                <a:lnTo>
                  <a:pt x="704088" y="24384"/>
                </a:lnTo>
                <a:close/>
              </a:path>
              <a:path w="765175" h="353695">
                <a:moveTo>
                  <a:pt x="679703" y="0"/>
                </a:moveTo>
                <a:lnTo>
                  <a:pt x="692580" y="29614"/>
                </a:lnTo>
                <a:lnTo>
                  <a:pt x="704088" y="24384"/>
                </a:lnTo>
                <a:lnTo>
                  <a:pt x="747591" y="24384"/>
                </a:lnTo>
                <a:lnTo>
                  <a:pt x="765048" y="3048"/>
                </a:lnTo>
                <a:lnTo>
                  <a:pt x="679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14743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1440" y="31979"/>
                </a:moveTo>
                <a:lnTo>
                  <a:pt x="67611" y="40784"/>
                </a:lnTo>
                <a:lnTo>
                  <a:pt x="795527" y="356615"/>
                </a:lnTo>
                <a:lnTo>
                  <a:pt x="801624" y="353567"/>
                </a:lnTo>
                <a:lnTo>
                  <a:pt x="798576" y="347471"/>
                </a:lnTo>
                <a:lnTo>
                  <a:pt x="71440" y="31979"/>
                </a:lnTo>
                <a:close/>
              </a:path>
              <a:path w="802004" h="356870">
                <a:moveTo>
                  <a:pt x="85344" y="0"/>
                </a:moveTo>
                <a:lnTo>
                  <a:pt x="0" y="6095"/>
                </a:lnTo>
                <a:lnTo>
                  <a:pt x="54863" y="70103"/>
                </a:lnTo>
                <a:lnTo>
                  <a:pt x="67611" y="40784"/>
                </a:lnTo>
                <a:lnTo>
                  <a:pt x="57911" y="36575"/>
                </a:lnTo>
                <a:lnTo>
                  <a:pt x="54863" y="30479"/>
                </a:lnTo>
                <a:lnTo>
                  <a:pt x="60959" y="27431"/>
                </a:lnTo>
                <a:lnTo>
                  <a:pt x="73417" y="27431"/>
                </a:lnTo>
                <a:lnTo>
                  <a:pt x="85344" y="0"/>
                </a:lnTo>
                <a:close/>
              </a:path>
              <a:path w="802004" h="356870">
                <a:moveTo>
                  <a:pt x="60959" y="27431"/>
                </a:moveTo>
                <a:lnTo>
                  <a:pt x="54863" y="30479"/>
                </a:lnTo>
                <a:lnTo>
                  <a:pt x="57911" y="36575"/>
                </a:lnTo>
                <a:lnTo>
                  <a:pt x="67611" y="40784"/>
                </a:lnTo>
                <a:lnTo>
                  <a:pt x="71440" y="31979"/>
                </a:lnTo>
                <a:lnTo>
                  <a:pt x="60959" y="27431"/>
                </a:lnTo>
                <a:close/>
              </a:path>
              <a:path w="802004" h="356870">
                <a:moveTo>
                  <a:pt x="73417" y="27431"/>
                </a:moveTo>
                <a:lnTo>
                  <a:pt x="60959" y="27431"/>
                </a:lnTo>
                <a:lnTo>
                  <a:pt x="71440" y="31979"/>
                </a:lnTo>
                <a:lnTo>
                  <a:pt x="73417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6167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1"/>
                </a:moveTo>
                <a:lnTo>
                  <a:pt x="33528" y="64007"/>
                </a:lnTo>
                <a:lnTo>
                  <a:pt x="33528" y="271271"/>
                </a:lnTo>
                <a:lnTo>
                  <a:pt x="39624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9624" y="57911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9624" y="57911"/>
                </a:lnTo>
                <a:lnTo>
                  <a:pt x="67421" y="57911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1"/>
                </a:moveTo>
                <a:lnTo>
                  <a:pt x="39624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742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61504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6575" y="57911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1"/>
                </a:lnTo>
                <a:close/>
              </a:path>
              <a:path w="76200" h="277495">
                <a:moveTo>
                  <a:pt x="36575" y="0"/>
                </a:move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6575" y="57911"/>
                </a:lnTo>
                <a:lnTo>
                  <a:pt x="66690" y="57911"/>
                </a:lnTo>
                <a:lnTo>
                  <a:pt x="36575" y="0"/>
                </a:lnTo>
                <a:close/>
              </a:path>
              <a:path w="76200" h="277495">
                <a:moveTo>
                  <a:pt x="66690" y="57911"/>
                </a:moveTo>
                <a:lnTo>
                  <a:pt x="36575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669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16167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8" y="64008"/>
                </a:lnTo>
                <a:lnTo>
                  <a:pt x="33528" y="280416"/>
                </a:lnTo>
                <a:lnTo>
                  <a:pt x="39624" y="286512"/>
                </a:lnTo>
                <a:lnTo>
                  <a:pt x="42672" y="280416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82840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7" y="64008"/>
                </a:lnTo>
                <a:lnTo>
                  <a:pt x="33527" y="280416"/>
                </a:lnTo>
                <a:lnTo>
                  <a:pt x="39624" y="286512"/>
                </a:lnTo>
                <a:lnTo>
                  <a:pt x="42671" y="280416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16167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8" y="64008"/>
                </a:lnTo>
                <a:lnTo>
                  <a:pt x="33528" y="271272"/>
                </a:lnTo>
                <a:lnTo>
                  <a:pt x="39624" y="277368"/>
                </a:lnTo>
                <a:lnTo>
                  <a:pt x="42672" y="271272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2840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7" y="64008"/>
                </a:lnTo>
                <a:lnTo>
                  <a:pt x="33527" y="271272"/>
                </a:lnTo>
                <a:lnTo>
                  <a:pt x="39624" y="277368"/>
                </a:lnTo>
                <a:lnTo>
                  <a:pt x="42671" y="271272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81015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r>
              <a:rPr spc="-10" dirty="0"/>
              <a:t>/57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mage result for network devices"/>
          <p:cNvPicPr>
            <a:picLocks noChangeAspect="1" noChangeArrowheads="1"/>
          </p:cNvPicPr>
          <p:nvPr/>
        </p:nvPicPr>
        <p:blipFill>
          <a:blip r:embed="rId2"/>
          <a:srcRect l="4237" t="15815" r="2542" b="5107"/>
          <a:stretch>
            <a:fillRect/>
          </a:stretch>
        </p:blipFill>
        <p:spPr bwMode="auto">
          <a:xfrm>
            <a:off x="914400" y="1600200"/>
            <a:ext cx="8382000" cy="4572000"/>
          </a:xfrm>
          <a:prstGeom prst="rect">
            <a:avLst/>
          </a:prstGeom>
          <a:noFill/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685800" y="685292"/>
            <a:ext cx="853439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Network Devices Name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0" y="685292"/>
            <a:ext cx="826058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/>
              <a:t>Network Devices Definition 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532" y="1720392"/>
            <a:ext cx="7172959" cy="462177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Hub </a:t>
            </a:r>
            <a:r>
              <a:rPr lang="en-US" sz="2400" dirty="0" smtClean="0"/>
              <a:t>is a networking device which is used to connect multiple network hosts. A network hub is also used to do data transfer.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Switch</a:t>
            </a:r>
            <a:r>
              <a:rPr lang="en-US" sz="2400" dirty="0" smtClean="0"/>
              <a:t> also works at the layer of LAN (Local Area Network) but you can say that a switch is more intelligent than a hub. While hub just does the work of data forwarding, a switch does ‘filter and forwarding.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Router</a:t>
            </a:r>
            <a:r>
              <a:rPr lang="en-US" sz="2400" dirty="0" smtClean="0"/>
              <a:t> is a network device which is responsible for routing traffic from one to another network.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Repeater</a:t>
            </a:r>
            <a:r>
              <a:rPr lang="en-US" sz="2400" dirty="0" smtClean="0"/>
              <a:t> is an electronic device that amplifies the signal it receives. 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9" y="1680768"/>
            <a:ext cx="4928235" cy="301879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2G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3G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LAN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WiMAX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15" dirty="0">
                <a:latin typeface="Verdana"/>
                <a:cs typeface="Verdana"/>
              </a:rPr>
              <a:t>Local </a:t>
            </a:r>
            <a:r>
              <a:rPr sz="2000" spc="-10" dirty="0">
                <a:latin typeface="Verdana"/>
                <a:cs typeface="Verdana"/>
              </a:rPr>
              <a:t>Loop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(WLL)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Radio-router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Multihop </a:t>
            </a: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5" dirty="0">
                <a:latin typeface="Verdana"/>
                <a:cs typeface="Verdana"/>
              </a:rPr>
              <a:t>Application </a:t>
            </a:r>
            <a:r>
              <a:rPr sz="2000" spc="-15" dirty="0">
                <a:latin typeface="Verdana"/>
                <a:cs typeface="Verdana"/>
              </a:rPr>
              <a:t>Protocol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(WAP)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703580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Wireless</a:t>
            </a:r>
            <a:r>
              <a:rPr sz="3000" spc="-20" dirty="0"/>
              <a:t> </a:t>
            </a:r>
            <a:r>
              <a:rPr sz="3000" spc="-5" dirty="0"/>
              <a:t>Technologies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673099"/>
            <a:ext cx="458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Network</a:t>
            </a:r>
            <a:r>
              <a:rPr sz="3200" spc="-15" dirty="0"/>
              <a:t> </a:t>
            </a:r>
            <a:r>
              <a:rPr sz="3200" spc="-5" dirty="0"/>
              <a:t>Topologies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5244"/>
            <a:ext cx="6794500" cy="35509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2705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Term </a:t>
            </a:r>
            <a:r>
              <a:rPr sz="2000" i="1" spc="-10" dirty="0">
                <a:latin typeface="Verdana"/>
                <a:cs typeface="Verdana"/>
              </a:rPr>
              <a:t>network topology </a:t>
            </a:r>
            <a:r>
              <a:rPr sz="2000" spc="-15" dirty="0">
                <a:latin typeface="Verdana"/>
                <a:cs typeface="Verdana"/>
              </a:rPr>
              <a:t>refers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way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which 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nodes of </a:t>
            </a:r>
            <a:r>
              <a:rPr sz="2000" spc="-5" dirty="0">
                <a:latin typeface="Verdana"/>
                <a:cs typeface="Verdana"/>
              </a:rPr>
              <a:t>a network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linked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together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Although </a:t>
            </a:r>
            <a:r>
              <a:rPr sz="2000" spc="-10" dirty="0">
                <a:latin typeface="Verdana"/>
                <a:cs typeface="Verdana"/>
              </a:rPr>
              <a:t>number network </a:t>
            </a:r>
            <a:r>
              <a:rPr sz="2000" spc="-5" dirty="0">
                <a:latin typeface="Verdana"/>
                <a:cs typeface="Verdana"/>
              </a:rPr>
              <a:t>topologies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possible,  </a:t>
            </a:r>
            <a:r>
              <a:rPr sz="2000" spc="-10" dirty="0">
                <a:latin typeface="Verdana"/>
                <a:cs typeface="Verdana"/>
              </a:rPr>
              <a:t>four </a:t>
            </a:r>
            <a:r>
              <a:rPr sz="2000" spc="-5" dirty="0">
                <a:latin typeface="Verdana"/>
                <a:cs typeface="Verdana"/>
              </a:rPr>
              <a:t>major ones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Star</a:t>
            </a:r>
            <a:r>
              <a:rPr sz="2000" spc="-25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Ring </a:t>
            </a:r>
            <a:r>
              <a:rPr lang="en-US" sz="2000" spc="-15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Mesh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Bus 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Hybrid N</a:t>
            </a:r>
            <a:r>
              <a:rPr sz="2000" spc="-10" smtClean="0">
                <a:latin typeface="Verdana"/>
                <a:cs typeface="Verdana"/>
              </a:rPr>
              <a:t>etwork</a:t>
            </a:r>
            <a:r>
              <a:rPr lang="en-US" sz="2000" spc="-10" dirty="0" smtClean="0">
                <a:latin typeface="Verdana"/>
                <a:cs typeface="Verdana"/>
              </a:rPr>
              <a:t>/Topology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pc="-10" dirty="0"/>
              <a:t>/57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54229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/>
              <a:t>Star</a:t>
            </a:r>
            <a:r>
              <a:rPr sz="3200" spc="-55"/>
              <a:t> </a:t>
            </a:r>
            <a:r>
              <a:rPr lang="en-US" sz="3200" spc="-55" dirty="0" smtClean="0"/>
              <a:t>Topology/</a:t>
            </a:r>
            <a:r>
              <a:rPr sz="3200" spc="-5" smtClean="0"/>
              <a:t>Network</a:t>
            </a:r>
            <a:endParaRPr sz="3200"/>
          </a:p>
        </p:txBody>
      </p:sp>
      <p:pic>
        <p:nvPicPr>
          <p:cNvPr id="18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4726" y="2438400"/>
            <a:ext cx="6394874" cy="3962400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star topology</a:t>
            </a:r>
            <a:r>
              <a:rPr lang="en-US" sz="2400" dirty="0" smtClean="0"/>
              <a:t> is a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for a Local Area Network (LAN) in which all nodes are individually connected to a central connection point, like a hub or a switch.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9610" y="703580"/>
            <a:ext cx="506018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Ring</a:t>
            </a:r>
            <a:r>
              <a:rPr sz="3000" spc="-5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pc="-10" dirty="0"/>
              <a:t>/57</a:t>
            </a:r>
          </a:p>
        </p:txBody>
      </p:sp>
      <p:pic>
        <p:nvPicPr>
          <p:cNvPr id="18" name="Picture 4" descr="Fig06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7450" y="2581656"/>
            <a:ext cx="5848350" cy="3742944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ring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each node connects to exactly two other nodes, forming a single continuous pathway for signals through each node - a </a:t>
            </a:r>
            <a:r>
              <a:rPr lang="en-US" sz="2400" b="1" dirty="0" smtClean="0"/>
              <a:t>ring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68755" y="743203"/>
            <a:ext cx="63182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Mesh Network Topology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r>
              <a:rPr spc="-10" dirty="0"/>
              <a:t>/57</a:t>
            </a:r>
          </a:p>
        </p:txBody>
      </p:sp>
      <p:sp>
        <p:nvSpPr>
          <p:cNvPr id="15362" name="AutoShape 2" descr="Image result for Network Topologies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Image result for Network Topologies ppt"/>
          <p:cNvPicPr>
            <a:picLocks noChangeAspect="1" noChangeArrowheads="1"/>
          </p:cNvPicPr>
          <p:nvPr/>
        </p:nvPicPr>
        <p:blipFill>
          <a:blip r:embed="rId3"/>
          <a:srcRect l="11285" t="23382" r="15987" b="11482"/>
          <a:stretch>
            <a:fillRect/>
          </a:stretch>
        </p:blipFill>
        <p:spPr bwMode="auto">
          <a:xfrm>
            <a:off x="2414954" y="2548759"/>
            <a:ext cx="5814646" cy="3909848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33400" y="1524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a mesh network topology, each of the network node, computer and other devices, are interconnected with one another.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r>
              <a:rPr spc="-10" dirty="0"/>
              <a:t>/57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559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Bus Network Topology</a:t>
            </a:r>
            <a:endParaRPr sz="3000"/>
          </a:p>
        </p:txBody>
      </p:sp>
      <p:sp>
        <p:nvSpPr>
          <p:cNvPr id="28" name="Rectangle 27"/>
          <p:cNvSpPr/>
          <p:nvPr/>
        </p:nvSpPr>
        <p:spPr>
          <a:xfrm>
            <a:off x="533400" y="1524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bus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nodes are directly connected to a common linear (or branched) half-duplex link called a </a:t>
            </a:r>
            <a:r>
              <a:rPr lang="en-US" sz="2400" b="1" dirty="0" smtClean="0"/>
              <a:t>bus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338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bus  topolog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AutoShape 12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0" name="Picture 14" descr="Image result for bus 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14600"/>
            <a:ext cx="690916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58313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Hybrid</a:t>
            </a:r>
            <a:r>
              <a:rPr sz="3000" spc="-6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r>
              <a:rPr spc="-10" dirty="0"/>
              <a:t>/57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1524001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Hybrid network topology</a:t>
            </a:r>
            <a:r>
              <a:rPr lang="en-US" sz="2400" dirty="0" smtClean="0"/>
              <a:t> is a combination of two or more different basic </a:t>
            </a:r>
            <a:r>
              <a:rPr lang="en-US" sz="2400" b="1" dirty="0" smtClean="0"/>
              <a:t>network topologies</a:t>
            </a:r>
            <a:r>
              <a:rPr lang="en-US" sz="2400" dirty="0" smtClean="0"/>
              <a:t>. For example, it can be star-ring, star-bus </a:t>
            </a:r>
            <a:r>
              <a:rPr lang="en-US" sz="2400" b="1" dirty="0" smtClean="0"/>
              <a:t>topologies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13314" name="Picture 2" descr="Image result for hybrid network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743200"/>
            <a:ext cx="6172200" cy="3608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3235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</a:t>
            </a:r>
            <a:r>
              <a:rPr sz="3000" spc="-50" dirty="0"/>
              <a:t> </a:t>
            </a:r>
            <a:r>
              <a:rPr sz="3000" spc="-10" dirty="0"/>
              <a:t>Types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475220" cy="437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spc="10" dirty="0">
                <a:latin typeface="Verdana"/>
                <a:cs typeface="Verdana"/>
              </a:rPr>
              <a:t>k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ad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ss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f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0" dirty="0">
                <a:latin typeface="Verdana"/>
                <a:cs typeface="Verdana"/>
              </a:rPr>
              <a:t>nt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w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Loc</a:t>
            </a:r>
            <a:r>
              <a:rPr sz="2000" spc="-5" dirty="0">
                <a:latin typeface="Verdana"/>
                <a:cs typeface="Verdana"/>
              </a:rPr>
              <a:t>al 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spc="-5" dirty="0">
                <a:latin typeface="Verdana"/>
                <a:cs typeface="Verdana"/>
              </a:rPr>
              <a:t>(LAN) </a:t>
            </a:r>
            <a:r>
              <a:rPr sz="2000" spc="0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Wide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spc="-5">
                <a:latin typeface="Verdana"/>
                <a:cs typeface="Verdana"/>
              </a:rPr>
              <a:t>WAN</a:t>
            </a:r>
            <a:r>
              <a:rPr sz="2000" spc="-5" smtClean="0">
                <a:latin typeface="Verdana"/>
                <a:cs typeface="Verdana"/>
              </a:rPr>
              <a:t>)</a:t>
            </a:r>
            <a:endParaRPr lang="en-US" sz="2000" spc="-5" dirty="0" smtClean="0">
              <a:latin typeface="Verdana"/>
              <a:cs typeface="Verdana"/>
            </a:endParaRPr>
          </a:p>
          <a:p>
            <a:pPr marL="360045" marR="284480" indent="-347345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local area network (LAN) is a network that connects computers and other devices in a relatively small area, </a:t>
            </a:r>
            <a:r>
              <a:rPr lang="en-US" sz="2000" u="sng" spc="-10" dirty="0" smtClean="0">
                <a:latin typeface="Verdana"/>
                <a:cs typeface="Verdana"/>
              </a:rPr>
              <a:t>typically a single building or a group of buildings.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wide area network (WAN) is a telecommunications network or computer network that extends over a </a:t>
            </a:r>
            <a:r>
              <a:rPr lang="en-US" sz="2000" u="sng" spc="-10" dirty="0" smtClean="0">
                <a:latin typeface="Verdana"/>
                <a:cs typeface="Verdana"/>
              </a:rPr>
              <a:t>large geographical distance. 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personal area network (PAN) is a technology that could </a:t>
            </a:r>
            <a:r>
              <a:rPr lang="en-US" sz="2000" u="sng" spc="-10" dirty="0" smtClean="0">
                <a:latin typeface="Verdana"/>
                <a:cs typeface="Verdana"/>
              </a:rPr>
              <a:t>enable wearable smart devices to communicate with other nearby devices.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Metropolitan Area Network (MAN) covered area larger then LAN and less then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6429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 </a:t>
            </a:r>
            <a:r>
              <a:rPr sz="3000" spc="-10" dirty="0"/>
              <a:t>Interface Card</a:t>
            </a:r>
            <a:r>
              <a:rPr sz="3000" spc="0" dirty="0"/>
              <a:t> </a:t>
            </a:r>
            <a:r>
              <a:rPr sz="3000" spc="-10" dirty="0"/>
              <a:t>(NIC)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215505" cy="2404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963294" indent="-34734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Hardware </a:t>
            </a:r>
            <a:r>
              <a:rPr sz="2000" u="sng" spc="-5" dirty="0">
                <a:latin typeface="Verdana"/>
                <a:cs typeface="Verdana"/>
              </a:rPr>
              <a:t>device that </a:t>
            </a:r>
            <a:r>
              <a:rPr sz="2000" u="sng" spc="-10" dirty="0">
                <a:latin typeface="Verdana"/>
                <a:cs typeface="Verdana"/>
              </a:rPr>
              <a:t>allows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computer </a:t>
            </a:r>
            <a:r>
              <a:rPr sz="2000" u="sng" spc="-5" dirty="0">
                <a:latin typeface="Verdana"/>
                <a:cs typeface="Verdana"/>
              </a:rPr>
              <a:t>to </a:t>
            </a:r>
            <a:r>
              <a:rPr sz="2000" u="sng" spc="0" dirty="0">
                <a:latin typeface="Verdana"/>
                <a:cs typeface="Verdana"/>
              </a:rPr>
              <a:t>be  </a:t>
            </a:r>
            <a:r>
              <a:rPr sz="2000" u="sng" spc="-15" dirty="0">
                <a:latin typeface="Verdana"/>
                <a:cs typeface="Verdana"/>
              </a:rPr>
              <a:t>connected </a:t>
            </a:r>
            <a:r>
              <a:rPr sz="2000" u="sng" spc="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a network, </a:t>
            </a:r>
            <a:r>
              <a:rPr sz="2000" u="sng" spc="-10" dirty="0">
                <a:latin typeface="Verdana"/>
                <a:cs typeface="Verdana"/>
              </a:rPr>
              <a:t>both </a:t>
            </a:r>
            <a:r>
              <a:rPr sz="2000" u="sng" spc="-5" dirty="0">
                <a:latin typeface="Verdana"/>
                <a:cs typeface="Verdana"/>
              </a:rPr>
              <a:t>functionally and  physically</a:t>
            </a:r>
            <a:endParaRPr sz="2000" u="sng">
              <a:latin typeface="Verdana"/>
              <a:cs typeface="Verdana"/>
            </a:endParaRPr>
          </a:p>
          <a:p>
            <a:pPr marL="360045" marR="982980" indent="-347345" algn="just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Printed circuit </a:t>
            </a:r>
            <a:r>
              <a:rPr sz="2000" spc="-10" dirty="0">
                <a:latin typeface="Verdana"/>
                <a:cs typeface="Verdana"/>
              </a:rPr>
              <a:t>board </a:t>
            </a:r>
            <a:r>
              <a:rPr sz="2000" spc="-5" dirty="0">
                <a:latin typeface="Verdana"/>
                <a:cs typeface="Verdana"/>
              </a:rPr>
              <a:t>installed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of the  </a:t>
            </a:r>
            <a:r>
              <a:rPr sz="2000" spc="-10" dirty="0">
                <a:latin typeface="Verdana"/>
                <a:cs typeface="Verdana"/>
              </a:rPr>
              <a:t>expansion </a:t>
            </a:r>
            <a:r>
              <a:rPr sz="2000" spc="-5" dirty="0">
                <a:latin typeface="Verdana"/>
                <a:cs typeface="Verdana"/>
              </a:rPr>
              <a:t>slots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Provides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port on </a:t>
            </a:r>
            <a:r>
              <a:rPr sz="2000" spc="-5" dirty="0">
                <a:latin typeface="Verdana"/>
                <a:cs typeface="Verdana"/>
              </a:rPr>
              <a:t>the back to which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dirty="0">
                <a:latin typeface="Verdana"/>
                <a:cs typeface="Verdana"/>
              </a:rPr>
              <a:t>cable </a:t>
            </a:r>
            <a:r>
              <a:rPr sz="2000" spc="0" dirty="0">
                <a:latin typeface="Verdana"/>
                <a:cs typeface="Verdana"/>
              </a:rPr>
              <a:t>is  </a:t>
            </a:r>
            <a:r>
              <a:rPr sz="2000" spc="-10" dirty="0">
                <a:latin typeface="Verdana"/>
                <a:cs typeface="Verdana"/>
              </a:rPr>
              <a:t>attached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852</Words>
  <Application>Microsoft Office PowerPoint</Application>
  <PresentationFormat>Custom</PresentationFormat>
  <Paragraphs>247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CSE101 Intro to CS and Programming</vt:lpstr>
      <vt:lpstr>Network Topologies</vt:lpstr>
      <vt:lpstr>Star Topology/Network</vt:lpstr>
      <vt:lpstr>Ring Network Topology</vt:lpstr>
      <vt:lpstr>Mesh Network Topology</vt:lpstr>
      <vt:lpstr>Bus Network Topology</vt:lpstr>
      <vt:lpstr>Hybrid Network Topology</vt:lpstr>
      <vt:lpstr>Network Types</vt:lpstr>
      <vt:lpstr>Network Interface Card (NIC)</vt:lpstr>
      <vt:lpstr>The OSI Model</vt:lpstr>
      <vt:lpstr>Layers, Interfaces, and Protocols  in the OSI Model</vt:lpstr>
      <vt:lpstr>Slide 12</vt:lpstr>
      <vt:lpstr>Slide 13</vt:lpstr>
      <vt:lpstr>Network Devices Definition </vt:lpstr>
      <vt:lpstr>Wireless Technologies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98</cp:revision>
  <dcterms:created xsi:type="dcterms:W3CDTF">2017-09-20T07:58:56Z</dcterms:created>
  <dcterms:modified xsi:type="dcterms:W3CDTF">2023-11-21T11:53:42Z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