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5" r:id="rId22"/>
    <p:sldId id="286" r:id="rId23"/>
    <p:sldId id="288" r:id="rId24"/>
    <p:sldId id="289" r:id="rId25"/>
    <p:sldId id="290" r:id="rId26"/>
    <p:sldId id="300" r:id="rId27"/>
    <p:sldId id="301" r:id="rId28"/>
    <p:sldId id="302" r:id="rId29"/>
    <p:sldId id="303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0716" y="1592376"/>
            <a:ext cx="6588759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9659" y="7057710"/>
            <a:ext cx="290702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1" y="7051614"/>
            <a:ext cx="80771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11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mtClean="0">
                <a:solidFill>
                  <a:schemeClr val="tx1"/>
                </a:solidFill>
              </a:rPr>
              <a:t>Week </a:t>
            </a:r>
            <a:r>
              <a:rPr lang="en-US" smtClean="0">
                <a:solidFill>
                  <a:schemeClr val="tx1"/>
                </a:solidFill>
              </a:rPr>
              <a:t>6)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www.tinyurl.com/IUICLectures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Boolean Algebra and Logic Circuits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computer arithmetics"/>
          <p:cNvPicPr>
            <a:picLocks noChangeAspect="1" noChangeArrowheads="1"/>
          </p:cNvPicPr>
          <p:nvPr/>
        </p:nvPicPr>
        <p:blipFill>
          <a:blip r:embed="rId2" cstate="print"/>
          <a:srcRect b="6535"/>
          <a:stretch>
            <a:fillRect/>
          </a:stretch>
        </p:blipFill>
        <p:spPr bwMode="auto">
          <a:xfrm>
            <a:off x="3962400" y="1600200"/>
            <a:ext cx="2895601" cy="2893745"/>
          </a:xfrm>
          <a:prstGeom prst="rect">
            <a:avLst/>
          </a:prstGeom>
          <a:noFill/>
        </p:spPr>
      </p:pic>
      <p:pic>
        <p:nvPicPr>
          <p:cNvPr id="1028" name="Picture 4" descr="Image result for computer arithumatics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14800" y="1662112"/>
            <a:ext cx="2667000" cy="2833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739" y="1745995"/>
            <a:ext cx="753618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Rule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subtraction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400" spc="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follows: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  <a:p>
            <a:pPr marL="457200" marR="508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borrow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the next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column  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 1</a:t>
            </a:r>
            <a:endParaRPr sz="2400">
              <a:latin typeface="Verdana"/>
              <a:cs typeface="Verdana"/>
            </a:endParaRPr>
          </a:p>
          <a:p>
            <a:pPr marL="457200">
              <a:lnSpc>
                <a:spcPts val="2855"/>
              </a:lnSpc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2900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</a:t>
            </a:r>
            <a:r>
              <a:rPr sz="3200" spc="5" smtClean="0"/>
              <a:t> </a:t>
            </a:r>
            <a:r>
              <a:rPr sz="3200" spc="-10" dirty="0"/>
              <a:t>Subtraction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1151" y="3639311"/>
            <a:ext cx="189230" cy="567055"/>
          </a:xfrm>
          <a:custGeom>
            <a:avLst/>
            <a:gdLst/>
            <a:ahLst/>
            <a:cxnLst/>
            <a:rect l="l" t="t" r="r" b="b"/>
            <a:pathLst>
              <a:path w="189229" h="567054">
                <a:moveTo>
                  <a:pt x="188975" y="0"/>
                </a:moveTo>
                <a:lnTo>
                  <a:pt x="152352" y="3762"/>
                </a:lnTo>
                <a:lnTo>
                  <a:pt x="122300" y="14096"/>
                </a:lnTo>
                <a:lnTo>
                  <a:pt x="101965" y="29575"/>
                </a:lnTo>
                <a:lnTo>
                  <a:pt x="94487" y="48767"/>
                </a:lnTo>
                <a:lnTo>
                  <a:pt x="94487" y="237743"/>
                </a:lnTo>
                <a:lnTo>
                  <a:pt x="87439" y="255174"/>
                </a:lnTo>
                <a:lnTo>
                  <a:pt x="67818" y="269747"/>
                </a:lnTo>
                <a:lnTo>
                  <a:pt x="37909" y="279749"/>
                </a:lnTo>
                <a:lnTo>
                  <a:pt x="0" y="283463"/>
                </a:lnTo>
                <a:lnTo>
                  <a:pt x="37909" y="287226"/>
                </a:lnTo>
                <a:lnTo>
                  <a:pt x="67818" y="297561"/>
                </a:lnTo>
                <a:lnTo>
                  <a:pt x="87439" y="313039"/>
                </a:lnTo>
                <a:lnTo>
                  <a:pt x="94487" y="332232"/>
                </a:lnTo>
                <a:lnTo>
                  <a:pt x="94487" y="521208"/>
                </a:lnTo>
                <a:lnTo>
                  <a:pt x="101965" y="538638"/>
                </a:lnTo>
                <a:lnTo>
                  <a:pt x="122300" y="553212"/>
                </a:lnTo>
                <a:lnTo>
                  <a:pt x="152352" y="563213"/>
                </a:lnTo>
                <a:lnTo>
                  <a:pt x="188975" y="5669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3763" y="1736851"/>
            <a:ext cx="6150610" cy="433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R="1424940" algn="ctr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01110</a:t>
            </a:r>
            <a:r>
              <a:rPr sz="1950" spc="-7" baseline="-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from</a:t>
            </a:r>
            <a:r>
              <a:rPr sz="2000" spc="-1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sz="1950" spc="-7" baseline="-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1950" baseline="-25641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R="1490345" algn="ctr">
              <a:lnSpc>
                <a:spcPts val="233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12</a:t>
            </a:r>
            <a:endParaRPr sz="2000">
              <a:latin typeface="Verdana"/>
              <a:cs typeface="Verdana"/>
            </a:endParaRPr>
          </a:p>
          <a:p>
            <a:pPr marR="1386840" algn="ctr">
              <a:lnSpc>
                <a:spcPts val="2330"/>
              </a:lnSpc>
            </a:pP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0202</a:t>
            </a:r>
            <a:endParaRPr sz="2000">
              <a:latin typeface="Verdana"/>
              <a:cs typeface="Verdana"/>
            </a:endParaRPr>
          </a:p>
          <a:p>
            <a:pPr marR="1228090" algn="ctr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endParaRPr sz="2000">
              <a:latin typeface="Verdana"/>
              <a:cs typeface="Verdana"/>
            </a:endParaRPr>
          </a:p>
          <a:p>
            <a:pPr marR="1339215" algn="ctr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-01110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R="1278255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00111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Note: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through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explanation given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book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0" y="501091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0" y="5599176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68179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 </a:t>
            </a:r>
            <a:r>
              <a:rPr sz="3200" spc="-10" dirty="0"/>
              <a:t>Subtraction</a:t>
            </a:r>
            <a:r>
              <a:rPr sz="3200" spc="-125" dirty="0"/>
              <a:t> </a:t>
            </a:r>
            <a:r>
              <a:rPr sz="3200" spc="-5" dirty="0"/>
              <a:t>(Example)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11</a:t>
            </a:fld>
            <a:r>
              <a:rPr spc="-10" dirty="0"/>
              <a:t>/29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52</a:t>
            </a:r>
            <a:endParaRPr sz="1400">
              <a:latin typeface="Verdana"/>
              <a:cs typeface="Verdan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3555" y="4117340"/>
            <a:ext cx="183705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 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7444" y="4117340"/>
            <a:ext cx="146367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 of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267" y="3221227"/>
            <a:ext cx="1936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7353" y="3221227"/>
            <a:ext cx="2228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921" y="3145027"/>
            <a:ext cx="3035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82" baseline="-17543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3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4555" y="3221227"/>
            <a:ext cx="1352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3235" y="3221227"/>
            <a:ext cx="1790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1528" y="3221227"/>
            <a:ext cx="7391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-	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4832" y="3663696"/>
            <a:ext cx="76200" cy="384175"/>
          </a:xfrm>
          <a:custGeom>
            <a:avLst/>
            <a:gdLst/>
            <a:ahLst/>
            <a:cxnLst/>
            <a:rect l="l" t="t" r="r" b="b"/>
            <a:pathLst>
              <a:path w="76200" h="384175">
                <a:moveTo>
                  <a:pt x="39624" y="57912"/>
                </a:moveTo>
                <a:lnTo>
                  <a:pt x="33528" y="60959"/>
                </a:lnTo>
                <a:lnTo>
                  <a:pt x="33528" y="381000"/>
                </a:lnTo>
                <a:lnTo>
                  <a:pt x="39624" y="384048"/>
                </a:lnTo>
                <a:lnTo>
                  <a:pt x="42672" y="381000"/>
                </a:lnTo>
                <a:lnTo>
                  <a:pt x="42672" y="60959"/>
                </a:lnTo>
                <a:lnTo>
                  <a:pt x="39624" y="57912"/>
                </a:lnTo>
                <a:close/>
              </a:path>
              <a:path w="76200" h="384175">
                <a:moveTo>
                  <a:pt x="39624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0959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384175">
                <a:moveTo>
                  <a:pt x="67421" y="57912"/>
                </a:moveTo>
                <a:lnTo>
                  <a:pt x="39624" y="57912"/>
                </a:lnTo>
                <a:lnTo>
                  <a:pt x="42672" y="60959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4944" y="3700271"/>
            <a:ext cx="76200" cy="387350"/>
          </a:xfrm>
          <a:custGeom>
            <a:avLst/>
            <a:gdLst/>
            <a:ahLst/>
            <a:cxnLst/>
            <a:rect l="l" t="t" r="r" b="b"/>
            <a:pathLst>
              <a:path w="76200" h="387350">
                <a:moveTo>
                  <a:pt x="39623" y="57912"/>
                </a:moveTo>
                <a:lnTo>
                  <a:pt x="33527" y="64007"/>
                </a:lnTo>
                <a:lnTo>
                  <a:pt x="33527" y="381000"/>
                </a:lnTo>
                <a:lnTo>
                  <a:pt x="39623" y="387095"/>
                </a:lnTo>
                <a:lnTo>
                  <a:pt x="42671" y="381000"/>
                </a:lnTo>
                <a:lnTo>
                  <a:pt x="42671" y="64007"/>
                </a:lnTo>
                <a:lnTo>
                  <a:pt x="39623" y="57912"/>
                </a:lnTo>
                <a:close/>
              </a:path>
              <a:path w="76200" h="387350">
                <a:moveTo>
                  <a:pt x="39623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9623" y="57912"/>
                </a:lnTo>
                <a:lnTo>
                  <a:pt x="67421" y="57912"/>
                </a:lnTo>
                <a:lnTo>
                  <a:pt x="39623" y="0"/>
                </a:lnTo>
                <a:close/>
              </a:path>
              <a:path w="76200" h="387350">
                <a:moveTo>
                  <a:pt x="67421" y="57912"/>
                </a:moveTo>
                <a:lnTo>
                  <a:pt x="39623" y="57912"/>
                </a:lnTo>
                <a:lnTo>
                  <a:pt x="42671" y="64007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3232" y="2654807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33527" y="384047"/>
                </a:moveTo>
                <a:lnTo>
                  <a:pt x="0" y="384047"/>
                </a:lnTo>
                <a:lnTo>
                  <a:pt x="36575" y="460247"/>
                </a:lnTo>
                <a:lnTo>
                  <a:pt x="66690" y="402336"/>
                </a:lnTo>
                <a:lnTo>
                  <a:pt x="36575" y="402336"/>
                </a:lnTo>
                <a:lnTo>
                  <a:pt x="33527" y="399288"/>
                </a:lnTo>
                <a:lnTo>
                  <a:pt x="33527" y="384047"/>
                </a:lnTo>
                <a:close/>
              </a:path>
              <a:path w="76200" h="460375">
                <a:moveTo>
                  <a:pt x="36575" y="0"/>
                </a:moveTo>
                <a:lnTo>
                  <a:pt x="33527" y="3047"/>
                </a:lnTo>
                <a:lnTo>
                  <a:pt x="33527" y="399288"/>
                </a:lnTo>
                <a:lnTo>
                  <a:pt x="36575" y="402336"/>
                </a:lnTo>
                <a:lnTo>
                  <a:pt x="42671" y="399288"/>
                </a:lnTo>
                <a:lnTo>
                  <a:pt x="42671" y="3047"/>
                </a:lnTo>
                <a:lnTo>
                  <a:pt x="36575" y="0"/>
                </a:lnTo>
                <a:close/>
              </a:path>
              <a:path w="76200" h="460375">
                <a:moveTo>
                  <a:pt x="76200" y="384047"/>
                </a:moveTo>
                <a:lnTo>
                  <a:pt x="42671" y="384047"/>
                </a:lnTo>
                <a:lnTo>
                  <a:pt x="42671" y="399288"/>
                </a:lnTo>
                <a:lnTo>
                  <a:pt x="36575" y="402336"/>
                </a:lnTo>
                <a:lnTo>
                  <a:pt x="66690" y="402336"/>
                </a:lnTo>
                <a:lnTo>
                  <a:pt x="76200" y="38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8952" y="265785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5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29859" y="2151379"/>
            <a:ext cx="215455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56576" y="3712464"/>
            <a:ext cx="76200" cy="387350"/>
          </a:xfrm>
          <a:custGeom>
            <a:avLst/>
            <a:gdLst/>
            <a:ahLst/>
            <a:cxnLst/>
            <a:rect l="l" t="t" r="r" b="b"/>
            <a:pathLst>
              <a:path w="76200" h="387350">
                <a:moveTo>
                  <a:pt x="36575" y="57912"/>
                </a:moveTo>
                <a:lnTo>
                  <a:pt x="33527" y="64008"/>
                </a:lnTo>
                <a:lnTo>
                  <a:pt x="33527" y="381000"/>
                </a:lnTo>
                <a:lnTo>
                  <a:pt x="36575" y="387096"/>
                </a:lnTo>
                <a:lnTo>
                  <a:pt x="42672" y="381000"/>
                </a:lnTo>
                <a:lnTo>
                  <a:pt x="42672" y="64008"/>
                </a:lnTo>
                <a:lnTo>
                  <a:pt x="36575" y="57912"/>
                </a:lnTo>
                <a:close/>
              </a:path>
              <a:path w="76200" h="387350">
                <a:moveTo>
                  <a:pt x="36575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387350">
                <a:moveTo>
                  <a:pt x="66690" y="57912"/>
                </a:moveTo>
                <a:lnTo>
                  <a:pt x="36575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38035" y="4129532"/>
            <a:ext cx="15646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12</a:t>
            </a:fld>
            <a:r>
              <a:rPr spc="-10" dirty="0"/>
              <a:t>/29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5859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85" smtClean="0"/>
              <a:t>Complement </a:t>
            </a:r>
            <a:r>
              <a:rPr sz="3200" spc="-15" dirty="0"/>
              <a:t>of </a:t>
            </a:r>
            <a:r>
              <a:rPr sz="3200" spc="-10" dirty="0"/>
              <a:t>a</a:t>
            </a:r>
            <a:r>
              <a:rPr sz="3200" spc="-250" dirty="0"/>
              <a:t> </a:t>
            </a:r>
            <a:r>
              <a:rPr sz="3200" spc="-5" dirty="0"/>
              <a:t>Number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955" y="1752092"/>
            <a:ext cx="6924040" cy="3682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Find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 of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37</a:t>
            </a:r>
            <a:r>
              <a:rPr sz="1950" spc="-15" baseline="-25641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5641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88060" marR="5080" indent="-6096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Since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the value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10,</a:t>
            </a:r>
            <a:endParaRPr sz="20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(Base)</a:t>
            </a:r>
            <a:r>
              <a:rPr sz="1950" spc="-15" baseline="25641" dirty="0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=</a:t>
            </a:r>
            <a:r>
              <a:rPr sz="2000" spc="-3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99</a:t>
            </a:r>
            <a:endParaRPr sz="20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Now 99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37 =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62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complement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37</a:t>
            </a:r>
            <a:r>
              <a:rPr sz="1950" spc="-7" baseline="-25641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62</a:t>
            </a:r>
            <a:r>
              <a:rPr sz="1950" spc="-15" baseline="-25641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5641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13</a:t>
            </a:fld>
            <a:r>
              <a:rPr spc="-10" dirty="0"/>
              <a:t>/29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8253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Complement of </a:t>
            </a:r>
            <a:r>
              <a:rPr sz="3000" dirty="0"/>
              <a:t>a </a:t>
            </a:r>
            <a:r>
              <a:rPr sz="3000" spc="-5" dirty="0"/>
              <a:t>Number </a:t>
            </a:r>
            <a:r>
              <a:rPr sz="3000" spc="-10" dirty="0"/>
              <a:t>(Example</a:t>
            </a:r>
            <a:r>
              <a:rPr sz="3000" spc="0" dirty="0"/>
              <a:t> </a:t>
            </a:r>
            <a:r>
              <a:rPr sz="3000" spc="-5" dirty="0"/>
              <a:t>1)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595425"/>
            <a:ext cx="43211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19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Find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 of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6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14</a:t>
            </a:fld>
            <a:r>
              <a:rPr spc="-10" dirty="0"/>
              <a:t>/29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6565" y="3425444"/>
            <a:ext cx="52552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79195" algn="l"/>
                <a:tab pos="1806575" algn="l"/>
                <a:tab pos="2151380" algn="l"/>
                <a:tab pos="2894965" algn="l"/>
                <a:tab pos="3544570" algn="l"/>
                <a:tab pos="4135120" algn="l"/>
                <a:tab pos="499745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va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0" y="2814625"/>
            <a:ext cx="2221230" cy="124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2000">
              <a:latin typeface="Verdana"/>
              <a:cs typeface="Verdana"/>
            </a:endParaRPr>
          </a:p>
          <a:p>
            <a:pPr marL="927100" marR="5080">
              <a:lnSpc>
                <a:spcPct val="100000"/>
              </a:lnSpc>
              <a:spcBef>
                <a:spcPts val="1195"/>
              </a:spcBef>
              <a:tabLst>
                <a:tab pos="179514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Sin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860" y="4035044"/>
            <a:ext cx="574167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0864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(Base)</a:t>
            </a:r>
            <a:r>
              <a:rPr sz="1950" spc="-15" baseline="25641" dirty="0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3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  <a:p>
            <a:pPr marL="1840864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Now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0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950" spc="0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complement 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8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8253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Complement of </a:t>
            </a:r>
            <a:r>
              <a:rPr sz="3000" dirty="0"/>
              <a:t>a </a:t>
            </a:r>
            <a:r>
              <a:rPr sz="3000" spc="-5" dirty="0"/>
              <a:t>Number </a:t>
            </a:r>
            <a:r>
              <a:rPr sz="3000" spc="-10" dirty="0"/>
              <a:t>(Example</a:t>
            </a:r>
            <a:r>
              <a:rPr sz="3000" spc="0" dirty="0"/>
              <a:t> </a:t>
            </a:r>
            <a:r>
              <a:rPr sz="3000" spc="-5" dirty="0"/>
              <a:t>2)</a:t>
            </a:r>
            <a:endParaRPr sz="3000"/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39900"/>
            <a:ext cx="763143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1835150" algn="l"/>
                <a:tab pos="2282190" algn="l"/>
                <a:tab pos="2638425" algn="l"/>
                <a:tab pos="3644265" algn="l"/>
                <a:tab pos="4836160" algn="l"/>
                <a:tab pos="5484495" algn="l"/>
                <a:tab pos="6000115" algn="l"/>
                <a:tab pos="73101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nu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transforming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0’s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1’s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all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1’s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0’s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860" y="2805481"/>
            <a:ext cx="243141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19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532" y="3416300"/>
            <a:ext cx="34105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1959" algn="l"/>
                <a:tab pos="868680" algn="l"/>
                <a:tab pos="1295400" algn="l"/>
                <a:tab pos="1725295" algn="l"/>
                <a:tab pos="2155190" algn="l"/>
                <a:tab pos="2581275" algn="l"/>
                <a:tab pos="318833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	0	1	1	0	1	0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860" y="4330700"/>
            <a:ext cx="585533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8960">
              <a:lnSpc>
                <a:spcPct val="100000"/>
              </a:lnSpc>
              <a:spcBef>
                <a:spcPts val="90"/>
              </a:spcBef>
              <a:tabLst>
                <a:tab pos="3447415" algn="l"/>
                <a:tab pos="3965575" algn="l"/>
                <a:tab pos="4395470" algn="l"/>
                <a:tab pos="4822190" algn="l"/>
                <a:tab pos="5251450" algn="l"/>
                <a:tab pos="568134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	1	0	0	1	0	1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Note: Verify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conventional</a:t>
            </a:r>
            <a:r>
              <a:rPr sz="2000" spc="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41520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6575" y="329184"/>
                </a:lnTo>
                <a:lnTo>
                  <a:pt x="66690" y="271272"/>
                </a:lnTo>
                <a:lnTo>
                  <a:pt x="36575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6575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6575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6575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6575" y="271272"/>
                </a:lnTo>
                <a:lnTo>
                  <a:pt x="66690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2520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6575" y="329184"/>
                </a:lnTo>
                <a:lnTo>
                  <a:pt x="66690" y="271272"/>
                </a:lnTo>
                <a:lnTo>
                  <a:pt x="36575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6575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6575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6575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6575" y="271272"/>
                </a:lnTo>
                <a:lnTo>
                  <a:pt x="66690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8384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9624" y="329184"/>
                </a:lnTo>
                <a:lnTo>
                  <a:pt x="67421" y="271272"/>
                </a:lnTo>
                <a:lnTo>
                  <a:pt x="39624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9624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9624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9624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9624" y="271272"/>
                </a:lnTo>
                <a:lnTo>
                  <a:pt x="67421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5584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9624" y="329184"/>
                </a:lnTo>
                <a:lnTo>
                  <a:pt x="67421" y="271272"/>
                </a:lnTo>
                <a:lnTo>
                  <a:pt x="39624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9624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9624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9624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9624" y="271272"/>
                </a:lnTo>
                <a:lnTo>
                  <a:pt x="67421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6208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6575" y="329184"/>
                </a:lnTo>
                <a:lnTo>
                  <a:pt x="66690" y="271272"/>
                </a:lnTo>
                <a:lnTo>
                  <a:pt x="36575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6575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6575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6575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6575" y="271272"/>
                </a:lnTo>
                <a:lnTo>
                  <a:pt x="66690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5495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9624" y="329184"/>
                </a:lnTo>
                <a:lnTo>
                  <a:pt x="67421" y="271272"/>
                </a:lnTo>
                <a:lnTo>
                  <a:pt x="39624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9624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9624" y="271272"/>
                </a:lnTo>
                <a:lnTo>
                  <a:pt x="42672" y="265175"/>
                </a:lnTo>
                <a:lnTo>
                  <a:pt x="42672" y="6096"/>
                </a:lnTo>
                <a:lnTo>
                  <a:pt x="39624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2" y="252984"/>
                </a:lnTo>
                <a:lnTo>
                  <a:pt x="42672" y="265175"/>
                </a:lnTo>
                <a:lnTo>
                  <a:pt x="39624" y="271272"/>
                </a:lnTo>
                <a:lnTo>
                  <a:pt x="67421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6976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9624" y="329184"/>
                </a:lnTo>
                <a:lnTo>
                  <a:pt x="67421" y="271272"/>
                </a:lnTo>
                <a:lnTo>
                  <a:pt x="39624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9624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9624" y="271272"/>
                </a:lnTo>
                <a:lnTo>
                  <a:pt x="45720" y="265175"/>
                </a:lnTo>
                <a:lnTo>
                  <a:pt x="45720" y="6096"/>
                </a:lnTo>
                <a:lnTo>
                  <a:pt x="39624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5720" y="252984"/>
                </a:lnTo>
                <a:lnTo>
                  <a:pt x="45720" y="265175"/>
                </a:lnTo>
                <a:lnTo>
                  <a:pt x="39624" y="271272"/>
                </a:lnTo>
                <a:lnTo>
                  <a:pt x="67421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6999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Complement of </a:t>
            </a:r>
            <a:r>
              <a:rPr sz="3000" dirty="0"/>
              <a:t>a </a:t>
            </a:r>
            <a:r>
              <a:rPr sz="3000" spc="-5" dirty="0"/>
              <a:t>Binary</a:t>
            </a:r>
            <a:r>
              <a:rPr sz="3000" spc="-60" dirty="0"/>
              <a:t> </a:t>
            </a:r>
            <a:r>
              <a:rPr sz="3000" spc="-5" dirty="0"/>
              <a:t>Number</a:t>
            </a:r>
            <a:endParaRPr sz="3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15</a:t>
            </a:fld>
            <a:r>
              <a:rPr spc="-10" dirty="0"/>
              <a:t>/29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49044"/>
            <a:ext cx="38874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Involves following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2000" b="1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steps: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16</a:t>
            </a:fld>
            <a:r>
              <a:rPr spc="-10" dirty="0"/>
              <a:t>/29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1256" y="2355595"/>
            <a:ext cx="2236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9605" algn="l"/>
                <a:tab pos="1804035" algn="l"/>
              </a:tabLst>
            </a:pP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e	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800" spc="1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	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7194" y="3178555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5645" y="3178555"/>
            <a:ext cx="136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</a:tabLst>
            </a:pP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ch	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2027" y="2355595"/>
            <a:ext cx="470154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4295" marR="16510" indent="-1332230">
              <a:lnSpc>
                <a:spcPct val="100000"/>
              </a:lnSpc>
              <a:spcBef>
                <a:spcPts val="100"/>
              </a:spcBef>
              <a:tabLst>
                <a:tab pos="805815" algn="l"/>
                <a:tab pos="1321435" algn="l"/>
                <a:tab pos="2068195" algn="l"/>
                <a:tab pos="2705100" algn="l"/>
                <a:tab pos="438975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1:	Find	the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complement	of  are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subtracting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(subtrahend)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44295" marR="5080" indent="-1332230">
              <a:lnSpc>
                <a:spcPct val="100000"/>
              </a:lnSpc>
              <a:tabLst>
                <a:tab pos="799465" algn="l"/>
                <a:tab pos="1308735" algn="l"/>
                <a:tab pos="2006600" algn="l"/>
                <a:tab pos="2683510" algn="l"/>
                <a:tab pos="3171190" algn="l"/>
                <a:tab pos="3801745" algn="l"/>
              </a:tabLst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p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	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e	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nu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  are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taking away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(minuend)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60095" algn="l"/>
                <a:tab pos="1229360" algn="l"/>
                <a:tab pos="1625600" algn="l"/>
                <a:tab pos="2451735" algn="l"/>
                <a:tab pos="2854325" algn="l"/>
                <a:tab pos="3213735" algn="l"/>
                <a:tab pos="4015740" algn="l"/>
                <a:tab pos="4454525" algn="l"/>
              </a:tabLst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p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f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re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	a	carry	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f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1942" y="4001515"/>
            <a:ext cx="220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80" algn="l"/>
                <a:tab pos="1024255" algn="l"/>
                <a:tab pos="147574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add	it	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to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obtain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908" y="4275835"/>
            <a:ext cx="7668895" cy="14001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0" marR="5080" indent="-79375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 result;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there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no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carry, recomplement the  sum and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attach a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negative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sign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Complementary subtraction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additive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approach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subtraction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82905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Complementary Method of</a:t>
            </a:r>
            <a:r>
              <a:rPr sz="3000" spc="-20" dirty="0"/>
              <a:t> </a:t>
            </a:r>
            <a:r>
              <a:rPr sz="3000" spc="-5" dirty="0"/>
              <a:t>Subtraction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517395"/>
            <a:ext cx="6811645" cy="8788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56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92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complementary</a:t>
            </a:r>
            <a:r>
              <a:rPr sz="1800" spc="-3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17</a:t>
            </a:fld>
            <a:r>
              <a:rPr spc="-10" dirty="0"/>
              <a:t>/29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908" y="2767076"/>
            <a:ext cx="4507865" cy="19792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02806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1:	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56</a:t>
            </a:r>
            <a:r>
              <a:rPr sz="1800" spc="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  <a:p>
            <a:pPr marL="710565">
              <a:lnSpc>
                <a:spcPct val="100000"/>
              </a:lnSpc>
              <a:tabLst>
                <a:tab pos="276479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2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800" spc="-1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56</a:t>
            </a:r>
            <a:r>
              <a:rPr sz="18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99 –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56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43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1028065" algn="l"/>
                <a:tab pos="212280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2: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92</a:t>
            </a:r>
            <a:r>
              <a:rPr sz="18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43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56)</a:t>
            </a:r>
            <a:endParaRPr sz="1800">
              <a:latin typeface="Verdana"/>
              <a:cs typeface="Verdana"/>
            </a:endParaRPr>
          </a:p>
          <a:p>
            <a:pPr marL="11430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135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(note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 as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 carry)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8" y="4995164"/>
            <a:ext cx="4309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3: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 (add 1 carry to</a:t>
            </a:r>
            <a:r>
              <a:rPr sz="18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sum)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710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Result	=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 36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4988" y="3611371"/>
            <a:ext cx="211455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result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may</a:t>
            </a:r>
            <a:r>
              <a:rPr sz="18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be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verified using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method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normal  subtraction: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4988" y="4986020"/>
            <a:ext cx="151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56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4852" y="724916"/>
            <a:ext cx="821753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Complementary </a:t>
            </a:r>
            <a:r>
              <a:rPr sz="2800" dirty="0"/>
              <a:t>Subtraction (Example</a:t>
            </a:r>
            <a:r>
              <a:rPr sz="2800" spc="55" dirty="0"/>
              <a:t> </a:t>
            </a:r>
            <a:r>
              <a:rPr sz="2800" spc="-30" dirty="0"/>
              <a:t>1)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5688" y="5803391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>
                <a:moveTo>
                  <a:pt x="58216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1304" y="5355335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>
                <a:moveTo>
                  <a:pt x="58216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0572" y="1703323"/>
            <a:ext cx="6811645" cy="13055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18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complementary</a:t>
            </a:r>
            <a:r>
              <a:rPr sz="1800" spc="-3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18</a:t>
            </a:fld>
            <a:r>
              <a:rPr spc="-10" dirty="0"/>
              <a:t>/29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572" y="3260852"/>
            <a:ext cx="3447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061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1:	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  <a:p>
            <a:pPr marL="79248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800" spc="-2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0860" y="3809491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99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8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64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0572" y="4632452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2132" y="4632452"/>
            <a:ext cx="2265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73152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64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(complement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6779" y="5181091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35)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3195" y="5455411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82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6332" y="3288284"/>
            <a:ext cx="3999229" cy="1005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679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Step 3:	Since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there is no carry,</a:t>
            </a:r>
            <a:endParaRPr sz="1600">
              <a:latin typeface="Verdana"/>
              <a:cs typeface="Verdana"/>
            </a:endParaRPr>
          </a:p>
          <a:p>
            <a:pPr marL="1073150" marR="5080">
              <a:lnSpc>
                <a:spcPct val="100000"/>
              </a:lnSpc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re-complement the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sum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attach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negative sign</a:t>
            </a:r>
            <a:r>
              <a:rPr sz="16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107315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obtain the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result.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6332" y="4510532"/>
            <a:ext cx="6591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Result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3587" y="4510532"/>
            <a:ext cx="1292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-(99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6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82)</a:t>
            </a:r>
            <a:endParaRPr sz="160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</a:pP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Verdana"/>
                <a:cs typeface="Verdana"/>
              </a:rPr>
              <a:t>-17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6332" y="5245100"/>
            <a:ext cx="41186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The result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may be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verified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normal  subtraction: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10732" y="5976620"/>
            <a:ext cx="14357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18 -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35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6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-17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74852" y="724916"/>
            <a:ext cx="821753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Complementary </a:t>
            </a:r>
            <a:r>
              <a:rPr sz="2800" dirty="0"/>
              <a:t>Subtraction (Example</a:t>
            </a:r>
            <a:r>
              <a:rPr sz="2800" spc="55" dirty="0"/>
              <a:t> </a:t>
            </a:r>
            <a:r>
              <a:rPr sz="2800" spc="-30" dirty="0"/>
              <a:t>2)</a:t>
            </a:r>
            <a:endParaRPr sz="2800"/>
          </a:p>
        </p:txBody>
      </p:sp>
      <p:cxnSp>
        <p:nvCxnSpPr>
          <p:cNvPr id="23" name="Straight Connector 22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955" y="1587500"/>
            <a:ext cx="6666865" cy="47529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0111000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(56</a:t>
            </a:r>
            <a:r>
              <a:rPr sz="1800" spc="-7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) from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1011100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(92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using  complementary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1011100</a:t>
            </a:r>
            <a:endParaRPr sz="1800">
              <a:latin typeface="Verdana"/>
              <a:cs typeface="Verdana"/>
            </a:endParaRPr>
          </a:p>
          <a:p>
            <a:pPr marL="368935">
              <a:lnSpc>
                <a:spcPct val="100000"/>
              </a:lnSpc>
              <a:tabLst>
                <a:tab pos="174053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+1000111	(complement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0111000)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10100011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582420">
              <a:lnSpc>
                <a:spcPct val="100000"/>
              </a:lnSpc>
              <a:spcBef>
                <a:spcPts val="5"/>
              </a:spcBef>
              <a:tabLst>
                <a:tab pos="188976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	(add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carry of</a:t>
            </a:r>
            <a:r>
              <a:rPr sz="18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3086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0100100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Result 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0100100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1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36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0720" y="5077967"/>
            <a:ext cx="786765" cy="76200"/>
          </a:xfrm>
          <a:custGeom>
            <a:avLst/>
            <a:gdLst/>
            <a:ahLst/>
            <a:cxnLst/>
            <a:rect l="l" t="t" r="r" b="b"/>
            <a:pathLst>
              <a:path w="786764" h="76200">
                <a:moveTo>
                  <a:pt x="737616" y="0"/>
                </a:moveTo>
                <a:lnTo>
                  <a:pt x="737616" y="76199"/>
                </a:lnTo>
                <a:lnTo>
                  <a:pt x="782320" y="42671"/>
                </a:lnTo>
                <a:lnTo>
                  <a:pt x="749807" y="42671"/>
                </a:lnTo>
                <a:lnTo>
                  <a:pt x="752856" y="39623"/>
                </a:lnTo>
                <a:lnTo>
                  <a:pt x="749807" y="33527"/>
                </a:lnTo>
                <a:lnTo>
                  <a:pt x="778881" y="33527"/>
                </a:lnTo>
                <a:lnTo>
                  <a:pt x="737616" y="0"/>
                </a:lnTo>
                <a:close/>
              </a:path>
              <a:path w="786764" h="76200">
                <a:moveTo>
                  <a:pt x="737616" y="33527"/>
                </a:moveTo>
                <a:lnTo>
                  <a:pt x="3048" y="33527"/>
                </a:lnTo>
                <a:lnTo>
                  <a:pt x="0" y="39623"/>
                </a:lnTo>
                <a:lnTo>
                  <a:pt x="3048" y="42671"/>
                </a:lnTo>
                <a:lnTo>
                  <a:pt x="737616" y="42671"/>
                </a:lnTo>
                <a:lnTo>
                  <a:pt x="737616" y="33527"/>
                </a:lnTo>
                <a:close/>
              </a:path>
              <a:path w="786764" h="76200">
                <a:moveTo>
                  <a:pt x="778881" y="33527"/>
                </a:moveTo>
                <a:lnTo>
                  <a:pt x="749807" y="33527"/>
                </a:lnTo>
                <a:lnTo>
                  <a:pt x="752856" y="39623"/>
                </a:lnTo>
                <a:lnTo>
                  <a:pt x="749807" y="42671"/>
                </a:lnTo>
                <a:lnTo>
                  <a:pt x="782320" y="42671"/>
                </a:lnTo>
                <a:lnTo>
                  <a:pt x="786384" y="39623"/>
                </a:lnTo>
                <a:lnTo>
                  <a:pt x="77888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0720" y="4675632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8904" y="5327903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80">
                <a:moveTo>
                  <a:pt x="1097279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0616" y="4200144"/>
            <a:ext cx="1100455" cy="0"/>
          </a:xfrm>
          <a:custGeom>
            <a:avLst/>
            <a:gdLst/>
            <a:ahLst/>
            <a:cxnLst/>
            <a:rect l="l" t="t" r="r" b="b"/>
            <a:pathLst>
              <a:path w="1100455">
                <a:moveTo>
                  <a:pt x="1100327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7192" y="5986271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80">
                <a:moveTo>
                  <a:pt x="109728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Binary Subtraction </a:t>
            </a:r>
            <a:r>
              <a:rPr dirty="0"/>
              <a:t>Using </a:t>
            </a:r>
            <a:r>
              <a:rPr spc="-5" dirty="0"/>
              <a:t>Complementary Method  (Example</a:t>
            </a:r>
            <a:r>
              <a:rPr spc="-15" dirty="0"/>
              <a:t> </a:t>
            </a:r>
            <a:r>
              <a:rPr spc="-5" dirty="0"/>
              <a:t>1)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19</a:t>
            </a:fld>
            <a:r>
              <a:rPr spc="-10" dirty="0"/>
              <a:t>/29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31" y="437962"/>
            <a:ext cx="8665845" cy="685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95"/>
              </a:spcBef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50" dirty="0">
                <a:latin typeface="Verdana"/>
                <a:cs typeface="Verdana"/>
              </a:rPr>
              <a:t>r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50" dirty="0">
                <a:latin typeface="Verdana"/>
                <a:cs typeface="Verdana"/>
              </a:rPr>
              <a:t>ad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10" dirty="0">
                <a:latin typeface="Verdana"/>
                <a:cs typeface="Verdana"/>
              </a:rPr>
              <a:t>S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310" dirty="0">
                <a:latin typeface="Verdana"/>
                <a:cs typeface="Verdana"/>
              </a:rPr>
              <a:t>i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1400" spc="-310" dirty="0">
                <a:latin typeface="Verdana"/>
                <a:cs typeface="Verdana"/>
              </a:rPr>
              <a:t>nh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10" dirty="0">
                <a:latin typeface="Verdana"/>
                <a:cs typeface="Verdana"/>
              </a:rPr>
              <a:t>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484" dirty="0">
                <a:latin typeface="Verdana"/>
                <a:cs typeface="Verdana"/>
              </a:rPr>
              <a:t>S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484" dirty="0">
                <a:latin typeface="Verdana"/>
                <a:cs typeface="Verdana"/>
              </a:rPr>
              <a:t>i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484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852420" algn="l"/>
                <a:tab pos="7415530" algn="l"/>
              </a:tabLst>
            </a:pP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Ref</a:t>
            </a:r>
            <a:r>
              <a:rPr sz="2100" spc="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5:</a:t>
            </a:r>
            <a:r>
              <a:rPr sz="2100" spc="15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Arithmetic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9488" y="4059935"/>
            <a:ext cx="984885" cy="0"/>
          </a:xfrm>
          <a:custGeom>
            <a:avLst/>
            <a:gdLst/>
            <a:ahLst/>
            <a:cxnLst/>
            <a:rect l="l" t="t" r="r" b="b"/>
            <a:pathLst>
              <a:path w="984885">
                <a:moveTo>
                  <a:pt x="0" y="0"/>
                </a:moveTo>
                <a:lnTo>
                  <a:pt x="9845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3016" y="4611623"/>
            <a:ext cx="984885" cy="0"/>
          </a:xfrm>
          <a:custGeom>
            <a:avLst/>
            <a:gdLst/>
            <a:ahLst/>
            <a:cxnLst/>
            <a:rect l="l" t="t" r="r" b="b"/>
            <a:pathLst>
              <a:path w="984885">
                <a:moveTo>
                  <a:pt x="0" y="0"/>
                </a:moveTo>
                <a:lnTo>
                  <a:pt x="984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1572" y="1566164"/>
            <a:ext cx="7071359" cy="46767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30480" marR="1113155">
              <a:lnSpc>
                <a:spcPct val="101099"/>
              </a:lnSpc>
              <a:spcBef>
                <a:spcPts val="117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100011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(35</a:t>
            </a:r>
            <a:r>
              <a:rPr sz="1800" spc="-7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) from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010010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(18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using  complementary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  <a:p>
            <a:pPr marL="64643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010010</a:t>
            </a:r>
            <a:endParaRPr sz="1800">
              <a:latin typeface="Verdana"/>
              <a:cs typeface="Verdana"/>
            </a:endParaRPr>
          </a:p>
          <a:p>
            <a:pPr marL="514984">
              <a:lnSpc>
                <a:spcPct val="100000"/>
              </a:lnSpc>
              <a:tabLst>
                <a:tab pos="173736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+011100	(complement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100011)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67691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101110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35216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Since there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no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carry,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have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complement the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sum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attach a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negative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sign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it.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Hence,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Result = -010001</a:t>
            </a:r>
            <a:r>
              <a:rPr sz="1800" spc="-7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101110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329055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-17</a:t>
            </a:r>
            <a:r>
              <a:rPr sz="1800" spc="-7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20</a:t>
            </a:fld>
            <a:r>
              <a:rPr spc="-10" dirty="0"/>
              <a:t>/29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Binary Subtraction </a:t>
            </a:r>
            <a:r>
              <a:rPr dirty="0"/>
              <a:t>Using </a:t>
            </a:r>
            <a:r>
              <a:rPr spc="-5" dirty="0"/>
              <a:t>Complementary Method  (Example</a:t>
            </a:r>
            <a:r>
              <a:rPr spc="-15" dirty="0"/>
              <a:t> </a:t>
            </a:r>
            <a:r>
              <a:rPr spc="-5" dirty="0"/>
              <a:t>2)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31" y="437962"/>
            <a:ext cx="8665845" cy="685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95"/>
              </a:spcBef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 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90" dirty="0">
                <a:latin typeface="Verdana"/>
                <a:cs typeface="Verdana"/>
              </a:rPr>
              <a:t>P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90" dirty="0">
                <a:latin typeface="Verdana"/>
                <a:cs typeface="Verdana"/>
              </a:rPr>
              <a:t>r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90" dirty="0">
                <a:latin typeface="Verdana"/>
                <a:cs typeface="Verdana"/>
              </a:rPr>
              <a:t>i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90" dirty="0">
                <a:latin typeface="Verdana"/>
                <a:cs typeface="Verdana"/>
              </a:rPr>
              <a:t>ti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099945" algn="l"/>
                <a:tab pos="7415530" algn="l"/>
              </a:tabLst>
            </a:pP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6: Boolean Algebra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100" spc="52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Logic</a:t>
            </a:r>
            <a:r>
              <a:rPr sz="2100" spc="22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Circuits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45995"/>
            <a:ext cx="7182484" cy="28809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Fundamental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concepts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laws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Boolean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algebra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Boolean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 and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minimization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gates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 circuits and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expressions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22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Learning </a:t>
            </a:r>
            <a:r>
              <a:rPr sz="3200" spc="-5" dirty="0"/>
              <a:t>Objectives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36851"/>
            <a:ext cx="7317740" cy="4355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 Binary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 sz="2000">
              <a:latin typeface="Verdana"/>
              <a:cs typeface="Verdana"/>
            </a:endParaRPr>
          </a:p>
          <a:p>
            <a:pPr marL="591820" marR="109220"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79629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Boolean equations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have either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two possible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values,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 1</a:t>
            </a:r>
            <a:endParaRPr sz="2000" u="sng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Addition</a:t>
            </a:r>
            <a:endParaRPr sz="2000">
              <a:latin typeface="Verdana"/>
              <a:cs typeface="Verdana"/>
            </a:endParaRPr>
          </a:p>
          <a:p>
            <a:pPr marL="591820" marR="93345"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79629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Symbol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’,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also known as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’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operator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, used for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 addition.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Follows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addition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Multiplication</a:t>
            </a:r>
            <a:endParaRPr sz="2000">
              <a:latin typeface="Verdana"/>
              <a:cs typeface="Verdana"/>
            </a:endParaRPr>
          </a:p>
          <a:p>
            <a:pPr marL="591820" marR="13970"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796290" algn="l"/>
                <a:tab pos="347091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Symbol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 also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10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’ operator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2000" spc="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multiplication.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Follows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multiplication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Complementation</a:t>
            </a:r>
            <a:endParaRPr sz="2000">
              <a:latin typeface="Verdana"/>
              <a:cs typeface="Verdana"/>
            </a:endParaRPr>
          </a:p>
          <a:p>
            <a:pPr marL="591820" marR="5080"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79629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Symbol ‘</a:t>
            </a:r>
            <a:r>
              <a:rPr sz="2000" b="1" u="sng" spc="-1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’,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10" dirty="0">
                <a:solidFill>
                  <a:srgbClr val="333333"/>
                </a:solidFill>
                <a:latin typeface="Verdana"/>
                <a:cs typeface="Verdana"/>
              </a:rPr>
              <a:t>NOT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’ operator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, used for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complementation. Follows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compliment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23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5708" y="785876"/>
            <a:ext cx="729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Fundamental Concepts of Boolean</a:t>
            </a:r>
            <a:r>
              <a:rPr spc="125" dirty="0"/>
              <a:t> </a:t>
            </a:r>
            <a:r>
              <a:rPr spc="-5" dirty="0"/>
              <a:t>Algebra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6188" y="1662480"/>
            <a:ext cx="8176259" cy="2610971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Higher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operator’s precedence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level,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earlier it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r>
              <a:rPr sz="2000" spc="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evaluated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Expression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scanned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left to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right</a:t>
            </a:r>
            <a:endParaRPr sz="2000" u="sng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First,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expressions enclosed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parentheses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are</a:t>
            </a:r>
            <a:r>
              <a:rPr sz="2000" spc="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evaluated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Then,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complement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(NOT)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operations are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Then,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u="sng" spc="-10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’ (AND)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Finally, all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u="sng" spc="-5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’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(OR)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24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67004"/>
            <a:ext cx="48387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Operator</a:t>
            </a:r>
            <a:r>
              <a:rPr sz="3200" spc="15" dirty="0"/>
              <a:t> </a:t>
            </a:r>
            <a:r>
              <a:rPr sz="3200" spc="-5" dirty="0"/>
              <a:t>Precedence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406131" y="6327140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(Continued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9288" y="2682239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8776" y="2322576"/>
            <a:ext cx="3810000" cy="1219200"/>
          </a:xfrm>
          <a:custGeom>
            <a:avLst/>
            <a:gdLst/>
            <a:ahLst/>
            <a:cxnLst/>
            <a:rect l="l" t="t" r="r" b="b"/>
            <a:pathLst>
              <a:path w="3810000" h="1219200">
                <a:moveTo>
                  <a:pt x="0" y="1219200"/>
                </a:moveTo>
                <a:lnTo>
                  <a:pt x="3810000" y="1219200"/>
                </a:lnTo>
                <a:lnTo>
                  <a:pt x="38100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728" y="2438400"/>
            <a:ext cx="1917700" cy="972819"/>
          </a:xfrm>
          <a:custGeom>
            <a:avLst/>
            <a:gdLst/>
            <a:ahLst/>
            <a:cxnLst/>
            <a:rect l="l" t="t" r="r" b="b"/>
            <a:pathLst>
              <a:path w="1917700" h="972820">
                <a:moveTo>
                  <a:pt x="0" y="972312"/>
                </a:moveTo>
                <a:lnTo>
                  <a:pt x="1917192" y="972312"/>
                </a:lnTo>
                <a:lnTo>
                  <a:pt x="1917192" y="0"/>
                </a:lnTo>
                <a:lnTo>
                  <a:pt x="0" y="0"/>
                </a:lnTo>
                <a:lnTo>
                  <a:pt x="0" y="97231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1311" y="3276600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45720" y="64008"/>
                </a:moveTo>
                <a:lnTo>
                  <a:pt x="27432" y="64008"/>
                </a:lnTo>
                <a:lnTo>
                  <a:pt x="27432" y="722376"/>
                </a:lnTo>
                <a:lnTo>
                  <a:pt x="45720" y="722376"/>
                </a:lnTo>
                <a:lnTo>
                  <a:pt x="45720" y="64008"/>
                </a:lnTo>
                <a:close/>
              </a:path>
              <a:path w="76200" h="722629">
                <a:moveTo>
                  <a:pt x="36575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8"/>
                </a:lnTo>
                <a:lnTo>
                  <a:pt x="69860" y="64008"/>
                </a:lnTo>
                <a:lnTo>
                  <a:pt x="36575" y="0"/>
                </a:lnTo>
                <a:close/>
              </a:path>
              <a:path w="76200" h="722629">
                <a:moveTo>
                  <a:pt x="69860" y="64008"/>
                </a:move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5711" y="3389376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45720" y="64008"/>
                </a:moveTo>
                <a:lnTo>
                  <a:pt x="27432" y="64008"/>
                </a:lnTo>
                <a:lnTo>
                  <a:pt x="27432" y="722376"/>
                </a:lnTo>
                <a:lnTo>
                  <a:pt x="45720" y="722376"/>
                </a:lnTo>
                <a:lnTo>
                  <a:pt x="45720" y="64008"/>
                </a:lnTo>
                <a:close/>
              </a:path>
              <a:path w="76200" h="722629">
                <a:moveTo>
                  <a:pt x="36575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8"/>
                </a:lnTo>
                <a:lnTo>
                  <a:pt x="69860" y="64008"/>
                </a:lnTo>
                <a:lnTo>
                  <a:pt x="36575" y="0"/>
                </a:lnTo>
                <a:close/>
              </a:path>
              <a:path w="76200" h="722629">
                <a:moveTo>
                  <a:pt x="69860" y="64008"/>
                </a:move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3911" y="3505200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45720" y="64008"/>
                </a:moveTo>
                <a:lnTo>
                  <a:pt x="27432" y="64008"/>
                </a:lnTo>
                <a:lnTo>
                  <a:pt x="27432" y="722376"/>
                </a:lnTo>
                <a:lnTo>
                  <a:pt x="45720" y="722376"/>
                </a:lnTo>
                <a:lnTo>
                  <a:pt x="45720" y="64008"/>
                </a:lnTo>
                <a:close/>
              </a:path>
              <a:path w="76200" h="722629">
                <a:moveTo>
                  <a:pt x="36575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8"/>
                </a:lnTo>
                <a:lnTo>
                  <a:pt x="69860" y="64008"/>
                </a:lnTo>
                <a:lnTo>
                  <a:pt x="36575" y="0"/>
                </a:lnTo>
                <a:close/>
              </a:path>
              <a:path w="76200" h="722629">
                <a:moveTo>
                  <a:pt x="69860" y="64008"/>
                </a:move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2411" y="3769867"/>
            <a:ext cx="457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16975" dirty="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25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5100" y="3903979"/>
            <a:ext cx="55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16975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1588" y="3998467"/>
            <a:ext cx="50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16975" dirty="0">
                <a:solidFill>
                  <a:srgbClr val="333333"/>
                </a:solidFill>
                <a:latin typeface="Times New Roman"/>
                <a:cs typeface="Times New Roman"/>
              </a:rPr>
              <a:t>3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044" y="438404"/>
            <a:ext cx="8862060" cy="2802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97935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114"/>
              </a:spcBef>
            </a:pP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z="3200" b="1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Precedence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143125">
              <a:lnSpc>
                <a:spcPct val="100000"/>
              </a:lnSpc>
              <a:tabLst>
                <a:tab pos="2895600" algn="l"/>
                <a:tab pos="3520440" algn="l"/>
                <a:tab pos="4239895" algn="l"/>
                <a:tab pos="4605655" algn="l"/>
              </a:tabLst>
            </a:pPr>
            <a:r>
              <a:rPr sz="4200" spc="-5" dirty="0">
                <a:latin typeface="Times New Roman"/>
                <a:cs typeface="Times New Roman"/>
              </a:rPr>
              <a:t>X	</a:t>
            </a:r>
            <a:r>
              <a:rPr sz="4200" dirty="0">
                <a:latin typeface="Symbol"/>
                <a:cs typeface="Symbol"/>
              </a:rPr>
              <a:t>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" dirty="0">
                <a:latin typeface="Times New Roman"/>
                <a:cs typeface="Times New Roman"/>
              </a:rPr>
              <a:t>Y	</a:t>
            </a:r>
            <a:r>
              <a:rPr sz="4200" dirty="0">
                <a:latin typeface="Symbol"/>
                <a:cs typeface="Symbol"/>
              </a:rPr>
              <a:t></a:t>
            </a:r>
            <a:r>
              <a:rPr sz="4200" dirty="0">
                <a:latin typeface="Times New Roman"/>
                <a:cs typeface="Times New Roman"/>
              </a:rPr>
              <a:t>	Z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908" y="1736851"/>
            <a:ext cx="6893559" cy="45255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Boolean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expression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formed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with: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Operators (OR, AND,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NOT)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Parentheses,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equal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sign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Boolean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function 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either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or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Boolean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represented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as: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algebraic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expression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spc="-2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spc="-5">
                <a:solidFill>
                  <a:srgbClr val="333333"/>
                </a:solidFill>
                <a:latin typeface="Verdana"/>
                <a:cs typeface="Verdana"/>
              </a:rPr>
              <a:t>truth</a:t>
            </a:r>
            <a:r>
              <a:rPr sz="2000" u="sng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mtClean="0">
                <a:solidFill>
                  <a:srgbClr val="333333"/>
                </a:solidFill>
                <a:latin typeface="Verdana"/>
                <a:cs typeface="Verdana"/>
              </a:rPr>
              <a:t>table</a:t>
            </a:r>
            <a:endParaRPr lang="en-US" sz="2000" u="sng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lang="en-US" sz="2000" u="sng" dirty="0" smtClean="0">
                <a:solidFill>
                  <a:srgbClr val="333333"/>
                </a:solidFill>
                <a:latin typeface="Verdana"/>
                <a:cs typeface="Verdana"/>
              </a:rPr>
              <a:t>Logical Circuit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26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42151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Boolean</a:t>
            </a:r>
            <a:r>
              <a:rPr sz="3200" spc="-5" dirty="0"/>
              <a:t> </a:t>
            </a:r>
            <a:r>
              <a:rPr sz="3200" spc="-10" dirty="0"/>
              <a:t>Functions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9520" y="19903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8963" y="1764797"/>
            <a:ext cx="7712709" cy="317881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86510">
              <a:lnSpc>
                <a:spcPct val="100000"/>
              </a:lnSpc>
              <a:spcBef>
                <a:spcPts val="1485"/>
              </a:spcBef>
            </a:pPr>
            <a:r>
              <a:rPr sz="3600" baseline="2314" dirty="0">
                <a:solidFill>
                  <a:srgbClr val="333333"/>
                </a:solidFill>
                <a:latin typeface="Verdana"/>
                <a:cs typeface="Verdana"/>
              </a:rPr>
              <a:t>W </a:t>
            </a:r>
            <a:r>
              <a:rPr sz="3600" spc="-7" baseline="2314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3600" baseline="231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3600" spc="-7" baseline="2314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3600" spc="-839" baseline="23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3600" spc="-15" baseline="2314" dirty="0">
                <a:solidFill>
                  <a:srgbClr val="333333"/>
                </a:solidFill>
                <a:latin typeface="Verdana"/>
                <a:cs typeface="Verdana"/>
              </a:rPr>
              <a:t>·Z</a:t>
            </a:r>
            <a:endParaRPr sz="3600" baseline="2314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14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550670" algn="l"/>
                <a:tab pos="1958975" algn="l"/>
                <a:tab pos="2322195" algn="l"/>
                <a:tab pos="2635250" algn="l"/>
                <a:tab pos="3821429" algn="l"/>
                <a:tab pos="4223385" algn="l"/>
                <a:tab pos="4650105" algn="l"/>
                <a:tab pos="5058410" algn="l"/>
                <a:tab pos="5689600" algn="l"/>
                <a:tab pos="6115685" algn="l"/>
                <a:tab pos="6722745" algn="l"/>
                <a:tab pos="73901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Z,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 written 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 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(X,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Y,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Z)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RHS 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equation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called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u="sng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i="1" u="sng" spc="-10" dirty="0">
                <a:solidFill>
                  <a:srgbClr val="333333"/>
                </a:solidFill>
                <a:latin typeface="Verdana"/>
                <a:cs typeface="Verdana"/>
              </a:rPr>
              <a:t>expression</a:t>
            </a:r>
            <a:endParaRPr sz="2000" u="sng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5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symbols X,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Y,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Z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are the </a:t>
            </a:r>
            <a:r>
              <a:rPr sz="2000" b="1" i="1" u="sng" spc="-5" dirty="0">
                <a:solidFill>
                  <a:srgbClr val="333333"/>
                </a:solidFill>
                <a:latin typeface="Verdana"/>
                <a:cs typeface="Verdana"/>
              </a:rPr>
              <a:t>literals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function</a:t>
            </a:r>
            <a:endParaRPr sz="2000" u="sng">
              <a:latin typeface="Verdana"/>
              <a:cs typeface="Verdana"/>
            </a:endParaRPr>
          </a:p>
          <a:p>
            <a:pPr marL="356870" marR="8890" indent="-34417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182370" algn="l"/>
                <a:tab pos="2008505" algn="l"/>
                <a:tab pos="31572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</a:t>
            </a:r>
            <a:r>
              <a:rPr sz="2000" spc="3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	given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Boolean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function,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there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may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than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algebraic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expressions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27</a:t>
            </a:fld>
            <a:r>
              <a:rPr spc="-10" dirty="0"/>
              <a:t>/78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4852" y="670051"/>
            <a:ext cx="3660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Representation as an  Algebraic</a:t>
            </a:r>
            <a:r>
              <a:rPr spc="-10" dirty="0"/>
              <a:t> </a:t>
            </a:r>
            <a:r>
              <a:rPr spc="-5" dirty="0"/>
              <a:t>Expression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1088" y="1776983"/>
            <a:ext cx="27940" cy="805180"/>
          </a:xfrm>
          <a:custGeom>
            <a:avLst/>
            <a:gdLst/>
            <a:ahLst/>
            <a:cxnLst/>
            <a:rect l="l" t="t" r="r" b="b"/>
            <a:pathLst>
              <a:path w="27939" h="805180">
                <a:moveTo>
                  <a:pt x="0" y="804672"/>
                </a:moveTo>
                <a:lnTo>
                  <a:pt x="27432" y="804672"/>
                </a:lnTo>
                <a:lnTo>
                  <a:pt x="27432" y="0"/>
                </a:lnTo>
                <a:lnTo>
                  <a:pt x="0" y="0"/>
                </a:lnTo>
                <a:lnTo>
                  <a:pt x="0" y="80467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4029" y="1764029"/>
          <a:ext cx="6549390" cy="398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990"/>
                <a:gridCol w="1577340"/>
                <a:gridCol w="1702435"/>
                <a:gridCol w="1698625"/>
              </a:tblGrid>
              <a:tr h="810895"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635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63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72771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28575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28</a:t>
            </a:fld>
            <a:r>
              <a:rPr spc="-10" dirty="0"/>
              <a:t>/78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73469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Representation </a:t>
            </a:r>
            <a:r>
              <a:rPr sz="3200" spc="0" dirty="0"/>
              <a:t>as </a:t>
            </a:r>
            <a:r>
              <a:rPr sz="3200" spc="-10" dirty="0"/>
              <a:t>a </a:t>
            </a:r>
            <a:r>
              <a:rPr sz="3200" spc="-5" dirty="0"/>
              <a:t>Truth Table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406131" y="6327140"/>
            <a:ext cx="1706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908" y="1749044"/>
            <a:ext cx="7233284" cy="175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 of rows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table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2</a:t>
            </a:r>
            <a:r>
              <a:rPr sz="1950" u="sng" spc="-7" baseline="2564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u="sng" spc="3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where</a:t>
            </a:r>
            <a:endParaRPr sz="2000" u="sng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i="1" u="sng" spc="-10" dirty="0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 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literals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function</a:t>
            </a:r>
            <a:endParaRPr sz="2000" u="sng">
              <a:latin typeface="Verdana"/>
              <a:cs typeface="Verdana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combinations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0s and 1s for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rows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table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obtained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binary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counting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29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73469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Representation </a:t>
            </a:r>
            <a:r>
              <a:rPr sz="3200" spc="0" dirty="0"/>
              <a:t>as </a:t>
            </a:r>
            <a:r>
              <a:rPr sz="3200" spc="-10" dirty="0"/>
              <a:t>a </a:t>
            </a:r>
            <a:r>
              <a:rPr sz="3200" spc="-5" dirty="0"/>
              <a:t>Truth Table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06044" y="1459483"/>
            <a:ext cx="21564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33804"/>
            <a:ext cx="7579995" cy="3624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920750" marR="508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  <a:tab pos="2246630" algn="l"/>
                <a:tab pos="2865120" algn="l"/>
                <a:tab pos="3819525" algn="l"/>
                <a:tab pos="4883150" algn="l"/>
                <a:tab pos="6077585" algn="l"/>
                <a:tab pos="658622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numbers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arithmetic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numbers</a:t>
            </a:r>
            <a:endParaRPr sz="2000">
              <a:latin typeface="Verdana"/>
              <a:cs typeface="Verdana"/>
            </a:endParaRPr>
          </a:p>
          <a:p>
            <a:pPr marL="1240790" lvl="1" indent="-20447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124142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Addition (+)</a:t>
            </a:r>
            <a:endParaRPr sz="2000">
              <a:latin typeface="Verdana"/>
              <a:cs typeface="Verdana"/>
            </a:endParaRPr>
          </a:p>
          <a:p>
            <a:pPr marL="1240790" lvl="1" indent="-2044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24142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Subtraction (-)</a:t>
            </a:r>
            <a:endParaRPr sz="2000">
              <a:latin typeface="Verdana"/>
              <a:cs typeface="Verdana"/>
            </a:endParaRPr>
          </a:p>
          <a:p>
            <a:pPr marL="1240790" lvl="1" indent="-2044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241425" algn="l"/>
              </a:tabLst>
            </a:pP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Multiplication </a:t>
            </a: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(*)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 smtClean="0">
                <a:solidFill>
                  <a:srgbClr val="FF0000"/>
                </a:solidFill>
                <a:latin typeface="Verdana"/>
                <a:cs typeface="Verdana"/>
              </a:rPr>
              <a:t>(Out of Course)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1240790" lvl="1" indent="-2044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241425" algn="l"/>
              </a:tabLst>
            </a:pP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Division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(/)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 smtClean="0">
                <a:solidFill>
                  <a:srgbClr val="FF0000"/>
                </a:solidFill>
                <a:latin typeface="Verdana"/>
                <a:cs typeface="Verdana"/>
              </a:rPr>
              <a:t>(Out of Course)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3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Learning </a:t>
            </a:r>
            <a:r>
              <a:rPr sz="3200" spc="-5" dirty="0"/>
              <a:t>Objectives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908" y="1736851"/>
            <a:ext cx="7233284" cy="2585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gates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are electronic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circuits that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operate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on  one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or more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signals to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produce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standard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output 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signal</a:t>
            </a:r>
            <a:endParaRPr sz="2000" u="sng">
              <a:latin typeface="Verdana"/>
              <a:cs typeface="Verdana"/>
            </a:endParaRPr>
          </a:p>
          <a:p>
            <a:pPr marL="356870" marR="8255" indent="-344170" algn="just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building blocks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circuits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 marL="356870" marR="11430" indent="-344170" algn="just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Some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of the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basic and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useful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gates are  AND, OR,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NOT,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NAND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NOR</a:t>
            </a:r>
            <a:r>
              <a:rPr sz="2000" u="sng" spc="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gates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30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6600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Logic</a:t>
            </a:r>
            <a:r>
              <a:rPr sz="3200" spc="-60" dirty="0"/>
              <a:t> </a:t>
            </a:r>
            <a:r>
              <a:rPr sz="3200" spc="-5" dirty="0"/>
              <a:t>Gates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0897" y="1736851"/>
            <a:ext cx="1345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iz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31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94401" y="1736851"/>
            <a:ext cx="12649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45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9334" y="1736851"/>
            <a:ext cx="1739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multiplication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6873" y="1736851"/>
            <a:ext cx="8147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(AND)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2908" y="1736851"/>
            <a:ext cx="157734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Physical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6786" y="2559811"/>
            <a:ext cx="29673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2434" algn="l"/>
                <a:tab pos="773430" algn="l"/>
                <a:tab pos="1490345" algn="l"/>
                <a:tab pos="1831339" algn="l"/>
                <a:tab pos="230378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908" y="2559811"/>
            <a:ext cx="410591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837055" algn="l"/>
                <a:tab pos="2333625" algn="l"/>
                <a:tab pos="335026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Ge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ne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utpu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signals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also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2186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AND</a:t>
            </a:r>
            <a:r>
              <a:rPr sz="3200" spc="-60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9395" y="1833168"/>
            <a:ext cx="217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 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0291" y="2056892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103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 =	A </a:t>
            </a:r>
            <a:r>
              <a:rPr sz="2000" spc="-5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2791" y="2276855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2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2440" y="1975104"/>
            <a:ext cx="536575" cy="622300"/>
          </a:xfrm>
          <a:custGeom>
            <a:avLst/>
            <a:gdLst/>
            <a:ahLst/>
            <a:cxnLst/>
            <a:rect l="l" t="t" r="r" b="b"/>
            <a:pathLst>
              <a:path w="536575" h="622300">
                <a:moveTo>
                  <a:pt x="268224" y="0"/>
                </a:moveTo>
                <a:lnTo>
                  <a:pt x="312026" y="4014"/>
                </a:lnTo>
                <a:lnTo>
                  <a:pt x="353470" y="15654"/>
                </a:lnTo>
                <a:lnTo>
                  <a:pt x="392024" y="34317"/>
                </a:lnTo>
                <a:lnTo>
                  <a:pt x="427158" y="59399"/>
                </a:lnTo>
                <a:lnTo>
                  <a:pt x="458343" y="90297"/>
                </a:lnTo>
                <a:lnTo>
                  <a:pt x="485046" y="126406"/>
                </a:lnTo>
                <a:lnTo>
                  <a:pt x="506739" y="167124"/>
                </a:lnTo>
                <a:lnTo>
                  <a:pt x="522890" y="211848"/>
                </a:lnTo>
                <a:lnTo>
                  <a:pt x="532970" y="259973"/>
                </a:lnTo>
                <a:lnTo>
                  <a:pt x="536448" y="310896"/>
                </a:lnTo>
                <a:lnTo>
                  <a:pt x="532970" y="361078"/>
                </a:lnTo>
                <a:lnTo>
                  <a:pt x="522890" y="408773"/>
                </a:lnTo>
                <a:lnTo>
                  <a:pt x="506739" y="453322"/>
                </a:lnTo>
                <a:lnTo>
                  <a:pt x="485046" y="494068"/>
                </a:lnTo>
                <a:lnTo>
                  <a:pt x="458342" y="530352"/>
                </a:lnTo>
                <a:lnTo>
                  <a:pt x="427158" y="561514"/>
                </a:lnTo>
                <a:lnTo>
                  <a:pt x="392024" y="586898"/>
                </a:lnTo>
                <a:lnTo>
                  <a:pt x="353470" y="605844"/>
                </a:lnTo>
                <a:lnTo>
                  <a:pt x="312026" y="617695"/>
                </a:lnTo>
                <a:lnTo>
                  <a:pt x="268224" y="621792"/>
                </a:lnTo>
                <a:lnTo>
                  <a:pt x="0" y="621792"/>
                </a:lnTo>
                <a:lnTo>
                  <a:pt x="0" y="0"/>
                </a:lnTo>
                <a:lnTo>
                  <a:pt x="268224" y="0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3951" y="210921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2239" y="2462783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2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45564" y="2860548"/>
          <a:ext cx="6285864" cy="294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455"/>
                <a:gridCol w="1838324"/>
                <a:gridCol w="2585085"/>
              </a:tblGrid>
              <a:tr h="487045">
                <a:tc gridSpan="2">
                  <a:txBody>
                    <a:bodyPr/>
                    <a:lstStyle/>
                    <a:p>
                      <a:pPr marR="11557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898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= A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2000" spc="1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58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32</a:t>
            </a:fld>
            <a:r>
              <a:rPr spc="-10" dirty="0"/>
              <a:t>/78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4852" y="660908"/>
            <a:ext cx="8486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>
              <a:lnSpc>
                <a:spcPct val="100000"/>
              </a:lnSpc>
              <a:spcBef>
                <a:spcPts val="100"/>
              </a:spcBef>
            </a:pPr>
            <a:r>
              <a:rPr spc="-780" smtClean="0"/>
              <a:t>A</a:t>
            </a:r>
            <a:r>
              <a:rPr sz="2400" spc="-780" smtClean="0"/>
              <a:t>ND  </a:t>
            </a:r>
            <a:r>
              <a:rPr sz="2400" dirty="0"/>
              <a:t>Gate </a:t>
            </a:r>
            <a:r>
              <a:rPr sz="2400" spc="-5" dirty="0"/>
              <a:t>(Block Diagram Symbol  and </a:t>
            </a:r>
            <a:r>
              <a:rPr sz="2400" dirty="0"/>
              <a:t>Truth </a:t>
            </a:r>
            <a:r>
              <a:rPr sz="2400" spc="-5" dirty="0"/>
              <a:t>Table)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908" y="1749044"/>
            <a:ext cx="7229475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Physical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realization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logical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addition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(OR)</a:t>
            </a:r>
            <a:r>
              <a:rPr sz="2000" spc="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5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Generates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output signal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1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at least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one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input signals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also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33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7044" y="667004"/>
            <a:ext cx="18834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OR</a:t>
            </a:r>
            <a:r>
              <a:rPr sz="3200" spc="-50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2795" y="1950211"/>
            <a:ext cx="13201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 = A +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8511" y="215493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3092" y="1766112"/>
            <a:ext cx="2106930" cy="7023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36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09296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heavy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heavy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7064" y="2026920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5071" y="1773988"/>
            <a:ext cx="850900" cy="381000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8347" y="30347"/>
                </a:lnTo>
                <a:lnTo>
                  <a:pt x="124443" y="8173"/>
                </a:lnTo>
                <a:lnTo>
                  <a:pt x="196970" y="0"/>
                </a:lnTo>
                <a:lnTo>
                  <a:pt x="235233" y="1013"/>
                </a:lnTo>
                <a:lnTo>
                  <a:pt x="274608" y="5347"/>
                </a:lnTo>
                <a:lnTo>
                  <a:pt x="314932" y="12940"/>
                </a:lnTo>
                <a:lnTo>
                  <a:pt x="356038" y="23733"/>
                </a:lnTo>
                <a:lnTo>
                  <a:pt x="397764" y="37666"/>
                </a:lnTo>
                <a:lnTo>
                  <a:pt x="439942" y="54678"/>
                </a:lnTo>
                <a:lnTo>
                  <a:pt x="482409" y="74710"/>
                </a:lnTo>
                <a:lnTo>
                  <a:pt x="525000" y="97700"/>
                </a:lnTo>
                <a:lnTo>
                  <a:pt x="567549" y="123590"/>
                </a:lnTo>
                <a:lnTo>
                  <a:pt x="609893" y="152319"/>
                </a:lnTo>
                <a:lnTo>
                  <a:pt x="651865" y="183827"/>
                </a:lnTo>
                <a:lnTo>
                  <a:pt x="693302" y="218054"/>
                </a:lnTo>
                <a:lnTo>
                  <a:pt x="734037" y="254939"/>
                </a:lnTo>
                <a:lnTo>
                  <a:pt x="773908" y="294423"/>
                </a:lnTo>
                <a:lnTo>
                  <a:pt x="812747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4215" y="2148839"/>
            <a:ext cx="841375" cy="468630"/>
          </a:xfrm>
          <a:custGeom>
            <a:avLst/>
            <a:gdLst/>
            <a:ahLst/>
            <a:cxnLst/>
            <a:rect l="l" t="t" r="r" b="b"/>
            <a:pathLst>
              <a:path w="841375" h="468630">
                <a:moveTo>
                  <a:pt x="0" y="420624"/>
                </a:moveTo>
                <a:lnTo>
                  <a:pt x="68782" y="451566"/>
                </a:lnTo>
                <a:lnTo>
                  <a:pt x="142937" y="466694"/>
                </a:lnTo>
                <a:lnTo>
                  <a:pt x="181630" y="468533"/>
                </a:lnTo>
                <a:lnTo>
                  <a:pt x="221187" y="466666"/>
                </a:lnTo>
                <a:lnTo>
                  <a:pt x="261448" y="461176"/>
                </a:lnTo>
                <a:lnTo>
                  <a:pt x="302253" y="452143"/>
                </a:lnTo>
                <a:lnTo>
                  <a:pt x="343443" y="439652"/>
                </a:lnTo>
                <a:lnTo>
                  <a:pt x="384858" y="423784"/>
                </a:lnTo>
                <a:lnTo>
                  <a:pt x="426338" y="404622"/>
                </a:lnTo>
                <a:lnTo>
                  <a:pt x="467724" y="382248"/>
                </a:lnTo>
                <a:lnTo>
                  <a:pt x="508856" y="356744"/>
                </a:lnTo>
                <a:lnTo>
                  <a:pt x="549574" y="328194"/>
                </a:lnTo>
                <a:lnTo>
                  <a:pt x="589718" y="296680"/>
                </a:lnTo>
                <a:lnTo>
                  <a:pt x="629129" y="262283"/>
                </a:lnTo>
                <a:lnTo>
                  <a:pt x="667646" y="225087"/>
                </a:lnTo>
                <a:lnTo>
                  <a:pt x="705111" y="185174"/>
                </a:lnTo>
                <a:lnTo>
                  <a:pt x="741363" y="142626"/>
                </a:lnTo>
                <a:lnTo>
                  <a:pt x="776243" y="97526"/>
                </a:lnTo>
                <a:lnTo>
                  <a:pt x="809591" y="49957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8120" y="1840992"/>
            <a:ext cx="147955" cy="725805"/>
          </a:xfrm>
          <a:custGeom>
            <a:avLst/>
            <a:gdLst/>
            <a:ahLst/>
            <a:cxnLst/>
            <a:rect l="l" t="t" r="r" b="b"/>
            <a:pathLst>
              <a:path w="147954" h="725805">
                <a:moveTo>
                  <a:pt x="6095" y="725424"/>
                </a:moveTo>
                <a:lnTo>
                  <a:pt x="37958" y="697284"/>
                </a:lnTo>
                <a:lnTo>
                  <a:pt x="65774" y="665782"/>
                </a:lnTo>
                <a:lnTo>
                  <a:pt x="89547" y="631229"/>
                </a:lnTo>
                <a:lnTo>
                  <a:pt x="109282" y="593932"/>
                </a:lnTo>
                <a:lnTo>
                  <a:pt x="124982" y="554201"/>
                </a:lnTo>
                <a:lnTo>
                  <a:pt x="136650" y="512344"/>
                </a:lnTo>
                <a:lnTo>
                  <a:pt x="144291" y="468671"/>
                </a:lnTo>
                <a:lnTo>
                  <a:pt x="147908" y="423490"/>
                </a:lnTo>
                <a:lnTo>
                  <a:pt x="147505" y="377110"/>
                </a:lnTo>
                <a:lnTo>
                  <a:pt x="143085" y="329841"/>
                </a:lnTo>
                <a:lnTo>
                  <a:pt x="134652" y="281991"/>
                </a:lnTo>
                <a:lnTo>
                  <a:pt x="122211" y="233870"/>
                </a:lnTo>
                <a:lnTo>
                  <a:pt x="105764" y="185785"/>
                </a:lnTo>
                <a:lnTo>
                  <a:pt x="85316" y="138047"/>
                </a:lnTo>
                <a:lnTo>
                  <a:pt x="60870" y="90964"/>
                </a:lnTo>
                <a:lnTo>
                  <a:pt x="32430" y="44845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336292" y="2720339"/>
          <a:ext cx="5371465" cy="339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0"/>
                <a:gridCol w="1810385"/>
                <a:gridCol w="2089150"/>
              </a:tblGrid>
              <a:tr h="554355">
                <a:tc gridSpan="2"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79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00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16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925"/>
                        </a:spcBef>
                        <a:tabLst>
                          <a:tab pos="1336040" algn="l"/>
                        </a:tabLst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= A	+ 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740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740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740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740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34</a:t>
            </a:fld>
            <a:r>
              <a:rPr spc="-10" dirty="0"/>
              <a:t>/78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74852" y="670051"/>
            <a:ext cx="554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 </a:t>
            </a:r>
            <a:r>
              <a:rPr dirty="0"/>
              <a:t>Gate </a:t>
            </a:r>
            <a:r>
              <a:rPr spc="-5" dirty="0"/>
              <a:t>(Block </a:t>
            </a:r>
            <a:r>
              <a:rPr dirty="0"/>
              <a:t>Diagram </a:t>
            </a:r>
            <a:r>
              <a:rPr spc="-5" dirty="0"/>
              <a:t>Symbol  and </a:t>
            </a:r>
            <a:r>
              <a:rPr dirty="0"/>
              <a:t>Truth </a:t>
            </a:r>
            <a:r>
              <a:rPr spc="-5" dirty="0"/>
              <a:t>Table)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188" y="2090420"/>
            <a:ext cx="7230109" cy="1152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Physical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realization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complementation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operation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Generates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output signal,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reverse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  the input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signal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35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187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NOT</a:t>
            </a:r>
            <a:r>
              <a:rPr sz="3200" spc="-40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9335" y="218846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1536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5528" y="1810511"/>
            <a:ext cx="676910" cy="774700"/>
          </a:xfrm>
          <a:custGeom>
            <a:avLst/>
            <a:gdLst/>
            <a:ahLst/>
            <a:cxnLst/>
            <a:rect l="l" t="t" r="r" b="b"/>
            <a:pathLst>
              <a:path w="676910" h="774700">
                <a:moveTo>
                  <a:pt x="676656" y="387096"/>
                </a:moveTo>
                <a:lnTo>
                  <a:pt x="0" y="0"/>
                </a:lnTo>
                <a:lnTo>
                  <a:pt x="0" y="774191"/>
                </a:lnTo>
                <a:lnTo>
                  <a:pt x="676656" y="387096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82316" y="198983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9995" y="201422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94076" y="2994660"/>
          <a:ext cx="4246245" cy="239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335"/>
                <a:gridCol w="2200910"/>
              </a:tblGrid>
              <a:tr h="600075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58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511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31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294376" y="2093976"/>
            <a:ext cx="213360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2496" y="2197607"/>
            <a:ext cx="1533525" cy="0"/>
          </a:xfrm>
          <a:custGeom>
            <a:avLst/>
            <a:gdLst/>
            <a:ahLst/>
            <a:cxnLst/>
            <a:rect l="l" t="t" r="r" b="b"/>
            <a:pathLst>
              <a:path w="1533525">
                <a:moveTo>
                  <a:pt x="153314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0128" y="20634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5791" y="376732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NOT Gate </a:t>
            </a:r>
            <a:r>
              <a:rPr spc="-5" dirty="0"/>
              <a:t>(Block Diagram Symbol  and </a:t>
            </a:r>
            <a:r>
              <a:rPr dirty="0"/>
              <a:t>Truth </a:t>
            </a:r>
            <a:r>
              <a:rPr spc="-5" dirty="0"/>
              <a:t>Table)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36</a:t>
            </a:fld>
            <a:r>
              <a:rPr spc="-10" dirty="0"/>
              <a:t>/78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5955" y="1745995"/>
            <a:ext cx="5052060" cy="2399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Generates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output signal</a:t>
            </a:r>
            <a:r>
              <a:rPr sz="2000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3300"/>
              </a:buClr>
              <a:buFont typeface="Wingdings"/>
              <a:buChar char=""/>
            </a:pPr>
            <a:endParaRPr sz="2600">
              <a:latin typeface="Times New Roman"/>
              <a:cs typeface="Times New Roman"/>
            </a:endParaRPr>
          </a:p>
          <a:p>
            <a:pPr marL="1036319" lvl="1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one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inputs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1036319" lvl="1" indent="-44450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when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the inputs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37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563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NAND</a:t>
            </a:r>
            <a:r>
              <a:rPr sz="3200" spc="-40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0520" y="215493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741728"/>
            <a:ext cx="212217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347345" algn="l"/>
                <a:tab pos="21082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	</a:t>
            </a:r>
            <a:r>
              <a:rPr sz="2000" u="heavy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heavy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9176" y="1996439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1671" y="1722120"/>
            <a:ext cx="506095" cy="798830"/>
          </a:xfrm>
          <a:custGeom>
            <a:avLst/>
            <a:gdLst/>
            <a:ahLst/>
            <a:cxnLst/>
            <a:rect l="l" t="t" r="r" b="b"/>
            <a:pathLst>
              <a:path w="506095" h="798830">
                <a:moveTo>
                  <a:pt x="252983" y="0"/>
                </a:moveTo>
                <a:lnTo>
                  <a:pt x="325114" y="16991"/>
                </a:lnTo>
                <a:lnTo>
                  <a:pt x="358528" y="37283"/>
                </a:lnTo>
                <a:lnTo>
                  <a:pt x="389605" y="64596"/>
                </a:lnTo>
                <a:lnTo>
                  <a:pt x="417921" y="98298"/>
                </a:lnTo>
                <a:lnTo>
                  <a:pt x="443050" y="137757"/>
                </a:lnTo>
                <a:lnTo>
                  <a:pt x="464564" y="182341"/>
                </a:lnTo>
                <a:lnTo>
                  <a:pt x="482039" y="231418"/>
                </a:lnTo>
                <a:lnTo>
                  <a:pt x="495049" y="284357"/>
                </a:lnTo>
                <a:lnTo>
                  <a:pt x="503167" y="340524"/>
                </a:lnTo>
                <a:lnTo>
                  <a:pt x="505967" y="399288"/>
                </a:lnTo>
                <a:lnTo>
                  <a:pt x="503167" y="458051"/>
                </a:lnTo>
                <a:lnTo>
                  <a:pt x="495049" y="514218"/>
                </a:lnTo>
                <a:lnTo>
                  <a:pt x="482039" y="567157"/>
                </a:lnTo>
                <a:lnTo>
                  <a:pt x="464564" y="616234"/>
                </a:lnTo>
                <a:lnTo>
                  <a:pt x="443050" y="660818"/>
                </a:lnTo>
                <a:lnTo>
                  <a:pt x="417921" y="700277"/>
                </a:lnTo>
                <a:lnTo>
                  <a:pt x="389605" y="733979"/>
                </a:lnTo>
                <a:lnTo>
                  <a:pt x="358528" y="761292"/>
                </a:lnTo>
                <a:lnTo>
                  <a:pt x="325114" y="781584"/>
                </a:lnTo>
                <a:lnTo>
                  <a:pt x="252983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57747" y="1944116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Arial"/>
                <a:cs typeface="Arial"/>
              </a:rPr>
              <a:t>C=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90" dirty="0">
                <a:latin typeface="Symbol"/>
                <a:cs typeface="Symbol"/>
              </a:rPr>
              <a:t></a:t>
            </a:r>
            <a:r>
              <a:rPr sz="2400" spc="90" dirty="0">
                <a:latin typeface="Arial"/>
                <a:cs typeface="Arial"/>
              </a:rPr>
              <a:t>B=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75" dirty="0">
                <a:latin typeface="Symbol"/>
                <a:cs typeface="Symbol"/>
              </a:rPr>
              <a:t></a:t>
            </a:r>
            <a:r>
              <a:rPr sz="2400" spc="75" dirty="0">
                <a:latin typeface="Arial"/>
                <a:cs typeface="Arial"/>
              </a:rPr>
              <a:t>B=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+B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65604" y="2793492"/>
          <a:ext cx="5369560" cy="338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0"/>
                <a:gridCol w="1808480"/>
                <a:gridCol w="2089150"/>
              </a:tblGrid>
              <a:tr h="551180">
                <a:tc gridSpan="2"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79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63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57480" marB="0">
                    <a:lnL w="63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64770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75" dirty="0">
                          <a:latin typeface="Arial"/>
                          <a:cs typeface="Arial"/>
                        </a:rPr>
                        <a:t>+B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968496" y="2033016"/>
            <a:ext cx="213360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2423" y="1975104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>
                <a:moveTo>
                  <a:pt x="0" y="0"/>
                </a:moveTo>
                <a:lnTo>
                  <a:pt x="5090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5759" y="19903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24671" y="19903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67855" y="34747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3719" y="34747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NAND </a:t>
            </a:r>
            <a:r>
              <a:rPr dirty="0"/>
              <a:t>Gate </a:t>
            </a:r>
            <a:r>
              <a:rPr spc="-5" dirty="0"/>
              <a:t>(Block Diagram Symbol  and </a:t>
            </a:r>
            <a:r>
              <a:rPr dirty="0"/>
              <a:t>Truth </a:t>
            </a:r>
            <a:r>
              <a:rPr spc="-5" dirty="0"/>
              <a:t>Table)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38</a:t>
            </a:fld>
            <a:r>
              <a:rPr spc="-10" dirty="0"/>
              <a:t>/78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7667" y="1858772"/>
            <a:ext cx="4600575" cy="2399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Complemented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Generates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output signal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1036319" lvl="1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inputs 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1036319" lvl="1" indent="-44450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one 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inputs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39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2275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NOR</a:t>
            </a:r>
            <a:r>
              <a:rPr sz="3200" spc="-45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49044"/>
            <a:ext cx="75819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2038350" algn="l"/>
                <a:tab pos="2422525" algn="l"/>
                <a:tab pos="3610610" algn="l"/>
                <a:tab pos="4021454" algn="l"/>
                <a:tab pos="4353560" algn="l"/>
                <a:tab pos="5737860" algn="l"/>
                <a:tab pos="6225540" algn="l"/>
              </a:tabLst>
            </a:pP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h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i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/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electrical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components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4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860" y="2480564"/>
            <a:ext cx="33489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178879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Electronic	components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668" y="2480564"/>
            <a:ext cx="40646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76020" algn="l"/>
                <a:tab pos="1602740" algn="l"/>
                <a:tab pos="2593340" algn="l"/>
                <a:tab pos="349250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(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860" y="2662224"/>
            <a:ext cx="7590790" cy="19151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indicate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two states – 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(1) or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off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(0)</a:t>
            </a:r>
            <a:endParaRPr sz="2000">
              <a:latin typeface="Verdana"/>
              <a:cs typeface="Verdana"/>
            </a:endParaRPr>
          </a:p>
          <a:p>
            <a:pPr marL="360045" marR="10795" indent="-347345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1316355" algn="l"/>
                <a:tab pos="2440940" algn="l"/>
                <a:tab pos="3492500" algn="l"/>
                <a:tab pos="4077335" algn="l"/>
                <a:tab pos="4751705" algn="l"/>
                <a:tab pos="5348605" algn="l"/>
                <a:tab pos="6177915" algn="l"/>
                <a:tab pos="6592570" algn="l"/>
                <a:tab pos="720217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nu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h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(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1)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,  and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suitable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expressing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possible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states</a:t>
            </a:r>
            <a:endParaRPr sz="2000" u="sng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circuits only have to handle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rather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ten decimal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digits</a:t>
            </a:r>
            <a:r>
              <a:rPr sz="2000" spc="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causing: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8979" y="4553203"/>
            <a:ext cx="428815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Simpler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internal circuit</a:t>
            </a:r>
            <a:r>
              <a:rPr sz="2000" u="sng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design</a:t>
            </a:r>
            <a:endParaRPr sz="2000" u="sng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Less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expensive</a:t>
            </a:r>
            <a:endParaRPr sz="2000" u="sng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More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reliable</a:t>
            </a: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circuits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043" y="5589523"/>
            <a:ext cx="5613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7720" y="5589523"/>
            <a:ext cx="827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9860" y="5589523"/>
            <a:ext cx="54749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2059939" algn="l"/>
                <a:tab pos="44310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/p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oss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numbers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6266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 </a:t>
            </a:r>
            <a:r>
              <a:rPr sz="3200" spc="-10" dirty="0"/>
              <a:t>over</a:t>
            </a:r>
            <a:r>
              <a:rPr sz="3200" spc="-175" dirty="0"/>
              <a:t> </a:t>
            </a:r>
            <a:r>
              <a:rPr sz="3200" dirty="0"/>
              <a:t>Decimal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8159" y="2157983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9380" y="1766112"/>
            <a:ext cx="2122170" cy="7023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36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29565" algn="l"/>
                <a:tab pos="21082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	</a:t>
            </a:r>
            <a:r>
              <a:rPr sz="2000" u="heavy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heavy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2976" y="2045207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1003" y="1974595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Arial"/>
                <a:cs typeface="Arial"/>
              </a:rPr>
              <a:t>C=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100" dirty="0">
                <a:latin typeface="Symbol"/>
                <a:cs typeface="Symbol"/>
              </a:rPr>
              <a:t></a:t>
            </a:r>
            <a:r>
              <a:rPr sz="2400" spc="100" dirty="0">
                <a:latin typeface="Arial"/>
                <a:cs typeface="Arial"/>
              </a:rPr>
              <a:t>B=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125" dirty="0">
                <a:latin typeface="Symbol"/>
                <a:cs typeface="Symbol"/>
              </a:rPr>
              <a:t></a:t>
            </a:r>
            <a:r>
              <a:rPr sz="2400" spc="125" dirty="0">
                <a:latin typeface="Arial"/>
                <a:cs typeface="Arial"/>
              </a:rPr>
              <a:t>B=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99716" y="2820923"/>
          <a:ext cx="5371464" cy="339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390"/>
                <a:gridCol w="1812289"/>
                <a:gridCol w="2089785"/>
              </a:tblGrid>
              <a:tr h="554355">
                <a:tc gridSpan="2"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79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63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63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38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38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4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126991" y="2069592"/>
            <a:ext cx="213360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5680" y="2005583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53983" y="20208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3752" y="20208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8064" y="350215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4783" y="350215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9647" y="1787994"/>
            <a:ext cx="850900" cy="379730"/>
          </a:xfrm>
          <a:custGeom>
            <a:avLst/>
            <a:gdLst/>
            <a:ahLst/>
            <a:cxnLst/>
            <a:rect l="l" t="t" r="r" b="b"/>
            <a:pathLst>
              <a:path w="850900" h="379730">
                <a:moveTo>
                  <a:pt x="0" y="65189"/>
                </a:moveTo>
                <a:lnTo>
                  <a:pt x="61329" y="27941"/>
                </a:lnTo>
                <a:lnTo>
                  <a:pt x="131094" y="6395"/>
                </a:lnTo>
                <a:lnTo>
                  <a:pt x="207779" y="0"/>
                </a:lnTo>
                <a:lnTo>
                  <a:pt x="248242" y="2310"/>
                </a:lnTo>
                <a:lnTo>
                  <a:pt x="289867" y="8201"/>
                </a:lnTo>
                <a:lnTo>
                  <a:pt x="332463" y="17603"/>
                </a:lnTo>
                <a:lnTo>
                  <a:pt x="375841" y="30447"/>
                </a:lnTo>
                <a:lnTo>
                  <a:pt x="419811" y="46664"/>
                </a:lnTo>
                <a:lnTo>
                  <a:pt x="464184" y="66185"/>
                </a:lnTo>
                <a:lnTo>
                  <a:pt x="508771" y="88940"/>
                </a:lnTo>
                <a:lnTo>
                  <a:pt x="553381" y="114860"/>
                </a:lnTo>
                <a:lnTo>
                  <a:pt x="597825" y="143878"/>
                </a:lnTo>
                <a:lnTo>
                  <a:pt x="641914" y="175922"/>
                </a:lnTo>
                <a:lnTo>
                  <a:pt x="685458" y="210924"/>
                </a:lnTo>
                <a:lnTo>
                  <a:pt x="728267" y="248816"/>
                </a:lnTo>
                <a:lnTo>
                  <a:pt x="770152" y="289527"/>
                </a:lnTo>
                <a:lnTo>
                  <a:pt x="810924" y="332989"/>
                </a:lnTo>
                <a:lnTo>
                  <a:pt x="850391" y="37913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8791" y="2164079"/>
            <a:ext cx="841375" cy="468630"/>
          </a:xfrm>
          <a:custGeom>
            <a:avLst/>
            <a:gdLst/>
            <a:ahLst/>
            <a:cxnLst/>
            <a:rect l="l" t="t" r="r" b="b"/>
            <a:pathLst>
              <a:path w="841375" h="468630">
                <a:moveTo>
                  <a:pt x="0" y="420624"/>
                </a:moveTo>
                <a:lnTo>
                  <a:pt x="68782" y="451566"/>
                </a:lnTo>
                <a:lnTo>
                  <a:pt x="142937" y="466694"/>
                </a:lnTo>
                <a:lnTo>
                  <a:pt x="181630" y="468533"/>
                </a:lnTo>
                <a:lnTo>
                  <a:pt x="221187" y="466666"/>
                </a:lnTo>
                <a:lnTo>
                  <a:pt x="261448" y="461176"/>
                </a:lnTo>
                <a:lnTo>
                  <a:pt x="302253" y="452143"/>
                </a:lnTo>
                <a:lnTo>
                  <a:pt x="343443" y="439652"/>
                </a:lnTo>
                <a:lnTo>
                  <a:pt x="384858" y="423784"/>
                </a:lnTo>
                <a:lnTo>
                  <a:pt x="426338" y="404622"/>
                </a:lnTo>
                <a:lnTo>
                  <a:pt x="467724" y="382248"/>
                </a:lnTo>
                <a:lnTo>
                  <a:pt x="508856" y="356744"/>
                </a:lnTo>
                <a:lnTo>
                  <a:pt x="549574" y="328194"/>
                </a:lnTo>
                <a:lnTo>
                  <a:pt x="589718" y="296680"/>
                </a:lnTo>
                <a:lnTo>
                  <a:pt x="629129" y="262283"/>
                </a:lnTo>
                <a:lnTo>
                  <a:pt x="667646" y="225087"/>
                </a:lnTo>
                <a:lnTo>
                  <a:pt x="705111" y="185174"/>
                </a:lnTo>
                <a:lnTo>
                  <a:pt x="741363" y="142626"/>
                </a:lnTo>
                <a:lnTo>
                  <a:pt x="776243" y="97526"/>
                </a:lnTo>
                <a:lnTo>
                  <a:pt x="809591" y="49957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2696" y="1856232"/>
            <a:ext cx="147955" cy="722630"/>
          </a:xfrm>
          <a:custGeom>
            <a:avLst/>
            <a:gdLst/>
            <a:ahLst/>
            <a:cxnLst/>
            <a:rect l="l" t="t" r="r" b="b"/>
            <a:pathLst>
              <a:path w="147954" h="722630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 </a:t>
            </a:r>
            <a:r>
              <a:rPr dirty="0"/>
              <a:t>Gate </a:t>
            </a:r>
            <a:r>
              <a:rPr spc="-5" dirty="0"/>
              <a:t>(Block Diagram Symbol  and </a:t>
            </a:r>
            <a:r>
              <a:rPr dirty="0"/>
              <a:t>Truth </a:t>
            </a:r>
            <a:r>
              <a:rPr spc="-5" dirty="0"/>
              <a:t>Table)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40</a:t>
            </a:fld>
            <a:r>
              <a:rPr spc="-10" dirty="0"/>
              <a:t>/78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6811" y="1745995"/>
            <a:ext cx="7770495" cy="2886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6985" indent="-344170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When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gates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interconnected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gating /  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network,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it is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a </a:t>
            </a:r>
            <a:r>
              <a:rPr sz="2000" i="1" u="sng" spc="-10" dirty="0">
                <a:solidFill>
                  <a:srgbClr val="333333"/>
                </a:solidFill>
                <a:latin typeface="Verdana"/>
                <a:cs typeface="Verdana"/>
              </a:rPr>
              <a:t>combinational </a:t>
            </a:r>
            <a:r>
              <a:rPr sz="2000" i="1" u="sng" spc="-5" dirty="0">
                <a:solidFill>
                  <a:srgbClr val="333333"/>
                </a:solidFill>
                <a:latin typeface="Verdana"/>
                <a:cs typeface="Verdana"/>
              </a:rPr>
              <a:t>logic</a:t>
            </a:r>
            <a:r>
              <a:rPr sz="2000" i="1" u="sng" spc="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i="1" u="sng" spc="-10" dirty="0">
                <a:solidFill>
                  <a:srgbClr val="333333"/>
                </a:solidFill>
                <a:latin typeface="Verdana"/>
                <a:cs typeface="Verdana"/>
              </a:rPr>
              <a:t>circuit</a:t>
            </a:r>
            <a:endParaRPr sz="2000" u="sng">
              <a:latin typeface="Verdana"/>
              <a:cs typeface="Verdana"/>
            </a:endParaRPr>
          </a:p>
          <a:p>
            <a:pPr marL="356870" marR="5715" indent="-344170" algn="just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Boolean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algebra expression for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given 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circuit  can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be derived by systematically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progressing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input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output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gates</a:t>
            </a:r>
            <a:endParaRPr sz="2000" u="sng">
              <a:latin typeface="Verdana"/>
              <a:cs typeface="Verdana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three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(AND,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NOT) are logically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complete because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any Boolean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expression 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realized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circuit using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three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gates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41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5708" y="679195"/>
            <a:ext cx="3096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Logic</a:t>
            </a:r>
            <a:r>
              <a:rPr sz="3200" spc="-25" dirty="0"/>
              <a:t> </a:t>
            </a:r>
            <a:r>
              <a:rPr sz="3200" spc="-5" dirty="0"/>
              <a:t>Circuits</a:t>
            </a:r>
            <a:endParaRPr sz="3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3283" y="4135628"/>
            <a:ext cx="252729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7780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B 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1639" y="4331208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7735" y="4693920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6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5535" y="4078276"/>
            <a:ext cx="850900" cy="381000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7591" y="30347"/>
                </a:lnTo>
                <a:lnTo>
                  <a:pt x="123083" y="8173"/>
                </a:lnTo>
                <a:lnTo>
                  <a:pt x="195156" y="0"/>
                </a:lnTo>
                <a:lnTo>
                  <a:pt x="233249" y="1013"/>
                </a:lnTo>
                <a:lnTo>
                  <a:pt x="272492" y="5347"/>
                </a:lnTo>
                <a:lnTo>
                  <a:pt x="312721" y="12940"/>
                </a:lnTo>
                <a:lnTo>
                  <a:pt x="353771" y="23733"/>
                </a:lnTo>
                <a:lnTo>
                  <a:pt x="395478" y="37666"/>
                </a:lnTo>
                <a:lnTo>
                  <a:pt x="437675" y="54678"/>
                </a:lnTo>
                <a:lnTo>
                  <a:pt x="480199" y="74710"/>
                </a:lnTo>
                <a:lnTo>
                  <a:pt x="522884" y="97700"/>
                </a:lnTo>
                <a:lnTo>
                  <a:pt x="565566" y="123590"/>
                </a:lnTo>
                <a:lnTo>
                  <a:pt x="608079" y="152319"/>
                </a:lnTo>
                <a:lnTo>
                  <a:pt x="650259" y="183827"/>
                </a:lnTo>
                <a:lnTo>
                  <a:pt x="691941" y="218054"/>
                </a:lnTo>
                <a:lnTo>
                  <a:pt x="732960" y="254939"/>
                </a:lnTo>
                <a:lnTo>
                  <a:pt x="773152" y="294423"/>
                </a:lnTo>
                <a:lnTo>
                  <a:pt x="812350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4679" y="4456176"/>
            <a:ext cx="841375" cy="466090"/>
          </a:xfrm>
          <a:custGeom>
            <a:avLst/>
            <a:gdLst/>
            <a:ahLst/>
            <a:cxnLst/>
            <a:rect l="l" t="t" r="r" b="b"/>
            <a:pathLst>
              <a:path w="841375" h="466089">
                <a:moveTo>
                  <a:pt x="0" y="417575"/>
                </a:moveTo>
                <a:lnTo>
                  <a:pt x="68095" y="448589"/>
                </a:lnTo>
                <a:lnTo>
                  <a:pt x="141824" y="463912"/>
                </a:lnTo>
                <a:lnTo>
                  <a:pt x="180389" y="465886"/>
                </a:lnTo>
                <a:lnTo>
                  <a:pt x="219868" y="464175"/>
                </a:lnTo>
                <a:lnTo>
                  <a:pt x="260095" y="458857"/>
                </a:lnTo>
                <a:lnTo>
                  <a:pt x="300906" y="450011"/>
                </a:lnTo>
                <a:lnTo>
                  <a:pt x="342137" y="437717"/>
                </a:lnTo>
                <a:lnTo>
                  <a:pt x="383622" y="422052"/>
                </a:lnTo>
                <a:lnTo>
                  <a:pt x="425195" y="403098"/>
                </a:lnTo>
                <a:lnTo>
                  <a:pt x="466694" y="380931"/>
                </a:lnTo>
                <a:lnTo>
                  <a:pt x="507952" y="355631"/>
                </a:lnTo>
                <a:lnTo>
                  <a:pt x="548804" y="327278"/>
                </a:lnTo>
                <a:lnTo>
                  <a:pt x="589087" y="295950"/>
                </a:lnTo>
                <a:lnTo>
                  <a:pt x="628634" y="261727"/>
                </a:lnTo>
                <a:lnTo>
                  <a:pt x="667281" y="224686"/>
                </a:lnTo>
                <a:lnTo>
                  <a:pt x="704864" y="184908"/>
                </a:lnTo>
                <a:lnTo>
                  <a:pt x="741217" y="142472"/>
                </a:lnTo>
                <a:lnTo>
                  <a:pt x="776175" y="97455"/>
                </a:lnTo>
                <a:lnTo>
                  <a:pt x="809573" y="49938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8583" y="4145279"/>
            <a:ext cx="147320" cy="725805"/>
          </a:xfrm>
          <a:custGeom>
            <a:avLst/>
            <a:gdLst/>
            <a:ahLst/>
            <a:cxnLst/>
            <a:rect l="l" t="t" r="r" b="b"/>
            <a:pathLst>
              <a:path w="147320" h="725804">
                <a:moveTo>
                  <a:pt x="6096" y="725424"/>
                </a:moveTo>
                <a:lnTo>
                  <a:pt x="37481" y="697313"/>
                </a:lnTo>
                <a:lnTo>
                  <a:pt x="64936" y="665894"/>
                </a:lnTo>
                <a:lnTo>
                  <a:pt x="88453" y="631463"/>
                </a:lnTo>
                <a:lnTo>
                  <a:pt x="108024" y="594319"/>
                </a:lnTo>
                <a:lnTo>
                  <a:pt x="123642" y="554759"/>
                </a:lnTo>
                <a:lnTo>
                  <a:pt x="135299" y="513081"/>
                </a:lnTo>
                <a:lnTo>
                  <a:pt x="142988" y="469583"/>
                </a:lnTo>
                <a:lnTo>
                  <a:pt x="146702" y="424562"/>
                </a:lnTo>
                <a:lnTo>
                  <a:pt x="146433" y="378316"/>
                </a:lnTo>
                <a:lnTo>
                  <a:pt x="142173" y="331144"/>
                </a:lnTo>
                <a:lnTo>
                  <a:pt x="133915" y="283343"/>
                </a:lnTo>
                <a:lnTo>
                  <a:pt x="121653" y="235210"/>
                </a:lnTo>
                <a:lnTo>
                  <a:pt x="105377" y="187044"/>
                </a:lnTo>
                <a:lnTo>
                  <a:pt x="85082" y="139142"/>
                </a:lnTo>
                <a:lnTo>
                  <a:pt x="60758" y="91802"/>
                </a:lnTo>
                <a:lnTo>
                  <a:pt x="32400" y="45322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3832" y="2825495"/>
            <a:ext cx="1548765" cy="6350"/>
          </a:xfrm>
          <a:custGeom>
            <a:avLst/>
            <a:gdLst/>
            <a:ahLst/>
            <a:cxnLst/>
            <a:rect l="l" t="t" r="r" b="b"/>
            <a:pathLst>
              <a:path w="1548764" h="6350">
                <a:moveTo>
                  <a:pt x="1548383" y="6095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5264" y="2389632"/>
            <a:ext cx="762000" cy="890269"/>
          </a:xfrm>
          <a:custGeom>
            <a:avLst/>
            <a:gdLst/>
            <a:ahLst/>
            <a:cxnLst/>
            <a:rect l="l" t="t" r="r" b="b"/>
            <a:pathLst>
              <a:path w="762000" h="890270">
                <a:moveTo>
                  <a:pt x="762000" y="445007"/>
                </a:moveTo>
                <a:lnTo>
                  <a:pt x="0" y="0"/>
                </a:lnTo>
                <a:lnTo>
                  <a:pt x="0" y="890015"/>
                </a:lnTo>
                <a:lnTo>
                  <a:pt x="762000" y="445007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2503" y="2718816"/>
            <a:ext cx="237744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16811" y="264210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32376" y="251155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92244" y="246227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05071" y="4453128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7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7200" y="2831592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104851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05988" y="3273044"/>
            <a:ext cx="68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5132" y="4900676"/>
            <a:ext cx="47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2684" y="4083811"/>
            <a:ext cx="912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B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4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12664" y="2822448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6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2664" y="3788664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6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2664" y="3496055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4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2664" y="3782567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4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3600" y="3224783"/>
            <a:ext cx="506095" cy="798830"/>
          </a:xfrm>
          <a:custGeom>
            <a:avLst/>
            <a:gdLst/>
            <a:ahLst/>
            <a:cxnLst/>
            <a:rect l="l" t="t" r="r" b="b"/>
            <a:pathLst>
              <a:path w="506095" h="798829">
                <a:moveTo>
                  <a:pt x="252984" y="0"/>
                </a:moveTo>
                <a:lnTo>
                  <a:pt x="326227" y="16744"/>
                </a:lnTo>
                <a:lnTo>
                  <a:pt x="359847" y="36788"/>
                </a:lnTo>
                <a:lnTo>
                  <a:pt x="390952" y="63827"/>
                </a:lnTo>
                <a:lnTo>
                  <a:pt x="419158" y="97268"/>
                </a:lnTo>
                <a:lnTo>
                  <a:pt x="444080" y="136521"/>
                </a:lnTo>
                <a:lnTo>
                  <a:pt x="465334" y="180995"/>
                </a:lnTo>
                <a:lnTo>
                  <a:pt x="482534" y="230099"/>
                </a:lnTo>
                <a:lnTo>
                  <a:pt x="495296" y="283244"/>
                </a:lnTo>
                <a:lnTo>
                  <a:pt x="503236" y="339837"/>
                </a:lnTo>
                <a:lnTo>
                  <a:pt x="505967" y="399288"/>
                </a:lnTo>
                <a:lnTo>
                  <a:pt x="503236" y="458051"/>
                </a:lnTo>
                <a:lnTo>
                  <a:pt x="495296" y="514218"/>
                </a:lnTo>
                <a:lnTo>
                  <a:pt x="482534" y="567157"/>
                </a:lnTo>
                <a:lnTo>
                  <a:pt x="465334" y="616234"/>
                </a:lnTo>
                <a:lnTo>
                  <a:pt x="444080" y="660818"/>
                </a:lnTo>
                <a:lnTo>
                  <a:pt x="419158" y="700277"/>
                </a:lnTo>
                <a:lnTo>
                  <a:pt x="390952" y="733979"/>
                </a:lnTo>
                <a:lnTo>
                  <a:pt x="359847" y="761292"/>
                </a:lnTo>
                <a:lnTo>
                  <a:pt x="326227" y="781584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55664" y="3624071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80376" y="344728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16571" y="3318764"/>
            <a:ext cx="174053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D=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40" dirty="0">
                <a:latin typeface="Symbol"/>
                <a:cs typeface="Symbol"/>
              </a:rPr>
              <a:t></a:t>
            </a:r>
            <a:r>
              <a:rPr sz="4725" spc="-60" baseline="-2645" dirty="0">
                <a:latin typeface="Symbol"/>
                <a:cs typeface="Symbol"/>
              </a:rPr>
              <a:t></a:t>
            </a:r>
            <a:r>
              <a:rPr sz="2400" spc="-40" dirty="0">
                <a:latin typeface="Arial"/>
                <a:cs typeface="Arial"/>
              </a:rPr>
              <a:t>B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</a:t>
            </a:r>
            <a:r>
              <a:rPr sz="4725" spc="-120" baseline="-2645" dirty="0">
                <a:latin typeface="Symbol"/>
                <a:cs typeface="Symbol"/>
              </a:rPr>
              <a:t></a:t>
            </a:r>
            <a:endParaRPr sz="4725" baseline="-2645">
              <a:latin typeface="Symbol"/>
              <a:cs typeface="Symbo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42</a:t>
            </a:fld>
            <a:r>
              <a:rPr spc="-10" dirty="0"/>
              <a:t>/78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15076" y="4031996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974852" y="691387"/>
            <a:ext cx="52165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pc="-5" dirty="0"/>
              <a:t>Finding Boolean</a:t>
            </a:r>
            <a:r>
              <a:rPr spc="40" dirty="0"/>
              <a:t> </a:t>
            </a:r>
            <a:r>
              <a:rPr spc="-5" dirty="0"/>
              <a:t>Expression</a:t>
            </a:r>
          </a:p>
          <a:p>
            <a:pPr marL="12700">
              <a:lnSpc>
                <a:spcPts val="2870"/>
              </a:lnSpc>
              <a:tabLst>
                <a:tab pos="3096895" algn="l"/>
              </a:tabLst>
            </a:pPr>
            <a:r>
              <a:rPr spc="-5" dirty="0"/>
              <a:t>of </a:t>
            </a:r>
            <a:r>
              <a:rPr dirty="0"/>
              <a:t>a</a:t>
            </a:r>
            <a:r>
              <a:rPr spc="30" dirty="0"/>
              <a:t> </a:t>
            </a:r>
            <a:r>
              <a:rPr spc="-5" dirty="0"/>
              <a:t>Logic</a:t>
            </a:r>
            <a:r>
              <a:rPr spc="10" dirty="0"/>
              <a:t> </a:t>
            </a:r>
            <a:r>
              <a:rPr spc="-5" dirty="0"/>
              <a:t>Circuit	(Example</a:t>
            </a:r>
            <a:r>
              <a:rPr spc="-75" dirty="0"/>
              <a:t> </a:t>
            </a:r>
            <a:r>
              <a:rPr spc="-5" dirty="0"/>
              <a:t>1)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644" y="2401316"/>
            <a:ext cx="249554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5240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A  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39" y="2587751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183" y="2965704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80">
                <a:moveTo>
                  <a:pt x="0" y="0"/>
                </a:moveTo>
                <a:lnTo>
                  <a:pt x="15666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9839" y="2330609"/>
            <a:ext cx="850900" cy="382270"/>
          </a:xfrm>
          <a:custGeom>
            <a:avLst/>
            <a:gdLst/>
            <a:ahLst/>
            <a:cxnLst/>
            <a:rect l="l" t="t" r="r" b="b"/>
            <a:pathLst>
              <a:path w="850900" h="382269">
                <a:moveTo>
                  <a:pt x="0" y="65118"/>
                </a:moveTo>
                <a:lnTo>
                  <a:pt x="60541" y="27872"/>
                </a:lnTo>
                <a:lnTo>
                  <a:pt x="129684" y="6345"/>
                </a:lnTo>
                <a:lnTo>
                  <a:pt x="205913" y="0"/>
                </a:lnTo>
                <a:lnTo>
                  <a:pt x="246210" y="2352"/>
                </a:lnTo>
                <a:lnTo>
                  <a:pt x="287710" y="8299"/>
                </a:lnTo>
                <a:lnTo>
                  <a:pt x="330223" y="17772"/>
                </a:lnTo>
                <a:lnTo>
                  <a:pt x="373560" y="30705"/>
                </a:lnTo>
                <a:lnTo>
                  <a:pt x="417530" y="47031"/>
                </a:lnTo>
                <a:lnTo>
                  <a:pt x="461945" y="66682"/>
                </a:lnTo>
                <a:lnTo>
                  <a:pt x="506614" y="89592"/>
                </a:lnTo>
                <a:lnTo>
                  <a:pt x="551349" y="115693"/>
                </a:lnTo>
                <a:lnTo>
                  <a:pt x="595959" y="144917"/>
                </a:lnTo>
                <a:lnTo>
                  <a:pt x="640255" y="177199"/>
                </a:lnTo>
                <a:lnTo>
                  <a:pt x="684048" y="212470"/>
                </a:lnTo>
                <a:lnTo>
                  <a:pt x="727147" y="250664"/>
                </a:lnTo>
                <a:lnTo>
                  <a:pt x="769364" y="291714"/>
                </a:lnTo>
                <a:lnTo>
                  <a:pt x="810509" y="335551"/>
                </a:lnTo>
                <a:lnTo>
                  <a:pt x="850392" y="38211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8983" y="2706623"/>
            <a:ext cx="841375" cy="468630"/>
          </a:xfrm>
          <a:custGeom>
            <a:avLst/>
            <a:gdLst/>
            <a:ahLst/>
            <a:cxnLst/>
            <a:rect l="l" t="t" r="r" b="b"/>
            <a:pathLst>
              <a:path w="841375" h="468630">
                <a:moveTo>
                  <a:pt x="0" y="420624"/>
                </a:moveTo>
                <a:lnTo>
                  <a:pt x="68095" y="451566"/>
                </a:lnTo>
                <a:lnTo>
                  <a:pt x="141824" y="466694"/>
                </a:lnTo>
                <a:lnTo>
                  <a:pt x="180389" y="468533"/>
                </a:lnTo>
                <a:lnTo>
                  <a:pt x="219868" y="466666"/>
                </a:lnTo>
                <a:lnTo>
                  <a:pt x="260095" y="461176"/>
                </a:lnTo>
                <a:lnTo>
                  <a:pt x="300906" y="452143"/>
                </a:lnTo>
                <a:lnTo>
                  <a:pt x="342137" y="439652"/>
                </a:lnTo>
                <a:lnTo>
                  <a:pt x="383622" y="423784"/>
                </a:lnTo>
                <a:lnTo>
                  <a:pt x="425196" y="404622"/>
                </a:lnTo>
                <a:lnTo>
                  <a:pt x="466694" y="382248"/>
                </a:lnTo>
                <a:lnTo>
                  <a:pt x="507952" y="356744"/>
                </a:lnTo>
                <a:lnTo>
                  <a:pt x="548804" y="328194"/>
                </a:lnTo>
                <a:lnTo>
                  <a:pt x="589087" y="296680"/>
                </a:lnTo>
                <a:lnTo>
                  <a:pt x="628634" y="262283"/>
                </a:lnTo>
                <a:lnTo>
                  <a:pt x="667281" y="225087"/>
                </a:lnTo>
                <a:lnTo>
                  <a:pt x="704864" y="185174"/>
                </a:lnTo>
                <a:lnTo>
                  <a:pt x="741217" y="142626"/>
                </a:lnTo>
                <a:lnTo>
                  <a:pt x="776175" y="97526"/>
                </a:lnTo>
                <a:lnTo>
                  <a:pt x="809573" y="49957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9839" y="2398776"/>
            <a:ext cx="147955" cy="722630"/>
          </a:xfrm>
          <a:custGeom>
            <a:avLst/>
            <a:gdLst/>
            <a:ahLst/>
            <a:cxnLst/>
            <a:rect l="l" t="t" r="r" b="b"/>
            <a:pathLst>
              <a:path w="147955" h="722630">
                <a:moveTo>
                  <a:pt x="6096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6952" y="3950208"/>
            <a:ext cx="765175" cy="893444"/>
          </a:xfrm>
          <a:custGeom>
            <a:avLst/>
            <a:gdLst/>
            <a:ahLst/>
            <a:cxnLst/>
            <a:rect l="l" t="t" r="r" b="b"/>
            <a:pathLst>
              <a:path w="765175" h="893445">
                <a:moveTo>
                  <a:pt x="765048" y="445007"/>
                </a:moveTo>
                <a:lnTo>
                  <a:pt x="0" y="0"/>
                </a:lnTo>
                <a:lnTo>
                  <a:pt x="0" y="893063"/>
                </a:lnTo>
                <a:lnTo>
                  <a:pt x="765048" y="445007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240" y="4279391"/>
            <a:ext cx="237744" cy="22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1935" y="439521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84734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0723" y="4833620"/>
            <a:ext cx="68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707" y="1962404"/>
            <a:ext cx="47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0135" y="3663696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0"/>
                </a:moveTo>
                <a:lnTo>
                  <a:pt x="0" y="7406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6232" y="3447288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6232" y="3654552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2071" y="355701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1623" y="3395471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8556" y="3157219"/>
            <a:ext cx="2047239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25" dirty="0">
                <a:latin typeface="Arial"/>
                <a:cs typeface="Arial"/>
              </a:rPr>
              <a:t>C=</a:t>
            </a:r>
            <a:r>
              <a:rPr sz="4350" spc="37" baseline="-2873" dirty="0">
                <a:latin typeface="Symbol"/>
                <a:cs typeface="Symbol"/>
              </a:rPr>
              <a:t></a:t>
            </a:r>
            <a:r>
              <a:rPr sz="2200" spc="25" dirty="0">
                <a:latin typeface="Arial"/>
                <a:cs typeface="Arial"/>
              </a:rPr>
              <a:t>A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+B</a:t>
            </a:r>
            <a:r>
              <a:rPr sz="4350" spc="-30" baseline="-2873" dirty="0">
                <a:latin typeface="Symbol"/>
                <a:cs typeface="Symbol"/>
              </a:rPr>
              <a:t></a:t>
            </a:r>
            <a:r>
              <a:rPr sz="2200" spc="-20" dirty="0">
                <a:latin typeface="Symbol"/>
                <a:cs typeface="Symbol"/>
              </a:rPr>
              <a:t></a:t>
            </a:r>
            <a:r>
              <a:rPr sz="5775" spc="-30" baseline="-5050" dirty="0">
                <a:latin typeface="Symbol"/>
                <a:cs typeface="Symbol"/>
              </a:rPr>
              <a:t></a:t>
            </a:r>
            <a:r>
              <a:rPr sz="2200" spc="-20" dirty="0">
                <a:latin typeface="Arial"/>
                <a:cs typeface="Arial"/>
              </a:rPr>
              <a:t>A</a:t>
            </a:r>
            <a:r>
              <a:rPr sz="2200" spc="-20" dirty="0">
                <a:latin typeface="Symbol"/>
                <a:cs typeface="Symbol"/>
              </a:rPr>
              <a:t>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Arial"/>
                <a:cs typeface="Arial"/>
              </a:rPr>
              <a:t>B</a:t>
            </a:r>
            <a:r>
              <a:rPr sz="5775" spc="-375" baseline="-5050" dirty="0">
                <a:latin typeface="Symbol"/>
                <a:cs typeface="Symbol"/>
              </a:rPr>
              <a:t></a:t>
            </a:r>
            <a:endParaRPr sz="5775" baseline="-50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07464" y="3078479"/>
            <a:ext cx="0" cy="1283335"/>
          </a:xfrm>
          <a:custGeom>
            <a:avLst/>
            <a:gdLst/>
            <a:ahLst/>
            <a:cxnLst/>
            <a:rect l="l" t="t" r="r" b="b"/>
            <a:pathLst>
              <a:path h="1283335">
                <a:moveTo>
                  <a:pt x="0" y="0"/>
                </a:moveTo>
                <a:lnTo>
                  <a:pt x="0" y="12832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7464" y="4349496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6567" y="4559808"/>
            <a:ext cx="951230" cy="3175"/>
          </a:xfrm>
          <a:custGeom>
            <a:avLst/>
            <a:gdLst/>
            <a:ahLst/>
            <a:cxnLst/>
            <a:rect l="l" t="t" r="r" b="b"/>
            <a:pathLst>
              <a:path w="951230" h="3175">
                <a:moveTo>
                  <a:pt x="0" y="0"/>
                </a:moveTo>
                <a:lnTo>
                  <a:pt x="950976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5572" y="4059428"/>
            <a:ext cx="894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744" algn="l"/>
              </a:tabLst>
            </a:pPr>
            <a:r>
              <a:rPr sz="2400" u="heavy" dirty="0">
                <a:latin typeface="Arial"/>
                <a:cs typeface="Arial"/>
              </a:rPr>
              <a:t> </a:t>
            </a:r>
            <a:r>
              <a:rPr sz="2400" u="heavy" spc="-33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A</a:t>
            </a:r>
            <a:r>
              <a:rPr sz="2400" u="heavy" spc="-229" dirty="0">
                <a:latin typeface="Arial"/>
                <a:cs typeface="Arial"/>
              </a:rPr>
              <a:t> </a:t>
            </a:r>
            <a:r>
              <a:rPr sz="2400" u="heavy" spc="60" dirty="0">
                <a:latin typeface="Symbol"/>
                <a:cs typeface="Symbol"/>
              </a:rPr>
              <a:t></a:t>
            </a:r>
            <a:r>
              <a:rPr sz="2400" u="heavy" spc="60" dirty="0">
                <a:latin typeface="Arial"/>
                <a:cs typeface="Arial"/>
              </a:rPr>
              <a:t>B	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86328" y="272186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3055" y="3148583"/>
            <a:ext cx="509270" cy="798830"/>
          </a:xfrm>
          <a:custGeom>
            <a:avLst/>
            <a:gdLst/>
            <a:ahLst/>
            <a:cxnLst/>
            <a:rect l="l" t="t" r="r" b="b"/>
            <a:pathLst>
              <a:path w="509270" h="798829">
                <a:moveTo>
                  <a:pt x="252984" y="0"/>
                </a:moveTo>
                <a:lnTo>
                  <a:pt x="326493" y="16744"/>
                </a:lnTo>
                <a:lnTo>
                  <a:pt x="360403" y="36788"/>
                </a:lnTo>
                <a:lnTo>
                  <a:pt x="391868" y="63827"/>
                </a:lnTo>
                <a:lnTo>
                  <a:pt x="420475" y="97268"/>
                </a:lnTo>
                <a:lnTo>
                  <a:pt x="445811" y="136521"/>
                </a:lnTo>
                <a:lnTo>
                  <a:pt x="467466" y="180995"/>
                </a:lnTo>
                <a:lnTo>
                  <a:pt x="485025" y="230099"/>
                </a:lnTo>
                <a:lnTo>
                  <a:pt x="498078" y="283244"/>
                </a:lnTo>
                <a:lnTo>
                  <a:pt x="506213" y="339837"/>
                </a:lnTo>
                <a:lnTo>
                  <a:pt x="509016" y="399288"/>
                </a:lnTo>
                <a:lnTo>
                  <a:pt x="506213" y="458051"/>
                </a:lnTo>
                <a:lnTo>
                  <a:pt x="498078" y="514218"/>
                </a:lnTo>
                <a:lnTo>
                  <a:pt x="485025" y="567157"/>
                </a:lnTo>
                <a:lnTo>
                  <a:pt x="467466" y="616234"/>
                </a:lnTo>
                <a:lnTo>
                  <a:pt x="445811" y="660818"/>
                </a:lnTo>
                <a:lnTo>
                  <a:pt x="420475" y="700277"/>
                </a:lnTo>
                <a:lnTo>
                  <a:pt x="391868" y="733979"/>
                </a:lnTo>
                <a:lnTo>
                  <a:pt x="360403" y="761292"/>
                </a:lnTo>
                <a:lnTo>
                  <a:pt x="326493" y="781584"/>
                </a:lnTo>
                <a:lnTo>
                  <a:pt x="290549" y="794222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8400" y="4062984"/>
            <a:ext cx="509270" cy="798830"/>
          </a:xfrm>
          <a:custGeom>
            <a:avLst/>
            <a:gdLst/>
            <a:ahLst/>
            <a:cxnLst/>
            <a:rect l="l" t="t" r="r" b="b"/>
            <a:pathLst>
              <a:path w="509269" h="798829">
                <a:moveTo>
                  <a:pt x="256031" y="0"/>
                </a:moveTo>
                <a:lnTo>
                  <a:pt x="328162" y="16744"/>
                </a:lnTo>
                <a:lnTo>
                  <a:pt x="361576" y="36788"/>
                </a:lnTo>
                <a:lnTo>
                  <a:pt x="392653" y="63827"/>
                </a:lnTo>
                <a:lnTo>
                  <a:pt x="420969" y="97268"/>
                </a:lnTo>
                <a:lnTo>
                  <a:pt x="446098" y="136521"/>
                </a:lnTo>
                <a:lnTo>
                  <a:pt x="467612" y="180995"/>
                </a:lnTo>
                <a:lnTo>
                  <a:pt x="485087" y="230099"/>
                </a:lnTo>
                <a:lnTo>
                  <a:pt x="498097" y="283244"/>
                </a:lnTo>
                <a:lnTo>
                  <a:pt x="506215" y="339837"/>
                </a:lnTo>
                <a:lnTo>
                  <a:pt x="509016" y="399288"/>
                </a:lnTo>
                <a:lnTo>
                  <a:pt x="506215" y="458051"/>
                </a:lnTo>
                <a:lnTo>
                  <a:pt x="498097" y="514218"/>
                </a:lnTo>
                <a:lnTo>
                  <a:pt x="485087" y="567157"/>
                </a:lnTo>
                <a:lnTo>
                  <a:pt x="467612" y="616234"/>
                </a:lnTo>
                <a:lnTo>
                  <a:pt x="446098" y="660818"/>
                </a:lnTo>
                <a:lnTo>
                  <a:pt x="420969" y="700277"/>
                </a:lnTo>
                <a:lnTo>
                  <a:pt x="392653" y="733979"/>
                </a:lnTo>
                <a:lnTo>
                  <a:pt x="361576" y="761292"/>
                </a:lnTo>
                <a:lnTo>
                  <a:pt x="328162" y="781584"/>
                </a:lnTo>
                <a:lnTo>
                  <a:pt x="256031" y="798576"/>
                </a:lnTo>
                <a:lnTo>
                  <a:pt x="0" y="798576"/>
                </a:lnTo>
                <a:lnTo>
                  <a:pt x="0" y="0"/>
                </a:lnTo>
                <a:lnTo>
                  <a:pt x="256031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6232" y="2721864"/>
            <a:ext cx="0" cy="737870"/>
          </a:xfrm>
          <a:custGeom>
            <a:avLst/>
            <a:gdLst/>
            <a:ahLst/>
            <a:cxnLst/>
            <a:rect l="l" t="t" r="r" b="b"/>
            <a:pathLst>
              <a:path h="737870">
                <a:moveTo>
                  <a:pt x="0" y="0"/>
                </a:moveTo>
                <a:lnTo>
                  <a:pt x="0" y="73761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0032" y="2891408"/>
            <a:ext cx="161544" cy="197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8695" y="2542032"/>
            <a:ext cx="76200" cy="372110"/>
          </a:xfrm>
          <a:custGeom>
            <a:avLst/>
            <a:gdLst/>
            <a:ahLst/>
            <a:cxnLst/>
            <a:rect l="l" t="t" r="r" b="b"/>
            <a:pathLst>
              <a:path w="76200" h="372110">
                <a:moveTo>
                  <a:pt x="27431" y="74513"/>
                </a:moveTo>
                <a:lnTo>
                  <a:pt x="27431" y="371855"/>
                </a:lnTo>
                <a:lnTo>
                  <a:pt x="45719" y="371855"/>
                </a:lnTo>
                <a:lnTo>
                  <a:pt x="45719" y="76200"/>
                </a:lnTo>
                <a:lnTo>
                  <a:pt x="36576" y="76200"/>
                </a:lnTo>
                <a:lnTo>
                  <a:pt x="27431" y="74513"/>
                </a:lnTo>
                <a:close/>
              </a:path>
              <a:path w="76200" h="372110">
                <a:moveTo>
                  <a:pt x="45719" y="74566"/>
                </a:moveTo>
                <a:lnTo>
                  <a:pt x="36576" y="76200"/>
                </a:lnTo>
                <a:lnTo>
                  <a:pt x="45719" y="76200"/>
                </a:lnTo>
                <a:lnTo>
                  <a:pt x="45719" y="74566"/>
                </a:lnTo>
                <a:close/>
              </a:path>
              <a:path w="76200" h="372110">
                <a:moveTo>
                  <a:pt x="76200" y="39623"/>
                </a:moveTo>
                <a:lnTo>
                  <a:pt x="45719" y="39623"/>
                </a:lnTo>
                <a:lnTo>
                  <a:pt x="45719" y="74566"/>
                </a:lnTo>
                <a:lnTo>
                  <a:pt x="51768" y="73485"/>
                </a:lnTo>
                <a:lnTo>
                  <a:pt x="64388" y="65912"/>
                </a:lnTo>
                <a:lnTo>
                  <a:pt x="73009" y="54340"/>
                </a:lnTo>
                <a:lnTo>
                  <a:pt x="76200" y="39623"/>
                </a:lnTo>
                <a:close/>
              </a:path>
              <a:path w="76200" h="372110">
                <a:moveTo>
                  <a:pt x="36576" y="0"/>
                </a:moveTo>
                <a:lnTo>
                  <a:pt x="21859" y="3190"/>
                </a:lnTo>
                <a:lnTo>
                  <a:pt x="10287" y="11811"/>
                </a:lnTo>
                <a:lnTo>
                  <a:pt x="2714" y="24431"/>
                </a:lnTo>
                <a:lnTo>
                  <a:pt x="0" y="39623"/>
                </a:lnTo>
                <a:lnTo>
                  <a:pt x="2714" y="54340"/>
                </a:lnTo>
                <a:lnTo>
                  <a:pt x="10287" y="65912"/>
                </a:lnTo>
                <a:lnTo>
                  <a:pt x="21859" y="73485"/>
                </a:lnTo>
                <a:lnTo>
                  <a:pt x="27431" y="74513"/>
                </a:lnTo>
                <a:lnTo>
                  <a:pt x="27431" y="39623"/>
                </a:lnTo>
                <a:lnTo>
                  <a:pt x="76200" y="39623"/>
                </a:lnTo>
                <a:lnTo>
                  <a:pt x="73009" y="24431"/>
                </a:lnTo>
                <a:lnTo>
                  <a:pt x="64389" y="11811"/>
                </a:lnTo>
                <a:lnTo>
                  <a:pt x="51768" y="3190"/>
                </a:lnTo>
                <a:lnTo>
                  <a:pt x="36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6088" y="2926079"/>
            <a:ext cx="76200" cy="1640205"/>
          </a:xfrm>
          <a:custGeom>
            <a:avLst/>
            <a:gdLst/>
            <a:ahLst/>
            <a:cxnLst/>
            <a:rect l="l" t="t" r="r" b="b"/>
            <a:pathLst>
              <a:path w="76200" h="1640204">
                <a:moveTo>
                  <a:pt x="27431" y="74513"/>
                </a:moveTo>
                <a:lnTo>
                  <a:pt x="27431" y="1639824"/>
                </a:lnTo>
                <a:lnTo>
                  <a:pt x="45719" y="1639824"/>
                </a:lnTo>
                <a:lnTo>
                  <a:pt x="45719" y="76200"/>
                </a:lnTo>
                <a:lnTo>
                  <a:pt x="36575" y="76200"/>
                </a:lnTo>
                <a:lnTo>
                  <a:pt x="27431" y="74513"/>
                </a:lnTo>
                <a:close/>
              </a:path>
              <a:path w="76200" h="1640204">
                <a:moveTo>
                  <a:pt x="45719" y="74566"/>
                </a:moveTo>
                <a:lnTo>
                  <a:pt x="36575" y="76200"/>
                </a:lnTo>
                <a:lnTo>
                  <a:pt x="45719" y="76200"/>
                </a:lnTo>
                <a:lnTo>
                  <a:pt x="45719" y="74566"/>
                </a:lnTo>
                <a:close/>
              </a:path>
              <a:path w="76200" h="1640204">
                <a:moveTo>
                  <a:pt x="76200" y="39624"/>
                </a:moveTo>
                <a:lnTo>
                  <a:pt x="45719" y="39624"/>
                </a:lnTo>
                <a:lnTo>
                  <a:pt x="45719" y="74566"/>
                </a:lnTo>
                <a:lnTo>
                  <a:pt x="51768" y="73485"/>
                </a:lnTo>
                <a:lnTo>
                  <a:pt x="64389" y="65912"/>
                </a:lnTo>
                <a:lnTo>
                  <a:pt x="73009" y="54340"/>
                </a:lnTo>
                <a:lnTo>
                  <a:pt x="76200" y="39624"/>
                </a:lnTo>
                <a:close/>
              </a:path>
              <a:path w="76200" h="1640204">
                <a:moveTo>
                  <a:pt x="36575" y="0"/>
                </a:moveTo>
                <a:lnTo>
                  <a:pt x="21859" y="3190"/>
                </a:lnTo>
                <a:lnTo>
                  <a:pt x="10287" y="11811"/>
                </a:lnTo>
                <a:lnTo>
                  <a:pt x="2714" y="24431"/>
                </a:lnTo>
                <a:lnTo>
                  <a:pt x="0" y="39624"/>
                </a:lnTo>
                <a:lnTo>
                  <a:pt x="2714" y="54340"/>
                </a:lnTo>
                <a:lnTo>
                  <a:pt x="10287" y="65912"/>
                </a:lnTo>
                <a:lnTo>
                  <a:pt x="21859" y="73485"/>
                </a:lnTo>
                <a:lnTo>
                  <a:pt x="27431" y="74513"/>
                </a:lnTo>
                <a:lnTo>
                  <a:pt x="27431" y="39624"/>
                </a:lnTo>
                <a:lnTo>
                  <a:pt x="76200" y="39624"/>
                </a:lnTo>
                <a:lnTo>
                  <a:pt x="73009" y="24431"/>
                </a:lnTo>
                <a:lnTo>
                  <a:pt x="64389" y="11811"/>
                </a:lnTo>
                <a:lnTo>
                  <a:pt x="51768" y="3190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31211" y="4891532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0244" y="2288539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10328" y="40751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97628" y="4041140"/>
            <a:ext cx="5010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204" dirty="0">
                <a:latin typeface="Arial"/>
                <a:cs typeface="Arial"/>
              </a:rPr>
              <a:t>A</a:t>
            </a:r>
            <a:r>
              <a:rPr sz="2200" spc="15" dirty="0">
                <a:latin typeface="Symbol"/>
                <a:cs typeface="Symbol"/>
              </a:rPr>
              <a:t></a:t>
            </a:r>
            <a:r>
              <a:rPr sz="2200" spc="1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43</a:t>
            </a:fld>
            <a:r>
              <a:rPr spc="-10" dirty="0"/>
              <a:t>/78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046723" y="3958844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965708" y="660908"/>
            <a:ext cx="521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Finding Boolean</a:t>
            </a:r>
            <a:r>
              <a:rPr spc="40" dirty="0"/>
              <a:t> </a:t>
            </a:r>
            <a:r>
              <a:rPr spc="-5" dirty="0"/>
              <a:t>Expression</a:t>
            </a:r>
          </a:p>
          <a:p>
            <a:pPr marL="12700">
              <a:lnSpc>
                <a:spcPct val="100000"/>
              </a:lnSpc>
              <a:tabLst>
                <a:tab pos="3096895" algn="l"/>
              </a:tabLst>
            </a:pPr>
            <a:r>
              <a:rPr spc="-5" dirty="0"/>
              <a:t>of </a:t>
            </a:r>
            <a:r>
              <a:rPr dirty="0"/>
              <a:t>a</a:t>
            </a:r>
            <a:r>
              <a:rPr spc="30" dirty="0"/>
              <a:t> </a:t>
            </a:r>
            <a:r>
              <a:rPr spc="-5" dirty="0"/>
              <a:t>Logic</a:t>
            </a:r>
            <a:r>
              <a:rPr spc="10" dirty="0"/>
              <a:t> </a:t>
            </a:r>
            <a:r>
              <a:rPr spc="-5" dirty="0"/>
              <a:t>Circuit	(Example</a:t>
            </a:r>
            <a:r>
              <a:rPr spc="-75" dirty="0"/>
              <a:t> </a:t>
            </a:r>
            <a:r>
              <a:rPr spc="-5" dirty="0"/>
              <a:t>2)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9471" y="4163567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1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2576" y="4541520"/>
            <a:ext cx="3721735" cy="0"/>
          </a:xfrm>
          <a:custGeom>
            <a:avLst/>
            <a:gdLst/>
            <a:ahLst/>
            <a:cxnLst/>
            <a:rect l="l" t="t" r="r" b="b"/>
            <a:pathLst>
              <a:path w="3721735">
                <a:moveTo>
                  <a:pt x="0" y="0"/>
                </a:moveTo>
                <a:lnTo>
                  <a:pt x="37216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7023" y="3905021"/>
            <a:ext cx="850900" cy="381000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6522"/>
                </a:moveTo>
                <a:lnTo>
                  <a:pt x="61329" y="28561"/>
                </a:lnTo>
                <a:lnTo>
                  <a:pt x="131094" y="6587"/>
                </a:lnTo>
                <a:lnTo>
                  <a:pt x="207779" y="0"/>
                </a:lnTo>
                <a:lnTo>
                  <a:pt x="248242" y="2289"/>
                </a:lnTo>
                <a:lnTo>
                  <a:pt x="289867" y="8199"/>
                </a:lnTo>
                <a:lnTo>
                  <a:pt x="332463" y="17657"/>
                </a:lnTo>
                <a:lnTo>
                  <a:pt x="375841" y="30585"/>
                </a:lnTo>
                <a:lnTo>
                  <a:pt x="419811" y="46911"/>
                </a:lnTo>
                <a:lnTo>
                  <a:pt x="464184" y="66558"/>
                </a:lnTo>
                <a:lnTo>
                  <a:pt x="508771" y="89451"/>
                </a:lnTo>
                <a:lnTo>
                  <a:pt x="553381" y="115516"/>
                </a:lnTo>
                <a:lnTo>
                  <a:pt x="597825" y="144677"/>
                </a:lnTo>
                <a:lnTo>
                  <a:pt x="641914" y="176860"/>
                </a:lnTo>
                <a:lnTo>
                  <a:pt x="685458" y="211989"/>
                </a:lnTo>
                <a:lnTo>
                  <a:pt x="728267" y="249989"/>
                </a:lnTo>
                <a:lnTo>
                  <a:pt x="770152" y="290785"/>
                </a:lnTo>
                <a:lnTo>
                  <a:pt x="810924" y="334303"/>
                </a:lnTo>
                <a:lnTo>
                  <a:pt x="850392" y="38046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6167" y="4282440"/>
            <a:ext cx="841375" cy="467359"/>
          </a:xfrm>
          <a:custGeom>
            <a:avLst/>
            <a:gdLst/>
            <a:ahLst/>
            <a:cxnLst/>
            <a:rect l="l" t="t" r="r" b="b"/>
            <a:pathLst>
              <a:path w="841375" h="467360">
                <a:moveTo>
                  <a:pt x="0" y="417576"/>
                </a:moveTo>
                <a:lnTo>
                  <a:pt x="68782" y="449276"/>
                </a:lnTo>
                <a:lnTo>
                  <a:pt x="142937" y="465024"/>
                </a:lnTo>
                <a:lnTo>
                  <a:pt x="181630" y="467127"/>
                </a:lnTo>
                <a:lnTo>
                  <a:pt x="221187" y="465494"/>
                </a:lnTo>
                <a:lnTo>
                  <a:pt x="261448" y="460209"/>
                </a:lnTo>
                <a:lnTo>
                  <a:pt x="302253" y="451358"/>
                </a:lnTo>
                <a:lnTo>
                  <a:pt x="343443" y="439023"/>
                </a:lnTo>
                <a:lnTo>
                  <a:pt x="384858" y="423289"/>
                </a:lnTo>
                <a:lnTo>
                  <a:pt x="426339" y="404241"/>
                </a:lnTo>
                <a:lnTo>
                  <a:pt x="467724" y="381961"/>
                </a:lnTo>
                <a:lnTo>
                  <a:pt x="508856" y="356536"/>
                </a:lnTo>
                <a:lnTo>
                  <a:pt x="549574" y="328048"/>
                </a:lnTo>
                <a:lnTo>
                  <a:pt x="589718" y="296582"/>
                </a:lnTo>
                <a:lnTo>
                  <a:pt x="629129" y="262221"/>
                </a:lnTo>
                <a:lnTo>
                  <a:pt x="667646" y="225051"/>
                </a:lnTo>
                <a:lnTo>
                  <a:pt x="705111" y="185156"/>
                </a:lnTo>
                <a:lnTo>
                  <a:pt x="741363" y="142619"/>
                </a:lnTo>
                <a:lnTo>
                  <a:pt x="776243" y="97524"/>
                </a:lnTo>
                <a:lnTo>
                  <a:pt x="809591" y="49956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0071" y="3974591"/>
            <a:ext cx="147955" cy="722630"/>
          </a:xfrm>
          <a:custGeom>
            <a:avLst/>
            <a:gdLst/>
            <a:ahLst/>
            <a:cxnLst/>
            <a:rect l="l" t="t" r="r" b="b"/>
            <a:pathLst>
              <a:path w="147954" h="722629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1755" y="4772659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0959" y="3596640"/>
            <a:ext cx="1045844" cy="3175"/>
          </a:xfrm>
          <a:custGeom>
            <a:avLst/>
            <a:gdLst/>
            <a:ahLst/>
            <a:cxnLst/>
            <a:rect l="l" t="t" r="r" b="b"/>
            <a:pathLst>
              <a:path w="1045845" h="3175">
                <a:moveTo>
                  <a:pt x="0" y="0"/>
                </a:moveTo>
                <a:lnTo>
                  <a:pt x="1045463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86859" y="3212083"/>
            <a:ext cx="59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60" dirty="0">
                <a:latin typeface="Symbol"/>
                <a:cs typeface="Symbol"/>
              </a:rPr>
              <a:t></a:t>
            </a:r>
            <a:r>
              <a:rPr sz="2400" spc="6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5847" y="3197351"/>
            <a:ext cx="506095" cy="798830"/>
          </a:xfrm>
          <a:custGeom>
            <a:avLst/>
            <a:gdLst/>
            <a:ahLst/>
            <a:cxnLst/>
            <a:rect l="l" t="t" r="r" b="b"/>
            <a:pathLst>
              <a:path w="506095" h="798829">
                <a:moveTo>
                  <a:pt x="252984" y="0"/>
                </a:moveTo>
                <a:lnTo>
                  <a:pt x="326227" y="16991"/>
                </a:lnTo>
                <a:lnTo>
                  <a:pt x="359847" y="37283"/>
                </a:lnTo>
                <a:lnTo>
                  <a:pt x="390952" y="64596"/>
                </a:lnTo>
                <a:lnTo>
                  <a:pt x="419158" y="98298"/>
                </a:lnTo>
                <a:lnTo>
                  <a:pt x="444080" y="137757"/>
                </a:lnTo>
                <a:lnTo>
                  <a:pt x="465334" y="182341"/>
                </a:lnTo>
                <a:lnTo>
                  <a:pt x="482534" y="231418"/>
                </a:lnTo>
                <a:lnTo>
                  <a:pt x="495296" y="284357"/>
                </a:lnTo>
                <a:lnTo>
                  <a:pt x="503236" y="340524"/>
                </a:lnTo>
                <a:lnTo>
                  <a:pt x="505967" y="399288"/>
                </a:lnTo>
                <a:lnTo>
                  <a:pt x="503236" y="458738"/>
                </a:lnTo>
                <a:lnTo>
                  <a:pt x="495296" y="515331"/>
                </a:lnTo>
                <a:lnTo>
                  <a:pt x="482534" y="568476"/>
                </a:lnTo>
                <a:lnTo>
                  <a:pt x="465334" y="617580"/>
                </a:lnTo>
                <a:lnTo>
                  <a:pt x="444080" y="662054"/>
                </a:lnTo>
                <a:lnTo>
                  <a:pt x="419158" y="701307"/>
                </a:lnTo>
                <a:lnTo>
                  <a:pt x="390952" y="734748"/>
                </a:lnTo>
                <a:lnTo>
                  <a:pt x="359847" y="761787"/>
                </a:lnTo>
                <a:lnTo>
                  <a:pt x="326227" y="781831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15132" y="2779267"/>
            <a:ext cx="66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3376" y="3593591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9527" y="3346703"/>
            <a:ext cx="1049020" cy="12700"/>
          </a:xfrm>
          <a:custGeom>
            <a:avLst/>
            <a:gdLst/>
            <a:ahLst/>
            <a:cxnLst/>
            <a:rect l="l" t="t" r="r" b="b"/>
            <a:pathLst>
              <a:path w="1049020" h="12700">
                <a:moveTo>
                  <a:pt x="0" y="12192"/>
                </a:moveTo>
                <a:lnTo>
                  <a:pt x="10485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3432" y="3825240"/>
            <a:ext cx="1033780" cy="3175"/>
          </a:xfrm>
          <a:custGeom>
            <a:avLst/>
            <a:gdLst/>
            <a:ahLst/>
            <a:cxnLst/>
            <a:rect l="l" t="t" r="r" b="b"/>
            <a:pathLst>
              <a:path w="1033779" h="3175">
                <a:moveTo>
                  <a:pt x="0" y="0"/>
                </a:moveTo>
                <a:lnTo>
                  <a:pt x="1033271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50811" y="3907028"/>
            <a:ext cx="1283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latin typeface="Arial"/>
                <a:cs typeface="Arial"/>
              </a:rPr>
              <a:t> </a:t>
            </a:r>
            <a:r>
              <a:rPr sz="2400" u="heavy" spc="-30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A </a:t>
            </a:r>
            <a:r>
              <a:rPr sz="2400" u="heavy" spc="60" dirty="0">
                <a:latin typeface="Symbol"/>
                <a:cs typeface="Symbol"/>
              </a:rPr>
              <a:t></a:t>
            </a:r>
            <a:r>
              <a:rPr sz="2400" u="heavy" spc="60" dirty="0">
                <a:latin typeface="Arial"/>
                <a:cs typeface="Arial"/>
              </a:rPr>
              <a:t>B</a:t>
            </a:r>
            <a:r>
              <a:rPr sz="2400" u="heavy" spc="-390" dirty="0">
                <a:latin typeface="Arial"/>
                <a:cs typeface="Arial"/>
              </a:rPr>
              <a:t> </a:t>
            </a:r>
            <a:r>
              <a:rPr sz="2400" u="heavy" spc="185" dirty="0">
                <a:latin typeface="Arial"/>
                <a:cs typeface="Arial"/>
              </a:rPr>
              <a:t>+C</a:t>
            </a:r>
            <a:r>
              <a:rPr sz="2400" u="heavy" spc="-270" dirty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44</a:t>
            </a:fld>
            <a:r>
              <a:rPr spc="-10" dirty="0"/>
              <a:t>/78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47748" y="3038348"/>
            <a:ext cx="22923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 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2988" y="433679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3092" y="2056892"/>
            <a:ext cx="2801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Boolean Expression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4723" y="2023364"/>
            <a:ext cx="115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60" dirty="0">
                <a:latin typeface="Symbol"/>
                <a:cs typeface="Symbol"/>
              </a:rPr>
              <a:t></a:t>
            </a:r>
            <a:r>
              <a:rPr sz="2400" spc="60" dirty="0">
                <a:latin typeface="Arial"/>
                <a:cs typeface="Arial"/>
              </a:rPr>
              <a:t>B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+C</a:t>
            </a:r>
            <a:r>
              <a:rPr sz="2400" spc="-270" dirty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74852" y="670051"/>
            <a:ext cx="745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Logic Circuit from a Boolean  Expression (Example</a:t>
            </a:r>
            <a:r>
              <a:rPr spc="25" dirty="0"/>
              <a:t> </a:t>
            </a:r>
            <a:r>
              <a:rPr spc="-5" dirty="0"/>
              <a:t>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0120" y="3026664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7315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3023" y="3093720"/>
            <a:ext cx="752856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0696" y="5638800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7311" y="3605784"/>
            <a:ext cx="137160" cy="137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2719" y="3166872"/>
            <a:ext cx="448309" cy="424180"/>
          </a:xfrm>
          <a:custGeom>
            <a:avLst/>
            <a:gdLst/>
            <a:ahLst/>
            <a:cxnLst/>
            <a:rect l="l" t="t" r="r" b="b"/>
            <a:pathLst>
              <a:path w="448309" h="424179">
                <a:moveTo>
                  <a:pt x="280415" y="417575"/>
                </a:moveTo>
                <a:lnTo>
                  <a:pt x="173735" y="417575"/>
                </a:lnTo>
                <a:lnTo>
                  <a:pt x="179831" y="423672"/>
                </a:lnTo>
                <a:lnTo>
                  <a:pt x="271272" y="423672"/>
                </a:lnTo>
                <a:lnTo>
                  <a:pt x="280415" y="417575"/>
                </a:lnTo>
                <a:close/>
              </a:path>
              <a:path w="448309" h="424179">
                <a:moveTo>
                  <a:pt x="350520" y="313943"/>
                </a:moveTo>
                <a:lnTo>
                  <a:pt x="103631" y="313943"/>
                </a:lnTo>
                <a:lnTo>
                  <a:pt x="109727" y="323088"/>
                </a:lnTo>
                <a:lnTo>
                  <a:pt x="124968" y="335279"/>
                </a:lnTo>
                <a:lnTo>
                  <a:pt x="137159" y="350519"/>
                </a:lnTo>
                <a:lnTo>
                  <a:pt x="140207" y="356615"/>
                </a:lnTo>
                <a:lnTo>
                  <a:pt x="149351" y="362712"/>
                </a:lnTo>
                <a:lnTo>
                  <a:pt x="149351" y="368807"/>
                </a:lnTo>
                <a:lnTo>
                  <a:pt x="152400" y="374903"/>
                </a:lnTo>
                <a:lnTo>
                  <a:pt x="152400" y="390143"/>
                </a:lnTo>
                <a:lnTo>
                  <a:pt x="158496" y="396239"/>
                </a:lnTo>
                <a:lnTo>
                  <a:pt x="158496" y="411479"/>
                </a:lnTo>
                <a:lnTo>
                  <a:pt x="164591" y="417575"/>
                </a:lnTo>
                <a:lnTo>
                  <a:pt x="289559" y="417575"/>
                </a:lnTo>
                <a:lnTo>
                  <a:pt x="295655" y="411479"/>
                </a:lnTo>
                <a:lnTo>
                  <a:pt x="295655" y="402336"/>
                </a:lnTo>
                <a:lnTo>
                  <a:pt x="301751" y="396239"/>
                </a:lnTo>
                <a:lnTo>
                  <a:pt x="301751" y="374903"/>
                </a:lnTo>
                <a:lnTo>
                  <a:pt x="307848" y="368807"/>
                </a:lnTo>
                <a:lnTo>
                  <a:pt x="307848" y="362712"/>
                </a:lnTo>
                <a:lnTo>
                  <a:pt x="310896" y="356615"/>
                </a:lnTo>
                <a:lnTo>
                  <a:pt x="332231" y="335279"/>
                </a:lnTo>
                <a:lnTo>
                  <a:pt x="350520" y="323088"/>
                </a:lnTo>
                <a:lnTo>
                  <a:pt x="350520" y="313943"/>
                </a:lnTo>
                <a:close/>
              </a:path>
              <a:path w="448309" h="424179">
                <a:moveTo>
                  <a:pt x="274320" y="0"/>
                </a:moveTo>
                <a:lnTo>
                  <a:pt x="173735" y="0"/>
                </a:lnTo>
                <a:lnTo>
                  <a:pt x="158496" y="9143"/>
                </a:lnTo>
                <a:lnTo>
                  <a:pt x="140207" y="9143"/>
                </a:lnTo>
                <a:lnTo>
                  <a:pt x="103631" y="21336"/>
                </a:lnTo>
                <a:lnTo>
                  <a:pt x="85344" y="33527"/>
                </a:lnTo>
                <a:lnTo>
                  <a:pt x="60959" y="48767"/>
                </a:lnTo>
                <a:lnTo>
                  <a:pt x="45720" y="60960"/>
                </a:lnTo>
                <a:lnTo>
                  <a:pt x="36575" y="76200"/>
                </a:lnTo>
                <a:lnTo>
                  <a:pt x="24383" y="88391"/>
                </a:lnTo>
                <a:lnTo>
                  <a:pt x="15239" y="103631"/>
                </a:lnTo>
                <a:lnTo>
                  <a:pt x="9144" y="118872"/>
                </a:lnTo>
                <a:lnTo>
                  <a:pt x="6096" y="131063"/>
                </a:lnTo>
                <a:lnTo>
                  <a:pt x="6096" y="137160"/>
                </a:lnTo>
                <a:lnTo>
                  <a:pt x="0" y="152400"/>
                </a:lnTo>
                <a:lnTo>
                  <a:pt x="0" y="164591"/>
                </a:lnTo>
                <a:lnTo>
                  <a:pt x="6096" y="170687"/>
                </a:lnTo>
                <a:lnTo>
                  <a:pt x="6096" y="185927"/>
                </a:lnTo>
                <a:lnTo>
                  <a:pt x="9144" y="192024"/>
                </a:lnTo>
                <a:lnTo>
                  <a:pt x="9144" y="198119"/>
                </a:lnTo>
                <a:lnTo>
                  <a:pt x="15239" y="207263"/>
                </a:lnTo>
                <a:lnTo>
                  <a:pt x="15239" y="213360"/>
                </a:lnTo>
                <a:lnTo>
                  <a:pt x="21335" y="219455"/>
                </a:lnTo>
                <a:lnTo>
                  <a:pt x="24383" y="225551"/>
                </a:lnTo>
                <a:lnTo>
                  <a:pt x="36575" y="240791"/>
                </a:lnTo>
                <a:lnTo>
                  <a:pt x="45720" y="252983"/>
                </a:lnTo>
                <a:lnTo>
                  <a:pt x="57911" y="274319"/>
                </a:lnTo>
                <a:lnTo>
                  <a:pt x="73151" y="286512"/>
                </a:lnTo>
                <a:lnTo>
                  <a:pt x="100583" y="313943"/>
                </a:lnTo>
                <a:lnTo>
                  <a:pt x="353568" y="313943"/>
                </a:lnTo>
                <a:lnTo>
                  <a:pt x="381000" y="286512"/>
                </a:lnTo>
                <a:lnTo>
                  <a:pt x="396239" y="274319"/>
                </a:lnTo>
                <a:lnTo>
                  <a:pt x="405383" y="252983"/>
                </a:lnTo>
                <a:lnTo>
                  <a:pt x="417575" y="240791"/>
                </a:lnTo>
                <a:lnTo>
                  <a:pt x="429768" y="225551"/>
                </a:lnTo>
                <a:lnTo>
                  <a:pt x="432815" y="219455"/>
                </a:lnTo>
                <a:lnTo>
                  <a:pt x="438911" y="213360"/>
                </a:lnTo>
                <a:lnTo>
                  <a:pt x="438911" y="207263"/>
                </a:lnTo>
                <a:lnTo>
                  <a:pt x="445007" y="198119"/>
                </a:lnTo>
                <a:lnTo>
                  <a:pt x="445007" y="192024"/>
                </a:lnTo>
                <a:lnTo>
                  <a:pt x="448055" y="185927"/>
                </a:lnTo>
                <a:lnTo>
                  <a:pt x="448055" y="131063"/>
                </a:lnTo>
                <a:lnTo>
                  <a:pt x="445007" y="118872"/>
                </a:lnTo>
                <a:lnTo>
                  <a:pt x="438911" y="103631"/>
                </a:lnTo>
                <a:lnTo>
                  <a:pt x="429768" y="88391"/>
                </a:lnTo>
                <a:lnTo>
                  <a:pt x="402335" y="60960"/>
                </a:lnTo>
                <a:lnTo>
                  <a:pt x="381000" y="48767"/>
                </a:lnTo>
                <a:lnTo>
                  <a:pt x="365759" y="33527"/>
                </a:lnTo>
                <a:lnTo>
                  <a:pt x="344424" y="27431"/>
                </a:lnTo>
                <a:lnTo>
                  <a:pt x="326135" y="21336"/>
                </a:lnTo>
                <a:lnTo>
                  <a:pt x="295655" y="9143"/>
                </a:lnTo>
                <a:lnTo>
                  <a:pt x="274320" y="0"/>
                </a:lnTo>
                <a:close/>
              </a:path>
            </a:pathLst>
          </a:custGeom>
          <a:solidFill>
            <a:srgbClr val="FFFF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3188207"/>
            <a:ext cx="387350" cy="363220"/>
          </a:xfrm>
          <a:custGeom>
            <a:avLst/>
            <a:gdLst/>
            <a:ahLst/>
            <a:cxnLst/>
            <a:rect l="l" t="t" r="r" b="b"/>
            <a:pathLst>
              <a:path w="387350" h="363220">
                <a:moveTo>
                  <a:pt x="240792" y="362712"/>
                </a:moveTo>
                <a:lnTo>
                  <a:pt x="149351" y="362712"/>
                </a:lnTo>
                <a:lnTo>
                  <a:pt x="143255" y="353567"/>
                </a:lnTo>
                <a:lnTo>
                  <a:pt x="137159" y="347471"/>
                </a:lnTo>
                <a:lnTo>
                  <a:pt x="134111" y="341375"/>
                </a:lnTo>
                <a:lnTo>
                  <a:pt x="134111" y="329183"/>
                </a:lnTo>
                <a:lnTo>
                  <a:pt x="128016" y="323088"/>
                </a:lnTo>
                <a:lnTo>
                  <a:pt x="128016" y="307847"/>
                </a:lnTo>
                <a:lnTo>
                  <a:pt x="121920" y="301751"/>
                </a:lnTo>
                <a:lnTo>
                  <a:pt x="118872" y="301751"/>
                </a:lnTo>
                <a:lnTo>
                  <a:pt x="109727" y="292607"/>
                </a:lnTo>
                <a:lnTo>
                  <a:pt x="106679" y="286512"/>
                </a:lnTo>
                <a:lnTo>
                  <a:pt x="91440" y="271271"/>
                </a:lnTo>
                <a:lnTo>
                  <a:pt x="85344" y="265175"/>
                </a:lnTo>
                <a:lnTo>
                  <a:pt x="73151" y="259079"/>
                </a:lnTo>
                <a:lnTo>
                  <a:pt x="64007" y="246887"/>
                </a:lnTo>
                <a:lnTo>
                  <a:pt x="48768" y="231647"/>
                </a:lnTo>
                <a:lnTo>
                  <a:pt x="36575" y="219455"/>
                </a:lnTo>
                <a:lnTo>
                  <a:pt x="27431" y="204215"/>
                </a:lnTo>
                <a:lnTo>
                  <a:pt x="21335" y="192024"/>
                </a:lnTo>
                <a:lnTo>
                  <a:pt x="15240" y="192024"/>
                </a:lnTo>
                <a:lnTo>
                  <a:pt x="15240" y="185927"/>
                </a:lnTo>
                <a:lnTo>
                  <a:pt x="12192" y="176783"/>
                </a:lnTo>
                <a:lnTo>
                  <a:pt x="12192" y="170687"/>
                </a:lnTo>
                <a:lnTo>
                  <a:pt x="6096" y="164591"/>
                </a:lnTo>
                <a:lnTo>
                  <a:pt x="6096" y="155447"/>
                </a:lnTo>
                <a:lnTo>
                  <a:pt x="0" y="149351"/>
                </a:lnTo>
                <a:lnTo>
                  <a:pt x="0" y="109727"/>
                </a:lnTo>
                <a:lnTo>
                  <a:pt x="6096" y="97536"/>
                </a:lnTo>
                <a:lnTo>
                  <a:pt x="12192" y="88391"/>
                </a:lnTo>
                <a:lnTo>
                  <a:pt x="15240" y="76200"/>
                </a:lnTo>
                <a:lnTo>
                  <a:pt x="27431" y="60959"/>
                </a:lnTo>
                <a:lnTo>
                  <a:pt x="42672" y="54863"/>
                </a:lnTo>
                <a:lnTo>
                  <a:pt x="54864" y="39624"/>
                </a:lnTo>
                <a:lnTo>
                  <a:pt x="73151" y="27431"/>
                </a:lnTo>
                <a:lnTo>
                  <a:pt x="91440" y="21336"/>
                </a:lnTo>
                <a:lnTo>
                  <a:pt x="106679" y="12191"/>
                </a:lnTo>
                <a:lnTo>
                  <a:pt x="121920" y="6095"/>
                </a:lnTo>
                <a:lnTo>
                  <a:pt x="134111" y="6095"/>
                </a:lnTo>
                <a:lnTo>
                  <a:pt x="149351" y="0"/>
                </a:lnTo>
                <a:lnTo>
                  <a:pt x="240792" y="0"/>
                </a:lnTo>
                <a:lnTo>
                  <a:pt x="249935" y="6095"/>
                </a:lnTo>
                <a:lnTo>
                  <a:pt x="265175" y="12191"/>
                </a:lnTo>
                <a:lnTo>
                  <a:pt x="280416" y="12191"/>
                </a:lnTo>
                <a:lnTo>
                  <a:pt x="295655" y="21336"/>
                </a:lnTo>
                <a:lnTo>
                  <a:pt x="307848" y="27431"/>
                </a:lnTo>
                <a:lnTo>
                  <a:pt x="329183" y="39624"/>
                </a:lnTo>
                <a:lnTo>
                  <a:pt x="344424" y="54863"/>
                </a:lnTo>
                <a:lnTo>
                  <a:pt x="356616" y="60959"/>
                </a:lnTo>
                <a:lnTo>
                  <a:pt x="365759" y="76200"/>
                </a:lnTo>
                <a:lnTo>
                  <a:pt x="374903" y="88391"/>
                </a:lnTo>
                <a:lnTo>
                  <a:pt x="381000" y="97536"/>
                </a:lnTo>
                <a:lnTo>
                  <a:pt x="381000" y="109727"/>
                </a:lnTo>
                <a:lnTo>
                  <a:pt x="387096" y="121919"/>
                </a:lnTo>
                <a:lnTo>
                  <a:pt x="387096" y="155447"/>
                </a:lnTo>
                <a:lnTo>
                  <a:pt x="381000" y="164591"/>
                </a:lnTo>
                <a:lnTo>
                  <a:pt x="381000" y="170687"/>
                </a:lnTo>
                <a:lnTo>
                  <a:pt x="374903" y="176783"/>
                </a:lnTo>
                <a:lnTo>
                  <a:pt x="374903" y="185927"/>
                </a:lnTo>
                <a:lnTo>
                  <a:pt x="371855" y="192024"/>
                </a:lnTo>
                <a:lnTo>
                  <a:pt x="359664" y="204215"/>
                </a:lnTo>
                <a:lnTo>
                  <a:pt x="350520" y="219455"/>
                </a:lnTo>
                <a:lnTo>
                  <a:pt x="338327" y="231647"/>
                </a:lnTo>
                <a:lnTo>
                  <a:pt x="323088" y="246887"/>
                </a:lnTo>
                <a:lnTo>
                  <a:pt x="313944" y="259079"/>
                </a:lnTo>
                <a:lnTo>
                  <a:pt x="307848" y="259079"/>
                </a:lnTo>
                <a:lnTo>
                  <a:pt x="301751" y="265175"/>
                </a:lnTo>
                <a:lnTo>
                  <a:pt x="301751" y="271271"/>
                </a:lnTo>
                <a:lnTo>
                  <a:pt x="295655" y="271271"/>
                </a:lnTo>
                <a:lnTo>
                  <a:pt x="280416" y="286512"/>
                </a:lnTo>
                <a:lnTo>
                  <a:pt x="271272" y="301751"/>
                </a:lnTo>
                <a:lnTo>
                  <a:pt x="265175" y="301751"/>
                </a:lnTo>
                <a:lnTo>
                  <a:pt x="265175" y="307847"/>
                </a:lnTo>
                <a:lnTo>
                  <a:pt x="259079" y="313943"/>
                </a:lnTo>
                <a:lnTo>
                  <a:pt x="259079" y="335279"/>
                </a:lnTo>
                <a:lnTo>
                  <a:pt x="256031" y="341375"/>
                </a:lnTo>
                <a:lnTo>
                  <a:pt x="249935" y="347471"/>
                </a:lnTo>
                <a:lnTo>
                  <a:pt x="249935" y="353567"/>
                </a:lnTo>
                <a:lnTo>
                  <a:pt x="243840" y="353567"/>
                </a:lnTo>
                <a:lnTo>
                  <a:pt x="240792" y="3627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7104" y="3182111"/>
            <a:ext cx="399415" cy="375285"/>
          </a:xfrm>
          <a:custGeom>
            <a:avLst/>
            <a:gdLst/>
            <a:ahLst/>
            <a:cxnLst/>
            <a:rect l="l" t="t" r="r" b="b"/>
            <a:pathLst>
              <a:path w="399415" h="375285">
                <a:moveTo>
                  <a:pt x="228600" y="368808"/>
                </a:moveTo>
                <a:lnTo>
                  <a:pt x="170688" y="368808"/>
                </a:lnTo>
                <a:lnTo>
                  <a:pt x="170688" y="374903"/>
                </a:lnTo>
                <a:lnTo>
                  <a:pt x="204216" y="374903"/>
                </a:lnTo>
                <a:lnTo>
                  <a:pt x="228600" y="368808"/>
                </a:lnTo>
                <a:close/>
              </a:path>
              <a:path w="399415" h="375285">
                <a:moveTo>
                  <a:pt x="128016" y="307848"/>
                </a:moveTo>
                <a:lnTo>
                  <a:pt x="124968" y="307848"/>
                </a:lnTo>
                <a:lnTo>
                  <a:pt x="128016" y="313943"/>
                </a:lnTo>
                <a:lnTo>
                  <a:pt x="134112" y="320039"/>
                </a:lnTo>
                <a:lnTo>
                  <a:pt x="134112" y="347472"/>
                </a:lnTo>
                <a:lnTo>
                  <a:pt x="140207" y="347472"/>
                </a:lnTo>
                <a:lnTo>
                  <a:pt x="140207" y="353567"/>
                </a:lnTo>
                <a:lnTo>
                  <a:pt x="143255" y="359663"/>
                </a:lnTo>
                <a:lnTo>
                  <a:pt x="149351" y="368808"/>
                </a:lnTo>
                <a:lnTo>
                  <a:pt x="164592" y="368808"/>
                </a:lnTo>
                <a:lnTo>
                  <a:pt x="155448" y="359663"/>
                </a:lnTo>
                <a:lnTo>
                  <a:pt x="149351" y="359663"/>
                </a:lnTo>
                <a:lnTo>
                  <a:pt x="143255" y="353567"/>
                </a:lnTo>
                <a:lnTo>
                  <a:pt x="143255" y="347472"/>
                </a:lnTo>
                <a:lnTo>
                  <a:pt x="140207" y="341375"/>
                </a:lnTo>
                <a:lnTo>
                  <a:pt x="140207" y="320039"/>
                </a:lnTo>
                <a:lnTo>
                  <a:pt x="128016" y="307848"/>
                </a:lnTo>
                <a:close/>
              </a:path>
              <a:path w="399415" h="375285">
                <a:moveTo>
                  <a:pt x="246888" y="359663"/>
                </a:moveTo>
                <a:lnTo>
                  <a:pt x="234696" y="368808"/>
                </a:lnTo>
                <a:lnTo>
                  <a:pt x="246888" y="368808"/>
                </a:lnTo>
                <a:lnTo>
                  <a:pt x="246888" y="359663"/>
                </a:lnTo>
                <a:close/>
              </a:path>
              <a:path w="399415" h="375285">
                <a:moveTo>
                  <a:pt x="301751" y="277367"/>
                </a:moveTo>
                <a:lnTo>
                  <a:pt x="286512" y="292608"/>
                </a:lnTo>
                <a:lnTo>
                  <a:pt x="277368" y="298703"/>
                </a:lnTo>
                <a:lnTo>
                  <a:pt x="271272" y="307848"/>
                </a:lnTo>
                <a:lnTo>
                  <a:pt x="265175" y="313943"/>
                </a:lnTo>
                <a:lnTo>
                  <a:pt x="265175" y="320039"/>
                </a:lnTo>
                <a:lnTo>
                  <a:pt x="262127" y="335279"/>
                </a:lnTo>
                <a:lnTo>
                  <a:pt x="262127" y="347472"/>
                </a:lnTo>
                <a:lnTo>
                  <a:pt x="249936" y="359663"/>
                </a:lnTo>
                <a:lnTo>
                  <a:pt x="246888" y="359663"/>
                </a:lnTo>
                <a:lnTo>
                  <a:pt x="246888" y="368808"/>
                </a:lnTo>
                <a:lnTo>
                  <a:pt x="249936" y="368808"/>
                </a:lnTo>
                <a:lnTo>
                  <a:pt x="256031" y="359663"/>
                </a:lnTo>
                <a:lnTo>
                  <a:pt x="262127" y="353567"/>
                </a:lnTo>
                <a:lnTo>
                  <a:pt x="265175" y="347472"/>
                </a:lnTo>
                <a:lnTo>
                  <a:pt x="265175" y="335279"/>
                </a:lnTo>
                <a:lnTo>
                  <a:pt x="271272" y="320039"/>
                </a:lnTo>
                <a:lnTo>
                  <a:pt x="271272" y="313943"/>
                </a:lnTo>
                <a:lnTo>
                  <a:pt x="277368" y="307848"/>
                </a:lnTo>
                <a:lnTo>
                  <a:pt x="283464" y="307848"/>
                </a:lnTo>
                <a:lnTo>
                  <a:pt x="301751" y="277367"/>
                </a:lnTo>
                <a:close/>
              </a:path>
              <a:path w="399415" h="375285">
                <a:moveTo>
                  <a:pt x="115824" y="298703"/>
                </a:moveTo>
                <a:lnTo>
                  <a:pt x="124968" y="313943"/>
                </a:lnTo>
                <a:lnTo>
                  <a:pt x="124968" y="307848"/>
                </a:lnTo>
                <a:lnTo>
                  <a:pt x="128016" y="307848"/>
                </a:lnTo>
                <a:lnTo>
                  <a:pt x="115824" y="298703"/>
                </a:lnTo>
                <a:close/>
              </a:path>
              <a:path w="399415" h="375285">
                <a:moveTo>
                  <a:pt x="283464" y="307848"/>
                </a:moveTo>
                <a:lnTo>
                  <a:pt x="277368" y="307848"/>
                </a:lnTo>
                <a:lnTo>
                  <a:pt x="277368" y="313943"/>
                </a:lnTo>
                <a:lnTo>
                  <a:pt x="283464" y="307848"/>
                </a:lnTo>
                <a:close/>
              </a:path>
              <a:path w="399415" h="375285">
                <a:moveTo>
                  <a:pt x="170688" y="6096"/>
                </a:moveTo>
                <a:lnTo>
                  <a:pt x="140207" y="6096"/>
                </a:lnTo>
                <a:lnTo>
                  <a:pt x="124968" y="12191"/>
                </a:lnTo>
                <a:lnTo>
                  <a:pt x="106679" y="18287"/>
                </a:lnTo>
                <a:lnTo>
                  <a:pt x="91440" y="27432"/>
                </a:lnTo>
                <a:lnTo>
                  <a:pt x="60960" y="39624"/>
                </a:lnTo>
                <a:lnTo>
                  <a:pt x="60960" y="45720"/>
                </a:lnTo>
                <a:lnTo>
                  <a:pt x="42672" y="51815"/>
                </a:lnTo>
                <a:lnTo>
                  <a:pt x="33527" y="67055"/>
                </a:lnTo>
                <a:lnTo>
                  <a:pt x="21336" y="82296"/>
                </a:lnTo>
                <a:lnTo>
                  <a:pt x="18288" y="88391"/>
                </a:lnTo>
                <a:lnTo>
                  <a:pt x="12192" y="103632"/>
                </a:lnTo>
                <a:lnTo>
                  <a:pt x="6096" y="115824"/>
                </a:lnTo>
                <a:lnTo>
                  <a:pt x="0" y="121920"/>
                </a:lnTo>
                <a:lnTo>
                  <a:pt x="0" y="149351"/>
                </a:lnTo>
                <a:lnTo>
                  <a:pt x="6096" y="155448"/>
                </a:lnTo>
                <a:lnTo>
                  <a:pt x="6096" y="161543"/>
                </a:lnTo>
                <a:lnTo>
                  <a:pt x="12192" y="176784"/>
                </a:lnTo>
                <a:lnTo>
                  <a:pt x="18288" y="182879"/>
                </a:lnTo>
                <a:lnTo>
                  <a:pt x="18288" y="198120"/>
                </a:lnTo>
                <a:lnTo>
                  <a:pt x="21336" y="198120"/>
                </a:lnTo>
                <a:lnTo>
                  <a:pt x="21336" y="204215"/>
                </a:lnTo>
                <a:lnTo>
                  <a:pt x="33527" y="210312"/>
                </a:lnTo>
                <a:lnTo>
                  <a:pt x="42672" y="225551"/>
                </a:lnTo>
                <a:lnTo>
                  <a:pt x="54864" y="237743"/>
                </a:lnTo>
                <a:lnTo>
                  <a:pt x="64007" y="252984"/>
                </a:lnTo>
                <a:lnTo>
                  <a:pt x="76200" y="265175"/>
                </a:lnTo>
                <a:lnTo>
                  <a:pt x="85344" y="271272"/>
                </a:lnTo>
                <a:lnTo>
                  <a:pt x="91440" y="277367"/>
                </a:lnTo>
                <a:lnTo>
                  <a:pt x="97536" y="277367"/>
                </a:lnTo>
                <a:lnTo>
                  <a:pt x="106679" y="292608"/>
                </a:lnTo>
                <a:lnTo>
                  <a:pt x="115824" y="298703"/>
                </a:lnTo>
                <a:lnTo>
                  <a:pt x="112775" y="292608"/>
                </a:lnTo>
                <a:lnTo>
                  <a:pt x="100584" y="277367"/>
                </a:lnTo>
                <a:lnTo>
                  <a:pt x="97536" y="271272"/>
                </a:lnTo>
                <a:lnTo>
                  <a:pt x="91440" y="271272"/>
                </a:lnTo>
                <a:lnTo>
                  <a:pt x="79248" y="259079"/>
                </a:lnTo>
                <a:lnTo>
                  <a:pt x="70103" y="252984"/>
                </a:lnTo>
                <a:lnTo>
                  <a:pt x="60960" y="237743"/>
                </a:lnTo>
                <a:lnTo>
                  <a:pt x="48768" y="225551"/>
                </a:lnTo>
                <a:lnTo>
                  <a:pt x="36575" y="210312"/>
                </a:lnTo>
                <a:lnTo>
                  <a:pt x="27431" y="198120"/>
                </a:lnTo>
                <a:lnTo>
                  <a:pt x="27431" y="192024"/>
                </a:lnTo>
                <a:lnTo>
                  <a:pt x="21336" y="182879"/>
                </a:lnTo>
                <a:lnTo>
                  <a:pt x="18288" y="176784"/>
                </a:lnTo>
                <a:lnTo>
                  <a:pt x="12192" y="161543"/>
                </a:lnTo>
                <a:lnTo>
                  <a:pt x="12192" y="115824"/>
                </a:lnTo>
                <a:lnTo>
                  <a:pt x="18288" y="103632"/>
                </a:lnTo>
                <a:lnTo>
                  <a:pt x="21336" y="94487"/>
                </a:lnTo>
                <a:lnTo>
                  <a:pt x="27431" y="82296"/>
                </a:lnTo>
                <a:lnTo>
                  <a:pt x="36575" y="67055"/>
                </a:lnTo>
                <a:lnTo>
                  <a:pt x="48768" y="60960"/>
                </a:lnTo>
                <a:lnTo>
                  <a:pt x="64007" y="45720"/>
                </a:lnTo>
                <a:lnTo>
                  <a:pt x="79248" y="33527"/>
                </a:lnTo>
                <a:lnTo>
                  <a:pt x="97536" y="27432"/>
                </a:lnTo>
                <a:lnTo>
                  <a:pt x="112775" y="18287"/>
                </a:lnTo>
                <a:lnTo>
                  <a:pt x="128016" y="18287"/>
                </a:lnTo>
                <a:lnTo>
                  <a:pt x="143255" y="12191"/>
                </a:lnTo>
                <a:lnTo>
                  <a:pt x="158496" y="12191"/>
                </a:lnTo>
                <a:lnTo>
                  <a:pt x="170688" y="6096"/>
                </a:lnTo>
                <a:close/>
              </a:path>
              <a:path w="399415" h="375285">
                <a:moveTo>
                  <a:pt x="313944" y="271272"/>
                </a:moveTo>
                <a:lnTo>
                  <a:pt x="301751" y="271272"/>
                </a:lnTo>
                <a:lnTo>
                  <a:pt x="301751" y="277367"/>
                </a:lnTo>
                <a:lnTo>
                  <a:pt x="307848" y="277367"/>
                </a:lnTo>
                <a:lnTo>
                  <a:pt x="313944" y="271272"/>
                </a:lnTo>
                <a:close/>
              </a:path>
              <a:path w="399415" h="375285">
                <a:moveTo>
                  <a:pt x="335279" y="45720"/>
                </a:moveTo>
                <a:lnTo>
                  <a:pt x="344424" y="60960"/>
                </a:lnTo>
                <a:lnTo>
                  <a:pt x="362712" y="73151"/>
                </a:lnTo>
                <a:lnTo>
                  <a:pt x="371855" y="82296"/>
                </a:lnTo>
                <a:lnTo>
                  <a:pt x="377951" y="94487"/>
                </a:lnTo>
                <a:lnTo>
                  <a:pt x="381000" y="109727"/>
                </a:lnTo>
                <a:lnTo>
                  <a:pt x="387096" y="115824"/>
                </a:lnTo>
                <a:lnTo>
                  <a:pt x="387096" y="128015"/>
                </a:lnTo>
                <a:lnTo>
                  <a:pt x="393192" y="137160"/>
                </a:lnTo>
                <a:lnTo>
                  <a:pt x="387096" y="149351"/>
                </a:lnTo>
                <a:lnTo>
                  <a:pt x="387096" y="170687"/>
                </a:lnTo>
                <a:lnTo>
                  <a:pt x="381000" y="176784"/>
                </a:lnTo>
                <a:lnTo>
                  <a:pt x="381000" y="182879"/>
                </a:lnTo>
                <a:lnTo>
                  <a:pt x="377951" y="192024"/>
                </a:lnTo>
                <a:lnTo>
                  <a:pt x="371855" y="198120"/>
                </a:lnTo>
                <a:lnTo>
                  <a:pt x="365760" y="210312"/>
                </a:lnTo>
                <a:lnTo>
                  <a:pt x="350520" y="225551"/>
                </a:lnTo>
                <a:lnTo>
                  <a:pt x="341375" y="237743"/>
                </a:lnTo>
                <a:lnTo>
                  <a:pt x="329184" y="252984"/>
                </a:lnTo>
                <a:lnTo>
                  <a:pt x="320040" y="259079"/>
                </a:lnTo>
                <a:lnTo>
                  <a:pt x="307848" y="271272"/>
                </a:lnTo>
                <a:lnTo>
                  <a:pt x="320040" y="271272"/>
                </a:lnTo>
                <a:lnTo>
                  <a:pt x="326136" y="265175"/>
                </a:lnTo>
                <a:lnTo>
                  <a:pt x="335279" y="252984"/>
                </a:lnTo>
                <a:lnTo>
                  <a:pt x="344424" y="237743"/>
                </a:lnTo>
                <a:lnTo>
                  <a:pt x="377951" y="204215"/>
                </a:lnTo>
                <a:lnTo>
                  <a:pt x="377951" y="198120"/>
                </a:lnTo>
                <a:lnTo>
                  <a:pt x="381000" y="198120"/>
                </a:lnTo>
                <a:lnTo>
                  <a:pt x="381000" y="192024"/>
                </a:lnTo>
                <a:lnTo>
                  <a:pt x="387096" y="182879"/>
                </a:lnTo>
                <a:lnTo>
                  <a:pt x="387096" y="176784"/>
                </a:lnTo>
                <a:lnTo>
                  <a:pt x="393192" y="170687"/>
                </a:lnTo>
                <a:lnTo>
                  <a:pt x="393192" y="161543"/>
                </a:lnTo>
                <a:lnTo>
                  <a:pt x="399288" y="155448"/>
                </a:lnTo>
                <a:lnTo>
                  <a:pt x="399288" y="128015"/>
                </a:lnTo>
                <a:lnTo>
                  <a:pt x="387096" y="103632"/>
                </a:lnTo>
                <a:lnTo>
                  <a:pt x="381000" y="94487"/>
                </a:lnTo>
                <a:lnTo>
                  <a:pt x="377951" y="82296"/>
                </a:lnTo>
                <a:lnTo>
                  <a:pt x="365760" y="67055"/>
                </a:lnTo>
                <a:lnTo>
                  <a:pt x="350520" y="60960"/>
                </a:lnTo>
                <a:lnTo>
                  <a:pt x="350520" y="51815"/>
                </a:lnTo>
                <a:lnTo>
                  <a:pt x="335279" y="45720"/>
                </a:lnTo>
                <a:close/>
              </a:path>
              <a:path w="399415" h="375285">
                <a:moveTo>
                  <a:pt x="271272" y="12191"/>
                </a:moveTo>
                <a:lnTo>
                  <a:pt x="256031" y="12191"/>
                </a:lnTo>
                <a:lnTo>
                  <a:pt x="271272" y="18287"/>
                </a:lnTo>
                <a:lnTo>
                  <a:pt x="286512" y="27432"/>
                </a:lnTo>
                <a:lnTo>
                  <a:pt x="301751" y="33527"/>
                </a:lnTo>
                <a:lnTo>
                  <a:pt x="298703" y="33527"/>
                </a:lnTo>
                <a:lnTo>
                  <a:pt x="313944" y="39624"/>
                </a:lnTo>
                <a:lnTo>
                  <a:pt x="335279" y="45720"/>
                </a:lnTo>
                <a:lnTo>
                  <a:pt x="320040" y="33527"/>
                </a:lnTo>
                <a:lnTo>
                  <a:pt x="301751" y="27432"/>
                </a:lnTo>
                <a:lnTo>
                  <a:pt x="286512" y="18287"/>
                </a:lnTo>
                <a:lnTo>
                  <a:pt x="271272" y="12191"/>
                </a:lnTo>
                <a:close/>
              </a:path>
              <a:path w="399415" h="375285">
                <a:moveTo>
                  <a:pt x="246888" y="6096"/>
                </a:moveTo>
                <a:lnTo>
                  <a:pt x="228600" y="6096"/>
                </a:lnTo>
                <a:lnTo>
                  <a:pt x="246888" y="12191"/>
                </a:lnTo>
                <a:lnTo>
                  <a:pt x="262127" y="12191"/>
                </a:lnTo>
                <a:lnTo>
                  <a:pt x="246888" y="6096"/>
                </a:lnTo>
                <a:close/>
              </a:path>
              <a:path w="399415" h="375285">
                <a:moveTo>
                  <a:pt x="204216" y="0"/>
                </a:moveTo>
                <a:lnTo>
                  <a:pt x="185927" y="0"/>
                </a:lnTo>
                <a:lnTo>
                  <a:pt x="170688" y="6096"/>
                </a:lnTo>
                <a:lnTo>
                  <a:pt x="213360" y="6096"/>
                </a:lnTo>
                <a:lnTo>
                  <a:pt x="20421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0359" y="3358896"/>
            <a:ext cx="106680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43471" y="3078479"/>
            <a:ext cx="88900" cy="82550"/>
          </a:xfrm>
          <a:custGeom>
            <a:avLst/>
            <a:gdLst/>
            <a:ahLst/>
            <a:cxnLst/>
            <a:rect l="l" t="t" r="r" b="b"/>
            <a:pathLst>
              <a:path w="88900" h="82550">
                <a:moveTo>
                  <a:pt x="3048" y="0"/>
                </a:moveTo>
                <a:lnTo>
                  <a:pt x="0" y="0"/>
                </a:lnTo>
                <a:lnTo>
                  <a:pt x="0" y="6096"/>
                </a:lnTo>
                <a:lnTo>
                  <a:pt x="85344" y="82296"/>
                </a:lnTo>
                <a:lnTo>
                  <a:pt x="88392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6791" y="3285744"/>
            <a:ext cx="116205" cy="12700"/>
          </a:xfrm>
          <a:custGeom>
            <a:avLst/>
            <a:gdLst/>
            <a:ahLst/>
            <a:cxnLst/>
            <a:rect l="l" t="t" r="r" b="b"/>
            <a:pathLst>
              <a:path w="116204" h="12700">
                <a:moveTo>
                  <a:pt x="0" y="0"/>
                </a:moveTo>
                <a:lnTo>
                  <a:pt x="0" y="6095"/>
                </a:lnTo>
                <a:lnTo>
                  <a:pt x="109728" y="12191"/>
                </a:lnTo>
                <a:lnTo>
                  <a:pt x="115824" y="12191"/>
                </a:lnTo>
                <a:lnTo>
                  <a:pt x="115824" y="6095"/>
                </a:lnTo>
                <a:lnTo>
                  <a:pt x="109728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6392" y="3051048"/>
            <a:ext cx="100583" cy="103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6976" y="3233927"/>
            <a:ext cx="158750" cy="21590"/>
          </a:xfrm>
          <a:custGeom>
            <a:avLst/>
            <a:gdLst/>
            <a:ahLst/>
            <a:cxnLst/>
            <a:rect l="l" t="t" r="r" b="b"/>
            <a:pathLst>
              <a:path w="158750" h="21589">
                <a:moveTo>
                  <a:pt x="158496" y="0"/>
                </a:moveTo>
                <a:lnTo>
                  <a:pt x="0" y="15239"/>
                </a:lnTo>
                <a:lnTo>
                  <a:pt x="0" y="21336"/>
                </a:lnTo>
                <a:lnTo>
                  <a:pt x="6096" y="21336"/>
                </a:lnTo>
                <a:lnTo>
                  <a:pt x="158496" y="9144"/>
                </a:lnTo>
                <a:lnTo>
                  <a:pt x="15849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8207" y="3413759"/>
            <a:ext cx="134620" cy="60960"/>
          </a:xfrm>
          <a:custGeom>
            <a:avLst/>
            <a:gdLst/>
            <a:ahLst/>
            <a:cxnLst/>
            <a:rect l="l" t="t" r="r" b="b"/>
            <a:pathLst>
              <a:path w="134620" h="60960">
                <a:moveTo>
                  <a:pt x="6096" y="0"/>
                </a:moveTo>
                <a:lnTo>
                  <a:pt x="0" y="0"/>
                </a:lnTo>
                <a:lnTo>
                  <a:pt x="0" y="6095"/>
                </a:lnTo>
                <a:lnTo>
                  <a:pt x="128016" y="60960"/>
                </a:lnTo>
                <a:lnTo>
                  <a:pt x="134112" y="60960"/>
                </a:lnTo>
                <a:lnTo>
                  <a:pt x="134112" y="54863"/>
                </a:lnTo>
                <a:lnTo>
                  <a:pt x="609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9944" y="3435096"/>
            <a:ext cx="113030" cy="60960"/>
          </a:xfrm>
          <a:custGeom>
            <a:avLst/>
            <a:gdLst/>
            <a:ahLst/>
            <a:cxnLst/>
            <a:rect l="l" t="t" r="r" b="b"/>
            <a:pathLst>
              <a:path w="113029" h="60960">
                <a:moveTo>
                  <a:pt x="112775" y="0"/>
                </a:moveTo>
                <a:lnTo>
                  <a:pt x="106679" y="0"/>
                </a:lnTo>
                <a:lnTo>
                  <a:pt x="0" y="60959"/>
                </a:lnTo>
                <a:lnTo>
                  <a:pt x="6095" y="60959"/>
                </a:lnTo>
                <a:lnTo>
                  <a:pt x="112775" y="6095"/>
                </a:lnTo>
                <a:lnTo>
                  <a:pt x="112775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7623" y="2977895"/>
            <a:ext cx="256540" cy="198120"/>
          </a:xfrm>
          <a:custGeom>
            <a:avLst/>
            <a:gdLst/>
            <a:ahLst/>
            <a:cxnLst/>
            <a:rect l="l" t="t" r="r" b="b"/>
            <a:pathLst>
              <a:path w="256540" h="198119">
                <a:moveTo>
                  <a:pt x="0" y="198120"/>
                </a:moveTo>
                <a:lnTo>
                  <a:pt x="256031" y="198120"/>
                </a:lnTo>
                <a:lnTo>
                  <a:pt x="25603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25640" y="3176016"/>
            <a:ext cx="256540" cy="198120"/>
          </a:xfrm>
          <a:custGeom>
            <a:avLst/>
            <a:gdLst/>
            <a:ahLst/>
            <a:cxnLst/>
            <a:rect l="l" t="t" r="r" b="b"/>
            <a:pathLst>
              <a:path w="256540" h="198120">
                <a:moveTo>
                  <a:pt x="0" y="198120"/>
                </a:moveTo>
                <a:lnTo>
                  <a:pt x="256031" y="198120"/>
                </a:lnTo>
                <a:lnTo>
                  <a:pt x="25603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60335" y="3374135"/>
            <a:ext cx="21590" cy="195580"/>
          </a:xfrm>
          <a:custGeom>
            <a:avLst/>
            <a:gdLst/>
            <a:ahLst/>
            <a:cxnLst/>
            <a:rect l="l" t="t" r="r" b="b"/>
            <a:pathLst>
              <a:path w="21590" h="195579">
                <a:moveTo>
                  <a:pt x="0" y="195072"/>
                </a:moveTo>
                <a:lnTo>
                  <a:pt x="21336" y="195072"/>
                </a:lnTo>
                <a:lnTo>
                  <a:pt x="21336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3640" y="3374135"/>
            <a:ext cx="253365" cy="195580"/>
          </a:xfrm>
          <a:custGeom>
            <a:avLst/>
            <a:gdLst/>
            <a:ahLst/>
            <a:cxnLst/>
            <a:rect l="l" t="t" r="r" b="b"/>
            <a:pathLst>
              <a:path w="253365" h="195579">
                <a:moveTo>
                  <a:pt x="0" y="195072"/>
                </a:moveTo>
                <a:lnTo>
                  <a:pt x="252984" y="195072"/>
                </a:lnTo>
                <a:lnTo>
                  <a:pt x="252984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63640" y="3176016"/>
            <a:ext cx="253365" cy="198120"/>
          </a:xfrm>
          <a:custGeom>
            <a:avLst/>
            <a:gdLst/>
            <a:ahLst/>
            <a:cxnLst/>
            <a:rect l="l" t="t" r="r" b="b"/>
            <a:pathLst>
              <a:path w="253365" h="198120">
                <a:moveTo>
                  <a:pt x="0" y="198120"/>
                </a:moveTo>
                <a:lnTo>
                  <a:pt x="252984" y="198120"/>
                </a:lnTo>
                <a:lnTo>
                  <a:pt x="252984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3640" y="2977895"/>
            <a:ext cx="253365" cy="198120"/>
          </a:xfrm>
          <a:custGeom>
            <a:avLst/>
            <a:gdLst/>
            <a:ahLst/>
            <a:cxnLst/>
            <a:rect l="l" t="t" r="r" b="b"/>
            <a:pathLst>
              <a:path w="253365" h="198119">
                <a:moveTo>
                  <a:pt x="0" y="198120"/>
                </a:moveTo>
                <a:lnTo>
                  <a:pt x="252984" y="198120"/>
                </a:lnTo>
                <a:lnTo>
                  <a:pt x="252984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04304" y="3374135"/>
            <a:ext cx="256540" cy="195580"/>
          </a:xfrm>
          <a:custGeom>
            <a:avLst/>
            <a:gdLst/>
            <a:ahLst/>
            <a:cxnLst/>
            <a:rect l="l" t="t" r="r" b="b"/>
            <a:pathLst>
              <a:path w="256540" h="195579">
                <a:moveTo>
                  <a:pt x="0" y="195072"/>
                </a:moveTo>
                <a:lnTo>
                  <a:pt x="256031" y="195072"/>
                </a:lnTo>
                <a:lnTo>
                  <a:pt x="256031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79264" y="543153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6255" y="543153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79264" y="543153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96255" y="5650991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31208" y="5650991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234183" y="1737360"/>
          <a:ext cx="5467983" cy="4418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350"/>
                <a:gridCol w="2014854"/>
                <a:gridCol w="1922779"/>
              </a:tblGrid>
              <a:tr h="1154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01955" marR="287655" indent="-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  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State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41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2000" b="1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Off 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(0)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20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Bulb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170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Switch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441325" marR="338455" indent="-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rcu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 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Pulse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559808" y="4355591"/>
            <a:ext cx="143256" cy="12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6240" y="444093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36271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35879" y="4355591"/>
            <a:ext cx="143256" cy="1280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6088" y="444093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34747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0015" y="4309871"/>
            <a:ext cx="676910" cy="131445"/>
          </a:xfrm>
          <a:custGeom>
            <a:avLst/>
            <a:gdLst/>
            <a:ahLst/>
            <a:cxnLst/>
            <a:rect l="l" t="t" r="r" b="b"/>
            <a:pathLst>
              <a:path w="676910" h="131445">
                <a:moveTo>
                  <a:pt x="0" y="131063"/>
                </a:moveTo>
                <a:lnTo>
                  <a:pt x="6766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6311" y="4370832"/>
            <a:ext cx="140208" cy="124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1032" y="4453128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36271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2383" y="4370832"/>
            <a:ext cx="143256" cy="1249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22592" y="4453128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34747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52615" y="4197096"/>
            <a:ext cx="548640" cy="238125"/>
          </a:xfrm>
          <a:custGeom>
            <a:avLst/>
            <a:gdLst/>
            <a:ahLst/>
            <a:cxnLst/>
            <a:rect l="l" t="t" r="r" b="b"/>
            <a:pathLst>
              <a:path w="548640" h="238125">
                <a:moveTo>
                  <a:pt x="0" y="237743"/>
                </a:moveTo>
                <a:lnTo>
                  <a:pt x="548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77511" y="3425952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20">
                <a:moveTo>
                  <a:pt x="94487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89120" y="328574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58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1391" y="3413759"/>
            <a:ext cx="88900" cy="30480"/>
          </a:xfrm>
          <a:custGeom>
            <a:avLst/>
            <a:gdLst/>
            <a:ahLst/>
            <a:cxnLst/>
            <a:rect l="l" t="t" r="r" b="b"/>
            <a:pathLst>
              <a:path w="88900" h="30479">
                <a:moveTo>
                  <a:pt x="0" y="0"/>
                </a:moveTo>
                <a:lnTo>
                  <a:pt x="88392" y="30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974852" y="670051"/>
            <a:ext cx="6845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of </a:t>
            </a:r>
            <a:r>
              <a:rPr dirty="0"/>
              <a:t>a </a:t>
            </a:r>
            <a:r>
              <a:rPr spc="0" dirty="0"/>
              <a:t>Few </a:t>
            </a:r>
            <a:r>
              <a:rPr dirty="0"/>
              <a:t>Devices that </a:t>
            </a:r>
            <a:r>
              <a:rPr spc="-10" dirty="0"/>
              <a:t>work </a:t>
            </a:r>
            <a:r>
              <a:rPr spc="-5" dirty="0"/>
              <a:t>in  Binary Mode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5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7500" y="1758188"/>
            <a:ext cx="7569200" cy="197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marR="8890" indent="-44450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arithmetic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simple 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learn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binary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– 0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  <a:tab pos="1789430" algn="l"/>
                <a:tab pos="2636520" algn="l"/>
                <a:tab pos="3425825" algn="l"/>
                <a:tab pos="4184650" algn="l"/>
                <a:tab pos="4794250" algn="l"/>
                <a:tab pos="6010275" algn="l"/>
                <a:tab pos="6495415" algn="l"/>
                <a:tab pos="704342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xamp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arithmetic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numbers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6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0386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</a:t>
            </a:r>
            <a:r>
              <a:rPr sz="3200" spc="5" smtClean="0"/>
              <a:t> </a:t>
            </a:r>
            <a:r>
              <a:rPr sz="3200" spc="-5" dirty="0"/>
              <a:t>Arithmetic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986788"/>
            <a:ext cx="7267575" cy="1853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Rule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addition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follows: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+ 0 =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+ 1 =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+ 0 =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+ 1 = 0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plus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carry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next higher</a:t>
            </a:r>
            <a:r>
              <a:rPr sz="2000" spc="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column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7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35566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</a:t>
            </a:r>
            <a:r>
              <a:rPr sz="3200" spc="-15" smtClean="0"/>
              <a:t> </a:t>
            </a:r>
            <a:r>
              <a:rPr sz="3200" spc="-5" dirty="0"/>
              <a:t>Addition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508101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80">
                <a:moveTo>
                  <a:pt x="0" y="0"/>
                </a:moveTo>
                <a:lnTo>
                  <a:pt x="8686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6479" y="5669279"/>
            <a:ext cx="868680" cy="0"/>
          </a:xfrm>
          <a:custGeom>
            <a:avLst/>
            <a:gdLst/>
            <a:ahLst/>
            <a:cxnLst/>
            <a:rect l="l" t="t" r="r" b="b"/>
            <a:pathLst>
              <a:path w="868680">
                <a:moveTo>
                  <a:pt x="0" y="0"/>
                </a:moveTo>
                <a:lnTo>
                  <a:pt x="8686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1496" y="508101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4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1496" y="566927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4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1091" y="1496059"/>
            <a:ext cx="774382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1200"/>
              </a:spcBef>
              <a:tabLst>
                <a:tab pos="1057910" algn="l"/>
                <a:tab pos="1922780" algn="l"/>
                <a:tab pos="3075305" algn="l"/>
                <a:tab pos="3956050" algn="l"/>
                <a:tab pos="4526280" algn="l"/>
                <a:tab pos="5257165" algn="l"/>
                <a:tab pos="5614035" algn="l"/>
                <a:tab pos="6276975" algn="l"/>
                <a:tab pos="7307580" algn="l"/>
              </a:tabLst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	bi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ary	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nu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rs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spc="2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	a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100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bot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h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	a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8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2607" y="3602228"/>
            <a:ext cx="105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ec</a:t>
            </a:r>
            <a:r>
              <a:rPr sz="1800" b="1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b="1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b="1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091" y="5248147"/>
            <a:ext cx="7609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100"/>
              </a:spcBef>
              <a:tabLst>
                <a:tab pos="372173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11100	28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this example,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carry are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generated for first and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second</a:t>
            </a:r>
            <a:r>
              <a:rPr sz="1800" spc="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columns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1820" y="3602228"/>
            <a:ext cx="13576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  <a:tabLst>
                <a:tab pos="83883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carry	11</a:t>
            </a:r>
            <a:endParaRPr sz="1800">
              <a:latin typeface="Verdana"/>
              <a:cs typeface="Verdana"/>
            </a:endParaRPr>
          </a:p>
          <a:p>
            <a:pPr marL="570230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10011</a:t>
            </a:r>
            <a:endParaRPr sz="1800">
              <a:latin typeface="Verdana"/>
              <a:cs typeface="Verdana"/>
            </a:endParaRPr>
          </a:p>
          <a:p>
            <a:pPr marL="573405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+1001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2411" y="4120388"/>
            <a:ext cx="1125220" cy="8788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75946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carry	1</a:t>
            </a:r>
            <a:endParaRPr sz="1800">
              <a:latin typeface="Verdana"/>
              <a:cs typeface="Verdana"/>
            </a:endParaRPr>
          </a:p>
          <a:p>
            <a:pPr marR="43815" algn="r">
              <a:lnSpc>
                <a:spcPct val="100000"/>
              </a:lnSpc>
              <a:spcBef>
                <a:spcPts val="120"/>
              </a:spcBef>
            </a:pP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65163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Binary </a:t>
            </a:r>
            <a:r>
              <a:rPr sz="3200" spc="-5" dirty="0"/>
              <a:t>Addition (Example</a:t>
            </a:r>
            <a:r>
              <a:rPr sz="3200" spc="60" dirty="0"/>
              <a:t> </a:t>
            </a:r>
            <a:r>
              <a:rPr sz="3200" spc="-5" dirty="0"/>
              <a:t>1)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6227" y="1752092"/>
            <a:ext cx="7636509" cy="1853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Add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100111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11011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both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decimal 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6451" y="3885691"/>
            <a:ext cx="946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7112" y="3885691"/>
            <a:ext cx="1167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3195" y="5714491"/>
            <a:ext cx="1158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000010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6425" y="4418241"/>
          <a:ext cx="3879215" cy="1004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095"/>
                <a:gridCol w="1511935"/>
                <a:gridCol w="1040765"/>
                <a:gridCol w="566420"/>
              </a:tblGrid>
              <a:tr h="3543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carry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31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100111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310"/>
                        </a:lnSpc>
                        <a:spcBef>
                          <a:spcPts val="305"/>
                        </a:spcBef>
                      </a:pPr>
                      <a:r>
                        <a:rPr sz="20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8735" marB="0"/>
                </a:tc>
              </a:tr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+11011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10"/>
                        </a:lnSpc>
                      </a:pPr>
                      <a:r>
                        <a:rPr sz="20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</a:t>
                      </a:r>
                      <a:r>
                        <a:rPr sz="20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22576" y="5666232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6452" y="3766820"/>
            <a:ext cx="28936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4515" algn="l"/>
                <a:tab pos="1561465" algn="l"/>
                <a:tab pos="1932939" algn="l"/>
                <a:tab pos="2642870" algn="l"/>
              </a:tabLst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	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dd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iti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on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600" spc="-2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f	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600" spc="-2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	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6452" y="4013708"/>
            <a:ext cx="28924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can be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broken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up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into</a:t>
            </a:r>
            <a:r>
              <a:rPr sz="1600" spc="2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two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0676" y="5479796"/>
            <a:ext cx="532130" cy="56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75"/>
              </a:lnSpc>
              <a:spcBef>
                <a:spcPts val="105"/>
              </a:spcBef>
              <a:tabLst>
                <a:tab pos="518795" algn="l"/>
              </a:tabLst>
            </a:pPr>
            <a:r>
              <a:rPr sz="1600" u="sng" dirty="0">
                <a:solidFill>
                  <a:srgbClr val="333333"/>
                </a:solidFill>
                <a:latin typeface="Verdana"/>
                <a:cs typeface="Verdana"/>
              </a:rPr>
              <a:t> 	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355"/>
              </a:lnSpc>
            </a:pPr>
            <a:r>
              <a:rPr sz="2000" u="sng" spc="-3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66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6452" y="4257547"/>
            <a:ext cx="2894330" cy="1980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steps.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First, we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add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only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two 1s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giving 10 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(1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+ 1</a:t>
            </a:r>
            <a:r>
              <a:rPr sz="1600" spc="4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1600">
              <a:latin typeface="Verdana"/>
              <a:cs typeface="Verdana"/>
            </a:endParaRPr>
          </a:p>
          <a:p>
            <a:pPr marL="12700" marR="6350" algn="just">
              <a:lnSpc>
                <a:spcPct val="100000"/>
              </a:lnSpc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10). The third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now  added   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1600" spc="5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this   result  </a:t>
            </a:r>
            <a:r>
              <a:rPr sz="1600" spc="2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obtain 11 (a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sum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6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carry).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 + 1 + 1 =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1,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plus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carry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next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higher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column.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65163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 </a:t>
            </a:r>
            <a:r>
              <a:rPr sz="3200" spc="-5" dirty="0"/>
              <a:t>Addition (Example</a:t>
            </a:r>
            <a:r>
              <a:rPr sz="3200" spc="-135" dirty="0"/>
              <a:t> </a:t>
            </a:r>
            <a:r>
              <a:rPr sz="3200" spc="-5" dirty="0"/>
              <a:t>2)</a:t>
            </a:r>
            <a:endParaRPr sz="3200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2449</Words>
  <Application>Microsoft Office PowerPoint</Application>
  <PresentationFormat>Custom</PresentationFormat>
  <Paragraphs>742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   CSE101 Intro to CS and Programming</vt:lpstr>
      <vt:lpstr>Slide 2</vt:lpstr>
      <vt:lpstr>Learning Objectives</vt:lpstr>
      <vt:lpstr>Binary over Decimal</vt:lpstr>
      <vt:lpstr>Examples of a Few Devices that work in  Binary Mode</vt:lpstr>
      <vt:lpstr>Binary Arithmetic</vt:lpstr>
      <vt:lpstr>Binary Addition</vt:lpstr>
      <vt:lpstr>Binary Addition (Example 1)</vt:lpstr>
      <vt:lpstr>Binary Addition (Example 2)</vt:lpstr>
      <vt:lpstr>Binary Subtraction</vt:lpstr>
      <vt:lpstr>Binary Subtraction (Example)</vt:lpstr>
      <vt:lpstr>Complement of a Number</vt:lpstr>
      <vt:lpstr>Complement of a Number (Example 1)</vt:lpstr>
      <vt:lpstr>Complement of a Number (Example 2)</vt:lpstr>
      <vt:lpstr>Complement of a Binary Number</vt:lpstr>
      <vt:lpstr>Complementary Method of Subtraction</vt:lpstr>
      <vt:lpstr>Complementary Subtraction (Example 1)</vt:lpstr>
      <vt:lpstr>Complementary Subtraction (Example 2)</vt:lpstr>
      <vt:lpstr>Binary Subtraction Using Complementary Method  (Example 1)</vt:lpstr>
      <vt:lpstr>Binary Subtraction Using Complementary Method  (Example 2)</vt:lpstr>
      <vt:lpstr>Slide 21</vt:lpstr>
      <vt:lpstr>Learning Objectives</vt:lpstr>
      <vt:lpstr>Fundamental Concepts of Boolean Algebra</vt:lpstr>
      <vt:lpstr>Operator Precedence</vt:lpstr>
      <vt:lpstr>Slide 25</vt:lpstr>
      <vt:lpstr>Boolean Functions</vt:lpstr>
      <vt:lpstr>Representation as an  Algebraic Expression</vt:lpstr>
      <vt:lpstr>Representation as a Truth Table</vt:lpstr>
      <vt:lpstr>Representation as a Truth Table</vt:lpstr>
      <vt:lpstr>Logic Gates</vt:lpstr>
      <vt:lpstr>AND Gate</vt:lpstr>
      <vt:lpstr>AND  Gate (Block Diagram Symbol  and Truth Table)</vt:lpstr>
      <vt:lpstr>OR Gate</vt:lpstr>
      <vt:lpstr>OR Gate (Block Diagram Symbol  and Truth Table)</vt:lpstr>
      <vt:lpstr>NOT Gate</vt:lpstr>
      <vt:lpstr>NOT Gate (Block Diagram Symbol  and Truth Table)</vt:lpstr>
      <vt:lpstr>NAND Gate</vt:lpstr>
      <vt:lpstr>NAND Gate (Block Diagram Symbol  and Truth Table)</vt:lpstr>
      <vt:lpstr>NOR Gate</vt:lpstr>
      <vt:lpstr>NOR Gate (Block Diagram Symbol  and Truth Table)</vt:lpstr>
      <vt:lpstr>Logic Circuits</vt:lpstr>
      <vt:lpstr>Finding Boolean Expression of a Logic Circuit (Example 1)</vt:lpstr>
      <vt:lpstr>Finding Boolean Expression of a Logic Circuit (Example 2)</vt:lpstr>
      <vt:lpstr>Constructing a Logic Circuit from a Boolean  Expression (Example 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5-Computer Arithmetic.ppt</dc:title>
  <dc:creator>Pradeep K. Sinha &amp; Priti Sinha</dc:creator>
  <cp:lastModifiedBy>Dell-PC</cp:lastModifiedBy>
  <cp:revision>42</cp:revision>
  <dcterms:created xsi:type="dcterms:W3CDTF">2017-09-20T07:58:56Z</dcterms:created>
  <dcterms:modified xsi:type="dcterms:W3CDTF">2022-11-01T05:24:20Z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2007-06-10T00:00:00Z</vt:filetime>
  </property>
</Properties>
</file>