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6" r:id="rId35"/>
    <p:sldId id="307" r:id="rId36"/>
    <p:sldId id="308" r:id="rId37"/>
    <p:sldId id="314" r:id="rId38"/>
    <p:sldId id="315" r:id="rId39"/>
    <p:sldId id="316" r:id="rId40"/>
    <p:sldId id="317" r:id="rId41"/>
    <p:sldId id="320" r:id="rId42"/>
    <p:sldId id="321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82752"/>
            <a:ext cx="8108695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903" y="1757679"/>
            <a:ext cx="7292593" cy="366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5315" y="7089201"/>
            <a:ext cx="25844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‹#›</a:t>
            </a:fld>
            <a:r>
              <a:rPr spc="-10" dirty="0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4)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Number System and Code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 result for number system in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4572000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45488"/>
            <a:ext cx="21558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5075" y="2601976"/>
            <a:ext cx="122745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Hence</a:t>
            </a:r>
            <a:r>
              <a:rPr sz="2000" spc="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2175255"/>
            <a:ext cx="561911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or 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 and 1).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5932" y="3333496"/>
            <a:ext cx="7030084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 (one less  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 u="sng">
              <a:latin typeface="Verdana"/>
              <a:cs typeface="Verdana"/>
            </a:endParaRPr>
          </a:p>
          <a:p>
            <a:pPr marL="457200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represents a specific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(2)</a:t>
            </a:r>
            <a:endParaRPr sz="20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lang="en-US" spc="-450" dirty="0" err="1" smtClean="0"/>
              <a:t>ina</a:t>
            </a:r>
            <a:r>
              <a:rPr sz="3200" spc="-450" smtClean="0"/>
              <a:t>ry  </a:t>
            </a:r>
            <a:r>
              <a:rPr sz="3200" spc="-5" dirty="0"/>
              <a:t>Number</a:t>
            </a:r>
            <a:r>
              <a:rPr sz="3200" spc="-23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450" smtClean="0"/>
              <a:t>B</a:t>
            </a:r>
            <a:r>
              <a:rPr sz="3200" spc="-450" smtClean="0"/>
              <a:t>inary  </a:t>
            </a:r>
            <a:r>
              <a:rPr sz="3200" spc="-5" dirty="0"/>
              <a:t>Number</a:t>
            </a:r>
            <a:r>
              <a:rPr sz="3200" spc="-229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051165" cy="298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(1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(0 x 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 x (1 x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800" baseline="23148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35"/>
              </a:spcBef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18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endParaRPr lang="en-US" sz="18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737360">
              <a:lnSpc>
                <a:spcPct val="100000"/>
              </a:lnSpc>
              <a:spcBef>
                <a:spcPts val="1510"/>
              </a:spcBef>
              <a:tabLst>
                <a:tab pos="2084705" algn="l"/>
              </a:tabLst>
            </a:pPr>
            <a:r>
              <a:rPr sz="1800" spc="-5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800" baseline="-23148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459980" cy="178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order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about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referring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to,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common practice 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 subscript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.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Thus,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write: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12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marR="5080">
              <a:lnSpc>
                <a:spcPct val="100000"/>
              </a:lnSpc>
            </a:pPr>
            <a:r>
              <a:rPr sz="2400" spc="-5" dirty="0"/>
              <a:t>Representing </a:t>
            </a:r>
            <a:r>
              <a:rPr sz="2400" spc="5" dirty="0"/>
              <a:t>Numbers </a:t>
            </a:r>
            <a:r>
              <a:rPr sz="2400" spc="-5" dirty="0"/>
              <a:t>in </a:t>
            </a:r>
            <a:r>
              <a:rPr sz="2400" dirty="0"/>
              <a:t>Different </a:t>
            </a:r>
            <a:r>
              <a:rPr sz="2400" spc="-5" dirty="0"/>
              <a:t>Number  Systems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08" y="450088"/>
            <a:ext cx="8502650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85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Bit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stands for </a:t>
            </a:r>
            <a:r>
              <a:rPr sz="2000" b="1" u="sng" dirty="0">
                <a:solidFill>
                  <a:srgbClr val="333333"/>
                </a:solidFill>
                <a:latin typeface="Arial"/>
                <a:cs typeface="Arial"/>
              </a:rPr>
              <a:t>bi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nary</a:t>
            </a:r>
            <a:r>
              <a:rPr sz="2000" u="sng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digi</a:t>
            </a:r>
            <a:r>
              <a:rPr sz="2000" b="1" u="sng" spc="-1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in computer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terminology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either a 0 or a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2000" u="sng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371600" marR="1195705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371600" algn="l"/>
                <a:tab pos="1372235" algn="l"/>
              </a:tabLst>
            </a:pP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Arial"/>
                <a:cs typeface="Arial"/>
              </a:rPr>
              <a:t>binary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consisting of </a:t>
            </a:r>
            <a:r>
              <a:rPr sz="2000" i="1" u="sng" spc="-5" dirty="0">
                <a:solidFill>
                  <a:srgbClr val="333333"/>
                </a:solidFill>
                <a:latin typeface="Arial"/>
                <a:cs typeface="Arial"/>
              </a:rPr>
              <a:t>n </a:t>
            </a:r>
            <a:r>
              <a:rPr sz="2000" u="sng" spc="-1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sz="2000" u="sng" spc="-1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called </a:t>
            </a:r>
            <a:r>
              <a:rPr sz="2000" u="sng" spc="-5" dirty="0">
                <a:solidFill>
                  <a:srgbClr val="333333"/>
                </a:solidFill>
                <a:latin typeface="Arial"/>
                <a:cs typeface="Arial"/>
              </a:rPr>
              <a:t>an n-bit  </a:t>
            </a:r>
            <a:r>
              <a:rPr sz="2000" u="sng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endParaRPr sz="2000" u="sng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13</a:t>
            </a:fld>
            <a:r>
              <a:rPr spc="-10" dirty="0"/>
              <a:t>/40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745095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191135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8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5,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6,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7).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000" u="sng">
              <a:latin typeface="Verdana"/>
              <a:cs typeface="Verdana"/>
            </a:endParaRPr>
          </a:p>
          <a:p>
            <a:pPr marL="920750" marR="37719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7 (one</a:t>
            </a:r>
            <a:r>
              <a:rPr sz="2000" u="sng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power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(8)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0251" y="3705352"/>
            <a:ext cx="77660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2057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6844" y="3705352"/>
            <a:ext cx="54381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(2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(0 x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15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) 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(5 x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(7 x</a:t>
            </a:r>
            <a:r>
              <a:rPr sz="20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604" y="4380231"/>
            <a:ext cx="277622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9941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1071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dirty="0"/>
              <a:t>Octal Number</a:t>
            </a:r>
            <a:r>
              <a:rPr spc="-55" dirty="0"/>
              <a:t> </a:t>
            </a:r>
            <a:r>
              <a:rPr spc="-5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828484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88390" marR="5080" indent="-2654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15695" algn="l"/>
                <a:tab pos="1116330" algn="l"/>
                <a:tab pos="1988185" algn="l"/>
                <a:tab pos="2837815" algn="l"/>
                <a:tab pos="3434715" algn="l"/>
                <a:tab pos="4154804" algn="l"/>
                <a:tab pos="4498975" algn="l"/>
                <a:tab pos="5465445" algn="l"/>
                <a:tab pos="5809615" algn="l"/>
                <a:tab pos="6452870" algn="l"/>
                <a:tab pos="7013575" algn="l"/>
                <a:tab pos="7403465" algn="l"/>
                <a:tab pos="7863205" algn="l"/>
              </a:tabLst>
            </a:pP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sz="1950" u="sng" baseline="2564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8)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175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602855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392239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total 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(0, 1, 2, 3, 4, 5, 6, 7,  8, 9, A,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C, D,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E,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F).	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Hence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sz="2000" u="sng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2000" u="sng">
              <a:latin typeface="Verdana"/>
              <a:cs typeface="Verdana"/>
            </a:endParaRPr>
          </a:p>
          <a:p>
            <a:pPr marL="920750" marR="77724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A, B, C, D,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F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decimal values 10, 11, 12, 13,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14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15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respectively</a:t>
            </a:r>
            <a:endParaRPr sz="2000" u="sng">
              <a:latin typeface="Verdana"/>
              <a:cs typeface="Verdana"/>
            </a:endParaRPr>
          </a:p>
          <a:p>
            <a:pPr marL="920750" marR="7112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(one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60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5932" y="3962400"/>
            <a:ext cx="71437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1AF</a:t>
            </a:r>
            <a:r>
              <a:rPr sz="1950" spc="-22" baseline="-21367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9955" y="3733800"/>
            <a:ext cx="4630420" cy="2746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  <a:tabLst>
                <a:tab pos="39941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(A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(F x 16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60"/>
              </a:spcBef>
              <a:tabLst>
                <a:tab pos="481330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 x 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10 x 16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15 x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04139">
              <a:lnSpc>
                <a:spcPct val="200000"/>
              </a:lnSpc>
              <a:spcBef>
                <a:spcPts val="960"/>
              </a:spcBef>
              <a:tabLst>
                <a:tab pos="487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160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  <a:p>
            <a:pPr marL="97790">
              <a:lnSpc>
                <a:spcPct val="200000"/>
              </a:lnSpc>
              <a:spcBef>
                <a:spcPts val="980"/>
              </a:spcBef>
              <a:tabLst>
                <a:tab pos="481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431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375" smtClean="0"/>
              <a:t>H</a:t>
            </a:r>
            <a:r>
              <a:rPr sz="3200" spc="-375" smtClean="0"/>
              <a:t>exadecimal  </a:t>
            </a:r>
            <a:r>
              <a:rPr sz="3200" spc="-5" dirty="0"/>
              <a:t>Number</a:t>
            </a:r>
            <a:r>
              <a:rPr sz="3200" spc="-35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06044" y="1473200"/>
            <a:ext cx="822388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731645" marR="5080" indent="-329565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(16)</a:t>
            </a:r>
            <a:endParaRPr sz="2000">
              <a:latin typeface="Verdana"/>
              <a:cs typeface="Verdana"/>
            </a:endParaRPr>
          </a:p>
          <a:p>
            <a:pPr marL="1731645" marR="41275" indent="-32956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3228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digits,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16)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are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hexadecimal number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 u="sng">
              <a:latin typeface="Verdana"/>
              <a:cs typeface="Verdana"/>
            </a:endParaRPr>
          </a:p>
          <a:p>
            <a:pPr marL="1170940">
              <a:lnSpc>
                <a:spcPct val="100000"/>
              </a:lnSpc>
            </a:pPr>
            <a:r>
              <a:rPr sz="2000" b="1" spc="-10" smtClean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155194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  <a:p>
            <a:pPr marL="591185">
              <a:lnSpc>
                <a:spcPct val="100000"/>
              </a:lnSpc>
              <a:spcBef>
                <a:spcPts val="165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0107" y="2272791"/>
            <a:ext cx="55187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Determine the column (positional)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 of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932" y="3095752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0107" y="3095752"/>
            <a:ext cx="55333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obtained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values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the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932" y="3918711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107" y="3918711"/>
            <a:ext cx="462788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Calculate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sum of these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0107" y="3552952"/>
            <a:ext cx="5348605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x 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 </a:t>
            </a:r>
            <a:r>
              <a:rPr sz="2000" spc="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91186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512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 x 64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x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7076" y="4467352"/>
            <a:ext cx="295021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448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2502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2255" y="3291840"/>
            <a:ext cx="76200" cy="250190"/>
          </a:xfrm>
          <a:custGeom>
            <a:avLst/>
            <a:gdLst/>
            <a:ahLst/>
            <a:cxnLst/>
            <a:rect l="l" t="t" r="r" b="b"/>
            <a:pathLst>
              <a:path w="76200" h="250189">
                <a:moveTo>
                  <a:pt x="33528" y="173736"/>
                </a:moveTo>
                <a:lnTo>
                  <a:pt x="0" y="173736"/>
                </a:lnTo>
                <a:lnTo>
                  <a:pt x="36576" y="249936"/>
                </a:lnTo>
                <a:lnTo>
                  <a:pt x="66690" y="192024"/>
                </a:lnTo>
                <a:lnTo>
                  <a:pt x="36576" y="192024"/>
                </a:lnTo>
                <a:lnTo>
                  <a:pt x="33528" y="188975"/>
                </a:lnTo>
                <a:lnTo>
                  <a:pt x="33528" y="173736"/>
                </a:lnTo>
                <a:close/>
              </a:path>
              <a:path w="76200" h="250189">
                <a:moveTo>
                  <a:pt x="36576" y="0"/>
                </a:moveTo>
                <a:lnTo>
                  <a:pt x="33528" y="3048"/>
                </a:lnTo>
                <a:lnTo>
                  <a:pt x="33528" y="188975"/>
                </a:lnTo>
                <a:lnTo>
                  <a:pt x="36576" y="192024"/>
                </a:lnTo>
                <a:lnTo>
                  <a:pt x="42672" y="188975"/>
                </a:lnTo>
                <a:lnTo>
                  <a:pt x="42672" y="3048"/>
                </a:lnTo>
                <a:lnTo>
                  <a:pt x="36576" y="0"/>
                </a:lnTo>
                <a:close/>
              </a:path>
              <a:path w="76200" h="250189">
                <a:moveTo>
                  <a:pt x="76200" y="173736"/>
                </a:moveTo>
                <a:lnTo>
                  <a:pt x="42672" y="173736"/>
                </a:lnTo>
                <a:lnTo>
                  <a:pt x="42672" y="188975"/>
                </a:lnTo>
                <a:lnTo>
                  <a:pt x="36576" y="192024"/>
                </a:lnTo>
                <a:lnTo>
                  <a:pt x="66690" y="192024"/>
                </a:lnTo>
                <a:lnTo>
                  <a:pt x="7620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4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9967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8" y="176784"/>
                </a:moveTo>
                <a:lnTo>
                  <a:pt x="0" y="176784"/>
                </a:lnTo>
                <a:lnTo>
                  <a:pt x="36576" y="252984"/>
                </a:lnTo>
                <a:lnTo>
                  <a:pt x="66690" y="195072"/>
                </a:lnTo>
                <a:lnTo>
                  <a:pt x="36576" y="195072"/>
                </a:lnTo>
                <a:lnTo>
                  <a:pt x="33528" y="188975"/>
                </a:lnTo>
                <a:lnTo>
                  <a:pt x="33528" y="176784"/>
                </a:lnTo>
                <a:close/>
              </a:path>
              <a:path w="76200" h="253364">
                <a:moveTo>
                  <a:pt x="36576" y="0"/>
                </a:moveTo>
                <a:lnTo>
                  <a:pt x="33528" y="6096"/>
                </a:lnTo>
                <a:lnTo>
                  <a:pt x="33528" y="188975"/>
                </a:lnTo>
                <a:lnTo>
                  <a:pt x="36576" y="195072"/>
                </a:lnTo>
                <a:lnTo>
                  <a:pt x="42672" y="188975"/>
                </a:lnTo>
                <a:lnTo>
                  <a:pt x="42672" y="6096"/>
                </a:lnTo>
                <a:lnTo>
                  <a:pt x="36576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2672" y="176784"/>
                </a:lnTo>
                <a:lnTo>
                  <a:pt x="42672" y="188975"/>
                </a:lnTo>
                <a:lnTo>
                  <a:pt x="36576" y="195072"/>
                </a:lnTo>
                <a:lnTo>
                  <a:pt x="66690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0776" y="3270503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33527" y="176784"/>
                </a:moveTo>
                <a:lnTo>
                  <a:pt x="0" y="176784"/>
                </a:lnTo>
                <a:lnTo>
                  <a:pt x="39624" y="252984"/>
                </a:lnTo>
                <a:lnTo>
                  <a:pt x="67421" y="195072"/>
                </a:lnTo>
                <a:lnTo>
                  <a:pt x="39624" y="195072"/>
                </a:lnTo>
                <a:lnTo>
                  <a:pt x="33527" y="188975"/>
                </a:lnTo>
                <a:lnTo>
                  <a:pt x="33527" y="176784"/>
                </a:lnTo>
                <a:close/>
              </a:path>
              <a:path w="76200" h="253364">
                <a:moveTo>
                  <a:pt x="39624" y="0"/>
                </a:moveTo>
                <a:lnTo>
                  <a:pt x="33527" y="6096"/>
                </a:lnTo>
                <a:lnTo>
                  <a:pt x="33527" y="188975"/>
                </a:lnTo>
                <a:lnTo>
                  <a:pt x="39624" y="195072"/>
                </a:lnTo>
                <a:lnTo>
                  <a:pt x="45720" y="188975"/>
                </a:lnTo>
                <a:lnTo>
                  <a:pt x="45720" y="6096"/>
                </a:lnTo>
                <a:lnTo>
                  <a:pt x="39624" y="0"/>
                </a:lnTo>
                <a:close/>
              </a:path>
              <a:path w="76200" h="253364">
                <a:moveTo>
                  <a:pt x="76200" y="176784"/>
                </a:moveTo>
                <a:lnTo>
                  <a:pt x="45720" y="176784"/>
                </a:lnTo>
                <a:lnTo>
                  <a:pt x="45720" y="188975"/>
                </a:lnTo>
                <a:lnTo>
                  <a:pt x="39624" y="195072"/>
                </a:lnTo>
                <a:lnTo>
                  <a:pt x="67421" y="195072"/>
                </a:lnTo>
                <a:lnTo>
                  <a:pt x="76200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2908" y="1755647"/>
            <a:ext cx="591439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22" baseline="-20833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400" baseline="-20833">
              <a:latin typeface="Verdana"/>
              <a:cs typeface="Verdana"/>
            </a:endParaRPr>
          </a:p>
          <a:p>
            <a:pPr marL="2185670">
              <a:lnSpc>
                <a:spcPct val="100000"/>
              </a:lnSpc>
              <a:spcBef>
                <a:spcPts val="2495"/>
              </a:spcBef>
              <a:tabLst>
                <a:tab pos="5901055" algn="l"/>
              </a:tabLst>
            </a:pPr>
            <a:r>
              <a:rPr sz="1800" u="sng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756" y="2711622"/>
            <a:ext cx="165227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3395">
              <a:lnSpc>
                <a:spcPct val="1004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Common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values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ltiplied 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rr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g  digits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7411" y="4492752"/>
            <a:ext cx="14617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Sum of</a:t>
            </a:r>
            <a:r>
              <a:rPr sz="18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these 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1576" y="4599432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60960" y="39624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426720" h="76200">
                <a:moveTo>
                  <a:pt x="76200" y="33528"/>
                </a:moveTo>
                <a:lnTo>
                  <a:pt x="64008" y="33528"/>
                </a:lnTo>
                <a:lnTo>
                  <a:pt x="60960" y="39624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426720" h="76200">
                <a:moveTo>
                  <a:pt x="420624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420624" y="42672"/>
                </a:lnTo>
                <a:lnTo>
                  <a:pt x="426720" y="39624"/>
                </a:lnTo>
                <a:lnTo>
                  <a:pt x="42062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19</a:t>
            </a:fld>
            <a:r>
              <a:rPr spc="-10" dirty="0"/>
              <a:t>/40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Another </a:t>
            </a:r>
            <a:r>
              <a:rPr sz="2400" spc="-5" dirty="0"/>
              <a:t>Base </a:t>
            </a:r>
            <a:r>
              <a:rPr sz="2400" spc="5" dirty="0"/>
              <a:t>to </a:t>
            </a:r>
            <a:r>
              <a:rPr sz="2400" dirty="0"/>
              <a:t>a  </a:t>
            </a:r>
            <a:r>
              <a:rPr sz="2400" spc="-5" dirty="0"/>
              <a:t>Decimal</a:t>
            </a:r>
            <a:r>
              <a:rPr sz="2400" spc="-65" dirty="0"/>
              <a:t> </a:t>
            </a:r>
            <a:r>
              <a:rPr sz="2400" spc="-5" dirty="0"/>
              <a:t>Number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3: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Number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Systems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3596" y="1758696"/>
            <a:ext cx="47790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Division-Remainder</a:t>
            </a:r>
            <a:r>
              <a:rPr sz="24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20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3596" y="233680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1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507" y="2336800"/>
            <a:ext cx="62293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decimal number to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converted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u="sng" spc="7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4071" y="3140981"/>
          <a:ext cx="7449073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16"/>
                <a:gridCol w="490848"/>
                <a:gridCol w="3114428"/>
                <a:gridCol w="2615488"/>
                <a:gridCol w="517893"/>
              </a:tblGrid>
              <a:tr h="34239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195705" algn="l"/>
                          <a:tab pos="1819910" algn="l"/>
                        </a:tabLst>
                      </a:pP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cor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u="sng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2000" u="sng" spc="5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2000" u="sng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remainder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1033780" algn="l"/>
                          <a:tab pos="1832610" algn="l"/>
                          <a:tab pos="2204085" algn="l"/>
                        </a:tabLst>
                      </a:pP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	</a:t>
                      </a: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	as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5308"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250"/>
                        </a:lnSpc>
                        <a:tabLst>
                          <a:tab pos="1504950" algn="l"/>
                          <a:tab pos="22307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rightmost	</a:t>
                      </a:r>
                      <a:r>
                        <a:rPr sz="2000" u="sng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	</a:t>
                      </a:r>
                      <a:r>
                        <a:rPr sz="2000" u="sng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(least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tabLst>
                          <a:tab pos="1459230" algn="l"/>
                          <a:tab pos="2294255" algn="l"/>
                        </a:tabLst>
                      </a:pPr>
                      <a:r>
                        <a:rPr sz="2000" u="sng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significant	</a:t>
                      </a:r>
                      <a:r>
                        <a:rPr sz="2000" u="sng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digit)	</a:t>
                      </a:r>
                      <a:r>
                        <a:rPr sz="2000" u="sng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sz="2000" u="sng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250"/>
                        </a:lnSpc>
                      </a:pPr>
                      <a:r>
                        <a:rPr lang="en-US" sz="2000" u="sng" dirty="0" smtClean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93596" y="4287520"/>
            <a:ext cx="9728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163" y="4287520"/>
            <a:ext cx="62191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quotient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previous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000" u="sng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895600" y="3810001"/>
            <a:ext cx="6219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00000"/>
              </a:lnSpc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new base number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9732" y="1989328"/>
            <a:ext cx="983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21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2583" y="1989328"/>
            <a:ext cx="600138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Record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remainder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as the next 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(to the left)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u="sng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3114040"/>
            <a:ext cx="7689215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Repeat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Steps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 and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recording remainders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right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 left, until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quotient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becomes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zero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 u="sng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143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remainder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 obtained will be the most  significant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(MSD)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6044" y="718312"/>
            <a:ext cx="821055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0944" y="469392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0944" y="510540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0014" y="3435096"/>
          <a:ext cx="3092680" cy="212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929"/>
                <a:gridCol w="783375"/>
                <a:gridCol w="1988376"/>
              </a:tblGrid>
              <a:tr h="374903">
                <a:tc>
                  <a:txBody>
                    <a:bodyPr/>
                    <a:lstStyle/>
                    <a:p>
                      <a:pPr marL="22225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60"/>
                        </a:lnSpc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952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830"/>
                        </a:lnSpc>
                      </a:pPr>
                      <a:r>
                        <a:rPr sz="2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Remainder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66344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760"/>
                        </a:lnSpc>
                        <a:tabLst>
                          <a:tab pos="911225" algn="l"/>
                        </a:tabLst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3600" baseline="-20833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96141">
                <a:tc>
                  <a:txBody>
                    <a:bodyPr/>
                    <a:lstStyle/>
                    <a:p>
                      <a:endParaRPr sz="36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16052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286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68808">
                <a:tc>
                  <a:txBody>
                    <a:bodyPr/>
                    <a:lstStyle/>
                    <a:p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22</a:t>
            </a:fld>
            <a:r>
              <a:rPr spc="-10" dirty="0"/>
              <a:t>/40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6060" y="5934455"/>
            <a:ext cx="3395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22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1670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1473200"/>
            <a:ext cx="3066415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 marL="841375">
              <a:lnSpc>
                <a:spcPct val="100000"/>
              </a:lnSpc>
              <a:spcBef>
                <a:spcPts val="64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  <a:p>
            <a:pPr marL="1487805">
              <a:lnSpc>
                <a:spcPct val="100000"/>
              </a:lnSpc>
              <a:spcBef>
                <a:spcPts val="120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i="1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15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41375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>
              <a:lnSpc>
                <a:spcPts val="2860"/>
              </a:lnSpc>
            </a:pPr>
            <a:r>
              <a:rPr sz="2400" spc="-5" dirty="0"/>
              <a:t>Converting </a:t>
            </a:r>
            <a:r>
              <a:rPr sz="2400" dirty="0"/>
              <a:t>a Decimal </a:t>
            </a:r>
            <a:r>
              <a:rPr sz="2400" spc="-5" dirty="0"/>
              <a:t>Number </a:t>
            </a:r>
            <a:r>
              <a:rPr sz="2400" dirty="0"/>
              <a:t>to </a:t>
            </a:r>
            <a:r>
              <a:rPr sz="2400" spc="-5" dirty="0"/>
              <a:t>a Number </a:t>
            </a:r>
            <a:r>
              <a:rPr sz="2400" dirty="0"/>
              <a:t>of 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108077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ethod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1651" y="2275840"/>
            <a:ext cx="6070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502" y="2275840"/>
            <a:ext cx="10071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7508" y="2275840"/>
            <a:ext cx="176466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134" algn="l"/>
                <a:tab pos="77406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	a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438" y="2275840"/>
            <a:ext cx="319087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tabLst>
                <a:tab pos="466090" algn="l"/>
                <a:tab pos="1645920" algn="l"/>
                <a:tab pos="22371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original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(base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651" y="3098800"/>
            <a:ext cx="10090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708" y="3098800"/>
            <a:ext cx="582231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to 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84397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299200" algn="l"/>
              </a:tabLst>
            </a:pPr>
            <a:r>
              <a:rPr sz="2400" spc="-5" dirty="0"/>
              <a:t>Converting </a:t>
            </a:r>
            <a:r>
              <a:rPr sz="2400" dirty="0"/>
              <a:t>a Number of</a:t>
            </a:r>
            <a:r>
              <a:rPr sz="2400" spc="50" dirty="0"/>
              <a:t> </a:t>
            </a:r>
            <a:r>
              <a:rPr sz="2400" dirty="0"/>
              <a:t>Some Base	to</a:t>
            </a:r>
            <a:r>
              <a:rPr sz="2400" spc="-35" dirty="0"/>
              <a:t> </a:t>
            </a:r>
            <a:r>
              <a:rPr sz="2400" spc="-5" dirty="0"/>
              <a:t>a</a:t>
            </a:r>
            <a:r>
              <a:rPr sz="2400" spc="-35" dirty="0"/>
              <a:t> </a:t>
            </a:r>
            <a:r>
              <a:rPr sz="2400" spc="-5" dirty="0"/>
              <a:t>Number </a:t>
            </a:r>
            <a:r>
              <a:rPr sz="2400" dirty="0"/>
              <a:t>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473200"/>
            <a:ext cx="7684770" cy="50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000">
              <a:latin typeface="Verdana"/>
              <a:cs typeface="Verdana"/>
            </a:endParaRPr>
          </a:p>
          <a:p>
            <a:pPr marL="174053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92425">
              <a:lnSpc>
                <a:spcPct val="2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6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950" baseline="25641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36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 x 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 x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180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24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4483735">
              <a:lnSpc>
                <a:spcPct val="2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60728"/>
            <a:ext cx="9740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279" y="1760728"/>
            <a:ext cx="308673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1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4808728"/>
            <a:ext cx="331216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1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Thus, 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3344" y="2316479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0"/>
                </a:moveTo>
                <a:lnTo>
                  <a:pt x="0" y="2356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344" y="2773679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3344" y="3233927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3344" y="3691128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7635" y="2848864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8388" y="3309111"/>
            <a:ext cx="3486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5171" y="3781552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3344" y="4157471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5171" y="4183888"/>
            <a:ext cx="18669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25</a:t>
            </a:fld>
            <a:r>
              <a:rPr spc="-10" dirty="0"/>
              <a:t>/40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67276" y="2370328"/>
            <a:ext cx="1530350" cy="202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163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6867" y="2355088"/>
            <a:ext cx="11506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21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4	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044" y="1473200"/>
            <a:ext cx="21564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3849" y="691895"/>
            <a:ext cx="21526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7044" y="691895"/>
            <a:ext cx="610298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Converting </a:t>
            </a:r>
            <a:r>
              <a:rPr sz="2400" dirty="0"/>
              <a:t>a Number of Some Base  of Another</a:t>
            </a:r>
            <a:r>
              <a:rPr sz="2400" spc="-75" dirty="0"/>
              <a:t> </a:t>
            </a:r>
            <a:r>
              <a:rPr sz="2400" spc="-10" dirty="0"/>
              <a:t>Base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2395">
              <a:lnSpc>
                <a:spcPts val="1625"/>
              </a:lnSpc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0" dirty="0">
                <a:latin typeface="Verdana"/>
                <a:cs typeface="Verdana"/>
              </a:rPr>
              <a:t>S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0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  <a:tabLst>
                <a:tab pos="3480435" algn="l"/>
                <a:tab pos="7747634" algn="l"/>
              </a:tabLst>
            </a:pPr>
            <a:r>
              <a:rPr sz="2100" spc="-15" baseline="7936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7" baseline="793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7936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4: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Codes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1/30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7520"/>
            <a:ext cx="7259320" cy="25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in</a:t>
            </a:r>
            <a:r>
              <a:rPr sz="2000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Collating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sequence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1760728"/>
            <a:ext cx="7318375" cy="299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numbers 0, 1,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…,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Alphabetic Data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</a:t>
            </a:r>
            <a:r>
              <a:rPr sz="2000" spc="5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C,</a:t>
            </a:r>
            <a:endParaRPr sz="2000">
              <a:latin typeface="Verdana"/>
              <a:cs typeface="Verdana"/>
            </a:endParaRPr>
          </a:p>
          <a:p>
            <a:pPr marL="353695" marR="5080">
              <a:lnSpc>
                <a:spcPct val="100000"/>
              </a:lnSpc>
              <a:tabLst>
                <a:tab pos="813435" algn="l"/>
                <a:tab pos="1240155" algn="l"/>
                <a:tab pos="1636395" algn="l"/>
                <a:tab pos="2370455" algn="l"/>
                <a:tab pos="3834129" algn="l"/>
                <a:tab pos="4468495" algn="l"/>
                <a:tab pos="5976620" algn="l"/>
                <a:tab pos="661035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…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	Z,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upp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</a:t>
            </a:r>
            <a:endParaRPr sz="2000">
              <a:latin typeface="Verdana"/>
              <a:cs typeface="Verdana"/>
            </a:endParaRPr>
          </a:p>
          <a:p>
            <a:pPr marL="353695" marR="6350" indent="-34099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433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Alphanumeric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string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symbol may be one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letters A, B, C,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…,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either uppercase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lowercase, 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0,  1, 2, …, 9,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special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 * / ,  .</a:t>
            </a:r>
            <a:r>
              <a:rPr sz="2000" spc="4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endParaRPr sz="20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10" dirty="0"/>
              <a:t>Data</a:t>
            </a:r>
            <a:r>
              <a:rPr spc="-75" dirty="0"/>
              <a:t> </a:t>
            </a:r>
            <a:r>
              <a:rPr spc="-5" dirty="0"/>
              <a:t>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93659" cy="31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762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codes are 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internal representation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u="sng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computers use binary numbers for internal data  representation,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 codes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binary coding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schemes</a:t>
            </a:r>
            <a:endParaRPr sz="2000" u="sng">
              <a:latin typeface="Verdana"/>
              <a:cs typeface="Verdana"/>
            </a:endParaRPr>
          </a:p>
          <a:p>
            <a:pPr marL="356870" marR="8255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 coding,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every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symbol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appears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data 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group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group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symbol 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called  </a:t>
            </a:r>
            <a:r>
              <a:rPr sz="2000" u="sng" spc="2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 u="sng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byte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29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244" y="1759711"/>
            <a:ext cx="7318756" cy="4839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Non-positional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and Positional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2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Hexadecimal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sz="2000" spc="-6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 number’s</a:t>
            </a:r>
            <a:r>
              <a:rPr lang="en-US" sz="2000" spc="-6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Another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10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r>
              <a:rPr lang="en-US" sz="2000" spc="-13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2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7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 smtClean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509635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173480" marR="5080" indent="-344170" algn="just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modern coding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schemes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 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term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byte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often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mean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group 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</a:t>
            </a:r>
            <a:endParaRPr sz="2000" u="sng">
              <a:latin typeface="Verdana"/>
              <a:cs typeface="Verdana"/>
            </a:endParaRPr>
          </a:p>
          <a:p>
            <a:pPr marL="1173480" marR="10160" indent="-344170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17411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BCD,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EBCDIC, and  ASCII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52" y="450088"/>
            <a:ext cx="8493125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BCD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805180" indent="-34480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BCD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stands for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oded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ecimal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early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1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codes</a:t>
            </a:r>
            <a:endParaRPr sz="2000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u="sng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 u="sng">
              <a:latin typeface="Verdana"/>
              <a:cs typeface="Verdana"/>
            </a:endParaRPr>
          </a:p>
          <a:p>
            <a:pPr marL="805180" indent="-34480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64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31</a:t>
            </a:fld>
            <a:r>
              <a:rPr spc="-10" dirty="0"/>
              <a:t>/30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7716" y="1687067"/>
          <a:ext cx="2819399" cy="4559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136"/>
                <a:gridCol w="704088"/>
                <a:gridCol w="707135"/>
                <a:gridCol w="701040"/>
              </a:tblGrid>
              <a:tr h="3139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32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1996" y="1650492"/>
          <a:ext cx="2810254" cy="4611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39"/>
                <a:gridCol w="704088"/>
                <a:gridCol w="701039"/>
                <a:gridCol w="704088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Octal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1283" y="2013204"/>
          <a:ext cx="6096000" cy="3636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BCD</a:t>
                      </a:r>
                      <a:r>
                        <a:rPr sz="14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28600" marR="216535" indent="271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Octal  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Eq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va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b="1" spc="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33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40" dirty="0"/>
              <a:t> </a:t>
            </a:r>
            <a:r>
              <a:rPr sz="2400" spc="-10" dirty="0"/>
              <a:t>BCD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5488"/>
            <a:ext cx="7157084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EBCDIC stands for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xtended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inary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oded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ecimal 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ode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represent a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symbol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34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pc="-10" dirty="0"/>
              <a:t>E</a:t>
            </a:r>
            <a:r>
              <a:rPr spc="-20" dirty="0"/>
              <a:t>B</a:t>
            </a:r>
            <a:r>
              <a:rPr spc="0" dirty="0"/>
              <a:t>C</a:t>
            </a:r>
            <a:r>
              <a:rPr spc="-20" dirty="0"/>
              <a:t>D</a:t>
            </a:r>
            <a:r>
              <a:rPr dirty="0"/>
              <a:t>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9116" y="1687067"/>
          <a:ext cx="3307077" cy="455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056"/>
                <a:gridCol w="826007"/>
                <a:gridCol w="826007"/>
                <a:gridCol w="826007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4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35</a:t>
            </a:fld>
            <a:r>
              <a:rPr spc="-10" dirty="0"/>
              <a:t>/30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9052" y="1568196"/>
          <a:ext cx="3255262" cy="458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816"/>
                <a:gridCol w="813815"/>
                <a:gridCol w="813816"/>
                <a:gridCol w="813815"/>
              </a:tblGrid>
              <a:tr h="5425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300" b="1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E6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E9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688847"/>
            <a:ext cx="58451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1827" y="1973579"/>
          <a:ext cx="6419085" cy="402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152"/>
                <a:gridCol w="1594103"/>
                <a:gridCol w="1594103"/>
                <a:gridCol w="1633727"/>
              </a:tblGrid>
              <a:tr h="335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EBCDIC</a:t>
                      </a:r>
                      <a:r>
                        <a:rPr sz="1600" b="1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39700" marR="93345" indent="-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ima  l</a:t>
                      </a:r>
                      <a:r>
                        <a:rPr sz="1600" b="1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36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622935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24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Alphabetic </a:t>
            </a:r>
            <a:r>
              <a:rPr sz="2400" spc="-5" dirty="0"/>
              <a:t>and Numeric  Characters in</a:t>
            </a:r>
            <a:r>
              <a:rPr sz="2400" spc="-35" dirty="0"/>
              <a:t> </a:t>
            </a:r>
            <a:r>
              <a:rPr sz="2400" dirty="0"/>
              <a:t>EBCDIC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1748535"/>
            <a:ext cx="119570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37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38364" y="1748535"/>
            <a:ext cx="13531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2000" b="1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1748535"/>
            <a:ext cx="45046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423035" algn="l"/>
                <a:tab pos="2590800" algn="l"/>
                <a:tab pos="327342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nformation</a:t>
            </a:r>
            <a:r>
              <a:rPr sz="20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nterchange.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193" y="308965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3645" y="3912615"/>
            <a:ext cx="112141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908" y="2571496"/>
            <a:ext cx="6393180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–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ASCII-8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940" algn="l"/>
                <a:tab pos="2308225" algn="l"/>
                <a:tab pos="2652395" algn="l"/>
                <a:tab pos="3298825" algn="l"/>
                <a:tab pos="3734435" algn="l"/>
                <a:tab pos="5133975" algn="l"/>
                <a:tab pos="54660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128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1305" algn="l"/>
                <a:tab pos="2307590" algn="l"/>
                <a:tab pos="2651760" algn="l"/>
                <a:tab pos="3298190" algn="l"/>
                <a:tab pos="3733800" algn="l"/>
                <a:tab pos="5133340" algn="l"/>
                <a:tab pos="54654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256 (2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 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4735576"/>
            <a:ext cx="727455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First 128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ASCII-7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ASCII-8 are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same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A</a:t>
            </a:r>
            <a:r>
              <a:rPr dirty="0"/>
              <a:t>S</a:t>
            </a:r>
            <a:r>
              <a:rPr spc="-20" dirty="0"/>
              <a:t>C</a:t>
            </a:r>
            <a:r>
              <a:rPr dirty="0"/>
              <a:t>II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42516" y="2013204"/>
          <a:ext cx="6629398" cy="4017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8112"/>
                <a:gridCol w="1658111"/>
                <a:gridCol w="1658112"/>
                <a:gridCol w="1655063"/>
              </a:tblGrid>
              <a:tr h="33223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6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15900" marR="74930" indent="-131445">
                        <a:lnSpc>
                          <a:spcPct val="101299"/>
                        </a:lnSpc>
                        <a:spcBef>
                          <a:spcPts val="545"/>
                        </a:spcBef>
                      </a:pP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im</a:t>
                      </a: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6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38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688847"/>
            <a:ext cx="533082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62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708404"/>
          <a:ext cx="6288024" cy="451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716024"/>
              </a:tblGrid>
              <a:tr h="2865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/</a:t>
                      </a:r>
                      <a:r>
                        <a:rPr sz="1300" b="1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62585" marR="241300" indent="-104139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Hexa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b="1" spc="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3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5289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3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39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57679"/>
            <a:ext cx="498729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systems are: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Non-positional number systems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2752"/>
            <a:ext cx="8108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lang="en-US" sz="3200" spc="-940" dirty="0" smtClean="0"/>
              <a:t>N     u       m    b     e      r          </a:t>
            </a:r>
            <a:r>
              <a:rPr sz="3200" spc="-5" smtClean="0"/>
              <a:t>Systems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7860" y="1812035"/>
          <a:ext cx="6476999" cy="454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536"/>
                <a:gridCol w="1618488"/>
                <a:gridCol w="1618488"/>
                <a:gridCol w="1618487"/>
              </a:tblGrid>
              <a:tr h="30175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Character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ASCII-7 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400" b="1" spc="-5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ASCII-8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76860" marR="151130" indent="-11620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</a:t>
                      </a:r>
                      <a:r>
                        <a:rPr sz="1400" b="1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ci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Equivalent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Zone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416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277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Q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46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315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073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42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40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044" y="688847"/>
            <a:ext cx="569404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>
              <a:lnSpc>
                <a:spcPct val="100000"/>
              </a:lnSpc>
            </a:pPr>
            <a:r>
              <a:rPr sz="2400" spc="-5" dirty="0"/>
              <a:t>Coding </a:t>
            </a:r>
            <a:r>
              <a:rPr sz="2400" dirty="0"/>
              <a:t>of </a:t>
            </a:r>
            <a:r>
              <a:rPr sz="2400" spc="5" dirty="0"/>
              <a:t>Numeric </a:t>
            </a:r>
            <a:r>
              <a:rPr sz="2400" spc="-5" dirty="0"/>
              <a:t>and  Alphabetic Characters in</a:t>
            </a:r>
            <a:r>
              <a:rPr sz="2400" spc="5" dirty="0"/>
              <a:t> </a:t>
            </a:r>
            <a:r>
              <a:rPr sz="2400" dirty="0"/>
              <a:t>ASCII</a:t>
            </a:r>
            <a:endParaRPr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b="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b="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b="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70165" cy="326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Why</a:t>
            </a:r>
            <a:r>
              <a:rPr sz="20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supports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languages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Different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encoding systems conflict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</a:t>
            </a:r>
            <a:r>
              <a:rPr sz="2000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features: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37410" algn="l"/>
                <a:tab pos="2429510" algn="l"/>
                <a:tab pos="3862704" algn="l"/>
                <a:tab pos="4508500" algn="l"/>
                <a:tab pos="4886325" algn="l"/>
                <a:tab pos="617283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way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ilingu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plain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text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91055" algn="l"/>
                <a:tab pos="3030220" algn="l"/>
                <a:tab pos="3597275" algn="l"/>
                <a:tab pos="5139055" algn="l"/>
                <a:tab pos="5956300" algn="l"/>
                <a:tab pos="6403975" algn="l"/>
                <a:tab pos="691007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languages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011680" algn="l"/>
                <a:tab pos="2874645" algn="l"/>
                <a:tab pos="3362960" algn="l"/>
                <a:tab pos="4371340" algn="l"/>
                <a:tab pos="592201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symbols, technical symbols, and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diacritics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41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60728"/>
            <a:ext cx="7669530" cy="342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Unicode features (continued):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Capacity to encode as many as a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million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endParaRPr sz="2000">
              <a:latin typeface="Verdana"/>
              <a:cs typeface="Verdana"/>
            </a:endParaRPr>
          </a:p>
          <a:p>
            <a:pPr marL="927100" marR="635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Assigns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unique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numeric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Reserves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code space for private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use</a:t>
            </a:r>
            <a:endParaRPr sz="2000">
              <a:latin typeface="Verdana"/>
              <a:cs typeface="Verdana"/>
            </a:endParaRPr>
          </a:p>
          <a:p>
            <a:pPr marL="927100" marR="76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1993900" algn="l"/>
                <a:tab pos="3365500" algn="l"/>
                <a:tab pos="4003040" algn="l"/>
                <a:tab pos="5643880" algn="l"/>
                <a:tab pos="6051550" algn="l"/>
                <a:tab pos="704469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ffo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mpl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ASCI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  corresponding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have same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  <a:tab pos="2194560" algn="l"/>
                <a:tab pos="2645410" algn="l"/>
                <a:tab pos="4001770" algn="l"/>
                <a:tab pos="4486910" algn="l"/>
                <a:tab pos="5038090" algn="l"/>
                <a:tab pos="6775450" algn="l"/>
                <a:tab pos="715645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xt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bi-directional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behavior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Encoding</a:t>
            </a:r>
            <a:r>
              <a:rPr sz="2000" b="1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Forms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UTF-8,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UTF-16,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UTF-32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73961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spc="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4: Computer</a:t>
            </a:r>
            <a:r>
              <a:rPr spc="-45" dirty="0"/>
              <a:t> </a:t>
            </a:r>
            <a:r>
              <a:rPr dirty="0"/>
              <a:t>Codes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0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42</a:t>
            </a:fld>
            <a:r>
              <a:rPr spc="-10" dirty="0"/>
              <a:t>/30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-10" dirty="0"/>
              <a:t>U</a:t>
            </a:r>
            <a:r>
              <a:rPr spc="-5" dirty="0"/>
              <a:t>n</a:t>
            </a:r>
            <a:r>
              <a:rPr spc="0" dirty="0"/>
              <a:t>i</a:t>
            </a:r>
            <a:r>
              <a:rPr spc="-10" dirty="0"/>
              <a:t>c</a:t>
            </a:r>
            <a:r>
              <a:rPr spc="0" dirty="0"/>
              <a:t>o</a:t>
            </a:r>
            <a:r>
              <a:rPr spc="-10" dirty="0"/>
              <a:t>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513955" cy="403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920750" marR="1701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I for 1, 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2, III for 3, IIII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IIIII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for 5,</a:t>
            </a:r>
            <a:r>
              <a:rPr sz="2000" u="sng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etc</a:t>
            </a:r>
            <a:endParaRPr sz="2000" u="sng">
              <a:latin typeface="Verdana"/>
              <a:cs typeface="Verdana"/>
            </a:endParaRPr>
          </a:p>
          <a:p>
            <a:pPr marL="920750" marR="90805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symbol represents 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same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regardless  of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position in the</a:t>
            </a:r>
            <a:r>
              <a:rPr sz="2000" u="sng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u="sng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simply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find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out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particular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b="1" dirty="0">
                <a:solidFill>
                  <a:srgbClr val="333333"/>
                </a:solidFill>
                <a:latin typeface="Verdana"/>
                <a:cs typeface="Verdana"/>
              </a:rPr>
              <a:t>Difficulty</a:t>
            </a:r>
            <a:endParaRPr sz="2000">
              <a:latin typeface="Verdana"/>
              <a:cs typeface="Verdana"/>
            </a:endParaRPr>
          </a:p>
          <a:p>
            <a:pPr marL="920750" marR="6921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difficult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perform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arithmetic with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 number</a:t>
            </a:r>
            <a:r>
              <a:rPr sz="2000" u="sng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5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Non-positional Number</a:t>
            </a:r>
            <a:r>
              <a:rPr dirty="0"/>
              <a:t> </a:t>
            </a:r>
            <a:r>
              <a:rPr spc="-5" dirty="0"/>
              <a:t>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57679"/>
            <a:ext cx="7959090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10490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few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called</a:t>
            </a:r>
            <a:r>
              <a:rPr sz="2000" u="sng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endParaRPr sz="2000" u="sng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049020" marR="508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 different values depending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occupy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6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Positional </a:t>
            </a:r>
            <a:r>
              <a:rPr spc="-10" dirty="0"/>
              <a:t>Number</a:t>
            </a:r>
            <a:r>
              <a:rPr spc="5" dirty="0"/>
              <a:t> </a:t>
            </a:r>
            <a:r>
              <a:rPr dirty="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7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759714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865630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is determined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r>
              <a:rPr sz="20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itself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265811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2658110" algn="l"/>
                <a:tab pos="265874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number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Verdana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408430" marR="357505">
              <a:lnSpc>
                <a:spcPct val="140000"/>
              </a:lnSpc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of digits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865630" marR="346710" indent="-4572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865630" algn="l"/>
                <a:tab pos="1866264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sz="2000" u="sng" spc="10" dirty="0">
                <a:solidFill>
                  <a:srgbClr val="333333"/>
                </a:solidFill>
                <a:latin typeface="Verdana"/>
                <a:cs typeface="Verdana"/>
              </a:rPr>
              <a:t>is 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always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one less than the value</a:t>
            </a:r>
            <a:r>
              <a:rPr sz="2000" u="sng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82903" y="1757679"/>
            <a:ext cx="7292593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pc="-5" dirty="0"/>
              <a:t>Characteristics</a:t>
            </a:r>
          </a:p>
          <a:p>
            <a:pPr marL="106997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10" dirty="0">
                <a:latin typeface="Verdana"/>
                <a:cs typeface="Verdana"/>
              </a:rPr>
              <a:t>A </a:t>
            </a:r>
            <a:r>
              <a:rPr b="0" u="sng" spc="-5" dirty="0">
                <a:latin typeface="Verdana"/>
                <a:cs typeface="Verdana"/>
              </a:rPr>
              <a:t>positional number</a:t>
            </a:r>
            <a:r>
              <a:rPr b="0" u="sng" spc="-55" dirty="0">
                <a:latin typeface="Verdana"/>
                <a:cs typeface="Verdana"/>
              </a:rPr>
              <a:t> </a:t>
            </a:r>
            <a:r>
              <a:rPr b="0" u="sng" spc="-10" dirty="0">
                <a:latin typeface="Verdana"/>
                <a:cs typeface="Verdana"/>
              </a:rPr>
              <a:t>system</a:t>
            </a:r>
          </a:p>
          <a:p>
            <a:pPr marL="624840">
              <a:lnSpc>
                <a:spcPct val="100000"/>
              </a:lnSpc>
              <a:spcBef>
                <a:spcPts val="960"/>
              </a:spcBef>
              <a:tabLst>
                <a:tab pos="1069975" algn="l"/>
              </a:tabLst>
            </a:pPr>
            <a:r>
              <a:rPr b="0" spc="-5" dirty="0">
                <a:solidFill>
                  <a:srgbClr val="FF3300"/>
                </a:solidFill>
                <a:latin typeface="Wingdings"/>
                <a:cs typeface="Wingdings"/>
              </a:rPr>
              <a:t></a:t>
            </a:r>
            <a:r>
              <a:rPr b="0" spc="-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b="0" u="sng" spc="-15" dirty="0">
                <a:latin typeface="Verdana"/>
                <a:cs typeface="Verdana"/>
              </a:rPr>
              <a:t>Has </a:t>
            </a:r>
            <a:r>
              <a:rPr b="0" u="sng" spc="-5" dirty="0">
                <a:latin typeface="Verdana"/>
                <a:cs typeface="Verdana"/>
              </a:rPr>
              <a:t>10 </a:t>
            </a:r>
            <a:r>
              <a:rPr b="0" u="sng" dirty="0">
                <a:latin typeface="Verdana"/>
                <a:cs typeface="Verdana"/>
              </a:rPr>
              <a:t>symbols or digits </a:t>
            </a:r>
            <a:r>
              <a:rPr b="0" u="sng" spc="-5" dirty="0">
                <a:latin typeface="Verdana"/>
                <a:cs typeface="Verdana"/>
              </a:rPr>
              <a:t>(0, 1, 2, </a:t>
            </a:r>
            <a:r>
              <a:rPr b="0" u="sng" spc="5" dirty="0">
                <a:latin typeface="Verdana"/>
                <a:cs typeface="Verdana"/>
              </a:rPr>
              <a:t>3, </a:t>
            </a:r>
            <a:r>
              <a:rPr b="0" u="sng" spc="-5" dirty="0">
                <a:latin typeface="Verdana"/>
                <a:cs typeface="Verdana"/>
              </a:rPr>
              <a:t>4, 5, 6,  </a:t>
            </a:r>
            <a:r>
              <a:rPr b="0" u="sng" spc="125" dirty="0">
                <a:latin typeface="Verdana"/>
                <a:cs typeface="Verdana"/>
              </a:rPr>
              <a:t> </a:t>
            </a:r>
            <a:r>
              <a:rPr b="0" u="sng" spc="5" dirty="0">
                <a:latin typeface="Verdana"/>
                <a:cs typeface="Verdana"/>
              </a:rPr>
              <a:t>7,</a:t>
            </a:r>
          </a:p>
          <a:p>
            <a:pPr marL="1069975">
              <a:lnSpc>
                <a:spcPct val="100000"/>
              </a:lnSpc>
              <a:tabLst>
                <a:tab pos="1499870" algn="l"/>
                <a:tab pos="2048510" algn="l"/>
              </a:tabLst>
            </a:pPr>
            <a:r>
              <a:rPr b="0" u="sng" spc="-5" dirty="0">
                <a:latin typeface="Verdana"/>
                <a:cs typeface="Verdana"/>
              </a:rPr>
              <a:t>8,	9).	</a:t>
            </a:r>
            <a:r>
              <a:rPr b="0" u="sng" spc="-10" dirty="0">
                <a:latin typeface="Verdana"/>
                <a:cs typeface="Verdana"/>
              </a:rPr>
              <a:t>Hence, </a:t>
            </a:r>
            <a:r>
              <a:rPr b="0" u="sng" spc="5" dirty="0">
                <a:latin typeface="Verdana"/>
                <a:cs typeface="Verdana"/>
              </a:rPr>
              <a:t>its </a:t>
            </a:r>
            <a:r>
              <a:rPr b="0" u="sng" spc="-10" dirty="0">
                <a:latin typeface="Verdana"/>
                <a:cs typeface="Verdana"/>
              </a:rPr>
              <a:t>base =</a:t>
            </a:r>
            <a:r>
              <a:rPr b="0" u="sng" spc="-75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10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maximum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a single </a:t>
            </a:r>
            <a:r>
              <a:rPr b="0" u="sng" dirty="0">
                <a:latin typeface="Verdana"/>
                <a:cs typeface="Verdana"/>
              </a:rPr>
              <a:t>digit </a:t>
            </a:r>
            <a:r>
              <a:rPr b="0" u="sng" spc="10" dirty="0">
                <a:latin typeface="Verdana"/>
                <a:cs typeface="Verdana"/>
              </a:rPr>
              <a:t>is </a:t>
            </a:r>
            <a:r>
              <a:rPr b="0" u="sng" spc="-5" dirty="0">
                <a:latin typeface="Verdana"/>
                <a:cs typeface="Verdana"/>
              </a:rPr>
              <a:t>9 </a:t>
            </a:r>
            <a:r>
              <a:rPr b="0" u="sng" spc="-15" dirty="0">
                <a:latin typeface="Verdana"/>
                <a:cs typeface="Verdana"/>
              </a:rPr>
              <a:t>(one  </a:t>
            </a:r>
            <a:r>
              <a:rPr b="0" u="sng" spc="-5" dirty="0">
                <a:latin typeface="Verdana"/>
                <a:cs typeface="Verdana"/>
              </a:rPr>
              <a:t>less than the value </a:t>
            </a:r>
            <a:r>
              <a:rPr b="0" u="sng" spc="-10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</a:t>
            </a:r>
            <a:r>
              <a:rPr b="0" u="sng" spc="-80" dirty="0">
                <a:latin typeface="Verdana"/>
                <a:cs typeface="Verdana"/>
              </a:rPr>
              <a:t> </a:t>
            </a:r>
            <a:r>
              <a:rPr b="0" u="sng" spc="-15" dirty="0">
                <a:latin typeface="Verdana"/>
                <a:cs typeface="Verdana"/>
              </a:rPr>
              <a:t>base)</a:t>
            </a:r>
          </a:p>
          <a:p>
            <a:pPr marL="1069975" marR="571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1847214" algn="l"/>
                <a:tab pos="3023235" algn="l"/>
                <a:tab pos="3437254" algn="l"/>
                <a:tab pos="3763010" algn="l"/>
                <a:tab pos="4500880" algn="l"/>
                <a:tab pos="6019165" algn="l"/>
                <a:tab pos="6344920" algn="l"/>
              </a:tabLst>
            </a:pPr>
            <a:r>
              <a:rPr b="0" u="sng" spc="-25" dirty="0">
                <a:latin typeface="Verdana"/>
                <a:cs typeface="Verdana"/>
              </a:rPr>
              <a:t>E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-5" dirty="0">
                <a:latin typeface="Verdana"/>
                <a:cs typeface="Verdana"/>
              </a:rPr>
              <a:t>h</a:t>
            </a:r>
            <a:r>
              <a:rPr b="0" u="sng" dirty="0">
                <a:latin typeface="Verdana"/>
                <a:cs typeface="Verdana"/>
              </a:rPr>
              <a:t>	p</a:t>
            </a:r>
            <a:r>
              <a:rPr b="0" u="sng" spc="5" dirty="0">
                <a:latin typeface="Verdana"/>
                <a:cs typeface="Verdana"/>
              </a:rPr>
              <a:t>o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25" dirty="0">
                <a:latin typeface="Verdana"/>
                <a:cs typeface="Verdana"/>
              </a:rPr>
              <a:t>t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n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o</a:t>
            </a:r>
            <a:r>
              <a:rPr b="0" u="sng" spc="-5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d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dirty="0">
                <a:latin typeface="Verdana"/>
                <a:cs typeface="Verdana"/>
              </a:rPr>
              <a:t>g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t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20" dirty="0">
                <a:latin typeface="Verdana"/>
                <a:cs typeface="Verdana"/>
              </a:rPr>
              <a:t>r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res</a:t>
            </a:r>
            <a:r>
              <a:rPr b="0" u="sng" spc="-15" dirty="0">
                <a:latin typeface="Verdana"/>
                <a:cs typeface="Verdana"/>
              </a:rPr>
              <a:t>e</a:t>
            </a:r>
            <a:r>
              <a:rPr b="0" u="sng" spc="0" dirty="0">
                <a:latin typeface="Verdana"/>
                <a:cs typeface="Verdana"/>
              </a:rPr>
              <a:t>nt</a:t>
            </a:r>
            <a:r>
              <a:rPr b="0" u="sng" spc="-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5" dirty="0">
                <a:latin typeface="Verdana"/>
                <a:cs typeface="Verdana"/>
              </a:rPr>
              <a:t>a</a:t>
            </a:r>
            <a:r>
              <a:rPr b="0" u="sng" dirty="0">
                <a:latin typeface="Verdana"/>
                <a:cs typeface="Verdana"/>
              </a:rPr>
              <a:t>	</a:t>
            </a:r>
            <a:r>
              <a:rPr b="0" u="sng" spc="-15" dirty="0">
                <a:latin typeface="Verdana"/>
                <a:cs typeface="Verdana"/>
              </a:rPr>
              <a:t>s</a:t>
            </a:r>
            <a:r>
              <a:rPr b="0" u="sng" dirty="0">
                <a:latin typeface="Verdana"/>
                <a:cs typeface="Verdana"/>
              </a:rPr>
              <a:t>p</a:t>
            </a:r>
            <a:r>
              <a:rPr b="0" u="sng" spc="-20" dirty="0">
                <a:latin typeface="Verdana"/>
                <a:cs typeface="Verdana"/>
              </a:rPr>
              <a:t>e</a:t>
            </a:r>
            <a:r>
              <a:rPr b="0" u="sng" spc="-15" dirty="0">
                <a:latin typeface="Verdana"/>
                <a:cs typeface="Verdana"/>
              </a:rPr>
              <a:t>c</a:t>
            </a:r>
            <a:r>
              <a:rPr b="0" u="sng" spc="25" dirty="0">
                <a:latin typeface="Verdana"/>
                <a:cs typeface="Verdana"/>
              </a:rPr>
              <a:t>i</a:t>
            </a:r>
            <a:r>
              <a:rPr b="0" u="sng" spc="-10" dirty="0">
                <a:latin typeface="Verdana"/>
                <a:cs typeface="Verdana"/>
              </a:rPr>
              <a:t>f</a:t>
            </a:r>
            <a:r>
              <a:rPr b="0" u="sng" dirty="0">
                <a:latin typeface="Verdana"/>
                <a:cs typeface="Verdana"/>
              </a:rPr>
              <a:t>i</a:t>
            </a:r>
            <a:r>
              <a:rPr b="0" u="sng" spc="-5" dirty="0">
                <a:latin typeface="Verdana"/>
                <a:cs typeface="Verdana"/>
              </a:rPr>
              <a:t>c  power </a:t>
            </a:r>
            <a:r>
              <a:rPr b="0" u="sng" dirty="0">
                <a:latin typeface="Verdana"/>
                <a:cs typeface="Verdana"/>
              </a:rPr>
              <a:t>of </a:t>
            </a:r>
            <a:r>
              <a:rPr b="0" u="sng" spc="-5" dirty="0">
                <a:latin typeface="Verdana"/>
                <a:cs typeface="Verdana"/>
              </a:rPr>
              <a:t>the </a:t>
            </a:r>
            <a:r>
              <a:rPr b="0" u="sng" dirty="0">
                <a:latin typeface="Verdana"/>
                <a:cs typeface="Verdana"/>
              </a:rPr>
              <a:t>base</a:t>
            </a:r>
            <a:r>
              <a:rPr b="0" u="sng" spc="-140" dirty="0">
                <a:latin typeface="Verdana"/>
                <a:cs typeface="Verdana"/>
              </a:rPr>
              <a:t> </a:t>
            </a:r>
            <a:r>
              <a:rPr b="0" u="sng" dirty="0">
                <a:latin typeface="Verdana"/>
                <a:cs typeface="Verdana"/>
              </a:rPr>
              <a:t>(10)</a:t>
            </a:r>
          </a:p>
          <a:p>
            <a:pPr marL="1069975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69975" algn="l"/>
                <a:tab pos="1070610" algn="l"/>
                <a:tab pos="2183130" algn="l"/>
                <a:tab pos="4946650" algn="l"/>
                <a:tab pos="5315585" algn="l"/>
              </a:tabLst>
            </a:pPr>
            <a:r>
              <a:rPr b="0" spc="-10" dirty="0">
                <a:latin typeface="Verdana"/>
                <a:cs typeface="Verdana"/>
              </a:rPr>
              <a:t>We</a:t>
            </a:r>
            <a:r>
              <a:rPr b="0" spc="34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use	</a:t>
            </a:r>
            <a:r>
              <a:rPr b="0" spc="5" dirty="0">
                <a:latin typeface="Verdana"/>
                <a:cs typeface="Verdana"/>
              </a:rPr>
              <a:t>this</a:t>
            </a:r>
            <a:r>
              <a:rPr b="0" spc="35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number</a:t>
            </a:r>
            <a:r>
              <a:rPr b="0" spc="3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system	</a:t>
            </a:r>
            <a:r>
              <a:rPr b="0" spc="10" dirty="0">
                <a:latin typeface="Verdana"/>
                <a:cs typeface="Verdana"/>
              </a:rPr>
              <a:t>in	</a:t>
            </a:r>
            <a:r>
              <a:rPr b="0" spc="-5" dirty="0">
                <a:latin typeface="Verdana"/>
                <a:cs typeface="Verdana"/>
              </a:rPr>
              <a:t>our</a:t>
            </a:r>
            <a:r>
              <a:rPr b="0" spc="28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day-to-day  </a:t>
            </a:r>
            <a:r>
              <a:rPr b="0" dirty="0">
                <a:latin typeface="Verdana"/>
                <a:cs typeface="Verdana"/>
              </a:rPr>
              <a:t>life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8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39840"/>
            <a:ext cx="17056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50088"/>
            <a:ext cx="50768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Computer Fundamentals: </a:t>
            </a:r>
            <a:r>
              <a:rPr sz="1400" dirty="0">
                <a:latin typeface="Verdana"/>
                <a:cs typeface="Verdana"/>
              </a:rPr>
              <a:t>Pradeep </a:t>
            </a:r>
            <a:r>
              <a:rPr sz="1400" spc="-5" dirty="0">
                <a:latin typeface="Verdana"/>
                <a:cs typeface="Verdana"/>
              </a:rPr>
              <a:t>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5" dirty="0"/>
              <a:t>Decimal Number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83104"/>
            <a:ext cx="11804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  <a:tabLst>
                <a:tab pos="941705" algn="l"/>
              </a:tabLst>
            </a:pP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Chapter 3: Number</a:t>
            </a:r>
            <a:r>
              <a:rPr spc="-55" dirty="0"/>
              <a:t> </a:t>
            </a:r>
            <a:r>
              <a:rPr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pc="-5" dirty="0"/>
              <a:t>Slide</a:t>
            </a:r>
            <a:r>
              <a:rPr spc="-85" dirty="0"/>
              <a:t> </a:t>
            </a:r>
            <a:fld id="{81D60167-4931-47E6-BA6A-407CBD079E47}" type="slidenum">
              <a:rPr spc="-10" dirty="0"/>
              <a:pPr marL="12700">
                <a:lnSpc>
                  <a:spcPts val="1530"/>
                </a:lnSpc>
              </a:pPr>
              <a:t>9</a:t>
            </a:fld>
            <a:r>
              <a:rPr spc="-10" dirty="0"/>
              <a:t>/40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73200"/>
            <a:ext cx="8268334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140843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2586</a:t>
            </a:r>
            <a:r>
              <a:rPr sz="2400" baseline="-20833" dirty="0">
                <a:solidFill>
                  <a:srgbClr val="333333"/>
                </a:solidFill>
                <a:latin typeface="Arial"/>
                <a:cs typeface="Arial"/>
              </a:rPr>
              <a:t>10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(2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(5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 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(8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spc="7" baseline="2430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+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(6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24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sz="2400" baseline="2430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254508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2000 + 500 + 80 +</a:t>
            </a:r>
            <a:r>
              <a:rPr sz="24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2907</Words>
  <Application>Microsoft Office PowerPoint</Application>
  <PresentationFormat>Custom</PresentationFormat>
  <Paragraphs>1030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  CSE101 Intro to CS and Programming</vt:lpstr>
      <vt:lpstr>Slide 2</vt:lpstr>
      <vt:lpstr>Learning Objectives</vt:lpstr>
      <vt:lpstr>N     u       m    b     e      r          Systems</vt:lpstr>
      <vt:lpstr>Non-positional Number Systems</vt:lpstr>
      <vt:lpstr>Positional Number Systems</vt:lpstr>
      <vt:lpstr>Positional Number Systems</vt:lpstr>
      <vt:lpstr>Decimal Number System</vt:lpstr>
      <vt:lpstr>Decimal Number System</vt:lpstr>
      <vt:lpstr>Binary  Number System</vt:lpstr>
      <vt:lpstr>Binary  Number System</vt:lpstr>
      <vt:lpstr>Representing Numbers in Different Number  Systems</vt:lpstr>
      <vt:lpstr>Slide 13</vt:lpstr>
      <vt:lpstr>Octal Number System</vt:lpstr>
      <vt:lpstr>Octal Number System</vt:lpstr>
      <vt:lpstr>Hexadecimal  Number System</vt:lpstr>
      <vt:lpstr>Hexadecimal  Number System</vt:lpstr>
      <vt:lpstr>Converting a Number of Another Base to a  Decimal Number</vt:lpstr>
      <vt:lpstr>Converting a Number of Another Base to a  Decimal Number</vt:lpstr>
      <vt:lpstr>Converting a Decimal Number to a Number of  Another Base</vt:lpstr>
      <vt:lpstr>Converting a Decimal Number to a Number of  Another Base (Continued from previous slide..)</vt:lpstr>
      <vt:lpstr>Converting a Decimal Number to a Number of  Another Base</vt:lpstr>
      <vt:lpstr>Converting a Number of Some Base to a Number  of Another Base</vt:lpstr>
      <vt:lpstr>Converting a Number of Some Base  of Another Base</vt:lpstr>
      <vt:lpstr>Converting a Number of Some Base  of Another Base</vt:lpstr>
      <vt:lpstr>Slide 26</vt:lpstr>
      <vt:lpstr>Learning Objectives</vt:lpstr>
      <vt:lpstr>Data Types</vt:lpstr>
      <vt:lpstr>Computer Codes</vt:lpstr>
      <vt:lpstr>Computer Codes</vt:lpstr>
      <vt:lpstr>Slide 31</vt:lpstr>
      <vt:lpstr>Coding of Alphabetic and Numeric  Characters in BCD</vt:lpstr>
      <vt:lpstr>Coding of Alphabetic and Numeric  Characters in BCD (Continued from previous slide..)</vt:lpstr>
      <vt:lpstr>EBCDIC</vt:lpstr>
      <vt:lpstr>Coding of Alphabetic and Numeric  Characters in EBCDIC</vt:lpstr>
      <vt:lpstr>Coding of Alphabetic and Numeric  Characters in EBCDIC (Continued from previous slide..)</vt:lpstr>
      <vt:lpstr>ASCII</vt:lpstr>
      <vt:lpstr>Coding of Numeric and  Alphabetic Characters in ASCII</vt:lpstr>
      <vt:lpstr>Coding of Numeric and  Alphabetic Characters in ASCII (Continued from previous slide..)</vt:lpstr>
      <vt:lpstr>Coding of Numeric and  Alphabetic Characters in ASCII (Continued from previous slide..)</vt:lpstr>
      <vt:lpstr>Unicode</vt:lpstr>
      <vt:lpstr>Unicode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3-Number System.ppt</dc:title>
  <dc:creator>Pradeep K. Sinha &amp; Priti Sinha</dc:creator>
  <cp:lastModifiedBy>Dell-PC</cp:lastModifiedBy>
  <cp:revision>40</cp:revision>
  <dcterms:created xsi:type="dcterms:W3CDTF">2017-09-20T07:44:53Z</dcterms:created>
  <dcterms:modified xsi:type="dcterms:W3CDTF">2022-10-20T03:08:25Z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2017-09-20T00:00:00Z</vt:filetime>
  </property>
</Properties>
</file>