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256" r:id="rId3"/>
    <p:sldId id="257" r:id="rId4"/>
    <p:sldId id="258" r:id="rId5"/>
    <p:sldId id="259" r:id="rId6"/>
    <p:sldId id="260" r:id="rId7"/>
    <p:sldId id="310" r:id="rId8"/>
    <p:sldId id="311" r:id="rId9"/>
    <p:sldId id="379" r:id="rId10"/>
    <p:sldId id="312" r:id="rId11"/>
    <p:sldId id="380" r:id="rId12"/>
    <p:sldId id="313" r:id="rId13"/>
    <p:sldId id="315" r:id="rId14"/>
    <p:sldId id="316" r:id="rId15"/>
    <p:sldId id="381" r:id="rId16"/>
    <p:sldId id="319" r:id="rId17"/>
    <p:sldId id="323" r:id="rId18"/>
    <p:sldId id="327" r:id="rId19"/>
    <p:sldId id="382" r:id="rId20"/>
    <p:sldId id="383" r:id="rId21"/>
    <p:sldId id="318" r:id="rId22"/>
    <p:sldId id="328" r:id="rId23"/>
    <p:sldId id="336" r:id="rId24"/>
    <p:sldId id="338" r:id="rId25"/>
    <p:sldId id="385" r:id="rId26"/>
    <p:sldId id="387" r:id="rId27"/>
    <p:sldId id="386" r:id="rId28"/>
    <p:sldId id="332" r:id="rId29"/>
    <p:sldId id="333" r:id="rId30"/>
    <p:sldId id="356" r:id="rId31"/>
    <p:sldId id="389" r:id="rId32"/>
    <p:sldId id="362" r:id="rId3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14: Operating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/54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14: Operating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/54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14: Operating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/54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14: Operating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/54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446113"/>
            <a:ext cx="9144000" cy="869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14: Operating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/54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2763" y="667004"/>
            <a:ext cx="749490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5368" y="1630172"/>
            <a:ext cx="8487663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99892" y="7057710"/>
            <a:ext cx="286257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14: Operating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1" y="7051614"/>
            <a:ext cx="80771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66854"/>
            <a:ext cx="10547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Week 10 Lectures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By Mr. </a:t>
            </a:r>
            <a:r>
              <a:rPr lang="en-US" sz="2000" b="1" dirty="0" err="1" smtClean="0">
                <a:solidFill>
                  <a:schemeClr val="tx1"/>
                </a:solidFill>
              </a:rPr>
              <a:t>Faheem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Shaukat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Github.com/</a:t>
            </a:r>
            <a:r>
              <a:rPr lang="en-US" sz="2000" b="1" smtClean="0">
                <a:solidFill>
                  <a:srgbClr val="FF0000"/>
                </a:solidFill>
              </a:rPr>
              <a:t>faheemshaukat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1143000" y="4404361"/>
            <a:ext cx="81534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Introduction to Programming Languages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226" name="AutoShape 2" descr="Image result for programming langu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Image result for programming langu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230" name="Picture 6" descr="Image result for programming 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5905500" cy="2457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Broad Classification of  Computer</a:t>
            </a:r>
            <a:r>
              <a:rPr spc="-1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3/59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8807" y="7069902"/>
            <a:ext cx="3886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209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052" y="1598472"/>
            <a:ext cx="3901948" cy="90794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180"/>
              </a:spcBef>
              <a:buClr>
                <a:srgbClr val="FF3300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Low Level Languages</a:t>
            </a:r>
            <a:endParaRPr sz="20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High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 L</a:t>
            </a: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evel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mtClean="0">
                <a:solidFill>
                  <a:srgbClr val="333333"/>
                </a:solidFill>
                <a:latin typeface="Verdana"/>
                <a:cs typeface="Verdana"/>
              </a:rPr>
              <a:t>anguage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763" y="667004"/>
            <a:ext cx="7494905" cy="369332"/>
          </a:xfrm>
        </p:spPr>
        <p:txBody>
          <a:bodyPr/>
          <a:lstStyle/>
          <a:p>
            <a:r>
              <a:rPr lang="en-US" dirty="0" smtClean="0"/>
              <a:t>Low Level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368" y="1630172"/>
            <a:ext cx="8487663" cy="34163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Low level language are near to computer and far from human languages.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Its in the form of binary codes.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Sub Divided into following</a:t>
            </a:r>
          </a:p>
          <a:p>
            <a:pPr lvl="1">
              <a:buFont typeface="Arial" pitchFamily="34" charset="0"/>
              <a:buChar char="•"/>
            </a:pPr>
            <a:r>
              <a:rPr lang="en-US" sz="2700" dirty="0" smtClean="0"/>
              <a:t>Machine Language</a:t>
            </a:r>
          </a:p>
          <a:p>
            <a:pPr lvl="1">
              <a:buFont typeface="Arial" pitchFamily="34" charset="0"/>
              <a:buChar char="•"/>
            </a:pPr>
            <a:r>
              <a:rPr lang="en-US" sz="2700" dirty="0" smtClean="0"/>
              <a:t>Assembly Language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8755" y="673099"/>
            <a:ext cx="42659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Machine</a:t>
            </a:r>
            <a:r>
              <a:rPr sz="3200" spc="-50" dirty="0"/>
              <a:t> </a:t>
            </a:r>
            <a:r>
              <a:rPr sz="3200" spc="-5" dirty="0"/>
              <a:t>Language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4/59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209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1745995"/>
            <a:ext cx="8839200" cy="2596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A type of language in which instructions are written in binary form is called machine language.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Program written in machine language can be execute fast by computer but it is machine dependent.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the only language that is directly understand by computer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996" y="779780"/>
            <a:ext cx="649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Sample </a:t>
            </a:r>
            <a:r>
              <a:rPr dirty="0"/>
              <a:t>Machine </a:t>
            </a:r>
            <a:r>
              <a:rPr spc="-5" dirty="0"/>
              <a:t>Language</a:t>
            </a:r>
            <a:r>
              <a:rPr spc="0" dirty="0"/>
              <a:t> </a:t>
            </a:r>
            <a:r>
              <a:rPr spc="-5" dirty="0"/>
              <a:t>Program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13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210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6802" y="1711617"/>
          <a:ext cx="7874634" cy="2536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6085"/>
                <a:gridCol w="3638549"/>
              </a:tblGrid>
              <a:tr h="306070">
                <a:tc>
                  <a:txBody>
                    <a:bodyPr/>
                    <a:lstStyle/>
                    <a:p>
                      <a:pPr marL="31750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001000000000001100111001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 algn="ctr">
                        <a:lnSpc>
                          <a:spcPts val="231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10001471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001100000000010000100001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 algn="ctr">
                        <a:lnSpc>
                          <a:spcPts val="230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14002041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011000000000011100101110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 algn="ctr">
                        <a:lnSpc>
                          <a:spcPts val="230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30003456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101000111111011100101110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 algn="ctr">
                        <a:lnSpc>
                          <a:spcPts val="230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50773456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545465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000000000000000000000000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870" algn="ctr">
                        <a:lnSpc>
                          <a:spcPts val="239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00000000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521334">
                <a:tc>
                  <a:txBody>
                    <a:bodyPr/>
                    <a:lstStyle/>
                    <a:p>
                      <a:pPr marL="1393825">
                        <a:lnSpc>
                          <a:spcPts val="2039"/>
                        </a:lnSpc>
                        <a:spcBef>
                          <a:spcPts val="1964"/>
                        </a:spcBef>
                      </a:pPr>
                      <a:r>
                        <a:rPr sz="18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Binary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9554" marB="0"/>
                </a:tc>
                <a:tc>
                  <a:txBody>
                    <a:bodyPr/>
                    <a:lstStyle/>
                    <a:p>
                      <a:pPr marL="285750" algn="ctr">
                        <a:lnSpc>
                          <a:spcPts val="2115"/>
                        </a:lnSpc>
                        <a:spcBef>
                          <a:spcPts val="1895"/>
                        </a:spcBef>
                      </a:pPr>
                      <a:r>
                        <a:rPr sz="18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Decimal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40665" marB="0"/>
                </a:tc>
              </a:tr>
              <a:tr h="248920">
                <a:tc>
                  <a:txBody>
                    <a:bodyPr/>
                    <a:lstStyle/>
                    <a:p>
                      <a:pPr marL="201930">
                        <a:lnSpc>
                          <a:spcPts val="1839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(Difficult to read and</a:t>
                      </a:r>
                      <a:r>
                        <a:rPr sz="1600" spc="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understand)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90195" algn="ctr">
                        <a:lnSpc>
                          <a:spcPts val="1864"/>
                        </a:lnSpc>
                      </a:pP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(Easier to read and</a:t>
                      </a:r>
                      <a:r>
                        <a:rPr sz="16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understand)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 &amp; </a:t>
            </a:r>
            <a:r>
              <a:rPr dirty="0"/>
              <a:t>Limitations </a:t>
            </a:r>
            <a:r>
              <a:rPr spc="-5" dirty="0"/>
              <a:t>of  Machine</a:t>
            </a:r>
            <a:r>
              <a:rPr spc="-15" dirty="0"/>
              <a:t> </a:t>
            </a:r>
            <a:r>
              <a:rPr spc="0" dirty="0"/>
              <a:t>Language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14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811" y="1745995"/>
            <a:ext cx="4160520" cy="2804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Advantage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05180" indent="-335280">
              <a:lnSpc>
                <a:spcPct val="100000"/>
              </a:lnSpc>
              <a:spcBef>
                <a:spcPts val="5"/>
              </a:spcBef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executed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very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fast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Limitations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05180" indent="-33528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Machine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Dependent</a:t>
            </a:r>
            <a:endParaRPr sz="2000">
              <a:latin typeface="Verdana"/>
              <a:cs typeface="Verdana"/>
            </a:endParaRPr>
          </a:p>
          <a:p>
            <a:pPr marL="805180" indent="-33528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Difficult to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endParaRPr sz="2000">
              <a:latin typeface="Verdana"/>
              <a:cs typeface="Verdana"/>
            </a:endParaRPr>
          </a:p>
          <a:p>
            <a:pPr marL="805180" indent="-33528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804545" algn="l"/>
                <a:tab pos="805180" algn="l"/>
              </a:tabLst>
            </a:pP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Difficult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modify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763" y="667004"/>
            <a:ext cx="7494905" cy="738664"/>
          </a:xfrm>
        </p:spPr>
        <p:txBody>
          <a:bodyPr/>
          <a:lstStyle/>
          <a:p>
            <a:r>
              <a:rPr lang="en-US" dirty="0" smtClean="0"/>
              <a:t>Assembly language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368" y="1630172"/>
            <a:ext cx="8487663" cy="295465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one step higher then machine language.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u="sng" dirty="0" smtClean="0"/>
              <a:t>In assembly language machine instructions are replaced with English like codes.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translator called assembler is used to convert assembly language program into machine language.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4867" y="4946395"/>
            <a:ext cx="689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subset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 the set of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instructions supported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by a</a:t>
            </a:r>
            <a:r>
              <a:rPr sz="18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16</a:t>
            </a:fld>
            <a:r>
              <a:rPr spc="-10" dirty="0"/>
              <a:t>/59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213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2436" y="2202179"/>
          <a:ext cx="8317229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7210"/>
                <a:gridCol w="1456689"/>
                <a:gridCol w="5053330"/>
              </a:tblGrid>
              <a:tr h="466090"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Mnemonic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Opcode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Meaning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HLT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Halt, used at the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end of program 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Clear and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add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into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register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ADD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Add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 contents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 A</a:t>
                      </a:r>
                      <a:r>
                        <a:rPr sz="18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register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Subtract from the contents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 A</a:t>
                      </a:r>
                      <a:r>
                        <a:rPr sz="18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register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Store A</a:t>
                      </a:r>
                      <a:r>
                        <a:rPr sz="1800" spc="-3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register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 Example of Assembly  Language</a:t>
            </a:r>
            <a:r>
              <a:rPr spc="-15" dirty="0"/>
              <a:t> </a:t>
            </a:r>
            <a:r>
              <a:rPr spc="-10" dirty="0"/>
              <a:t>Program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7044" y="691388"/>
            <a:ext cx="5986780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spc="-5" dirty="0"/>
              <a:t>Advantages of Assembly Language  Over </a:t>
            </a:r>
            <a:r>
              <a:rPr dirty="0"/>
              <a:t>Machine</a:t>
            </a:r>
            <a:r>
              <a:rPr spc="-10" dirty="0"/>
              <a:t> </a:t>
            </a:r>
            <a:r>
              <a:rPr dirty="0"/>
              <a:t>Language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17</a:t>
            </a:fld>
            <a:r>
              <a:rPr spc="-10" dirty="0"/>
              <a:t>/59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214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811" y="1622856"/>
            <a:ext cx="4708525" cy="25857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Easier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understand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Easier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locate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correct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errors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Easier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modify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worry about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addresses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Easily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relocatable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Efficiency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machine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language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9611" y="679196"/>
            <a:ext cx="50673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High-Level</a:t>
            </a:r>
            <a:r>
              <a:rPr sz="3200" spc="-5" dirty="0"/>
              <a:t> </a:t>
            </a:r>
            <a:r>
              <a:rPr sz="3200" spc="-10" dirty="0"/>
              <a:t>Languages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18</a:t>
            </a:fld>
            <a:r>
              <a:rPr spc="-10" dirty="0"/>
              <a:t>/59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216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955" y="1622856"/>
            <a:ext cx="7647940" cy="4521751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Machine</a:t>
            </a:r>
            <a:r>
              <a:rPr sz="2000" spc="-5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independent</a:t>
            </a:r>
            <a:endParaRPr lang="en-US" sz="2000" spc="-5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353695" indent="-340995"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lang="en-US" sz="2000" u="sng" spc="-5" dirty="0" smtClean="0">
                <a:solidFill>
                  <a:srgbClr val="333333"/>
                </a:solidFill>
                <a:latin typeface="Verdana"/>
                <a:cs typeface="Verdana"/>
              </a:rPr>
              <a:t>A type of language that is close to human language is called high level language.</a:t>
            </a:r>
            <a:endParaRPr sz="2000" u="sng" spc="-5">
              <a:solidFill>
                <a:srgbClr val="333333"/>
              </a:solidFill>
              <a:latin typeface="Verdana"/>
              <a:cs typeface="Verdana"/>
            </a:endParaRPr>
          </a:p>
          <a:p>
            <a:pPr marL="353695" marR="5080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Do not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require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programmers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know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anything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about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internal structure of computer on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high-level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language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programs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will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2000" u="sng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executed</a:t>
            </a:r>
            <a:endParaRPr sz="2000" u="sng">
              <a:latin typeface="Verdana"/>
              <a:cs typeface="Verdana"/>
            </a:endParaRPr>
          </a:p>
          <a:p>
            <a:pPr marL="353695" indent="-340995"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Every high level language define set of rules called </a:t>
            </a:r>
            <a:r>
              <a:rPr lang="en-US" sz="2000" spc="-5" dirty="0" smtClean="0">
                <a:solidFill>
                  <a:srgbClr val="FF0000"/>
                </a:solidFill>
                <a:latin typeface="Verdana"/>
                <a:cs typeface="Verdana"/>
              </a:rPr>
              <a:t>syntax.</a:t>
            </a:r>
          </a:p>
          <a:p>
            <a:pPr marL="353695" indent="-340995"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Language </a:t>
            </a:r>
            <a:r>
              <a:rPr lang="en-US" sz="2000" spc="-5" dirty="0" smtClean="0">
                <a:solidFill>
                  <a:srgbClr val="FF0000"/>
                </a:solidFill>
                <a:latin typeface="Verdana"/>
                <a:cs typeface="Verdana"/>
              </a:rPr>
              <a:t>translator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 convert high level code to low level and it also detect syntax error.</a:t>
            </a:r>
          </a:p>
          <a:p>
            <a:pPr marL="353695" indent="-340995"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If there is Syntax error then program cant be convert by translator.</a:t>
            </a:r>
            <a:endParaRPr lang="en-US" sz="2000" spc="-5" dirty="0">
              <a:solidFill>
                <a:srgbClr val="333333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763" y="667004"/>
            <a:ext cx="7494905" cy="738664"/>
          </a:xfrm>
        </p:spPr>
        <p:txBody>
          <a:bodyPr/>
          <a:lstStyle/>
          <a:p>
            <a:r>
              <a:rPr lang="en-US" dirty="0" smtClean="0"/>
              <a:t>Characteristics of high level language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368" y="1630172"/>
            <a:ext cx="8487663" cy="392415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Easy to learn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Easy Error detection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Standardize Syntax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Machine Independent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Shorter Program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431" y="437962"/>
            <a:ext cx="8665845" cy="685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0290">
              <a:lnSpc>
                <a:spcPct val="100000"/>
              </a:lnSpc>
              <a:spcBef>
                <a:spcPts val="95"/>
              </a:spcBef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50" dirty="0">
                <a:latin typeface="Verdana"/>
                <a:cs typeface="Verdana"/>
              </a:rPr>
              <a:t>r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50" dirty="0">
                <a:latin typeface="Verdana"/>
                <a:cs typeface="Verdana"/>
              </a:rPr>
              <a:t>ad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10" dirty="0">
                <a:latin typeface="Verdana"/>
                <a:cs typeface="Verdana"/>
              </a:rPr>
              <a:t>S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310" dirty="0">
                <a:latin typeface="Verdana"/>
                <a:cs typeface="Verdana"/>
              </a:rPr>
              <a:t>i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1400" spc="-310" dirty="0">
                <a:latin typeface="Verdana"/>
                <a:cs typeface="Verdana"/>
              </a:rPr>
              <a:t>nh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10" dirty="0">
                <a:latin typeface="Verdana"/>
                <a:cs typeface="Verdana"/>
              </a:rPr>
              <a:t>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484" dirty="0">
                <a:latin typeface="Verdana"/>
                <a:cs typeface="Verdana"/>
              </a:rPr>
              <a:t>S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484" dirty="0">
                <a:latin typeface="Verdana"/>
                <a:cs typeface="Verdana"/>
              </a:rPr>
              <a:t>i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484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066289" marR="1967864" indent="999490">
              <a:lnSpc>
                <a:spcPct val="150000"/>
              </a:lnSpc>
              <a:spcBef>
                <a:spcPts val="1055"/>
              </a:spcBef>
            </a:pPr>
            <a:r>
              <a:rPr sz="4000" b="1" dirty="0">
                <a:latin typeface="Arial"/>
                <a:cs typeface="Arial"/>
              </a:rPr>
              <a:t>Chapter </a:t>
            </a:r>
            <a:r>
              <a:rPr sz="4000" b="1" spc="-10" dirty="0">
                <a:latin typeface="Arial"/>
                <a:cs typeface="Arial"/>
              </a:rPr>
              <a:t>14  </a:t>
            </a:r>
            <a:r>
              <a:rPr sz="4000" b="1" dirty="0">
                <a:latin typeface="Arial"/>
                <a:cs typeface="Arial"/>
              </a:rPr>
              <a:t>Operating</a:t>
            </a:r>
            <a:r>
              <a:rPr sz="4000" b="1" spc="-75" dirty="0">
                <a:latin typeface="Arial"/>
                <a:cs typeface="Arial"/>
              </a:rPr>
              <a:t> </a:t>
            </a:r>
            <a:r>
              <a:rPr sz="4000" b="1" spc="-15" dirty="0">
                <a:latin typeface="Arial"/>
                <a:cs typeface="Arial"/>
              </a:rPr>
              <a:t>Systems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422525" algn="l"/>
                <a:tab pos="7415530" algn="l"/>
              </a:tabLst>
            </a:pP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Ref</a:t>
            </a:r>
            <a:r>
              <a:rPr sz="2100" spc="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14:</a:t>
            </a:r>
            <a:r>
              <a:rPr sz="2100" spc="3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Operating</a:t>
            </a:r>
            <a:r>
              <a:rPr sz="2100" spc="7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Systems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1/54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763" y="667004"/>
            <a:ext cx="7494905" cy="369332"/>
          </a:xfrm>
        </p:spPr>
        <p:txBody>
          <a:bodyPr/>
          <a:lstStyle/>
          <a:p>
            <a:r>
              <a:rPr lang="en-US" dirty="0" smtClean="0"/>
              <a:t>What is Source Code and Object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368" y="1630172"/>
            <a:ext cx="8487663" cy="4062651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Source Code:</a:t>
            </a:r>
            <a:endParaRPr lang="en-US" sz="2400" dirty="0" smtClean="0"/>
          </a:p>
          <a:p>
            <a:r>
              <a:rPr lang="en-US" sz="2400" dirty="0" smtClean="0"/>
              <a:t>A program written in a high level language is called source code. </a:t>
            </a:r>
          </a:p>
          <a:p>
            <a:r>
              <a:rPr lang="en-US" sz="2400" dirty="0" smtClean="0"/>
              <a:t>The source code cannot be executed by computer directly.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Object Code:</a:t>
            </a:r>
          </a:p>
          <a:p>
            <a:r>
              <a:rPr lang="en-US" sz="2400" dirty="0" smtClean="0"/>
              <a:t>A program in machine language is called object code. It is also called object program or machine code.</a:t>
            </a:r>
          </a:p>
          <a:p>
            <a:r>
              <a:rPr lang="en-US" sz="2400" dirty="0" smtClean="0"/>
              <a:t>Computer understand object code directly.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996" y="667004"/>
            <a:ext cx="24136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Assembler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404619" y="1752092"/>
            <a:ext cx="742632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5080" indent="-34099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Software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translates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assembly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language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program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equivalent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machine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language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program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9284" y="4364228"/>
            <a:ext cx="28829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One-to-one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correspondence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574540"/>
            <a:ext cx="185801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(Source</a:t>
            </a:r>
            <a:r>
              <a:rPr sz="16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Program)</a:t>
            </a:r>
            <a:endParaRPr sz="160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1707" y="4611116"/>
            <a:ext cx="18161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(Object</a:t>
            </a:r>
            <a:r>
              <a:rPr sz="16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Program)</a:t>
            </a:r>
            <a:endParaRPr sz="160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4032" y="4730496"/>
            <a:ext cx="3663950" cy="76200"/>
          </a:xfrm>
          <a:custGeom>
            <a:avLst/>
            <a:gdLst/>
            <a:ahLst/>
            <a:cxnLst/>
            <a:rect l="l" t="t" r="r" b="b"/>
            <a:pathLst>
              <a:path w="3663950" h="76200">
                <a:moveTo>
                  <a:pt x="3587495" y="0"/>
                </a:moveTo>
                <a:lnTo>
                  <a:pt x="3587495" y="76199"/>
                </a:lnTo>
                <a:lnTo>
                  <a:pt x="3657345" y="42671"/>
                </a:lnTo>
                <a:lnTo>
                  <a:pt x="3599688" y="42671"/>
                </a:lnTo>
                <a:lnTo>
                  <a:pt x="3605784" y="39623"/>
                </a:lnTo>
                <a:lnTo>
                  <a:pt x="3599688" y="33527"/>
                </a:lnTo>
                <a:lnTo>
                  <a:pt x="3651972" y="33527"/>
                </a:lnTo>
                <a:lnTo>
                  <a:pt x="3587495" y="0"/>
                </a:lnTo>
                <a:close/>
              </a:path>
              <a:path w="3663950" h="76200">
                <a:moveTo>
                  <a:pt x="3587495" y="33527"/>
                </a:moveTo>
                <a:lnTo>
                  <a:pt x="3047" y="33527"/>
                </a:lnTo>
                <a:lnTo>
                  <a:pt x="0" y="39623"/>
                </a:lnTo>
                <a:lnTo>
                  <a:pt x="3047" y="42671"/>
                </a:lnTo>
                <a:lnTo>
                  <a:pt x="3587495" y="42671"/>
                </a:lnTo>
                <a:lnTo>
                  <a:pt x="3587495" y="33527"/>
                </a:lnTo>
                <a:close/>
              </a:path>
              <a:path w="3663950" h="76200">
                <a:moveTo>
                  <a:pt x="3651972" y="33527"/>
                </a:moveTo>
                <a:lnTo>
                  <a:pt x="3599688" y="33527"/>
                </a:lnTo>
                <a:lnTo>
                  <a:pt x="3605784" y="39623"/>
                </a:lnTo>
                <a:lnTo>
                  <a:pt x="3599688" y="42671"/>
                </a:lnTo>
                <a:lnTo>
                  <a:pt x="3657345" y="42671"/>
                </a:lnTo>
                <a:lnTo>
                  <a:pt x="3663695" y="39623"/>
                </a:lnTo>
                <a:lnTo>
                  <a:pt x="3651972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9935" y="3322320"/>
            <a:ext cx="1399540" cy="6127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Assembler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3804" y="3218180"/>
            <a:ext cx="1002030" cy="761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95"/>
              </a:spcBef>
            </a:pP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Assemb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y 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language  program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66052" y="3199892"/>
            <a:ext cx="95758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Machine 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lan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ua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 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1979" y="3242563"/>
            <a:ext cx="5772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56560" y="3636264"/>
            <a:ext cx="1082040" cy="76200"/>
          </a:xfrm>
          <a:custGeom>
            <a:avLst/>
            <a:gdLst/>
            <a:ahLst/>
            <a:cxnLst/>
            <a:rect l="l" t="t" r="r" b="b"/>
            <a:pathLst>
              <a:path w="1082039" h="76200">
                <a:moveTo>
                  <a:pt x="1005839" y="0"/>
                </a:moveTo>
                <a:lnTo>
                  <a:pt x="1005839" y="76200"/>
                </a:lnTo>
                <a:lnTo>
                  <a:pt x="1075689" y="42672"/>
                </a:lnTo>
                <a:lnTo>
                  <a:pt x="1018031" y="42672"/>
                </a:lnTo>
                <a:lnTo>
                  <a:pt x="1024127" y="39624"/>
                </a:lnTo>
                <a:lnTo>
                  <a:pt x="1018031" y="33527"/>
                </a:lnTo>
                <a:lnTo>
                  <a:pt x="1070316" y="33527"/>
                </a:lnTo>
                <a:lnTo>
                  <a:pt x="1005839" y="0"/>
                </a:lnTo>
                <a:close/>
              </a:path>
              <a:path w="1082039" h="76200">
                <a:moveTo>
                  <a:pt x="1005839" y="33527"/>
                </a:moveTo>
                <a:lnTo>
                  <a:pt x="3047" y="33527"/>
                </a:lnTo>
                <a:lnTo>
                  <a:pt x="0" y="39624"/>
                </a:lnTo>
                <a:lnTo>
                  <a:pt x="3047" y="42672"/>
                </a:lnTo>
                <a:lnTo>
                  <a:pt x="1005839" y="42672"/>
                </a:lnTo>
                <a:lnTo>
                  <a:pt x="1005839" y="33527"/>
                </a:lnTo>
                <a:close/>
              </a:path>
              <a:path w="1082039" h="76200">
                <a:moveTo>
                  <a:pt x="1070316" y="33527"/>
                </a:moveTo>
                <a:lnTo>
                  <a:pt x="1018031" y="33527"/>
                </a:lnTo>
                <a:lnTo>
                  <a:pt x="1024127" y="39624"/>
                </a:lnTo>
                <a:lnTo>
                  <a:pt x="1018031" y="42672"/>
                </a:lnTo>
                <a:lnTo>
                  <a:pt x="1075689" y="42672"/>
                </a:lnTo>
                <a:lnTo>
                  <a:pt x="1082039" y="39624"/>
                </a:lnTo>
                <a:lnTo>
                  <a:pt x="1070316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10859" y="3254755"/>
            <a:ext cx="7296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68111" y="3636264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2999" y="0"/>
                </a:moveTo>
                <a:lnTo>
                  <a:pt x="1142999" y="76200"/>
                </a:lnTo>
                <a:lnTo>
                  <a:pt x="1212849" y="42672"/>
                </a:lnTo>
                <a:lnTo>
                  <a:pt x="1155191" y="42672"/>
                </a:lnTo>
                <a:lnTo>
                  <a:pt x="1161288" y="39624"/>
                </a:lnTo>
                <a:lnTo>
                  <a:pt x="1155191" y="33527"/>
                </a:lnTo>
                <a:lnTo>
                  <a:pt x="1207476" y="33527"/>
                </a:lnTo>
                <a:lnTo>
                  <a:pt x="1142999" y="0"/>
                </a:lnTo>
                <a:close/>
              </a:path>
              <a:path w="1219200" h="76200">
                <a:moveTo>
                  <a:pt x="1142999" y="33527"/>
                </a:moveTo>
                <a:lnTo>
                  <a:pt x="3048" y="33527"/>
                </a:lnTo>
                <a:lnTo>
                  <a:pt x="0" y="39624"/>
                </a:lnTo>
                <a:lnTo>
                  <a:pt x="3048" y="42672"/>
                </a:lnTo>
                <a:lnTo>
                  <a:pt x="1142999" y="42672"/>
                </a:lnTo>
                <a:lnTo>
                  <a:pt x="1142999" y="33527"/>
                </a:lnTo>
                <a:close/>
              </a:path>
              <a:path w="1219200" h="76200">
                <a:moveTo>
                  <a:pt x="1207476" y="33527"/>
                </a:moveTo>
                <a:lnTo>
                  <a:pt x="1155191" y="33527"/>
                </a:lnTo>
                <a:lnTo>
                  <a:pt x="1161288" y="39624"/>
                </a:lnTo>
                <a:lnTo>
                  <a:pt x="1155191" y="42672"/>
                </a:lnTo>
                <a:lnTo>
                  <a:pt x="1212849" y="42672"/>
                </a:lnTo>
                <a:lnTo>
                  <a:pt x="1219199" y="39624"/>
                </a:lnTo>
                <a:lnTo>
                  <a:pt x="1207476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21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212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1" y="1736851"/>
            <a:ext cx="7192645" cy="21146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5080" indent="-340995"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Translator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program (software)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translates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high- 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level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language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program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equivalent machine  </a:t>
            </a:r>
            <a:r>
              <a:rPr sz="2000" u="sng" spc="-5">
                <a:solidFill>
                  <a:srgbClr val="333333"/>
                </a:solidFill>
                <a:latin typeface="Verdana"/>
                <a:cs typeface="Verdana"/>
              </a:rPr>
              <a:t>language</a:t>
            </a:r>
            <a:r>
              <a:rPr sz="2000" u="sng" spc="-2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smtClean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r>
              <a:rPr lang="en-US" sz="2000" u="sng" spc="-5" dirty="0" smtClean="0">
                <a:solidFill>
                  <a:srgbClr val="333333"/>
                </a:solidFill>
                <a:latin typeface="Verdana"/>
                <a:cs typeface="Verdana"/>
              </a:rPr>
              <a:t> as a whole.</a:t>
            </a:r>
          </a:p>
          <a:p>
            <a:pPr marL="353695" marR="205740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 smtClean="0">
                <a:solidFill>
                  <a:srgbClr val="333333"/>
                </a:solidFill>
                <a:latin typeface="Verdana"/>
                <a:cs typeface="Verdana"/>
              </a:rPr>
              <a:t>Compiles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set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machine language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instructions for  every program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instruction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high-level</a:t>
            </a:r>
            <a:r>
              <a:rPr sz="2000" spc="10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language</a:t>
            </a:r>
            <a:endParaRPr lang="en-US" sz="2000" spc="-10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353695" marR="205740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22</a:t>
            </a:fld>
            <a:r>
              <a:rPr spc="-10" dirty="0"/>
              <a:t>/59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217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63956"/>
            <a:ext cx="20612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Compiler</a:t>
            </a:r>
            <a:endParaRPr sz="3200"/>
          </a:p>
        </p:txBody>
      </p:sp>
      <p:sp>
        <p:nvSpPr>
          <p:cNvPr id="10" name="object 4"/>
          <p:cNvSpPr txBox="1"/>
          <p:nvPr/>
        </p:nvSpPr>
        <p:spPr>
          <a:xfrm>
            <a:off x="3443732" y="5435346"/>
            <a:ext cx="30822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One-to-many</a:t>
            </a:r>
            <a:r>
              <a:rPr sz="16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correspondence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1995932" y="5578602"/>
            <a:ext cx="991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(Source 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1600" spc="0" dirty="0">
                <a:solidFill>
                  <a:srgbClr val="FF0000"/>
                </a:solidFill>
                <a:latin typeface="Verdana"/>
                <a:cs typeface="Verdana"/>
              </a:rPr>
              <a:t>rogr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0" dirty="0">
                <a:solidFill>
                  <a:srgbClr val="FF0000"/>
                </a:solidFill>
                <a:latin typeface="Verdana"/>
                <a:cs typeface="Verdana"/>
              </a:rPr>
              <a:t>m)</a:t>
            </a:r>
            <a:endParaRPr sz="160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7113523" y="5657850"/>
            <a:ext cx="991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(Object 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1600" spc="0" dirty="0">
                <a:solidFill>
                  <a:srgbClr val="FF0000"/>
                </a:solidFill>
                <a:latin typeface="Verdana"/>
                <a:cs typeface="Verdana"/>
              </a:rPr>
              <a:t>rogr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0" dirty="0">
                <a:solidFill>
                  <a:srgbClr val="FF0000"/>
                </a:solidFill>
                <a:latin typeface="Verdana"/>
                <a:cs typeface="Verdana"/>
              </a:rPr>
              <a:t>m)</a:t>
            </a:r>
            <a:endParaRPr sz="160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3017520" y="5752846"/>
            <a:ext cx="3983990" cy="76200"/>
          </a:xfrm>
          <a:custGeom>
            <a:avLst/>
            <a:gdLst/>
            <a:ahLst/>
            <a:cxnLst/>
            <a:rect l="l" t="t" r="r" b="b"/>
            <a:pathLst>
              <a:path w="3983990" h="76200">
                <a:moveTo>
                  <a:pt x="3907535" y="48744"/>
                </a:moveTo>
                <a:lnTo>
                  <a:pt x="3907535" y="76200"/>
                </a:lnTo>
                <a:lnTo>
                  <a:pt x="3960289" y="48768"/>
                </a:lnTo>
                <a:lnTo>
                  <a:pt x="3922776" y="48768"/>
                </a:lnTo>
                <a:lnTo>
                  <a:pt x="3907535" y="48744"/>
                </a:lnTo>
                <a:close/>
              </a:path>
              <a:path w="3983990" h="76200">
                <a:moveTo>
                  <a:pt x="3907535" y="27420"/>
                </a:moveTo>
                <a:lnTo>
                  <a:pt x="3907535" y="48744"/>
                </a:lnTo>
                <a:lnTo>
                  <a:pt x="3922776" y="48768"/>
                </a:lnTo>
                <a:lnTo>
                  <a:pt x="3922776" y="27432"/>
                </a:lnTo>
                <a:lnTo>
                  <a:pt x="3907535" y="27420"/>
                </a:lnTo>
                <a:close/>
              </a:path>
              <a:path w="3983990" h="76200">
                <a:moveTo>
                  <a:pt x="3907535" y="0"/>
                </a:moveTo>
                <a:lnTo>
                  <a:pt x="3907535" y="27420"/>
                </a:lnTo>
                <a:lnTo>
                  <a:pt x="3922776" y="27432"/>
                </a:lnTo>
                <a:lnTo>
                  <a:pt x="3922776" y="48768"/>
                </a:lnTo>
                <a:lnTo>
                  <a:pt x="3960289" y="48768"/>
                </a:lnTo>
                <a:lnTo>
                  <a:pt x="3983735" y="36575"/>
                </a:lnTo>
                <a:lnTo>
                  <a:pt x="3907535" y="0"/>
                </a:lnTo>
                <a:close/>
              </a:path>
              <a:path w="3983990" h="76200">
                <a:moveTo>
                  <a:pt x="0" y="24384"/>
                </a:moveTo>
                <a:lnTo>
                  <a:pt x="0" y="42672"/>
                </a:lnTo>
                <a:lnTo>
                  <a:pt x="3907535" y="48744"/>
                </a:lnTo>
                <a:lnTo>
                  <a:pt x="3907535" y="27420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4565903" y="4298950"/>
            <a:ext cx="1371600" cy="48768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41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Compiler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1724660" y="4164330"/>
            <a:ext cx="10566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Hi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h-l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el 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language  program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7284211" y="4167378"/>
            <a:ext cx="95758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Machine 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lan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ua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 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3501644" y="4243578"/>
            <a:ext cx="5772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2"/>
          <p:cNvSpPr/>
          <p:nvPr/>
        </p:nvSpPr>
        <p:spPr>
          <a:xfrm>
            <a:off x="2895600" y="4527550"/>
            <a:ext cx="1652270" cy="76200"/>
          </a:xfrm>
          <a:custGeom>
            <a:avLst/>
            <a:gdLst/>
            <a:ahLst/>
            <a:cxnLst/>
            <a:rect l="l" t="t" r="r" b="b"/>
            <a:pathLst>
              <a:path w="1652270" h="76200">
                <a:moveTo>
                  <a:pt x="1632965" y="27431"/>
                </a:moveTo>
                <a:lnTo>
                  <a:pt x="1588008" y="27431"/>
                </a:lnTo>
                <a:lnTo>
                  <a:pt x="1588008" y="48767"/>
                </a:lnTo>
                <a:lnTo>
                  <a:pt x="1575815" y="48838"/>
                </a:lnTo>
                <a:lnTo>
                  <a:pt x="1575815" y="76200"/>
                </a:lnTo>
                <a:lnTo>
                  <a:pt x="1652015" y="36575"/>
                </a:lnTo>
                <a:lnTo>
                  <a:pt x="1632965" y="27431"/>
                </a:lnTo>
                <a:close/>
              </a:path>
              <a:path w="1652270" h="76200">
                <a:moveTo>
                  <a:pt x="1575815" y="27525"/>
                </a:moveTo>
                <a:lnTo>
                  <a:pt x="0" y="39623"/>
                </a:lnTo>
                <a:lnTo>
                  <a:pt x="3048" y="57912"/>
                </a:lnTo>
                <a:lnTo>
                  <a:pt x="1575815" y="48838"/>
                </a:lnTo>
                <a:lnTo>
                  <a:pt x="1575815" y="27525"/>
                </a:lnTo>
                <a:close/>
              </a:path>
              <a:path w="1652270" h="76200">
                <a:moveTo>
                  <a:pt x="1588008" y="27431"/>
                </a:moveTo>
                <a:lnTo>
                  <a:pt x="1575815" y="27525"/>
                </a:lnTo>
                <a:lnTo>
                  <a:pt x="1575815" y="48838"/>
                </a:lnTo>
                <a:lnTo>
                  <a:pt x="1588008" y="48767"/>
                </a:lnTo>
                <a:lnTo>
                  <a:pt x="1588008" y="27431"/>
                </a:lnTo>
                <a:close/>
              </a:path>
              <a:path w="1652270" h="76200">
                <a:moveTo>
                  <a:pt x="1575815" y="0"/>
                </a:moveTo>
                <a:lnTo>
                  <a:pt x="1575815" y="27525"/>
                </a:lnTo>
                <a:lnTo>
                  <a:pt x="1632965" y="27431"/>
                </a:lnTo>
                <a:lnTo>
                  <a:pt x="1575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 txBox="1"/>
          <p:nvPr/>
        </p:nvSpPr>
        <p:spPr>
          <a:xfrm>
            <a:off x="6077203" y="4246625"/>
            <a:ext cx="7296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14"/>
          <p:cNvSpPr/>
          <p:nvPr/>
        </p:nvSpPr>
        <p:spPr>
          <a:xfrm>
            <a:off x="5937503" y="4512310"/>
            <a:ext cx="1268095" cy="76200"/>
          </a:xfrm>
          <a:custGeom>
            <a:avLst/>
            <a:gdLst/>
            <a:ahLst/>
            <a:cxnLst/>
            <a:rect l="l" t="t" r="r" b="b"/>
            <a:pathLst>
              <a:path w="1268095" h="76200">
                <a:moveTo>
                  <a:pt x="1250383" y="30480"/>
                </a:moveTo>
                <a:lnTo>
                  <a:pt x="1203960" y="30480"/>
                </a:lnTo>
                <a:lnTo>
                  <a:pt x="1203960" y="48768"/>
                </a:lnTo>
                <a:lnTo>
                  <a:pt x="1191768" y="48860"/>
                </a:lnTo>
                <a:lnTo>
                  <a:pt x="1191768" y="76200"/>
                </a:lnTo>
                <a:lnTo>
                  <a:pt x="1267968" y="39624"/>
                </a:lnTo>
                <a:lnTo>
                  <a:pt x="1250383" y="30480"/>
                </a:lnTo>
                <a:close/>
              </a:path>
              <a:path w="1268095" h="76200">
                <a:moveTo>
                  <a:pt x="1191768" y="30572"/>
                </a:moveTo>
                <a:lnTo>
                  <a:pt x="0" y="39624"/>
                </a:lnTo>
                <a:lnTo>
                  <a:pt x="0" y="57912"/>
                </a:lnTo>
                <a:lnTo>
                  <a:pt x="1191768" y="48860"/>
                </a:lnTo>
                <a:lnTo>
                  <a:pt x="1191768" y="30572"/>
                </a:lnTo>
                <a:close/>
              </a:path>
              <a:path w="1268095" h="76200">
                <a:moveTo>
                  <a:pt x="1203960" y="30480"/>
                </a:moveTo>
                <a:lnTo>
                  <a:pt x="1191768" y="30572"/>
                </a:lnTo>
                <a:lnTo>
                  <a:pt x="1191768" y="48860"/>
                </a:lnTo>
                <a:lnTo>
                  <a:pt x="1203960" y="48768"/>
                </a:lnTo>
                <a:lnTo>
                  <a:pt x="1203960" y="30480"/>
                </a:lnTo>
                <a:close/>
              </a:path>
              <a:path w="1268095" h="76200">
                <a:moveTo>
                  <a:pt x="1191768" y="0"/>
                </a:moveTo>
                <a:lnTo>
                  <a:pt x="1191768" y="30572"/>
                </a:lnTo>
                <a:lnTo>
                  <a:pt x="1250383" y="30480"/>
                </a:lnTo>
                <a:lnTo>
                  <a:pt x="1191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619808"/>
            <a:ext cx="7304405" cy="329064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Interpreter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high-level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language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translator</a:t>
            </a:r>
            <a:endParaRPr sz="2000">
              <a:latin typeface="Verdana"/>
              <a:cs typeface="Verdana"/>
            </a:endParaRPr>
          </a:p>
          <a:p>
            <a:pPr marL="353695" marR="1088390" indent="-340995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lang="en-US" sz="2000" u="sng" spc="-5" dirty="0" smtClean="0">
                <a:solidFill>
                  <a:srgbClr val="333333"/>
                </a:solidFill>
                <a:latin typeface="Verdana"/>
                <a:cs typeface="Verdana"/>
              </a:rPr>
              <a:t>An interpreter is a program that converts one statement of a program into machine at one time.</a:t>
            </a:r>
          </a:p>
          <a:p>
            <a:pPr marL="353695" marR="1088390" indent="-340995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lang="en-US" sz="2000" u="sng" spc="-5" dirty="0" smtClean="0">
                <a:solidFill>
                  <a:srgbClr val="333333"/>
                </a:solidFill>
                <a:latin typeface="Verdana"/>
                <a:cs typeface="Verdana"/>
              </a:rPr>
              <a:t>Takes </a:t>
            </a:r>
            <a:r>
              <a:rPr lang="en-US" sz="2000" u="sng" dirty="0" smtClean="0">
                <a:solidFill>
                  <a:srgbClr val="333333"/>
                </a:solidFill>
                <a:latin typeface="Verdana"/>
                <a:cs typeface="Verdana"/>
              </a:rPr>
              <a:t>on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cs typeface="Verdana"/>
              </a:rPr>
              <a:t>e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statement of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high-level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language 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program, translates </a:t>
            </a:r>
            <a:r>
              <a:rPr lang="en-US" sz="2000" dirty="0" smtClean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lang="en-US" sz="2000" spc="-10" dirty="0" smtClean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lang="en-US" sz="2000" spc="-5" dirty="0" smtClean="0">
                <a:solidFill>
                  <a:srgbClr val="333333"/>
                </a:solidFill>
                <a:latin typeface="Verdana"/>
                <a:cs typeface="Verdana"/>
              </a:rPr>
              <a:t>machine language  instructions</a:t>
            </a:r>
            <a:endParaRPr lang="en-US" sz="2000" dirty="0" smtClean="0">
              <a:latin typeface="Verdana"/>
              <a:cs typeface="Verdana"/>
            </a:endParaRPr>
          </a:p>
          <a:p>
            <a:pPr marL="353695" marR="1088390" indent="-340995"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endParaRPr lang="en-US" sz="2000" spc="-5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endParaRPr lang="en-US" sz="20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23</a:t>
            </a:fld>
            <a:r>
              <a:rPr spc="-10" dirty="0"/>
              <a:t>/59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220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516" y="679196"/>
            <a:ext cx="26041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Interpreter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2660" y="660907"/>
            <a:ext cx="6058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Intermediate Language Compiler &amp;  Interpreter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24</a:t>
            </a:fld>
            <a:r>
              <a:rPr spc="-10" dirty="0"/>
              <a:t>/59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908" y="1733804"/>
            <a:ext cx="6887209" cy="2730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5080" indent="-34099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New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type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compiler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interpreter combines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speed, ease,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control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both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compiler and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interpreter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Compiler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first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compiles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 source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program to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0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</a:pPr>
            <a:r>
              <a:rPr sz="2000" i="1" spc="-10" dirty="0">
                <a:solidFill>
                  <a:srgbClr val="333333"/>
                </a:solidFill>
                <a:latin typeface="Verdana"/>
                <a:cs typeface="Verdana"/>
              </a:rPr>
              <a:t>intermediate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object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endParaRPr sz="2000">
              <a:latin typeface="Verdana"/>
              <a:cs typeface="Verdana"/>
            </a:endParaRPr>
          </a:p>
          <a:p>
            <a:pPr marL="353695" marR="519430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Intermediate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object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program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machine  language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code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but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written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intermediate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language that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virtually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machine</a:t>
            </a:r>
            <a:r>
              <a:rPr sz="2000" spc="6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independent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763" y="667004"/>
            <a:ext cx="7494905" cy="1107996"/>
          </a:xfrm>
        </p:spPr>
        <p:txBody>
          <a:bodyPr/>
          <a:lstStyle/>
          <a:p>
            <a:r>
              <a:rPr lang="en-US" dirty="0" smtClean="0"/>
              <a:t>Linker and Pre-</a:t>
            </a:r>
            <a:r>
              <a:rPr lang="en-US" dirty="0" err="1" smtClean="0"/>
              <a:t>Proceessor</a:t>
            </a:r>
            <a:r>
              <a:rPr lang="en-US" dirty="0" smtClean="0"/>
              <a:t> directives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9144000" cy="6091682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Linker</a:t>
            </a:r>
          </a:p>
          <a:p>
            <a:r>
              <a:rPr lang="en-US" sz="2400" dirty="0" smtClean="0"/>
              <a:t>A program that combine the object program with additional library files is known as linker. </a:t>
            </a:r>
          </a:p>
          <a:p>
            <a:r>
              <a:rPr lang="en-US" sz="2400" dirty="0" smtClean="0"/>
              <a:t>It is a part of </a:t>
            </a:r>
            <a:r>
              <a:rPr lang="en-US" sz="2400" dirty="0" err="1" smtClean="0"/>
              <a:t>c++</a:t>
            </a:r>
            <a:r>
              <a:rPr lang="en-US" sz="2400" dirty="0" smtClean="0"/>
              <a:t> compiler.</a:t>
            </a:r>
          </a:p>
          <a:p>
            <a:r>
              <a:rPr lang="en-US" sz="2400" dirty="0" smtClean="0"/>
              <a:t>A new file is created with .exe if the process of linking is successful.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Pre-Processor directives</a:t>
            </a:r>
          </a:p>
          <a:p>
            <a:r>
              <a:rPr lang="en-US" sz="2400" dirty="0" smtClean="0"/>
              <a:t>Is an instruction given to the compiler before the execution of actual program. </a:t>
            </a:r>
          </a:p>
          <a:p>
            <a:r>
              <a:rPr lang="en-US" sz="2400" dirty="0" smtClean="0"/>
              <a:t>Also known as compiler directives its is the part of compiler.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Header File </a:t>
            </a:r>
            <a:r>
              <a:rPr lang="en-US" sz="2400" dirty="0" smtClean="0"/>
              <a:t>are collection of standard library functions to perform different tasks.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763" y="667004"/>
            <a:ext cx="7494905" cy="369332"/>
          </a:xfrm>
        </p:spPr>
        <p:txBody>
          <a:bodyPr/>
          <a:lstStyle/>
          <a:p>
            <a:r>
              <a:rPr lang="en-US" dirty="0" smtClean="0"/>
              <a:t>C++ Compiling and Linking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c++ linker proc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600200"/>
            <a:ext cx="92710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763" y="667004"/>
            <a:ext cx="7494905" cy="369332"/>
          </a:xfrm>
        </p:spPr>
        <p:txBody>
          <a:bodyPr/>
          <a:lstStyle/>
          <a:p>
            <a:r>
              <a:rPr lang="en-US" dirty="0" smtClean="0"/>
              <a:t>Bug and Debug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368" y="1630172"/>
            <a:ext cx="8487663" cy="2954655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Bug</a:t>
            </a:r>
          </a:p>
          <a:p>
            <a:r>
              <a:rPr lang="en-US" sz="2400" dirty="0" smtClean="0"/>
              <a:t>An error in a computer is known as bug.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Debugging</a:t>
            </a:r>
          </a:p>
          <a:p>
            <a:r>
              <a:rPr lang="en-US" sz="2400" dirty="0" smtClean="0"/>
              <a:t>The errors must be removed from the program before it can be compiled and executed. </a:t>
            </a:r>
            <a:r>
              <a:rPr lang="en-US" sz="2400" u="sng" dirty="0" smtClean="0"/>
              <a:t>The process of finding and removing bugs is known as debugging.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8" y="667004"/>
            <a:ext cx="4112261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spc="-10" dirty="0" smtClean="0"/>
              <a:t>Types of Error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28</a:t>
            </a:fld>
            <a:r>
              <a:rPr spc="-10" dirty="0"/>
              <a:t>/59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219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524000"/>
            <a:ext cx="9296400" cy="48128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Syntax error</a:t>
            </a:r>
          </a:p>
          <a:p>
            <a:r>
              <a:rPr lang="en-US" sz="2400" dirty="0" smtClean="0"/>
              <a:t>syntax error is a type of error that occurs when an invalid statement is written in program.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Logical error</a:t>
            </a:r>
          </a:p>
          <a:p>
            <a:r>
              <a:rPr lang="en-US" sz="2400" dirty="0" smtClean="0"/>
              <a:t>A type of error that occurs due to poor logic of the programmer is called logical error. A statement with logical error may produce unexpected and wrong results in the program.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Run time error</a:t>
            </a:r>
          </a:p>
          <a:p>
            <a:r>
              <a:rPr lang="en-US" sz="2400" dirty="0" smtClean="0"/>
              <a:t>A type of error that occurs during the execution of the program is known as runtime error. It occurs when a statement directs the computer to execute an illegal operation such as dividing a number by zero.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2944" y="1572767"/>
            <a:ext cx="1130935" cy="320040"/>
          </a:xfrm>
          <a:custGeom>
            <a:avLst/>
            <a:gdLst/>
            <a:ahLst/>
            <a:cxnLst/>
            <a:rect l="l" t="t" r="r" b="b"/>
            <a:pathLst>
              <a:path w="1130935" h="320039">
                <a:moveTo>
                  <a:pt x="179831" y="0"/>
                </a:moveTo>
                <a:lnTo>
                  <a:pt x="131586" y="5827"/>
                </a:lnTo>
                <a:lnTo>
                  <a:pt x="88504" y="22239"/>
                </a:lnTo>
                <a:lnTo>
                  <a:pt x="52196" y="47625"/>
                </a:lnTo>
                <a:lnTo>
                  <a:pt x="24271" y="80376"/>
                </a:lnTo>
                <a:lnTo>
                  <a:pt x="6335" y="118886"/>
                </a:lnTo>
                <a:lnTo>
                  <a:pt x="0" y="161544"/>
                </a:lnTo>
                <a:lnTo>
                  <a:pt x="6335" y="203976"/>
                </a:lnTo>
                <a:lnTo>
                  <a:pt x="24271" y="241920"/>
                </a:lnTo>
                <a:lnTo>
                  <a:pt x="52196" y="273939"/>
                </a:lnTo>
                <a:lnTo>
                  <a:pt x="88504" y="298591"/>
                </a:lnTo>
                <a:lnTo>
                  <a:pt x="131586" y="314437"/>
                </a:lnTo>
                <a:lnTo>
                  <a:pt x="179831" y="320040"/>
                </a:lnTo>
                <a:lnTo>
                  <a:pt x="947927" y="320040"/>
                </a:lnTo>
                <a:lnTo>
                  <a:pt x="996399" y="314437"/>
                </a:lnTo>
                <a:lnTo>
                  <a:pt x="1040045" y="298591"/>
                </a:lnTo>
                <a:lnTo>
                  <a:pt x="1077087" y="273938"/>
                </a:lnTo>
                <a:lnTo>
                  <a:pt x="1105746" y="241920"/>
                </a:lnTo>
                <a:lnTo>
                  <a:pt x="1124246" y="203976"/>
                </a:lnTo>
                <a:lnTo>
                  <a:pt x="1130807" y="161544"/>
                </a:lnTo>
                <a:lnTo>
                  <a:pt x="1124246" y="118886"/>
                </a:lnTo>
                <a:lnTo>
                  <a:pt x="1105746" y="80376"/>
                </a:lnTo>
                <a:lnTo>
                  <a:pt x="1077087" y="47625"/>
                </a:lnTo>
                <a:lnTo>
                  <a:pt x="1040045" y="22239"/>
                </a:lnTo>
                <a:lnTo>
                  <a:pt x="996399" y="5827"/>
                </a:lnTo>
                <a:lnTo>
                  <a:pt x="947927" y="0"/>
                </a:lnTo>
                <a:lnTo>
                  <a:pt x="179831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9323" y="1639316"/>
            <a:ext cx="700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RT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4344" y="2157983"/>
            <a:ext cx="1640205" cy="6400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8890" marR="1905" indent="579120">
              <a:lnSpc>
                <a:spcPct val="100000"/>
              </a:lnSpc>
              <a:spcBef>
                <a:spcPts val="65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Edit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source</a:t>
            </a:r>
            <a:r>
              <a:rPr sz="16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1103" y="2795016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5">
                <a:moveTo>
                  <a:pt x="33528" y="192024"/>
                </a:moveTo>
                <a:lnTo>
                  <a:pt x="0" y="192024"/>
                </a:lnTo>
                <a:lnTo>
                  <a:pt x="39624" y="268224"/>
                </a:lnTo>
                <a:lnTo>
                  <a:pt x="68884" y="207263"/>
                </a:lnTo>
                <a:lnTo>
                  <a:pt x="39624" y="207263"/>
                </a:lnTo>
                <a:lnTo>
                  <a:pt x="33528" y="204216"/>
                </a:lnTo>
                <a:lnTo>
                  <a:pt x="33528" y="192024"/>
                </a:lnTo>
                <a:close/>
              </a:path>
              <a:path w="76200" h="268605">
                <a:moveTo>
                  <a:pt x="39624" y="0"/>
                </a:moveTo>
                <a:lnTo>
                  <a:pt x="33528" y="3048"/>
                </a:lnTo>
                <a:lnTo>
                  <a:pt x="33528" y="204216"/>
                </a:lnTo>
                <a:lnTo>
                  <a:pt x="39624" y="207263"/>
                </a:lnTo>
                <a:lnTo>
                  <a:pt x="42672" y="204216"/>
                </a:lnTo>
                <a:lnTo>
                  <a:pt x="42672" y="3048"/>
                </a:lnTo>
                <a:lnTo>
                  <a:pt x="39624" y="0"/>
                </a:lnTo>
                <a:close/>
              </a:path>
              <a:path w="76200" h="268605">
                <a:moveTo>
                  <a:pt x="76200" y="192024"/>
                </a:moveTo>
                <a:lnTo>
                  <a:pt x="42672" y="192024"/>
                </a:lnTo>
                <a:lnTo>
                  <a:pt x="42672" y="204216"/>
                </a:lnTo>
                <a:lnTo>
                  <a:pt x="39624" y="207263"/>
                </a:lnTo>
                <a:lnTo>
                  <a:pt x="68884" y="207263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6855" y="6187440"/>
            <a:ext cx="2026920" cy="0"/>
          </a:xfrm>
          <a:custGeom>
            <a:avLst/>
            <a:gdLst/>
            <a:ahLst/>
            <a:cxnLst/>
            <a:rect l="l" t="t" r="r" b="b"/>
            <a:pathLst>
              <a:path w="2026920">
                <a:moveTo>
                  <a:pt x="20269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6855" y="2444495"/>
            <a:ext cx="0" cy="3728085"/>
          </a:xfrm>
          <a:custGeom>
            <a:avLst/>
            <a:gdLst/>
            <a:ahLst/>
            <a:cxnLst/>
            <a:rect l="l" t="t" r="r" b="b"/>
            <a:pathLst>
              <a:path h="3728085">
                <a:moveTo>
                  <a:pt x="0" y="3727704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9048" y="2404872"/>
            <a:ext cx="1210310" cy="76200"/>
          </a:xfrm>
          <a:custGeom>
            <a:avLst/>
            <a:gdLst/>
            <a:ahLst/>
            <a:cxnLst/>
            <a:rect l="l" t="t" r="r" b="b"/>
            <a:pathLst>
              <a:path w="1210310" h="76200">
                <a:moveTo>
                  <a:pt x="1133855" y="0"/>
                </a:moveTo>
                <a:lnTo>
                  <a:pt x="1133855" y="76200"/>
                </a:lnTo>
                <a:lnTo>
                  <a:pt x="1203705" y="42672"/>
                </a:lnTo>
                <a:lnTo>
                  <a:pt x="1149096" y="42672"/>
                </a:lnTo>
                <a:lnTo>
                  <a:pt x="1152143" y="39624"/>
                </a:lnTo>
                <a:lnTo>
                  <a:pt x="1149096" y="33527"/>
                </a:lnTo>
                <a:lnTo>
                  <a:pt x="1198332" y="33527"/>
                </a:lnTo>
                <a:lnTo>
                  <a:pt x="1133855" y="0"/>
                </a:lnTo>
                <a:close/>
              </a:path>
              <a:path w="1210310" h="76200">
                <a:moveTo>
                  <a:pt x="1133855" y="33527"/>
                </a:moveTo>
                <a:lnTo>
                  <a:pt x="3047" y="33527"/>
                </a:lnTo>
                <a:lnTo>
                  <a:pt x="0" y="39624"/>
                </a:lnTo>
                <a:lnTo>
                  <a:pt x="3047" y="42672"/>
                </a:lnTo>
                <a:lnTo>
                  <a:pt x="1133855" y="42672"/>
                </a:lnTo>
                <a:lnTo>
                  <a:pt x="1133855" y="33527"/>
                </a:lnTo>
                <a:close/>
              </a:path>
              <a:path w="1210310" h="76200">
                <a:moveTo>
                  <a:pt x="1198332" y="33527"/>
                </a:moveTo>
                <a:lnTo>
                  <a:pt x="1149096" y="33527"/>
                </a:lnTo>
                <a:lnTo>
                  <a:pt x="1152143" y="39624"/>
                </a:lnTo>
                <a:lnTo>
                  <a:pt x="1149096" y="42672"/>
                </a:lnTo>
                <a:lnTo>
                  <a:pt x="1203705" y="42672"/>
                </a:lnTo>
                <a:lnTo>
                  <a:pt x="1210055" y="39624"/>
                </a:lnTo>
                <a:lnTo>
                  <a:pt x="1198332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1632" y="3995928"/>
            <a:ext cx="2219325" cy="1039494"/>
          </a:xfrm>
          <a:custGeom>
            <a:avLst/>
            <a:gdLst/>
            <a:ahLst/>
            <a:cxnLst/>
            <a:rect l="l" t="t" r="r" b="b"/>
            <a:pathLst>
              <a:path w="2219325" h="1039495">
                <a:moveTo>
                  <a:pt x="1109471" y="0"/>
                </a:moveTo>
                <a:lnTo>
                  <a:pt x="0" y="518160"/>
                </a:lnTo>
                <a:lnTo>
                  <a:pt x="1109471" y="1039368"/>
                </a:lnTo>
                <a:lnTo>
                  <a:pt x="2218944" y="518160"/>
                </a:lnTo>
                <a:lnTo>
                  <a:pt x="1109471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0247" y="5044440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3527" y="192024"/>
                </a:moveTo>
                <a:lnTo>
                  <a:pt x="0" y="192024"/>
                </a:lnTo>
                <a:lnTo>
                  <a:pt x="39624" y="268224"/>
                </a:lnTo>
                <a:lnTo>
                  <a:pt x="68884" y="207264"/>
                </a:lnTo>
                <a:lnTo>
                  <a:pt x="39624" y="207264"/>
                </a:lnTo>
                <a:lnTo>
                  <a:pt x="33527" y="204216"/>
                </a:lnTo>
                <a:lnTo>
                  <a:pt x="33527" y="192024"/>
                </a:lnTo>
                <a:close/>
              </a:path>
              <a:path w="76200" h="268604">
                <a:moveTo>
                  <a:pt x="39624" y="0"/>
                </a:moveTo>
                <a:lnTo>
                  <a:pt x="33527" y="6096"/>
                </a:lnTo>
                <a:lnTo>
                  <a:pt x="33527" y="204216"/>
                </a:lnTo>
                <a:lnTo>
                  <a:pt x="39624" y="207264"/>
                </a:lnTo>
                <a:lnTo>
                  <a:pt x="42672" y="204216"/>
                </a:lnTo>
                <a:lnTo>
                  <a:pt x="42672" y="6096"/>
                </a:lnTo>
                <a:lnTo>
                  <a:pt x="39624" y="0"/>
                </a:lnTo>
                <a:close/>
              </a:path>
              <a:path w="76200" h="268604">
                <a:moveTo>
                  <a:pt x="76200" y="192024"/>
                </a:moveTo>
                <a:lnTo>
                  <a:pt x="42672" y="192024"/>
                </a:lnTo>
                <a:lnTo>
                  <a:pt x="42672" y="204216"/>
                </a:lnTo>
                <a:lnTo>
                  <a:pt x="39624" y="207264"/>
                </a:lnTo>
                <a:lnTo>
                  <a:pt x="68884" y="207264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9867" y="4099052"/>
            <a:ext cx="1020444" cy="119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Syntax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errors  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ec</a:t>
            </a:r>
            <a:r>
              <a:rPr sz="1600" spc="-3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d?</a:t>
            </a:r>
            <a:endParaRPr sz="1600">
              <a:latin typeface="Verdana"/>
              <a:cs typeface="Verdana"/>
            </a:endParaRPr>
          </a:p>
          <a:p>
            <a:pPr marL="646430">
              <a:lnSpc>
                <a:spcPct val="100000"/>
              </a:lnSpc>
              <a:spcBef>
                <a:spcPts val="151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Yes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0788" y="2774391"/>
            <a:ext cx="2594610" cy="85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5285" marR="5080" indent="554355">
              <a:lnSpc>
                <a:spcPct val="120000"/>
              </a:lnSpc>
              <a:spcBef>
                <a:spcPts val="9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Source</a:t>
            </a:r>
            <a:r>
              <a:rPr sz="16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program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Compile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source</a:t>
            </a:r>
            <a:r>
              <a:rPr sz="16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88791" y="5318759"/>
            <a:ext cx="2146300" cy="561340"/>
          </a:xfrm>
          <a:custGeom>
            <a:avLst/>
            <a:gdLst/>
            <a:ahLst/>
            <a:cxnLst/>
            <a:rect l="l" t="t" r="r" b="b"/>
            <a:pathLst>
              <a:path w="2146300" h="561339">
                <a:moveTo>
                  <a:pt x="0" y="560832"/>
                </a:moveTo>
                <a:lnTo>
                  <a:pt x="2145791" y="560832"/>
                </a:lnTo>
                <a:lnTo>
                  <a:pt x="2145791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30372" y="5342635"/>
            <a:ext cx="22758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Generate list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6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coded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2603" y="5586476"/>
            <a:ext cx="16122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error</a:t>
            </a:r>
            <a:r>
              <a:rPr sz="16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messages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67200" y="5888735"/>
            <a:ext cx="76200" cy="299085"/>
          </a:xfrm>
          <a:custGeom>
            <a:avLst/>
            <a:gdLst/>
            <a:ahLst/>
            <a:cxnLst/>
            <a:rect l="l" t="t" r="r" b="b"/>
            <a:pathLst>
              <a:path w="76200" h="299085">
                <a:moveTo>
                  <a:pt x="33527" y="222503"/>
                </a:moveTo>
                <a:lnTo>
                  <a:pt x="0" y="222503"/>
                </a:lnTo>
                <a:lnTo>
                  <a:pt x="36575" y="298703"/>
                </a:lnTo>
                <a:lnTo>
                  <a:pt x="68275" y="237744"/>
                </a:lnTo>
                <a:lnTo>
                  <a:pt x="36575" y="237744"/>
                </a:lnTo>
                <a:lnTo>
                  <a:pt x="33527" y="234695"/>
                </a:lnTo>
                <a:lnTo>
                  <a:pt x="33527" y="222503"/>
                </a:lnTo>
                <a:close/>
              </a:path>
              <a:path w="76200" h="299085">
                <a:moveTo>
                  <a:pt x="36575" y="0"/>
                </a:moveTo>
                <a:lnTo>
                  <a:pt x="33527" y="6095"/>
                </a:lnTo>
                <a:lnTo>
                  <a:pt x="33527" y="234695"/>
                </a:lnTo>
                <a:lnTo>
                  <a:pt x="36575" y="237744"/>
                </a:lnTo>
                <a:lnTo>
                  <a:pt x="42672" y="234695"/>
                </a:lnTo>
                <a:lnTo>
                  <a:pt x="42672" y="6095"/>
                </a:lnTo>
                <a:lnTo>
                  <a:pt x="36575" y="0"/>
                </a:lnTo>
                <a:close/>
              </a:path>
              <a:path w="76200" h="299085">
                <a:moveTo>
                  <a:pt x="76200" y="222503"/>
                </a:moveTo>
                <a:lnTo>
                  <a:pt x="42672" y="222503"/>
                </a:lnTo>
                <a:lnTo>
                  <a:pt x="42672" y="234695"/>
                </a:lnTo>
                <a:lnTo>
                  <a:pt x="36575" y="237744"/>
                </a:lnTo>
                <a:lnTo>
                  <a:pt x="68275" y="237744"/>
                </a:lnTo>
                <a:lnTo>
                  <a:pt x="76200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9615" y="4474464"/>
            <a:ext cx="551815" cy="76200"/>
          </a:xfrm>
          <a:custGeom>
            <a:avLst/>
            <a:gdLst/>
            <a:ahLst/>
            <a:cxnLst/>
            <a:rect l="l" t="t" r="r" b="b"/>
            <a:pathLst>
              <a:path w="551814" h="76200">
                <a:moveTo>
                  <a:pt x="475488" y="0"/>
                </a:moveTo>
                <a:lnTo>
                  <a:pt x="475488" y="76200"/>
                </a:lnTo>
                <a:lnTo>
                  <a:pt x="545338" y="42672"/>
                </a:lnTo>
                <a:lnTo>
                  <a:pt x="490728" y="42672"/>
                </a:lnTo>
                <a:lnTo>
                  <a:pt x="493775" y="39624"/>
                </a:lnTo>
                <a:lnTo>
                  <a:pt x="490728" y="33527"/>
                </a:lnTo>
                <a:lnTo>
                  <a:pt x="539964" y="33527"/>
                </a:lnTo>
                <a:lnTo>
                  <a:pt x="475488" y="0"/>
                </a:lnTo>
                <a:close/>
              </a:path>
              <a:path w="551814" h="76200">
                <a:moveTo>
                  <a:pt x="475488" y="33527"/>
                </a:moveTo>
                <a:lnTo>
                  <a:pt x="6096" y="33527"/>
                </a:lnTo>
                <a:lnTo>
                  <a:pt x="0" y="39624"/>
                </a:lnTo>
                <a:lnTo>
                  <a:pt x="6096" y="42672"/>
                </a:lnTo>
                <a:lnTo>
                  <a:pt x="475488" y="42672"/>
                </a:lnTo>
                <a:lnTo>
                  <a:pt x="475488" y="33527"/>
                </a:lnTo>
                <a:close/>
              </a:path>
              <a:path w="551814" h="76200">
                <a:moveTo>
                  <a:pt x="539964" y="33527"/>
                </a:moveTo>
                <a:lnTo>
                  <a:pt x="490728" y="33527"/>
                </a:lnTo>
                <a:lnTo>
                  <a:pt x="493775" y="39624"/>
                </a:lnTo>
                <a:lnTo>
                  <a:pt x="490728" y="42672"/>
                </a:lnTo>
                <a:lnTo>
                  <a:pt x="545338" y="42672"/>
                </a:lnTo>
                <a:lnTo>
                  <a:pt x="551688" y="39624"/>
                </a:lnTo>
                <a:lnTo>
                  <a:pt x="539964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49111" y="4224528"/>
            <a:ext cx="1752600" cy="6432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00330" marR="71755" indent="280035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Generate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object</a:t>
            </a:r>
            <a:r>
              <a:rPr sz="16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41007" y="4879847"/>
            <a:ext cx="76200" cy="441959"/>
          </a:xfrm>
          <a:custGeom>
            <a:avLst/>
            <a:gdLst/>
            <a:ahLst/>
            <a:cxnLst/>
            <a:rect l="l" t="t" r="r" b="b"/>
            <a:pathLst>
              <a:path w="76200" h="441960">
                <a:moveTo>
                  <a:pt x="33527" y="365759"/>
                </a:moveTo>
                <a:lnTo>
                  <a:pt x="0" y="365759"/>
                </a:lnTo>
                <a:lnTo>
                  <a:pt x="36575" y="441959"/>
                </a:lnTo>
                <a:lnTo>
                  <a:pt x="66690" y="384047"/>
                </a:lnTo>
                <a:lnTo>
                  <a:pt x="36575" y="384047"/>
                </a:lnTo>
                <a:lnTo>
                  <a:pt x="33527" y="377951"/>
                </a:lnTo>
                <a:lnTo>
                  <a:pt x="33527" y="365759"/>
                </a:lnTo>
                <a:close/>
              </a:path>
              <a:path w="76200" h="441960">
                <a:moveTo>
                  <a:pt x="36575" y="0"/>
                </a:moveTo>
                <a:lnTo>
                  <a:pt x="33527" y="3047"/>
                </a:lnTo>
                <a:lnTo>
                  <a:pt x="33527" y="377951"/>
                </a:lnTo>
                <a:lnTo>
                  <a:pt x="36575" y="384047"/>
                </a:lnTo>
                <a:lnTo>
                  <a:pt x="42672" y="377951"/>
                </a:lnTo>
                <a:lnTo>
                  <a:pt x="42672" y="3047"/>
                </a:lnTo>
                <a:lnTo>
                  <a:pt x="36575" y="0"/>
                </a:lnTo>
                <a:close/>
              </a:path>
              <a:path w="76200" h="441960">
                <a:moveTo>
                  <a:pt x="76200" y="365759"/>
                </a:moveTo>
                <a:lnTo>
                  <a:pt x="42672" y="365759"/>
                </a:lnTo>
                <a:lnTo>
                  <a:pt x="42672" y="377951"/>
                </a:lnTo>
                <a:lnTo>
                  <a:pt x="36575" y="384047"/>
                </a:lnTo>
                <a:lnTo>
                  <a:pt x="66690" y="384047"/>
                </a:lnTo>
                <a:lnTo>
                  <a:pt x="76200" y="365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1511" y="5321808"/>
            <a:ext cx="1130935" cy="323215"/>
          </a:xfrm>
          <a:custGeom>
            <a:avLst/>
            <a:gdLst/>
            <a:ahLst/>
            <a:cxnLst/>
            <a:rect l="l" t="t" r="r" b="b"/>
            <a:pathLst>
              <a:path w="1130934" h="323214">
                <a:moveTo>
                  <a:pt x="179832" y="0"/>
                </a:moveTo>
                <a:lnTo>
                  <a:pt x="131586" y="5827"/>
                </a:lnTo>
                <a:lnTo>
                  <a:pt x="88504" y="22239"/>
                </a:lnTo>
                <a:lnTo>
                  <a:pt x="52197" y="47625"/>
                </a:lnTo>
                <a:lnTo>
                  <a:pt x="24271" y="80376"/>
                </a:lnTo>
                <a:lnTo>
                  <a:pt x="6335" y="118886"/>
                </a:lnTo>
                <a:lnTo>
                  <a:pt x="0" y="161544"/>
                </a:lnTo>
                <a:lnTo>
                  <a:pt x="6335" y="204201"/>
                </a:lnTo>
                <a:lnTo>
                  <a:pt x="24271" y="242711"/>
                </a:lnTo>
                <a:lnTo>
                  <a:pt x="52197" y="275463"/>
                </a:lnTo>
                <a:lnTo>
                  <a:pt x="88504" y="300848"/>
                </a:lnTo>
                <a:lnTo>
                  <a:pt x="131586" y="317260"/>
                </a:lnTo>
                <a:lnTo>
                  <a:pt x="179832" y="323088"/>
                </a:lnTo>
                <a:lnTo>
                  <a:pt x="947928" y="323088"/>
                </a:lnTo>
                <a:lnTo>
                  <a:pt x="996399" y="317260"/>
                </a:lnTo>
                <a:lnTo>
                  <a:pt x="1040045" y="300848"/>
                </a:lnTo>
                <a:lnTo>
                  <a:pt x="1077086" y="275463"/>
                </a:lnTo>
                <a:lnTo>
                  <a:pt x="1105746" y="242711"/>
                </a:lnTo>
                <a:lnTo>
                  <a:pt x="1124246" y="204201"/>
                </a:lnTo>
                <a:lnTo>
                  <a:pt x="1130808" y="161544"/>
                </a:lnTo>
                <a:lnTo>
                  <a:pt x="1124246" y="118886"/>
                </a:lnTo>
                <a:lnTo>
                  <a:pt x="1105746" y="80376"/>
                </a:lnTo>
                <a:lnTo>
                  <a:pt x="1077087" y="47625"/>
                </a:lnTo>
                <a:lnTo>
                  <a:pt x="1040045" y="22239"/>
                </a:lnTo>
                <a:lnTo>
                  <a:pt x="996399" y="5827"/>
                </a:lnTo>
                <a:lnTo>
                  <a:pt x="947928" y="0"/>
                </a:lnTo>
                <a:lnTo>
                  <a:pt x="17983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08852" y="4961635"/>
            <a:ext cx="1960880" cy="700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Object</a:t>
            </a:r>
            <a:r>
              <a:rPr sz="16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STOP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67200" y="1889760"/>
            <a:ext cx="76200" cy="262255"/>
          </a:xfrm>
          <a:custGeom>
            <a:avLst/>
            <a:gdLst/>
            <a:ahLst/>
            <a:cxnLst/>
            <a:rect l="l" t="t" r="r" b="b"/>
            <a:pathLst>
              <a:path w="76200" h="262255">
                <a:moveTo>
                  <a:pt x="33200" y="187647"/>
                </a:moveTo>
                <a:lnTo>
                  <a:pt x="0" y="188975"/>
                </a:lnTo>
                <a:lnTo>
                  <a:pt x="42672" y="262127"/>
                </a:lnTo>
                <a:lnTo>
                  <a:pt x="68153" y="204215"/>
                </a:lnTo>
                <a:lnTo>
                  <a:pt x="39624" y="204215"/>
                </a:lnTo>
                <a:lnTo>
                  <a:pt x="33527" y="198119"/>
                </a:lnTo>
                <a:lnTo>
                  <a:pt x="33200" y="187647"/>
                </a:lnTo>
                <a:close/>
              </a:path>
              <a:path w="76200" h="262255">
                <a:moveTo>
                  <a:pt x="42333" y="187282"/>
                </a:moveTo>
                <a:lnTo>
                  <a:pt x="33200" y="187647"/>
                </a:lnTo>
                <a:lnTo>
                  <a:pt x="33527" y="198119"/>
                </a:lnTo>
                <a:lnTo>
                  <a:pt x="39624" y="204215"/>
                </a:lnTo>
                <a:lnTo>
                  <a:pt x="42672" y="198119"/>
                </a:lnTo>
                <a:lnTo>
                  <a:pt x="42333" y="187282"/>
                </a:lnTo>
                <a:close/>
              </a:path>
              <a:path w="76200" h="262255">
                <a:moveTo>
                  <a:pt x="76200" y="185927"/>
                </a:moveTo>
                <a:lnTo>
                  <a:pt x="42333" y="187282"/>
                </a:lnTo>
                <a:lnTo>
                  <a:pt x="42672" y="198119"/>
                </a:lnTo>
                <a:lnTo>
                  <a:pt x="39624" y="204215"/>
                </a:lnTo>
                <a:lnTo>
                  <a:pt x="68153" y="204215"/>
                </a:lnTo>
                <a:lnTo>
                  <a:pt x="76200" y="185927"/>
                </a:lnTo>
                <a:close/>
              </a:path>
              <a:path w="76200" h="262255">
                <a:moveTo>
                  <a:pt x="33527" y="0"/>
                </a:moveTo>
                <a:lnTo>
                  <a:pt x="27432" y="3048"/>
                </a:lnTo>
                <a:lnTo>
                  <a:pt x="33200" y="187647"/>
                </a:lnTo>
                <a:lnTo>
                  <a:pt x="42333" y="187282"/>
                </a:lnTo>
                <a:lnTo>
                  <a:pt x="36575" y="3048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4152" y="3724655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3527" y="192024"/>
                </a:moveTo>
                <a:lnTo>
                  <a:pt x="0" y="192024"/>
                </a:lnTo>
                <a:lnTo>
                  <a:pt x="36575" y="268224"/>
                </a:lnTo>
                <a:lnTo>
                  <a:pt x="66690" y="210312"/>
                </a:lnTo>
                <a:lnTo>
                  <a:pt x="36575" y="210312"/>
                </a:lnTo>
                <a:lnTo>
                  <a:pt x="33527" y="207264"/>
                </a:lnTo>
                <a:lnTo>
                  <a:pt x="33527" y="192024"/>
                </a:lnTo>
                <a:close/>
              </a:path>
              <a:path w="76200" h="268604">
                <a:moveTo>
                  <a:pt x="36575" y="0"/>
                </a:moveTo>
                <a:lnTo>
                  <a:pt x="33527" y="6096"/>
                </a:lnTo>
                <a:lnTo>
                  <a:pt x="33527" y="207264"/>
                </a:lnTo>
                <a:lnTo>
                  <a:pt x="36575" y="210312"/>
                </a:lnTo>
                <a:lnTo>
                  <a:pt x="42672" y="207264"/>
                </a:lnTo>
                <a:lnTo>
                  <a:pt x="42672" y="6096"/>
                </a:lnTo>
                <a:lnTo>
                  <a:pt x="36575" y="0"/>
                </a:lnTo>
                <a:close/>
              </a:path>
              <a:path w="76200" h="268604">
                <a:moveTo>
                  <a:pt x="76200" y="192024"/>
                </a:moveTo>
                <a:lnTo>
                  <a:pt x="42672" y="192024"/>
                </a:lnTo>
                <a:lnTo>
                  <a:pt x="42672" y="207264"/>
                </a:lnTo>
                <a:lnTo>
                  <a:pt x="36575" y="210312"/>
                </a:lnTo>
                <a:lnTo>
                  <a:pt x="66690" y="210312"/>
                </a:lnTo>
                <a:lnTo>
                  <a:pt x="76200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1884" y="4242308"/>
            <a:ext cx="3022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>
                <a:solidFill>
                  <a:srgbClr val="333333"/>
                </a:solidFill>
                <a:latin typeface="Verdana"/>
                <a:cs typeface="Verdana"/>
              </a:rPr>
              <a:t>No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14344" y="3063239"/>
            <a:ext cx="1637030" cy="652780"/>
          </a:xfrm>
          <a:custGeom>
            <a:avLst/>
            <a:gdLst/>
            <a:ahLst/>
            <a:cxnLst/>
            <a:rect l="l" t="t" r="r" b="b"/>
            <a:pathLst>
              <a:path w="1637029" h="652779">
                <a:moveTo>
                  <a:pt x="0" y="652272"/>
                </a:moveTo>
                <a:lnTo>
                  <a:pt x="1636776" y="652272"/>
                </a:lnTo>
                <a:lnTo>
                  <a:pt x="1636776" y="0"/>
                </a:lnTo>
                <a:lnTo>
                  <a:pt x="0" y="0"/>
                </a:lnTo>
                <a:lnTo>
                  <a:pt x="0" y="6522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83996" y="679195"/>
            <a:ext cx="67887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Process of </a:t>
            </a:r>
            <a:r>
              <a:rPr dirty="0"/>
              <a:t>Removing Syntax </a:t>
            </a:r>
            <a:r>
              <a:rPr spc="-5" dirty="0"/>
              <a:t>Errors  From A Source</a:t>
            </a:r>
            <a:r>
              <a:rPr spc="5" dirty="0"/>
              <a:t> </a:t>
            </a:r>
            <a:r>
              <a:rPr spc="-10" dirty="0"/>
              <a:t>Program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29</a:t>
            </a:fld>
            <a:r>
              <a:rPr spc="-10" dirty="0"/>
              <a:t>/59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219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0467" y="688339"/>
            <a:ext cx="456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Learning </a:t>
            </a:r>
            <a:r>
              <a:rPr sz="3200" spc="-5" dirty="0">
                <a:solidFill>
                  <a:srgbClr val="FFFFFF"/>
                </a:solidFill>
              </a:rPr>
              <a:t>Objectives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51507" y="7042470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14: Operating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3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291" y="1615939"/>
            <a:ext cx="7202170" cy="1663917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 marL="356870" indent="-228600">
              <a:lnSpc>
                <a:spcPct val="100000"/>
              </a:lnSpc>
              <a:spcBef>
                <a:spcPts val="85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Definition and need for operating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356870" indent="-228600">
              <a:lnSpc>
                <a:spcPct val="100000"/>
              </a:lnSpc>
              <a:spcBef>
                <a:spcPts val="86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Main functions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800" spc="0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1800">
                <a:solidFill>
                  <a:srgbClr val="333333"/>
                </a:solidFill>
                <a:latin typeface="Verdana"/>
                <a:cs typeface="Verdana"/>
              </a:rPr>
              <a:t>operating</a:t>
            </a:r>
            <a:r>
              <a:rPr sz="1800" spc="-8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mtClean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1800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356870" indent="-228600">
              <a:lnSpc>
                <a:spcPct val="100000"/>
              </a:lnSpc>
              <a:spcBef>
                <a:spcPts val="86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lang="en-US" dirty="0" smtClean="0">
                <a:solidFill>
                  <a:srgbClr val="333333"/>
                </a:solidFill>
                <a:latin typeface="Verdana"/>
                <a:cs typeface="Verdana"/>
              </a:rPr>
              <a:t>Os Architecture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1803" y="685292"/>
            <a:ext cx="1025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0" dirty="0"/>
              <a:t>C</a:t>
            </a:r>
            <a:r>
              <a:rPr sz="3200" spc="0" dirty="0"/>
              <a:t>++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30</a:t>
            </a:fld>
            <a:r>
              <a:rPr spc="-10" dirty="0"/>
              <a:t>/59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229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85368" y="1630172"/>
            <a:ext cx="8487663" cy="38484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0365" marR="370840" indent="-34099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sz="2400" spc="-10" dirty="0"/>
              <a:t>Named C++ </a:t>
            </a:r>
            <a:r>
              <a:rPr sz="2400" spc="0" dirty="0"/>
              <a:t>as </a:t>
            </a:r>
            <a:r>
              <a:rPr sz="2400" spc="-10" dirty="0"/>
              <a:t>++ </a:t>
            </a:r>
            <a:r>
              <a:rPr sz="2400" spc="0" dirty="0"/>
              <a:t>is </a:t>
            </a:r>
            <a:r>
              <a:rPr sz="2400" spc="-10" dirty="0"/>
              <a:t>increment operator </a:t>
            </a:r>
            <a:r>
              <a:rPr sz="2400" spc="-5" dirty="0"/>
              <a:t>and </a:t>
            </a:r>
            <a:r>
              <a:rPr sz="2400" spc="-10" dirty="0"/>
              <a:t>C  </a:t>
            </a:r>
            <a:r>
              <a:rPr sz="2400" spc="-5" dirty="0"/>
              <a:t>language </a:t>
            </a:r>
            <a:r>
              <a:rPr sz="2400" spc="0" dirty="0"/>
              <a:t>is </a:t>
            </a:r>
            <a:r>
              <a:rPr sz="2400" spc="-10" dirty="0"/>
              <a:t>incremented </a:t>
            </a:r>
            <a:r>
              <a:rPr sz="2400" spc="-5" dirty="0"/>
              <a:t>to </a:t>
            </a:r>
            <a:r>
              <a:rPr sz="2400" dirty="0"/>
              <a:t>its </a:t>
            </a:r>
            <a:r>
              <a:rPr sz="2400" spc="-10" dirty="0"/>
              <a:t>next level </a:t>
            </a:r>
            <a:r>
              <a:rPr sz="2400" spc="-5" dirty="0"/>
              <a:t>with</a:t>
            </a:r>
            <a:r>
              <a:rPr sz="2400" spc="75" dirty="0"/>
              <a:t> </a:t>
            </a:r>
            <a:r>
              <a:rPr sz="2400" spc="-10" dirty="0"/>
              <a:t>C++</a:t>
            </a:r>
          </a:p>
          <a:p>
            <a:pPr marL="380365" marR="386080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sz="2400" spc="-10"/>
              <a:t>Developed </a:t>
            </a:r>
            <a:r>
              <a:rPr sz="2400" spc="-5" smtClean="0"/>
              <a:t>at </a:t>
            </a:r>
            <a:r>
              <a:rPr sz="2400" spc="-5" dirty="0"/>
              <a:t>Bell </a:t>
            </a:r>
            <a:r>
              <a:rPr sz="2400" spc="-10" dirty="0"/>
              <a:t>Labs </a:t>
            </a:r>
            <a:r>
              <a:rPr sz="2400" spc="0" dirty="0"/>
              <a:t>in </a:t>
            </a:r>
            <a:r>
              <a:rPr sz="2400" spc="-5" dirty="0"/>
              <a:t>the  </a:t>
            </a:r>
            <a:r>
              <a:rPr sz="2400" spc="-10" dirty="0"/>
              <a:t>early</a:t>
            </a:r>
            <a:r>
              <a:rPr sz="2400" spc="-15" dirty="0"/>
              <a:t> </a:t>
            </a:r>
            <a:r>
              <a:rPr sz="2400" spc="-5" dirty="0"/>
              <a:t>1980s</a:t>
            </a:r>
          </a:p>
          <a:p>
            <a:pPr marL="38036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sz="2400" spc="-5" dirty="0"/>
              <a:t>Contains </a:t>
            </a:r>
            <a:r>
              <a:rPr sz="2400" spc="-15" dirty="0"/>
              <a:t>all </a:t>
            </a:r>
            <a:r>
              <a:rPr sz="2400" spc="-10" dirty="0"/>
              <a:t>elements of </a:t>
            </a:r>
            <a:r>
              <a:rPr sz="2400" spc="-5" dirty="0"/>
              <a:t>the basic </a:t>
            </a:r>
            <a:r>
              <a:rPr sz="2400" spc="-10" dirty="0"/>
              <a:t>C</a:t>
            </a:r>
            <a:r>
              <a:rPr sz="2400" spc="10" dirty="0"/>
              <a:t> </a:t>
            </a:r>
            <a:r>
              <a:rPr sz="2400" dirty="0"/>
              <a:t>language</a:t>
            </a:r>
          </a:p>
          <a:p>
            <a:pPr marL="380365" marR="895350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sz="2400" spc="-10" dirty="0"/>
              <a:t>Expanded </a:t>
            </a:r>
            <a:r>
              <a:rPr sz="2400" spc="-5" dirty="0"/>
              <a:t>to include </a:t>
            </a:r>
            <a:r>
              <a:rPr sz="2400" spc="-10" dirty="0"/>
              <a:t>numerous object-oriented  </a:t>
            </a:r>
            <a:r>
              <a:rPr sz="2400" spc="-5" dirty="0"/>
              <a:t>programming </a:t>
            </a:r>
            <a:r>
              <a:rPr sz="2400" spc="-15" dirty="0"/>
              <a:t>features</a:t>
            </a:r>
          </a:p>
          <a:p>
            <a:pPr marL="380365" marR="5080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sz="2400" spc="-10" dirty="0"/>
              <a:t>Provides </a:t>
            </a:r>
            <a:r>
              <a:rPr sz="2400" spc="-5" dirty="0"/>
              <a:t>a collection </a:t>
            </a:r>
            <a:r>
              <a:rPr sz="2400" spc="-10" dirty="0"/>
              <a:t>of predefined classes, </a:t>
            </a:r>
            <a:r>
              <a:rPr sz="2400" spc="-5" dirty="0"/>
              <a:t>along </a:t>
            </a:r>
            <a:r>
              <a:rPr sz="2400" dirty="0"/>
              <a:t>with  </a:t>
            </a:r>
            <a:r>
              <a:rPr sz="2400" spc="-5" dirty="0"/>
              <a:t>the capability </a:t>
            </a:r>
            <a:r>
              <a:rPr sz="2400" spc="-10" dirty="0"/>
              <a:t>of </a:t>
            </a:r>
            <a:r>
              <a:rPr sz="2400" spc="-5" dirty="0"/>
              <a:t>user-defined</a:t>
            </a:r>
            <a:r>
              <a:rPr sz="2400" spc="-30" dirty="0"/>
              <a:t> </a:t>
            </a:r>
            <a:r>
              <a:rPr sz="2400" spc="-10" dirty="0"/>
              <a:t>classes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763" y="667004"/>
            <a:ext cx="7494905" cy="369332"/>
          </a:xfrm>
        </p:spPr>
        <p:txBody>
          <a:bodyPr/>
          <a:lstStyle/>
          <a:p>
            <a:r>
              <a:rPr lang="en-US" dirty="0" smtClean="0"/>
              <a:t>Terms </a:t>
            </a:r>
            <a:r>
              <a:rPr lang="en-US" smtClean="0"/>
              <a:t>in Programming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368" y="1630172"/>
            <a:ext cx="8487663" cy="3323987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Unstructured programming language</a:t>
            </a:r>
          </a:p>
          <a:p>
            <a:r>
              <a:rPr lang="en-US" sz="2400" dirty="0" smtClean="0"/>
              <a:t>The entire logic of the program is implemented in a single module or function.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Structure programming language</a:t>
            </a:r>
          </a:p>
          <a:p>
            <a:r>
              <a:rPr lang="en-US" sz="2400" dirty="0" smtClean="0"/>
              <a:t>The entire logic of the program is divided into a number of smaller modules or functions.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8415" marR="5080">
              <a:lnSpc>
                <a:spcPts val="2860"/>
              </a:lnSpc>
              <a:spcBef>
                <a:spcPts val="210"/>
              </a:spcBef>
            </a:pPr>
            <a:r>
              <a:rPr spc="-5" dirty="0"/>
              <a:t>Characteristics of </a:t>
            </a:r>
            <a:r>
              <a:rPr dirty="0"/>
              <a:t>a </a:t>
            </a:r>
            <a:r>
              <a:rPr spc="-5" dirty="0"/>
              <a:t>Good  Programming</a:t>
            </a:r>
            <a:r>
              <a:rPr spc="-10" dirty="0"/>
              <a:t> </a:t>
            </a:r>
            <a:r>
              <a:rPr spc="-5" dirty="0"/>
              <a:t>Language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32</a:t>
            </a:fld>
            <a:r>
              <a:rPr spc="-10" dirty="0"/>
              <a:t>/59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1507" y="7069902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233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7667" y="1622856"/>
            <a:ext cx="4623435" cy="349582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Simplicity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Naturalness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Efficiency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Structured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Programming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Compactness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Locality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Extensibility</a:t>
            </a:r>
            <a:endParaRPr sz="20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Suitability 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environment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2491" y="1938019"/>
            <a:ext cx="7343140" cy="2986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5080" indent="-347345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Integrated set of </a:t>
            </a:r>
            <a:r>
              <a:rPr sz="2000" u="sng" spc="-5" dirty="0">
                <a:latin typeface="Verdana"/>
                <a:cs typeface="Verdana"/>
              </a:rPr>
              <a:t>programs that </a:t>
            </a:r>
            <a:r>
              <a:rPr sz="2000" u="sng" spc="-10" dirty="0">
                <a:latin typeface="Verdana"/>
                <a:cs typeface="Verdana"/>
              </a:rPr>
              <a:t>controls </a:t>
            </a:r>
            <a:r>
              <a:rPr sz="2000" u="sng" spc="-5" dirty="0">
                <a:latin typeface="Verdana"/>
                <a:cs typeface="Verdana"/>
              </a:rPr>
              <a:t>the </a:t>
            </a:r>
            <a:r>
              <a:rPr sz="2000" u="sng" spc="-10" dirty="0">
                <a:latin typeface="Verdana"/>
                <a:cs typeface="Verdana"/>
              </a:rPr>
              <a:t>resources  </a:t>
            </a:r>
            <a:r>
              <a:rPr sz="2000" u="sng" spc="-5" dirty="0">
                <a:latin typeface="Verdana"/>
                <a:cs typeface="Verdana"/>
              </a:rPr>
              <a:t>(the CPU, </a:t>
            </a:r>
            <a:r>
              <a:rPr sz="2000" u="sng" spc="-10" dirty="0">
                <a:latin typeface="Verdana"/>
                <a:cs typeface="Verdana"/>
              </a:rPr>
              <a:t>memory, </a:t>
            </a:r>
            <a:r>
              <a:rPr sz="2000" u="sng" spc="-5" dirty="0">
                <a:latin typeface="Verdana"/>
                <a:cs typeface="Verdana"/>
              </a:rPr>
              <a:t>I/O </a:t>
            </a:r>
            <a:r>
              <a:rPr sz="2000" u="sng" spc="-10" dirty="0">
                <a:latin typeface="Verdana"/>
                <a:cs typeface="Verdana"/>
              </a:rPr>
              <a:t>devices, </a:t>
            </a:r>
            <a:r>
              <a:rPr sz="2000" u="sng" spc="-15" dirty="0">
                <a:latin typeface="Verdana"/>
                <a:cs typeface="Verdana"/>
              </a:rPr>
              <a:t>etc.) </a:t>
            </a:r>
            <a:r>
              <a:rPr sz="2000" u="sng" spc="-10" dirty="0">
                <a:latin typeface="Verdana"/>
                <a:cs typeface="Verdana"/>
              </a:rPr>
              <a:t>of </a:t>
            </a:r>
            <a:r>
              <a:rPr sz="2000" u="sng" spc="-5" dirty="0">
                <a:latin typeface="Verdana"/>
                <a:cs typeface="Verdana"/>
              </a:rPr>
              <a:t>a computer  </a:t>
            </a:r>
            <a:r>
              <a:rPr sz="2000" u="sng" spc="-15" dirty="0">
                <a:latin typeface="Verdana"/>
                <a:cs typeface="Verdana"/>
              </a:rPr>
              <a:t>system</a:t>
            </a:r>
            <a:endParaRPr sz="2000" u="sng">
              <a:latin typeface="Verdana"/>
              <a:cs typeface="Verdana"/>
            </a:endParaRPr>
          </a:p>
          <a:p>
            <a:pPr marL="360045" marR="85725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u="sng" spc="-10" dirty="0">
                <a:latin typeface="Verdana"/>
                <a:cs typeface="Verdana"/>
              </a:rPr>
              <a:t>Provides </a:t>
            </a:r>
            <a:r>
              <a:rPr sz="2000" u="sng" dirty="0">
                <a:latin typeface="Verdana"/>
                <a:cs typeface="Verdana"/>
              </a:rPr>
              <a:t>its </a:t>
            </a:r>
            <a:r>
              <a:rPr sz="2000" u="sng" spc="-15" dirty="0">
                <a:latin typeface="Verdana"/>
                <a:cs typeface="Verdana"/>
              </a:rPr>
              <a:t>users </a:t>
            </a:r>
            <a:r>
              <a:rPr sz="2000" u="sng" dirty="0">
                <a:latin typeface="Verdana"/>
                <a:cs typeface="Verdana"/>
              </a:rPr>
              <a:t>with </a:t>
            </a:r>
            <a:r>
              <a:rPr sz="2000" u="sng" spc="-20" dirty="0">
                <a:latin typeface="Verdana"/>
                <a:cs typeface="Verdana"/>
              </a:rPr>
              <a:t>an </a:t>
            </a:r>
            <a:r>
              <a:rPr sz="2000" u="sng" spc="-10" dirty="0">
                <a:latin typeface="Verdana"/>
                <a:cs typeface="Verdana"/>
              </a:rPr>
              <a:t>interface or virtual </a:t>
            </a:r>
            <a:r>
              <a:rPr sz="2000" u="sng" spc="-5" dirty="0">
                <a:latin typeface="Verdana"/>
                <a:cs typeface="Verdana"/>
              </a:rPr>
              <a:t>machine 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0" dirty="0">
                <a:latin typeface="Verdana"/>
                <a:cs typeface="Verdana"/>
              </a:rPr>
              <a:t>is </a:t>
            </a:r>
            <a:r>
              <a:rPr sz="2000" spc="-15" dirty="0">
                <a:latin typeface="Verdana"/>
                <a:cs typeface="Verdana"/>
              </a:rPr>
              <a:t>more </a:t>
            </a:r>
            <a:r>
              <a:rPr sz="2000" spc="-5" dirty="0">
                <a:latin typeface="Verdana"/>
                <a:cs typeface="Verdana"/>
              </a:rPr>
              <a:t>convenient to </a:t>
            </a:r>
            <a:r>
              <a:rPr sz="2000" spc="-10" dirty="0">
                <a:latin typeface="Verdana"/>
                <a:cs typeface="Verdana"/>
              </a:rPr>
              <a:t>use </a:t>
            </a:r>
            <a:r>
              <a:rPr sz="2000" spc="-5" dirty="0">
                <a:latin typeface="Verdana"/>
                <a:cs typeface="Verdana"/>
              </a:rPr>
              <a:t>than the </a:t>
            </a:r>
            <a:r>
              <a:rPr sz="2000" spc="-10" dirty="0">
                <a:latin typeface="Verdana"/>
                <a:cs typeface="Verdana"/>
              </a:rPr>
              <a:t>bare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machine</a:t>
            </a:r>
            <a:endParaRPr sz="20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000" spc="-10" dirty="0">
                <a:latin typeface="Verdana"/>
                <a:cs typeface="Verdana"/>
              </a:rPr>
              <a:t>Two primary objectives of </a:t>
            </a:r>
            <a:r>
              <a:rPr sz="2000" spc="-5" dirty="0">
                <a:latin typeface="Verdana"/>
                <a:cs typeface="Verdana"/>
              </a:rPr>
              <a:t>an </a:t>
            </a:r>
            <a:r>
              <a:rPr sz="2000" spc="-15" dirty="0">
                <a:latin typeface="Verdana"/>
                <a:cs typeface="Verdana"/>
              </a:rPr>
              <a:t>OS</a:t>
            </a:r>
            <a:r>
              <a:rPr sz="2000" spc="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9207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dirty="0">
                <a:latin typeface="Verdana"/>
                <a:cs typeface="Verdana"/>
              </a:rPr>
              <a:t>Making </a:t>
            </a:r>
            <a:r>
              <a:rPr sz="2000" u="sng" spc="-5" dirty="0">
                <a:latin typeface="Verdana"/>
                <a:cs typeface="Verdana"/>
              </a:rPr>
              <a:t>a </a:t>
            </a:r>
            <a:r>
              <a:rPr sz="2000" u="sng" spc="-10" dirty="0">
                <a:latin typeface="Verdana"/>
                <a:cs typeface="Verdana"/>
              </a:rPr>
              <a:t>computer system </a:t>
            </a:r>
            <a:r>
              <a:rPr sz="2000" u="sng" spc="-5" dirty="0">
                <a:latin typeface="Verdana"/>
                <a:cs typeface="Verdana"/>
              </a:rPr>
              <a:t>convenient to</a:t>
            </a:r>
            <a:r>
              <a:rPr sz="2000" u="sng" spc="0" dirty="0">
                <a:latin typeface="Verdana"/>
                <a:cs typeface="Verdana"/>
              </a:rPr>
              <a:t> </a:t>
            </a:r>
            <a:r>
              <a:rPr sz="2000" u="sng" spc="-10" dirty="0">
                <a:latin typeface="Verdana"/>
                <a:cs typeface="Verdana"/>
              </a:rPr>
              <a:t>use</a:t>
            </a:r>
            <a:endParaRPr sz="2000" u="sng">
              <a:latin typeface="Verdana"/>
              <a:cs typeface="Verdana"/>
            </a:endParaRPr>
          </a:p>
          <a:p>
            <a:pPr marL="920750" lvl="1" indent="-32893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u="sng" spc="-5" dirty="0">
                <a:latin typeface="Verdana"/>
                <a:cs typeface="Verdana"/>
              </a:rPr>
              <a:t>Managing </a:t>
            </a:r>
            <a:r>
              <a:rPr sz="2000" u="sng" spc="-10" dirty="0">
                <a:latin typeface="Verdana"/>
                <a:cs typeface="Verdana"/>
              </a:rPr>
              <a:t>the </a:t>
            </a:r>
            <a:r>
              <a:rPr sz="2000" u="sng" spc="-15" dirty="0">
                <a:latin typeface="Verdana"/>
                <a:cs typeface="Verdana"/>
              </a:rPr>
              <a:t>resources </a:t>
            </a:r>
            <a:r>
              <a:rPr sz="2000" u="sng" spc="-10" dirty="0">
                <a:latin typeface="Verdana"/>
                <a:cs typeface="Verdana"/>
              </a:rPr>
              <a:t>of </a:t>
            </a:r>
            <a:r>
              <a:rPr sz="2000" u="sng" spc="-5" dirty="0">
                <a:latin typeface="Verdana"/>
                <a:cs typeface="Verdana"/>
              </a:rPr>
              <a:t>a computer</a:t>
            </a:r>
            <a:r>
              <a:rPr sz="2000" u="sng" spc="25" dirty="0">
                <a:latin typeface="Verdana"/>
                <a:cs typeface="Verdana"/>
              </a:rPr>
              <a:t> </a:t>
            </a:r>
            <a:r>
              <a:rPr sz="2000" u="sng" spc="-15" dirty="0">
                <a:latin typeface="Verdana"/>
                <a:cs typeface="Verdana"/>
              </a:rPr>
              <a:t>system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51507" y="7042470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14: Operating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4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0467" y="688339"/>
            <a:ext cx="61271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</a:rPr>
              <a:t>Definition </a:t>
            </a:r>
            <a:r>
              <a:rPr sz="3200" dirty="0">
                <a:solidFill>
                  <a:srgbClr val="FFFFFF"/>
                </a:solidFill>
              </a:rPr>
              <a:t>and </a:t>
            </a:r>
            <a:r>
              <a:rPr sz="3200" spc="-5" dirty="0">
                <a:solidFill>
                  <a:srgbClr val="FFFFFF"/>
                </a:solidFill>
              </a:rPr>
              <a:t>Need for </a:t>
            </a:r>
            <a:r>
              <a:rPr sz="3200" spc="0" dirty="0">
                <a:solidFill>
                  <a:srgbClr val="FFFFFF"/>
                </a:solidFill>
              </a:rPr>
              <a:t>OS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659" y="3989323"/>
            <a:ext cx="33020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820419" algn="l"/>
                <a:tab pos="237807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  layer hides 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details</a:t>
            </a:r>
            <a:r>
              <a:rPr sz="2000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5659" y="4598923"/>
            <a:ext cx="330200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  <a:tabLst>
                <a:tab pos="281241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hardware from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am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  provides the</a:t>
            </a:r>
            <a:r>
              <a:rPr sz="2000" spc="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programmer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5659" y="5513323"/>
            <a:ext cx="329946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convenient interface  for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4355" y="1888235"/>
            <a:ext cx="4309872" cy="4355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10916" y="4336795"/>
            <a:ext cx="90424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Verdana"/>
                <a:cs typeface="Verdana"/>
              </a:rPr>
              <a:t>C</a:t>
            </a:r>
            <a:r>
              <a:rPr sz="1400" spc="-5" dirty="0">
                <a:latin typeface="Verdana"/>
                <a:cs typeface="Verdana"/>
              </a:rPr>
              <a:t>o</a:t>
            </a:r>
            <a:r>
              <a:rPr sz="1400" spc="-25" dirty="0">
                <a:latin typeface="Verdana"/>
                <a:cs typeface="Verdana"/>
              </a:rPr>
              <a:t>m</a:t>
            </a:r>
            <a:r>
              <a:rPr sz="1400" spc="-5" dirty="0">
                <a:latin typeface="Verdana"/>
                <a:cs typeface="Verdana"/>
              </a:rPr>
              <a:t>put</a:t>
            </a:r>
            <a:r>
              <a:rPr sz="1400" spc="0" dirty="0">
                <a:latin typeface="Verdana"/>
                <a:cs typeface="Verdana"/>
              </a:rPr>
              <a:t>er  </a:t>
            </a:r>
            <a:r>
              <a:rPr sz="1400" spc="-10" dirty="0">
                <a:latin typeface="Verdana"/>
                <a:cs typeface="Verdana"/>
              </a:rPr>
              <a:t>Hardware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51507" y="7042470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252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14: Operating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5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4572" y="1998980"/>
            <a:ext cx="1940560" cy="1764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9125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"/>
                <a:cs typeface="Arial"/>
              </a:rPr>
              <a:t>Users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 indent="706755">
              <a:lnSpc>
                <a:spcPct val="99300"/>
              </a:lnSpc>
            </a:pPr>
            <a:r>
              <a:rPr sz="1400" spc="-5" dirty="0">
                <a:latin typeface="Verdana"/>
                <a:cs typeface="Verdana"/>
              </a:rPr>
              <a:t>Other  </a:t>
            </a:r>
            <a:r>
              <a:rPr sz="1400" spc="-10" dirty="0">
                <a:latin typeface="Verdana"/>
                <a:cs typeface="Verdana"/>
              </a:rPr>
              <a:t>System </a:t>
            </a:r>
            <a:r>
              <a:rPr sz="1400" spc="-5" dirty="0">
                <a:latin typeface="Verdana"/>
                <a:cs typeface="Verdana"/>
              </a:rPr>
              <a:t>Software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  </a:t>
            </a:r>
            <a:r>
              <a:rPr sz="1400" spc="-5" dirty="0">
                <a:latin typeface="Verdana"/>
                <a:cs typeface="Verdana"/>
              </a:rPr>
              <a:t>Application </a:t>
            </a:r>
            <a:r>
              <a:rPr sz="1400" spc="-10" dirty="0">
                <a:latin typeface="Verdana"/>
                <a:cs typeface="Verdana"/>
              </a:rPr>
              <a:t>Programs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1045"/>
              </a:spcBef>
            </a:pPr>
            <a:r>
              <a:rPr sz="1400" spc="-5" dirty="0">
                <a:latin typeface="Verdana"/>
                <a:cs typeface="Verdana"/>
              </a:rPr>
              <a:t>Operating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0467" y="804164"/>
            <a:ext cx="76923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spc="-15" baseline="4444" dirty="0">
                <a:solidFill>
                  <a:srgbClr val="FFFFFF"/>
                </a:solidFill>
              </a:rPr>
              <a:t>Lo </a:t>
            </a:r>
            <a:r>
              <a:rPr sz="2500" spc="-10" dirty="0"/>
              <a:t>gical </a:t>
            </a:r>
            <a:r>
              <a:rPr sz="2500" spc="-5" dirty="0"/>
              <a:t>Architecture </a:t>
            </a:r>
            <a:r>
              <a:rPr sz="2500" spc="-15" dirty="0"/>
              <a:t>of </a:t>
            </a:r>
            <a:r>
              <a:rPr sz="2500" spc="-5" dirty="0"/>
              <a:t>a Computer</a:t>
            </a:r>
            <a:r>
              <a:rPr sz="2500" spc="-445" dirty="0"/>
              <a:t> </a:t>
            </a:r>
            <a:r>
              <a:rPr sz="2500" spc="-5" dirty="0"/>
              <a:t>System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6772" y="1651507"/>
            <a:ext cx="4142104" cy="258318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25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400" spc="-5" dirty="0">
                <a:latin typeface="Verdana"/>
                <a:cs typeface="Verdana"/>
              </a:rPr>
              <a:t>Process </a:t>
            </a:r>
            <a:r>
              <a:rPr sz="2400" spc="-10" dirty="0">
                <a:latin typeface="Verdana"/>
                <a:cs typeface="Verdana"/>
              </a:rPr>
              <a:t>management</a:t>
            </a:r>
            <a:endParaRPr sz="24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115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400" spc="-5" dirty="0">
                <a:latin typeface="Verdana"/>
                <a:cs typeface="Verdana"/>
              </a:rPr>
              <a:t>Memory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management</a:t>
            </a:r>
            <a:endParaRPr sz="24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112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400" spc="-5" dirty="0">
                <a:latin typeface="Verdana"/>
                <a:cs typeface="Verdana"/>
              </a:rPr>
              <a:t>File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management</a:t>
            </a:r>
            <a:endParaRPr sz="24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115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400" spc="-5" dirty="0">
                <a:latin typeface="Verdana"/>
                <a:cs typeface="Verdana"/>
              </a:rPr>
              <a:t>Security</a:t>
            </a:r>
            <a:endParaRPr sz="2400">
              <a:latin typeface="Verdana"/>
              <a:cs typeface="Verdana"/>
            </a:endParaRPr>
          </a:p>
          <a:p>
            <a:pPr marL="360045" indent="-347345">
              <a:lnSpc>
                <a:spcPct val="100000"/>
              </a:lnSpc>
              <a:spcBef>
                <a:spcPts val="115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2400" spc="-5" dirty="0">
                <a:latin typeface="Verdana"/>
                <a:cs typeface="Verdana"/>
              </a:rPr>
              <a:t>Command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interpretation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51507" y="7042470"/>
            <a:ext cx="3632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252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14: Operating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6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/54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2660" y="700532"/>
            <a:ext cx="55365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</a:rPr>
              <a:t>Main </a:t>
            </a:r>
            <a:r>
              <a:rPr sz="3200" spc="-5" dirty="0">
                <a:solidFill>
                  <a:srgbClr val="FFFFFF"/>
                </a:solidFill>
              </a:rPr>
              <a:t>Functions of </a:t>
            </a:r>
            <a:r>
              <a:rPr sz="3200" spc="-10" dirty="0">
                <a:solidFill>
                  <a:srgbClr val="FFFFFF"/>
                </a:solidFill>
              </a:rPr>
              <a:t>an</a:t>
            </a:r>
            <a:r>
              <a:rPr sz="3200" spc="40" dirty="0">
                <a:solidFill>
                  <a:srgbClr val="FFFFFF"/>
                </a:solidFill>
              </a:rPr>
              <a:t> </a:t>
            </a:r>
            <a:r>
              <a:rPr sz="3200" spc="0" dirty="0">
                <a:solidFill>
                  <a:srgbClr val="FFFFFF"/>
                </a:solidFill>
              </a:rPr>
              <a:t>OS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446113"/>
            <a:ext cx="9144000" cy="869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9431" y="437962"/>
            <a:ext cx="8665845" cy="685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0290">
              <a:lnSpc>
                <a:spcPct val="100000"/>
              </a:lnSpc>
              <a:spcBef>
                <a:spcPts val="95"/>
              </a:spcBef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50" dirty="0">
                <a:latin typeface="Verdana"/>
                <a:cs typeface="Verdana"/>
              </a:rPr>
              <a:t>r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50" dirty="0">
                <a:latin typeface="Verdana"/>
                <a:cs typeface="Verdana"/>
              </a:rPr>
              <a:t>ad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50" dirty="0">
                <a:latin typeface="Verdana"/>
                <a:cs typeface="Verdana"/>
              </a:rPr>
              <a:t>e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50" dirty="0">
                <a:latin typeface="Verdana"/>
                <a:cs typeface="Verdana"/>
              </a:rPr>
              <a:t>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10" dirty="0">
                <a:latin typeface="Verdana"/>
                <a:cs typeface="Verdana"/>
              </a:rPr>
              <a:t>S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310" dirty="0">
                <a:latin typeface="Verdana"/>
                <a:cs typeface="Verdana"/>
              </a:rPr>
              <a:t>i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1400" spc="-310" dirty="0">
                <a:latin typeface="Verdana"/>
                <a:cs typeface="Verdana"/>
              </a:rPr>
              <a:t>nh</a:t>
            </a:r>
            <a:r>
              <a:rPr sz="2100" spc="-46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10" dirty="0">
                <a:latin typeface="Verdana"/>
                <a:cs typeface="Verdana"/>
              </a:rPr>
              <a:t>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latin typeface="Verdana"/>
                <a:cs typeface="Verdana"/>
              </a:rPr>
              <a:t>P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20" dirty="0">
                <a:latin typeface="Verdana"/>
                <a:cs typeface="Verdana"/>
              </a:rPr>
              <a:t>r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330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20" dirty="0">
                <a:latin typeface="Verdana"/>
                <a:cs typeface="Verdana"/>
              </a:rPr>
              <a:t>ti  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484" dirty="0">
                <a:latin typeface="Verdana"/>
                <a:cs typeface="Verdana"/>
              </a:rPr>
              <a:t>S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484" dirty="0">
                <a:latin typeface="Verdana"/>
                <a:cs typeface="Verdana"/>
              </a:rPr>
              <a:t>i</a:t>
            </a:r>
            <a:r>
              <a:rPr sz="2100" spc="-72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484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2517140" algn="l"/>
                <a:tab pos="7415530" algn="l"/>
              </a:tabLst>
            </a:pP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Ref</a:t>
            </a:r>
            <a:r>
              <a:rPr sz="2100" spc="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12:</a:t>
            </a:r>
            <a:r>
              <a:rPr sz="2100" spc="22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E300"/>
                </a:solidFill>
                <a:latin typeface="Verdana"/>
                <a:cs typeface="Verdana"/>
              </a:rPr>
              <a:t>Computer</a:t>
            </a:r>
            <a:r>
              <a:rPr sz="2100" spc="44" baseline="1984" dirty="0">
                <a:solidFill>
                  <a:srgbClr val="FFE300"/>
                </a:solidFill>
                <a:latin typeface="Verdana"/>
                <a:cs typeface="Verdana"/>
              </a:rPr>
              <a:t> </a:t>
            </a:r>
            <a:r>
              <a:rPr sz="2100" spc="-15" baseline="1984" dirty="0">
                <a:solidFill>
                  <a:srgbClr val="FFE300"/>
                </a:solidFill>
                <a:latin typeface="Verdana"/>
                <a:cs typeface="Verdana"/>
              </a:rPr>
              <a:t>Languages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9003" y="1612891"/>
            <a:ext cx="7442834" cy="2613088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 marL="868680" indent="-332105">
              <a:lnSpc>
                <a:spcPct val="100000"/>
              </a:lnSpc>
              <a:spcBef>
                <a:spcPts val="855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Computer languages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programming languages</a:t>
            </a:r>
            <a:endParaRPr sz="1800">
              <a:latin typeface="Verdana"/>
              <a:cs typeface="Verdana"/>
            </a:endParaRPr>
          </a:p>
          <a:p>
            <a:pPr marL="868680" marR="503555" indent="-332105">
              <a:lnSpc>
                <a:spcPct val="100000"/>
              </a:lnSpc>
              <a:spcBef>
                <a:spcPts val="865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Three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broad categories of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programming languages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–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machine, assembly, and high-level</a:t>
            </a:r>
            <a:r>
              <a:rPr sz="18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languages</a:t>
            </a:r>
            <a:endParaRPr sz="1800">
              <a:latin typeface="Verdana"/>
              <a:cs typeface="Verdana"/>
            </a:endParaRPr>
          </a:p>
          <a:p>
            <a:pPr marL="868680" marR="381635" indent="-332105">
              <a:lnSpc>
                <a:spcPct val="100000"/>
              </a:lnSpc>
              <a:spcBef>
                <a:spcPts val="865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Commonly used programming language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tools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as 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assembler, compiler, linker, and interpreter</a:t>
            </a:r>
            <a:endParaRPr sz="1800">
              <a:latin typeface="Verdana"/>
              <a:cs typeface="Verdana"/>
            </a:endParaRPr>
          </a:p>
          <a:p>
            <a:pPr marL="868680" marR="441959" indent="-332105">
              <a:lnSpc>
                <a:spcPct val="100600"/>
              </a:lnSpc>
              <a:spcBef>
                <a:spcPts val="850"/>
              </a:spcBef>
              <a:buClr>
                <a:srgbClr val="FF3300"/>
              </a:buClr>
              <a:buFont typeface="Wingdings"/>
              <a:buChar char=""/>
              <a:tabLst>
                <a:tab pos="868680" algn="l"/>
                <a:tab pos="869315" algn="l"/>
              </a:tabLst>
            </a:pPr>
            <a:r>
              <a:rPr lang="en-US" sz="1800" spc="-5" dirty="0" smtClean="0">
                <a:solidFill>
                  <a:srgbClr val="333333"/>
                </a:solidFill>
                <a:latin typeface="Verdana"/>
                <a:cs typeface="Verdana"/>
              </a:rPr>
              <a:t>Bug and Debug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Chapter 12: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2/59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8807" y="7069902"/>
            <a:ext cx="38862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208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39"/>
            <a:ext cx="456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Learning </a:t>
            </a:r>
            <a:r>
              <a:rPr sz="3200" spc="-5" dirty="0"/>
              <a:t>Objectives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763" y="667004"/>
            <a:ext cx="7494905" cy="738664"/>
          </a:xfrm>
        </p:spPr>
        <p:txBody>
          <a:bodyPr/>
          <a:lstStyle/>
          <a:p>
            <a:r>
              <a:rPr lang="en-US" dirty="0" smtClean="0"/>
              <a:t>Program and Programming Languages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368" y="1630172"/>
            <a:ext cx="8487663" cy="369331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well-defined set of instruction given to the computer is called Computer </a:t>
            </a:r>
            <a:r>
              <a:rPr lang="en-US" sz="2400" dirty="0" smtClean="0">
                <a:solidFill>
                  <a:srgbClr val="FF0000"/>
                </a:solidFill>
              </a:rPr>
              <a:t>Program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 set of words and symbols used to write programs is called </a:t>
            </a:r>
            <a:r>
              <a:rPr lang="en-US" sz="2400" dirty="0" smtClean="0">
                <a:solidFill>
                  <a:srgbClr val="FF0000"/>
                </a:solidFill>
              </a:rPr>
              <a:t>programming language</a:t>
            </a:r>
            <a:r>
              <a:rPr lang="en-US" sz="2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programming language are used to write </a:t>
            </a:r>
            <a:r>
              <a:rPr lang="en-US" sz="2400" dirty="0" smtClean="0">
                <a:solidFill>
                  <a:srgbClr val="FF0000"/>
                </a:solidFill>
              </a:rPr>
              <a:t>computer programs.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1692</Words>
  <Application>Microsoft Office PowerPoint</Application>
  <PresentationFormat>Custom</PresentationFormat>
  <Paragraphs>377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 CSE101 Intro to CS and Programming</vt:lpstr>
      <vt:lpstr>Slide 2</vt:lpstr>
      <vt:lpstr>Learning Objectives</vt:lpstr>
      <vt:lpstr>Definition and Need for OS</vt:lpstr>
      <vt:lpstr>Lo gical Architecture of a Computer System</vt:lpstr>
      <vt:lpstr>Main Functions of an OS</vt:lpstr>
      <vt:lpstr>Slide 7</vt:lpstr>
      <vt:lpstr>Learning Objectives</vt:lpstr>
      <vt:lpstr>Program and Programming Languages </vt:lpstr>
      <vt:lpstr>Broad Classification of  Computer Languages</vt:lpstr>
      <vt:lpstr>Low Level Languages</vt:lpstr>
      <vt:lpstr>Machine Language</vt:lpstr>
      <vt:lpstr>A Sample Machine Language Program</vt:lpstr>
      <vt:lpstr>Advantages &amp; Limitations of  Machine Language</vt:lpstr>
      <vt:lpstr>Assembly language </vt:lpstr>
      <vt:lpstr>An Example of Assembly  Language Program</vt:lpstr>
      <vt:lpstr>Advantages of Assembly Language  Over Machine Language</vt:lpstr>
      <vt:lpstr>High-Level Languages</vt:lpstr>
      <vt:lpstr>Characteristics of high level language </vt:lpstr>
      <vt:lpstr>What is Source Code and Object Code</vt:lpstr>
      <vt:lpstr>Assembler</vt:lpstr>
      <vt:lpstr>Compiler</vt:lpstr>
      <vt:lpstr>Interpreter</vt:lpstr>
      <vt:lpstr>Intermediate Language Compiler &amp;  Interpreter</vt:lpstr>
      <vt:lpstr>Linker and Pre-Proceessor directives  </vt:lpstr>
      <vt:lpstr>C++ Compiling and Linking Process</vt:lpstr>
      <vt:lpstr>Bug and Debug</vt:lpstr>
      <vt:lpstr>Types of Error</vt:lpstr>
      <vt:lpstr>The Process of Removing Syntax Errors  From A Source Program</vt:lpstr>
      <vt:lpstr>C++</vt:lpstr>
      <vt:lpstr>Terms in Programming Development</vt:lpstr>
      <vt:lpstr>Characteristics of a Good  Programming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14-OS.ppt</dc:title>
  <dc:creator>Pradeep K. Sinha &amp; Priti Sinha</dc:creator>
  <cp:lastModifiedBy>Administrator</cp:lastModifiedBy>
  <cp:revision>52</cp:revision>
  <dcterms:created xsi:type="dcterms:W3CDTF">2017-10-13T07:27:36Z</dcterms:created>
  <dcterms:modified xsi:type="dcterms:W3CDTF">2022-12-14T06:36:18Z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2017-10-13T00:00:00Z</vt:filetime>
  </property>
</Properties>
</file>