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78" r:id="rId2"/>
    <p:sldId id="334" r:id="rId3"/>
    <p:sldId id="335" r:id="rId4"/>
    <p:sldId id="338" r:id="rId5"/>
    <p:sldId id="339" r:id="rId6"/>
    <p:sldId id="340" r:id="rId7"/>
    <p:sldId id="341" r:id="rId8"/>
    <p:sldId id="293" r:id="rId9"/>
    <p:sldId id="259" r:id="rId10"/>
    <p:sldId id="292" r:id="rId11"/>
    <p:sldId id="344" r:id="rId12"/>
    <p:sldId id="342" r:id="rId13"/>
    <p:sldId id="260" r:id="rId14"/>
    <p:sldId id="261" r:id="rId15"/>
    <p:sldId id="295" r:id="rId16"/>
    <p:sldId id="345" r:id="rId17"/>
    <p:sldId id="303" r:id="rId18"/>
    <p:sldId id="307" r:id="rId19"/>
    <p:sldId id="346" r:id="rId20"/>
    <p:sldId id="347" r:id="rId21"/>
    <p:sldId id="348" r:id="rId22"/>
    <p:sldId id="308" r:id="rId23"/>
    <p:sldId id="309" r:id="rId24"/>
    <p:sldId id="349" r:id="rId25"/>
    <p:sldId id="350" r:id="rId26"/>
    <p:sldId id="351" r:id="rId27"/>
    <p:sldId id="316" r:id="rId28"/>
    <p:sldId id="302" r:id="rId29"/>
    <p:sldId id="352" r:id="rId30"/>
    <p:sldId id="353" r:id="rId31"/>
    <p:sldId id="313" r:id="rId32"/>
    <p:sldId id="314" r:id="rId33"/>
    <p:sldId id="354" r:id="rId34"/>
    <p:sldId id="277" r:id="rId35"/>
    <p:sldId id="275" r:id="rId36"/>
    <p:sldId id="273" r:id="rId37"/>
    <p:sldId id="274" r:id="rId38"/>
    <p:sldId id="318" r:id="rId39"/>
    <p:sldId id="319" r:id="rId40"/>
    <p:sldId id="320" r:id="rId41"/>
    <p:sldId id="321" r:id="rId42"/>
    <p:sldId id="323" r:id="rId43"/>
    <p:sldId id="324" r:id="rId44"/>
    <p:sldId id="325" r:id="rId45"/>
    <p:sldId id="326" r:id="rId46"/>
    <p:sldId id="327" r:id="rId47"/>
    <p:sldId id="328" r:id="rId48"/>
  </p:sldIdLst>
  <p:sldSz cx="9144000" cy="6858000" type="screen4x3"/>
  <p:notesSz cx="7004050" cy="92900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14DE"/>
    <a:srgbClr val="B80000"/>
    <a:srgbClr val="008000"/>
    <a:srgbClr val="2F1BC7"/>
    <a:srgbClr val="39DFE7"/>
    <a:srgbClr val="27558D"/>
    <a:srgbClr val="D20000"/>
    <a:srgbClr val="160C5C"/>
    <a:srgbClr val="4F5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2678" autoAdjust="0"/>
  </p:normalViewPr>
  <p:slideViewPr>
    <p:cSldViewPr>
      <p:cViewPr varScale="1">
        <p:scale>
          <a:sx n="72" d="100"/>
          <a:sy n="72" d="100"/>
        </p:scale>
        <p:origin x="176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5088" cy="464503"/>
          </a:xfrm>
          <a:prstGeom prst="rect">
            <a:avLst/>
          </a:prstGeom>
        </p:spPr>
        <p:txBody>
          <a:bodyPr vert="horz" lIns="93104" tIns="46552" rIns="93104" bIns="4655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7341" y="0"/>
            <a:ext cx="3035088" cy="464503"/>
          </a:xfrm>
          <a:prstGeom prst="rect">
            <a:avLst/>
          </a:prstGeom>
        </p:spPr>
        <p:txBody>
          <a:bodyPr vert="horz" lIns="93104" tIns="46552" rIns="93104" bIns="46552" rtlCol="0"/>
          <a:lstStyle>
            <a:lvl1pPr algn="r">
              <a:defRPr sz="1200"/>
            </a:lvl1pPr>
          </a:lstStyle>
          <a:p>
            <a:fld id="{35A031F5-98E1-4CDA-B868-EA83CE26E658}" type="datetimeFigureOut">
              <a:rPr lang="en-US" smtClean="0"/>
              <a:pPr/>
              <a:t>11/5/2021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3935"/>
            <a:ext cx="3035088" cy="464503"/>
          </a:xfrm>
          <a:prstGeom prst="rect">
            <a:avLst/>
          </a:prstGeom>
        </p:spPr>
        <p:txBody>
          <a:bodyPr vert="horz" lIns="93104" tIns="46552" rIns="93104" bIns="4655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7341" y="8823935"/>
            <a:ext cx="3035088" cy="464503"/>
          </a:xfrm>
          <a:prstGeom prst="rect">
            <a:avLst/>
          </a:prstGeom>
        </p:spPr>
        <p:txBody>
          <a:bodyPr vert="horz" lIns="93104" tIns="46552" rIns="93104" bIns="46552" rtlCol="0" anchor="b"/>
          <a:lstStyle>
            <a:lvl1pPr algn="r">
              <a:defRPr sz="1200"/>
            </a:lvl1pPr>
          </a:lstStyle>
          <a:p>
            <a:fld id="{D28C5C22-601C-46F4-BE9B-5E7340E3A0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78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5088" cy="464503"/>
          </a:xfrm>
          <a:prstGeom prst="rect">
            <a:avLst/>
          </a:prstGeom>
        </p:spPr>
        <p:txBody>
          <a:bodyPr vert="horz" lIns="93104" tIns="46552" rIns="93104" bIns="4655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7341" y="0"/>
            <a:ext cx="3035088" cy="464503"/>
          </a:xfrm>
          <a:prstGeom prst="rect">
            <a:avLst/>
          </a:prstGeom>
        </p:spPr>
        <p:txBody>
          <a:bodyPr vert="horz" lIns="93104" tIns="46552" rIns="93104" bIns="46552" rtlCol="0"/>
          <a:lstStyle>
            <a:lvl1pPr algn="r">
              <a:defRPr sz="1200"/>
            </a:lvl1pPr>
          </a:lstStyle>
          <a:p>
            <a:fld id="{7C2AC187-C0AA-4A6A-BF8E-10F3D85C1A15}" type="datetimeFigureOut">
              <a:rPr lang="en-US" smtClean="0"/>
              <a:pPr/>
              <a:t>11/5/2021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45025" cy="3482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04" tIns="46552" rIns="93104" bIns="4655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405" y="4412774"/>
            <a:ext cx="5603240" cy="4180523"/>
          </a:xfrm>
          <a:prstGeom prst="rect">
            <a:avLst/>
          </a:prstGeom>
        </p:spPr>
        <p:txBody>
          <a:bodyPr vert="horz" lIns="93104" tIns="46552" rIns="93104" bIns="4655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3935"/>
            <a:ext cx="3035088" cy="464503"/>
          </a:xfrm>
          <a:prstGeom prst="rect">
            <a:avLst/>
          </a:prstGeom>
        </p:spPr>
        <p:txBody>
          <a:bodyPr vert="horz" lIns="93104" tIns="46552" rIns="93104" bIns="4655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7341" y="8823935"/>
            <a:ext cx="3035088" cy="464503"/>
          </a:xfrm>
          <a:prstGeom prst="rect">
            <a:avLst/>
          </a:prstGeom>
        </p:spPr>
        <p:txBody>
          <a:bodyPr vert="horz" lIns="93104" tIns="46552" rIns="93104" bIns="46552" rtlCol="0" anchor="b"/>
          <a:lstStyle>
            <a:lvl1pPr algn="r">
              <a:defRPr sz="1200"/>
            </a:lvl1pPr>
          </a:lstStyle>
          <a:p>
            <a:fld id="{9EA8B042-BBAA-416E-A5FB-5C4192567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42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8B042-BBAA-416E-A5FB-5C41925677B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85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code inside </a:t>
            </a:r>
            <a:r>
              <a:rPr lang="en-US" dirty="0" smtClean="0"/>
              <a:t>{ }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body of the </a:t>
            </a:r>
            <a:r>
              <a:rPr lang="en-US" dirty="0" smtClean="0"/>
              <a:t>if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statement.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8B042-BBAA-416E-A5FB-5C41925677B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9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Problem: A bank would like to send a notice to a customer if her or his checking account balance falls below the required minimum balance. That is, if the account balance is below the required minimum balance, it should send a notice to the customer; otherwise, it should </a:t>
            </a:r>
            <a:r>
              <a:rPr lang="en-US" dirty="0" smtClean="0"/>
              <a:t>do nothing.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8B042-BBAA-416E-A5FB-5C41925677B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33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39ECC-E637-4853-A915-69CC1C93C6F7}" type="datetime1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7E93-082D-4ECB-9377-2AC6E63A0CD3}" type="datetime1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3EE8A-2587-4B6A-A51D-1DA254108E41}" type="datetime1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12B5-FA6F-41AF-8BDA-B92F373DD0CE}" type="datetime1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A601-2F72-413D-89D1-F2A75677D5F4}" type="datetime1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0881E-296E-4183-AF2C-851B62921D99}" type="datetime1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92C3-AD2D-41EC-AF26-2CBB44E35D5B}" type="datetime1">
              <a:rPr lang="en-US" smtClean="0"/>
              <a:t>11/5/2021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9BE6-2D21-46DC-BFC1-328428A83431}" type="datetime1">
              <a:rPr lang="en-US" smtClean="0"/>
              <a:t>11/5/2021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7C0A0-C4C2-49D8-9F31-0537100734E3}" type="datetime1">
              <a:rPr lang="en-US" smtClean="0"/>
              <a:t>11/5/2021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867D-4712-4A1B-8E0D-8B955DBB7D2D}" type="datetime1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FCA3E-3C0D-4E2E-9A6C-74578C9AEBBD}" type="datetime1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096E8-22DF-4EE4-8628-25D2CFBC5B39}" type="datetime1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36" y="1882775"/>
            <a:ext cx="8991600" cy="1622425"/>
          </a:xfrm>
        </p:spPr>
        <p:txBody>
          <a:bodyPr>
            <a:normAutofit fontScale="90000"/>
          </a:bodyPr>
          <a:lstStyle/>
          <a:p>
            <a:r>
              <a:rPr lang="en-US" sz="5200" dirty="0">
                <a:solidFill>
                  <a:srgbClr val="160C5C"/>
                </a:solidFill>
              </a:rPr>
              <a:t>Selection Structures </a:t>
            </a:r>
            <a:br>
              <a:rPr lang="en-US" sz="5200" dirty="0">
                <a:solidFill>
                  <a:srgbClr val="160C5C"/>
                </a:solidFill>
              </a:rPr>
            </a:br>
            <a:r>
              <a:rPr lang="en-US" sz="5200" dirty="0">
                <a:solidFill>
                  <a:srgbClr val="160C5C"/>
                </a:solidFill>
              </a:rPr>
              <a:t>(if &amp; switch statements)</a:t>
            </a:r>
            <a:br>
              <a:rPr lang="en-US" sz="5200" dirty="0">
                <a:solidFill>
                  <a:srgbClr val="160C5C"/>
                </a:solidFill>
              </a:rPr>
            </a:br>
            <a:endParaRPr lang="en-US" sz="260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two selections, or branch control structures: </a:t>
            </a:r>
          </a:p>
          <a:p>
            <a:endParaRPr lang="en-GB" dirty="0"/>
          </a:p>
          <a:p>
            <a:pPr algn="ctr"/>
            <a:r>
              <a:rPr lang="en-GB" dirty="0"/>
              <a:t>If statements </a:t>
            </a:r>
          </a:p>
          <a:p>
            <a:pPr algn="ctr"/>
            <a:r>
              <a:rPr lang="en-GB" dirty="0"/>
              <a:t>switch structure.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841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 (One way Selection)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2218237"/>
            <a:ext cx="8229600" cy="13716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85800" y="1828800"/>
            <a:ext cx="5105400" cy="369332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2" tIns="0" rIns="9522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The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syntax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 of the </a:t>
            </a:r>
            <a:r>
              <a:rPr lang="en-US" altLang="en-US" sz="2400" b="1" dirty="0" smtClean="0">
                <a:latin typeface="euclid_circular_a"/>
              </a:rPr>
              <a:t>if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statement is: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07109" y="3646887"/>
            <a:ext cx="8338127" cy="2954655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2" tIns="0" rIns="9522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/>
              <a:t>The </a:t>
            </a:r>
            <a:r>
              <a:rPr lang="en-US" altLang="en-US" sz="2800" b="1" dirty="0"/>
              <a:t>if</a:t>
            </a:r>
            <a:r>
              <a:rPr lang="en-US" altLang="en-US" sz="2800" dirty="0"/>
              <a:t> statement evaluates the </a:t>
            </a:r>
            <a:r>
              <a:rPr lang="en-US" altLang="en-US" sz="2800" b="1" dirty="0"/>
              <a:t>condition</a:t>
            </a:r>
            <a:r>
              <a:rPr lang="en-US" altLang="en-US" sz="2800" dirty="0"/>
              <a:t> inside the parentheses </a:t>
            </a:r>
            <a:r>
              <a:rPr lang="en-US" altLang="en-US" sz="2800" b="1" dirty="0"/>
              <a:t>( ).</a:t>
            </a:r>
          </a:p>
          <a:p>
            <a:pPr marL="914400" lvl="1" indent="-4572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800" dirty="0"/>
              <a:t>If the</a:t>
            </a:r>
            <a:r>
              <a:rPr lang="en-US" altLang="en-US" sz="2800" b="1" dirty="0"/>
              <a:t> condition</a:t>
            </a:r>
            <a:r>
              <a:rPr lang="en-US" altLang="en-US" sz="2800" dirty="0"/>
              <a:t> evaluates to </a:t>
            </a:r>
            <a:r>
              <a:rPr lang="en-US" altLang="en-US" sz="2800" b="1" dirty="0"/>
              <a:t>true</a:t>
            </a:r>
            <a:r>
              <a:rPr lang="en-US" altLang="en-US" sz="2800" dirty="0"/>
              <a:t>, the code inside the </a:t>
            </a:r>
            <a:r>
              <a:rPr lang="en-US" altLang="en-US" sz="2800" b="1" dirty="0"/>
              <a:t>body</a:t>
            </a:r>
            <a:r>
              <a:rPr lang="en-US" altLang="en-US" sz="2800" dirty="0"/>
              <a:t> of if is executed.</a:t>
            </a:r>
          </a:p>
          <a:p>
            <a:pPr marL="914400" lvl="1" indent="-4572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800" dirty="0"/>
              <a:t>If the </a:t>
            </a:r>
            <a:r>
              <a:rPr lang="en-US" altLang="en-US" sz="2800" b="1" dirty="0"/>
              <a:t>condition</a:t>
            </a:r>
            <a:r>
              <a:rPr lang="en-US" altLang="en-US" sz="2800" dirty="0"/>
              <a:t> evaluates to </a:t>
            </a:r>
            <a:r>
              <a:rPr lang="en-US" altLang="en-US" sz="2800" b="1" dirty="0"/>
              <a:t>false</a:t>
            </a:r>
            <a:r>
              <a:rPr lang="en-US" altLang="en-US" sz="2800" dirty="0"/>
              <a:t>, the code inside the </a:t>
            </a:r>
            <a:r>
              <a:rPr lang="en-US" altLang="en-US" sz="2800" b="1" dirty="0"/>
              <a:t>body </a:t>
            </a:r>
            <a:r>
              <a:rPr lang="en-US" altLang="en-US" sz="2800" dirty="0"/>
              <a:t>of if is skipped</a:t>
            </a:r>
            <a:r>
              <a:rPr lang="en-US" altLang="en-US" sz="2800" dirty="0" smtClean="0"/>
              <a:t>.</a:t>
            </a:r>
            <a:endParaRPr lang="en-US" altLang="en-US" sz="2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0031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if statement Works?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76400"/>
            <a:ext cx="7696199" cy="403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9484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457200" y="96980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/>
              <a:t>If statement (One Way)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334000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endParaRPr lang="en-US" sz="3400" dirty="0"/>
          </a:p>
          <a:p>
            <a:endParaRPr lang="en-US" sz="3400" dirty="0"/>
          </a:p>
        </p:txBody>
      </p:sp>
      <p:sp>
        <p:nvSpPr>
          <p:cNvPr id="4" name="Rectangle 3"/>
          <p:cNvSpPr/>
          <p:nvPr/>
        </p:nvSpPr>
        <p:spPr>
          <a:xfrm>
            <a:off x="0" y="91024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1219200"/>
            <a:ext cx="65121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2C14DE"/>
                </a:solidFill>
              </a:rPr>
              <a:t>- Syntax of if with </a:t>
            </a:r>
            <a:r>
              <a:rPr lang="en-US" sz="3000" b="1" dirty="0">
                <a:solidFill>
                  <a:srgbClr val="008000"/>
                </a:solidFill>
              </a:rPr>
              <a:t>single-statement</a:t>
            </a:r>
            <a:r>
              <a:rPr lang="en-US" sz="3000" dirty="0">
                <a:solidFill>
                  <a:srgbClr val="2C14DE"/>
                </a:solidFill>
              </a:rPr>
              <a:t> body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000" y="2209800"/>
            <a:ext cx="7696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if (expression)                          </a:t>
            </a:r>
            <a:r>
              <a:rPr lang="en-US" sz="2800" dirty="0"/>
              <a:t>Decision Maker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Statement                               </a:t>
            </a:r>
            <a:r>
              <a:rPr lang="en-US" sz="2800" dirty="0"/>
              <a:t>Action Statement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                                                 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If (</a:t>
            </a:r>
            <a:r>
              <a:rPr lang="en-US" sz="2400" dirty="0" err="1"/>
              <a:t>Customer_balance</a:t>
            </a:r>
            <a:r>
              <a:rPr lang="en-US" sz="2400" dirty="0"/>
              <a:t> &lt; </a:t>
            </a:r>
            <a:r>
              <a:rPr lang="en-US" sz="2400" dirty="0" err="1"/>
              <a:t>Minimum_Required_Balance</a:t>
            </a:r>
            <a:r>
              <a:rPr lang="en-US" sz="2400" dirty="0"/>
              <a:t>)</a:t>
            </a:r>
          </a:p>
          <a:p>
            <a:r>
              <a:rPr lang="en-US" sz="2400" dirty="0"/>
              <a:t>       Send Notice to </a:t>
            </a:r>
            <a:r>
              <a:rPr lang="en-US" sz="2400" dirty="0" err="1"/>
              <a:t>Cutomer</a:t>
            </a:r>
            <a:r>
              <a:rPr lang="en-US" sz="2400" dirty="0"/>
              <a:t>                            </a:t>
            </a:r>
            <a:r>
              <a:rPr lang="en-US" sz="2400" dirty="0">
                <a:solidFill>
                  <a:srgbClr val="FF0000"/>
                </a:solidFill>
              </a:rPr>
              <a:t>Single Statement</a:t>
            </a:r>
          </a:p>
          <a:p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610100" y="48768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Arrow 8"/>
          <p:cNvSpPr/>
          <p:nvPr/>
        </p:nvSpPr>
        <p:spPr>
          <a:xfrm>
            <a:off x="3276600" y="2362200"/>
            <a:ext cx="20955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457200" y="96980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/>
              <a:t>If statement (One Way)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334000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endParaRPr lang="en-US" sz="3400" dirty="0"/>
          </a:p>
          <a:p>
            <a:endParaRPr lang="en-US" sz="3400" dirty="0"/>
          </a:p>
        </p:txBody>
      </p:sp>
      <p:sp>
        <p:nvSpPr>
          <p:cNvPr id="4" name="Rectangle 3"/>
          <p:cNvSpPr/>
          <p:nvPr/>
        </p:nvSpPr>
        <p:spPr>
          <a:xfrm>
            <a:off x="0" y="91024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3043595"/>
            <a:ext cx="5127124" cy="3482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52400" y="1094504"/>
            <a:ext cx="883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000" dirty="0">
                <a:solidFill>
                  <a:srgbClr val="2C14DE"/>
                </a:solidFill>
              </a:rPr>
              <a:t>Syntax of if with </a:t>
            </a:r>
            <a:r>
              <a:rPr lang="en-US" sz="3000" b="1" dirty="0">
                <a:solidFill>
                  <a:srgbClr val="008000"/>
                </a:solidFill>
              </a:rPr>
              <a:t>multiple-statements</a:t>
            </a:r>
            <a:r>
              <a:rPr lang="en-US" sz="3000" dirty="0">
                <a:solidFill>
                  <a:srgbClr val="2C14DE"/>
                </a:solidFill>
              </a:rPr>
              <a:t> body</a:t>
            </a:r>
          </a:p>
          <a:p>
            <a:pPr marL="457200" indent="-457200">
              <a:buFontTx/>
              <a:buChar char="-"/>
            </a:pPr>
            <a:endParaRPr lang="en-US" sz="3000" dirty="0">
              <a:solidFill>
                <a:srgbClr val="2C14DE"/>
              </a:solidFill>
            </a:endParaRPr>
          </a:p>
          <a:p>
            <a:r>
              <a:rPr lang="en-GB" sz="1600" dirty="0"/>
              <a:t>When a group of statements must be selected for execution, we enclose them between curly braces { and } to form a single statement. </a:t>
            </a:r>
          </a:p>
          <a:p>
            <a:r>
              <a:rPr lang="en-GB" sz="1600" dirty="0"/>
              <a:t>A </a:t>
            </a:r>
            <a:r>
              <a:rPr lang="en-GB" sz="1600" b="1" dirty="0"/>
              <a:t>block </a:t>
            </a:r>
            <a:r>
              <a:rPr lang="en-GB" sz="1600" dirty="0"/>
              <a:t>or a </a:t>
            </a:r>
            <a:r>
              <a:rPr lang="en-GB" sz="1600" b="1" dirty="0"/>
              <a:t>compound </a:t>
            </a:r>
            <a:r>
              <a:rPr lang="en-US" sz="1600" b="1" dirty="0"/>
              <a:t>statement</a:t>
            </a:r>
            <a:r>
              <a:rPr lang="en-US" sz="1600" dirty="0"/>
              <a:t>:</a:t>
            </a:r>
            <a:endParaRPr lang="en-US" sz="1600" dirty="0">
              <a:solidFill>
                <a:srgbClr val="2C14DE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Valid or Invalid???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Consider the following C++ statement:</a:t>
            </a:r>
          </a:p>
          <a:p>
            <a:pPr marL="0" indent="0">
              <a:buNone/>
            </a:pPr>
            <a:endParaRPr lang="en-US" dirty="0"/>
          </a:p>
          <a:p>
            <a:pPr algn="ctr"/>
            <a:r>
              <a:rPr lang="en-GB" dirty="0"/>
              <a:t>if score &gt;= 60 </a:t>
            </a:r>
            <a:r>
              <a:rPr lang="en-GB" dirty="0" smtClean="0"/>
              <a:t>     //</a:t>
            </a:r>
            <a:r>
              <a:rPr lang="en-GB" dirty="0" smtClean="0">
                <a:solidFill>
                  <a:srgbClr val="FF0000"/>
                </a:solidFill>
              </a:rPr>
              <a:t>Error  </a:t>
            </a:r>
          </a:p>
          <a:p>
            <a:pPr marL="0" indent="0" algn="ctr">
              <a:buNone/>
            </a:pPr>
            <a:r>
              <a:rPr lang="en-US" dirty="0" smtClean="0"/>
              <a:t>grade = 'P';</a:t>
            </a:r>
          </a:p>
          <a:p>
            <a:endParaRPr lang="en-GB" dirty="0"/>
          </a:p>
          <a:p>
            <a:r>
              <a:rPr lang="en-GB" dirty="0"/>
              <a:t>Consider the following C++ statements: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   if (score &gt;= 60); </a:t>
            </a:r>
            <a:r>
              <a:rPr lang="en-GB" dirty="0" smtClean="0"/>
              <a:t>   //</a:t>
            </a:r>
            <a:r>
              <a:rPr lang="en-GB" dirty="0"/>
              <a:t>Line </a:t>
            </a:r>
            <a:r>
              <a:rPr lang="en-GB" dirty="0" smtClean="0"/>
              <a:t>1 </a:t>
            </a:r>
            <a:r>
              <a:rPr lang="en-GB" dirty="0" smtClean="0">
                <a:solidFill>
                  <a:srgbClr val="FF0000"/>
                </a:solidFill>
              </a:rPr>
              <a:t>Error</a:t>
            </a: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       grade = 'P';       </a:t>
            </a:r>
            <a:r>
              <a:rPr lang="en-US" dirty="0" smtClean="0"/>
              <a:t>    </a:t>
            </a:r>
            <a:r>
              <a:rPr lang="en-US" dirty="0"/>
              <a:t>// Line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732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of if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1524000"/>
            <a:ext cx="8048625" cy="3235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87" y="4877232"/>
            <a:ext cx="804862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218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dirty="0">
                <a:solidFill>
                  <a:srgbClr val="B80000"/>
                </a:solidFill>
              </a:rPr>
              <a:t>Examples…. (if, one-way)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8991600" cy="5638800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sz="3400" dirty="0"/>
              <a:t>Examples….</a:t>
            </a:r>
            <a:endParaRPr lang="en-US" sz="3400" dirty="0">
              <a:solidFill>
                <a:srgbClr val="2F1BC7"/>
              </a:solidFill>
            </a:endParaRPr>
          </a:p>
          <a:p>
            <a:pPr>
              <a:spcBef>
                <a:spcPct val="50000"/>
              </a:spcBef>
            </a:pPr>
            <a:endParaRPr lang="en-US" sz="3000" dirty="0"/>
          </a:p>
          <a:p>
            <a:pPr>
              <a:spcBef>
                <a:spcPct val="50000"/>
              </a:spcBef>
            </a:pPr>
            <a:r>
              <a:rPr lang="en-US" sz="3000" dirty="0"/>
              <a:t>Write a program to calculate tax collection according to the following formula:</a:t>
            </a:r>
          </a:p>
          <a:p>
            <a:pPr lvl="1">
              <a:spcBef>
                <a:spcPct val="50000"/>
              </a:spcBef>
            </a:pPr>
            <a:r>
              <a:rPr lang="en-US" sz="3000" dirty="0"/>
              <a:t>5% Tax, if salary is above 50000</a:t>
            </a:r>
          </a:p>
          <a:p>
            <a:pPr lvl="1">
              <a:spcBef>
                <a:spcPct val="50000"/>
              </a:spcBef>
            </a:pPr>
            <a:r>
              <a:rPr lang="en-US" sz="3000" dirty="0"/>
              <a:t>3% Tax , if salary is between 30000 and 50000</a:t>
            </a:r>
          </a:p>
          <a:p>
            <a:pPr lvl="1">
              <a:spcBef>
                <a:spcPct val="50000"/>
              </a:spcBef>
            </a:pPr>
            <a:r>
              <a:rPr lang="en-US" sz="3000" dirty="0"/>
              <a:t>2% Tax, is salary is less than 30000</a:t>
            </a:r>
          </a:p>
          <a:p>
            <a:pPr marL="234950" lvl="1" indent="0">
              <a:spcBef>
                <a:spcPct val="50000"/>
              </a:spcBef>
              <a:buNone/>
            </a:pPr>
            <a:r>
              <a:rPr lang="en-US" sz="3000" dirty="0"/>
              <a:t>In the end the program should print the calculated tax. </a:t>
            </a:r>
          </a:p>
          <a:p>
            <a:pPr>
              <a:spcBef>
                <a:spcPct val="50000"/>
              </a:spcBef>
            </a:pPr>
            <a:endParaRPr lang="en-US" sz="3400" dirty="0"/>
          </a:p>
          <a:p>
            <a:pPr>
              <a:spcBef>
                <a:spcPct val="50000"/>
              </a:spcBef>
            </a:pPr>
            <a:endParaRPr lang="en-US" sz="3400" dirty="0"/>
          </a:p>
          <a:p>
            <a:pPr>
              <a:spcBef>
                <a:spcPct val="50000"/>
              </a:spcBef>
            </a:pPr>
            <a:endParaRPr lang="en-US" sz="3400" dirty="0"/>
          </a:p>
        </p:txBody>
      </p:sp>
      <p:sp>
        <p:nvSpPr>
          <p:cNvPr id="4" name="Rectangle 3"/>
          <p:cNvSpPr/>
          <p:nvPr/>
        </p:nvSpPr>
        <p:spPr>
          <a:xfrm>
            <a:off x="0" y="10210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18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dirty="0">
                <a:solidFill>
                  <a:srgbClr val="B80000"/>
                </a:solidFill>
              </a:rPr>
              <a:t>Examples…. (if, one-way)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8991600" cy="5638800"/>
          </a:xfrm>
        </p:spPr>
        <p:txBody>
          <a:bodyPr>
            <a:normAutofit/>
          </a:bodyPr>
          <a:lstStyle/>
          <a:p>
            <a:pPr marL="0" indent="0">
              <a:spcBef>
                <a:spcPct val="50000"/>
              </a:spcBef>
              <a:buNone/>
            </a:pPr>
            <a:r>
              <a:rPr lang="en-US" sz="3000" dirty="0"/>
              <a:t> </a:t>
            </a:r>
          </a:p>
          <a:p>
            <a:pPr>
              <a:spcBef>
                <a:spcPct val="50000"/>
              </a:spcBef>
            </a:pPr>
            <a:endParaRPr lang="en-US" sz="3400" dirty="0"/>
          </a:p>
          <a:p>
            <a:pPr>
              <a:spcBef>
                <a:spcPct val="50000"/>
              </a:spcBef>
            </a:pPr>
            <a:endParaRPr lang="en-US" sz="3400" dirty="0"/>
          </a:p>
          <a:p>
            <a:pPr>
              <a:spcBef>
                <a:spcPct val="50000"/>
              </a:spcBef>
            </a:pPr>
            <a:endParaRPr lang="en-US" sz="3400" dirty="0"/>
          </a:p>
        </p:txBody>
      </p:sp>
      <p:sp>
        <p:nvSpPr>
          <p:cNvPr id="4" name="Rectangle 3"/>
          <p:cNvSpPr/>
          <p:nvPr/>
        </p:nvSpPr>
        <p:spPr>
          <a:xfrm>
            <a:off x="0" y="10210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" y="1068712"/>
            <a:ext cx="5169303" cy="56527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421" y="2965812"/>
            <a:ext cx="4952579" cy="153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03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340" y="274638"/>
            <a:ext cx="842746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if...</a:t>
            </a:r>
            <a:r>
              <a:rPr lang="en-US" b="1" dirty="0" smtClean="0"/>
              <a:t>else statement (Two way Selection)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94" y="2121951"/>
            <a:ext cx="8639175" cy="1857375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73194" y="1643615"/>
            <a:ext cx="7478003" cy="307777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522" tIns="0" rIns="9522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euclid_circular_a"/>
              </a:rPr>
              <a:t>The </a:t>
            </a:r>
            <a:r>
              <a:rPr lang="en-US" altLang="en-US" sz="2000" b="1" dirty="0">
                <a:latin typeface="euclid_circular_a"/>
              </a:rPr>
              <a:t>if statement </a:t>
            </a:r>
            <a:r>
              <a:rPr lang="en-US" altLang="en-US" sz="2000" dirty="0">
                <a:latin typeface="euclid_circular_a"/>
              </a:rPr>
              <a:t>can have an optional </a:t>
            </a:r>
            <a:r>
              <a:rPr lang="en-US" altLang="en-US" sz="2000" b="1" dirty="0">
                <a:latin typeface="euclid_circular_a"/>
              </a:rPr>
              <a:t>else</a:t>
            </a:r>
            <a:r>
              <a:rPr lang="en-US" altLang="en-US" sz="2000" dirty="0">
                <a:latin typeface="euclid_circular_a"/>
              </a:rPr>
              <a:t> clause. Its </a:t>
            </a:r>
            <a:r>
              <a:rPr lang="en-US" altLang="en-US" sz="2000" b="1" dirty="0">
                <a:latin typeface="euclid_circular_a"/>
              </a:rPr>
              <a:t>syntax</a:t>
            </a:r>
            <a:r>
              <a:rPr lang="en-US" altLang="en-US" sz="2000" dirty="0">
                <a:latin typeface="euclid_circular_a"/>
              </a:rPr>
              <a:t> is: 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59340" y="4157575"/>
            <a:ext cx="8625320" cy="2123658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2" tIns="0" rIns="9522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smtClean="0">
                <a:latin typeface="euclid_circular_a"/>
              </a:rPr>
              <a:t>If the </a:t>
            </a:r>
            <a:r>
              <a:rPr lang="en-US" altLang="en-US" sz="2000" b="1" dirty="0" smtClean="0">
                <a:latin typeface="euclid_circular_a"/>
              </a:rPr>
              <a:t>condition</a:t>
            </a:r>
            <a:r>
              <a:rPr lang="en-US" altLang="en-US" sz="2000" dirty="0">
                <a:latin typeface="euclid_circular_a"/>
              </a:rPr>
              <a:t> evaluates </a:t>
            </a:r>
            <a:r>
              <a:rPr lang="en-US" altLang="en-US" sz="2000" b="1" dirty="0">
                <a:latin typeface="euclid_circular_a"/>
              </a:rPr>
              <a:t>true</a:t>
            </a:r>
            <a:r>
              <a:rPr lang="en-US" altLang="en-US" sz="2000" dirty="0">
                <a:latin typeface="euclid_circular_a"/>
              </a:rPr>
              <a:t>,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euclid_circular_a"/>
              </a:rPr>
              <a:t>the code inside the </a:t>
            </a:r>
            <a:r>
              <a:rPr lang="en-US" altLang="en-US" sz="2000" b="1" dirty="0">
                <a:latin typeface="euclid_circular_a"/>
              </a:rPr>
              <a:t>body</a:t>
            </a:r>
            <a:r>
              <a:rPr lang="en-US" altLang="en-US" sz="2000" dirty="0">
                <a:latin typeface="euclid_circular_a"/>
              </a:rPr>
              <a:t> of </a:t>
            </a:r>
            <a:r>
              <a:rPr lang="en-US" altLang="en-US" sz="2000" b="1" dirty="0">
                <a:latin typeface="euclid_circular_a"/>
              </a:rPr>
              <a:t>if </a:t>
            </a:r>
            <a:r>
              <a:rPr lang="en-US" altLang="en-US" sz="2000" dirty="0">
                <a:latin typeface="euclid_circular_a"/>
              </a:rPr>
              <a:t>is executed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euclid_circular_a"/>
              </a:rPr>
              <a:t>the code inside the </a:t>
            </a:r>
            <a:r>
              <a:rPr lang="en-US" altLang="en-US" sz="2000" b="1" dirty="0">
                <a:latin typeface="euclid_circular_a"/>
              </a:rPr>
              <a:t>body </a:t>
            </a:r>
            <a:r>
              <a:rPr lang="en-US" altLang="en-US" sz="2000" dirty="0">
                <a:latin typeface="euclid_circular_a"/>
              </a:rPr>
              <a:t>of </a:t>
            </a:r>
            <a:r>
              <a:rPr lang="en-US" altLang="en-US" sz="2000" b="1" dirty="0">
                <a:latin typeface="euclid_circular_a"/>
              </a:rPr>
              <a:t>else</a:t>
            </a:r>
            <a:r>
              <a:rPr lang="en-US" altLang="en-US" sz="2000" dirty="0">
                <a:latin typeface="euclid_circular_a"/>
              </a:rPr>
              <a:t> is skipped from execution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euclid_circular_a"/>
              </a:rPr>
              <a:t>If the </a:t>
            </a:r>
            <a:r>
              <a:rPr lang="en-US" altLang="en-US" sz="2000" b="1" dirty="0">
                <a:latin typeface="euclid_circular_a"/>
              </a:rPr>
              <a:t>condition</a:t>
            </a:r>
            <a:r>
              <a:rPr lang="en-US" altLang="en-US" sz="2000" dirty="0">
                <a:latin typeface="euclid_circular_a"/>
              </a:rPr>
              <a:t> evaluates </a:t>
            </a:r>
            <a:r>
              <a:rPr lang="en-US" altLang="en-US" sz="2000" b="1" dirty="0">
                <a:latin typeface="euclid_circular_a"/>
              </a:rPr>
              <a:t>false</a:t>
            </a:r>
            <a:r>
              <a:rPr lang="en-US" altLang="en-US" sz="2000" dirty="0">
                <a:latin typeface="euclid_circular_a"/>
              </a:rPr>
              <a:t>,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euclid_circular_a"/>
              </a:rPr>
              <a:t>the code inside the </a:t>
            </a:r>
            <a:r>
              <a:rPr lang="en-US" altLang="en-US" sz="2000" b="1" dirty="0">
                <a:latin typeface="euclid_circular_a"/>
              </a:rPr>
              <a:t>body</a:t>
            </a:r>
            <a:r>
              <a:rPr lang="en-US" altLang="en-US" sz="2000" dirty="0">
                <a:latin typeface="euclid_circular_a"/>
              </a:rPr>
              <a:t> of </a:t>
            </a:r>
            <a:r>
              <a:rPr lang="en-US" altLang="en-US" sz="2000" b="1" dirty="0">
                <a:latin typeface="euclid_circular_a"/>
              </a:rPr>
              <a:t>else</a:t>
            </a:r>
            <a:r>
              <a:rPr lang="en-US" altLang="en-US" sz="2000" dirty="0">
                <a:latin typeface="euclid_circular_a"/>
              </a:rPr>
              <a:t> is executed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euclid_circular_a"/>
              </a:rPr>
              <a:t>the code inside the </a:t>
            </a:r>
            <a:r>
              <a:rPr lang="en-US" altLang="en-US" sz="2000" b="1" dirty="0">
                <a:latin typeface="euclid_circular_a"/>
              </a:rPr>
              <a:t>body</a:t>
            </a:r>
            <a:r>
              <a:rPr lang="en-US" altLang="en-US" sz="2000" dirty="0">
                <a:latin typeface="euclid_circular_a"/>
              </a:rPr>
              <a:t> of </a:t>
            </a:r>
            <a:r>
              <a:rPr lang="en-US" altLang="en-US" sz="2000" b="1" dirty="0">
                <a:latin typeface="euclid_circular_a"/>
              </a:rPr>
              <a:t>if </a:t>
            </a:r>
            <a:r>
              <a:rPr lang="en-US" altLang="en-US" sz="2000" dirty="0">
                <a:latin typeface="euclid_circular_a"/>
              </a:rPr>
              <a:t>is skipped from execution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88440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B80000"/>
                </a:solidFill>
              </a:rPr>
              <a:t>Equality and Relational Operators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564" y="762000"/>
            <a:ext cx="8950035" cy="6096000"/>
          </a:xfrm>
        </p:spPr>
        <p:txBody>
          <a:bodyPr>
            <a:normAutofit/>
          </a:bodyPr>
          <a:lstStyle/>
          <a:p>
            <a:r>
              <a:rPr lang="en-US" dirty="0"/>
              <a:t>Equality Operators:</a:t>
            </a:r>
          </a:p>
          <a:p>
            <a:pPr>
              <a:buFont typeface="Wingdings" pitchFamily="2" charset="2"/>
              <a:buNone/>
            </a:pPr>
            <a:r>
              <a:rPr lang="en-US" sz="2800" b="1" dirty="0"/>
              <a:t>	   </a:t>
            </a:r>
            <a:r>
              <a:rPr lang="en-US" sz="2800" b="1" dirty="0">
                <a:solidFill>
                  <a:srgbClr val="B80000"/>
                </a:solidFill>
              </a:rPr>
              <a:t> </a:t>
            </a:r>
            <a:r>
              <a:rPr lang="en-US" sz="2800" b="1" u="sng" dirty="0">
                <a:solidFill>
                  <a:srgbClr val="B80000"/>
                </a:solidFill>
              </a:rPr>
              <a:t>Operator</a:t>
            </a:r>
            <a:r>
              <a:rPr lang="en-US" sz="2800" b="1" dirty="0">
                <a:solidFill>
                  <a:srgbClr val="B80000"/>
                </a:solidFill>
              </a:rPr>
              <a:t>	</a:t>
            </a:r>
            <a:r>
              <a:rPr lang="en-US" sz="2800" b="1" u="sng" dirty="0" smtClean="0">
                <a:solidFill>
                  <a:srgbClr val="B80000"/>
                </a:solidFill>
              </a:rPr>
              <a:t>Example</a:t>
            </a:r>
            <a:r>
              <a:rPr lang="en-US" sz="2800" b="1" dirty="0">
                <a:solidFill>
                  <a:srgbClr val="B80000"/>
                </a:solidFill>
              </a:rPr>
              <a:t>	</a:t>
            </a:r>
            <a:r>
              <a:rPr lang="en-US" sz="2800" b="1" dirty="0" smtClean="0">
                <a:solidFill>
                  <a:srgbClr val="B80000"/>
                </a:solidFill>
              </a:rPr>
              <a:t>	</a:t>
            </a:r>
            <a:r>
              <a:rPr lang="en-US" sz="2800" b="1" u="sng" dirty="0" smtClean="0">
                <a:solidFill>
                  <a:srgbClr val="B80000"/>
                </a:solidFill>
              </a:rPr>
              <a:t>Meaning</a:t>
            </a:r>
            <a:endParaRPr lang="en-US" sz="2800" b="1" u="sng" dirty="0">
              <a:solidFill>
                <a:srgbClr val="B8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sz="2800" dirty="0"/>
              <a:t>   		</a:t>
            </a:r>
            <a:r>
              <a:rPr lang="en-US" sz="2800" b="1" dirty="0">
                <a:solidFill>
                  <a:srgbClr val="2C14DE"/>
                </a:solidFill>
              </a:rPr>
              <a:t>==</a:t>
            </a:r>
            <a:r>
              <a:rPr lang="en-US" sz="2800" dirty="0"/>
              <a:t>		   </a:t>
            </a:r>
            <a:r>
              <a:rPr lang="en-US" sz="2800" dirty="0">
                <a:solidFill>
                  <a:srgbClr val="2C14DE"/>
                </a:solidFill>
              </a:rPr>
              <a:t>x == y</a:t>
            </a:r>
            <a:r>
              <a:rPr lang="en-US" sz="2800" dirty="0"/>
              <a:t>	</a:t>
            </a:r>
            <a:r>
              <a:rPr lang="en-US" sz="2800" dirty="0" smtClean="0"/>
              <a:t>	x </a:t>
            </a:r>
            <a:r>
              <a:rPr lang="en-US" sz="2800" dirty="0"/>
              <a:t>is equal to y</a:t>
            </a:r>
          </a:p>
          <a:p>
            <a:pPr>
              <a:buFont typeface="Wingdings" pitchFamily="2" charset="2"/>
              <a:buNone/>
            </a:pPr>
            <a:r>
              <a:rPr lang="en-US" sz="2800" dirty="0"/>
              <a:t>		</a:t>
            </a:r>
            <a:r>
              <a:rPr lang="en-US" sz="2800" b="1" dirty="0">
                <a:solidFill>
                  <a:srgbClr val="2C14DE"/>
                </a:solidFill>
              </a:rPr>
              <a:t>!=</a:t>
            </a:r>
            <a:r>
              <a:rPr lang="en-US" sz="2800" dirty="0"/>
              <a:t> 		   </a:t>
            </a:r>
            <a:r>
              <a:rPr lang="en-US" sz="2800" dirty="0">
                <a:solidFill>
                  <a:srgbClr val="2C14DE"/>
                </a:solidFill>
              </a:rPr>
              <a:t>x != y</a:t>
            </a:r>
            <a:r>
              <a:rPr lang="en-US" sz="2800" dirty="0"/>
              <a:t>		x is not equal to y</a:t>
            </a:r>
          </a:p>
          <a:p>
            <a:pPr>
              <a:buFont typeface="Wingdings" pitchFamily="2" charset="2"/>
              <a:buNone/>
            </a:pPr>
            <a:endParaRPr lang="en-US" sz="2200" b="1" dirty="0" smtClean="0"/>
          </a:p>
          <a:p>
            <a:pPr>
              <a:buFont typeface="Wingdings" pitchFamily="2" charset="2"/>
              <a:buNone/>
            </a:pPr>
            <a:endParaRPr lang="en-US" sz="2200" b="1" dirty="0"/>
          </a:p>
          <a:p>
            <a:r>
              <a:rPr lang="en-US" dirty="0"/>
              <a:t>Relational Operators:</a:t>
            </a:r>
          </a:p>
          <a:p>
            <a:pPr>
              <a:buFont typeface="Wingdings" pitchFamily="2" charset="2"/>
              <a:buNone/>
            </a:pPr>
            <a:r>
              <a:rPr lang="en-US" sz="2200" b="1" dirty="0"/>
              <a:t>	</a:t>
            </a:r>
            <a:r>
              <a:rPr lang="en-US" sz="2800" b="1" u="sng" dirty="0" smtClean="0">
                <a:solidFill>
                  <a:srgbClr val="B80000"/>
                </a:solidFill>
              </a:rPr>
              <a:t>Operator</a:t>
            </a:r>
            <a:r>
              <a:rPr lang="en-US" sz="2800" dirty="0">
                <a:solidFill>
                  <a:srgbClr val="B80000"/>
                </a:solidFill>
              </a:rPr>
              <a:t>	</a:t>
            </a:r>
            <a:r>
              <a:rPr lang="en-US" sz="2800" dirty="0" smtClean="0">
                <a:solidFill>
                  <a:srgbClr val="B80000"/>
                </a:solidFill>
              </a:rPr>
              <a:t>    </a:t>
            </a:r>
            <a:r>
              <a:rPr lang="en-US" sz="2800" b="1" u="sng" dirty="0" smtClean="0">
                <a:solidFill>
                  <a:srgbClr val="B80000"/>
                </a:solidFill>
              </a:rPr>
              <a:t>Example</a:t>
            </a:r>
            <a:r>
              <a:rPr lang="en-US" sz="2800" dirty="0">
                <a:solidFill>
                  <a:srgbClr val="B80000"/>
                </a:solidFill>
              </a:rPr>
              <a:t>	</a:t>
            </a:r>
            <a:r>
              <a:rPr lang="en-US" sz="2800" dirty="0" smtClean="0">
                <a:solidFill>
                  <a:srgbClr val="B80000"/>
                </a:solidFill>
              </a:rPr>
              <a:t>    </a:t>
            </a:r>
            <a:r>
              <a:rPr lang="en-US" sz="2800" b="1" u="sng" dirty="0" smtClean="0">
                <a:solidFill>
                  <a:srgbClr val="B80000"/>
                </a:solidFill>
              </a:rPr>
              <a:t>Meaning</a:t>
            </a:r>
            <a:endParaRPr lang="en-US" sz="2800" u="sng" dirty="0">
              <a:solidFill>
                <a:srgbClr val="B8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2800" b="1" dirty="0" smtClean="0">
                <a:solidFill>
                  <a:srgbClr val="2C14DE"/>
                </a:solidFill>
              </a:rPr>
              <a:t>&gt;</a:t>
            </a:r>
            <a:r>
              <a:rPr lang="en-US" sz="2800" b="1" dirty="0">
                <a:solidFill>
                  <a:srgbClr val="2C14DE"/>
                </a:solidFill>
              </a:rPr>
              <a:t>		</a:t>
            </a:r>
            <a:r>
              <a:rPr lang="en-US" sz="2800" b="1" dirty="0" smtClean="0">
                <a:solidFill>
                  <a:srgbClr val="2C14DE"/>
                </a:solidFill>
              </a:rPr>
              <a:t>    </a:t>
            </a:r>
            <a:r>
              <a:rPr lang="en-US" sz="2800" b="1" dirty="0">
                <a:solidFill>
                  <a:srgbClr val="2C14DE"/>
                </a:solidFill>
              </a:rPr>
              <a:t>x &gt; y</a:t>
            </a:r>
            <a:r>
              <a:rPr lang="en-US" sz="2800" dirty="0"/>
              <a:t>	</a:t>
            </a:r>
            <a:r>
              <a:rPr lang="en-US" sz="2800" dirty="0" smtClean="0"/>
              <a:t>    x </a:t>
            </a:r>
            <a:r>
              <a:rPr lang="en-US" sz="2800" dirty="0"/>
              <a:t>is greater than y</a:t>
            </a:r>
          </a:p>
          <a:p>
            <a:pPr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2800" b="1" dirty="0" smtClean="0">
                <a:solidFill>
                  <a:srgbClr val="2C14DE"/>
                </a:solidFill>
              </a:rPr>
              <a:t>&lt;</a:t>
            </a:r>
            <a:r>
              <a:rPr lang="en-US" sz="2800" b="1" dirty="0">
                <a:solidFill>
                  <a:srgbClr val="2C14DE"/>
                </a:solidFill>
              </a:rPr>
              <a:t>		</a:t>
            </a:r>
            <a:r>
              <a:rPr lang="en-US" sz="2800" b="1" dirty="0" smtClean="0">
                <a:solidFill>
                  <a:srgbClr val="2C14DE"/>
                </a:solidFill>
              </a:rPr>
              <a:t>    x </a:t>
            </a:r>
            <a:r>
              <a:rPr lang="en-US" sz="2800" b="1" dirty="0">
                <a:solidFill>
                  <a:srgbClr val="2C14DE"/>
                </a:solidFill>
              </a:rPr>
              <a:t>&lt; y</a:t>
            </a:r>
            <a:r>
              <a:rPr lang="en-US" sz="2800" dirty="0"/>
              <a:t>	</a:t>
            </a:r>
            <a:r>
              <a:rPr lang="en-US" sz="2800" dirty="0" smtClean="0"/>
              <a:t>    x </a:t>
            </a:r>
            <a:r>
              <a:rPr lang="en-US" sz="2800" dirty="0"/>
              <a:t>is less than y	</a:t>
            </a:r>
          </a:p>
          <a:p>
            <a:pPr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2800" b="1" dirty="0" smtClean="0">
                <a:solidFill>
                  <a:srgbClr val="2C14DE"/>
                </a:solidFill>
              </a:rPr>
              <a:t>&gt;=</a:t>
            </a:r>
            <a:r>
              <a:rPr lang="en-US" sz="2800" b="1" dirty="0">
                <a:solidFill>
                  <a:srgbClr val="2C14DE"/>
                </a:solidFill>
              </a:rPr>
              <a:t>		</a:t>
            </a:r>
            <a:r>
              <a:rPr lang="en-US" sz="2800" b="1" dirty="0" smtClean="0">
                <a:solidFill>
                  <a:srgbClr val="2C14DE"/>
                </a:solidFill>
              </a:rPr>
              <a:t>    </a:t>
            </a:r>
            <a:r>
              <a:rPr lang="en-US" sz="2800" b="1" dirty="0">
                <a:solidFill>
                  <a:srgbClr val="2C14DE"/>
                </a:solidFill>
              </a:rPr>
              <a:t>x &gt;= y</a:t>
            </a:r>
            <a:r>
              <a:rPr lang="en-US" sz="2800" dirty="0"/>
              <a:t>	</a:t>
            </a:r>
            <a:r>
              <a:rPr lang="en-US" sz="2800" dirty="0" smtClean="0"/>
              <a:t>    x </a:t>
            </a:r>
            <a:r>
              <a:rPr lang="en-US" sz="2800" dirty="0"/>
              <a:t>is greater than or equal to y</a:t>
            </a:r>
          </a:p>
          <a:p>
            <a:pPr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2800" b="1" dirty="0" smtClean="0">
                <a:solidFill>
                  <a:srgbClr val="2C14DE"/>
                </a:solidFill>
              </a:rPr>
              <a:t>&lt;=</a:t>
            </a:r>
            <a:r>
              <a:rPr lang="en-US" sz="2800" b="1" dirty="0">
                <a:solidFill>
                  <a:srgbClr val="2C14DE"/>
                </a:solidFill>
              </a:rPr>
              <a:t>		</a:t>
            </a:r>
            <a:r>
              <a:rPr lang="en-US" sz="2800" b="1" dirty="0" smtClean="0">
                <a:solidFill>
                  <a:srgbClr val="2C14DE"/>
                </a:solidFill>
              </a:rPr>
              <a:t>    </a:t>
            </a:r>
            <a:r>
              <a:rPr lang="en-US" sz="2800" b="1" dirty="0">
                <a:solidFill>
                  <a:srgbClr val="2C14DE"/>
                </a:solidFill>
              </a:rPr>
              <a:t>x &lt;= y</a:t>
            </a:r>
            <a:r>
              <a:rPr lang="en-US" sz="2800" dirty="0"/>
              <a:t>	</a:t>
            </a:r>
            <a:r>
              <a:rPr lang="en-US" sz="2800" dirty="0" smtClean="0"/>
              <a:t>    x </a:t>
            </a:r>
            <a:r>
              <a:rPr lang="en-US" sz="2800" dirty="0"/>
              <a:t>is less than or equal to y</a:t>
            </a:r>
          </a:p>
          <a:p>
            <a:pPr>
              <a:buFont typeface="Wingdings" pitchFamily="2" charset="2"/>
              <a:buNone/>
            </a:pPr>
            <a:endParaRPr lang="en-US" sz="2200" dirty="0"/>
          </a:p>
        </p:txBody>
      </p:sp>
      <p:sp>
        <p:nvSpPr>
          <p:cNvPr id="6" name="Rectangle 5"/>
          <p:cNvSpPr/>
          <p:nvPr/>
        </p:nvSpPr>
        <p:spPr>
          <a:xfrm>
            <a:off x="0" y="6858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5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smtClean="0"/>
              <a:t>if…else </a:t>
            </a:r>
            <a:r>
              <a:rPr lang="en-US" dirty="0"/>
              <a:t>statement Works?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077200" cy="419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7322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of </a:t>
            </a:r>
            <a:r>
              <a:rPr lang="en-US" dirty="0" smtClean="0"/>
              <a:t>if…else </a:t>
            </a:r>
            <a:r>
              <a:rPr lang="en-US" dirty="0"/>
              <a:t>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1417638"/>
            <a:ext cx="8096250" cy="3581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56" y="5037859"/>
            <a:ext cx="8167543" cy="121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24599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Example…. </a:t>
            </a:r>
            <a:r>
              <a:rPr lang="en-US" dirty="0"/>
              <a:t>(if, Two-way)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62345" y="1177634"/>
            <a:ext cx="8991600" cy="5527965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sz="3400" dirty="0"/>
              <a:t>Examples….</a:t>
            </a:r>
          </a:p>
          <a:p>
            <a:pPr>
              <a:spcBef>
                <a:spcPct val="50000"/>
              </a:spcBef>
            </a:pPr>
            <a:endParaRPr lang="en-US" sz="3400" dirty="0"/>
          </a:p>
          <a:p>
            <a:pPr marL="514350" indent="-514350">
              <a:spcBef>
                <a:spcPct val="50000"/>
              </a:spcBef>
              <a:buFont typeface="+mj-lt"/>
              <a:buAutoNum type="arabicPeriod"/>
            </a:pPr>
            <a:r>
              <a:rPr lang="en-US" dirty="0"/>
              <a:t>Write a program that squares a number (entered by user), if it is between 10 and 100. For all other numbers, an Error message is shown and program terminates.</a:t>
            </a:r>
          </a:p>
          <a:p>
            <a:pPr>
              <a:spcBef>
                <a:spcPct val="50000"/>
              </a:spcBef>
            </a:pPr>
            <a:endParaRPr lang="en-US" sz="3400" dirty="0"/>
          </a:p>
          <a:p>
            <a:pPr>
              <a:spcBef>
                <a:spcPct val="50000"/>
              </a:spcBef>
            </a:pPr>
            <a:endParaRPr lang="en-US" sz="3400" dirty="0">
              <a:solidFill>
                <a:srgbClr val="2F1BC7"/>
              </a:solidFill>
            </a:endParaRPr>
          </a:p>
          <a:p>
            <a:pPr>
              <a:spcBef>
                <a:spcPct val="50000"/>
              </a:spcBef>
            </a:pPr>
            <a:endParaRPr lang="en-US" sz="3400" dirty="0"/>
          </a:p>
          <a:p>
            <a:pPr>
              <a:spcBef>
                <a:spcPct val="50000"/>
              </a:spcBef>
            </a:pPr>
            <a:endParaRPr lang="en-US" sz="3400" dirty="0"/>
          </a:p>
          <a:p>
            <a:pPr>
              <a:spcBef>
                <a:spcPct val="50000"/>
              </a:spcBef>
              <a:buNone/>
            </a:pPr>
            <a:endParaRPr lang="en-US" sz="3400" dirty="0"/>
          </a:p>
        </p:txBody>
      </p:sp>
      <p:sp>
        <p:nvSpPr>
          <p:cNvPr id="4" name="Rectangle 3"/>
          <p:cNvSpPr/>
          <p:nvPr/>
        </p:nvSpPr>
        <p:spPr>
          <a:xfrm>
            <a:off x="0" y="10210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25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Example…. </a:t>
            </a:r>
            <a:r>
              <a:rPr lang="en-US" dirty="0"/>
              <a:t>(if, Two-way)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62345" y="1177634"/>
            <a:ext cx="8991600" cy="5527965"/>
          </a:xfrm>
        </p:spPr>
        <p:txBody>
          <a:bodyPr>
            <a:normAutofit/>
          </a:bodyPr>
          <a:lstStyle/>
          <a:p>
            <a:pPr marL="0" indent="0">
              <a:spcBef>
                <a:spcPct val="50000"/>
              </a:spcBef>
              <a:buNone/>
            </a:pPr>
            <a:endParaRPr lang="en-US" sz="3400" dirty="0"/>
          </a:p>
          <a:p>
            <a:pPr>
              <a:spcBef>
                <a:spcPct val="50000"/>
              </a:spcBef>
            </a:pPr>
            <a:endParaRPr lang="en-US" sz="3400" dirty="0">
              <a:solidFill>
                <a:srgbClr val="2F1BC7"/>
              </a:solidFill>
            </a:endParaRPr>
          </a:p>
          <a:p>
            <a:pPr>
              <a:spcBef>
                <a:spcPct val="50000"/>
              </a:spcBef>
            </a:pPr>
            <a:endParaRPr lang="en-US" sz="3400" dirty="0"/>
          </a:p>
          <a:p>
            <a:pPr>
              <a:spcBef>
                <a:spcPct val="50000"/>
              </a:spcBef>
            </a:pPr>
            <a:endParaRPr lang="en-US" sz="3400" dirty="0"/>
          </a:p>
          <a:p>
            <a:pPr>
              <a:spcBef>
                <a:spcPct val="50000"/>
              </a:spcBef>
              <a:buNone/>
            </a:pPr>
            <a:endParaRPr lang="en-US" sz="3400" dirty="0"/>
          </a:p>
        </p:txBody>
      </p:sp>
      <p:sp>
        <p:nvSpPr>
          <p:cNvPr id="4" name="Rectangle 3"/>
          <p:cNvSpPr/>
          <p:nvPr/>
        </p:nvSpPr>
        <p:spPr>
          <a:xfrm>
            <a:off x="0" y="10210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5" y="1114751"/>
            <a:ext cx="5848350" cy="3705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204" y="5490179"/>
            <a:ext cx="46863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0155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900" dirty="0"/>
              <a:t>if...else...else if </a:t>
            </a:r>
            <a:r>
              <a:rPr lang="en-US" sz="4900" dirty="0" smtClean="0"/>
              <a:t>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82073" y="2428940"/>
            <a:ext cx="5337994" cy="307777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522" tIns="0" rIns="9522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smtClean="0">
                <a:latin typeface="euclid_circular_a"/>
              </a:rPr>
              <a:t>The </a:t>
            </a:r>
            <a:r>
              <a:rPr lang="en-US" altLang="en-US" sz="2000" dirty="0">
                <a:latin typeface="euclid_circular_a"/>
              </a:rPr>
              <a:t>syntax of the if...else if...else statement is: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909" y="2841591"/>
            <a:ext cx="7924800" cy="1800225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58982" y="4885189"/>
            <a:ext cx="7202287" cy="1508105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522" tIns="0" rIns="9522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000" dirty="0" smtClean="0">
                <a:latin typeface="euclid_circular_a"/>
              </a:rPr>
              <a:t>If</a:t>
            </a:r>
            <a:r>
              <a:rPr lang="en-US" altLang="en-US" sz="2000" dirty="0">
                <a:latin typeface="euclid_circular_a"/>
              </a:rPr>
              <a:t> condition1 evaluates to true, the code block 1 is executed.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000" dirty="0">
                <a:latin typeface="euclid_circular_a"/>
              </a:rPr>
              <a:t>If condition1 evaluates to false, then condition2 is evaluated.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000" dirty="0">
                <a:latin typeface="euclid_circular_a"/>
              </a:rPr>
              <a:t>If condition2 is true, the code block 2 is executed.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000" dirty="0">
                <a:latin typeface="euclid_circular_a"/>
              </a:rPr>
              <a:t>If condition2 is false, the code block 3 is executed.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882073" y="1522511"/>
            <a:ext cx="7728527" cy="307777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2" tIns="0" rIns="9522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euclid_circular_a"/>
              </a:rPr>
              <a:t>The if...else statement is used to execute a block of code among two alternatives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898237" y="1814810"/>
            <a:ext cx="6887970" cy="492443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522" tIns="0" rIns="9522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euclid_circular_a"/>
              </a:rPr>
              <a:t>However, if we need to make a choice between more than two alternatives, </a:t>
            </a:r>
            <a:endParaRPr lang="en-US" altLang="en-US" sz="1600" dirty="0" smtClean="0">
              <a:latin typeface="euclid_circular_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 smtClean="0">
                <a:latin typeface="euclid_circular_a"/>
              </a:rPr>
              <a:t>we </a:t>
            </a:r>
            <a:r>
              <a:rPr lang="en-US" altLang="en-US" sz="1600" dirty="0">
                <a:latin typeface="euclid_circular_a"/>
              </a:rPr>
              <a:t>use the if...else if...else statement. </a:t>
            </a:r>
          </a:p>
        </p:txBody>
      </p:sp>
    </p:spTree>
    <p:extLst>
      <p:ext uri="{BB962C8B-B14F-4D97-AF65-F5344CB8AC3E}">
        <p14:creationId xmlns:p14="http://schemas.microsoft.com/office/powerpoint/2010/main" val="91854816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if...else...else if</a:t>
            </a:r>
            <a:r>
              <a:rPr lang="en-US" dirty="0" smtClean="0"/>
              <a:t> </a:t>
            </a:r>
            <a:r>
              <a:rPr lang="en-US" dirty="0"/>
              <a:t>statement Works?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82296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72780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of if...else...else if</a:t>
            </a:r>
            <a:r>
              <a:rPr lang="en-US" dirty="0" smtClean="0"/>
              <a:t> </a:t>
            </a:r>
            <a:r>
              <a:rPr lang="en-US" dirty="0"/>
              <a:t>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24001"/>
            <a:ext cx="8058150" cy="34289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5026025"/>
            <a:ext cx="8229600" cy="122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91338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/>
          <a:lstStyle/>
          <a:p>
            <a:r>
              <a:rPr lang="en-US" dirty="0" smtClean="0">
                <a:solidFill>
                  <a:srgbClr val="B80000"/>
                </a:solidFill>
              </a:rPr>
              <a:t>Example: The </a:t>
            </a:r>
            <a:r>
              <a:rPr lang="en-US" dirty="0">
                <a:solidFill>
                  <a:srgbClr val="B80000"/>
                </a:solidFill>
              </a:rPr>
              <a:t>else...if Construction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7620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807719"/>
            <a:ext cx="5200650" cy="5067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665" y="1066800"/>
            <a:ext cx="5992541" cy="120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59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Or Not?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534400" cy="53340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GB" sz="5600" dirty="0"/>
              <a:t>A. if (month == 1) //Line 1</a:t>
            </a:r>
          </a:p>
          <a:p>
            <a:pPr marL="0" indent="0">
              <a:buNone/>
            </a:pPr>
            <a:r>
              <a:rPr lang="en-GB" sz="5600" dirty="0" err="1"/>
              <a:t>cout</a:t>
            </a:r>
            <a:r>
              <a:rPr lang="en-GB" sz="5600" dirty="0"/>
              <a:t> &lt;&lt; "January" &lt;&lt; </a:t>
            </a:r>
            <a:r>
              <a:rPr lang="en-GB" sz="5600" dirty="0" err="1"/>
              <a:t>endl</a:t>
            </a:r>
            <a:r>
              <a:rPr lang="en-GB" sz="5600" dirty="0"/>
              <a:t>; //Line 2</a:t>
            </a:r>
          </a:p>
          <a:p>
            <a:pPr marL="0" indent="0">
              <a:buNone/>
            </a:pPr>
            <a:r>
              <a:rPr lang="en-GB" sz="5600" dirty="0"/>
              <a:t>else if (month == 2) //Line 3</a:t>
            </a:r>
          </a:p>
          <a:p>
            <a:pPr marL="0" indent="0">
              <a:buNone/>
            </a:pPr>
            <a:r>
              <a:rPr lang="en-GB" sz="5600" dirty="0" err="1"/>
              <a:t>cout</a:t>
            </a:r>
            <a:r>
              <a:rPr lang="en-GB" sz="5600" dirty="0"/>
              <a:t> &lt;&lt; "February" &lt;&lt; </a:t>
            </a:r>
            <a:r>
              <a:rPr lang="en-GB" sz="5600" dirty="0" err="1"/>
              <a:t>endl</a:t>
            </a:r>
            <a:r>
              <a:rPr lang="en-GB" sz="5600" dirty="0"/>
              <a:t>; //Line 4</a:t>
            </a:r>
          </a:p>
          <a:p>
            <a:pPr marL="0" indent="0">
              <a:buNone/>
            </a:pPr>
            <a:r>
              <a:rPr lang="en-GB" sz="5600" dirty="0"/>
              <a:t>else if (month == 3) //Line 5</a:t>
            </a:r>
          </a:p>
          <a:p>
            <a:pPr marL="0" indent="0">
              <a:buNone/>
            </a:pPr>
            <a:r>
              <a:rPr lang="en-GB" sz="5600" dirty="0" err="1"/>
              <a:t>cout</a:t>
            </a:r>
            <a:r>
              <a:rPr lang="en-GB" sz="5600" dirty="0"/>
              <a:t> &lt;&lt; "March" &lt;&lt; </a:t>
            </a:r>
            <a:r>
              <a:rPr lang="en-GB" sz="5600" dirty="0" err="1"/>
              <a:t>endl</a:t>
            </a:r>
            <a:r>
              <a:rPr lang="en-GB" sz="5600" dirty="0"/>
              <a:t>; //Line 6</a:t>
            </a:r>
          </a:p>
          <a:p>
            <a:pPr marL="0" indent="0">
              <a:buNone/>
            </a:pPr>
            <a:r>
              <a:rPr lang="en-GB" sz="5600" dirty="0"/>
              <a:t>else if (month == 4) //Line 7</a:t>
            </a:r>
          </a:p>
          <a:p>
            <a:pPr marL="0" indent="0">
              <a:buNone/>
            </a:pPr>
            <a:r>
              <a:rPr lang="en-GB" sz="5600" dirty="0" err="1"/>
              <a:t>cout</a:t>
            </a:r>
            <a:r>
              <a:rPr lang="en-GB" sz="5600" dirty="0"/>
              <a:t> &lt;&lt; "April" &lt;&lt; </a:t>
            </a:r>
            <a:r>
              <a:rPr lang="en-GB" sz="5600" dirty="0" err="1"/>
              <a:t>endl</a:t>
            </a:r>
            <a:r>
              <a:rPr lang="en-GB" sz="5600" dirty="0"/>
              <a:t>; //Line 8</a:t>
            </a:r>
          </a:p>
          <a:p>
            <a:pPr marL="0" indent="0">
              <a:buNone/>
            </a:pPr>
            <a:r>
              <a:rPr lang="en-GB" sz="5600" dirty="0"/>
              <a:t>else if (month == 5) //Line 9</a:t>
            </a:r>
          </a:p>
          <a:p>
            <a:pPr marL="0" indent="0">
              <a:buNone/>
            </a:pPr>
            <a:r>
              <a:rPr lang="en-GB" sz="5600" dirty="0" err="1"/>
              <a:t>cout</a:t>
            </a:r>
            <a:r>
              <a:rPr lang="en-GB" sz="5600" dirty="0"/>
              <a:t> &lt;&lt; "May" &lt;&lt; </a:t>
            </a:r>
            <a:r>
              <a:rPr lang="en-GB" sz="5600" dirty="0" err="1"/>
              <a:t>endl</a:t>
            </a:r>
            <a:r>
              <a:rPr lang="en-GB" sz="5600" dirty="0"/>
              <a:t>; //Line 10</a:t>
            </a:r>
          </a:p>
          <a:p>
            <a:pPr marL="0" indent="0">
              <a:buNone/>
            </a:pPr>
            <a:r>
              <a:rPr lang="en-GB" sz="5600" dirty="0"/>
              <a:t>else if (month == 6) //Line 11</a:t>
            </a:r>
          </a:p>
          <a:p>
            <a:pPr marL="0" indent="0">
              <a:buNone/>
            </a:pPr>
            <a:r>
              <a:rPr lang="en-GB" sz="5600" dirty="0" err="1"/>
              <a:t>cout</a:t>
            </a:r>
            <a:r>
              <a:rPr lang="en-GB" sz="5600" dirty="0"/>
              <a:t> &lt;&lt; "June" &lt;&lt; </a:t>
            </a:r>
            <a:r>
              <a:rPr lang="en-GB" sz="5600" dirty="0" err="1"/>
              <a:t>endl</a:t>
            </a:r>
            <a:r>
              <a:rPr lang="en-GB" sz="5600" dirty="0"/>
              <a:t>; //Line 12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US" sz="5600" dirty="0"/>
              <a:t>b. if (month == 1)</a:t>
            </a:r>
          </a:p>
          <a:p>
            <a:pPr marL="0" indent="0">
              <a:buNone/>
            </a:pPr>
            <a:r>
              <a:rPr lang="en-US" sz="5600" dirty="0" err="1"/>
              <a:t>cout</a:t>
            </a:r>
            <a:r>
              <a:rPr lang="en-US" sz="5600" dirty="0"/>
              <a:t> &lt;&lt; "January" &lt;&lt; </a:t>
            </a:r>
            <a:r>
              <a:rPr lang="en-US" sz="5600" dirty="0" err="1"/>
              <a:t>endl</a:t>
            </a:r>
            <a:r>
              <a:rPr lang="en-US" sz="5600" dirty="0"/>
              <a:t>;</a:t>
            </a:r>
          </a:p>
          <a:p>
            <a:pPr marL="0" indent="0">
              <a:buNone/>
            </a:pPr>
            <a:r>
              <a:rPr lang="en-US" sz="5600" dirty="0"/>
              <a:t>if (month == 2)</a:t>
            </a:r>
          </a:p>
          <a:p>
            <a:pPr marL="0" indent="0">
              <a:buNone/>
            </a:pPr>
            <a:r>
              <a:rPr lang="en-US" sz="5600" dirty="0" err="1"/>
              <a:t>cout</a:t>
            </a:r>
            <a:r>
              <a:rPr lang="en-US" sz="5600" dirty="0"/>
              <a:t> &lt;&lt; "February" &lt;&lt; </a:t>
            </a:r>
            <a:r>
              <a:rPr lang="en-US" sz="5600" dirty="0" err="1"/>
              <a:t>endl</a:t>
            </a:r>
            <a:r>
              <a:rPr lang="en-US" sz="5600" dirty="0"/>
              <a:t>;</a:t>
            </a:r>
          </a:p>
          <a:p>
            <a:pPr marL="0" indent="0">
              <a:buNone/>
            </a:pPr>
            <a:r>
              <a:rPr lang="en-US" sz="5600" dirty="0"/>
              <a:t>if (month == 3)</a:t>
            </a:r>
          </a:p>
          <a:p>
            <a:pPr marL="0" indent="0">
              <a:buNone/>
            </a:pPr>
            <a:r>
              <a:rPr lang="en-US" sz="5600" dirty="0" err="1"/>
              <a:t>cout</a:t>
            </a:r>
            <a:r>
              <a:rPr lang="en-US" sz="5600" dirty="0"/>
              <a:t> &lt;&lt; "March" &lt;&lt; </a:t>
            </a:r>
            <a:r>
              <a:rPr lang="en-US" sz="5600" dirty="0" err="1"/>
              <a:t>endl</a:t>
            </a:r>
            <a:r>
              <a:rPr lang="en-US" sz="5600" dirty="0"/>
              <a:t>;</a:t>
            </a:r>
          </a:p>
          <a:p>
            <a:pPr marL="0" indent="0">
              <a:buNone/>
            </a:pPr>
            <a:r>
              <a:rPr lang="en-US" sz="5600" dirty="0"/>
              <a:t>if (month == 4)</a:t>
            </a:r>
          </a:p>
          <a:p>
            <a:pPr marL="0" indent="0">
              <a:buNone/>
            </a:pPr>
            <a:r>
              <a:rPr lang="en-US" sz="5600" dirty="0" err="1"/>
              <a:t>cout</a:t>
            </a:r>
            <a:r>
              <a:rPr lang="en-US" sz="5600" dirty="0"/>
              <a:t> &lt;&lt; "April" &lt;&lt; </a:t>
            </a:r>
            <a:r>
              <a:rPr lang="en-US" sz="5600" dirty="0" err="1"/>
              <a:t>endl</a:t>
            </a:r>
            <a:r>
              <a:rPr lang="en-US" sz="5600" dirty="0"/>
              <a:t>;</a:t>
            </a:r>
          </a:p>
          <a:p>
            <a:pPr marL="0" indent="0">
              <a:buNone/>
            </a:pPr>
            <a:r>
              <a:rPr lang="en-US" sz="5600" dirty="0"/>
              <a:t>if (month == 5)</a:t>
            </a:r>
          </a:p>
          <a:p>
            <a:pPr marL="0" indent="0">
              <a:buNone/>
            </a:pPr>
            <a:r>
              <a:rPr lang="en-US" sz="5600" dirty="0" err="1"/>
              <a:t>cout</a:t>
            </a:r>
            <a:r>
              <a:rPr lang="en-US" sz="5600" dirty="0"/>
              <a:t> &lt;&lt; "May" &lt;&lt; </a:t>
            </a:r>
            <a:r>
              <a:rPr lang="en-US" sz="5600" dirty="0" err="1"/>
              <a:t>endl</a:t>
            </a:r>
            <a:r>
              <a:rPr lang="en-US" sz="5600" dirty="0"/>
              <a:t>;</a:t>
            </a:r>
          </a:p>
          <a:p>
            <a:pPr marL="0" indent="0">
              <a:buNone/>
            </a:pPr>
            <a:r>
              <a:rPr lang="en-US" sz="5600" dirty="0"/>
              <a:t>if (month == 6)</a:t>
            </a:r>
          </a:p>
          <a:p>
            <a:pPr marL="0" indent="0">
              <a:buNone/>
            </a:pPr>
            <a:r>
              <a:rPr lang="en-US" sz="5600" dirty="0" err="1"/>
              <a:t>cout</a:t>
            </a:r>
            <a:r>
              <a:rPr lang="en-US" sz="5600" dirty="0"/>
              <a:t> &lt;&lt; "June" &lt;&lt; </a:t>
            </a:r>
            <a:r>
              <a:rPr lang="en-US" sz="5600" dirty="0" err="1"/>
              <a:t>endl</a:t>
            </a:r>
            <a:r>
              <a:rPr lang="en-US" sz="5600" dirty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54702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Nested if...</a:t>
            </a:r>
            <a:r>
              <a:rPr lang="en-US" dirty="0" smtClean="0"/>
              <a:t>else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04800" y="1446312"/>
            <a:ext cx="8001000" cy="1538883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2" tIns="0" rIns="9522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000" dirty="0" smtClean="0"/>
              <a:t>When </a:t>
            </a:r>
            <a:r>
              <a:rPr lang="en-US" sz="2000" dirty="0"/>
              <a:t>we want to make decisions based on more than one conditions then one way of achieving this is using nested-if condition.</a:t>
            </a:r>
            <a:r>
              <a:rPr lang="en-US" altLang="en-US" sz="2000" dirty="0" smtClean="0">
                <a:latin typeface="euclid_circular_a"/>
              </a:rPr>
              <a:t> 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altLang="en-US" sz="2000" dirty="0"/>
              <a:t>Need to use an if statement inside another if statement. </a:t>
            </a:r>
            <a:r>
              <a:rPr lang="en-US" altLang="en-US" sz="2000" dirty="0" smtClean="0"/>
              <a:t>This </a:t>
            </a:r>
            <a:r>
              <a:rPr lang="en-US" altLang="en-US" sz="2000" dirty="0"/>
              <a:t>is known as nested if statement.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200400"/>
            <a:ext cx="78486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27013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B80000"/>
                </a:solidFill>
              </a:rPr>
              <a:t>Logical Operators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066800"/>
            <a:ext cx="8915400" cy="5562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B80000"/>
                </a:solidFill>
              </a:rPr>
              <a:t>Logical operators</a:t>
            </a:r>
            <a:r>
              <a:rPr lang="en-US" dirty="0"/>
              <a:t> are useful when we want to test </a:t>
            </a:r>
            <a:r>
              <a:rPr lang="en-US" dirty="0">
                <a:solidFill>
                  <a:srgbClr val="2C14DE"/>
                </a:solidFill>
              </a:rPr>
              <a:t>multiple </a:t>
            </a:r>
            <a:r>
              <a:rPr lang="en-US" dirty="0" smtClean="0">
                <a:solidFill>
                  <a:srgbClr val="2C14DE"/>
                </a:solidFill>
              </a:rPr>
              <a:t>conditions</a:t>
            </a:r>
            <a:endParaRPr lang="en-US" dirty="0">
              <a:solidFill>
                <a:srgbClr val="2C14DE"/>
              </a:solidFill>
            </a:endParaRPr>
          </a:p>
          <a:p>
            <a:pPr>
              <a:lnSpc>
                <a:spcPct val="20000"/>
              </a:lnSpc>
              <a:buFont typeface="Wingdings" pitchFamily="2" charset="2"/>
              <a:buNone/>
            </a:pPr>
            <a:endParaRPr lang="en-US" sz="2600" dirty="0" smtClean="0"/>
          </a:p>
          <a:p>
            <a:pPr>
              <a:lnSpc>
                <a:spcPct val="20000"/>
              </a:lnSpc>
              <a:buFont typeface="Wingdings" pitchFamily="2" charset="2"/>
              <a:buNone/>
            </a:pPr>
            <a:endParaRPr lang="en-US" sz="2600" dirty="0" smtClean="0"/>
          </a:p>
          <a:p>
            <a:pPr>
              <a:lnSpc>
                <a:spcPct val="20000"/>
              </a:lnSpc>
              <a:buFont typeface="Wingdings" pitchFamily="2" charset="2"/>
              <a:buNone/>
            </a:pPr>
            <a:endParaRPr lang="en-US" sz="2600" dirty="0"/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2C14DE"/>
                </a:solidFill>
              </a:rPr>
              <a:t>Three types:</a:t>
            </a:r>
          </a:p>
          <a:p>
            <a:pPr marL="971550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sz="3000" dirty="0" err="1" smtClean="0"/>
              <a:t>boolean</a:t>
            </a:r>
            <a:r>
              <a:rPr lang="en-US" sz="3000" dirty="0" smtClean="0"/>
              <a:t> </a:t>
            </a:r>
            <a:r>
              <a:rPr lang="en-US" sz="3000" dirty="0" smtClean="0">
                <a:solidFill>
                  <a:srgbClr val="2C14DE"/>
                </a:solidFill>
              </a:rPr>
              <a:t>AND </a:t>
            </a:r>
          </a:p>
          <a:p>
            <a:pPr marL="971550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sz="3000" dirty="0" err="1" smtClean="0"/>
              <a:t>boolean</a:t>
            </a:r>
            <a:r>
              <a:rPr lang="en-US" sz="3000" dirty="0" smtClean="0"/>
              <a:t> </a:t>
            </a:r>
            <a:r>
              <a:rPr lang="en-US" sz="3000" dirty="0" smtClean="0">
                <a:solidFill>
                  <a:srgbClr val="2C14DE"/>
                </a:solidFill>
              </a:rPr>
              <a:t>OR</a:t>
            </a:r>
          </a:p>
          <a:p>
            <a:pPr marL="971550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sz="3000" dirty="0" err="1" smtClean="0"/>
              <a:t>boolean</a:t>
            </a:r>
            <a:r>
              <a:rPr lang="en-US" sz="3000" dirty="0" smtClean="0"/>
              <a:t> </a:t>
            </a:r>
            <a:r>
              <a:rPr lang="en-US" sz="3000" dirty="0" smtClean="0">
                <a:solidFill>
                  <a:srgbClr val="2C14DE"/>
                </a:solidFill>
              </a:rPr>
              <a:t>NOT</a:t>
            </a:r>
          </a:p>
          <a:p>
            <a:pPr>
              <a:lnSpc>
                <a:spcPct val="90000"/>
              </a:lnSpc>
            </a:pPr>
            <a:endParaRPr lang="en-US" sz="2600" dirty="0"/>
          </a:p>
          <a:p>
            <a:pPr>
              <a:lnSpc>
                <a:spcPct val="20000"/>
              </a:lnSpc>
              <a:buFont typeface="Wingdings" pitchFamily="2" charset="2"/>
              <a:buNone/>
            </a:pPr>
            <a:endParaRPr lang="en-US" sz="2600" dirty="0"/>
          </a:p>
        </p:txBody>
      </p:sp>
      <p:sp>
        <p:nvSpPr>
          <p:cNvPr id="6" name="Rectangle 5"/>
          <p:cNvSpPr/>
          <p:nvPr/>
        </p:nvSpPr>
        <p:spPr>
          <a:xfrm>
            <a:off x="0" y="951806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2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/>
              <a:t>Sample of  Nested </a:t>
            </a:r>
            <a:r>
              <a:rPr lang="en-US" sz="4000" dirty="0" smtClean="0"/>
              <a:t>if</a:t>
            </a:r>
            <a:r>
              <a:rPr lang="en-US" sz="4000" dirty="0"/>
              <a:t> </a:t>
            </a:r>
            <a:r>
              <a:rPr lang="en-US" sz="4000" dirty="0" smtClean="0"/>
              <a:t>program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1524000"/>
            <a:ext cx="8062913" cy="483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13821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/>
              <a:t>Example: Nested “if...else” Statements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3038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768178"/>
            <a:ext cx="5075841" cy="59087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1844824"/>
            <a:ext cx="4415745" cy="97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42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/>
              <a:t>Example: Nested if program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763000" cy="5943600"/>
          </a:xfrm>
        </p:spPr>
        <p:txBody>
          <a:bodyPr>
            <a:noAutofit/>
          </a:bodyPr>
          <a:lstStyle/>
          <a:p>
            <a:pPr marL="514350" indent="-51435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514350" indent="-51435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pPr marL="514350" indent="-514350">
              <a:buNone/>
            </a:pP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514350" indent="-51435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514350" indent="-51435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a, b, c;</a:t>
            </a:r>
          </a:p>
          <a:p>
            <a:pPr marL="514350" indent="-51435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&lt;&lt;“Enter three numbers, a, b, and c:\n”;</a:t>
            </a:r>
          </a:p>
          <a:p>
            <a:pPr marL="514350" indent="-51435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&gt;&gt; a &gt;&gt; b &gt;&gt; c;</a:t>
            </a:r>
          </a:p>
          <a:p>
            <a:pPr marL="514350" indent="-51435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if( a==b )</a:t>
            </a:r>
          </a:p>
          <a:p>
            <a:pPr marL="514350" indent="-51435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  if( b==c )</a:t>
            </a:r>
          </a:p>
          <a:p>
            <a:pPr marL="514350" indent="-51435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     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&lt;&lt; “a, b, and c are the same\n”;</a:t>
            </a:r>
          </a:p>
          <a:p>
            <a:pPr marL="514350" indent="-51435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 marL="514350" indent="-51435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&lt;&lt; “a and b are different\n”;</a:t>
            </a:r>
          </a:p>
          <a:p>
            <a:pPr marL="514350" indent="-514350">
              <a:buNone/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return 0;</a:t>
            </a:r>
          </a:p>
          <a:p>
            <a:pPr marL="514350" indent="-51435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7620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4876800"/>
            <a:ext cx="7467600" cy="7386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100" b="1" dirty="0">
                <a:latin typeface="Courier New" pitchFamily="49" charset="0"/>
                <a:cs typeface="Courier New" pitchFamily="49" charset="0"/>
              </a:rPr>
              <a:t>    else</a:t>
            </a:r>
          </a:p>
          <a:p>
            <a:r>
              <a:rPr lang="en-US" sz="21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&lt;&lt; “b and c are different\n”;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3733800"/>
            <a:ext cx="8153400" cy="224676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514350" indent="-51435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if( a==b )</a:t>
            </a:r>
          </a:p>
          <a:p>
            <a:pPr marL="514350" indent="-51435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514350" indent="-51435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 if( b==c )</a:t>
            </a:r>
          </a:p>
          <a:p>
            <a:pPr marL="514350" indent="-51435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&lt;&lt; “a, b, and c are the same\n”;</a:t>
            </a:r>
          </a:p>
          <a:p>
            <a:pPr marL="514350" indent="-51435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514350" indent="-51435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514350" indent="-51435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&lt;&lt; “a and b are different\n”;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6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or Not??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887432"/>
            <a:ext cx="8229600" cy="14689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09006"/>
            <a:ext cx="8229600" cy="18764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0237" y="1839674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Nested If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457200" y="4522307"/>
            <a:ext cx="21096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Logical-and (&amp;)</a:t>
            </a:r>
          </a:p>
        </p:txBody>
      </p:sp>
    </p:spTree>
    <p:extLst>
      <p:ext uri="{BB962C8B-B14F-4D97-AF65-F5344CB8AC3E}">
        <p14:creationId xmlns:p14="http://schemas.microsoft.com/office/powerpoint/2010/main" val="2764778302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153400" cy="838200"/>
          </a:xfrm>
        </p:spPr>
        <p:txBody>
          <a:bodyPr>
            <a:normAutofit/>
          </a:bodyPr>
          <a:lstStyle/>
          <a:p>
            <a:r>
              <a:rPr lang="en-US" dirty="0"/>
              <a:t>switch statement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275" y="983670"/>
            <a:ext cx="8915400" cy="5257800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Provides a series of </a:t>
            </a:r>
            <a:r>
              <a:rPr lang="en-US" dirty="0">
                <a:solidFill>
                  <a:srgbClr val="2C14DE"/>
                </a:solidFill>
                <a:latin typeface="+mj-lt"/>
              </a:rPr>
              <a:t>alternatives </a:t>
            </a:r>
            <a:r>
              <a:rPr lang="en-US" dirty="0">
                <a:latin typeface="+mj-lt"/>
              </a:rPr>
              <a:t>(selections) based on the </a:t>
            </a:r>
            <a:r>
              <a:rPr lang="en-US" dirty="0">
                <a:solidFill>
                  <a:srgbClr val="B80000"/>
                </a:solidFill>
                <a:latin typeface="+mj-lt"/>
              </a:rPr>
              <a:t>value of a SINGLE variable</a:t>
            </a:r>
          </a:p>
          <a:p>
            <a:endParaRPr lang="en-US" dirty="0">
              <a:solidFill>
                <a:srgbClr val="B80000"/>
              </a:solidFill>
              <a:latin typeface="+mj-lt"/>
            </a:endParaRPr>
          </a:p>
          <a:p>
            <a:r>
              <a:rPr lang="en-US" dirty="0">
                <a:solidFill>
                  <a:srgbClr val="2C14DE"/>
                </a:solidFill>
                <a:latin typeface="+mj-lt"/>
              </a:rPr>
              <a:t>Replaces</a:t>
            </a:r>
            <a:r>
              <a:rPr lang="en-US" dirty="0">
                <a:latin typeface="+mj-lt"/>
              </a:rPr>
              <a:t> a </a:t>
            </a:r>
            <a:r>
              <a:rPr lang="en-US" dirty="0">
                <a:solidFill>
                  <a:srgbClr val="2C14DE"/>
                </a:solidFill>
                <a:latin typeface="+mj-lt"/>
              </a:rPr>
              <a:t>series</a:t>
            </a:r>
            <a:r>
              <a:rPr lang="en-US" dirty="0">
                <a:latin typeface="+mj-lt"/>
              </a:rPr>
              <a:t> of </a:t>
            </a:r>
            <a:r>
              <a:rPr lang="en-US" dirty="0">
                <a:solidFill>
                  <a:srgbClr val="2C14DE"/>
                </a:solidFill>
                <a:latin typeface="+mj-lt"/>
              </a:rPr>
              <a:t>chained if-else statements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solidFill>
                  <a:srgbClr val="2C14DE"/>
                </a:solidFill>
                <a:latin typeface="+mj-lt"/>
              </a:rPr>
              <a:t>Makes code easier to read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b="1" dirty="0">
              <a:latin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7620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153400" cy="838200"/>
          </a:xfrm>
        </p:spPr>
        <p:txBody>
          <a:bodyPr>
            <a:normAutofit/>
          </a:bodyPr>
          <a:lstStyle/>
          <a:p>
            <a:r>
              <a:rPr lang="en-US" dirty="0"/>
              <a:t>Switch - Syntax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7620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990600"/>
            <a:ext cx="8610600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200" b="1" dirty="0">
                <a:solidFill>
                  <a:srgbClr val="2C14DE"/>
                </a:solidFill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(Variable)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3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solidFill>
                  <a:srgbClr val="2C14DE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&lt;value_1&gt; :  statement1;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	       statement2;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	       statement3;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	       </a:t>
            </a:r>
            <a:r>
              <a:rPr lang="en-US" sz="2200" b="1" dirty="0">
                <a:solidFill>
                  <a:srgbClr val="2C14DE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solidFill>
                  <a:srgbClr val="2C14DE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&lt;value_2&gt; :  statement1;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	       statement2;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	       </a:t>
            </a:r>
            <a:r>
              <a:rPr lang="en-US" sz="2200" b="1" dirty="0">
                <a:solidFill>
                  <a:srgbClr val="2C14DE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solidFill>
                  <a:srgbClr val="2C14DE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&lt;value_3&gt; :  statement1;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	       </a:t>
            </a:r>
            <a:r>
              <a:rPr lang="en-US" sz="2200" b="1" dirty="0">
                <a:solidFill>
                  <a:srgbClr val="2C14DE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solidFill>
                  <a:srgbClr val="2C14DE"/>
                </a:solidFill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:		 statement1;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        		 statement2;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3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248400" y="5181600"/>
            <a:ext cx="1736486" cy="914400"/>
            <a:chOff x="6248400" y="5181600"/>
            <a:chExt cx="1736486" cy="914400"/>
          </a:xfrm>
        </p:grpSpPr>
        <p:sp>
          <p:nvSpPr>
            <p:cNvPr id="8" name="Right Brace 7"/>
            <p:cNvSpPr/>
            <p:nvPr/>
          </p:nvSpPr>
          <p:spPr>
            <a:xfrm>
              <a:off x="6248400" y="5181600"/>
              <a:ext cx="381000" cy="914400"/>
            </a:xfrm>
            <a:prstGeom prst="rightBrace">
              <a:avLst/>
            </a:prstGeom>
            <a:ln w="41275">
              <a:solidFill>
                <a:srgbClr val="B8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81800" y="5410200"/>
              <a:ext cx="120308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/>
                <a:t>Optional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001000" cy="500063"/>
          </a:xfrm>
        </p:spPr>
        <p:txBody>
          <a:bodyPr>
            <a:noAutofit/>
          </a:bodyPr>
          <a:lstStyle/>
          <a:p>
            <a:r>
              <a:rPr lang="en-US" dirty="0"/>
              <a:t>switch statement (without break)</a:t>
            </a:r>
          </a:p>
        </p:txBody>
      </p:sp>
      <p:sp>
        <p:nvSpPr>
          <p:cNvPr id="189443" name="Rectangle 3"/>
          <p:cNvSpPr>
            <a:spLocks noChangeArrowheads="1"/>
          </p:cNvSpPr>
          <p:nvPr/>
        </p:nvSpPr>
        <p:spPr bwMode="auto">
          <a:xfrm>
            <a:off x="2705100" y="26193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9444" name="Text Box 4"/>
          <p:cNvSpPr txBox="1">
            <a:spLocks noChangeArrowheads="1"/>
          </p:cNvSpPr>
          <p:nvPr/>
        </p:nvSpPr>
        <p:spPr bwMode="auto">
          <a:xfrm>
            <a:off x="385763" y="2238374"/>
            <a:ext cx="6726237" cy="20928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en-US" sz="2600" b="1" dirty="0"/>
              <a:t>switch</a:t>
            </a:r>
            <a:r>
              <a:rPr lang="en-US" sz="2600" dirty="0"/>
              <a:t> (</a:t>
            </a:r>
            <a:r>
              <a:rPr lang="en-US" sz="2600" b="1" dirty="0" err="1">
                <a:solidFill>
                  <a:srgbClr val="2C14DE"/>
                </a:solidFill>
              </a:rPr>
              <a:t>ch</a:t>
            </a:r>
            <a:r>
              <a:rPr lang="en-US" sz="2600" dirty="0"/>
              <a:t>) {</a:t>
            </a:r>
          </a:p>
          <a:p>
            <a:r>
              <a:rPr lang="en-US" sz="2600" dirty="0"/>
              <a:t>  </a:t>
            </a:r>
            <a:r>
              <a:rPr lang="en-US" sz="2600" b="1" dirty="0"/>
              <a:t>case</a:t>
            </a:r>
            <a:r>
              <a:rPr lang="en-US" sz="2600" dirty="0"/>
              <a:t> </a:t>
            </a:r>
            <a:r>
              <a:rPr lang="en-US" sz="2600" b="1" dirty="0">
                <a:solidFill>
                  <a:srgbClr val="2C14DE"/>
                </a:solidFill>
              </a:rPr>
              <a:t>'a</a:t>
            </a:r>
            <a:r>
              <a:rPr lang="en-US" sz="2600" dirty="0"/>
              <a:t>': </a:t>
            </a:r>
            <a:r>
              <a:rPr lang="en-US" sz="2600" dirty="0" err="1"/>
              <a:t>cout</a:t>
            </a:r>
            <a:r>
              <a:rPr lang="en-US" sz="2600" dirty="0"/>
              <a:t> &lt;&lt;“ </a:t>
            </a:r>
            <a:r>
              <a:rPr lang="en-US" sz="2600" dirty="0" err="1"/>
              <a:t>ch</a:t>
            </a:r>
            <a:r>
              <a:rPr lang="en-US" sz="2600" dirty="0"/>
              <a:t> contains  a”;</a:t>
            </a:r>
          </a:p>
          <a:p>
            <a:r>
              <a:rPr lang="en-US" sz="2600" dirty="0"/>
              <a:t>  </a:t>
            </a:r>
            <a:r>
              <a:rPr lang="en-US" sz="2600" b="1" dirty="0"/>
              <a:t>case</a:t>
            </a:r>
            <a:r>
              <a:rPr lang="en-US" sz="2600" dirty="0"/>
              <a:t> '</a:t>
            </a:r>
            <a:r>
              <a:rPr lang="en-US" sz="2600" b="1" dirty="0">
                <a:solidFill>
                  <a:srgbClr val="2C14DE"/>
                </a:solidFill>
              </a:rPr>
              <a:t>b</a:t>
            </a:r>
            <a:r>
              <a:rPr lang="en-US" sz="2600" dirty="0"/>
              <a:t>': </a:t>
            </a:r>
            <a:r>
              <a:rPr lang="en-US" sz="2600" dirty="0" err="1"/>
              <a:t>cout</a:t>
            </a:r>
            <a:r>
              <a:rPr lang="en-US" sz="2600" dirty="0"/>
              <a:t> &lt;&lt;“ </a:t>
            </a:r>
            <a:r>
              <a:rPr lang="en-US" sz="2600" dirty="0" err="1"/>
              <a:t>ch</a:t>
            </a:r>
            <a:r>
              <a:rPr lang="en-US" sz="2600" dirty="0"/>
              <a:t> contains  b”;</a:t>
            </a:r>
          </a:p>
          <a:p>
            <a:r>
              <a:rPr lang="en-US" sz="2600" dirty="0"/>
              <a:t>  </a:t>
            </a:r>
            <a:r>
              <a:rPr lang="en-US" sz="2600" b="1" dirty="0"/>
              <a:t>case</a:t>
            </a:r>
            <a:r>
              <a:rPr lang="en-US" sz="2600" dirty="0"/>
              <a:t> '</a:t>
            </a:r>
            <a:r>
              <a:rPr lang="en-US" sz="2600" b="1" dirty="0">
                <a:solidFill>
                  <a:srgbClr val="2C14DE"/>
                </a:solidFill>
              </a:rPr>
              <a:t>c</a:t>
            </a:r>
            <a:r>
              <a:rPr lang="en-US" sz="2600" dirty="0"/>
              <a:t>': </a:t>
            </a:r>
            <a:r>
              <a:rPr lang="en-US" sz="2600" dirty="0" err="1"/>
              <a:t>cout</a:t>
            </a:r>
            <a:r>
              <a:rPr lang="en-US" sz="2600" dirty="0"/>
              <a:t> &lt;&lt;“ </a:t>
            </a:r>
            <a:r>
              <a:rPr lang="en-US" sz="2600" dirty="0" err="1"/>
              <a:t>ch</a:t>
            </a:r>
            <a:r>
              <a:rPr lang="en-US" sz="2600" dirty="0"/>
              <a:t> contains  c”;</a:t>
            </a:r>
          </a:p>
          <a:p>
            <a:r>
              <a:rPr lang="en-US" sz="2600" dirty="0"/>
              <a:t>} </a:t>
            </a:r>
          </a:p>
        </p:txBody>
      </p:sp>
      <p:sp>
        <p:nvSpPr>
          <p:cNvPr id="189447" name="AutoShape 7"/>
          <p:cNvSpPr>
            <a:spLocks noChangeArrowheads="1"/>
          </p:cNvSpPr>
          <p:nvPr/>
        </p:nvSpPr>
        <p:spPr bwMode="auto">
          <a:xfrm>
            <a:off x="695615" y="1082385"/>
            <a:ext cx="2573338" cy="536575"/>
          </a:xfrm>
          <a:prstGeom prst="wedgeRoundRectCallout">
            <a:avLst>
              <a:gd name="adj1" fmla="val -13972"/>
              <a:gd name="adj2" fmla="val 191125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r>
              <a:rPr lang="en-US" sz="2400" b="1" dirty="0"/>
              <a:t>Suppose </a:t>
            </a:r>
            <a:r>
              <a:rPr lang="en-US" sz="2400" b="1" dirty="0" err="1">
                <a:solidFill>
                  <a:srgbClr val="2C14DE"/>
                </a:solidFill>
              </a:rPr>
              <a:t>ch</a:t>
            </a:r>
            <a:r>
              <a:rPr lang="en-US" sz="2400" b="1" dirty="0"/>
              <a:t> is 'a’</a:t>
            </a:r>
          </a:p>
        </p:txBody>
      </p:sp>
      <p:sp>
        <p:nvSpPr>
          <p:cNvPr id="9" name="Rectangle 8"/>
          <p:cNvSpPr/>
          <p:nvPr/>
        </p:nvSpPr>
        <p:spPr>
          <a:xfrm>
            <a:off x="1731820" y="2743200"/>
            <a:ext cx="3429000" cy="304800"/>
          </a:xfrm>
          <a:prstGeom prst="rect">
            <a:avLst/>
          </a:prstGeom>
          <a:noFill/>
          <a:ln w="31750">
            <a:solidFill>
              <a:srgbClr val="B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24890" y="3124200"/>
            <a:ext cx="3429000" cy="304800"/>
          </a:xfrm>
          <a:prstGeom prst="rect">
            <a:avLst/>
          </a:prstGeom>
          <a:noFill/>
          <a:ln w="31750">
            <a:solidFill>
              <a:srgbClr val="B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04110" y="3512125"/>
            <a:ext cx="3429000" cy="304800"/>
          </a:xfrm>
          <a:prstGeom prst="rect">
            <a:avLst/>
          </a:prstGeom>
          <a:noFill/>
          <a:ln w="31750">
            <a:solidFill>
              <a:srgbClr val="B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8382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7" grpId="0" animBg="1"/>
      <p:bldP spid="9" grpId="0" animBg="1"/>
      <p:bldP spid="9" grpId="1" animBg="1"/>
      <p:bldP spid="10" grpId="0" animBg="1"/>
      <p:bldP spid="10" grpId="1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001000" cy="500063"/>
          </a:xfrm>
        </p:spPr>
        <p:txBody>
          <a:bodyPr>
            <a:noAutofit/>
          </a:bodyPr>
          <a:lstStyle/>
          <a:p>
            <a:r>
              <a:rPr lang="en-US" dirty="0"/>
              <a:t>switch statement (with break)</a:t>
            </a:r>
          </a:p>
        </p:txBody>
      </p:sp>
      <p:sp>
        <p:nvSpPr>
          <p:cNvPr id="189443" name="Rectangle 3"/>
          <p:cNvSpPr>
            <a:spLocks noChangeArrowheads="1"/>
          </p:cNvSpPr>
          <p:nvPr/>
        </p:nvSpPr>
        <p:spPr bwMode="auto">
          <a:xfrm>
            <a:off x="2705100" y="26193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9444" name="Text Box 4"/>
          <p:cNvSpPr txBox="1">
            <a:spLocks noChangeArrowheads="1"/>
          </p:cNvSpPr>
          <p:nvPr/>
        </p:nvSpPr>
        <p:spPr bwMode="auto">
          <a:xfrm>
            <a:off x="914400" y="2209800"/>
            <a:ext cx="6726237" cy="24929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en-US" sz="2600" b="1" dirty="0"/>
              <a:t>switch</a:t>
            </a:r>
            <a:r>
              <a:rPr lang="en-US" sz="2600" dirty="0"/>
              <a:t> (</a:t>
            </a:r>
            <a:r>
              <a:rPr lang="en-US" sz="2600" b="1" dirty="0" err="1">
                <a:solidFill>
                  <a:srgbClr val="2C14DE"/>
                </a:solidFill>
              </a:rPr>
              <a:t>ch</a:t>
            </a:r>
            <a:r>
              <a:rPr lang="en-US" sz="2600" dirty="0"/>
              <a:t>) {</a:t>
            </a:r>
          </a:p>
          <a:p>
            <a:r>
              <a:rPr lang="en-US" sz="2600" dirty="0"/>
              <a:t>  </a:t>
            </a:r>
            <a:r>
              <a:rPr lang="en-US" sz="2600" b="1" dirty="0"/>
              <a:t>case</a:t>
            </a:r>
            <a:r>
              <a:rPr lang="en-US" sz="2600" dirty="0"/>
              <a:t> </a:t>
            </a:r>
            <a:r>
              <a:rPr lang="en-US" sz="2600" b="1" dirty="0">
                <a:solidFill>
                  <a:srgbClr val="2C14DE"/>
                </a:solidFill>
              </a:rPr>
              <a:t>'a</a:t>
            </a:r>
            <a:r>
              <a:rPr lang="en-US" sz="2600" dirty="0"/>
              <a:t>': </a:t>
            </a:r>
            <a:r>
              <a:rPr lang="en-US" sz="2600" dirty="0" err="1"/>
              <a:t>cout</a:t>
            </a:r>
            <a:r>
              <a:rPr lang="en-US" sz="2600" dirty="0"/>
              <a:t> &lt;&lt;“ </a:t>
            </a:r>
            <a:r>
              <a:rPr lang="en-US" sz="2600" dirty="0" err="1"/>
              <a:t>ch</a:t>
            </a:r>
            <a:r>
              <a:rPr lang="en-US" sz="2600" dirty="0"/>
              <a:t> contains  a”; break; </a:t>
            </a:r>
          </a:p>
          <a:p>
            <a:r>
              <a:rPr lang="en-US" sz="2600" dirty="0"/>
              <a:t>  </a:t>
            </a:r>
            <a:r>
              <a:rPr lang="en-US" sz="2600" b="1" dirty="0"/>
              <a:t>case</a:t>
            </a:r>
            <a:r>
              <a:rPr lang="en-US" sz="2600" dirty="0"/>
              <a:t> '</a:t>
            </a:r>
            <a:r>
              <a:rPr lang="en-US" sz="2600" b="1" dirty="0">
                <a:solidFill>
                  <a:srgbClr val="2C14DE"/>
                </a:solidFill>
              </a:rPr>
              <a:t>b</a:t>
            </a:r>
            <a:r>
              <a:rPr lang="en-US" sz="2600" dirty="0"/>
              <a:t>': </a:t>
            </a:r>
            <a:r>
              <a:rPr lang="en-US" sz="2600" dirty="0" err="1"/>
              <a:t>cout</a:t>
            </a:r>
            <a:r>
              <a:rPr lang="en-US" sz="2600" dirty="0"/>
              <a:t> &lt;&lt;“ </a:t>
            </a:r>
            <a:r>
              <a:rPr lang="en-US" sz="2600" dirty="0" err="1"/>
              <a:t>ch</a:t>
            </a:r>
            <a:r>
              <a:rPr lang="en-US" sz="2600" dirty="0"/>
              <a:t> contains  b”; break;</a:t>
            </a:r>
          </a:p>
          <a:p>
            <a:r>
              <a:rPr lang="en-US" sz="2600" dirty="0"/>
              <a:t>  </a:t>
            </a:r>
            <a:r>
              <a:rPr lang="en-US" sz="2600" b="1" dirty="0"/>
              <a:t>case</a:t>
            </a:r>
            <a:r>
              <a:rPr lang="en-US" sz="2600" dirty="0"/>
              <a:t> '</a:t>
            </a:r>
            <a:r>
              <a:rPr lang="en-US" sz="2600" b="1" dirty="0">
                <a:solidFill>
                  <a:srgbClr val="2C14DE"/>
                </a:solidFill>
              </a:rPr>
              <a:t>c</a:t>
            </a:r>
            <a:r>
              <a:rPr lang="en-US" sz="2600" dirty="0"/>
              <a:t>': </a:t>
            </a:r>
            <a:r>
              <a:rPr lang="en-US" sz="2600" dirty="0" err="1"/>
              <a:t>cout</a:t>
            </a:r>
            <a:r>
              <a:rPr lang="en-US" sz="2600" dirty="0"/>
              <a:t> &lt;&lt;“ </a:t>
            </a:r>
            <a:r>
              <a:rPr lang="en-US" sz="2600" dirty="0" err="1"/>
              <a:t>ch</a:t>
            </a:r>
            <a:r>
              <a:rPr lang="en-US" sz="2600" dirty="0"/>
              <a:t> contains  c”; break;</a:t>
            </a:r>
          </a:p>
          <a:p>
            <a:r>
              <a:rPr lang="en-US" sz="2600" dirty="0"/>
              <a:t>} </a:t>
            </a:r>
          </a:p>
          <a:p>
            <a:r>
              <a:rPr lang="en-US" sz="2600" dirty="0" err="1"/>
              <a:t>cout</a:t>
            </a:r>
            <a:r>
              <a:rPr lang="en-US" sz="2600" dirty="0"/>
              <a:t>&lt;&lt;“\n End of program…”;</a:t>
            </a:r>
          </a:p>
        </p:txBody>
      </p:sp>
      <p:sp>
        <p:nvSpPr>
          <p:cNvPr id="189447" name="AutoShape 7"/>
          <p:cNvSpPr>
            <a:spLocks noChangeArrowheads="1"/>
          </p:cNvSpPr>
          <p:nvPr/>
        </p:nvSpPr>
        <p:spPr bwMode="auto">
          <a:xfrm>
            <a:off x="1219200" y="1066800"/>
            <a:ext cx="2573338" cy="536575"/>
          </a:xfrm>
          <a:prstGeom prst="wedgeRoundRectCallout">
            <a:avLst>
              <a:gd name="adj1" fmla="val -13972"/>
              <a:gd name="adj2" fmla="val 191125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r>
              <a:rPr lang="en-US" sz="2400" b="1" dirty="0"/>
              <a:t>Suppose </a:t>
            </a:r>
            <a:r>
              <a:rPr lang="en-US" sz="2400" b="1" dirty="0" err="1">
                <a:solidFill>
                  <a:srgbClr val="2C14DE"/>
                </a:solidFill>
              </a:rPr>
              <a:t>ch</a:t>
            </a:r>
            <a:r>
              <a:rPr lang="en-US" sz="2400" b="1" dirty="0"/>
              <a:t> is ‘b’</a:t>
            </a:r>
          </a:p>
        </p:txBody>
      </p:sp>
      <p:sp>
        <p:nvSpPr>
          <p:cNvPr id="9" name="Rectangle 8"/>
          <p:cNvSpPr/>
          <p:nvPr/>
        </p:nvSpPr>
        <p:spPr>
          <a:xfrm>
            <a:off x="2279075" y="3110345"/>
            <a:ext cx="4287980" cy="304800"/>
          </a:xfrm>
          <a:prstGeom prst="rect">
            <a:avLst/>
          </a:prstGeom>
          <a:noFill/>
          <a:ln w="31750">
            <a:solidFill>
              <a:srgbClr val="B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8382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14400" y="4308765"/>
            <a:ext cx="4287980" cy="304800"/>
          </a:xfrm>
          <a:prstGeom prst="rect">
            <a:avLst/>
          </a:prstGeom>
          <a:noFill/>
          <a:ln w="31750">
            <a:solidFill>
              <a:srgbClr val="B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7" grpId="0" animBg="1"/>
      <p:bldP spid="9" grpId="0" animBg="1"/>
      <p:bldP spid="9" grpId="1" animBg="1"/>
      <p:bldP spid="1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153400" cy="8382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B80000"/>
                </a:solidFill>
                <a:cs typeface="Courier New" pitchFamily="49" charset="0"/>
              </a:rPr>
              <a:t>Switch – Example-1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7620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990600"/>
            <a:ext cx="8610600" cy="5189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char grade;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&gt;&gt;grade;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200" b="1" dirty="0">
                <a:solidFill>
                  <a:srgbClr val="2C14DE"/>
                </a:solidFill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(grade)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3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solidFill>
                  <a:srgbClr val="2C14DE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‘A’: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tution_fees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*= 0.20; 		          		     </a:t>
            </a:r>
            <a:r>
              <a:rPr lang="en-US" sz="2200" b="1" dirty="0">
                <a:solidFill>
                  <a:srgbClr val="2C14DE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solidFill>
                  <a:srgbClr val="2C14DE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‘B’: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tution_fees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*= 0.40; 		          			</a:t>
            </a:r>
            <a:r>
              <a:rPr lang="en-US" sz="2200" b="1" dirty="0">
                <a:solidFill>
                  <a:srgbClr val="2C14DE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solidFill>
                  <a:srgbClr val="2C14DE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‘C’: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tution_fees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*= 0.60; 		          			</a:t>
            </a:r>
            <a:r>
              <a:rPr lang="en-US" sz="2200" b="1" dirty="0">
                <a:solidFill>
                  <a:srgbClr val="2C14DE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200" b="1" dirty="0">
                <a:solidFill>
                  <a:srgbClr val="2C14DE"/>
                </a:solidFill>
                <a:latin typeface="Courier New" pitchFamily="49" charset="0"/>
                <a:cs typeface="Courier New" pitchFamily="49" charset="0"/>
              </a:rPr>
              <a:t>	default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: 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tution_fees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*= 1;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3000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		          			</a:t>
            </a:r>
            <a:endParaRPr lang="en-US" sz="3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379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153400" cy="8382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B80000"/>
                </a:solidFill>
                <a:cs typeface="Courier New" pitchFamily="49" charset="0"/>
              </a:rPr>
              <a:t>Switch – Example-2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858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990600"/>
            <a:ext cx="8610600" cy="405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          			</a:t>
            </a:r>
            <a:endParaRPr lang="en-US" sz="3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152400" y="685800"/>
            <a:ext cx="8382000" cy="609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600" dirty="0" err="1">
                <a:solidFill>
                  <a:srgbClr val="000000"/>
                </a:solidFill>
                <a:latin typeface="+mj-lt"/>
                <a:cs typeface="Arial" pitchFamily="34" charset="0"/>
              </a:rPr>
              <a:t>int</a:t>
            </a:r>
            <a:r>
              <a:rPr lang="en-US" sz="2600" dirty="0">
                <a:solidFill>
                  <a:srgbClr val="000000"/>
                </a:solidFill>
                <a:latin typeface="+mj-lt"/>
                <a:cs typeface="Arial" pitchFamily="34" charset="0"/>
              </a:rPr>
              <a:t>  day;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600" dirty="0" err="1">
                <a:solidFill>
                  <a:srgbClr val="000000"/>
                </a:solidFill>
                <a:latin typeface="+mj-lt"/>
                <a:cs typeface="Arial" pitchFamily="34" charset="0"/>
              </a:rPr>
              <a:t>cout</a:t>
            </a:r>
            <a:r>
              <a:rPr lang="en-US" sz="2600" dirty="0">
                <a:solidFill>
                  <a:srgbClr val="000000"/>
                </a:solidFill>
                <a:latin typeface="+mj-lt"/>
                <a:cs typeface="Arial" pitchFamily="34" charset="0"/>
              </a:rPr>
              <a:t>&lt;&lt;“Enter day number“;   </a:t>
            </a:r>
            <a:r>
              <a:rPr lang="en-US" sz="2600" dirty="0" err="1">
                <a:solidFill>
                  <a:srgbClr val="000000"/>
                </a:solidFill>
                <a:latin typeface="+mj-lt"/>
                <a:cs typeface="Arial" pitchFamily="34" charset="0"/>
              </a:rPr>
              <a:t>cin</a:t>
            </a:r>
            <a:r>
              <a:rPr lang="en-US" sz="2600" dirty="0">
                <a:solidFill>
                  <a:srgbClr val="000000"/>
                </a:solidFill>
                <a:latin typeface="+mj-lt"/>
                <a:cs typeface="Arial" pitchFamily="34" charset="0"/>
              </a:rPr>
              <a:t>&gt;&gt;day;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600" dirty="0">
                <a:solidFill>
                  <a:srgbClr val="000000"/>
                </a:solidFill>
                <a:latin typeface="+mj-lt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switch (day) </a:t>
            </a:r>
            <a:b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          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cs typeface="Arial" pitchFamily="34" charset="0"/>
              </a:rPr>
              <a:t>case 1 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600" dirty="0">
                <a:solidFill>
                  <a:srgbClr val="008000"/>
                </a:solidFill>
                <a:latin typeface="+mj-lt"/>
                <a:cs typeface="Arial" pitchFamily="34" charset="0"/>
              </a:rPr>
              <a:t>	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cs typeface="Arial" pitchFamily="34" charset="0"/>
              </a:rPr>
              <a:t>case 7 : </a:t>
            </a:r>
            <a:r>
              <a:rPr kumimoji="0" lang="en-US" sz="26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cs typeface="Arial" pitchFamily="34" charset="0"/>
              </a:rPr>
              <a:t>cout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cs typeface="Arial" pitchFamily="34" charset="0"/>
              </a:rPr>
              <a:t> &lt;&lt; "This is a weekend day";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600" dirty="0">
                <a:solidFill>
                  <a:srgbClr val="000000"/>
                </a:solidFill>
                <a:latin typeface="+mj-lt"/>
                <a:cs typeface="Arial" pitchFamily="34" charset="0"/>
              </a:rPr>
              <a:t>		  </a:t>
            </a:r>
            <a:r>
              <a:rPr kumimoji="0" lang="en-US" sz="2600" b="1" i="0" u="none" strike="noStrike" cap="none" normalizeH="0" baseline="0" dirty="0">
                <a:ln>
                  <a:noFill/>
                </a:ln>
                <a:solidFill>
                  <a:srgbClr val="B80000"/>
                </a:solidFill>
                <a:effectLst/>
                <a:latin typeface="+mj-lt"/>
                <a:cs typeface="Arial" pitchFamily="34" charset="0"/>
              </a:rPr>
              <a:t>break;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600" dirty="0">
                <a:solidFill>
                  <a:srgbClr val="000000"/>
                </a:solidFill>
                <a:latin typeface="+mj-lt"/>
                <a:cs typeface="Arial" pitchFamily="34" charset="0"/>
              </a:rPr>
              <a:t>	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2C14DE"/>
                </a:solidFill>
                <a:effectLst/>
                <a:latin typeface="+mj-lt"/>
                <a:cs typeface="Arial" pitchFamily="34" charset="0"/>
              </a:rPr>
              <a:t>case 2 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2C14DE"/>
                </a:solidFill>
                <a:effectLst/>
                <a:latin typeface="+mj-lt"/>
                <a:cs typeface="Arial" pitchFamily="34" charset="0"/>
              </a:rPr>
              <a:t>	case 3 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2C14DE"/>
                </a:solidFill>
                <a:effectLst/>
                <a:latin typeface="+mj-lt"/>
                <a:cs typeface="Arial" pitchFamily="34" charset="0"/>
              </a:rPr>
              <a:t>	case 4 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2C14DE"/>
                </a:solidFill>
                <a:effectLst/>
                <a:latin typeface="+mj-lt"/>
                <a:cs typeface="Arial" pitchFamily="34" charset="0"/>
              </a:rPr>
              <a:t>	case 5 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2C14DE"/>
                </a:solidFill>
                <a:effectLst/>
                <a:latin typeface="+mj-lt"/>
                <a:cs typeface="Arial" pitchFamily="34" charset="0"/>
              </a:rPr>
              <a:t>	case 6 : </a:t>
            </a:r>
            <a:r>
              <a:rPr kumimoji="0" lang="en-US" sz="2600" b="0" i="0" u="none" strike="noStrike" cap="none" normalizeH="0" baseline="0" dirty="0" err="1">
                <a:ln>
                  <a:noFill/>
                </a:ln>
                <a:solidFill>
                  <a:srgbClr val="2C14DE"/>
                </a:solidFill>
                <a:effectLst/>
                <a:latin typeface="+mj-lt"/>
                <a:cs typeface="Arial" pitchFamily="34" charset="0"/>
              </a:rPr>
              <a:t>cout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2C14DE"/>
                </a:solidFill>
                <a:effectLst/>
                <a:latin typeface="+mj-lt"/>
                <a:cs typeface="Arial" pitchFamily="34" charset="0"/>
              </a:rPr>
              <a:t> &lt;&lt; "This is a weekday"; </a:t>
            </a:r>
            <a:r>
              <a:rPr kumimoji="0" lang="en-US" sz="2600" b="1" i="0" u="none" strike="noStrike" cap="none" normalizeH="0" baseline="0" dirty="0">
                <a:ln>
                  <a:noFill/>
                </a:ln>
                <a:solidFill>
                  <a:srgbClr val="B80000"/>
                </a:solidFill>
                <a:effectLst/>
                <a:latin typeface="+mj-lt"/>
                <a:cs typeface="Arial" pitchFamily="34" charset="0"/>
              </a:rPr>
              <a:t>break;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	default : </a:t>
            </a:r>
            <a:r>
              <a:rPr kumimoji="0" 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cout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&lt;&lt; "Not a legal day";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}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19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B80000"/>
                </a:solidFill>
              </a:rPr>
              <a:t>Boolean </a:t>
            </a:r>
            <a:r>
              <a:rPr lang="en-US" dirty="0" smtClean="0">
                <a:solidFill>
                  <a:srgbClr val="2C14DE"/>
                </a:solidFill>
              </a:rPr>
              <a:t>AND</a:t>
            </a:r>
            <a:r>
              <a:rPr lang="en-US" dirty="0" smtClean="0">
                <a:solidFill>
                  <a:srgbClr val="B80000"/>
                </a:solidFill>
              </a:rPr>
              <a:t> or logical </a:t>
            </a:r>
            <a:r>
              <a:rPr lang="en-US" dirty="0" smtClean="0">
                <a:solidFill>
                  <a:srgbClr val="2C14DE"/>
                </a:solidFill>
              </a:rPr>
              <a:t>AND</a:t>
            </a:r>
            <a:endParaRPr lang="en-US" dirty="0">
              <a:solidFill>
                <a:srgbClr val="2C14DE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066800"/>
            <a:ext cx="8915400" cy="5562600"/>
          </a:xfrm>
        </p:spPr>
        <p:txBody>
          <a:bodyPr>
            <a:normAutofit/>
          </a:bodyPr>
          <a:lstStyle/>
          <a:p>
            <a:pPr>
              <a:lnSpc>
                <a:spcPct val="20000"/>
              </a:lnSpc>
              <a:buFont typeface="Wingdings" pitchFamily="2" charset="2"/>
              <a:buNone/>
            </a:pPr>
            <a:endParaRPr lang="en-US" sz="2600" dirty="0"/>
          </a:p>
          <a:p>
            <a:pPr>
              <a:lnSpc>
                <a:spcPct val="90000"/>
              </a:lnSpc>
            </a:pPr>
            <a:r>
              <a:rPr lang="en-US" sz="3600" dirty="0" smtClean="0"/>
              <a:t>Symbol:  </a:t>
            </a:r>
            <a:r>
              <a:rPr lang="en-US" sz="3600" b="1" dirty="0" smtClean="0">
                <a:solidFill>
                  <a:srgbClr val="2C14DE"/>
                </a:solidFill>
              </a:rPr>
              <a:t>&amp;&amp;</a:t>
            </a:r>
          </a:p>
          <a:p>
            <a:pPr>
              <a:lnSpc>
                <a:spcPct val="90000"/>
              </a:lnSpc>
            </a:pPr>
            <a:endParaRPr lang="en-US" sz="2600" dirty="0"/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B80000"/>
                </a:solidFill>
              </a:rPr>
              <a:t>All</a:t>
            </a:r>
            <a:r>
              <a:rPr lang="en-US" dirty="0">
                <a:solidFill>
                  <a:srgbClr val="2C14DE"/>
                </a:solidFill>
              </a:rPr>
              <a:t> the conditions must be true for the whole expression to be </a:t>
            </a:r>
            <a:r>
              <a:rPr lang="en-US" dirty="0" smtClean="0">
                <a:solidFill>
                  <a:srgbClr val="2C14DE"/>
                </a:solidFill>
              </a:rPr>
              <a:t>true</a:t>
            </a: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sz="3200" dirty="0"/>
              <a:t>Example: </a:t>
            </a:r>
            <a:endParaRPr lang="en-US" sz="3200" dirty="0" smtClean="0"/>
          </a:p>
          <a:p>
            <a:pPr lvl="1">
              <a:lnSpc>
                <a:spcPct val="90000"/>
              </a:lnSpc>
              <a:buNone/>
            </a:pPr>
            <a:r>
              <a:rPr lang="en-US" sz="3200" dirty="0" smtClean="0"/>
              <a:t>	</a:t>
            </a:r>
            <a:r>
              <a:rPr lang="en-US" sz="3200" b="1" dirty="0" smtClean="0"/>
              <a:t>if ( (</a:t>
            </a:r>
            <a:r>
              <a:rPr lang="en-US" sz="3200" b="1" dirty="0">
                <a:solidFill>
                  <a:srgbClr val="2C14DE"/>
                </a:solidFill>
              </a:rPr>
              <a:t>a == </a:t>
            </a:r>
            <a:r>
              <a:rPr lang="en-US" sz="3200" b="1" dirty="0" smtClean="0">
                <a:solidFill>
                  <a:srgbClr val="2C14DE"/>
                </a:solidFill>
              </a:rPr>
              <a:t>10)</a:t>
            </a:r>
            <a:r>
              <a:rPr lang="en-US" sz="3200" b="1" dirty="0" smtClean="0"/>
              <a:t> </a:t>
            </a:r>
            <a:r>
              <a:rPr lang="en-US" sz="3200" b="1" dirty="0">
                <a:solidFill>
                  <a:srgbClr val="B80000"/>
                </a:solidFill>
              </a:rPr>
              <a:t>&amp;&amp;</a:t>
            </a:r>
            <a:r>
              <a:rPr lang="en-US" sz="3200" b="1" dirty="0"/>
              <a:t> </a:t>
            </a:r>
            <a:r>
              <a:rPr lang="en-US" sz="3200" b="1" dirty="0" smtClean="0"/>
              <a:t>(</a:t>
            </a:r>
            <a:r>
              <a:rPr lang="en-US" sz="3200" b="1" dirty="0" smtClean="0">
                <a:solidFill>
                  <a:srgbClr val="2C14DE"/>
                </a:solidFill>
              </a:rPr>
              <a:t>b </a:t>
            </a:r>
            <a:r>
              <a:rPr lang="en-US" sz="3200" b="1" dirty="0">
                <a:solidFill>
                  <a:srgbClr val="2C14DE"/>
                </a:solidFill>
              </a:rPr>
              <a:t>== </a:t>
            </a:r>
            <a:r>
              <a:rPr lang="en-US" sz="3200" b="1" dirty="0" smtClean="0">
                <a:solidFill>
                  <a:srgbClr val="2C14DE"/>
                </a:solidFill>
              </a:rPr>
              <a:t>10)</a:t>
            </a:r>
            <a:r>
              <a:rPr lang="en-US" sz="3200" b="1" dirty="0" smtClean="0"/>
              <a:t> </a:t>
            </a:r>
            <a:r>
              <a:rPr lang="en-US" sz="3200" b="1" dirty="0">
                <a:solidFill>
                  <a:srgbClr val="B80000"/>
                </a:solidFill>
              </a:rPr>
              <a:t>&amp;&amp;</a:t>
            </a:r>
            <a:r>
              <a:rPr lang="en-US" sz="3200" b="1" dirty="0"/>
              <a:t> </a:t>
            </a:r>
            <a:r>
              <a:rPr lang="en-US" sz="3200" b="1" dirty="0" smtClean="0"/>
              <a:t>(</a:t>
            </a:r>
            <a:r>
              <a:rPr lang="en-US" sz="3200" b="1" dirty="0" smtClean="0">
                <a:solidFill>
                  <a:srgbClr val="2C14DE"/>
                </a:solidFill>
              </a:rPr>
              <a:t>d </a:t>
            </a:r>
            <a:r>
              <a:rPr lang="en-US" sz="3200" b="1" dirty="0">
                <a:solidFill>
                  <a:srgbClr val="2C14DE"/>
                </a:solidFill>
              </a:rPr>
              <a:t>== </a:t>
            </a:r>
            <a:r>
              <a:rPr lang="en-US" sz="3200" b="1" dirty="0" smtClean="0">
                <a:solidFill>
                  <a:srgbClr val="2C14DE"/>
                </a:solidFill>
              </a:rPr>
              <a:t>10</a:t>
            </a:r>
            <a:r>
              <a:rPr lang="en-US" sz="3200" b="1" dirty="0" smtClean="0"/>
              <a:t>) )</a:t>
            </a:r>
            <a:endParaRPr lang="en-US" sz="3200" b="1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3200" dirty="0"/>
              <a:t>	</a:t>
            </a:r>
            <a:r>
              <a:rPr lang="en-US" sz="3200" dirty="0" smtClean="0"/>
              <a:t>		</a:t>
            </a:r>
            <a:r>
              <a:rPr lang="en-US" sz="3200" dirty="0" err="1" smtClean="0"/>
              <a:t>cout</a:t>
            </a:r>
            <a:r>
              <a:rPr lang="en-US" sz="3200" dirty="0" smtClean="0"/>
              <a:t>&lt;&lt;“a, b, and d are all </a:t>
            </a:r>
            <a:r>
              <a:rPr lang="en-US" sz="3200" dirty="0" err="1" smtClean="0"/>
              <a:t>equel</a:t>
            </a:r>
            <a:r>
              <a:rPr lang="en-US" sz="3200" dirty="0" smtClean="0"/>
              <a:t> to 10”;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0" y="951806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4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153400" cy="8382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B80000"/>
                </a:solidFill>
                <a:cs typeface="Courier New" pitchFamily="49" charset="0"/>
              </a:rPr>
              <a:t>Switch – Example-3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858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990600"/>
            <a:ext cx="8610600" cy="405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          			</a:t>
            </a:r>
            <a:endParaRPr lang="en-US" sz="3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228600" y="838200"/>
            <a:ext cx="8382000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600" dirty="0" err="1">
                <a:solidFill>
                  <a:srgbClr val="000000"/>
                </a:solidFill>
                <a:latin typeface="+mj-lt"/>
                <a:cs typeface="Arial" pitchFamily="34" charset="0"/>
              </a:rPr>
              <a:t>int</a:t>
            </a:r>
            <a:r>
              <a:rPr lang="en-US" sz="2600" dirty="0">
                <a:solidFill>
                  <a:srgbClr val="000000"/>
                </a:solidFill>
                <a:latin typeface="+mj-lt"/>
                <a:cs typeface="Arial" pitchFamily="34" charset="0"/>
              </a:rPr>
              <a:t>  n1, n2; </a:t>
            </a:r>
            <a:r>
              <a:rPr lang="en-US" sz="2800" dirty="0"/>
              <a:t>char key;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err="1"/>
              <a:t>cout</a:t>
            </a:r>
            <a:r>
              <a:rPr lang="en-US" sz="2800" dirty="0"/>
              <a:t>&lt;&lt;“\</a:t>
            </a:r>
            <a:r>
              <a:rPr lang="en-US" sz="2800" dirty="0" err="1"/>
              <a:t>nEnter</a:t>
            </a:r>
            <a:r>
              <a:rPr lang="en-US" sz="2800" dirty="0"/>
              <a:t> numbers: “;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err="1"/>
              <a:t>cin</a:t>
            </a:r>
            <a:r>
              <a:rPr lang="en-US" sz="2800" dirty="0"/>
              <a:t>&gt;&gt;n1&gt;&gt;n2;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err="1"/>
              <a:t>cout</a:t>
            </a:r>
            <a:r>
              <a:rPr lang="en-US" sz="2800" dirty="0"/>
              <a:t>&lt;&lt;“Enter an arithmetic operator”; 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err="1"/>
              <a:t>cin</a:t>
            </a:r>
            <a:r>
              <a:rPr lang="en-US" sz="2800" dirty="0"/>
              <a:t>&gt;&gt; key;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2C14DE"/>
                </a:solidFill>
              </a:rPr>
              <a:t>switch</a:t>
            </a:r>
            <a:r>
              <a:rPr lang="en-US" sz="2800" dirty="0"/>
              <a:t> (key)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/>
              <a:t>{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/>
              <a:t>	</a:t>
            </a:r>
            <a:r>
              <a:rPr lang="en-US" sz="2800" dirty="0">
                <a:solidFill>
                  <a:srgbClr val="2C14DE"/>
                </a:solidFill>
              </a:rPr>
              <a:t>case</a:t>
            </a:r>
            <a:r>
              <a:rPr lang="en-US" sz="2800" dirty="0"/>
              <a:t> ‘+’  :   </a:t>
            </a:r>
            <a:r>
              <a:rPr lang="en-US" sz="2800" dirty="0" err="1"/>
              <a:t>cout</a:t>
            </a:r>
            <a:r>
              <a:rPr lang="en-US" sz="2800" dirty="0"/>
              <a:t>&lt;&lt;(</a:t>
            </a:r>
            <a:r>
              <a:rPr lang="en-US" sz="2800" dirty="0" err="1"/>
              <a:t>a+b</a:t>
            </a:r>
            <a:r>
              <a:rPr lang="en-US" sz="2800" dirty="0"/>
              <a:t>);   break;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/>
              <a:t>	</a:t>
            </a:r>
            <a:r>
              <a:rPr lang="en-US" sz="2800" dirty="0">
                <a:solidFill>
                  <a:srgbClr val="2C14DE"/>
                </a:solidFill>
              </a:rPr>
              <a:t>case</a:t>
            </a:r>
            <a:r>
              <a:rPr lang="en-US" sz="2800" dirty="0"/>
              <a:t> ‘-’   :   </a:t>
            </a:r>
            <a:r>
              <a:rPr lang="en-US" sz="2800" dirty="0" err="1"/>
              <a:t>cout</a:t>
            </a:r>
            <a:r>
              <a:rPr lang="en-US" sz="2800" dirty="0"/>
              <a:t>&lt;&lt;(a-b);    break;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/>
              <a:t>	</a:t>
            </a:r>
            <a:r>
              <a:rPr lang="en-US" sz="2800" dirty="0">
                <a:solidFill>
                  <a:srgbClr val="2C14DE"/>
                </a:solidFill>
              </a:rPr>
              <a:t>case</a:t>
            </a:r>
            <a:r>
              <a:rPr lang="en-US" sz="2800" dirty="0"/>
              <a:t> ‘*’ :   </a:t>
            </a:r>
            <a:r>
              <a:rPr lang="en-US" sz="2800" dirty="0" err="1"/>
              <a:t>cout</a:t>
            </a:r>
            <a:r>
              <a:rPr lang="en-US" sz="2800" dirty="0"/>
              <a:t>&lt;&lt;(a*b);   break;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/>
              <a:t>	</a:t>
            </a:r>
            <a:r>
              <a:rPr lang="en-US" sz="2800" dirty="0">
                <a:solidFill>
                  <a:srgbClr val="2C14DE"/>
                </a:solidFill>
              </a:rPr>
              <a:t>case</a:t>
            </a:r>
            <a:r>
              <a:rPr lang="en-US" sz="2800" dirty="0"/>
              <a:t> ‘/’   :   </a:t>
            </a:r>
            <a:r>
              <a:rPr lang="en-US" sz="2800" dirty="0" err="1"/>
              <a:t>cout</a:t>
            </a:r>
            <a:r>
              <a:rPr lang="en-US" sz="2800" dirty="0"/>
              <a:t>&lt;&lt;(a/b);   break;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/>
              <a:t>	default:      </a:t>
            </a:r>
            <a:r>
              <a:rPr lang="en-US" sz="2800" dirty="0" err="1"/>
              <a:t>cout</a:t>
            </a:r>
            <a:r>
              <a:rPr lang="en-US" sz="2800" dirty="0"/>
              <a:t>&lt;&lt;“Error: Invalid key…";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/>
              <a:t> }</a:t>
            </a:r>
            <a:endParaRPr kumimoji="0" 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382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153400" cy="8382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B80000"/>
                </a:solidFill>
                <a:cs typeface="Courier New" pitchFamily="49" charset="0"/>
              </a:rPr>
              <a:t>Class Exercise-1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7620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838200"/>
            <a:ext cx="86106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en-US" sz="3200" dirty="0">
                <a:solidFill>
                  <a:srgbClr val="2C14DE"/>
                </a:solidFill>
              </a:rPr>
              <a:t> What will be the output of the following code?</a:t>
            </a:r>
            <a:endParaRPr lang="en-US" sz="2400" dirty="0"/>
          </a:p>
          <a:p>
            <a:r>
              <a:rPr lang="en-US" sz="3000" dirty="0"/>
              <a:t>int marks = 60;  </a:t>
            </a:r>
          </a:p>
          <a:p>
            <a:r>
              <a:rPr lang="en-US" sz="3000" dirty="0"/>
              <a:t>switch(marks)</a:t>
            </a:r>
          </a:p>
          <a:p>
            <a:r>
              <a:rPr lang="en-US" sz="3000" dirty="0"/>
              <a:t>{</a:t>
            </a:r>
          </a:p>
          <a:p>
            <a:r>
              <a:rPr lang="en-US" sz="3000" dirty="0"/>
              <a:t>       case  50 : </a:t>
            </a:r>
            <a:r>
              <a:rPr lang="en-US" sz="3000" dirty="0" err="1"/>
              <a:t>cout</a:t>
            </a:r>
            <a:r>
              <a:rPr lang="en-US" sz="3000" dirty="0"/>
              <a:t>&lt;&lt;”Passed”;</a:t>
            </a:r>
          </a:p>
          <a:p>
            <a:r>
              <a:rPr lang="en-US" sz="3000" dirty="0"/>
              <a:t>       case  60 : </a:t>
            </a:r>
            <a:r>
              <a:rPr lang="en-US" sz="3000" dirty="0" err="1"/>
              <a:t>cout</a:t>
            </a:r>
            <a:r>
              <a:rPr lang="en-US" sz="3000" dirty="0"/>
              <a:t>&lt;&lt;”Got C”;</a:t>
            </a:r>
          </a:p>
          <a:p>
            <a:r>
              <a:rPr lang="en-US" sz="3000" dirty="0"/>
              <a:t>       case  70 : </a:t>
            </a:r>
            <a:r>
              <a:rPr lang="en-US" sz="3000" dirty="0" err="1"/>
              <a:t>cout</a:t>
            </a:r>
            <a:r>
              <a:rPr lang="en-US" sz="3000" dirty="0"/>
              <a:t>&lt;&lt;”Got B”;</a:t>
            </a:r>
          </a:p>
          <a:p>
            <a:r>
              <a:rPr lang="en-US" sz="3000" dirty="0"/>
              <a:t>       case  80 : </a:t>
            </a:r>
            <a:r>
              <a:rPr lang="en-US" sz="3000" dirty="0" err="1"/>
              <a:t>cout</a:t>
            </a:r>
            <a:r>
              <a:rPr lang="en-US" sz="3000" dirty="0"/>
              <a:t>&lt;&lt;”Got A”;</a:t>
            </a:r>
          </a:p>
          <a:p>
            <a:r>
              <a:rPr lang="en-US" sz="3000" dirty="0"/>
              <a:t>}</a:t>
            </a:r>
          </a:p>
          <a:p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332" y="1695748"/>
            <a:ext cx="3390900" cy="33623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075" y="5757862"/>
            <a:ext cx="48196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81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153400" cy="8382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B80000"/>
                </a:solidFill>
                <a:cs typeface="Courier New" pitchFamily="49" charset="0"/>
              </a:rPr>
              <a:t>Class </a:t>
            </a:r>
            <a:r>
              <a:rPr lang="en-US" sz="4000" dirty="0" smtClean="0">
                <a:solidFill>
                  <a:srgbClr val="B80000"/>
                </a:solidFill>
                <a:cs typeface="Courier New" pitchFamily="49" charset="0"/>
              </a:rPr>
              <a:t>Exercise-2</a:t>
            </a:r>
            <a:endParaRPr lang="en-US" sz="4000" dirty="0">
              <a:solidFill>
                <a:srgbClr val="B80000"/>
              </a:solidFill>
              <a:cs typeface="Courier New" pitchFamily="49" charset="0"/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7620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990600"/>
            <a:ext cx="86106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dirty="0">
                <a:solidFill>
                  <a:srgbClr val="2C14DE"/>
                </a:solidFill>
              </a:rPr>
              <a:t> What will be the output of the following code?</a:t>
            </a:r>
          </a:p>
          <a:p>
            <a:endParaRPr lang="en-US" sz="2400" dirty="0"/>
          </a:p>
          <a:p>
            <a:r>
              <a:rPr lang="en-US" sz="3200" dirty="0" err="1"/>
              <a:t>int</a:t>
            </a:r>
            <a:r>
              <a:rPr lang="en-US" sz="3200" dirty="0"/>
              <a:t> x=21, y=31, z=44;</a:t>
            </a:r>
          </a:p>
          <a:p>
            <a:endParaRPr lang="en-US" sz="3200" dirty="0"/>
          </a:p>
          <a:p>
            <a:r>
              <a:rPr lang="de-DE" sz="3200" dirty="0"/>
              <a:t>if( ( x&gt;16) &amp;&amp; (y&gt;x) || (z%2==0) )</a:t>
            </a:r>
            <a:endParaRPr lang="en-US" sz="3200" dirty="0"/>
          </a:p>
          <a:p>
            <a:r>
              <a:rPr lang="de-DE" sz="3200" dirty="0"/>
              <a:t>        cout&lt;&lt;“Hello“;</a:t>
            </a:r>
            <a:endParaRPr lang="en-US" sz="3200" dirty="0"/>
          </a:p>
          <a:p>
            <a:r>
              <a:rPr lang="de-DE" sz="3200" dirty="0"/>
              <a:t>else</a:t>
            </a:r>
            <a:endParaRPr lang="en-US" sz="3200" dirty="0"/>
          </a:p>
          <a:p>
            <a:r>
              <a:rPr lang="de-DE" sz="3200" dirty="0"/>
              <a:t>        cout&lt;&lt;“World!“;</a:t>
            </a:r>
            <a:endParaRPr lang="en-US" sz="3200" dirty="0"/>
          </a:p>
          <a:p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409" y="3417888"/>
            <a:ext cx="3686175" cy="2247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28" y="5890673"/>
            <a:ext cx="49244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64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153400" cy="8382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B80000"/>
                </a:solidFill>
                <a:cs typeface="Courier New" pitchFamily="49" charset="0"/>
              </a:rPr>
              <a:t>Class </a:t>
            </a:r>
            <a:r>
              <a:rPr lang="en-US" sz="4000" dirty="0" smtClean="0">
                <a:solidFill>
                  <a:srgbClr val="B80000"/>
                </a:solidFill>
                <a:cs typeface="Courier New" pitchFamily="49" charset="0"/>
              </a:rPr>
              <a:t>Exercise-3</a:t>
            </a:r>
            <a:endParaRPr lang="en-US" sz="4000" dirty="0">
              <a:solidFill>
                <a:srgbClr val="B80000"/>
              </a:solidFill>
              <a:cs typeface="Courier New" pitchFamily="49" charset="0"/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7620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990600"/>
            <a:ext cx="86106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dirty="0">
                <a:solidFill>
                  <a:srgbClr val="2C14DE"/>
                </a:solidFill>
              </a:rPr>
              <a:t> What will be the output of the following code?</a:t>
            </a:r>
          </a:p>
          <a:p>
            <a:r>
              <a:rPr lang="en-US" sz="3200" dirty="0"/>
              <a:t>int a = 5, b = 30;</a:t>
            </a:r>
          </a:p>
          <a:p>
            <a:r>
              <a:rPr lang="en-US" sz="3200" dirty="0"/>
              <a:t>       if(a &gt; b)</a:t>
            </a:r>
          </a:p>
          <a:p>
            <a:r>
              <a:rPr lang="en-US" sz="3200" dirty="0"/>
              <a:t>              if(b &gt; 0)</a:t>
            </a:r>
          </a:p>
          <a:p>
            <a:r>
              <a:rPr lang="en-US" sz="3200" dirty="0"/>
              <a:t>                      a = a + 5;</a:t>
            </a:r>
          </a:p>
          <a:p>
            <a:r>
              <a:rPr lang="en-US" sz="3200" dirty="0"/>
              <a:t>             else</a:t>
            </a:r>
          </a:p>
          <a:p>
            <a:r>
              <a:rPr lang="en-US" sz="3200" dirty="0"/>
              <a:t>                      if(b &gt;= 30)</a:t>
            </a:r>
          </a:p>
          <a:p>
            <a:r>
              <a:rPr lang="en-US" sz="3200" dirty="0"/>
              <a:t>                                b = b * 10;</a:t>
            </a:r>
          </a:p>
          <a:p>
            <a:r>
              <a:rPr lang="en-US" sz="3200" dirty="0"/>
              <a:t>      </a:t>
            </a:r>
          </a:p>
          <a:p>
            <a:r>
              <a:rPr lang="en-US" sz="3200" dirty="0"/>
              <a:t> </a:t>
            </a:r>
            <a:r>
              <a:rPr lang="en-US" sz="3200" dirty="0" err="1"/>
              <a:t>cout</a:t>
            </a:r>
            <a:r>
              <a:rPr lang="en-US" sz="3200" dirty="0"/>
              <a:t>&lt;&lt;”a=”&lt;&lt;a&lt;&lt;” ”&lt;&lt;”, b=”&lt;&lt;b;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925" y="1569719"/>
            <a:ext cx="3495675" cy="26193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550" y="5980112"/>
            <a:ext cx="49149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84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153400" cy="8382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B80000"/>
                </a:solidFill>
                <a:cs typeface="Courier New" pitchFamily="49" charset="0"/>
              </a:rPr>
              <a:t>Class </a:t>
            </a:r>
            <a:r>
              <a:rPr lang="en-US" sz="4000" dirty="0" smtClean="0">
                <a:solidFill>
                  <a:srgbClr val="B80000"/>
                </a:solidFill>
                <a:cs typeface="Courier New" pitchFamily="49" charset="0"/>
              </a:rPr>
              <a:t>Exercise-4</a:t>
            </a:r>
            <a:endParaRPr lang="en-US" sz="4000" dirty="0">
              <a:solidFill>
                <a:srgbClr val="B80000"/>
              </a:solidFill>
              <a:cs typeface="Courier New" pitchFamily="49" charset="0"/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7620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990600"/>
            <a:ext cx="8610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dirty="0">
                <a:solidFill>
                  <a:srgbClr val="2C14DE"/>
                </a:solidFill>
              </a:rPr>
              <a:t> What will be the output of the following code?</a:t>
            </a:r>
          </a:p>
          <a:p>
            <a:r>
              <a:rPr lang="en-US" sz="3200" dirty="0"/>
              <a:t>int x = 5, y = 30;</a:t>
            </a:r>
          </a:p>
          <a:p>
            <a:r>
              <a:rPr lang="en-US" sz="3200" dirty="0"/>
              <a:t>if(y/x &gt; 2)</a:t>
            </a:r>
          </a:p>
          <a:p>
            <a:r>
              <a:rPr lang="en-US" sz="3200" dirty="0"/>
              <a:t>        if(y % x !=2)</a:t>
            </a:r>
          </a:p>
          <a:p>
            <a:r>
              <a:rPr lang="en-US" sz="3200" dirty="0"/>
              <a:t>                 x = x + 2;</a:t>
            </a:r>
          </a:p>
          <a:p>
            <a:r>
              <a:rPr lang="en-US" sz="3200" dirty="0"/>
              <a:t> </a:t>
            </a:r>
          </a:p>
          <a:p>
            <a:r>
              <a:rPr lang="en-US" sz="3200" dirty="0"/>
              <a:t>cout&lt;&lt;x&lt;&lt;”\n“&lt;&lt;y;                      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150" y="1916832"/>
            <a:ext cx="3295650" cy="20859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925" y="5456262"/>
            <a:ext cx="501015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42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153400" cy="8382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B80000"/>
                </a:solidFill>
                <a:cs typeface="Courier New" pitchFamily="49" charset="0"/>
              </a:rPr>
              <a:t>Class </a:t>
            </a:r>
            <a:r>
              <a:rPr lang="en-US" sz="4000" dirty="0" smtClean="0">
                <a:solidFill>
                  <a:srgbClr val="B80000"/>
                </a:solidFill>
                <a:cs typeface="Courier New" pitchFamily="49" charset="0"/>
              </a:rPr>
              <a:t>Exercise-5</a:t>
            </a:r>
            <a:endParaRPr lang="en-US" sz="4000" dirty="0">
              <a:solidFill>
                <a:srgbClr val="B80000"/>
              </a:solidFill>
              <a:cs typeface="Courier New" pitchFamily="49" charset="0"/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7620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838200"/>
            <a:ext cx="8610600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en-US" sz="3200" dirty="0"/>
              <a:t> Write a program that ask the user to enter a number in the range of 1—10. </a:t>
            </a:r>
          </a:p>
          <a:p>
            <a:endParaRPr lang="en-US" sz="3200" dirty="0"/>
          </a:p>
          <a:p>
            <a:r>
              <a:rPr lang="en-US" sz="3200" dirty="0"/>
              <a:t>Use a switch statement and display corresponding Roman Number against each entered decimal value. E.g.,</a:t>
            </a:r>
          </a:p>
          <a:p>
            <a:endParaRPr lang="en-US" sz="3200" dirty="0"/>
          </a:p>
          <a:p>
            <a:pPr lvl="1">
              <a:buFont typeface="Wingdings" pitchFamily="2" charset="2"/>
              <a:buChar char="Ø"/>
            </a:pPr>
            <a:r>
              <a:rPr lang="en-US" sz="3200" dirty="0"/>
              <a:t> 1 </a:t>
            </a:r>
            <a:r>
              <a:rPr lang="en-US" sz="3200" dirty="0">
                <a:sym typeface="Wingdings" pitchFamily="2" charset="2"/>
              </a:rPr>
              <a:t> I</a:t>
            </a:r>
          </a:p>
          <a:p>
            <a:pPr lvl="1">
              <a:buFont typeface="Wingdings" pitchFamily="2" charset="2"/>
              <a:buChar char="Ø"/>
            </a:pPr>
            <a:r>
              <a:rPr lang="en-US" sz="3200" dirty="0">
                <a:sym typeface="Wingdings" pitchFamily="2" charset="2"/>
              </a:rPr>
              <a:t> 2  II</a:t>
            </a:r>
          </a:p>
          <a:p>
            <a:pPr lvl="1">
              <a:buFont typeface="Wingdings" pitchFamily="2" charset="2"/>
              <a:buChar char="Ø"/>
            </a:pPr>
            <a:r>
              <a:rPr lang="en-US" sz="3200" dirty="0">
                <a:sym typeface="Wingdings" pitchFamily="2" charset="2"/>
              </a:rPr>
              <a:t> 3  III</a:t>
            </a:r>
          </a:p>
          <a:p>
            <a:pPr lvl="1">
              <a:buFont typeface="Wingdings" pitchFamily="2" charset="2"/>
              <a:buChar char="Ø"/>
            </a:pPr>
            <a:r>
              <a:rPr lang="en-US" sz="3200" dirty="0">
                <a:sym typeface="Wingdings" pitchFamily="2" charset="2"/>
              </a:rPr>
              <a:t>4  IV</a:t>
            </a:r>
            <a:r>
              <a:rPr lang="en-US" sz="3200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3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153400" cy="8382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B80000"/>
                </a:solidFill>
                <a:cs typeface="Courier New" pitchFamily="49" charset="0"/>
              </a:rPr>
              <a:t>Class Exercise-6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4751040"/>
          </a:xfrm>
        </p:spPr>
        <p:txBody>
          <a:bodyPr>
            <a:normAutofit fontScale="25000" lnSpcReduction="20000"/>
          </a:bodyPr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int main(int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char**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int number;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cout &lt;&lt; "Enter a number between 1 and 10 and I will display its Roman numeral equivalent : ";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&gt;&gt; number;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cout &lt;&lt; "Roman numeral: ";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switch (number)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   case 1: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       cout &lt;&lt; "I";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   break;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   case 2: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       cout &lt;&lt; "II";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   break;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   case 3: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       cout &lt;&lt; "III";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   break;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   case 4: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       cout &lt;&lt; "IV";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   break;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   case 5: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       cout &lt;&lt; "V";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   break;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   case 6: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       cout &lt;&lt; "VI";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   break;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   case 7: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       cout &lt;&lt; "VII";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   break;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   case 8: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       cout &lt;&lt; "VIII";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   break;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   case 9: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       cout &lt;&lt; "IX";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   break;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   case 10: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       cout &lt;&lt; "X";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   break;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   default: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       cout &lt;&lt; "Error!\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nYou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did not enter a number between 1 and 10";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7620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838200"/>
            <a:ext cx="861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5619721"/>
            <a:ext cx="718185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8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153400" cy="8382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B80000"/>
                </a:solidFill>
                <a:cs typeface="Courier New" pitchFamily="49" charset="0"/>
              </a:rPr>
              <a:t>Class Exercise-6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7620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838200"/>
            <a:ext cx="861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868681"/>
            <a:ext cx="8686800" cy="4400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50" y="5445224"/>
            <a:ext cx="727710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61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B80000"/>
                </a:solidFill>
              </a:rPr>
              <a:t>Boolean </a:t>
            </a:r>
            <a:r>
              <a:rPr lang="en-US" dirty="0" smtClean="0">
                <a:solidFill>
                  <a:srgbClr val="2C14DE"/>
                </a:solidFill>
              </a:rPr>
              <a:t>OR</a:t>
            </a:r>
            <a:r>
              <a:rPr lang="en-US" dirty="0" smtClean="0">
                <a:solidFill>
                  <a:srgbClr val="B80000"/>
                </a:solidFill>
              </a:rPr>
              <a:t> / Logical </a:t>
            </a:r>
            <a:r>
              <a:rPr lang="en-US" dirty="0" smtClean="0">
                <a:solidFill>
                  <a:srgbClr val="2C14DE"/>
                </a:solidFill>
              </a:rPr>
              <a:t>OR</a:t>
            </a:r>
            <a:endParaRPr lang="en-US" dirty="0">
              <a:solidFill>
                <a:srgbClr val="2C14D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51806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76200" y="1066800"/>
            <a:ext cx="89154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Symbol:  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C14D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||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b="1" dirty="0" smtClean="0">
                <a:solidFill>
                  <a:srgbClr val="B80000"/>
                </a:solidFill>
              </a:rPr>
              <a:t>ANY</a:t>
            </a:r>
            <a:r>
              <a:rPr lang="en-US" sz="3200" dirty="0" smtClean="0">
                <a:solidFill>
                  <a:srgbClr val="2C14DE"/>
                </a:solidFill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C14D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condition is sufficient to be true for the whole expression to be true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 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(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C14D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== 10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B8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C14D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 == 9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B8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||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C14D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 == 1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// do something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9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B80000"/>
                </a:solidFill>
              </a:rPr>
              <a:t>Boolean </a:t>
            </a:r>
            <a:r>
              <a:rPr lang="en-US" dirty="0" smtClean="0">
                <a:solidFill>
                  <a:srgbClr val="2C14DE"/>
                </a:solidFill>
              </a:rPr>
              <a:t>NOT</a:t>
            </a:r>
            <a:r>
              <a:rPr lang="en-US" dirty="0" smtClean="0">
                <a:solidFill>
                  <a:srgbClr val="B80000"/>
                </a:solidFill>
              </a:rPr>
              <a:t>/ Logical </a:t>
            </a:r>
            <a:r>
              <a:rPr lang="en-US" dirty="0" smtClean="0">
                <a:solidFill>
                  <a:srgbClr val="2C14DE"/>
                </a:solidFill>
              </a:rPr>
              <a:t>NOT</a:t>
            </a:r>
            <a:endParaRPr lang="en-US" dirty="0">
              <a:solidFill>
                <a:srgbClr val="2C14D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51806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76200" y="1066800"/>
            <a:ext cx="89154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Symbol:  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C14D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!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b="1" dirty="0" smtClean="0">
                <a:solidFill>
                  <a:srgbClr val="B80000"/>
                </a:solidFill>
              </a:rPr>
              <a:t>Reverses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C14D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meaning of the condition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(makes a true condition false, OR a false condition true)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 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(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B8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!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C14D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marks &gt; 90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C14D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// do something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4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14745" y="138545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B80000"/>
                </a:solidFill>
              </a:rPr>
              <a:t>Decision Making: Equality and Relational Operators</a:t>
            </a:r>
            <a:endParaRPr lang="en-US" sz="2800" dirty="0">
              <a:solidFill>
                <a:srgbClr val="B8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51806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>
            <p:extLst/>
          </p:nvPr>
        </p:nvGraphicFramePr>
        <p:xfrm>
          <a:off x="171450" y="1901950"/>
          <a:ext cx="8801100" cy="3336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Document" r:id="rId3" imgW="6281928" imgH="2380488" progId="Word.Document.8">
                  <p:embed/>
                </p:oleObj>
              </mc:Choice>
              <mc:Fallback>
                <p:oleObj name="Document" r:id="rId3" imgW="6281928" imgH="2380488" progId="Word.Document.8">
                  <p:embed/>
                  <p:pic>
                    <p:nvPicPr>
                      <p:cNvPr id="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" y="1901950"/>
                        <a:ext cx="8801100" cy="33361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3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Char char="F"/>
            </a:pPr>
            <a:r>
              <a:rPr lang="en-US" altLang="en-US" sz="2800" dirty="0"/>
              <a:t>Selection Statements</a:t>
            </a:r>
          </a:p>
          <a:p>
            <a:pPr lvl="1">
              <a:lnSpc>
                <a:spcPct val="60000"/>
              </a:lnSpc>
              <a:buFontTx/>
              <a:buChar char="–"/>
            </a:pPr>
            <a:r>
              <a:rPr lang="en-US" altLang="en-US" dirty="0"/>
              <a:t>Using </a:t>
            </a:r>
            <a:r>
              <a:rPr lang="en-US" altLang="en-US" sz="2600" dirty="0">
                <a:latin typeface="Courier New" pitchFamily="49" charset="0"/>
              </a:rPr>
              <a:t>if</a:t>
            </a:r>
            <a:r>
              <a:rPr lang="en-US" altLang="en-US" dirty="0"/>
              <a:t> and </a:t>
            </a:r>
            <a:r>
              <a:rPr lang="en-US" altLang="en-US" sz="2600" dirty="0">
                <a:latin typeface="Courier New" pitchFamily="49" charset="0"/>
              </a:rPr>
              <a:t>if...else</a:t>
            </a:r>
            <a:endParaRPr lang="en-US" altLang="en-US" dirty="0"/>
          </a:p>
          <a:p>
            <a:pPr lvl="1">
              <a:lnSpc>
                <a:spcPct val="60000"/>
              </a:lnSpc>
              <a:spcBef>
                <a:spcPct val="50000"/>
              </a:spcBef>
              <a:buFontTx/>
              <a:buChar char="–"/>
            </a:pPr>
            <a:r>
              <a:rPr lang="en-US" altLang="en-US" dirty="0"/>
              <a:t>Nested </a:t>
            </a:r>
            <a:r>
              <a:rPr lang="en-US" altLang="en-US" sz="2600" dirty="0">
                <a:latin typeface="Courier New" pitchFamily="49" charset="0"/>
              </a:rPr>
              <a:t>if</a:t>
            </a:r>
            <a:r>
              <a:rPr lang="en-US" altLang="en-US" dirty="0"/>
              <a:t> Statements</a:t>
            </a:r>
          </a:p>
          <a:p>
            <a:pPr lvl="1">
              <a:lnSpc>
                <a:spcPct val="60000"/>
              </a:lnSpc>
              <a:spcBef>
                <a:spcPct val="50000"/>
              </a:spcBef>
              <a:buFontTx/>
              <a:buChar char="–"/>
            </a:pPr>
            <a:r>
              <a:rPr lang="en-US" altLang="en-US" dirty="0"/>
              <a:t>Using </a:t>
            </a:r>
            <a:r>
              <a:rPr lang="en-US" altLang="en-US" sz="2600" dirty="0">
                <a:latin typeface="Courier New" pitchFamily="49" charset="0"/>
              </a:rPr>
              <a:t>switch</a:t>
            </a:r>
            <a:r>
              <a:rPr lang="en-US" altLang="en-US" dirty="0"/>
              <a:t> Statements</a:t>
            </a:r>
          </a:p>
          <a:p>
            <a:pPr>
              <a:spcBef>
                <a:spcPct val="50000"/>
              </a:spcBef>
              <a:buFont typeface="Monotype Sorts" pitchFamily="2" charset="2"/>
              <a:buChar char="F"/>
            </a:pPr>
            <a:r>
              <a:rPr lang="en-US" altLang="en-US" dirty="0" smtClean="0"/>
              <a:t>Repetition Statements</a:t>
            </a:r>
          </a:p>
          <a:p>
            <a:pPr lvl="1">
              <a:lnSpc>
                <a:spcPct val="60000"/>
              </a:lnSpc>
              <a:spcBef>
                <a:spcPct val="50000"/>
              </a:spcBef>
              <a:buFontTx/>
              <a:buChar char="–"/>
            </a:pPr>
            <a:r>
              <a:rPr lang="en-US" altLang="en-US" dirty="0" smtClean="0"/>
              <a:t>Looping: </a:t>
            </a:r>
            <a:r>
              <a:rPr lang="en-US" altLang="en-US" sz="2600" dirty="0" smtClean="0">
                <a:latin typeface="Courier New" pitchFamily="49" charset="0"/>
              </a:rPr>
              <a:t>while</a:t>
            </a:r>
            <a:r>
              <a:rPr lang="en-US" altLang="en-US" dirty="0" smtClean="0"/>
              <a:t>, </a:t>
            </a:r>
            <a:r>
              <a:rPr lang="en-US" altLang="en-US" sz="2600" dirty="0" smtClean="0">
                <a:latin typeface="Courier New" pitchFamily="49" charset="0"/>
              </a:rPr>
              <a:t>do-while</a:t>
            </a:r>
            <a:r>
              <a:rPr lang="en-US" altLang="en-US" dirty="0" smtClean="0"/>
              <a:t>,</a:t>
            </a:r>
            <a:r>
              <a:rPr lang="en-US" altLang="en-US" sz="2600" dirty="0" smtClean="0">
                <a:latin typeface="Courier New" pitchFamily="49" charset="0"/>
              </a:rPr>
              <a:t> </a:t>
            </a:r>
            <a:r>
              <a:rPr lang="en-US" altLang="en-US" dirty="0" smtClean="0"/>
              <a:t>and</a:t>
            </a:r>
            <a:r>
              <a:rPr lang="en-US" altLang="en-US" sz="2600" dirty="0" smtClean="0">
                <a:latin typeface="Courier New" pitchFamily="49" charset="0"/>
              </a:rPr>
              <a:t> for</a:t>
            </a:r>
            <a:endParaRPr lang="en-US" altLang="en-US" dirty="0" smtClean="0"/>
          </a:p>
          <a:p>
            <a:pPr lvl="1">
              <a:lnSpc>
                <a:spcPct val="60000"/>
              </a:lnSpc>
              <a:spcBef>
                <a:spcPct val="50000"/>
              </a:spcBef>
              <a:buFontTx/>
              <a:buChar char="–"/>
            </a:pPr>
            <a:r>
              <a:rPr lang="en-US" altLang="en-US" dirty="0" smtClean="0"/>
              <a:t>Nested loops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4440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457200" y="83125"/>
            <a:ext cx="8229600" cy="792162"/>
          </a:xfrm>
        </p:spPr>
        <p:txBody>
          <a:bodyPr/>
          <a:lstStyle/>
          <a:p>
            <a:r>
              <a:rPr lang="en-US" dirty="0">
                <a:solidFill>
                  <a:srgbClr val="B80000"/>
                </a:solidFill>
              </a:rPr>
              <a:t>Selection Structures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8382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ecision 6"/>
          <p:cNvSpPr/>
          <p:nvPr/>
        </p:nvSpPr>
        <p:spPr>
          <a:xfrm>
            <a:off x="3352800" y="1917192"/>
            <a:ext cx="2234184" cy="146032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Condition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4213400" y="1624980"/>
            <a:ext cx="508348" cy="1588"/>
          </a:xfrm>
          <a:prstGeom prst="straightConnector1">
            <a:avLst/>
          </a:prstGeom>
          <a:ln w="38100">
            <a:solidFill>
              <a:srgbClr val="2C14DE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>
            <a:off x="5562600" y="2637702"/>
            <a:ext cx="1828800" cy="1588"/>
          </a:xfrm>
          <a:prstGeom prst="line">
            <a:avLst/>
          </a:prstGeom>
          <a:ln w="38100">
            <a:solidFill>
              <a:srgbClr val="2C14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0800000">
            <a:off x="1544786" y="2637702"/>
            <a:ext cx="1828800" cy="1588"/>
          </a:xfrm>
          <a:prstGeom prst="line">
            <a:avLst/>
          </a:prstGeom>
          <a:ln w="38100">
            <a:solidFill>
              <a:srgbClr val="2C14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92730" y="4191000"/>
            <a:ext cx="1752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Do Step 1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88980" y="3402020"/>
            <a:ext cx="1527048" cy="1588"/>
          </a:xfrm>
          <a:prstGeom prst="line">
            <a:avLst/>
          </a:prstGeom>
          <a:ln w="38100">
            <a:solidFill>
              <a:srgbClr val="2C14DE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504710" y="4177145"/>
            <a:ext cx="1752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Do Step 2</a:t>
            </a:r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6628670" y="3388165"/>
            <a:ext cx="1527048" cy="1588"/>
          </a:xfrm>
          <a:prstGeom prst="line">
            <a:avLst/>
          </a:prstGeom>
          <a:ln w="38100">
            <a:solidFill>
              <a:srgbClr val="2C14DE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1454730" y="5166156"/>
            <a:ext cx="5943600" cy="1588"/>
          </a:xfrm>
          <a:prstGeom prst="line">
            <a:avLst/>
          </a:prstGeom>
          <a:ln w="38100">
            <a:solidFill>
              <a:srgbClr val="2C14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1239980" y="4938351"/>
            <a:ext cx="457200" cy="1588"/>
          </a:xfrm>
          <a:prstGeom prst="line">
            <a:avLst/>
          </a:prstGeom>
          <a:ln w="38100">
            <a:solidFill>
              <a:srgbClr val="2C14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7175861" y="4952206"/>
            <a:ext cx="457200" cy="1588"/>
          </a:xfrm>
          <a:prstGeom prst="line">
            <a:avLst/>
          </a:prstGeom>
          <a:ln w="38100">
            <a:solidFill>
              <a:srgbClr val="2C14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4242420" y="5432322"/>
            <a:ext cx="508348" cy="1588"/>
          </a:xfrm>
          <a:prstGeom prst="straightConnector1">
            <a:avLst/>
          </a:prstGeom>
          <a:ln w="38100">
            <a:solidFill>
              <a:srgbClr val="2C14DE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05000" y="2221468"/>
            <a:ext cx="7039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008000"/>
                </a:solidFill>
              </a:rPr>
              <a:t>True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16147" y="2244435"/>
            <a:ext cx="7700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B80000"/>
                </a:solidFill>
              </a:rPr>
              <a:t>False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7363</TotalTime>
  <Words>1422</Words>
  <Application>Microsoft Office PowerPoint</Application>
  <PresentationFormat>On-screen Show (4:3)</PresentationFormat>
  <Paragraphs>436</Paragraphs>
  <Slides>47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Calibri</vt:lpstr>
      <vt:lpstr>Courier New</vt:lpstr>
      <vt:lpstr>euclid_circular_a</vt:lpstr>
      <vt:lpstr>Monotype Sorts</vt:lpstr>
      <vt:lpstr>Wingdings</vt:lpstr>
      <vt:lpstr>Office Theme</vt:lpstr>
      <vt:lpstr>Document</vt:lpstr>
      <vt:lpstr>Selection Structures  (if &amp; switch statements) </vt:lpstr>
      <vt:lpstr>Equality and Relational Operators</vt:lpstr>
      <vt:lpstr>Logical Operators</vt:lpstr>
      <vt:lpstr>Boolean AND or logical AND</vt:lpstr>
      <vt:lpstr>Boolean OR / Logical OR</vt:lpstr>
      <vt:lpstr>Boolean NOT/ Logical NOT</vt:lpstr>
      <vt:lpstr>Decision Making: Equality and Relational Operators</vt:lpstr>
      <vt:lpstr>Control Statements</vt:lpstr>
      <vt:lpstr>Selection Structures</vt:lpstr>
      <vt:lpstr>Selection Statements</vt:lpstr>
      <vt:lpstr>if statement (One way Selection)</vt:lpstr>
      <vt:lpstr>How if statement Works?</vt:lpstr>
      <vt:lpstr>If statement (One Way)</vt:lpstr>
      <vt:lpstr>If statement (One Way)</vt:lpstr>
      <vt:lpstr>Valid or Invalid???</vt:lpstr>
      <vt:lpstr>Sample of if program</vt:lpstr>
      <vt:lpstr>Examples…. (if, one-way)</vt:lpstr>
      <vt:lpstr>Examples…. (if, one-way)</vt:lpstr>
      <vt:lpstr>if...else statement (Two way Selection)</vt:lpstr>
      <vt:lpstr>How if…else statement Works?</vt:lpstr>
      <vt:lpstr>Sample of if…else program</vt:lpstr>
      <vt:lpstr>Example…. (if, Two-way)</vt:lpstr>
      <vt:lpstr>Example…. (if, Two-way)</vt:lpstr>
      <vt:lpstr>if...else...else if statement</vt:lpstr>
      <vt:lpstr>How if...else...else if statement Works?</vt:lpstr>
      <vt:lpstr>Sample of if...else...else if program</vt:lpstr>
      <vt:lpstr>Example: The else...if Construction</vt:lpstr>
      <vt:lpstr>Same Or Not?</vt:lpstr>
      <vt:lpstr>Nested if...else Statement</vt:lpstr>
      <vt:lpstr>Sample of  Nested if program</vt:lpstr>
      <vt:lpstr>Example: Nested “if...else” Statements</vt:lpstr>
      <vt:lpstr>Example: Nested if program</vt:lpstr>
      <vt:lpstr>Same or Not??</vt:lpstr>
      <vt:lpstr>switch statement</vt:lpstr>
      <vt:lpstr>Switch - Syntax</vt:lpstr>
      <vt:lpstr>switch statement (without break)</vt:lpstr>
      <vt:lpstr>switch statement (with break)</vt:lpstr>
      <vt:lpstr>Switch – Example-1</vt:lpstr>
      <vt:lpstr>Switch – Example-2</vt:lpstr>
      <vt:lpstr>Switch – Example-3</vt:lpstr>
      <vt:lpstr>Class Exercise-1</vt:lpstr>
      <vt:lpstr>Class Exercise-2</vt:lpstr>
      <vt:lpstr>Class Exercise-3</vt:lpstr>
      <vt:lpstr>Class Exercise-4</vt:lpstr>
      <vt:lpstr>Class Exercise-5</vt:lpstr>
      <vt:lpstr>Class Exercise-6</vt:lpstr>
      <vt:lpstr>Class Exercise-6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aleem</dc:creator>
  <cp:lastModifiedBy>DELL</cp:lastModifiedBy>
  <cp:revision>768</cp:revision>
  <dcterms:created xsi:type="dcterms:W3CDTF">2012-08-28T12:59:58Z</dcterms:created>
  <dcterms:modified xsi:type="dcterms:W3CDTF">2021-11-05T03:07:01Z</dcterms:modified>
</cp:coreProperties>
</file>