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61"/>
  </p:notesMasterIdLst>
  <p:sldIdLst>
    <p:sldId id="278" r:id="rId3"/>
    <p:sldId id="280" r:id="rId4"/>
    <p:sldId id="281" r:id="rId5"/>
    <p:sldId id="285" r:id="rId6"/>
    <p:sldId id="279" r:id="rId7"/>
    <p:sldId id="380" r:id="rId8"/>
    <p:sldId id="381" r:id="rId9"/>
    <p:sldId id="382" r:id="rId10"/>
    <p:sldId id="275" r:id="rId11"/>
    <p:sldId id="276" r:id="rId12"/>
    <p:sldId id="277" r:id="rId13"/>
    <p:sldId id="385" r:id="rId14"/>
    <p:sldId id="386" r:id="rId15"/>
    <p:sldId id="387" r:id="rId16"/>
    <p:sldId id="388" r:id="rId17"/>
    <p:sldId id="389" r:id="rId18"/>
    <p:sldId id="390" r:id="rId19"/>
    <p:sldId id="391" r:id="rId20"/>
    <p:sldId id="392" r:id="rId21"/>
    <p:sldId id="393" r:id="rId22"/>
    <p:sldId id="394" r:id="rId23"/>
    <p:sldId id="395" r:id="rId24"/>
    <p:sldId id="289" r:id="rId25"/>
    <p:sldId id="290" r:id="rId26"/>
    <p:sldId id="293" r:id="rId27"/>
    <p:sldId id="288" r:id="rId28"/>
    <p:sldId id="365" r:id="rId29"/>
    <p:sldId id="283" r:id="rId30"/>
    <p:sldId id="366" r:id="rId31"/>
    <p:sldId id="368" r:id="rId32"/>
    <p:sldId id="369" r:id="rId33"/>
    <p:sldId id="370" r:id="rId34"/>
    <p:sldId id="282" r:id="rId35"/>
    <p:sldId id="297" r:id="rId36"/>
    <p:sldId id="378" r:id="rId37"/>
    <p:sldId id="328" r:id="rId38"/>
    <p:sldId id="344" r:id="rId39"/>
    <p:sldId id="371" r:id="rId40"/>
    <p:sldId id="372" r:id="rId41"/>
    <p:sldId id="373" r:id="rId42"/>
    <p:sldId id="377" r:id="rId43"/>
    <p:sldId id="383" r:id="rId44"/>
    <p:sldId id="284" r:id="rId45"/>
    <p:sldId id="384" r:id="rId46"/>
    <p:sldId id="286" r:id="rId47"/>
    <p:sldId id="287" r:id="rId48"/>
    <p:sldId id="313" r:id="rId49"/>
    <p:sldId id="324" r:id="rId50"/>
    <p:sldId id="322" r:id="rId51"/>
    <p:sldId id="325" r:id="rId52"/>
    <p:sldId id="323" r:id="rId53"/>
    <p:sldId id="326" r:id="rId54"/>
    <p:sldId id="319" r:id="rId55"/>
    <p:sldId id="320" r:id="rId56"/>
    <p:sldId id="321" r:id="rId57"/>
    <p:sldId id="334" r:id="rId58"/>
    <p:sldId id="333" r:id="rId59"/>
    <p:sldId id="32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BC7"/>
    <a:srgbClr val="008000"/>
    <a:srgbClr val="B80000"/>
    <a:srgbClr val="160C5C"/>
    <a:srgbClr val="2C14DE"/>
    <a:srgbClr val="39DFE7"/>
    <a:srgbClr val="27558D"/>
    <a:srgbClr val="D20000"/>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8" autoAdjust="0"/>
    <p:restoredTop sz="92420" autoAdjust="0"/>
  </p:normalViewPr>
  <p:slideViewPr>
    <p:cSldViewPr>
      <p:cViewPr varScale="1">
        <p:scale>
          <a:sx n="48" d="100"/>
          <a:sy n="48" d="100"/>
        </p:scale>
        <p:origin x="152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2AC187-C0AA-4A6A-BF8E-10F3D85C1A15}" type="datetimeFigureOut">
              <a:rPr lang="en-US" smtClean="0"/>
              <a:pPr/>
              <a:t>10/27/2022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8B042-BBAA-416E-A5FB-5C41925677BE}" type="slidenum">
              <a:rPr lang="en-US" smtClean="0"/>
              <a:pPr/>
              <a:t>‹#›</a:t>
            </a:fld>
            <a:endParaRPr lang="en-US"/>
          </a:p>
        </p:txBody>
      </p:sp>
    </p:spTree>
    <p:extLst>
      <p:ext uri="{BB962C8B-B14F-4D97-AF65-F5344CB8AC3E}">
        <p14:creationId xmlns:p14="http://schemas.microsoft.com/office/powerpoint/2010/main" val="123828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15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40</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001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191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3426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73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34</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511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8248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32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640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035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2D0F41-CA7B-4ECA-B0C2-CFD07AAAD979}" type="datetime1">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70B95A-F444-448A-BDCE-F248D251B547}" type="datetime1">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F762F0-6903-4154-83B8-4AB9021FF072}" type="datetime1">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CB24E7D8-95EF-443C-B7A8-D3BE723793C5}" type="datetime1">
              <a:rPr lang="en-US" smtClean="0"/>
              <a:t>10/27/2022</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D474410-A3CD-4930-835E-FFCA3D92A82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70684" y="106680"/>
            <a:ext cx="5802630" cy="632460"/>
          </a:xfrm>
          <a:prstGeom prst="rect">
            <a:avLst/>
          </a:prstGeom>
        </p:spPr>
        <p:txBody>
          <a:bodyPr wrap="square" lIns="0" tIns="0" rIns="0" bIns="0">
            <a:spAutoFit/>
          </a:bodyPr>
          <a:lstStyle>
            <a:lvl1pPr>
              <a:defRPr sz="3950" b="0" i="0">
                <a:solidFill>
                  <a:srgbClr val="B80000"/>
                </a:solidFill>
                <a:latin typeface="Carlito"/>
                <a:cs typeface="Carlito"/>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93086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B80000"/>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05792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B80000"/>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44088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rgbClr val="B8000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2277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3964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D0D8B-ABFB-4EF5-A0C5-A1CC5550A2A9}" type="datetime1">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22E05-DD69-4692-9384-78DAAC3FF8AA}" type="datetime1">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0CE68D-D75F-41DF-A7B9-A9BC3CE1D6A2}" type="datetime1">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0F0DC7-84A0-451B-BA0B-BFB724F47DDB}" type="datetime1">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162BC5-637D-468C-80D6-50F6CECF5AFA}" type="datetime1">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2BBDC-7EE4-4720-A627-9D5A3824D0BD}" type="datetime1">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D11E6-DFDD-4DED-900B-F20DF81E2790}" type="datetime1">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6BE17-E403-442F-9594-58FB0B9F631F}" type="datetime1">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58B61-9CE6-4E4D-99DB-5DC67EB6647D}" type="datetime1">
              <a:rPr lang="en-US" smtClean="0"/>
              <a:t>10/27/2022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99920" y="114680"/>
            <a:ext cx="6344158" cy="632460"/>
          </a:xfrm>
          <a:prstGeom prst="rect">
            <a:avLst/>
          </a:prstGeom>
        </p:spPr>
        <p:txBody>
          <a:bodyPr wrap="square" lIns="0" tIns="0" rIns="0" bIns="0">
            <a:spAutoFit/>
          </a:bodyPr>
          <a:lstStyle>
            <a:lvl1pPr>
              <a:defRPr sz="3950" b="0" i="0">
                <a:solidFill>
                  <a:srgbClr val="B80000"/>
                </a:solidFill>
                <a:latin typeface="Carlito"/>
                <a:cs typeface="Carlito"/>
              </a:defRPr>
            </a:lvl1pPr>
          </a:lstStyle>
          <a:p>
            <a:endParaRPr/>
          </a:p>
        </p:txBody>
      </p:sp>
      <p:sp>
        <p:nvSpPr>
          <p:cNvPr id="3" name="Holder 3"/>
          <p:cNvSpPr>
            <a:spLocks noGrp="1"/>
          </p:cNvSpPr>
          <p:nvPr>
            <p:ph type="body" idx="1"/>
          </p:nvPr>
        </p:nvSpPr>
        <p:spPr>
          <a:xfrm>
            <a:off x="329882" y="1204499"/>
            <a:ext cx="4954270" cy="3620770"/>
          </a:xfrm>
          <a:prstGeom prst="rect">
            <a:avLst/>
          </a:prstGeom>
        </p:spPr>
        <p:txBody>
          <a:bodyPr wrap="square" lIns="0" tIns="0" rIns="0" bIns="0">
            <a:spAutoFit/>
          </a:bodyPr>
          <a:lstStyle>
            <a:lvl1pPr>
              <a:defRPr sz="275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066431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sz="5200" dirty="0">
                <a:solidFill>
                  <a:srgbClr val="160C5C"/>
                </a:solidFill>
              </a:rPr>
              <a:t>Loop constructs</a:t>
            </a:r>
            <a:br>
              <a:rPr lang="en-US" sz="5200" dirty="0">
                <a:solidFill>
                  <a:srgbClr val="160C5C"/>
                </a:solidFill>
              </a:rPr>
            </a:br>
            <a:endParaRPr lang="en-US" sz="2600" dirty="0"/>
          </a:p>
        </p:txBody>
      </p:sp>
      <p:sp>
        <p:nvSpPr>
          <p:cNvPr id="5" name="Subtitle 4">
            <a:extLst>
              <a:ext uri="{FF2B5EF4-FFF2-40B4-BE49-F238E27FC236}">
                <a16:creationId xmlns:a16="http://schemas.microsoft.com/office/drawing/2014/main" id="{288A8706-5784-505B-CD7A-F60923FF63B7}"/>
              </a:ext>
            </a:extLst>
          </p:cNvPr>
          <p:cNvSpPr>
            <a:spLocks noGrp="1"/>
          </p:cNvSpPr>
          <p:nvPr>
            <p:ph type="subTitle" idx="1"/>
          </p:nvPr>
        </p:nvSpPr>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1430" rIns="0" bIns="0" rtlCol="0">
            <a:spAutoFit/>
          </a:bodyPr>
          <a:lstStyle/>
          <a:p>
            <a:pPr marL="12700" marR="2510790">
              <a:lnSpc>
                <a:spcPct val="143300"/>
              </a:lnSpc>
              <a:spcBef>
                <a:spcPts val="90"/>
              </a:spcBef>
            </a:pPr>
            <a:r>
              <a:rPr spc="-15" dirty="0"/>
              <a:t>int </a:t>
            </a:r>
            <a:r>
              <a:rPr spc="5" dirty="0"/>
              <a:t>count </a:t>
            </a:r>
            <a:r>
              <a:rPr spc="10" dirty="0"/>
              <a:t>= </a:t>
            </a:r>
            <a:r>
              <a:rPr spc="15" dirty="0"/>
              <a:t>0;  </a:t>
            </a:r>
            <a:r>
              <a:rPr spc="-20" dirty="0"/>
              <a:t>while </a:t>
            </a:r>
            <a:r>
              <a:rPr spc="5" dirty="0"/>
              <a:t>(count </a:t>
            </a:r>
            <a:r>
              <a:rPr spc="10" dirty="0"/>
              <a:t>&lt;</a:t>
            </a:r>
            <a:r>
              <a:rPr spc="235" dirty="0"/>
              <a:t> </a:t>
            </a:r>
            <a:r>
              <a:rPr spc="15" dirty="0"/>
              <a:t>2)</a:t>
            </a:r>
          </a:p>
          <a:p>
            <a:pPr marL="12700">
              <a:lnSpc>
                <a:spcPct val="100000"/>
              </a:lnSpc>
              <a:spcBef>
                <a:spcPts val="1430"/>
              </a:spcBef>
            </a:pPr>
            <a:r>
              <a:rPr spc="5" dirty="0"/>
              <a:t>{</a:t>
            </a:r>
          </a:p>
          <a:p>
            <a:pPr marL="927735" marR="5080">
              <a:lnSpc>
                <a:spcPct val="141100"/>
              </a:lnSpc>
              <a:spcBef>
                <a:spcPts val="80"/>
              </a:spcBef>
            </a:pPr>
            <a:r>
              <a:rPr spc="15" dirty="0"/>
              <a:t>cout </a:t>
            </a:r>
            <a:r>
              <a:rPr spc="-5" dirty="0"/>
              <a:t>&lt;&lt; </a:t>
            </a:r>
            <a:r>
              <a:rPr spc="10" dirty="0"/>
              <a:t>"Welcome </a:t>
            </a:r>
            <a:r>
              <a:rPr spc="-5" dirty="0"/>
              <a:t>to </a:t>
            </a:r>
            <a:r>
              <a:rPr dirty="0"/>
              <a:t>C++!";  </a:t>
            </a:r>
            <a:r>
              <a:rPr spc="-5" dirty="0"/>
              <a:t>count++;</a:t>
            </a:r>
          </a:p>
          <a:p>
            <a:pPr marL="12700">
              <a:lnSpc>
                <a:spcPct val="100000"/>
              </a:lnSpc>
              <a:spcBef>
                <a:spcPts val="1430"/>
              </a:spcBef>
            </a:pPr>
            <a:r>
              <a:rPr spc="5" dirty="0"/>
              <a:t>}</a:t>
            </a:r>
          </a:p>
        </p:txBody>
      </p:sp>
      <p:grpSp>
        <p:nvGrpSpPr>
          <p:cNvPr id="3" name="object 3"/>
          <p:cNvGrpSpPr/>
          <p:nvPr/>
        </p:nvGrpSpPr>
        <p:grpSpPr>
          <a:xfrm>
            <a:off x="200020" y="981133"/>
            <a:ext cx="4820285" cy="838835"/>
            <a:chOff x="200020" y="981133"/>
            <a:chExt cx="4820285" cy="838835"/>
          </a:xfrm>
        </p:grpSpPr>
        <p:sp>
          <p:nvSpPr>
            <p:cNvPr id="4" name="object 4"/>
            <p:cNvSpPr/>
            <p:nvPr/>
          </p:nvSpPr>
          <p:spPr>
            <a:xfrm>
              <a:off x="204787" y="1433575"/>
              <a:ext cx="3095625" cy="381000"/>
            </a:xfrm>
            <a:custGeom>
              <a:avLst/>
              <a:gdLst/>
              <a:ahLst/>
              <a:cxnLst/>
              <a:rect l="l" t="t" r="r" b="b"/>
              <a:pathLst>
                <a:path w="3095625" h="381000">
                  <a:moveTo>
                    <a:pt x="3095625" y="0"/>
                  </a:moveTo>
                  <a:lnTo>
                    <a:pt x="0" y="0"/>
                  </a:lnTo>
                  <a:lnTo>
                    <a:pt x="0" y="381000"/>
                  </a:lnTo>
                  <a:lnTo>
                    <a:pt x="3095625" y="381000"/>
                  </a:lnTo>
                  <a:lnTo>
                    <a:pt x="3095625" y="0"/>
                  </a:lnTo>
                  <a:close/>
                </a:path>
              </a:pathLst>
            </a:custGeom>
            <a:solidFill>
              <a:srgbClr val="4F81BC">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204787" y="1433575"/>
              <a:ext cx="3095625" cy="381000"/>
            </a:xfrm>
            <a:custGeom>
              <a:avLst/>
              <a:gdLst/>
              <a:ahLst/>
              <a:cxnLst/>
              <a:rect l="l" t="t" r="r" b="b"/>
              <a:pathLst>
                <a:path w="3095625" h="381000">
                  <a:moveTo>
                    <a:pt x="0" y="381000"/>
                  </a:moveTo>
                  <a:lnTo>
                    <a:pt x="3095625" y="381000"/>
                  </a:lnTo>
                  <a:lnTo>
                    <a:pt x="3095625" y="0"/>
                  </a:lnTo>
                  <a:lnTo>
                    <a:pt x="0" y="0"/>
                  </a:lnTo>
                  <a:lnTo>
                    <a:pt x="0" y="3810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2246375" y="985900"/>
              <a:ext cx="2768600" cy="675640"/>
            </a:xfrm>
            <a:custGeom>
              <a:avLst/>
              <a:gdLst/>
              <a:ahLst/>
              <a:cxnLst/>
              <a:rect l="l" t="t" r="r" b="b"/>
              <a:pathLst>
                <a:path w="2768600" h="675639">
                  <a:moveTo>
                    <a:pt x="1673987" y="381000"/>
                  </a:moveTo>
                  <a:lnTo>
                    <a:pt x="1204849" y="381000"/>
                  </a:lnTo>
                  <a:lnTo>
                    <a:pt x="0" y="675386"/>
                  </a:lnTo>
                  <a:lnTo>
                    <a:pt x="1673987" y="381000"/>
                  </a:lnTo>
                  <a:close/>
                </a:path>
                <a:path w="2768600" h="675639">
                  <a:moveTo>
                    <a:pt x="2704973" y="0"/>
                  </a:moveTo>
                  <a:lnTo>
                    <a:pt x="955675" y="0"/>
                  </a:lnTo>
                  <a:lnTo>
                    <a:pt x="930911" y="4974"/>
                  </a:lnTo>
                  <a:lnTo>
                    <a:pt x="910732" y="18557"/>
                  </a:lnTo>
                  <a:lnTo>
                    <a:pt x="897149" y="38736"/>
                  </a:lnTo>
                  <a:lnTo>
                    <a:pt x="892175" y="63500"/>
                  </a:lnTo>
                  <a:lnTo>
                    <a:pt x="892200" y="317500"/>
                  </a:lnTo>
                  <a:lnTo>
                    <a:pt x="897149" y="342155"/>
                  </a:lnTo>
                  <a:lnTo>
                    <a:pt x="910732" y="362378"/>
                  </a:lnTo>
                  <a:lnTo>
                    <a:pt x="930911" y="376005"/>
                  </a:lnTo>
                  <a:lnTo>
                    <a:pt x="955675" y="381000"/>
                  </a:lnTo>
                  <a:lnTo>
                    <a:pt x="2704973" y="381000"/>
                  </a:lnTo>
                  <a:lnTo>
                    <a:pt x="2749978" y="362378"/>
                  </a:lnTo>
                  <a:lnTo>
                    <a:pt x="2768574" y="317500"/>
                  </a:lnTo>
                  <a:lnTo>
                    <a:pt x="2768600" y="63500"/>
                  </a:lnTo>
                  <a:lnTo>
                    <a:pt x="2763605" y="38736"/>
                  </a:lnTo>
                  <a:lnTo>
                    <a:pt x="2749978" y="18557"/>
                  </a:lnTo>
                  <a:lnTo>
                    <a:pt x="2729755" y="4974"/>
                  </a:lnTo>
                  <a:lnTo>
                    <a:pt x="2704973"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2246375" y="985900"/>
              <a:ext cx="2768600" cy="675640"/>
            </a:xfrm>
            <a:custGeom>
              <a:avLst/>
              <a:gdLst/>
              <a:ahLst/>
              <a:cxnLst/>
              <a:rect l="l" t="t" r="r" b="b"/>
              <a:pathLst>
                <a:path w="2768600" h="675639">
                  <a:moveTo>
                    <a:pt x="892175" y="63500"/>
                  </a:moveTo>
                  <a:lnTo>
                    <a:pt x="897149" y="38736"/>
                  </a:lnTo>
                  <a:lnTo>
                    <a:pt x="910732" y="18557"/>
                  </a:lnTo>
                  <a:lnTo>
                    <a:pt x="930911" y="4974"/>
                  </a:lnTo>
                  <a:lnTo>
                    <a:pt x="955675" y="0"/>
                  </a:lnTo>
                  <a:lnTo>
                    <a:pt x="1204849" y="0"/>
                  </a:lnTo>
                  <a:lnTo>
                    <a:pt x="1673987" y="0"/>
                  </a:lnTo>
                  <a:lnTo>
                    <a:pt x="2704973" y="0"/>
                  </a:lnTo>
                  <a:lnTo>
                    <a:pt x="2729755" y="4974"/>
                  </a:lnTo>
                  <a:lnTo>
                    <a:pt x="2749978" y="18557"/>
                  </a:lnTo>
                  <a:lnTo>
                    <a:pt x="2763605" y="38736"/>
                  </a:lnTo>
                  <a:lnTo>
                    <a:pt x="2768600" y="63500"/>
                  </a:lnTo>
                  <a:lnTo>
                    <a:pt x="2768600" y="222250"/>
                  </a:lnTo>
                  <a:lnTo>
                    <a:pt x="2768600" y="317500"/>
                  </a:lnTo>
                  <a:lnTo>
                    <a:pt x="2763605" y="342155"/>
                  </a:lnTo>
                  <a:lnTo>
                    <a:pt x="2749978" y="362378"/>
                  </a:lnTo>
                  <a:lnTo>
                    <a:pt x="2729755" y="376005"/>
                  </a:lnTo>
                  <a:lnTo>
                    <a:pt x="2704973" y="381000"/>
                  </a:lnTo>
                  <a:lnTo>
                    <a:pt x="1673987" y="381000"/>
                  </a:lnTo>
                  <a:lnTo>
                    <a:pt x="0" y="675386"/>
                  </a:lnTo>
                  <a:lnTo>
                    <a:pt x="1204849" y="381000"/>
                  </a:lnTo>
                  <a:lnTo>
                    <a:pt x="955675" y="381000"/>
                  </a:lnTo>
                  <a:lnTo>
                    <a:pt x="930911" y="376005"/>
                  </a:lnTo>
                  <a:lnTo>
                    <a:pt x="910732" y="362378"/>
                  </a:lnTo>
                  <a:lnTo>
                    <a:pt x="897149" y="342155"/>
                  </a:lnTo>
                  <a:lnTo>
                    <a:pt x="892175" y="317373"/>
                  </a:lnTo>
                  <a:lnTo>
                    <a:pt x="892175" y="222250"/>
                  </a:lnTo>
                  <a:lnTo>
                    <a:pt x="892175" y="635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object 8"/>
          <p:cNvSpPr txBox="1"/>
          <p:nvPr/>
        </p:nvSpPr>
        <p:spPr>
          <a:xfrm>
            <a:off x="3366515" y="1015428"/>
            <a:ext cx="142176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arlito"/>
                <a:ea typeface="+mn-ea"/>
                <a:cs typeface="Carlito"/>
              </a:rPr>
              <a:t>Initialize</a:t>
            </a:r>
            <a:r>
              <a:rPr kumimoji="0" sz="1800" b="1" i="0" u="none" strike="noStrike" kern="1200" cap="none" spc="-160"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count</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9" name="object 9"/>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204499"/>
            <a:ext cx="2448560" cy="1226820"/>
          </a:xfrm>
          <a:prstGeom prst="rect">
            <a:avLst/>
          </a:prstGeom>
        </p:spPr>
        <p:txBody>
          <a:bodyPr vert="horz" wrap="square" lIns="0" tIns="11430" rIns="0" bIns="0" rtlCol="0">
            <a:spAutoFit/>
          </a:bodyPr>
          <a:lstStyle/>
          <a:p>
            <a:pPr marL="12700" marR="5080" lvl="0" indent="0" algn="l" defTabSz="914400" rtl="0" eaLnBrk="1" fontAlgn="auto" latinLnBrk="0" hangingPunct="1">
              <a:lnSpc>
                <a:spcPct val="143300"/>
              </a:lnSpc>
              <a:spcBef>
                <a:spcPts val="90"/>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  </a:t>
            </a: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35"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a:spLocks noGrp="1"/>
          </p:cNvSpPr>
          <p:nvPr>
            <p:ph type="body" idx="1"/>
          </p:nvPr>
        </p:nvSpPr>
        <p:spPr>
          <a:prstGeom prst="rect">
            <a:avLst/>
          </a:prstGeom>
        </p:spPr>
        <p:txBody>
          <a:bodyPr vert="horz" wrap="square" lIns="0" tIns="1394712" rIns="0" bIns="0" rtlCol="0">
            <a:spAutoFit/>
          </a:bodyPr>
          <a:lstStyle/>
          <a:p>
            <a:pPr marL="12700">
              <a:lnSpc>
                <a:spcPct val="100000"/>
              </a:lnSpc>
              <a:spcBef>
                <a:spcPts val="1530"/>
              </a:spcBef>
            </a:pPr>
            <a:r>
              <a:rPr spc="5" dirty="0"/>
              <a:t>{</a:t>
            </a:r>
          </a:p>
          <a:p>
            <a:pPr marL="927735" marR="5080">
              <a:lnSpc>
                <a:spcPct val="141100"/>
              </a:lnSpc>
              <a:spcBef>
                <a:spcPts val="75"/>
              </a:spcBef>
            </a:pPr>
            <a:r>
              <a:rPr spc="15" dirty="0"/>
              <a:t>cout </a:t>
            </a:r>
            <a:r>
              <a:rPr spc="-5" dirty="0"/>
              <a:t>&lt;&lt; </a:t>
            </a:r>
            <a:r>
              <a:rPr spc="10" dirty="0"/>
              <a:t>"Welcome </a:t>
            </a:r>
            <a:r>
              <a:rPr spc="-5" dirty="0"/>
              <a:t>to </a:t>
            </a:r>
            <a:r>
              <a:rPr dirty="0"/>
              <a:t>C++!";  </a:t>
            </a:r>
            <a:r>
              <a:rPr spc="-5" dirty="0"/>
              <a:t>count++;</a:t>
            </a:r>
          </a:p>
          <a:p>
            <a:pPr marL="12700">
              <a:lnSpc>
                <a:spcPct val="100000"/>
              </a:lnSpc>
              <a:spcBef>
                <a:spcPts val="1435"/>
              </a:spcBef>
            </a:pPr>
            <a:r>
              <a:rPr spc="5" dirty="0"/>
              <a:t>}</a:t>
            </a:r>
          </a:p>
        </p:txBody>
      </p:sp>
      <p:grpSp>
        <p:nvGrpSpPr>
          <p:cNvPr id="4" name="object 4"/>
          <p:cNvGrpSpPr/>
          <p:nvPr/>
        </p:nvGrpSpPr>
        <p:grpSpPr>
          <a:xfrm>
            <a:off x="3013964" y="1199896"/>
            <a:ext cx="2797175" cy="994410"/>
            <a:chOff x="3013964" y="1199896"/>
            <a:chExt cx="2797175" cy="994410"/>
          </a:xfrm>
        </p:grpSpPr>
        <p:sp>
          <p:nvSpPr>
            <p:cNvPr id="5" name="object 5"/>
            <p:cNvSpPr/>
            <p:nvPr/>
          </p:nvSpPr>
          <p:spPr>
            <a:xfrm>
              <a:off x="3019044" y="1204976"/>
              <a:ext cx="2787015" cy="984250"/>
            </a:xfrm>
            <a:custGeom>
              <a:avLst/>
              <a:gdLst/>
              <a:ahLst/>
              <a:cxnLst/>
              <a:rect l="l" t="t" r="r" b="b"/>
              <a:pathLst>
                <a:path w="2787015" h="984250">
                  <a:moveTo>
                    <a:pt x="1441831" y="381000"/>
                  </a:moveTo>
                  <a:lnTo>
                    <a:pt x="865632" y="381000"/>
                  </a:lnTo>
                  <a:lnTo>
                    <a:pt x="0" y="983869"/>
                  </a:lnTo>
                  <a:lnTo>
                    <a:pt x="1441831" y="381000"/>
                  </a:lnTo>
                  <a:close/>
                </a:path>
                <a:path w="2787015" h="984250">
                  <a:moveTo>
                    <a:pt x="2722880" y="0"/>
                  </a:moveTo>
                  <a:lnTo>
                    <a:pt x="544957" y="0"/>
                  </a:lnTo>
                  <a:lnTo>
                    <a:pt x="520193" y="4974"/>
                  </a:lnTo>
                  <a:lnTo>
                    <a:pt x="500014" y="18557"/>
                  </a:lnTo>
                  <a:lnTo>
                    <a:pt x="486431" y="38736"/>
                  </a:lnTo>
                  <a:lnTo>
                    <a:pt x="481456" y="63500"/>
                  </a:lnTo>
                  <a:lnTo>
                    <a:pt x="481482" y="317500"/>
                  </a:lnTo>
                  <a:lnTo>
                    <a:pt x="486431" y="342155"/>
                  </a:lnTo>
                  <a:lnTo>
                    <a:pt x="500014" y="362378"/>
                  </a:lnTo>
                  <a:lnTo>
                    <a:pt x="520193" y="376005"/>
                  </a:lnTo>
                  <a:lnTo>
                    <a:pt x="544957" y="381000"/>
                  </a:lnTo>
                  <a:lnTo>
                    <a:pt x="2722880" y="381000"/>
                  </a:lnTo>
                  <a:lnTo>
                    <a:pt x="2767885" y="362378"/>
                  </a:lnTo>
                  <a:lnTo>
                    <a:pt x="2786481" y="317500"/>
                  </a:lnTo>
                  <a:lnTo>
                    <a:pt x="2786507" y="63500"/>
                  </a:lnTo>
                  <a:lnTo>
                    <a:pt x="2781512" y="38736"/>
                  </a:lnTo>
                  <a:lnTo>
                    <a:pt x="2767885" y="18557"/>
                  </a:lnTo>
                  <a:lnTo>
                    <a:pt x="2747662" y="4974"/>
                  </a:lnTo>
                  <a:lnTo>
                    <a:pt x="2722880"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019044" y="1204976"/>
              <a:ext cx="2787015" cy="984250"/>
            </a:xfrm>
            <a:custGeom>
              <a:avLst/>
              <a:gdLst/>
              <a:ahLst/>
              <a:cxnLst/>
              <a:rect l="l" t="t" r="r" b="b"/>
              <a:pathLst>
                <a:path w="2787015" h="984250">
                  <a:moveTo>
                    <a:pt x="481456" y="63500"/>
                  </a:moveTo>
                  <a:lnTo>
                    <a:pt x="486431" y="38736"/>
                  </a:lnTo>
                  <a:lnTo>
                    <a:pt x="500014" y="18557"/>
                  </a:lnTo>
                  <a:lnTo>
                    <a:pt x="520193" y="4974"/>
                  </a:lnTo>
                  <a:lnTo>
                    <a:pt x="544957" y="0"/>
                  </a:lnTo>
                  <a:lnTo>
                    <a:pt x="865632" y="0"/>
                  </a:lnTo>
                  <a:lnTo>
                    <a:pt x="1441831" y="0"/>
                  </a:lnTo>
                  <a:lnTo>
                    <a:pt x="2722880" y="0"/>
                  </a:lnTo>
                  <a:lnTo>
                    <a:pt x="2747662" y="4974"/>
                  </a:lnTo>
                  <a:lnTo>
                    <a:pt x="2767885" y="18557"/>
                  </a:lnTo>
                  <a:lnTo>
                    <a:pt x="2781512" y="38736"/>
                  </a:lnTo>
                  <a:lnTo>
                    <a:pt x="2786507" y="63500"/>
                  </a:lnTo>
                  <a:lnTo>
                    <a:pt x="2786507" y="222250"/>
                  </a:lnTo>
                  <a:lnTo>
                    <a:pt x="2786507" y="317500"/>
                  </a:lnTo>
                  <a:lnTo>
                    <a:pt x="2781512" y="342155"/>
                  </a:lnTo>
                  <a:lnTo>
                    <a:pt x="2767885" y="362378"/>
                  </a:lnTo>
                  <a:lnTo>
                    <a:pt x="2747662" y="376005"/>
                  </a:lnTo>
                  <a:lnTo>
                    <a:pt x="2722880" y="381000"/>
                  </a:lnTo>
                  <a:lnTo>
                    <a:pt x="1441831" y="381000"/>
                  </a:lnTo>
                  <a:lnTo>
                    <a:pt x="0" y="983869"/>
                  </a:lnTo>
                  <a:lnTo>
                    <a:pt x="865632" y="381000"/>
                  </a:lnTo>
                  <a:lnTo>
                    <a:pt x="544957" y="381000"/>
                  </a:lnTo>
                  <a:lnTo>
                    <a:pt x="520193" y="376005"/>
                  </a:lnTo>
                  <a:lnTo>
                    <a:pt x="500014" y="362378"/>
                  </a:lnTo>
                  <a:lnTo>
                    <a:pt x="486431" y="342155"/>
                  </a:lnTo>
                  <a:lnTo>
                    <a:pt x="481456" y="317373"/>
                  </a:lnTo>
                  <a:lnTo>
                    <a:pt x="481456" y="222250"/>
                  </a:lnTo>
                  <a:lnTo>
                    <a:pt x="481456" y="635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 name="object 7"/>
          <p:cNvSpPr txBox="1"/>
          <p:nvPr/>
        </p:nvSpPr>
        <p:spPr>
          <a:xfrm>
            <a:off x="3803650" y="1231582"/>
            <a:ext cx="169100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arlito"/>
                <a:ea typeface="+mn-ea"/>
                <a:cs typeface="Carlito"/>
              </a:rPr>
              <a:t>(count </a:t>
            </a:r>
            <a:r>
              <a:rPr kumimoji="0" sz="1800" b="1" i="0" u="none" strike="noStrike" kern="1200" cap="none" spc="0" normalizeH="0" baseline="0" noProof="0" dirty="0">
                <a:ln>
                  <a:noFill/>
                </a:ln>
                <a:solidFill>
                  <a:prstClr val="black"/>
                </a:solidFill>
                <a:effectLst/>
                <a:uLnTx/>
                <a:uFillTx/>
                <a:latin typeface="Carlito"/>
                <a:ea typeface="+mn-ea"/>
                <a:cs typeface="Carlito"/>
              </a:rPr>
              <a:t>&lt; </a:t>
            </a:r>
            <a:r>
              <a:rPr kumimoji="0" sz="1800" b="1" i="0" u="none" strike="noStrike" kern="1200" cap="none" spc="-10" normalizeH="0" baseline="0" noProof="0" dirty="0">
                <a:ln>
                  <a:noFill/>
                </a:ln>
                <a:solidFill>
                  <a:prstClr val="black"/>
                </a:solidFill>
                <a:effectLst/>
                <a:uLnTx/>
                <a:uFillTx/>
                <a:latin typeface="Carlito"/>
                <a:ea typeface="+mn-ea"/>
                <a:cs typeface="Carlito"/>
              </a:rPr>
              <a:t>2) </a:t>
            </a:r>
            <a:r>
              <a:rPr kumimoji="0" sz="1800" b="1" i="0" u="none" strike="noStrike" kern="1200" cap="none" spc="0" normalizeH="0" baseline="0" noProof="0" dirty="0">
                <a:ln>
                  <a:noFill/>
                </a:ln>
                <a:solidFill>
                  <a:prstClr val="black"/>
                </a:solidFill>
                <a:effectLst/>
                <a:uLnTx/>
                <a:uFillTx/>
                <a:latin typeface="Carlito"/>
                <a:ea typeface="+mn-ea"/>
                <a:cs typeface="Carlito"/>
              </a:rPr>
              <a:t>is</a:t>
            </a:r>
            <a:r>
              <a:rPr kumimoji="0" sz="1800" b="1" i="0" u="none" strike="noStrike" kern="1200" cap="none" spc="-50"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true</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grpSp>
        <p:nvGrpSpPr>
          <p:cNvPr id="8" name="object 8"/>
          <p:cNvGrpSpPr/>
          <p:nvPr/>
        </p:nvGrpSpPr>
        <p:grpSpPr>
          <a:xfrm>
            <a:off x="257170" y="2009833"/>
            <a:ext cx="5115560" cy="391160"/>
            <a:chOff x="257170" y="2009833"/>
            <a:chExt cx="5115560" cy="391160"/>
          </a:xfrm>
        </p:grpSpPr>
        <p:sp>
          <p:nvSpPr>
            <p:cNvPr id="9" name="object 9"/>
            <p:cNvSpPr/>
            <p:nvPr/>
          </p:nvSpPr>
          <p:spPr>
            <a:xfrm>
              <a:off x="261937" y="2014600"/>
              <a:ext cx="5105400" cy="381000"/>
            </a:xfrm>
            <a:custGeom>
              <a:avLst/>
              <a:gdLst/>
              <a:ahLst/>
              <a:cxnLst/>
              <a:rect l="l" t="t" r="r" b="b"/>
              <a:pathLst>
                <a:path w="5105400" h="381000">
                  <a:moveTo>
                    <a:pt x="5105400" y="0"/>
                  </a:moveTo>
                  <a:lnTo>
                    <a:pt x="0" y="0"/>
                  </a:lnTo>
                  <a:lnTo>
                    <a:pt x="0" y="381000"/>
                  </a:lnTo>
                  <a:lnTo>
                    <a:pt x="5105400" y="381000"/>
                  </a:lnTo>
                  <a:lnTo>
                    <a:pt x="5105400" y="0"/>
                  </a:lnTo>
                  <a:close/>
                </a:path>
              </a:pathLst>
            </a:custGeom>
            <a:solidFill>
              <a:srgbClr val="4F81BC">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61937" y="2014600"/>
              <a:ext cx="5105400" cy="381000"/>
            </a:xfrm>
            <a:custGeom>
              <a:avLst/>
              <a:gdLst/>
              <a:ahLst/>
              <a:cxnLst/>
              <a:rect l="l" t="t" r="r" b="b"/>
              <a:pathLst>
                <a:path w="5105400" h="381000">
                  <a:moveTo>
                    <a:pt x="0" y="381000"/>
                  </a:moveTo>
                  <a:lnTo>
                    <a:pt x="5105400" y="381000"/>
                  </a:lnTo>
                  <a:lnTo>
                    <a:pt x="5105400" y="0"/>
                  </a:lnTo>
                  <a:lnTo>
                    <a:pt x="0" y="0"/>
                  </a:lnTo>
                  <a:lnTo>
                    <a:pt x="0" y="3810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object 11"/>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204499"/>
            <a:ext cx="2448560" cy="1827530"/>
          </a:xfrm>
          <a:prstGeom prst="rect">
            <a:avLst/>
          </a:prstGeom>
        </p:spPr>
        <p:txBody>
          <a:bodyPr vert="horz" wrap="square" lIns="0" tIns="11430" rIns="0" bIns="0" rtlCol="0">
            <a:spAutoFit/>
          </a:bodyPr>
          <a:lstStyle/>
          <a:p>
            <a:pPr marL="12700" marR="5080" lvl="0" indent="0" algn="l" defTabSz="914400" rtl="0" eaLnBrk="1" fontAlgn="auto" latinLnBrk="0" hangingPunct="1">
              <a:lnSpc>
                <a:spcPct val="143300"/>
              </a:lnSpc>
              <a:spcBef>
                <a:spcPts val="90"/>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  </a:t>
            </a: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35"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14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a:spLocks noGrp="1"/>
          </p:cNvSpPr>
          <p:nvPr>
            <p:ph type="body" idx="1"/>
          </p:nvPr>
        </p:nvSpPr>
        <p:spPr>
          <a:prstGeom prst="rect">
            <a:avLst/>
          </a:prstGeom>
        </p:spPr>
        <p:txBody>
          <a:bodyPr vert="horz" wrap="square" lIns="0" tIns="1823711" rIns="0" bIns="0" rtlCol="0">
            <a:spAutoFit/>
          </a:bodyPr>
          <a:lstStyle/>
          <a:p>
            <a:pPr marL="927735" marR="5080">
              <a:lnSpc>
                <a:spcPct val="141100"/>
              </a:lnSpc>
              <a:spcBef>
                <a:spcPts val="90"/>
              </a:spcBef>
            </a:pPr>
            <a:r>
              <a:rPr spc="15" dirty="0"/>
              <a:t>cout </a:t>
            </a:r>
            <a:r>
              <a:rPr spc="-5" dirty="0"/>
              <a:t>&lt;&lt; </a:t>
            </a:r>
            <a:r>
              <a:rPr spc="10" dirty="0"/>
              <a:t>"Welcome </a:t>
            </a:r>
            <a:r>
              <a:rPr spc="-5" dirty="0"/>
              <a:t>to </a:t>
            </a:r>
            <a:r>
              <a:rPr dirty="0"/>
              <a:t>C++!";  </a:t>
            </a:r>
            <a:r>
              <a:rPr spc="-5" dirty="0"/>
              <a:t>count++;</a:t>
            </a:r>
          </a:p>
          <a:p>
            <a:pPr marL="12700">
              <a:lnSpc>
                <a:spcPct val="100000"/>
              </a:lnSpc>
              <a:spcBef>
                <a:spcPts val="1430"/>
              </a:spcBef>
            </a:pPr>
            <a:r>
              <a:rPr spc="5" dirty="0"/>
              <a:t>}</a:t>
            </a:r>
          </a:p>
        </p:txBody>
      </p:sp>
      <p:grpSp>
        <p:nvGrpSpPr>
          <p:cNvPr id="4" name="object 4"/>
          <p:cNvGrpSpPr/>
          <p:nvPr/>
        </p:nvGrpSpPr>
        <p:grpSpPr>
          <a:xfrm>
            <a:off x="5400802" y="1828545"/>
            <a:ext cx="3210560" cy="1600835"/>
            <a:chOff x="5400802" y="1828545"/>
            <a:chExt cx="3210560" cy="1600835"/>
          </a:xfrm>
        </p:grpSpPr>
        <p:sp>
          <p:nvSpPr>
            <p:cNvPr id="5" name="object 5"/>
            <p:cNvSpPr/>
            <p:nvPr/>
          </p:nvSpPr>
          <p:spPr>
            <a:xfrm>
              <a:off x="5405882" y="1833625"/>
              <a:ext cx="3200400" cy="1590675"/>
            </a:xfrm>
            <a:custGeom>
              <a:avLst/>
              <a:gdLst/>
              <a:ahLst/>
              <a:cxnLst/>
              <a:rect l="l" t="t" r="r" b="b"/>
              <a:pathLst>
                <a:path w="3200400" h="1590675">
                  <a:moveTo>
                    <a:pt x="1605279" y="504825"/>
                  </a:moveTo>
                  <a:lnTo>
                    <a:pt x="921892" y="504825"/>
                  </a:lnTo>
                  <a:lnTo>
                    <a:pt x="0" y="1590548"/>
                  </a:lnTo>
                  <a:lnTo>
                    <a:pt x="1605279" y="504825"/>
                  </a:lnTo>
                  <a:close/>
                </a:path>
                <a:path w="3200400" h="1590675">
                  <a:moveTo>
                    <a:pt x="3115817" y="0"/>
                  </a:moveTo>
                  <a:lnTo>
                    <a:pt x="550417" y="0"/>
                  </a:lnTo>
                  <a:lnTo>
                    <a:pt x="517671" y="6600"/>
                  </a:lnTo>
                  <a:lnTo>
                    <a:pt x="490950" y="24606"/>
                  </a:lnTo>
                  <a:lnTo>
                    <a:pt x="472944" y="51327"/>
                  </a:lnTo>
                  <a:lnTo>
                    <a:pt x="466343" y="84074"/>
                  </a:lnTo>
                  <a:lnTo>
                    <a:pt x="466343" y="420624"/>
                  </a:lnTo>
                  <a:lnTo>
                    <a:pt x="472944" y="453389"/>
                  </a:lnTo>
                  <a:lnTo>
                    <a:pt x="490950" y="480155"/>
                  </a:lnTo>
                  <a:lnTo>
                    <a:pt x="517671" y="498205"/>
                  </a:lnTo>
                  <a:lnTo>
                    <a:pt x="550417" y="504825"/>
                  </a:lnTo>
                  <a:lnTo>
                    <a:pt x="3115817" y="504825"/>
                  </a:lnTo>
                  <a:lnTo>
                    <a:pt x="3148584" y="498205"/>
                  </a:lnTo>
                  <a:lnTo>
                    <a:pt x="3175349" y="480155"/>
                  </a:lnTo>
                  <a:lnTo>
                    <a:pt x="3193399" y="453389"/>
                  </a:lnTo>
                  <a:lnTo>
                    <a:pt x="3200018" y="420624"/>
                  </a:lnTo>
                  <a:lnTo>
                    <a:pt x="3200018" y="84074"/>
                  </a:lnTo>
                  <a:lnTo>
                    <a:pt x="3193399" y="51327"/>
                  </a:lnTo>
                  <a:lnTo>
                    <a:pt x="3175349" y="24606"/>
                  </a:lnTo>
                  <a:lnTo>
                    <a:pt x="3148584" y="6600"/>
                  </a:lnTo>
                  <a:lnTo>
                    <a:pt x="3115817"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405882" y="1833625"/>
              <a:ext cx="3200400" cy="1590675"/>
            </a:xfrm>
            <a:custGeom>
              <a:avLst/>
              <a:gdLst/>
              <a:ahLst/>
              <a:cxnLst/>
              <a:rect l="l" t="t" r="r" b="b"/>
              <a:pathLst>
                <a:path w="3200400" h="1590675">
                  <a:moveTo>
                    <a:pt x="466343" y="84074"/>
                  </a:moveTo>
                  <a:lnTo>
                    <a:pt x="472944" y="51327"/>
                  </a:lnTo>
                  <a:lnTo>
                    <a:pt x="490950" y="24606"/>
                  </a:lnTo>
                  <a:lnTo>
                    <a:pt x="517671" y="6600"/>
                  </a:lnTo>
                  <a:lnTo>
                    <a:pt x="550417" y="0"/>
                  </a:lnTo>
                  <a:lnTo>
                    <a:pt x="921892" y="0"/>
                  </a:lnTo>
                  <a:lnTo>
                    <a:pt x="1605279" y="0"/>
                  </a:lnTo>
                  <a:lnTo>
                    <a:pt x="3115817" y="0"/>
                  </a:lnTo>
                  <a:lnTo>
                    <a:pt x="3148584" y="6600"/>
                  </a:lnTo>
                  <a:lnTo>
                    <a:pt x="3175349" y="24606"/>
                  </a:lnTo>
                  <a:lnTo>
                    <a:pt x="3193399" y="51327"/>
                  </a:lnTo>
                  <a:lnTo>
                    <a:pt x="3200018" y="84074"/>
                  </a:lnTo>
                  <a:lnTo>
                    <a:pt x="3200018" y="294386"/>
                  </a:lnTo>
                  <a:lnTo>
                    <a:pt x="3200018" y="420624"/>
                  </a:lnTo>
                  <a:lnTo>
                    <a:pt x="3193399" y="453389"/>
                  </a:lnTo>
                  <a:lnTo>
                    <a:pt x="3175349" y="480155"/>
                  </a:lnTo>
                  <a:lnTo>
                    <a:pt x="3148584" y="498205"/>
                  </a:lnTo>
                  <a:lnTo>
                    <a:pt x="3115817" y="504825"/>
                  </a:lnTo>
                  <a:lnTo>
                    <a:pt x="1605279" y="504825"/>
                  </a:lnTo>
                  <a:lnTo>
                    <a:pt x="0" y="1590548"/>
                  </a:lnTo>
                  <a:lnTo>
                    <a:pt x="921892" y="504825"/>
                  </a:lnTo>
                  <a:lnTo>
                    <a:pt x="550417" y="504825"/>
                  </a:lnTo>
                  <a:lnTo>
                    <a:pt x="517671" y="498205"/>
                  </a:lnTo>
                  <a:lnTo>
                    <a:pt x="490950" y="480155"/>
                  </a:lnTo>
                  <a:lnTo>
                    <a:pt x="472944" y="453389"/>
                  </a:lnTo>
                  <a:lnTo>
                    <a:pt x="466343" y="420624"/>
                  </a:lnTo>
                  <a:lnTo>
                    <a:pt x="466343" y="294386"/>
                  </a:lnTo>
                  <a:lnTo>
                    <a:pt x="466343" y="84074"/>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 name="object 7"/>
          <p:cNvSpPr txBox="1"/>
          <p:nvPr/>
        </p:nvSpPr>
        <p:spPr>
          <a:xfrm>
            <a:off x="6101334" y="1870138"/>
            <a:ext cx="228092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arlito"/>
                <a:ea typeface="+mn-ea"/>
                <a:cs typeface="Carlito"/>
              </a:rPr>
              <a:t>Print </a:t>
            </a:r>
            <a:r>
              <a:rPr kumimoji="0" sz="1800" b="1" i="0" u="none" strike="noStrike" kern="1200" cap="none" spc="-10" normalizeH="0" baseline="0" noProof="0" dirty="0">
                <a:ln>
                  <a:noFill/>
                </a:ln>
                <a:solidFill>
                  <a:prstClr val="black"/>
                </a:solidFill>
                <a:effectLst/>
                <a:uLnTx/>
                <a:uFillTx/>
                <a:latin typeface="Carlito"/>
                <a:ea typeface="+mn-ea"/>
                <a:cs typeface="Carlito"/>
              </a:rPr>
              <a:t>“Welcome </a:t>
            </a:r>
            <a:r>
              <a:rPr kumimoji="0" sz="1800" b="1" i="0" u="none" strike="noStrike" kern="1200" cap="none" spc="-15" normalizeH="0" baseline="0" noProof="0" dirty="0">
                <a:ln>
                  <a:noFill/>
                </a:ln>
                <a:solidFill>
                  <a:prstClr val="black"/>
                </a:solidFill>
                <a:effectLst/>
                <a:uLnTx/>
                <a:uFillTx/>
                <a:latin typeface="Carlito"/>
                <a:ea typeface="+mn-ea"/>
                <a:cs typeface="Carlito"/>
              </a:rPr>
              <a:t>to</a:t>
            </a:r>
            <a:r>
              <a:rPr kumimoji="0" sz="1800" b="1" i="0" u="none" strike="noStrike" kern="1200" cap="none" spc="-170" normalizeH="0" baseline="0" noProof="0" dirty="0">
                <a:ln>
                  <a:noFill/>
                </a:ln>
                <a:solidFill>
                  <a:prstClr val="black"/>
                </a:solidFill>
                <a:effectLst/>
                <a:uLnTx/>
                <a:uFillTx/>
                <a:latin typeface="Carlito"/>
                <a:ea typeface="+mn-ea"/>
                <a:cs typeface="Carlito"/>
              </a:rPr>
              <a:t> </a:t>
            </a:r>
            <a:r>
              <a:rPr kumimoji="0" sz="1800" b="1" i="0" u="none" strike="noStrike" kern="1200" cap="none" spc="5" normalizeH="0" baseline="0" noProof="0" dirty="0">
                <a:ln>
                  <a:noFill/>
                </a:ln>
                <a:solidFill>
                  <a:prstClr val="black"/>
                </a:solidFill>
                <a:effectLst/>
                <a:uLnTx/>
                <a:uFillTx/>
                <a:latin typeface="Carlito"/>
                <a:ea typeface="+mn-ea"/>
                <a:cs typeface="Carlito"/>
              </a:rPr>
              <a:t>C++”</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grpSp>
        <p:nvGrpSpPr>
          <p:cNvPr id="8" name="object 8"/>
          <p:cNvGrpSpPr/>
          <p:nvPr/>
        </p:nvGrpSpPr>
        <p:grpSpPr>
          <a:xfrm>
            <a:off x="1066795" y="3200458"/>
            <a:ext cx="5115560" cy="391160"/>
            <a:chOff x="1066795" y="3200458"/>
            <a:chExt cx="5115560" cy="391160"/>
          </a:xfrm>
        </p:grpSpPr>
        <p:sp>
          <p:nvSpPr>
            <p:cNvPr id="9" name="object 9"/>
            <p:cNvSpPr/>
            <p:nvPr/>
          </p:nvSpPr>
          <p:spPr>
            <a:xfrm>
              <a:off x="1071562" y="3205225"/>
              <a:ext cx="5105400" cy="381000"/>
            </a:xfrm>
            <a:custGeom>
              <a:avLst/>
              <a:gdLst/>
              <a:ahLst/>
              <a:cxnLst/>
              <a:rect l="l" t="t" r="r" b="b"/>
              <a:pathLst>
                <a:path w="5105400" h="381000">
                  <a:moveTo>
                    <a:pt x="5105400" y="0"/>
                  </a:moveTo>
                  <a:lnTo>
                    <a:pt x="0" y="0"/>
                  </a:lnTo>
                  <a:lnTo>
                    <a:pt x="0" y="381000"/>
                  </a:lnTo>
                  <a:lnTo>
                    <a:pt x="5105400" y="381000"/>
                  </a:lnTo>
                  <a:lnTo>
                    <a:pt x="5105400" y="0"/>
                  </a:lnTo>
                  <a:close/>
                </a:path>
              </a:pathLst>
            </a:custGeom>
            <a:solidFill>
              <a:srgbClr val="4F81BC">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071562" y="3205225"/>
              <a:ext cx="5105400" cy="381000"/>
            </a:xfrm>
            <a:custGeom>
              <a:avLst/>
              <a:gdLst/>
              <a:ahLst/>
              <a:cxnLst/>
              <a:rect l="l" t="t" r="r" b="b"/>
              <a:pathLst>
                <a:path w="5105400" h="381000">
                  <a:moveTo>
                    <a:pt x="0" y="381000"/>
                  </a:moveTo>
                  <a:lnTo>
                    <a:pt x="5105400" y="381000"/>
                  </a:lnTo>
                  <a:lnTo>
                    <a:pt x="5105400" y="0"/>
                  </a:lnTo>
                  <a:lnTo>
                    <a:pt x="0" y="0"/>
                  </a:lnTo>
                  <a:lnTo>
                    <a:pt x="0" y="3810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object 11"/>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204499"/>
            <a:ext cx="4954270" cy="2428875"/>
          </a:xfrm>
          <a:prstGeom prst="rect">
            <a:avLst/>
          </a:prstGeom>
        </p:spPr>
        <p:txBody>
          <a:bodyPr vert="horz" wrap="square" lIns="0" tIns="11430" rIns="0" bIns="0" rtlCol="0">
            <a:spAutoFit/>
          </a:bodyPr>
          <a:lstStyle/>
          <a:p>
            <a:pPr marL="12700" marR="2510790" lvl="0" indent="0" algn="l" defTabSz="914400" rtl="0" eaLnBrk="1" fontAlgn="auto" latinLnBrk="0" hangingPunct="1">
              <a:lnSpc>
                <a:spcPct val="143300"/>
              </a:lnSpc>
              <a:spcBef>
                <a:spcPts val="90"/>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  </a:t>
            </a: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35"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14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927735" marR="0" lvl="0" indent="0" algn="l" defTabSz="914400" rtl="0" eaLnBrk="1" fontAlgn="auto" latinLnBrk="0" hangingPunct="1">
              <a:lnSpc>
                <a:spcPct val="100000"/>
              </a:lnSpc>
              <a:spcBef>
                <a:spcPts val="1435"/>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cout </a:t>
            </a:r>
            <a:r>
              <a:rPr kumimoji="0" sz="2750" b="0" i="0" u="none" strike="noStrike" kern="1200" cap="none" spc="-5" normalizeH="0" baseline="0" noProof="0" dirty="0">
                <a:ln>
                  <a:noFill/>
                </a:ln>
                <a:solidFill>
                  <a:prstClr val="black"/>
                </a:solidFill>
                <a:effectLst/>
                <a:uLnTx/>
                <a:uFillTx/>
                <a:latin typeface="Carlito"/>
                <a:ea typeface="+mn-ea"/>
                <a:cs typeface="Carlito"/>
              </a:rPr>
              <a:t>&lt;&lt; </a:t>
            </a:r>
            <a:r>
              <a:rPr kumimoji="0" sz="2750" b="0" i="0" u="none" strike="noStrike" kern="1200" cap="none" spc="10" normalizeH="0" baseline="0" noProof="0" dirty="0">
                <a:ln>
                  <a:noFill/>
                </a:ln>
                <a:solidFill>
                  <a:prstClr val="black"/>
                </a:solidFill>
                <a:effectLst/>
                <a:uLnTx/>
                <a:uFillTx/>
                <a:latin typeface="Carlito"/>
                <a:ea typeface="+mn-ea"/>
                <a:cs typeface="Carlito"/>
              </a:rPr>
              <a:t>"Welcome </a:t>
            </a:r>
            <a:r>
              <a:rPr kumimoji="0" sz="2750" b="0" i="0" u="none" strike="noStrike" kern="1200" cap="none" spc="-5" normalizeH="0" baseline="0" noProof="0" dirty="0">
                <a:ln>
                  <a:noFill/>
                </a:ln>
                <a:solidFill>
                  <a:prstClr val="black"/>
                </a:solidFill>
                <a:effectLst/>
                <a:uLnTx/>
                <a:uFillTx/>
                <a:latin typeface="Carlito"/>
                <a:ea typeface="+mn-ea"/>
                <a:cs typeface="Carlito"/>
              </a:rPr>
              <a:t>to</a:t>
            </a:r>
            <a:r>
              <a:rPr kumimoji="0" sz="2750" b="0" i="0" u="none" strike="noStrike" kern="1200" cap="none" spc="80" normalizeH="0" baseline="0" noProof="0" dirty="0">
                <a:ln>
                  <a:noFill/>
                </a:ln>
                <a:solidFill>
                  <a:prstClr val="black"/>
                </a:solidFill>
                <a:effectLst/>
                <a:uLnTx/>
                <a:uFillTx/>
                <a:latin typeface="Carlito"/>
                <a:ea typeface="+mn-ea"/>
                <a:cs typeface="Carlito"/>
              </a:rPr>
              <a:t> </a:t>
            </a:r>
            <a:r>
              <a:rPr kumimoji="0" sz="2750" b="0" i="0" u="none" strike="noStrike" kern="1200" cap="none" spc="0" normalizeH="0" baseline="0" noProof="0" dirty="0">
                <a:ln>
                  <a:noFill/>
                </a:ln>
                <a:solidFill>
                  <a:prstClr val="black"/>
                </a:solidFill>
                <a:effectLst/>
                <a:uLnTx/>
                <a:uFillTx/>
                <a:latin typeface="Carlito"/>
                <a:ea typeface="+mn-ea"/>
                <a:cs typeface="Carlito"/>
              </a:rPr>
              <a:t>C++!";</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p:nvPr/>
        </p:nvSpPr>
        <p:spPr>
          <a:xfrm>
            <a:off x="1071562" y="3814826"/>
            <a:ext cx="5105400" cy="381000"/>
          </a:xfrm>
          <a:prstGeom prst="rect">
            <a:avLst/>
          </a:prstGeom>
          <a:solidFill>
            <a:srgbClr val="4F81BC">
              <a:alpha val="45097"/>
            </a:srgbClr>
          </a:solidFill>
          <a:ln w="9534">
            <a:solidFill>
              <a:srgbClr val="000000"/>
            </a:solidFill>
          </a:ln>
        </p:spPr>
        <p:txBody>
          <a:bodyPr vert="horz" wrap="square" lIns="0" tIns="0" rIns="0" bIns="0" rtlCol="0">
            <a:spAutoFit/>
          </a:bodyPr>
          <a:lstStyle/>
          <a:p>
            <a:pPr marL="186055" marR="0" lvl="0" indent="0" algn="l" defTabSz="914400" rtl="0" eaLnBrk="1" fontAlgn="auto" latinLnBrk="0" hangingPunct="1">
              <a:lnSpc>
                <a:spcPts val="3000"/>
              </a:lnSpc>
              <a:spcBef>
                <a:spcPts val="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count++;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p:nvPr/>
        </p:nvSpPr>
        <p:spPr>
          <a:xfrm>
            <a:off x="329882" y="4376039"/>
            <a:ext cx="136525" cy="44958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grpSp>
        <p:nvGrpSpPr>
          <p:cNvPr id="5" name="object 5"/>
          <p:cNvGrpSpPr/>
          <p:nvPr/>
        </p:nvGrpSpPr>
        <p:grpSpPr>
          <a:xfrm>
            <a:off x="4813231" y="2590858"/>
            <a:ext cx="3216910" cy="1456055"/>
            <a:chOff x="4813231" y="2590858"/>
            <a:chExt cx="3216910" cy="1456055"/>
          </a:xfrm>
        </p:grpSpPr>
        <p:sp>
          <p:nvSpPr>
            <p:cNvPr id="6" name="object 6"/>
            <p:cNvSpPr/>
            <p:nvPr/>
          </p:nvSpPr>
          <p:spPr>
            <a:xfrm>
              <a:off x="4817999" y="2595625"/>
              <a:ext cx="3207385" cy="1446530"/>
            </a:xfrm>
            <a:custGeom>
              <a:avLst/>
              <a:gdLst/>
              <a:ahLst/>
              <a:cxnLst/>
              <a:rect l="l" t="t" r="r" b="b"/>
              <a:pathLst>
                <a:path w="3207384" h="1446529">
                  <a:moveTo>
                    <a:pt x="1817751" y="647700"/>
                  </a:moveTo>
                  <a:lnTo>
                    <a:pt x="1222502" y="647700"/>
                  </a:lnTo>
                  <a:lnTo>
                    <a:pt x="0" y="1446149"/>
                  </a:lnTo>
                  <a:lnTo>
                    <a:pt x="1817751" y="647700"/>
                  </a:lnTo>
                  <a:close/>
                </a:path>
                <a:path w="3207384" h="1446529">
                  <a:moveTo>
                    <a:pt x="3098927" y="0"/>
                  </a:moveTo>
                  <a:lnTo>
                    <a:pt x="933576" y="0"/>
                  </a:lnTo>
                  <a:lnTo>
                    <a:pt x="891528" y="8473"/>
                  </a:lnTo>
                  <a:lnTo>
                    <a:pt x="857218" y="31591"/>
                  </a:lnTo>
                  <a:lnTo>
                    <a:pt x="834100" y="65901"/>
                  </a:lnTo>
                  <a:lnTo>
                    <a:pt x="825626" y="107950"/>
                  </a:lnTo>
                  <a:lnTo>
                    <a:pt x="825626" y="539623"/>
                  </a:lnTo>
                  <a:lnTo>
                    <a:pt x="834100" y="581691"/>
                  </a:lnTo>
                  <a:lnTo>
                    <a:pt x="857218" y="616045"/>
                  </a:lnTo>
                  <a:lnTo>
                    <a:pt x="891528" y="639206"/>
                  </a:lnTo>
                  <a:lnTo>
                    <a:pt x="933576" y="647700"/>
                  </a:lnTo>
                  <a:lnTo>
                    <a:pt x="3098927" y="647700"/>
                  </a:lnTo>
                  <a:lnTo>
                    <a:pt x="3140922" y="639206"/>
                  </a:lnTo>
                  <a:lnTo>
                    <a:pt x="3175238" y="616045"/>
                  </a:lnTo>
                  <a:lnTo>
                    <a:pt x="3198385" y="581691"/>
                  </a:lnTo>
                  <a:lnTo>
                    <a:pt x="3206877" y="539623"/>
                  </a:lnTo>
                  <a:lnTo>
                    <a:pt x="3206877" y="107950"/>
                  </a:lnTo>
                  <a:lnTo>
                    <a:pt x="3198385" y="65901"/>
                  </a:lnTo>
                  <a:lnTo>
                    <a:pt x="3175238" y="31591"/>
                  </a:lnTo>
                  <a:lnTo>
                    <a:pt x="3140922" y="8473"/>
                  </a:lnTo>
                  <a:lnTo>
                    <a:pt x="3098927"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4817999" y="2595625"/>
              <a:ext cx="3207385" cy="1446530"/>
            </a:xfrm>
            <a:custGeom>
              <a:avLst/>
              <a:gdLst/>
              <a:ahLst/>
              <a:cxnLst/>
              <a:rect l="l" t="t" r="r" b="b"/>
              <a:pathLst>
                <a:path w="3207384" h="1446529">
                  <a:moveTo>
                    <a:pt x="825626" y="107950"/>
                  </a:moveTo>
                  <a:lnTo>
                    <a:pt x="834100" y="65901"/>
                  </a:lnTo>
                  <a:lnTo>
                    <a:pt x="857218" y="31591"/>
                  </a:lnTo>
                  <a:lnTo>
                    <a:pt x="891528" y="8473"/>
                  </a:lnTo>
                  <a:lnTo>
                    <a:pt x="933576" y="0"/>
                  </a:lnTo>
                  <a:lnTo>
                    <a:pt x="1222502" y="0"/>
                  </a:lnTo>
                  <a:lnTo>
                    <a:pt x="1817751" y="0"/>
                  </a:lnTo>
                  <a:lnTo>
                    <a:pt x="3098927" y="0"/>
                  </a:lnTo>
                  <a:lnTo>
                    <a:pt x="3140922" y="8473"/>
                  </a:lnTo>
                  <a:lnTo>
                    <a:pt x="3175238" y="31591"/>
                  </a:lnTo>
                  <a:lnTo>
                    <a:pt x="3198385" y="65901"/>
                  </a:lnTo>
                  <a:lnTo>
                    <a:pt x="3206877" y="107950"/>
                  </a:lnTo>
                  <a:lnTo>
                    <a:pt x="3206877" y="377698"/>
                  </a:lnTo>
                  <a:lnTo>
                    <a:pt x="3206877" y="539623"/>
                  </a:lnTo>
                  <a:lnTo>
                    <a:pt x="3198385" y="581691"/>
                  </a:lnTo>
                  <a:lnTo>
                    <a:pt x="3175238" y="616045"/>
                  </a:lnTo>
                  <a:lnTo>
                    <a:pt x="3140922" y="639206"/>
                  </a:lnTo>
                  <a:lnTo>
                    <a:pt x="3098927" y="647700"/>
                  </a:lnTo>
                  <a:lnTo>
                    <a:pt x="1817751" y="647700"/>
                  </a:lnTo>
                  <a:lnTo>
                    <a:pt x="0" y="1446149"/>
                  </a:lnTo>
                  <a:lnTo>
                    <a:pt x="1222502" y="647700"/>
                  </a:lnTo>
                  <a:lnTo>
                    <a:pt x="933576" y="647700"/>
                  </a:lnTo>
                  <a:lnTo>
                    <a:pt x="891528" y="639206"/>
                  </a:lnTo>
                  <a:lnTo>
                    <a:pt x="857218" y="616045"/>
                  </a:lnTo>
                  <a:lnTo>
                    <a:pt x="834100" y="581691"/>
                  </a:lnTo>
                  <a:lnTo>
                    <a:pt x="825626" y="539623"/>
                  </a:lnTo>
                  <a:lnTo>
                    <a:pt x="825626" y="377698"/>
                  </a:lnTo>
                  <a:lnTo>
                    <a:pt x="825626" y="10795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object 8"/>
          <p:cNvSpPr txBox="1"/>
          <p:nvPr/>
        </p:nvSpPr>
        <p:spPr>
          <a:xfrm>
            <a:off x="5908294" y="2640012"/>
            <a:ext cx="1856105" cy="577215"/>
          </a:xfrm>
          <a:prstGeom prst="rect">
            <a:avLst/>
          </a:prstGeom>
        </p:spPr>
        <p:txBody>
          <a:bodyPr vert="horz" wrap="square" lIns="0" tIns="10160" rIns="0" bIns="0" rtlCol="0">
            <a:spAutoFit/>
          </a:bodyPr>
          <a:lstStyle/>
          <a:p>
            <a:pPr marL="241300" marR="5080" lvl="0" indent="-229235" algn="l" defTabSz="914400" rtl="0" eaLnBrk="1" fontAlgn="auto" latinLnBrk="0" hangingPunct="1">
              <a:lnSpc>
                <a:spcPct val="100899"/>
              </a:lnSpc>
              <a:spcBef>
                <a:spcPts val="8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arlito"/>
                <a:ea typeface="+mn-ea"/>
                <a:cs typeface="Carlito"/>
              </a:rPr>
              <a:t>Increase count by</a:t>
            </a:r>
            <a:r>
              <a:rPr kumimoji="0" sz="1800" b="1" i="0" u="none" strike="noStrike" kern="1200" cap="none" spc="-220"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1  count is 1</a:t>
            </a:r>
            <a:r>
              <a:rPr kumimoji="0" sz="1800" b="1" i="0" u="none" strike="noStrike" kern="1200" cap="none" spc="-145"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now</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9" name="object 9"/>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381442"/>
            <a:ext cx="1928495" cy="44894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a:t>
            </a:r>
            <a:r>
              <a:rPr kumimoji="0" sz="2750" b="0" i="0" u="none" strike="noStrike" kern="1200" cap="none" spc="7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p:nvPr/>
        </p:nvSpPr>
        <p:spPr>
          <a:xfrm>
            <a:off x="233362" y="2033651"/>
            <a:ext cx="5105400" cy="381000"/>
          </a:xfrm>
          <a:prstGeom prst="rect">
            <a:avLst/>
          </a:prstGeom>
          <a:solidFill>
            <a:srgbClr val="4F81BC">
              <a:alpha val="45097"/>
            </a:srgbClr>
          </a:solidFill>
          <a:ln w="9534">
            <a:solidFill>
              <a:srgbClr val="000000"/>
            </a:solidFill>
          </a:ln>
        </p:spPr>
        <p:txBody>
          <a:bodyPr vert="horz" wrap="square" lIns="0" tIns="0" rIns="0" bIns="0" rtlCol="0">
            <a:spAutoFit/>
          </a:bodyPr>
          <a:lstStyle/>
          <a:p>
            <a:pPr marL="109220" marR="0" lvl="0" indent="0" algn="l" defTabSz="914400" rtl="0" eaLnBrk="1" fontAlgn="auto" latinLnBrk="0" hangingPunct="1">
              <a:lnSpc>
                <a:spcPts val="3000"/>
              </a:lnSpc>
              <a:spcBef>
                <a:spcPts val="0"/>
              </a:spcBef>
              <a:spcAft>
                <a:spcPts val="0"/>
              </a:spcAft>
              <a:buClrTx/>
              <a:buSzTx/>
              <a:buFontTx/>
              <a:buNone/>
              <a:tabLst/>
              <a:defRPr/>
            </a:pP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9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a:spLocks noGrp="1"/>
          </p:cNvSpPr>
          <p:nvPr>
            <p:ph type="body" idx="1"/>
          </p:nvPr>
        </p:nvSpPr>
        <p:spPr>
          <a:prstGeom prst="rect">
            <a:avLst/>
          </a:prstGeom>
        </p:spPr>
        <p:txBody>
          <a:bodyPr vert="horz" wrap="square" lIns="0" tIns="1394712" rIns="0" bIns="0" rtlCol="0">
            <a:spAutoFit/>
          </a:bodyPr>
          <a:lstStyle/>
          <a:p>
            <a:pPr marL="12700">
              <a:lnSpc>
                <a:spcPct val="100000"/>
              </a:lnSpc>
              <a:spcBef>
                <a:spcPts val="1530"/>
              </a:spcBef>
            </a:pPr>
            <a:r>
              <a:rPr spc="5" dirty="0"/>
              <a:t>{</a:t>
            </a:r>
          </a:p>
          <a:p>
            <a:pPr marL="927735" marR="5080">
              <a:lnSpc>
                <a:spcPct val="141100"/>
              </a:lnSpc>
              <a:spcBef>
                <a:spcPts val="75"/>
              </a:spcBef>
            </a:pPr>
            <a:r>
              <a:rPr spc="15" dirty="0"/>
              <a:t>cout </a:t>
            </a:r>
            <a:r>
              <a:rPr spc="-5" dirty="0"/>
              <a:t>&lt;&lt; </a:t>
            </a:r>
            <a:r>
              <a:rPr spc="10" dirty="0"/>
              <a:t>"Welcome </a:t>
            </a:r>
            <a:r>
              <a:rPr spc="-5" dirty="0"/>
              <a:t>to </a:t>
            </a:r>
            <a:r>
              <a:rPr dirty="0"/>
              <a:t>C++!";  </a:t>
            </a:r>
            <a:r>
              <a:rPr spc="-5" dirty="0"/>
              <a:t>count++;</a:t>
            </a:r>
          </a:p>
          <a:p>
            <a:pPr marL="12700">
              <a:lnSpc>
                <a:spcPct val="100000"/>
              </a:lnSpc>
              <a:spcBef>
                <a:spcPts val="1435"/>
              </a:spcBef>
            </a:pPr>
            <a:r>
              <a:rPr spc="5" dirty="0"/>
              <a:t>}</a:t>
            </a:r>
          </a:p>
        </p:txBody>
      </p:sp>
      <p:grpSp>
        <p:nvGrpSpPr>
          <p:cNvPr id="5" name="object 5"/>
          <p:cNvGrpSpPr/>
          <p:nvPr/>
        </p:nvGrpSpPr>
        <p:grpSpPr>
          <a:xfrm>
            <a:off x="3537135" y="1143058"/>
            <a:ext cx="3987800" cy="1137285"/>
            <a:chOff x="3537135" y="1143058"/>
            <a:chExt cx="3987800" cy="1137285"/>
          </a:xfrm>
        </p:grpSpPr>
        <p:sp>
          <p:nvSpPr>
            <p:cNvPr id="6" name="object 6"/>
            <p:cNvSpPr/>
            <p:nvPr/>
          </p:nvSpPr>
          <p:spPr>
            <a:xfrm>
              <a:off x="3541902" y="1147825"/>
              <a:ext cx="3978275" cy="1127760"/>
            </a:xfrm>
            <a:custGeom>
              <a:avLst/>
              <a:gdLst/>
              <a:ahLst/>
              <a:cxnLst/>
              <a:rect l="l" t="t" r="r" b="b"/>
              <a:pathLst>
                <a:path w="3978275" h="1127760">
                  <a:moveTo>
                    <a:pt x="2172335" y="638175"/>
                  </a:moveTo>
                  <a:lnTo>
                    <a:pt x="1398397" y="638175"/>
                  </a:lnTo>
                  <a:lnTo>
                    <a:pt x="0" y="1127633"/>
                  </a:lnTo>
                  <a:lnTo>
                    <a:pt x="2172335" y="638175"/>
                  </a:lnTo>
                  <a:close/>
                </a:path>
                <a:path w="3978275" h="1127760">
                  <a:moveTo>
                    <a:pt x="3871722" y="0"/>
                  </a:moveTo>
                  <a:lnTo>
                    <a:pt x="988822" y="0"/>
                  </a:lnTo>
                  <a:lnTo>
                    <a:pt x="947406" y="8340"/>
                  </a:lnTo>
                  <a:lnTo>
                    <a:pt x="913622" y="31099"/>
                  </a:lnTo>
                  <a:lnTo>
                    <a:pt x="890863" y="64883"/>
                  </a:lnTo>
                  <a:lnTo>
                    <a:pt x="882523" y="106299"/>
                  </a:lnTo>
                  <a:lnTo>
                    <a:pt x="882523" y="531749"/>
                  </a:lnTo>
                  <a:lnTo>
                    <a:pt x="890863" y="573184"/>
                  </a:lnTo>
                  <a:lnTo>
                    <a:pt x="913622" y="607012"/>
                  </a:lnTo>
                  <a:lnTo>
                    <a:pt x="947406" y="629814"/>
                  </a:lnTo>
                  <a:lnTo>
                    <a:pt x="988822" y="638175"/>
                  </a:lnTo>
                  <a:lnTo>
                    <a:pt x="3871722" y="638175"/>
                  </a:lnTo>
                  <a:lnTo>
                    <a:pt x="3913157" y="629814"/>
                  </a:lnTo>
                  <a:lnTo>
                    <a:pt x="3946985" y="607012"/>
                  </a:lnTo>
                  <a:lnTo>
                    <a:pt x="3969787" y="573184"/>
                  </a:lnTo>
                  <a:lnTo>
                    <a:pt x="3978148" y="531749"/>
                  </a:lnTo>
                  <a:lnTo>
                    <a:pt x="3978148" y="106299"/>
                  </a:lnTo>
                  <a:lnTo>
                    <a:pt x="3969787" y="64883"/>
                  </a:lnTo>
                  <a:lnTo>
                    <a:pt x="3946985" y="31099"/>
                  </a:lnTo>
                  <a:lnTo>
                    <a:pt x="3913157" y="8340"/>
                  </a:lnTo>
                  <a:lnTo>
                    <a:pt x="3871722"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541902" y="1147825"/>
              <a:ext cx="3978275" cy="1127760"/>
            </a:xfrm>
            <a:custGeom>
              <a:avLst/>
              <a:gdLst/>
              <a:ahLst/>
              <a:cxnLst/>
              <a:rect l="l" t="t" r="r" b="b"/>
              <a:pathLst>
                <a:path w="3978275" h="1127760">
                  <a:moveTo>
                    <a:pt x="882523" y="106299"/>
                  </a:moveTo>
                  <a:lnTo>
                    <a:pt x="890863" y="64883"/>
                  </a:lnTo>
                  <a:lnTo>
                    <a:pt x="913622" y="31099"/>
                  </a:lnTo>
                  <a:lnTo>
                    <a:pt x="947406" y="8340"/>
                  </a:lnTo>
                  <a:lnTo>
                    <a:pt x="988822" y="0"/>
                  </a:lnTo>
                  <a:lnTo>
                    <a:pt x="1398397" y="0"/>
                  </a:lnTo>
                  <a:lnTo>
                    <a:pt x="2172335" y="0"/>
                  </a:lnTo>
                  <a:lnTo>
                    <a:pt x="3871722" y="0"/>
                  </a:lnTo>
                  <a:lnTo>
                    <a:pt x="3913157" y="8340"/>
                  </a:lnTo>
                  <a:lnTo>
                    <a:pt x="3946985" y="31099"/>
                  </a:lnTo>
                  <a:lnTo>
                    <a:pt x="3969787" y="64883"/>
                  </a:lnTo>
                  <a:lnTo>
                    <a:pt x="3978148" y="106299"/>
                  </a:lnTo>
                  <a:lnTo>
                    <a:pt x="3978148" y="372237"/>
                  </a:lnTo>
                  <a:lnTo>
                    <a:pt x="3978148" y="531749"/>
                  </a:lnTo>
                  <a:lnTo>
                    <a:pt x="3969787" y="573184"/>
                  </a:lnTo>
                  <a:lnTo>
                    <a:pt x="3946985" y="607012"/>
                  </a:lnTo>
                  <a:lnTo>
                    <a:pt x="3913157" y="629814"/>
                  </a:lnTo>
                  <a:lnTo>
                    <a:pt x="3871722" y="638175"/>
                  </a:lnTo>
                  <a:lnTo>
                    <a:pt x="2172335" y="638175"/>
                  </a:lnTo>
                  <a:lnTo>
                    <a:pt x="0" y="1127633"/>
                  </a:lnTo>
                  <a:lnTo>
                    <a:pt x="1398397" y="638175"/>
                  </a:lnTo>
                  <a:lnTo>
                    <a:pt x="988822" y="638175"/>
                  </a:lnTo>
                  <a:lnTo>
                    <a:pt x="947406" y="629814"/>
                  </a:lnTo>
                  <a:lnTo>
                    <a:pt x="913622" y="607012"/>
                  </a:lnTo>
                  <a:lnTo>
                    <a:pt x="890863" y="573184"/>
                  </a:lnTo>
                  <a:lnTo>
                    <a:pt x="882523" y="531749"/>
                  </a:lnTo>
                  <a:lnTo>
                    <a:pt x="882523" y="372237"/>
                  </a:lnTo>
                  <a:lnTo>
                    <a:pt x="882523" y="106299"/>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object 8"/>
          <p:cNvSpPr txBox="1"/>
          <p:nvPr/>
        </p:nvSpPr>
        <p:spPr>
          <a:xfrm>
            <a:off x="4658740" y="1189672"/>
            <a:ext cx="2614295" cy="577215"/>
          </a:xfrm>
          <a:prstGeom prst="rect">
            <a:avLst/>
          </a:prstGeom>
        </p:spPr>
        <p:txBody>
          <a:bodyPr vert="horz" wrap="square" lIns="0" tIns="10795" rIns="0" bIns="0" rtlCol="0">
            <a:spAutoFit/>
          </a:bodyPr>
          <a:lstStyle/>
          <a:p>
            <a:pPr marL="861060" marR="5080" lvl="0" indent="-848360" algn="l" defTabSz="914400" rtl="0" eaLnBrk="1" fontAlgn="auto" latinLnBrk="0" hangingPunct="1">
              <a:lnSpc>
                <a:spcPct val="100800"/>
              </a:lnSpc>
              <a:spcBef>
                <a:spcPts val="8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arlito"/>
                <a:ea typeface="+mn-ea"/>
                <a:cs typeface="Carlito"/>
              </a:rPr>
              <a:t>(count </a:t>
            </a:r>
            <a:r>
              <a:rPr kumimoji="0" sz="1800" b="1" i="0" u="none" strike="noStrike" kern="1200" cap="none" spc="0" normalizeH="0" baseline="0" noProof="0" dirty="0">
                <a:ln>
                  <a:noFill/>
                </a:ln>
                <a:solidFill>
                  <a:prstClr val="black"/>
                </a:solidFill>
                <a:effectLst/>
                <a:uLnTx/>
                <a:uFillTx/>
                <a:latin typeface="Carlito"/>
                <a:ea typeface="+mn-ea"/>
                <a:cs typeface="Carlito"/>
              </a:rPr>
              <a:t>&lt; </a:t>
            </a:r>
            <a:r>
              <a:rPr kumimoji="0" sz="1800" b="1" i="0" u="none" strike="noStrike" kern="1200" cap="none" spc="-10" normalizeH="0" baseline="0" noProof="0" dirty="0">
                <a:ln>
                  <a:noFill/>
                </a:ln>
                <a:solidFill>
                  <a:prstClr val="black"/>
                </a:solidFill>
                <a:effectLst/>
                <a:uLnTx/>
                <a:uFillTx/>
                <a:latin typeface="Carlito"/>
                <a:ea typeface="+mn-ea"/>
                <a:cs typeface="Carlito"/>
              </a:rPr>
              <a:t>2) </a:t>
            </a:r>
            <a:r>
              <a:rPr kumimoji="0" sz="1800" b="1" i="0" u="none" strike="noStrike" kern="1200" cap="none" spc="0" normalizeH="0" baseline="0" noProof="0" dirty="0">
                <a:ln>
                  <a:noFill/>
                </a:ln>
                <a:solidFill>
                  <a:prstClr val="black"/>
                </a:solidFill>
                <a:effectLst/>
                <a:uLnTx/>
                <a:uFillTx/>
                <a:latin typeface="Carlito"/>
                <a:ea typeface="+mn-ea"/>
                <a:cs typeface="Carlito"/>
              </a:rPr>
              <a:t>is still true</a:t>
            </a:r>
            <a:r>
              <a:rPr kumimoji="0" sz="1800" b="1" i="0" u="none" strike="noStrike" kern="1200" cap="none" spc="-100" normalizeH="0" baseline="0" noProof="0" dirty="0">
                <a:ln>
                  <a:noFill/>
                </a:ln>
                <a:solidFill>
                  <a:prstClr val="black"/>
                </a:solidFill>
                <a:effectLst/>
                <a:uLnTx/>
                <a:uFillTx/>
                <a:latin typeface="Carlito"/>
                <a:ea typeface="+mn-ea"/>
                <a:cs typeface="Carlito"/>
              </a:rPr>
              <a:t> </a:t>
            </a:r>
            <a:r>
              <a:rPr kumimoji="0" sz="1800" b="1" i="0" u="none" strike="noStrike" kern="1200" cap="none" spc="5" normalizeH="0" baseline="0" noProof="0" dirty="0">
                <a:ln>
                  <a:noFill/>
                </a:ln>
                <a:solidFill>
                  <a:prstClr val="black"/>
                </a:solidFill>
                <a:effectLst/>
                <a:uLnTx/>
                <a:uFillTx/>
                <a:latin typeface="Carlito"/>
                <a:ea typeface="+mn-ea"/>
                <a:cs typeface="Carlito"/>
              </a:rPr>
              <a:t>since  </a:t>
            </a:r>
            <a:r>
              <a:rPr kumimoji="0" sz="1800" b="1" i="0" u="none" strike="noStrike" kern="1200" cap="none" spc="0" normalizeH="0" baseline="0" noProof="0" dirty="0">
                <a:ln>
                  <a:noFill/>
                </a:ln>
                <a:solidFill>
                  <a:prstClr val="black"/>
                </a:solidFill>
                <a:effectLst/>
                <a:uLnTx/>
                <a:uFillTx/>
                <a:latin typeface="Carlito"/>
                <a:ea typeface="+mn-ea"/>
                <a:cs typeface="Carlito"/>
              </a:rPr>
              <a:t>count is</a:t>
            </a:r>
            <a:r>
              <a:rPr kumimoji="0" sz="1800" b="1" i="0" u="none" strike="noStrike" kern="1200" cap="none" spc="-65"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1</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9" name="object 9"/>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381442"/>
            <a:ext cx="1928495" cy="44894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a:t>
            </a:r>
            <a:r>
              <a:rPr kumimoji="0" sz="2750" b="0" i="0" u="none" strike="noStrike" kern="1200" cap="none" spc="7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p:nvPr/>
        </p:nvSpPr>
        <p:spPr>
          <a:xfrm>
            <a:off x="329882" y="1804542"/>
            <a:ext cx="2448560" cy="1227455"/>
          </a:xfrm>
          <a:prstGeom prst="rect">
            <a:avLst/>
          </a:prstGeom>
        </p:spPr>
        <p:txBody>
          <a:bodyPr vert="horz" wrap="square" lIns="0" tIns="193675" rIns="0" bIns="0" rtlCol="0">
            <a:spAutoFit/>
          </a:bodyPr>
          <a:lstStyle/>
          <a:p>
            <a:pPr marL="12700" marR="0" lvl="0" indent="0" algn="l" defTabSz="914400" rtl="0" eaLnBrk="1" fontAlgn="auto" latinLnBrk="0" hangingPunct="1">
              <a:lnSpc>
                <a:spcPct val="100000"/>
              </a:lnSpc>
              <a:spcBef>
                <a:spcPts val="1525"/>
              </a:spcBef>
              <a:spcAft>
                <a:spcPts val="0"/>
              </a:spcAft>
              <a:buClrTx/>
              <a:buSzTx/>
              <a:buFontTx/>
              <a:buNone/>
              <a:tabLst/>
              <a:defRPr/>
            </a:pP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35"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14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p:nvPr/>
        </p:nvSpPr>
        <p:spPr>
          <a:xfrm>
            <a:off x="1147762" y="3214751"/>
            <a:ext cx="5105400" cy="390525"/>
          </a:xfrm>
          <a:prstGeom prst="rect">
            <a:avLst/>
          </a:prstGeom>
          <a:solidFill>
            <a:srgbClr val="4F81BC">
              <a:alpha val="45097"/>
            </a:srgbClr>
          </a:solidFill>
          <a:ln w="9534">
            <a:solidFill>
              <a:srgbClr val="000000"/>
            </a:solidFill>
          </a:ln>
        </p:spPr>
        <p:txBody>
          <a:bodyPr vert="horz" wrap="square" lIns="0" tIns="0" rIns="0" bIns="0" rtlCol="0">
            <a:spAutoFit/>
          </a:bodyPr>
          <a:lstStyle/>
          <a:p>
            <a:pPr marL="109855" marR="0" lvl="0" indent="0" algn="l" defTabSz="914400" rtl="0" eaLnBrk="1" fontAlgn="auto" latinLnBrk="0" hangingPunct="1">
              <a:lnSpc>
                <a:spcPts val="3075"/>
              </a:lnSpc>
              <a:spcBef>
                <a:spcPts val="0"/>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cout </a:t>
            </a:r>
            <a:r>
              <a:rPr kumimoji="0" sz="2750" b="0" i="0" u="none" strike="noStrike" kern="1200" cap="none" spc="-5" normalizeH="0" baseline="0" noProof="0" dirty="0">
                <a:ln>
                  <a:noFill/>
                </a:ln>
                <a:solidFill>
                  <a:prstClr val="black"/>
                </a:solidFill>
                <a:effectLst/>
                <a:uLnTx/>
                <a:uFillTx/>
                <a:latin typeface="Carlito"/>
                <a:ea typeface="+mn-ea"/>
                <a:cs typeface="Carlito"/>
              </a:rPr>
              <a:t>&lt;&lt; </a:t>
            </a:r>
            <a:r>
              <a:rPr kumimoji="0" sz="2750" b="0" i="0" u="none" strike="noStrike" kern="1200" cap="none" spc="10" normalizeH="0" baseline="0" noProof="0" dirty="0">
                <a:ln>
                  <a:noFill/>
                </a:ln>
                <a:solidFill>
                  <a:prstClr val="black"/>
                </a:solidFill>
                <a:effectLst/>
                <a:uLnTx/>
                <a:uFillTx/>
                <a:latin typeface="Carlito"/>
                <a:ea typeface="+mn-ea"/>
                <a:cs typeface="Carlito"/>
              </a:rPr>
              <a:t>"Welcome </a:t>
            </a:r>
            <a:r>
              <a:rPr kumimoji="0" sz="2750" b="0" i="0" u="none" strike="noStrike" kern="1200" cap="none" spc="-5" normalizeH="0" baseline="0" noProof="0" dirty="0">
                <a:ln>
                  <a:noFill/>
                </a:ln>
                <a:solidFill>
                  <a:prstClr val="black"/>
                </a:solidFill>
                <a:effectLst/>
                <a:uLnTx/>
                <a:uFillTx/>
                <a:latin typeface="Carlito"/>
                <a:ea typeface="+mn-ea"/>
                <a:cs typeface="Carlito"/>
              </a:rPr>
              <a:t>to</a:t>
            </a:r>
            <a:r>
              <a:rPr kumimoji="0" sz="2750" b="0" i="0" u="none" strike="noStrike" kern="1200" cap="none" spc="120" normalizeH="0" baseline="0" noProof="0" dirty="0">
                <a:ln>
                  <a:noFill/>
                </a:ln>
                <a:solidFill>
                  <a:prstClr val="black"/>
                </a:solidFill>
                <a:effectLst/>
                <a:uLnTx/>
                <a:uFillTx/>
                <a:latin typeface="Carlito"/>
                <a:ea typeface="+mn-ea"/>
                <a:cs typeface="Carlito"/>
              </a:rPr>
              <a:t> </a:t>
            </a:r>
            <a:r>
              <a:rPr kumimoji="0" sz="2750" b="0" i="0" u="none" strike="noStrike" kern="1200" cap="none" spc="0" normalizeH="0" baseline="0" noProof="0" dirty="0">
                <a:ln>
                  <a:noFill/>
                </a:ln>
                <a:solidFill>
                  <a:prstClr val="black"/>
                </a:solidFill>
                <a:effectLst/>
                <a:uLnTx/>
                <a:uFillTx/>
                <a:latin typeface="Carlito"/>
                <a:ea typeface="+mn-ea"/>
                <a:cs typeface="Carlito"/>
              </a:rPr>
              <a:t>C++!";</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5" name="object 5"/>
          <p:cNvSpPr txBox="1"/>
          <p:nvPr/>
        </p:nvSpPr>
        <p:spPr>
          <a:xfrm>
            <a:off x="329882" y="3597783"/>
            <a:ext cx="2193925" cy="1227455"/>
          </a:xfrm>
          <a:prstGeom prst="rect">
            <a:avLst/>
          </a:prstGeom>
        </p:spPr>
        <p:txBody>
          <a:bodyPr vert="horz" wrap="square" lIns="0" tIns="193675" rIns="0" bIns="0" rtlCol="0">
            <a:spAutoFit/>
          </a:bodyPr>
          <a:lstStyle/>
          <a:p>
            <a:pPr marL="927735" marR="0" lvl="0" indent="0" algn="l" defTabSz="914400" rtl="0" eaLnBrk="1" fontAlgn="auto" latinLnBrk="0" hangingPunct="1">
              <a:lnSpc>
                <a:spcPct val="100000"/>
              </a:lnSpc>
              <a:spcBef>
                <a:spcPts val="1525"/>
              </a:spcBef>
              <a:spcAft>
                <a:spcPts val="0"/>
              </a:spcAft>
              <a:buClrTx/>
              <a:buSzTx/>
              <a:buFontTx/>
              <a:buNone/>
              <a:tabLst/>
              <a:defRPr/>
            </a:pPr>
            <a:r>
              <a:rPr kumimoji="0" sz="2750" b="0" i="0" u="none" strike="noStrike" kern="1200" cap="none" spc="35" normalizeH="0" baseline="0" noProof="0" dirty="0">
                <a:ln>
                  <a:noFill/>
                </a:ln>
                <a:solidFill>
                  <a:prstClr val="black"/>
                </a:solidFill>
                <a:effectLst/>
                <a:uLnTx/>
                <a:uFillTx/>
                <a:latin typeface="Carlito"/>
                <a:ea typeface="+mn-ea"/>
                <a:cs typeface="Carlito"/>
              </a:rPr>
              <a:t>c</a:t>
            </a:r>
            <a:r>
              <a:rPr kumimoji="0" sz="2750" b="0" i="0" u="none" strike="noStrike" kern="1200" cap="none" spc="45" normalizeH="0" baseline="0" noProof="0" dirty="0">
                <a:ln>
                  <a:noFill/>
                </a:ln>
                <a:solidFill>
                  <a:prstClr val="black"/>
                </a:solidFill>
                <a:effectLst/>
                <a:uLnTx/>
                <a:uFillTx/>
                <a:latin typeface="Carlito"/>
                <a:ea typeface="+mn-ea"/>
                <a:cs typeface="Carlito"/>
              </a:rPr>
              <a:t>o</a:t>
            </a:r>
            <a:r>
              <a:rPr kumimoji="0" sz="2750" b="0" i="0" u="none" strike="noStrike" kern="1200" cap="none" spc="-20" normalizeH="0" baseline="0" noProof="0" dirty="0">
                <a:ln>
                  <a:noFill/>
                </a:ln>
                <a:solidFill>
                  <a:prstClr val="black"/>
                </a:solidFill>
                <a:effectLst/>
                <a:uLnTx/>
                <a:uFillTx/>
                <a:latin typeface="Carlito"/>
                <a:ea typeface="+mn-ea"/>
                <a:cs typeface="Carlito"/>
              </a:rPr>
              <a:t>un</a:t>
            </a:r>
            <a:r>
              <a:rPr kumimoji="0" sz="2750" b="0" i="0" u="none" strike="noStrike" kern="1200" cap="none" spc="-15" normalizeH="0" baseline="0" noProof="0" dirty="0">
                <a:ln>
                  <a:noFill/>
                </a:ln>
                <a:solidFill>
                  <a:prstClr val="black"/>
                </a:solidFill>
                <a:effectLst/>
                <a:uLnTx/>
                <a:uFillTx/>
                <a:latin typeface="Carlito"/>
                <a:ea typeface="+mn-ea"/>
                <a:cs typeface="Carlito"/>
              </a:rPr>
              <a:t>t</a:t>
            </a:r>
            <a:r>
              <a:rPr kumimoji="0" sz="2750" b="0" i="0" u="none" strike="noStrike" kern="1200" cap="none" spc="-2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14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grpSp>
        <p:nvGrpSpPr>
          <p:cNvPr id="6" name="object 6"/>
          <p:cNvGrpSpPr/>
          <p:nvPr/>
        </p:nvGrpSpPr>
        <p:grpSpPr>
          <a:xfrm>
            <a:off x="5454962" y="2209858"/>
            <a:ext cx="3165475" cy="1124585"/>
            <a:chOff x="5454962" y="2209858"/>
            <a:chExt cx="3165475" cy="1124585"/>
          </a:xfrm>
        </p:grpSpPr>
        <p:sp>
          <p:nvSpPr>
            <p:cNvPr id="7" name="object 7"/>
            <p:cNvSpPr/>
            <p:nvPr/>
          </p:nvSpPr>
          <p:spPr>
            <a:xfrm>
              <a:off x="5459730" y="2214625"/>
              <a:ext cx="3155950" cy="1114425"/>
            </a:xfrm>
            <a:custGeom>
              <a:avLst/>
              <a:gdLst/>
              <a:ahLst/>
              <a:cxnLst/>
              <a:rect l="l" t="t" r="r" b="b"/>
              <a:pathLst>
                <a:path w="3155950" h="1114425">
                  <a:moveTo>
                    <a:pt x="1644396" y="504825"/>
                  </a:moveTo>
                  <a:lnTo>
                    <a:pt x="996696" y="504825"/>
                  </a:lnTo>
                  <a:lnTo>
                    <a:pt x="0" y="1114425"/>
                  </a:lnTo>
                  <a:lnTo>
                    <a:pt x="1644396" y="504825"/>
                  </a:lnTo>
                  <a:close/>
                </a:path>
                <a:path w="3155950" h="1114425">
                  <a:moveTo>
                    <a:pt x="3071495" y="0"/>
                  </a:moveTo>
                  <a:lnTo>
                    <a:pt x="648970" y="0"/>
                  </a:lnTo>
                  <a:lnTo>
                    <a:pt x="616223" y="6600"/>
                  </a:lnTo>
                  <a:lnTo>
                    <a:pt x="589502" y="24606"/>
                  </a:lnTo>
                  <a:lnTo>
                    <a:pt x="571496" y="51327"/>
                  </a:lnTo>
                  <a:lnTo>
                    <a:pt x="564896" y="84074"/>
                  </a:lnTo>
                  <a:lnTo>
                    <a:pt x="564896" y="420624"/>
                  </a:lnTo>
                  <a:lnTo>
                    <a:pt x="571496" y="453389"/>
                  </a:lnTo>
                  <a:lnTo>
                    <a:pt x="589502" y="480155"/>
                  </a:lnTo>
                  <a:lnTo>
                    <a:pt x="616223" y="498205"/>
                  </a:lnTo>
                  <a:lnTo>
                    <a:pt x="648970" y="504825"/>
                  </a:lnTo>
                  <a:lnTo>
                    <a:pt x="3071495" y="504825"/>
                  </a:lnTo>
                  <a:lnTo>
                    <a:pt x="3104261" y="498205"/>
                  </a:lnTo>
                  <a:lnTo>
                    <a:pt x="3131026" y="480155"/>
                  </a:lnTo>
                  <a:lnTo>
                    <a:pt x="3149076" y="453389"/>
                  </a:lnTo>
                  <a:lnTo>
                    <a:pt x="3155696" y="420624"/>
                  </a:lnTo>
                  <a:lnTo>
                    <a:pt x="3155696" y="84074"/>
                  </a:lnTo>
                  <a:lnTo>
                    <a:pt x="3149076" y="51327"/>
                  </a:lnTo>
                  <a:lnTo>
                    <a:pt x="3131026" y="24606"/>
                  </a:lnTo>
                  <a:lnTo>
                    <a:pt x="3104261" y="6600"/>
                  </a:lnTo>
                  <a:lnTo>
                    <a:pt x="3071495"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5459730" y="2214625"/>
              <a:ext cx="3155950" cy="1114425"/>
            </a:xfrm>
            <a:custGeom>
              <a:avLst/>
              <a:gdLst/>
              <a:ahLst/>
              <a:cxnLst/>
              <a:rect l="l" t="t" r="r" b="b"/>
              <a:pathLst>
                <a:path w="3155950" h="1114425">
                  <a:moveTo>
                    <a:pt x="564896" y="84074"/>
                  </a:moveTo>
                  <a:lnTo>
                    <a:pt x="571496" y="51327"/>
                  </a:lnTo>
                  <a:lnTo>
                    <a:pt x="589502" y="24606"/>
                  </a:lnTo>
                  <a:lnTo>
                    <a:pt x="616223" y="6600"/>
                  </a:lnTo>
                  <a:lnTo>
                    <a:pt x="648970" y="0"/>
                  </a:lnTo>
                  <a:lnTo>
                    <a:pt x="996696" y="0"/>
                  </a:lnTo>
                  <a:lnTo>
                    <a:pt x="1644396" y="0"/>
                  </a:lnTo>
                  <a:lnTo>
                    <a:pt x="3071495" y="0"/>
                  </a:lnTo>
                  <a:lnTo>
                    <a:pt x="3104261" y="6600"/>
                  </a:lnTo>
                  <a:lnTo>
                    <a:pt x="3131026" y="24606"/>
                  </a:lnTo>
                  <a:lnTo>
                    <a:pt x="3149076" y="51327"/>
                  </a:lnTo>
                  <a:lnTo>
                    <a:pt x="3155696" y="84074"/>
                  </a:lnTo>
                  <a:lnTo>
                    <a:pt x="3155696" y="294386"/>
                  </a:lnTo>
                  <a:lnTo>
                    <a:pt x="3155696" y="420624"/>
                  </a:lnTo>
                  <a:lnTo>
                    <a:pt x="3149076" y="453389"/>
                  </a:lnTo>
                  <a:lnTo>
                    <a:pt x="3131026" y="480155"/>
                  </a:lnTo>
                  <a:lnTo>
                    <a:pt x="3104261" y="498205"/>
                  </a:lnTo>
                  <a:lnTo>
                    <a:pt x="3071495" y="504825"/>
                  </a:lnTo>
                  <a:lnTo>
                    <a:pt x="1644396" y="504825"/>
                  </a:lnTo>
                  <a:lnTo>
                    <a:pt x="0" y="1114425"/>
                  </a:lnTo>
                  <a:lnTo>
                    <a:pt x="996696" y="504825"/>
                  </a:lnTo>
                  <a:lnTo>
                    <a:pt x="648970" y="504825"/>
                  </a:lnTo>
                  <a:lnTo>
                    <a:pt x="616223" y="498205"/>
                  </a:lnTo>
                  <a:lnTo>
                    <a:pt x="589502" y="480155"/>
                  </a:lnTo>
                  <a:lnTo>
                    <a:pt x="571496" y="453389"/>
                  </a:lnTo>
                  <a:lnTo>
                    <a:pt x="564896" y="420624"/>
                  </a:lnTo>
                  <a:lnTo>
                    <a:pt x="564896" y="294386"/>
                  </a:lnTo>
                  <a:lnTo>
                    <a:pt x="564896" y="84074"/>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9" name="object 9"/>
          <p:cNvSpPr txBox="1"/>
          <p:nvPr/>
        </p:nvSpPr>
        <p:spPr>
          <a:xfrm>
            <a:off x="6187440" y="2251773"/>
            <a:ext cx="2280285"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arlito"/>
                <a:ea typeface="+mn-ea"/>
                <a:cs typeface="Carlito"/>
              </a:rPr>
              <a:t>Print </a:t>
            </a:r>
            <a:r>
              <a:rPr kumimoji="0" sz="1800" b="1" i="0" u="none" strike="noStrike" kern="1200" cap="none" spc="-10" normalizeH="0" baseline="0" noProof="0" dirty="0">
                <a:ln>
                  <a:noFill/>
                </a:ln>
                <a:solidFill>
                  <a:prstClr val="black"/>
                </a:solidFill>
                <a:effectLst/>
                <a:uLnTx/>
                <a:uFillTx/>
                <a:latin typeface="Carlito"/>
                <a:ea typeface="+mn-ea"/>
                <a:cs typeface="Carlito"/>
              </a:rPr>
              <a:t>“Welcome </a:t>
            </a:r>
            <a:r>
              <a:rPr kumimoji="0" sz="1800" b="1" i="0" u="none" strike="noStrike" kern="1200" cap="none" spc="-15" normalizeH="0" baseline="0" noProof="0" dirty="0">
                <a:ln>
                  <a:noFill/>
                </a:ln>
                <a:solidFill>
                  <a:prstClr val="black"/>
                </a:solidFill>
                <a:effectLst/>
                <a:uLnTx/>
                <a:uFillTx/>
                <a:latin typeface="Carlito"/>
                <a:ea typeface="+mn-ea"/>
                <a:cs typeface="Carlito"/>
              </a:rPr>
              <a:t>to</a:t>
            </a:r>
            <a:r>
              <a:rPr kumimoji="0" sz="1800" b="1" i="0" u="none" strike="noStrike" kern="1200" cap="none" spc="-175" normalizeH="0" baseline="0" noProof="0" dirty="0">
                <a:ln>
                  <a:noFill/>
                </a:ln>
                <a:solidFill>
                  <a:prstClr val="black"/>
                </a:solidFill>
                <a:effectLst/>
                <a:uLnTx/>
                <a:uFillTx/>
                <a:latin typeface="Carlito"/>
                <a:ea typeface="+mn-ea"/>
                <a:cs typeface="Carlito"/>
              </a:rPr>
              <a:t> </a:t>
            </a:r>
            <a:r>
              <a:rPr kumimoji="0" sz="1800" b="1" i="0" u="none" strike="noStrike" kern="1200" cap="none" spc="5" normalizeH="0" baseline="0" noProof="0" dirty="0">
                <a:ln>
                  <a:noFill/>
                </a:ln>
                <a:solidFill>
                  <a:prstClr val="black"/>
                </a:solidFill>
                <a:effectLst/>
                <a:uLnTx/>
                <a:uFillTx/>
                <a:latin typeface="Carlito"/>
                <a:ea typeface="+mn-ea"/>
                <a:cs typeface="Carlito"/>
              </a:rPr>
              <a:t>C++”</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10" name="object 10"/>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204499"/>
            <a:ext cx="4954270" cy="2428875"/>
          </a:xfrm>
          <a:prstGeom prst="rect">
            <a:avLst/>
          </a:prstGeom>
        </p:spPr>
        <p:txBody>
          <a:bodyPr vert="horz" wrap="square" lIns="0" tIns="11430" rIns="0" bIns="0" rtlCol="0">
            <a:spAutoFit/>
          </a:bodyPr>
          <a:lstStyle/>
          <a:p>
            <a:pPr marL="12700" marR="2510790" lvl="0" indent="0" algn="l" defTabSz="914400" rtl="0" eaLnBrk="1" fontAlgn="auto" latinLnBrk="0" hangingPunct="1">
              <a:lnSpc>
                <a:spcPct val="143300"/>
              </a:lnSpc>
              <a:spcBef>
                <a:spcPts val="90"/>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  </a:t>
            </a: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35"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14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927735" marR="0" lvl="0" indent="0" algn="l" defTabSz="914400" rtl="0" eaLnBrk="1" fontAlgn="auto" latinLnBrk="0" hangingPunct="1">
              <a:lnSpc>
                <a:spcPct val="100000"/>
              </a:lnSpc>
              <a:spcBef>
                <a:spcPts val="1435"/>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cout </a:t>
            </a:r>
            <a:r>
              <a:rPr kumimoji="0" sz="2750" b="0" i="0" u="none" strike="noStrike" kern="1200" cap="none" spc="-5" normalizeH="0" baseline="0" noProof="0" dirty="0">
                <a:ln>
                  <a:noFill/>
                </a:ln>
                <a:solidFill>
                  <a:prstClr val="black"/>
                </a:solidFill>
                <a:effectLst/>
                <a:uLnTx/>
                <a:uFillTx/>
                <a:latin typeface="Carlito"/>
                <a:ea typeface="+mn-ea"/>
                <a:cs typeface="Carlito"/>
              </a:rPr>
              <a:t>&lt;&lt; </a:t>
            </a:r>
            <a:r>
              <a:rPr kumimoji="0" sz="2750" b="0" i="0" u="none" strike="noStrike" kern="1200" cap="none" spc="10" normalizeH="0" baseline="0" noProof="0" dirty="0">
                <a:ln>
                  <a:noFill/>
                </a:ln>
                <a:solidFill>
                  <a:prstClr val="black"/>
                </a:solidFill>
                <a:effectLst/>
                <a:uLnTx/>
                <a:uFillTx/>
                <a:latin typeface="Carlito"/>
                <a:ea typeface="+mn-ea"/>
                <a:cs typeface="Carlito"/>
              </a:rPr>
              <a:t>"Welcome </a:t>
            </a:r>
            <a:r>
              <a:rPr kumimoji="0" sz="2750" b="0" i="0" u="none" strike="noStrike" kern="1200" cap="none" spc="-5" normalizeH="0" baseline="0" noProof="0" dirty="0">
                <a:ln>
                  <a:noFill/>
                </a:ln>
                <a:solidFill>
                  <a:prstClr val="black"/>
                </a:solidFill>
                <a:effectLst/>
                <a:uLnTx/>
                <a:uFillTx/>
                <a:latin typeface="Carlito"/>
                <a:ea typeface="+mn-ea"/>
                <a:cs typeface="Carlito"/>
              </a:rPr>
              <a:t>to</a:t>
            </a:r>
            <a:r>
              <a:rPr kumimoji="0" sz="2750" b="0" i="0" u="none" strike="noStrike" kern="1200" cap="none" spc="80" normalizeH="0" baseline="0" noProof="0" dirty="0">
                <a:ln>
                  <a:noFill/>
                </a:ln>
                <a:solidFill>
                  <a:prstClr val="black"/>
                </a:solidFill>
                <a:effectLst/>
                <a:uLnTx/>
                <a:uFillTx/>
                <a:latin typeface="Carlito"/>
                <a:ea typeface="+mn-ea"/>
                <a:cs typeface="Carlito"/>
              </a:rPr>
              <a:t> </a:t>
            </a:r>
            <a:r>
              <a:rPr kumimoji="0" sz="2750" b="0" i="0" u="none" strike="noStrike" kern="1200" cap="none" spc="0" normalizeH="0" baseline="0" noProof="0" dirty="0">
                <a:ln>
                  <a:noFill/>
                </a:ln>
                <a:solidFill>
                  <a:prstClr val="black"/>
                </a:solidFill>
                <a:effectLst/>
                <a:uLnTx/>
                <a:uFillTx/>
                <a:latin typeface="Carlito"/>
                <a:ea typeface="+mn-ea"/>
                <a:cs typeface="Carlito"/>
              </a:rPr>
              <a:t>C++!";</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p:nvPr/>
        </p:nvSpPr>
        <p:spPr>
          <a:xfrm>
            <a:off x="995362" y="3814826"/>
            <a:ext cx="5105400" cy="381000"/>
          </a:xfrm>
          <a:prstGeom prst="rect">
            <a:avLst/>
          </a:prstGeom>
          <a:solidFill>
            <a:srgbClr val="4F81BC">
              <a:alpha val="45097"/>
            </a:srgbClr>
          </a:solidFill>
          <a:ln w="9534">
            <a:solidFill>
              <a:srgbClr val="000000"/>
            </a:solidFill>
          </a:ln>
        </p:spPr>
        <p:txBody>
          <a:bodyPr vert="horz" wrap="square" lIns="0" tIns="0" rIns="0" bIns="0" rtlCol="0">
            <a:spAutoFit/>
          </a:bodyPr>
          <a:lstStyle/>
          <a:p>
            <a:pPr marL="262255" marR="0" lvl="0" indent="0" algn="l" defTabSz="914400" rtl="0" eaLnBrk="1" fontAlgn="auto" latinLnBrk="0" hangingPunct="1">
              <a:lnSpc>
                <a:spcPts val="3000"/>
              </a:lnSpc>
              <a:spcBef>
                <a:spcPts val="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count++;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p:nvPr/>
        </p:nvSpPr>
        <p:spPr>
          <a:xfrm>
            <a:off x="329882" y="4376039"/>
            <a:ext cx="136525" cy="44958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grpSp>
        <p:nvGrpSpPr>
          <p:cNvPr id="5" name="object 5"/>
          <p:cNvGrpSpPr/>
          <p:nvPr/>
        </p:nvGrpSpPr>
        <p:grpSpPr>
          <a:xfrm>
            <a:off x="4874191" y="2362258"/>
            <a:ext cx="3441700" cy="1631950"/>
            <a:chOff x="4874191" y="2362258"/>
            <a:chExt cx="3441700" cy="1631950"/>
          </a:xfrm>
        </p:grpSpPr>
        <p:sp>
          <p:nvSpPr>
            <p:cNvPr id="6" name="object 6"/>
            <p:cNvSpPr/>
            <p:nvPr/>
          </p:nvSpPr>
          <p:spPr>
            <a:xfrm>
              <a:off x="4878958" y="2367025"/>
              <a:ext cx="3432175" cy="1622425"/>
            </a:xfrm>
            <a:custGeom>
              <a:avLst/>
              <a:gdLst/>
              <a:ahLst/>
              <a:cxnLst/>
              <a:rect l="l" t="t" r="r" b="b"/>
              <a:pathLst>
                <a:path w="3432175" h="1622425">
                  <a:moveTo>
                    <a:pt x="1920366" y="723900"/>
                  </a:moveTo>
                  <a:lnTo>
                    <a:pt x="1272666" y="723900"/>
                  </a:lnTo>
                  <a:lnTo>
                    <a:pt x="0" y="1621917"/>
                  </a:lnTo>
                  <a:lnTo>
                    <a:pt x="1920366" y="723900"/>
                  </a:lnTo>
                  <a:close/>
                </a:path>
                <a:path w="3432175" h="1622425">
                  <a:moveTo>
                    <a:pt x="3310890" y="0"/>
                  </a:moveTo>
                  <a:lnTo>
                    <a:pt x="961516" y="0"/>
                  </a:lnTo>
                  <a:lnTo>
                    <a:pt x="914536" y="9475"/>
                  </a:lnTo>
                  <a:lnTo>
                    <a:pt x="876188" y="35321"/>
                  </a:lnTo>
                  <a:lnTo>
                    <a:pt x="850342" y="73669"/>
                  </a:lnTo>
                  <a:lnTo>
                    <a:pt x="840866" y="120650"/>
                  </a:lnTo>
                  <a:lnTo>
                    <a:pt x="840892" y="603250"/>
                  </a:lnTo>
                  <a:lnTo>
                    <a:pt x="850342" y="650122"/>
                  </a:lnTo>
                  <a:lnTo>
                    <a:pt x="876188" y="688514"/>
                  </a:lnTo>
                  <a:lnTo>
                    <a:pt x="914536" y="714404"/>
                  </a:lnTo>
                  <a:lnTo>
                    <a:pt x="961516" y="723900"/>
                  </a:lnTo>
                  <a:lnTo>
                    <a:pt x="3310890" y="723900"/>
                  </a:lnTo>
                  <a:lnTo>
                    <a:pt x="3357889" y="714404"/>
                  </a:lnTo>
                  <a:lnTo>
                    <a:pt x="3396281" y="688514"/>
                  </a:lnTo>
                  <a:lnTo>
                    <a:pt x="3422171" y="650122"/>
                  </a:lnTo>
                  <a:lnTo>
                    <a:pt x="3431641" y="603250"/>
                  </a:lnTo>
                  <a:lnTo>
                    <a:pt x="3431666" y="120650"/>
                  </a:lnTo>
                  <a:lnTo>
                    <a:pt x="3422171" y="73669"/>
                  </a:lnTo>
                  <a:lnTo>
                    <a:pt x="3396281" y="35321"/>
                  </a:lnTo>
                  <a:lnTo>
                    <a:pt x="3357889" y="9475"/>
                  </a:lnTo>
                  <a:lnTo>
                    <a:pt x="3310890"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4878958" y="2367025"/>
              <a:ext cx="3432175" cy="1622425"/>
            </a:xfrm>
            <a:custGeom>
              <a:avLst/>
              <a:gdLst/>
              <a:ahLst/>
              <a:cxnLst/>
              <a:rect l="l" t="t" r="r" b="b"/>
              <a:pathLst>
                <a:path w="3432175" h="1622425">
                  <a:moveTo>
                    <a:pt x="840866" y="120650"/>
                  </a:moveTo>
                  <a:lnTo>
                    <a:pt x="850342" y="73669"/>
                  </a:lnTo>
                  <a:lnTo>
                    <a:pt x="876188" y="35321"/>
                  </a:lnTo>
                  <a:lnTo>
                    <a:pt x="914536" y="9475"/>
                  </a:lnTo>
                  <a:lnTo>
                    <a:pt x="961516" y="0"/>
                  </a:lnTo>
                  <a:lnTo>
                    <a:pt x="1272666" y="0"/>
                  </a:lnTo>
                  <a:lnTo>
                    <a:pt x="1920366" y="0"/>
                  </a:lnTo>
                  <a:lnTo>
                    <a:pt x="3310890" y="0"/>
                  </a:lnTo>
                  <a:lnTo>
                    <a:pt x="3357889" y="9475"/>
                  </a:lnTo>
                  <a:lnTo>
                    <a:pt x="3396281" y="35321"/>
                  </a:lnTo>
                  <a:lnTo>
                    <a:pt x="3422171" y="73669"/>
                  </a:lnTo>
                  <a:lnTo>
                    <a:pt x="3431666" y="120650"/>
                  </a:lnTo>
                  <a:lnTo>
                    <a:pt x="3431666" y="422148"/>
                  </a:lnTo>
                  <a:lnTo>
                    <a:pt x="3431666" y="603250"/>
                  </a:lnTo>
                  <a:lnTo>
                    <a:pt x="3422171" y="650122"/>
                  </a:lnTo>
                  <a:lnTo>
                    <a:pt x="3396281" y="688514"/>
                  </a:lnTo>
                  <a:lnTo>
                    <a:pt x="3357889" y="714404"/>
                  </a:lnTo>
                  <a:lnTo>
                    <a:pt x="3310890" y="723900"/>
                  </a:lnTo>
                  <a:lnTo>
                    <a:pt x="1920366" y="723900"/>
                  </a:lnTo>
                  <a:lnTo>
                    <a:pt x="0" y="1621917"/>
                  </a:lnTo>
                  <a:lnTo>
                    <a:pt x="1272666" y="723900"/>
                  </a:lnTo>
                  <a:lnTo>
                    <a:pt x="961516" y="723900"/>
                  </a:lnTo>
                  <a:lnTo>
                    <a:pt x="914536" y="714404"/>
                  </a:lnTo>
                  <a:lnTo>
                    <a:pt x="876188" y="688514"/>
                  </a:lnTo>
                  <a:lnTo>
                    <a:pt x="850342" y="650122"/>
                  </a:lnTo>
                  <a:lnTo>
                    <a:pt x="840866" y="603123"/>
                  </a:lnTo>
                  <a:lnTo>
                    <a:pt x="840866" y="422148"/>
                  </a:lnTo>
                  <a:lnTo>
                    <a:pt x="840866" y="12065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object 8"/>
          <p:cNvSpPr txBox="1"/>
          <p:nvPr/>
        </p:nvSpPr>
        <p:spPr>
          <a:xfrm>
            <a:off x="6092825" y="2414587"/>
            <a:ext cx="1854200" cy="577215"/>
          </a:xfrm>
          <a:prstGeom prst="rect">
            <a:avLst/>
          </a:prstGeom>
        </p:spPr>
        <p:txBody>
          <a:bodyPr vert="horz" wrap="square" lIns="0" tIns="10160" rIns="0" bIns="0" rtlCol="0">
            <a:spAutoFit/>
          </a:bodyPr>
          <a:lstStyle/>
          <a:p>
            <a:pPr marL="241300" marR="5080" lvl="0" indent="-229235" algn="l" defTabSz="914400" rtl="0" eaLnBrk="1" fontAlgn="auto" latinLnBrk="0" hangingPunct="1">
              <a:lnSpc>
                <a:spcPct val="100899"/>
              </a:lnSpc>
              <a:spcBef>
                <a:spcPts val="80"/>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arlito"/>
                <a:ea typeface="+mn-ea"/>
                <a:cs typeface="Carlito"/>
              </a:rPr>
              <a:t>Increase count by</a:t>
            </a:r>
            <a:r>
              <a:rPr kumimoji="0" sz="1800" b="1" i="0" u="none" strike="noStrike" kern="1200" cap="none" spc="-229"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1  count is 2</a:t>
            </a:r>
            <a:r>
              <a:rPr kumimoji="0" sz="1800" b="1" i="0" u="none" strike="noStrike" kern="1200" cap="none" spc="-145"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now</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sp>
        <p:nvSpPr>
          <p:cNvPr id="9" name="object 9"/>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381442"/>
            <a:ext cx="1928495" cy="448945"/>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a:t>
            </a:r>
            <a:r>
              <a:rPr kumimoji="0" sz="2750" b="0" i="0" u="none" strike="noStrike" kern="1200" cap="none" spc="7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a:spLocks noGrp="1"/>
          </p:cNvSpPr>
          <p:nvPr>
            <p:ph type="body" idx="1"/>
          </p:nvPr>
        </p:nvSpPr>
        <p:spPr>
          <a:prstGeom prst="rect">
            <a:avLst/>
          </a:prstGeom>
        </p:spPr>
        <p:txBody>
          <a:bodyPr vert="horz" wrap="square" lIns="0" tIns="793718" rIns="0" bIns="0" rtlCol="0">
            <a:spAutoFit/>
          </a:bodyPr>
          <a:lstStyle/>
          <a:p>
            <a:pPr marL="12700">
              <a:lnSpc>
                <a:spcPct val="100000"/>
              </a:lnSpc>
              <a:spcBef>
                <a:spcPts val="1525"/>
              </a:spcBef>
            </a:pPr>
            <a:r>
              <a:rPr spc="-20" dirty="0"/>
              <a:t>while </a:t>
            </a:r>
            <a:r>
              <a:rPr spc="5" dirty="0"/>
              <a:t>(count </a:t>
            </a:r>
            <a:r>
              <a:rPr spc="10" dirty="0"/>
              <a:t>&lt;</a:t>
            </a:r>
            <a:r>
              <a:rPr spc="290" dirty="0"/>
              <a:t> </a:t>
            </a:r>
            <a:r>
              <a:rPr spc="15" dirty="0"/>
              <a:t>2)</a:t>
            </a:r>
          </a:p>
          <a:p>
            <a:pPr marL="12700">
              <a:lnSpc>
                <a:spcPct val="100000"/>
              </a:lnSpc>
              <a:spcBef>
                <a:spcPts val="1430"/>
              </a:spcBef>
            </a:pPr>
            <a:r>
              <a:rPr spc="5" dirty="0"/>
              <a:t>{</a:t>
            </a:r>
          </a:p>
          <a:p>
            <a:pPr marL="927735" marR="5080">
              <a:lnSpc>
                <a:spcPct val="141100"/>
              </a:lnSpc>
              <a:spcBef>
                <a:spcPts val="80"/>
              </a:spcBef>
            </a:pPr>
            <a:r>
              <a:rPr spc="15" dirty="0"/>
              <a:t>cout </a:t>
            </a:r>
            <a:r>
              <a:rPr spc="-5" dirty="0"/>
              <a:t>&lt;&lt; </a:t>
            </a:r>
            <a:r>
              <a:rPr spc="10" dirty="0"/>
              <a:t>"Welcome </a:t>
            </a:r>
            <a:r>
              <a:rPr spc="-5" dirty="0"/>
              <a:t>to </a:t>
            </a:r>
            <a:r>
              <a:rPr dirty="0"/>
              <a:t>C++!";  </a:t>
            </a:r>
            <a:r>
              <a:rPr spc="-5" dirty="0"/>
              <a:t>count++;</a:t>
            </a:r>
          </a:p>
          <a:p>
            <a:pPr marL="12700">
              <a:lnSpc>
                <a:spcPct val="100000"/>
              </a:lnSpc>
              <a:spcBef>
                <a:spcPts val="1430"/>
              </a:spcBef>
            </a:pPr>
            <a:r>
              <a:rPr spc="5" dirty="0"/>
              <a:t>}</a:t>
            </a:r>
          </a:p>
        </p:txBody>
      </p:sp>
      <p:grpSp>
        <p:nvGrpSpPr>
          <p:cNvPr id="4" name="object 4"/>
          <p:cNvGrpSpPr/>
          <p:nvPr/>
        </p:nvGrpSpPr>
        <p:grpSpPr>
          <a:xfrm>
            <a:off x="3693159" y="1142746"/>
            <a:ext cx="4356100" cy="1133475"/>
            <a:chOff x="3693159" y="1142746"/>
            <a:chExt cx="4356100" cy="1133475"/>
          </a:xfrm>
        </p:grpSpPr>
        <p:sp>
          <p:nvSpPr>
            <p:cNvPr id="5" name="object 5"/>
            <p:cNvSpPr/>
            <p:nvPr/>
          </p:nvSpPr>
          <p:spPr>
            <a:xfrm>
              <a:off x="3698239" y="1147826"/>
              <a:ext cx="4345940" cy="1123315"/>
            </a:xfrm>
            <a:custGeom>
              <a:avLst/>
              <a:gdLst/>
              <a:ahLst/>
              <a:cxnLst/>
              <a:rect l="l" t="t" r="r" b="b"/>
              <a:pathLst>
                <a:path w="4345940" h="1123314">
                  <a:moveTo>
                    <a:pt x="2278761" y="638175"/>
                  </a:moveTo>
                  <a:lnTo>
                    <a:pt x="1392936" y="638175"/>
                  </a:lnTo>
                  <a:lnTo>
                    <a:pt x="0" y="1123314"/>
                  </a:lnTo>
                  <a:lnTo>
                    <a:pt x="2278761" y="638175"/>
                  </a:lnTo>
                  <a:close/>
                </a:path>
                <a:path w="4345940" h="1123314">
                  <a:moveTo>
                    <a:pt x="4239260" y="0"/>
                  </a:moveTo>
                  <a:lnTo>
                    <a:pt x="908685" y="0"/>
                  </a:lnTo>
                  <a:lnTo>
                    <a:pt x="867269" y="8340"/>
                  </a:lnTo>
                  <a:lnTo>
                    <a:pt x="833485" y="31099"/>
                  </a:lnTo>
                  <a:lnTo>
                    <a:pt x="810726" y="64883"/>
                  </a:lnTo>
                  <a:lnTo>
                    <a:pt x="802386" y="106299"/>
                  </a:lnTo>
                  <a:lnTo>
                    <a:pt x="802386" y="531749"/>
                  </a:lnTo>
                  <a:lnTo>
                    <a:pt x="810726" y="573184"/>
                  </a:lnTo>
                  <a:lnTo>
                    <a:pt x="833485" y="607012"/>
                  </a:lnTo>
                  <a:lnTo>
                    <a:pt x="867269" y="629814"/>
                  </a:lnTo>
                  <a:lnTo>
                    <a:pt x="908685" y="638175"/>
                  </a:lnTo>
                  <a:lnTo>
                    <a:pt x="4239260" y="638175"/>
                  </a:lnTo>
                  <a:lnTo>
                    <a:pt x="4280695" y="629814"/>
                  </a:lnTo>
                  <a:lnTo>
                    <a:pt x="4314523" y="607012"/>
                  </a:lnTo>
                  <a:lnTo>
                    <a:pt x="4337325" y="573184"/>
                  </a:lnTo>
                  <a:lnTo>
                    <a:pt x="4345686" y="531749"/>
                  </a:lnTo>
                  <a:lnTo>
                    <a:pt x="4345686" y="106299"/>
                  </a:lnTo>
                  <a:lnTo>
                    <a:pt x="4337325" y="64883"/>
                  </a:lnTo>
                  <a:lnTo>
                    <a:pt x="4314523" y="31099"/>
                  </a:lnTo>
                  <a:lnTo>
                    <a:pt x="4280695" y="8340"/>
                  </a:lnTo>
                  <a:lnTo>
                    <a:pt x="4239260"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698239" y="1147826"/>
              <a:ext cx="4345940" cy="1123315"/>
            </a:xfrm>
            <a:custGeom>
              <a:avLst/>
              <a:gdLst/>
              <a:ahLst/>
              <a:cxnLst/>
              <a:rect l="l" t="t" r="r" b="b"/>
              <a:pathLst>
                <a:path w="4345940" h="1123314">
                  <a:moveTo>
                    <a:pt x="802386" y="106299"/>
                  </a:moveTo>
                  <a:lnTo>
                    <a:pt x="810726" y="64883"/>
                  </a:lnTo>
                  <a:lnTo>
                    <a:pt x="833485" y="31099"/>
                  </a:lnTo>
                  <a:lnTo>
                    <a:pt x="867269" y="8340"/>
                  </a:lnTo>
                  <a:lnTo>
                    <a:pt x="908685" y="0"/>
                  </a:lnTo>
                  <a:lnTo>
                    <a:pt x="1392936" y="0"/>
                  </a:lnTo>
                  <a:lnTo>
                    <a:pt x="2278761" y="0"/>
                  </a:lnTo>
                  <a:lnTo>
                    <a:pt x="4239260" y="0"/>
                  </a:lnTo>
                  <a:lnTo>
                    <a:pt x="4280695" y="8340"/>
                  </a:lnTo>
                  <a:lnTo>
                    <a:pt x="4314523" y="31099"/>
                  </a:lnTo>
                  <a:lnTo>
                    <a:pt x="4337325" y="64883"/>
                  </a:lnTo>
                  <a:lnTo>
                    <a:pt x="4345686" y="106299"/>
                  </a:lnTo>
                  <a:lnTo>
                    <a:pt x="4345686" y="372237"/>
                  </a:lnTo>
                  <a:lnTo>
                    <a:pt x="4345686" y="531749"/>
                  </a:lnTo>
                  <a:lnTo>
                    <a:pt x="4337325" y="573184"/>
                  </a:lnTo>
                  <a:lnTo>
                    <a:pt x="4314523" y="607012"/>
                  </a:lnTo>
                  <a:lnTo>
                    <a:pt x="4280695" y="629814"/>
                  </a:lnTo>
                  <a:lnTo>
                    <a:pt x="4239260" y="638175"/>
                  </a:lnTo>
                  <a:lnTo>
                    <a:pt x="2278761" y="638175"/>
                  </a:lnTo>
                  <a:lnTo>
                    <a:pt x="0" y="1123314"/>
                  </a:lnTo>
                  <a:lnTo>
                    <a:pt x="1392936" y="638175"/>
                  </a:lnTo>
                  <a:lnTo>
                    <a:pt x="908685" y="638175"/>
                  </a:lnTo>
                  <a:lnTo>
                    <a:pt x="867269" y="629814"/>
                  </a:lnTo>
                  <a:lnTo>
                    <a:pt x="833485" y="607012"/>
                  </a:lnTo>
                  <a:lnTo>
                    <a:pt x="810726" y="573184"/>
                  </a:lnTo>
                  <a:lnTo>
                    <a:pt x="802386" y="531749"/>
                  </a:lnTo>
                  <a:lnTo>
                    <a:pt x="802386" y="372237"/>
                  </a:lnTo>
                  <a:lnTo>
                    <a:pt x="802386" y="106299"/>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 name="object 7"/>
          <p:cNvSpPr txBox="1"/>
          <p:nvPr/>
        </p:nvSpPr>
        <p:spPr>
          <a:xfrm>
            <a:off x="4658740" y="1189672"/>
            <a:ext cx="3213735" cy="577215"/>
          </a:xfrm>
          <a:prstGeom prst="rect">
            <a:avLst/>
          </a:prstGeom>
        </p:spPr>
        <p:txBody>
          <a:bodyPr vert="horz" wrap="square" lIns="0" tIns="10795" rIns="0" bIns="0" rtlCol="0">
            <a:spAutoFit/>
          </a:bodyPr>
          <a:lstStyle/>
          <a:p>
            <a:pPr marL="1403985" marR="5080" lvl="0" indent="-1391920" algn="l" defTabSz="914400" rtl="0" eaLnBrk="1" fontAlgn="auto" latinLnBrk="0" hangingPunct="1">
              <a:lnSpc>
                <a:spcPct val="100800"/>
              </a:lnSpc>
              <a:spcBef>
                <a:spcPts val="85"/>
              </a:spcBef>
              <a:spcAft>
                <a:spcPts val="0"/>
              </a:spcAft>
              <a:buClrTx/>
              <a:buSzTx/>
              <a:buFontTx/>
              <a:buNone/>
              <a:tabLst/>
              <a:defRPr/>
            </a:pPr>
            <a:r>
              <a:rPr kumimoji="0" sz="1800" b="1" i="0" u="none" strike="noStrike" kern="1200" cap="none" spc="-10" normalizeH="0" baseline="0" noProof="0" dirty="0">
                <a:ln>
                  <a:noFill/>
                </a:ln>
                <a:solidFill>
                  <a:prstClr val="black"/>
                </a:solidFill>
                <a:effectLst/>
                <a:uLnTx/>
                <a:uFillTx/>
                <a:latin typeface="Carlito"/>
                <a:ea typeface="+mn-ea"/>
                <a:cs typeface="Carlito"/>
              </a:rPr>
              <a:t>(count</a:t>
            </a:r>
            <a:r>
              <a:rPr kumimoji="0" sz="1800" b="1" i="0" u="none" strike="noStrike" kern="1200" cap="none" spc="-65"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&lt;</a:t>
            </a:r>
            <a:r>
              <a:rPr kumimoji="0" sz="1800" b="1" i="0" u="none" strike="noStrike" kern="1200" cap="none" spc="35" normalizeH="0" baseline="0" noProof="0" dirty="0">
                <a:ln>
                  <a:noFill/>
                </a:ln>
                <a:solidFill>
                  <a:prstClr val="black"/>
                </a:solidFill>
                <a:effectLst/>
                <a:uLnTx/>
                <a:uFillTx/>
                <a:latin typeface="Carlito"/>
                <a:ea typeface="+mn-ea"/>
                <a:cs typeface="Carlito"/>
              </a:rPr>
              <a:t> </a:t>
            </a:r>
            <a:r>
              <a:rPr kumimoji="0" sz="1800" b="1" i="0" u="none" strike="noStrike" kern="1200" cap="none" spc="-10" normalizeH="0" baseline="0" noProof="0" dirty="0">
                <a:ln>
                  <a:noFill/>
                </a:ln>
                <a:solidFill>
                  <a:prstClr val="black"/>
                </a:solidFill>
                <a:effectLst/>
                <a:uLnTx/>
                <a:uFillTx/>
                <a:latin typeface="Carlito"/>
                <a:ea typeface="+mn-ea"/>
                <a:cs typeface="Carlito"/>
              </a:rPr>
              <a:t>2)</a:t>
            </a:r>
            <a:r>
              <a:rPr kumimoji="0" sz="1800" b="1" i="0" u="none" strike="noStrike" kern="1200" cap="none" spc="0" normalizeH="0" baseline="0" noProof="0" dirty="0">
                <a:ln>
                  <a:noFill/>
                </a:ln>
                <a:solidFill>
                  <a:prstClr val="black"/>
                </a:solidFill>
                <a:effectLst/>
                <a:uLnTx/>
                <a:uFillTx/>
                <a:latin typeface="Carlito"/>
                <a:ea typeface="+mn-ea"/>
                <a:cs typeface="Carlito"/>
              </a:rPr>
              <a:t> is</a:t>
            </a:r>
            <a:r>
              <a:rPr kumimoji="0" sz="1800" b="1" i="0" u="none" strike="noStrike" kern="1200" cap="none" spc="-10" normalizeH="0" baseline="0" noProof="0" dirty="0">
                <a:ln>
                  <a:noFill/>
                </a:ln>
                <a:solidFill>
                  <a:prstClr val="black"/>
                </a:solidFill>
                <a:effectLst/>
                <a:uLnTx/>
                <a:uFillTx/>
                <a:latin typeface="Carlito"/>
                <a:ea typeface="+mn-ea"/>
                <a:cs typeface="Carlito"/>
              </a:rPr>
              <a:t> </a:t>
            </a:r>
            <a:r>
              <a:rPr kumimoji="0" sz="1800" b="1" i="0" u="none" strike="noStrike" kern="1200" cap="none" spc="10" normalizeH="0" baseline="0" noProof="0" dirty="0">
                <a:ln>
                  <a:noFill/>
                </a:ln>
                <a:solidFill>
                  <a:prstClr val="black"/>
                </a:solidFill>
                <a:effectLst/>
                <a:uLnTx/>
                <a:uFillTx/>
                <a:latin typeface="Carlito"/>
                <a:ea typeface="+mn-ea"/>
                <a:cs typeface="Carlito"/>
              </a:rPr>
              <a:t>false</a:t>
            </a:r>
            <a:r>
              <a:rPr kumimoji="0" sz="1800" b="1" i="0" u="none" strike="noStrike" kern="1200" cap="none" spc="-120" normalizeH="0" baseline="0" noProof="0" dirty="0">
                <a:ln>
                  <a:noFill/>
                </a:ln>
                <a:solidFill>
                  <a:prstClr val="black"/>
                </a:solidFill>
                <a:effectLst/>
                <a:uLnTx/>
                <a:uFillTx/>
                <a:latin typeface="Carlito"/>
                <a:ea typeface="+mn-ea"/>
                <a:cs typeface="Carlito"/>
              </a:rPr>
              <a:t> </a:t>
            </a:r>
            <a:r>
              <a:rPr kumimoji="0" sz="1800" b="1" i="0" u="none" strike="noStrike" kern="1200" cap="none" spc="5" normalizeH="0" baseline="0" noProof="0" dirty="0">
                <a:ln>
                  <a:noFill/>
                </a:ln>
                <a:solidFill>
                  <a:prstClr val="black"/>
                </a:solidFill>
                <a:effectLst/>
                <a:uLnTx/>
                <a:uFillTx/>
                <a:latin typeface="Carlito"/>
                <a:ea typeface="+mn-ea"/>
                <a:cs typeface="Carlito"/>
              </a:rPr>
              <a:t>since</a:t>
            </a:r>
            <a:r>
              <a:rPr kumimoji="0" sz="1800" b="1" i="0" u="none" strike="noStrike" kern="1200" cap="none" spc="-45"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count</a:t>
            </a:r>
            <a:r>
              <a:rPr kumimoji="0" sz="1800" b="1" i="0" u="none" strike="noStrike" kern="1200" cap="none" spc="-65"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is</a:t>
            </a:r>
            <a:r>
              <a:rPr kumimoji="0" sz="1800" b="1" i="0" u="none" strike="noStrike" kern="1200" cap="none" spc="-80"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2  now</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grpSp>
        <p:nvGrpSpPr>
          <p:cNvPr id="8" name="object 8"/>
          <p:cNvGrpSpPr/>
          <p:nvPr/>
        </p:nvGrpSpPr>
        <p:grpSpPr>
          <a:xfrm>
            <a:off x="314320" y="2009833"/>
            <a:ext cx="5153660" cy="391160"/>
            <a:chOff x="314320" y="2009833"/>
            <a:chExt cx="5153660" cy="391160"/>
          </a:xfrm>
        </p:grpSpPr>
        <p:sp>
          <p:nvSpPr>
            <p:cNvPr id="9" name="object 9"/>
            <p:cNvSpPr/>
            <p:nvPr/>
          </p:nvSpPr>
          <p:spPr>
            <a:xfrm>
              <a:off x="319087" y="2014600"/>
              <a:ext cx="5143500" cy="381000"/>
            </a:xfrm>
            <a:custGeom>
              <a:avLst/>
              <a:gdLst/>
              <a:ahLst/>
              <a:cxnLst/>
              <a:rect l="l" t="t" r="r" b="b"/>
              <a:pathLst>
                <a:path w="5143500" h="381000">
                  <a:moveTo>
                    <a:pt x="5143500" y="0"/>
                  </a:moveTo>
                  <a:lnTo>
                    <a:pt x="0" y="0"/>
                  </a:lnTo>
                  <a:lnTo>
                    <a:pt x="0" y="381000"/>
                  </a:lnTo>
                  <a:lnTo>
                    <a:pt x="5143500" y="381000"/>
                  </a:lnTo>
                  <a:lnTo>
                    <a:pt x="5143500" y="0"/>
                  </a:lnTo>
                  <a:close/>
                </a:path>
              </a:pathLst>
            </a:custGeom>
            <a:solidFill>
              <a:srgbClr val="4F81BC">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319087" y="2014600"/>
              <a:ext cx="5143500" cy="381000"/>
            </a:xfrm>
            <a:custGeom>
              <a:avLst/>
              <a:gdLst/>
              <a:ahLst/>
              <a:cxnLst/>
              <a:rect l="l" t="t" r="r" b="b"/>
              <a:pathLst>
                <a:path w="5143500" h="381000">
                  <a:moveTo>
                    <a:pt x="0" y="381000"/>
                  </a:moveTo>
                  <a:lnTo>
                    <a:pt x="5143500" y="381000"/>
                  </a:lnTo>
                  <a:lnTo>
                    <a:pt x="5143500" y="0"/>
                  </a:lnTo>
                  <a:lnTo>
                    <a:pt x="0" y="0"/>
                  </a:lnTo>
                  <a:lnTo>
                    <a:pt x="0" y="3810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object 11"/>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a:spLocks noGrp="1"/>
          </p:cNvSpPr>
          <p:nvPr>
            <p:ph type="title"/>
          </p:nvPr>
        </p:nvSpPr>
        <p:spPr>
          <a:prstGeom prst="rect">
            <a:avLst/>
          </a:prstGeom>
        </p:spPr>
        <p:txBody>
          <a:bodyPr vert="horz" wrap="square" lIns="0" tIns="16510" rIns="0" bIns="0" rtlCol="0">
            <a:spAutoFit/>
          </a:bodyPr>
          <a:lstStyle/>
          <a:p>
            <a:pPr marL="169545">
              <a:lnSpc>
                <a:spcPct val="100000"/>
              </a:lnSpc>
              <a:spcBef>
                <a:spcPts val="130"/>
              </a:spcBef>
            </a:pPr>
            <a:r>
              <a:rPr spc="-10" dirty="0"/>
              <a:t>Example: </a:t>
            </a:r>
            <a:r>
              <a:rPr spc="-50" dirty="0"/>
              <a:t>Tracing </a:t>
            </a:r>
            <a:r>
              <a:rPr spc="10" dirty="0"/>
              <a:t>a </a:t>
            </a:r>
            <a:r>
              <a:rPr spc="5" dirty="0"/>
              <a:t>while</a:t>
            </a:r>
            <a:r>
              <a:rPr spc="330" dirty="0"/>
              <a:t> </a:t>
            </a:r>
            <a:r>
              <a:rPr spc="5" dirty="0"/>
              <a:t>Loop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882" y="1204499"/>
            <a:ext cx="4954270" cy="2428875"/>
          </a:xfrm>
          <a:prstGeom prst="rect">
            <a:avLst/>
          </a:prstGeom>
        </p:spPr>
        <p:txBody>
          <a:bodyPr vert="horz" wrap="square" lIns="0" tIns="11430" rIns="0" bIns="0" rtlCol="0">
            <a:spAutoFit/>
          </a:bodyPr>
          <a:lstStyle/>
          <a:p>
            <a:pPr marL="12700" marR="2510790" lvl="0" indent="0" algn="l" defTabSz="914400" rtl="0" eaLnBrk="1" fontAlgn="auto" latinLnBrk="0" hangingPunct="1">
              <a:lnSpc>
                <a:spcPct val="143300"/>
              </a:lnSpc>
              <a:spcBef>
                <a:spcPts val="90"/>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int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0;  </a:t>
            </a:r>
            <a:r>
              <a:rPr kumimoji="0" sz="2750" b="0" i="0" u="none" strike="noStrike" kern="1200" cap="none" spc="-20" normalizeH="0" baseline="0" noProof="0" dirty="0">
                <a:ln>
                  <a:noFill/>
                </a:ln>
                <a:solidFill>
                  <a:prstClr val="black"/>
                </a:solidFill>
                <a:effectLst/>
                <a:uLnTx/>
                <a:uFillTx/>
                <a:latin typeface="Carlito"/>
                <a:ea typeface="+mn-ea"/>
                <a:cs typeface="Carlito"/>
              </a:rPr>
              <a:t>while </a:t>
            </a:r>
            <a:r>
              <a:rPr kumimoji="0" sz="2750" b="0" i="0" u="none" strike="noStrike" kern="1200" cap="none" spc="5" normalizeH="0" baseline="0" noProof="0" dirty="0">
                <a:ln>
                  <a:noFill/>
                </a:ln>
                <a:solidFill>
                  <a:prstClr val="black"/>
                </a:solidFill>
                <a:effectLst/>
                <a:uLnTx/>
                <a:uFillTx/>
                <a:latin typeface="Carlito"/>
                <a:ea typeface="+mn-ea"/>
                <a:cs typeface="Carlito"/>
              </a:rPr>
              <a:t>(count </a:t>
            </a:r>
            <a:r>
              <a:rPr kumimoji="0" sz="2750" b="0" i="0" u="none" strike="noStrike" kern="1200" cap="none" spc="10" normalizeH="0" baseline="0" noProof="0" dirty="0">
                <a:ln>
                  <a:noFill/>
                </a:ln>
                <a:solidFill>
                  <a:prstClr val="black"/>
                </a:solidFill>
                <a:effectLst/>
                <a:uLnTx/>
                <a:uFillTx/>
                <a:latin typeface="Carlito"/>
                <a:ea typeface="+mn-ea"/>
                <a:cs typeface="Carlito"/>
              </a:rPr>
              <a:t>&lt;</a:t>
            </a:r>
            <a:r>
              <a:rPr kumimoji="0" sz="2750" b="0" i="0" u="none" strike="noStrike" kern="1200" cap="none" spc="235" normalizeH="0" baseline="0" noProof="0" dirty="0">
                <a:ln>
                  <a:noFill/>
                </a:ln>
                <a:solidFill>
                  <a:prstClr val="black"/>
                </a:solidFill>
                <a:effectLst/>
                <a:uLnTx/>
                <a:uFillTx/>
                <a:latin typeface="Carlito"/>
                <a:ea typeface="+mn-ea"/>
                <a:cs typeface="Carlito"/>
              </a:rPr>
              <a:t> </a:t>
            </a:r>
            <a:r>
              <a:rPr kumimoji="0" sz="2750" b="0" i="0" u="none" strike="noStrike" kern="1200" cap="none" spc="15" normalizeH="0" baseline="0" noProof="0" dirty="0">
                <a:ln>
                  <a:noFill/>
                </a:ln>
                <a:solidFill>
                  <a:prstClr val="black"/>
                </a:solidFill>
                <a:effectLst/>
                <a:uLnTx/>
                <a:uFillTx/>
                <a:latin typeface="Carlito"/>
                <a:ea typeface="+mn-ea"/>
                <a:cs typeface="Carlito"/>
              </a:rPr>
              <a:t>2)</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14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a:p>
            <a:pPr marL="927735" marR="0" lvl="0" indent="0" algn="l" defTabSz="914400" rtl="0" eaLnBrk="1" fontAlgn="auto" latinLnBrk="0" hangingPunct="1">
              <a:lnSpc>
                <a:spcPct val="100000"/>
              </a:lnSpc>
              <a:spcBef>
                <a:spcPts val="1435"/>
              </a:spcBef>
              <a:spcAft>
                <a:spcPts val="0"/>
              </a:spcAft>
              <a:buClrTx/>
              <a:buSzTx/>
              <a:buFontTx/>
              <a:buNone/>
              <a:tabLst/>
              <a:defRPr/>
            </a:pPr>
            <a:r>
              <a:rPr kumimoji="0" sz="2750" b="0" i="0" u="none" strike="noStrike" kern="1200" cap="none" spc="15" normalizeH="0" baseline="0" noProof="0" dirty="0">
                <a:ln>
                  <a:noFill/>
                </a:ln>
                <a:solidFill>
                  <a:prstClr val="black"/>
                </a:solidFill>
                <a:effectLst/>
                <a:uLnTx/>
                <a:uFillTx/>
                <a:latin typeface="Carlito"/>
                <a:ea typeface="+mn-ea"/>
                <a:cs typeface="Carlito"/>
              </a:rPr>
              <a:t>cout </a:t>
            </a:r>
            <a:r>
              <a:rPr kumimoji="0" sz="2750" b="0" i="0" u="none" strike="noStrike" kern="1200" cap="none" spc="-5" normalizeH="0" baseline="0" noProof="0" dirty="0">
                <a:ln>
                  <a:noFill/>
                </a:ln>
                <a:solidFill>
                  <a:prstClr val="black"/>
                </a:solidFill>
                <a:effectLst/>
                <a:uLnTx/>
                <a:uFillTx/>
                <a:latin typeface="Carlito"/>
                <a:ea typeface="+mn-ea"/>
                <a:cs typeface="Carlito"/>
              </a:rPr>
              <a:t>&lt;&lt; </a:t>
            </a:r>
            <a:r>
              <a:rPr kumimoji="0" sz="2750" b="0" i="0" u="none" strike="noStrike" kern="1200" cap="none" spc="10" normalizeH="0" baseline="0" noProof="0" dirty="0">
                <a:ln>
                  <a:noFill/>
                </a:ln>
                <a:solidFill>
                  <a:prstClr val="black"/>
                </a:solidFill>
                <a:effectLst/>
                <a:uLnTx/>
                <a:uFillTx/>
                <a:latin typeface="Carlito"/>
                <a:ea typeface="+mn-ea"/>
                <a:cs typeface="Carlito"/>
              </a:rPr>
              <a:t>"Welcome </a:t>
            </a:r>
            <a:r>
              <a:rPr kumimoji="0" sz="2750" b="0" i="0" u="none" strike="noStrike" kern="1200" cap="none" spc="-5" normalizeH="0" baseline="0" noProof="0" dirty="0">
                <a:ln>
                  <a:noFill/>
                </a:ln>
                <a:solidFill>
                  <a:prstClr val="black"/>
                </a:solidFill>
                <a:effectLst/>
                <a:uLnTx/>
                <a:uFillTx/>
                <a:latin typeface="Carlito"/>
                <a:ea typeface="+mn-ea"/>
                <a:cs typeface="Carlito"/>
              </a:rPr>
              <a:t>to</a:t>
            </a:r>
            <a:r>
              <a:rPr kumimoji="0" sz="2750" b="0" i="0" u="none" strike="noStrike" kern="1200" cap="none" spc="80" normalizeH="0" baseline="0" noProof="0" dirty="0">
                <a:ln>
                  <a:noFill/>
                </a:ln>
                <a:solidFill>
                  <a:prstClr val="black"/>
                </a:solidFill>
                <a:effectLst/>
                <a:uLnTx/>
                <a:uFillTx/>
                <a:latin typeface="Carlito"/>
                <a:ea typeface="+mn-ea"/>
                <a:cs typeface="Carlito"/>
              </a:rPr>
              <a:t> </a:t>
            </a:r>
            <a:r>
              <a:rPr kumimoji="0" sz="2750" b="0" i="0" u="none" strike="noStrike" kern="1200" cap="none" spc="0" normalizeH="0" baseline="0" noProof="0" dirty="0">
                <a:ln>
                  <a:noFill/>
                </a:ln>
                <a:solidFill>
                  <a:prstClr val="black"/>
                </a:solidFill>
                <a:effectLst/>
                <a:uLnTx/>
                <a:uFillTx/>
                <a:latin typeface="Carlito"/>
                <a:ea typeface="+mn-ea"/>
                <a:cs typeface="Carlito"/>
              </a:rPr>
              <a:t>C++!";</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p:nvPr/>
        </p:nvSpPr>
        <p:spPr>
          <a:xfrm>
            <a:off x="1245235" y="3775075"/>
            <a:ext cx="1278890" cy="44958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2750" b="0" i="0" u="none" strike="noStrike" kern="1200" cap="none" spc="35" normalizeH="0" baseline="0" noProof="0" dirty="0">
                <a:ln>
                  <a:noFill/>
                </a:ln>
                <a:solidFill>
                  <a:prstClr val="black"/>
                </a:solidFill>
                <a:effectLst/>
                <a:uLnTx/>
                <a:uFillTx/>
                <a:latin typeface="Carlito"/>
                <a:ea typeface="+mn-ea"/>
                <a:cs typeface="Carlito"/>
              </a:rPr>
              <a:t>c</a:t>
            </a:r>
            <a:r>
              <a:rPr kumimoji="0" sz="2750" b="0" i="0" u="none" strike="noStrike" kern="1200" cap="none" spc="45" normalizeH="0" baseline="0" noProof="0" dirty="0">
                <a:ln>
                  <a:noFill/>
                </a:ln>
                <a:solidFill>
                  <a:prstClr val="black"/>
                </a:solidFill>
                <a:effectLst/>
                <a:uLnTx/>
                <a:uFillTx/>
                <a:latin typeface="Carlito"/>
                <a:ea typeface="+mn-ea"/>
                <a:cs typeface="Carlito"/>
              </a:rPr>
              <a:t>o</a:t>
            </a:r>
            <a:r>
              <a:rPr kumimoji="0" sz="2750" b="0" i="0" u="none" strike="noStrike" kern="1200" cap="none" spc="-20" normalizeH="0" baseline="0" noProof="0" dirty="0">
                <a:ln>
                  <a:noFill/>
                </a:ln>
                <a:solidFill>
                  <a:prstClr val="black"/>
                </a:solidFill>
                <a:effectLst/>
                <a:uLnTx/>
                <a:uFillTx/>
                <a:latin typeface="Carlito"/>
                <a:ea typeface="+mn-ea"/>
                <a:cs typeface="Carlito"/>
              </a:rPr>
              <a:t>un</a:t>
            </a:r>
            <a:r>
              <a:rPr kumimoji="0" sz="2750" b="0" i="0" u="none" strike="noStrike" kern="1200" cap="none" spc="-15" normalizeH="0" baseline="0" noProof="0" dirty="0">
                <a:ln>
                  <a:noFill/>
                </a:ln>
                <a:solidFill>
                  <a:prstClr val="black"/>
                </a:solidFill>
                <a:effectLst/>
                <a:uLnTx/>
                <a:uFillTx/>
                <a:latin typeface="Carlito"/>
                <a:ea typeface="+mn-ea"/>
                <a:cs typeface="Carlito"/>
              </a:rPr>
              <a:t>t</a:t>
            </a:r>
            <a:r>
              <a:rPr kumimoji="0" sz="2750" b="0" i="0" u="none" strike="noStrike" kern="1200" cap="none" spc="-2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txBox="1"/>
          <p:nvPr/>
        </p:nvSpPr>
        <p:spPr>
          <a:xfrm>
            <a:off x="329882" y="4376039"/>
            <a:ext cx="136525" cy="44958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2750" b="0" i="0" u="none" strike="noStrike" kern="1200" cap="none" spc="5" normalizeH="0" baseline="0" noProof="0" dirty="0">
                <a:ln>
                  <a:noFill/>
                </a:ln>
                <a:solidFill>
                  <a:prstClr val="black"/>
                </a:solidFill>
                <a:effectLst/>
                <a:uLnTx/>
                <a:uFillTx/>
                <a:latin typeface="Carlito"/>
                <a:ea typeface="+mn-ea"/>
                <a:cs typeface="Carlito"/>
              </a:rPr>
              <a:t>}</a:t>
            </a:r>
            <a:endParaRPr kumimoji="0" sz="2750" b="0" i="0" u="none" strike="noStrike" kern="1200" cap="none" spc="0" normalizeH="0" baseline="0" noProof="0">
              <a:ln>
                <a:noFill/>
              </a:ln>
              <a:solidFill>
                <a:prstClr val="black"/>
              </a:solidFill>
              <a:effectLst/>
              <a:uLnTx/>
              <a:uFillTx/>
              <a:latin typeface="Carlito"/>
              <a:ea typeface="+mn-ea"/>
              <a:cs typeface="Carlito"/>
            </a:endParaRPr>
          </a:p>
        </p:txBody>
      </p:sp>
      <p:sp>
        <p:nvSpPr>
          <p:cNvPr id="5" name="object 5"/>
          <p:cNvSpPr txBox="1">
            <a:spLocks noGrp="1"/>
          </p:cNvSpPr>
          <p:nvPr>
            <p:ph type="title"/>
          </p:nvPr>
        </p:nvSpPr>
        <p:spPr>
          <a:xfrm>
            <a:off x="1557274" y="114680"/>
            <a:ext cx="6192520" cy="632460"/>
          </a:xfrm>
          <a:prstGeom prst="rect">
            <a:avLst/>
          </a:prstGeom>
        </p:spPr>
        <p:txBody>
          <a:bodyPr vert="horz" wrap="square" lIns="0" tIns="16510" rIns="0" bIns="0" rtlCol="0">
            <a:spAutoFit/>
          </a:bodyPr>
          <a:lstStyle/>
          <a:p>
            <a:pPr marL="12700">
              <a:lnSpc>
                <a:spcPct val="100000"/>
              </a:lnSpc>
              <a:spcBef>
                <a:spcPts val="130"/>
              </a:spcBef>
            </a:pPr>
            <a:r>
              <a:rPr spc="-10" dirty="0"/>
              <a:t>Example: </a:t>
            </a:r>
            <a:r>
              <a:rPr spc="-45" dirty="0"/>
              <a:t>Tracing </a:t>
            </a:r>
            <a:r>
              <a:rPr spc="10" dirty="0"/>
              <a:t>a while</a:t>
            </a:r>
            <a:r>
              <a:rPr spc="325" dirty="0"/>
              <a:t> </a:t>
            </a:r>
            <a:r>
              <a:rPr spc="5" dirty="0"/>
              <a:t>Loop</a:t>
            </a:r>
          </a:p>
        </p:txBody>
      </p:sp>
      <p:grpSp>
        <p:nvGrpSpPr>
          <p:cNvPr id="6" name="object 6"/>
          <p:cNvGrpSpPr/>
          <p:nvPr/>
        </p:nvGrpSpPr>
        <p:grpSpPr>
          <a:xfrm>
            <a:off x="3521455" y="3809746"/>
            <a:ext cx="5628005" cy="1310640"/>
            <a:chOff x="3521455" y="3809746"/>
            <a:chExt cx="5628005" cy="1310640"/>
          </a:xfrm>
        </p:grpSpPr>
        <p:sp>
          <p:nvSpPr>
            <p:cNvPr id="7" name="object 7"/>
            <p:cNvSpPr/>
            <p:nvPr/>
          </p:nvSpPr>
          <p:spPr>
            <a:xfrm>
              <a:off x="3526535" y="3814826"/>
              <a:ext cx="5617845" cy="1300480"/>
            </a:xfrm>
            <a:custGeom>
              <a:avLst/>
              <a:gdLst/>
              <a:ahLst/>
              <a:cxnLst/>
              <a:rect l="l" t="t" r="r" b="b"/>
              <a:pathLst>
                <a:path w="5617845" h="1300479">
                  <a:moveTo>
                    <a:pt x="3560825" y="647700"/>
                  </a:moveTo>
                  <a:lnTo>
                    <a:pt x="2677414" y="647700"/>
                  </a:lnTo>
                  <a:lnTo>
                    <a:pt x="0" y="1300353"/>
                  </a:lnTo>
                  <a:lnTo>
                    <a:pt x="3560825" y="647700"/>
                  </a:lnTo>
                  <a:close/>
                </a:path>
                <a:path w="5617845" h="1300479">
                  <a:moveTo>
                    <a:pt x="5514213" y="0"/>
                  </a:moveTo>
                  <a:lnTo>
                    <a:pt x="2196465" y="0"/>
                  </a:lnTo>
                  <a:lnTo>
                    <a:pt x="2154416" y="8473"/>
                  </a:lnTo>
                  <a:lnTo>
                    <a:pt x="2120106" y="31591"/>
                  </a:lnTo>
                  <a:lnTo>
                    <a:pt x="2096988" y="65901"/>
                  </a:lnTo>
                  <a:lnTo>
                    <a:pt x="2088514" y="107950"/>
                  </a:lnTo>
                  <a:lnTo>
                    <a:pt x="2088540" y="539750"/>
                  </a:lnTo>
                  <a:lnTo>
                    <a:pt x="2096988" y="581691"/>
                  </a:lnTo>
                  <a:lnTo>
                    <a:pt x="2120106" y="616045"/>
                  </a:lnTo>
                  <a:lnTo>
                    <a:pt x="2154416" y="639206"/>
                  </a:lnTo>
                  <a:lnTo>
                    <a:pt x="2196465" y="647700"/>
                  </a:lnTo>
                  <a:lnTo>
                    <a:pt x="5514213" y="647700"/>
                  </a:lnTo>
                  <a:lnTo>
                    <a:pt x="5556281" y="639206"/>
                  </a:lnTo>
                  <a:lnTo>
                    <a:pt x="5590635" y="616045"/>
                  </a:lnTo>
                  <a:lnTo>
                    <a:pt x="5613796" y="581691"/>
                  </a:lnTo>
                  <a:lnTo>
                    <a:pt x="5617464" y="563527"/>
                  </a:lnTo>
                  <a:lnTo>
                    <a:pt x="5617464" y="84056"/>
                  </a:lnTo>
                  <a:lnTo>
                    <a:pt x="5613796" y="65901"/>
                  </a:lnTo>
                  <a:lnTo>
                    <a:pt x="5590635" y="31591"/>
                  </a:lnTo>
                  <a:lnTo>
                    <a:pt x="5556281" y="8473"/>
                  </a:lnTo>
                  <a:lnTo>
                    <a:pt x="5514213" y="0"/>
                  </a:lnTo>
                  <a:close/>
                </a:path>
              </a:pathLst>
            </a:custGeom>
            <a:solidFill>
              <a:srgbClr val="00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3526535" y="3814826"/>
              <a:ext cx="5617845" cy="1300480"/>
            </a:xfrm>
            <a:custGeom>
              <a:avLst/>
              <a:gdLst/>
              <a:ahLst/>
              <a:cxnLst/>
              <a:rect l="l" t="t" r="r" b="b"/>
              <a:pathLst>
                <a:path w="5617845" h="1300479">
                  <a:moveTo>
                    <a:pt x="2088514" y="107950"/>
                  </a:moveTo>
                  <a:lnTo>
                    <a:pt x="2096988" y="65901"/>
                  </a:lnTo>
                  <a:lnTo>
                    <a:pt x="2120106" y="31591"/>
                  </a:lnTo>
                  <a:lnTo>
                    <a:pt x="2154416" y="8473"/>
                  </a:lnTo>
                  <a:lnTo>
                    <a:pt x="2196465" y="0"/>
                  </a:lnTo>
                  <a:lnTo>
                    <a:pt x="2677414" y="0"/>
                  </a:lnTo>
                  <a:lnTo>
                    <a:pt x="3560825" y="0"/>
                  </a:lnTo>
                  <a:lnTo>
                    <a:pt x="5514213" y="0"/>
                  </a:lnTo>
                  <a:lnTo>
                    <a:pt x="5556281" y="8473"/>
                  </a:lnTo>
                  <a:lnTo>
                    <a:pt x="5590635" y="31591"/>
                  </a:lnTo>
                  <a:lnTo>
                    <a:pt x="5613796" y="65901"/>
                  </a:lnTo>
                  <a:lnTo>
                    <a:pt x="5617464" y="84056"/>
                  </a:lnTo>
                </a:path>
                <a:path w="5617845" h="1300479">
                  <a:moveTo>
                    <a:pt x="5617464" y="563527"/>
                  </a:moveTo>
                  <a:lnTo>
                    <a:pt x="5613796" y="581691"/>
                  </a:lnTo>
                  <a:lnTo>
                    <a:pt x="5590635" y="616045"/>
                  </a:lnTo>
                  <a:lnTo>
                    <a:pt x="5556281" y="639206"/>
                  </a:lnTo>
                  <a:lnTo>
                    <a:pt x="5514213" y="647700"/>
                  </a:lnTo>
                  <a:lnTo>
                    <a:pt x="3560825" y="647700"/>
                  </a:lnTo>
                  <a:lnTo>
                    <a:pt x="0" y="1300353"/>
                  </a:lnTo>
                  <a:lnTo>
                    <a:pt x="2677414" y="647700"/>
                  </a:lnTo>
                  <a:lnTo>
                    <a:pt x="2196465" y="647700"/>
                  </a:lnTo>
                  <a:lnTo>
                    <a:pt x="2154416" y="639206"/>
                  </a:lnTo>
                  <a:lnTo>
                    <a:pt x="2120106" y="616045"/>
                  </a:lnTo>
                  <a:lnTo>
                    <a:pt x="2096988" y="581691"/>
                  </a:lnTo>
                  <a:lnTo>
                    <a:pt x="2088514" y="539623"/>
                  </a:lnTo>
                  <a:lnTo>
                    <a:pt x="2088514" y="377825"/>
                  </a:lnTo>
                  <a:lnTo>
                    <a:pt x="2088514" y="107950"/>
                  </a:lnTo>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9" name="object 9"/>
          <p:cNvSpPr txBox="1"/>
          <p:nvPr/>
        </p:nvSpPr>
        <p:spPr>
          <a:xfrm>
            <a:off x="5865495" y="3861117"/>
            <a:ext cx="3026410" cy="577215"/>
          </a:xfrm>
          <a:prstGeom prst="rect">
            <a:avLst/>
          </a:prstGeom>
        </p:spPr>
        <p:txBody>
          <a:bodyPr vert="horz" wrap="square" lIns="0" tIns="10795" rIns="0" bIns="0" rtlCol="0">
            <a:spAutoFit/>
          </a:bodyPr>
          <a:lstStyle/>
          <a:p>
            <a:pPr marL="327025" marR="5080" lvl="0" indent="-314960" algn="l" defTabSz="914400" rtl="0" eaLnBrk="1" fontAlgn="auto" latinLnBrk="0" hangingPunct="1">
              <a:lnSpc>
                <a:spcPct val="100800"/>
              </a:lnSpc>
              <a:spcBef>
                <a:spcPts val="85"/>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arlito"/>
                <a:ea typeface="+mn-ea"/>
                <a:cs typeface="Carlito"/>
              </a:rPr>
              <a:t>The loop </a:t>
            </a:r>
            <a:r>
              <a:rPr kumimoji="0" sz="1800" b="1" i="0" u="none" strike="noStrike" kern="1200" cap="none" spc="-5" normalizeH="0" baseline="0" noProof="0" dirty="0">
                <a:ln>
                  <a:noFill/>
                </a:ln>
                <a:solidFill>
                  <a:prstClr val="black"/>
                </a:solidFill>
                <a:effectLst/>
                <a:uLnTx/>
                <a:uFillTx/>
                <a:latin typeface="Carlito"/>
                <a:ea typeface="+mn-ea"/>
                <a:cs typeface="Carlito"/>
              </a:rPr>
              <a:t>exits. </a:t>
            </a:r>
            <a:r>
              <a:rPr kumimoji="0" sz="1800" b="1" i="0" u="none" strike="noStrike" kern="1200" cap="none" spc="-15" normalizeH="0" baseline="0" noProof="0" dirty="0">
                <a:ln>
                  <a:noFill/>
                </a:ln>
                <a:solidFill>
                  <a:prstClr val="black"/>
                </a:solidFill>
                <a:effectLst/>
                <a:uLnTx/>
                <a:uFillTx/>
                <a:latin typeface="Carlito"/>
                <a:ea typeface="+mn-ea"/>
                <a:cs typeface="Carlito"/>
              </a:rPr>
              <a:t>Execute </a:t>
            </a:r>
            <a:r>
              <a:rPr kumimoji="0" sz="1800" b="1" i="0" u="none" strike="noStrike" kern="1200" cap="none" spc="-10" normalizeH="0" baseline="0" noProof="0" dirty="0">
                <a:ln>
                  <a:noFill/>
                </a:ln>
                <a:solidFill>
                  <a:prstClr val="black"/>
                </a:solidFill>
                <a:effectLst/>
                <a:uLnTx/>
                <a:uFillTx/>
                <a:latin typeface="Carlito"/>
                <a:ea typeface="+mn-ea"/>
                <a:cs typeface="Carlito"/>
              </a:rPr>
              <a:t>the</a:t>
            </a:r>
            <a:r>
              <a:rPr kumimoji="0" sz="1800" b="1" i="0" u="none" strike="noStrike" kern="1200" cap="none" spc="-155" normalizeH="0" baseline="0" noProof="0" dirty="0">
                <a:ln>
                  <a:noFill/>
                </a:ln>
                <a:solidFill>
                  <a:prstClr val="black"/>
                </a:solidFill>
                <a:effectLst/>
                <a:uLnTx/>
                <a:uFillTx/>
                <a:latin typeface="Carlito"/>
                <a:ea typeface="+mn-ea"/>
                <a:cs typeface="Carlito"/>
              </a:rPr>
              <a:t> </a:t>
            </a:r>
            <a:r>
              <a:rPr kumimoji="0" sz="1800" b="1" i="0" u="none" strike="noStrike" kern="1200" cap="none" spc="-5" normalizeH="0" baseline="0" noProof="0" dirty="0">
                <a:ln>
                  <a:noFill/>
                </a:ln>
                <a:solidFill>
                  <a:prstClr val="black"/>
                </a:solidFill>
                <a:effectLst/>
                <a:uLnTx/>
                <a:uFillTx/>
                <a:latin typeface="Carlito"/>
                <a:ea typeface="+mn-ea"/>
                <a:cs typeface="Carlito"/>
              </a:rPr>
              <a:t>next  </a:t>
            </a:r>
            <a:r>
              <a:rPr kumimoji="0" sz="1800" b="1" i="0" u="none" strike="noStrike" kern="1200" cap="none" spc="0" normalizeH="0" baseline="0" noProof="0" dirty="0">
                <a:ln>
                  <a:noFill/>
                </a:ln>
                <a:solidFill>
                  <a:prstClr val="black"/>
                </a:solidFill>
                <a:effectLst/>
                <a:uLnTx/>
                <a:uFillTx/>
                <a:latin typeface="Carlito"/>
                <a:ea typeface="+mn-ea"/>
                <a:cs typeface="Carlito"/>
              </a:rPr>
              <a:t>statement after </a:t>
            </a:r>
            <a:r>
              <a:rPr kumimoji="0" sz="1800" b="1" i="0" u="none" strike="noStrike" kern="1200" cap="none" spc="-10" normalizeH="0" baseline="0" noProof="0" dirty="0">
                <a:ln>
                  <a:noFill/>
                </a:ln>
                <a:solidFill>
                  <a:prstClr val="black"/>
                </a:solidFill>
                <a:effectLst/>
                <a:uLnTx/>
                <a:uFillTx/>
                <a:latin typeface="Carlito"/>
                <a:ea typeface="+mn-ea"/>
                <a:cs typeface="Carlito"/>
              </a:rPr>
              <a:t>the</a:t>
            </a:r>
            <a:r>
              <a:rPr kumimoji="0" sz="1800" b="1" i="0" u="none" strike="noStrike" kern="1200" cap="none" spc="-204" normalizeH="0" baseline="0" noProof="0" dirty="0">
                <a:ln>
                  <a:noFill/>
                </a:ln>
                <a:solidFill>
                  <a:prstClr val="black"/>
                </a:solidFill>
                <a:effectLst/>
                <a:uLnTx/>
                <a:uFillTx/>
                <a:latin typeface="Carlito"/>
                <a:ea typeface="+mn-ea"/>
                <a:cs typeface="Carlito"/>
              </a:rPr>
              <a:t> </a:t>
            </a:r>
            <a:r>
              <a:rPr kumimoji="0" sz="1800" b="1" i="0" u="none" strike="noStrike" kern="1200" cap="none" spc="0" normalizeH="0" baseline="0" noProof="0" dirty="0">
                <a:ln>
                  <a:noFill/>
                </a:ln>
                <a:solidFill>
                  <a:prstClr val="black"/>
                </a:solidFill>
                <a:effectLst/>
                <a:uLnTx/>
                <a:uFillTx/>
                <a:latin typeface="Carlito"/>
                <a:ea typeface="+mn-ea"/>
                <a:cs typeface="Carlito"/>
              </a:rPr>
              <a:t>loop.</a:t>
            </a:r>
            <a:endParaRPr kumimoji="0" sz="1800" b="0" i="0" u="none" strike="noStrike" kern="1200" cap="none" spc="0" normalizeH="0" baseline="0" noProof="0">
              <a:ln>
                <a:noFill/>
              </a:ln>
              <a:solidFill>
                <a:prstClr val="black"/>
              </a:solidFill>
              <a:effectLst/>
              <a:uLnTx/>
              <a:uFillTx/>
              <a:latin typeface="Carlito"/>
              <a:ea typeface="+mn-ea"/>
              <a:cs typeface="Carlito"/>
            </a:endParaRPr>
          </a:p>
        </p:txBody>
      </p:sp>
      <p:grpSp>
        <p:nvGrpSpPr>
          <p:cNvPr id="10" name="object 10"/>
          <p:cNvGrpSpPr/>
          <p:nvPr/>
        </p:nvGrpSpPr>
        <p:grpSpPr>
          <a:xfrm>
            <a:off x="228595" y="4953058"/>
            <a:ext cx="5153660" cy="391160"/>
            <a:chOff x="228595" y="4953058"/>
            <a:chExt cx="5153660" cy="391160"/>
          </a:xfrm>
        </p:grpSpPr>
        <p:sp>
          <p:nvSpPr>
            <p:cNvPr id="11" name="object 11"/>
            <p:cNvSpPr/>
            <p:nvPr/>
          </p:nvSpPr>
          <p:spPr>
            <a:xfrm>
              <a:off x="233362" y="4957826"/>
              <a:ext cx="5143500" cy="381000"/>
            </a:xfrm>
            <a:custGeom>
              <a:avLst/>
              <a:gdLst/>
              <a:ahLst/>
              <a:cxnLst/>
              <a:rect l="l" t="t" r="r" b="b"/>
              <a:pathLst>
                <a:path w="5143500" h="381000">
                  <a:moveTo>
                    <a:pt x="5143500" y="0"/>
                  </a:moveTo>
                  <a:lnTo>
                    <a:pt x="0" y="0"/>
                  </a:lnTo>
                  <a:lnTo>
                    <a:pt x="0" y="381000"/>
                  </a:lnTo>
                  <a:lnTo>
                    <a:pt x="5143500" y="381000"/>
                  </a:lnTo>
                  <a:lnTo>
                    <a:pt x="5143500" y="0"/>
                  </a:lnTo>
                  <a:close/>
                </a:path>
              </a:pathLst>
            </a:custGeom>
            <a:solidFill>
              <a:srgbClr val="4F81BC">
                <a:alpha val="45097"/>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33362" y="4957826"/>
              <a:ext cx="5143500" cy="381000"/>
            </a:xfrm>
            <a:custGeom>
              <a:avLst/>
              <a:gdLst/>
              <a:ahLst/>
              <a:cxnLst/>
              <a:rect l="l" t="t" r="r" b="b"/>
              <a:pathLst>
                <a:path w="5143500" h="381000">
                  <a:moveTo>
                    <a:pt x="0" y="381000"/>
                  </a:moveTo>
                  <a:lnTo>
                    <a:pt x="5143500" y="381000"/>
                  </a:lnTo>
                  <a:lnTo>
                    <a:pt x="5143500" y="0"/>
                  </a:lnTo>
                  <a:lnTo>
                    <a:pt x="0" y="0"/>
                  </a:lnTo>
                  <a:lnTo>
                    <a:pt x="0" y="381000"/>
                  </a:lnTo>
                  <a:close/>
                </a:path>
              </a:pathLst>
            </a:custGeom>
            <a:ln w="953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object 13"/>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5257" y="576580"/>
            <a:ext cx="8016875" cy="894080"/>
          </a:xfrm>
          <a:prstGeom prst="rect">
            <a:avLst/>
          </a:prstGeom>
        </p:spPr>
        <p:txBody>
          <a:bodyPr vert="horz" wrap="square" lIns="0" tIns="66040" rIns="0" bIns="0" rtlCol="0">
            <a:spAutoFit/>
          </a:bodyPr>
          <a:lstStyle/>
          <a:p>
            <a:pPr marL="12700" marR="5080" lvl="0" indent="0" algn="l" defTabSz="914400" rtl="0" eaLnBrk="1" fontAlgn="auto" latinLnBrk="0" hangingPunct="1">
              <a:lnSpc>
                <a:spcPts val="3229"/>
              </a:lnSpc>
              <a:spcBef>
                <a:spcPts val="520"/>
              </a:spcBef>
              <a:spcAft>
                <a:spcPts val="0"/>
              </a:spcAft>
              <a:buClrTx/>
              <a:buSzTx/>
              <a:buFontTx/>
              <a:buNone/>
              <a:tabLst/>
              <a:defRPr/>
            </a:pPr>
            <a:r>
              <a:rPr kumimoji="0" sz="2250" b="0" i="0" u="none" strike="noStrike" kern="1200" cap="none" spc="-20" normalizeH="0" baseline="0" noProof="0" dirty="0">
                <a:ln>
                  <a:noFill/>
                </a:ln>
                <a:solidFill>
                  <a:srgbClr val="1F487C"/>
                </a:solidFill>
                <a:effectLst/>
                <a:uLnTx/>
                <a:uFillTx/>
                <a:latin typeface="Carlito"/>
                <a:ea typeface="+mn-ea"/>
                <a:cs typeface="Carlito"/>
              </a:rPr>
              <a:t>-</a:t>
            </a:r>
            <a:r>
              <a:rPr kumimoji="0" sz="3000" b="0" i="0" u="none" strike="noStrike" kern="1200" cap="none" spc="-20" normalizeH="0" baseline="0" noProof="0" dirty="0">
                <a:ln>
                  <a:noFill/>
                </a:ln>
                <a:solidFill>
                  <a:prstClr val="black"/>
                </a:solidFill>
                <a:effectLst/>
                <a:uLnTx/>
                <a:uFillTx/>
                <a:latin typeface="Carlito"/>
                <a:ea typeface="+mn-ea"/>
                <a:cs typeface="Carlito"/>
              </a:rPr>
              <a:t>Write </a:t>
            </a:r>
            <a:r>
              <a:rPr kumimoji="0" sz="3000" b="0" i="0" u="none" strike="noStrike" kern="1200" cap="none" spc="0" normalizeH="0" baseline="0" noProof="0" dirty="0">
                <a:ln>
                  <a:noFill/>
                </a:ln>
                <a:solidFill>
                  <a:prstClr val="black"/>
                </a:solidFill>
                <a:effectLst/>
                <a:uLnTx/>
                <a:uFillTx/>
                <a:latin typeface="Carlito"/>
                <a:ea typeface="+mn-ea"/>
                <a:cs typeface="Carlito"/>
              </a:rPr>
              <a:t>a </a:t>
            </a:r>
            <a:r>
              <a:rPr kumimoji="0" sz="3000" b="0" i="0" u="none" strike="noStrike" kern="1200" cap="none" spc="-25" normalizeH="0" baseline="0" noProof="0" dirty="0">
                <a:ln>
                  <a:noFill/>
                </a:ln>
                <a:solidFill>
                  <a:prstClr val="black"/>
                </a:solidFill>
                <a:effectLst/>
                <a:uLnTx/>
                <a:uFillTx/>
                <a:latin typeface="Carlito"/>
                <a:ea typeface="+mn-ea"/>
                <a:cs typeface="Carlito"/>
              </a:rPr>
              <a:t>program </a:t>
            </a:r>
            <a:r>
              <a:rPr kumimoji="0" sz="3000" b="0" i="0" u="none" strike="noStrike" kern="1200" cap="none" spc="-20" normalizeH="0" baseline="0" noProof="0" dirty="0">
                <a:ln>
                  <a:noFill/>
                </a:ln>
                <a:solidFill>
                  <a:prstClr val="black"/>
                </a:solidFill>
                <a:effectLst/>
                <a:uLnTx/>
                <a:uFillTx/>
                <a:latin typeface="Carlito"/>
                <a:ea typeface="+mn-ea"/>
                <a:cs typeface="Carlito"/>
              </a:rPr>
              <a:t>to </a:t>
            </a:r>
            <a:r>
              <a:rPr kumimoji="0" sz="3000" b="0" i="0" u="none" strike="noStrike" kern="1200" cap="none" spc="-5" normalizeH="0" baseline="0" noProof="0" dirty="0">
                <a:ln>
                  <a:noFill/>
                </a:ln>
                <a:solidFill>
                  <a:prstClr val="black"/>
                </a:solidFill>
                <a:effectLst/>
                <a:uLnTx/>
                <a:uFillTx/>
                <a:latin typeface="Carlito"/>
                <a:ea typeface="+mn-ea"/>
                <a:cs typeface="Carlito"/>
              </a:rPr>
              <a:t>print </a:t>
            </a:r>
            <a:r>
              <a:rPr kumimoji="0" sz="3000" b="0" i="0" u="none" strike="noStrike" kern="1200" cap="none" spc="-15" normalizeH="0" baseline="0" noProof="0" dirty="0">
                <a:ln>
                  <a:noFill/>
                </a:ln>
                <a:solidFill>
                  <a:prstClr val="black"/>
                </a:solidFill>
                <a:effectLst/>
                <a:uLnTx/>
                <a:uFillTx/>
                <a:latin typeface="Carlito"/>
                <a:ea typeface="+mn-ea"/>
                <a:cs typeface="Carlito"/>
              </a:rPr>
              <a:t>character entered </a:t>
            </a:r>
            <a:r>
              <a:rPr kumimoji="0" sz="3000" b="0" i="0" u="none" strike="noStrike" kern="1200" cap="none" spc="-5" normalizeH="0" baseline="0" noProof="0" dirty="0">
                <a:ln>
                  <a:noFill/>
                </a:ln>
                <a:solidFill>
                  <a:prstClr val="black"/>
                </a:solidFill>
                <a:effectLst/>
                <a:uLnTx/>
                <a:uFillTx/>
                <a:latin typeface="Carlito"/>
                <a:ea typeface="+mn-ea"/>
                <a:cs typeface="Carlito"/>
              </a:rPr>
              <a:t>by </a:t>
            </a:r>
            <a:r>
              <a:rPr kumimoji="0" sz="3000" b="0" i="0" u="none" strike="noStrike" kern="1200" cap="none" spc="-45" normalizeH="0" baseline="0" noProof="0" dirty="0">
                <a:ln>
                  <a:noFill/>
                </a:ln>
                <a:solidFill>
                  <a:prstClr val="black"/>
                </a:solidFill>
                <a:effectLst/>
                <a:uLnTx/>
                <a:uFillTx/>
                <a:latin typeface="Carlito"/>
                <a:ea typeface="+mn-ea"/>
                <a:cs typeface="Carlito"/>
              </a:rPr>
              <a:t>user,  </a:t>
            </a:r>
            <a:r>
              <a:rPr kumimoji="0" sz="3000" b="0" i="0" u="none" strike="noStrike" kern="1200" cap="none" spc="-10" normalizeH="0" baseline="0" noProof="0" dirty="0">
                <a:ln>
                  <a:noFill/>
                </a:ln>
                <a:solidFill>
                  <a:prstClr val="black"/>
                </a:solidFill>
                <a:effectLst/>
                <a:uLnTx/>
                <a:uFillTx/>
                <a:latin typeface="Carlito"/>
                <a:ea typeface="+mn-ea"/>
                <a:cs typeface="Carlito"/>
              </a:rPr>
              <a:t>terminate </a:t>
            </a:r>
            <a:r>
              <a:rPr kumimoji="0" sz="3000" b="0" i="0" u="none" strike="noStrike" kern="1200" cap="none" spc="-15" normalizeH="0" baseline="0" noProof="0" dirty="0">
                <a:ln>
                  <a:noFill/>
                </a:ln>
                <a:solidFill>
                  <a:prstClr val="black"/>
                </a:solidFill>
                <a:effectLst/>
                <a:uLnTx/>
                <a:uFillTx/>
                <a:latin typeface="Carlito"/>
                <a:ea typeface="+mn-ea"/>
                <a:cs typeface="Carlito"/>
              </a:rPr>
              <a:t>the </a:t>
            </a:r>
            <a:r>
              <a:rPr kumimoji="0" sz="3000" b="0" i="0" u="none" strike="noStrike" kern="1200" cap="none" spc="-25" normalizeH="0" baseline="0" noProof="0" dirty="0">
                <a:ln>
                  <a:noFill/>
                </a:ln>
                <a:solidFill>
                  <a:prstClr val="black"/>
                </a:solidFill>
                <a:effectLst/>
                <a:uLnTx/>
                <a:uFillTx/>
                <a:latin typeface="Carlito"/>
                <a:ea typeface="+mn-ea"/>
                <a:cs typeface="Carlito"/>
              </a:rPr>
              <a:t>program </a:t>
            </a:r>
            <a:r>
              <a:rPr kumimoji="0" sz="3000" b="0" i="0" u="none" strike="noStrike" kern="1200" cap="none" spc="5" normalizeH="0" baseline="0" noProof="0" dirty="0">
                <a:ln>
                  <a:noFill/>
                </a:ln>
                <a:solidFill>
                  <a:prstClr val="black"/>
                </a:solidFill>
                <a:effectLst/>
                <a:uLnTx/>
                <a:uFillTx/>
                <a:latin typeface="Carlito"/>
                <a:ea typeface="+mn-ea"/>
                <a:cs typeface="Carlito"/>
              </a:rPr>
              <a:t>when </a:t>
            </a:r>
            <a:r>
              <a:rPr kumimoji="0" sz="3000" b="0" i="0" u="none" strike="noStrike" kern="1200" cap="none" spc="25" normalizeH="0" baseline="0" noProof="0" dirty="0">
                <a:ln>
                  <a:noFill/>
                </a:ln>
                <a:solidFill>
                  <a:prstClr val="black"/>
                </a:solidFill>
                <a:effectLst/>
                <a:uLnTx/>
                <a:uFillTx/>
                <a:latin typeface="Carlito"/>
                <a:ea typeface="+mn-ea"/>
                <a:cs typeface="Carlito"/>
              </a:rPr>
              <a:t>‘z’ </a:t>
            </a:r>
            <a:r>
              <a:rPr kumimoji="0" sz="3000" b="0" i="0" u="none" strike="noStrike" kern="1200" cap="none" spc="-10" normalizeH="0" baseline="0" noProof="0" dirty="0">
                <a:ln>
                  <a:noFill/>
                </a:ln>
                <a:solidFill>
                  <a:prstClr val="black"/>
                </a:solidFill>
                <a:effectLst/>
                <a:uLnTx/>
                <a:uFillTx/>
                <a:latin typeface="Carlito"/>
                <a:ea typeface="+mn-ea"/>
                <a:cs typeface="Carlito"/>
              </a:rPr>
              <a:t>is</a:t>
            </a:r>
            <a:r>
              <a:rPr kumimoji="0" sz="3000" b="0" i="0" u="none" strike="noStrike" kern="1200" cap="none" spc="-70" normalizeH="0" baseline="0" noProof="0" dirty="0">
                <a:ln>
                  <a:noFill/>
                </a:ln>
                <a:solidFill>
                  <a:prstClr val="black"/>
                </a:solidFill>
                <a:effectLst/>
                <a:uLnTx/>
                <a:uFillTx/>
                <a:latin typeface="Carlito"/>
                <a:ea typeface="+mn-ea"/>
                <a:cs typeface="Carlito"/>
              </a:rPr>
              <a:t> </a:t>
            </a:r>
            <a:r>
              <a:rPr kumimoji="0" sz="3000" b="0" i="0" u="none" strike="noStrike" kern="1200" cap="none" spc="-5" normalizeH="0" baseline="0" noProof="0" dirty="0">
                <a:ln>
                  <a:noFill/>
                </a:ln>
                <a:solidFill>
                  <a:prstClr val="black"/>
                </a:solidFill>
                <a:effectLst/>
                <a:uLnTx/>
                <a:uFillTx/>
                <a:latin typeface="Carlito"/>
                <a:ea typeface="+mn-ea"/>
                <a:cs typeface="Carlito"/>
              </a:rPr>
              <a:t>pressed.</a:t>
            </a:r>
            <a:endParaRPr kumimoji="0" sz="300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p:nvPr/>
        </p:nvSpPr>
        <p:spPr>
          <a:xfrm>
            <a:off x="2463164" y="0"/>
            <a:ext cx="3611879" cy="632460"/>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3950" b="0" i="0" u="none" strike="noStrike" kern="1200" cap="none" spc="-10" normalizeH="0" baseline="0" noProof="0" dirty="0">
                <a:ln>
                  <a:noFill/>
                </a:ln>
                <a:solidFill>
                  <a:srgbClr val="B80000"/>
                </a:solidFill>
                <a:effectLst/>
                <a:uLnTx/>
                <a:uFillTx/>
                <a:latin typeface="Carlito"/>
                <a:ea typeface="+mn-ea"/>
                <a:cs typeface="Carlito"/>
              </a:rPr>
              <a:t>Example</a:t>
            </a:r>
            <a:r>
              <a:rPr kumimoji="0" sz="3950" b="0" i="0" u="none" strike="noStrike" kern="1200" cap="none" spc="75" normalizeH="0" baseline="0" noProof="0" dirty="0">
                <a:ln>
                  <a:noFill/>
                </a:ln>
                <a:solidFill>
                  <a:srgbClr val="B80000"/>
                </a:solidFill>
                <a:effectLst/>
                <a:uLnTx/>
                <a:uFillTx/>
                <a:latin typeface="Carlito"/>
                <a:ea typeface="+mn-ea"/>
                <a:cs typeface="Carlito"/>
              </a:rPr>
              <a:t> </a:t>
            </a:r>
            <a:r>
              <a:rPr kumimoji="0" sz="3950" b="0" i="0" u="none" strike="noStrike" kern="1200" cap="none" spc="-30" normalizeH="0" baseline="0" noProof="0" dirty="0">
                <a:ln>
                  <a:noFill/>
                </a:ln>
                <a:solidFill>
                  <a:srgbClr val="B80000"/>
                </a:solidFill>
                <a:effectLst/>
                <a:uLnTx/>
                <a:uFillTx/>
                <a:latin typeface="Carlito"/>
                <a:ea typeface="+mn-ea"/>
                <a:cs typeface="Carlito"/>
              </a:rPr>
              <a:t>Program</a:t>
            </a:r>
            <a:endParaRPr kumimoji="0" sz="3950" b="0" i="0" u="none" strike="noStrike" kern="1200" cap="none" spc="0" normalizeH="0" baseline="0" noProof="0">
              <a:ln>
                <a:noFill/>
              </a:ln>
              <a:solidFill>
                <a:prstClr val="black"/>
              </a:solidFill>
              <a:effectLst/>
              <a:uLnTx/>
              <a:uFillTx/>
              <a:latin typeface="Carlito"/>
              <a:ea typeface="+mn-ea"/>
              <a:cs typeface="Carlito"/>
            </a:endParaRPr>
          </a:p>
        </p:txBody>
      </p:sp>
      <p:sp>
        <p:nvSpPr>
          <p:cNvPr id="4" name="object 4"/>
          <p:cNvSpPr/>
          <p:nvPr/>
        </p:nvSpPr>
        <p:spPr>
          <a:xfrm>
            <a:off x="0" y="609600"/>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2</a:t>
            </a:fld>
            <a:endParaRPr lang="en-US"/>
          </a:p>
        </p:txBody>
      </p:sp>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a:solidFill>
                  <a:srgbClr val="B80000"/>
                </a:solidFill>
              </a:rPr>
              <a:t>Loops</a:t>
            </a:r>
          </a:p>
        </p:txBody>
      </p:sp>
      <p:sp>
        <p:nvSpPr>
          <p:cNvPr id="9219" name="Rectangle 3"/>
          <p:cNvSpPr>
            <a:spLocks noGrp="1" noChangeArrowheads="1"/>
          </p:cNvSpPr>
          <p:nvPr>
            <p:ph type="body" sz="half" idx="1"/>
          </p:nvPr>
        </p:nvSpPr>
        <p:spPr>
          <a:xfrm>
            <a:off x="228600" y="914400"/>
            <a:ext cx="8140700" cy="5562600"/>
          </a:xfrm>
        </p:spPr>
        <p:txBody>
          <a:bodyPr>
            <a:normAutofit fontScale="92500" lnSpcReduction="10000"/>
          </a:bodyPr>
          <a:lstStyle/>
          <a:p>
            <a:pPr>
              <a:spcBef>
                <a:spcPts val="2400"/>
              </a:spcBef>
            </a:pPr>
            <a:r>
              <a:rPr lang="en-US" sz="3600" dirty="0">
                <a:solidFill>
                  <a:srgbClr val="B80000"/>
                </a:solidFill>
              </a:rPr>
              <a:t>Loops</a:t>
            </a:r>
            <a:r>
              <a:rPr lang="en-US" sz="3600" dirty="0"/>
              <a:t> cause a </a:t>
            </a:r>
            <a:r>
              <a:rPr lang="en-US" sz="3600" dirty="0">
                <a:solidFill>
                  <a:srgbClr val="2C14DE"/>
                </a:solidFill>
              </a:rPr>
              <a:t>section of your program </a:t>
            </a:r>
            <a:r>
              <a:rPr lang="en-US" sz="3600" dirty="0"/>
              <a:t>to be </a:t>
            </a:r>
            <a:r>
              <a:rPr lang="en-US" sz="3600" dirty="0">
                <a:solidFill>
                  <a:srgbClr val="2C14DE"/>
                </a:solidFill>
              </a:rPr>
              <a:t>repeated</a:t>
            </a:r>
            <a:r>
              <a:rPr lang="en-US" sz="3600" dirty="0"/>
              <a:t> a </a:t>
            </a:r>
            <a:r>
              <a:rPr lang="en-US" sz="3600" dirty="0">
                <a:solidFill>
                  <a:srgbClr val="2C14DE"/>
                </a:solidFill>
              </a:rPr>
              <a:t>certain number of times</a:t>
            </a:r>
          </a:p>
          <a:p>
            <a:pPr>
              <a:spcBef>
                <a:spcPts val="2400"/>
              </a:spcBef>
            </a:pPr>
            <a:r>
              <a:rPr lang="en-US" dirty="0"/>
              <a:t>loops are used to repeat a block of code.</a:t>
            </a:r>
            <a:endParaRPr lang="en-US" sz="3600" dirty="0">
              <a:solidFill>
                <a:srgbClr val="2C14DE"/>
              </a:solidFill>
            </a:endParaRPr>
          </a:p>
          <a:p>
            <a:pPr>
              <a:spcBef>
                <a:spcPts val="2400"/>
              </a:spcBef>
            </a:pPr>
            <a:r>
              <a:rPr lang="en-US" sz="3600" dirty="0">
                <a:solidFill>
                  <a:srgbClr val="2C14DE"/>
                </a:solidFill>
              </a:rPr>
              <a:t>Repeats</a:t>
            </a:r>
            <a:r>
              <a:rPr lang="en-US" sz="3600" dirty="0"/>
              <a:t> until the </a:t>
            </a:r>
            <a:r>
              <a:rPr lang="en-US" sz="3600" dirty="0">
                <a:solidFill>
                  <a:srgbClr val="2C14DE"/>
                </a:solidFill>
              </a:rPr>
              <a:t>condition remains true</a:t>
            </a:r>
          </a:p>
          <a:p>
            <a:pPr>
              <a:spcBef>
                <a:spcPts val="2400"/>
              </a:spcBef>
            </a:pPr>
            <a:r>
              <a:rPr lang="en-US" sz="3600" dirty="0">
                <a:solidFill>
                  <a:srgbClr val="2C14DE"/>
                </a:solidFill>
              </a:rPr>
              <a:t>Terminates</a:t>
            </a:r>
            <a:r>
              <a:rPr lang="en-US" sz="3600" dirty="0"/>
              <a:t> when the </a:t>
            </a:r>
            <a:r>
              <a:rPr lang="en-US" sz="3600" dirty="0">
                <a:solidFill>
                  <a:srgbClr val="2C14DE"/>
                </a:solidFill>
              </a:rPr>
              <a:t>condition</a:t>
            </a:r>
            <a:r>
              <a:rPr lang="en-US" sz="3600" dirty="0"/>
              <a:t> becomes </a:t>
            </a:r>
            <a:r>
              <a:rPr lang="en-US" sz="3600" dirty="0">
                <a:solidFill>
                  <a:srgbClr val="2C14DE"/>
                </a:solidFill>
              </a:rPr>
              <a:t>false</a:t>
            </a:r>
          </a:p>
          <a:p>
            <a:pPr algn="just">
              <a:spcBef>
                <a:spcPts val="2400"/>
              </a:spcBef>
            </a:pPr>
            <a:r>
              <a:rPr lang="en-US" dirty="0"/>
              <a:t>For example, let's say we want to show a message 100 times. Then instead of writing the print statement 100 times, we can use a loop.</a:t>
            </a:r>
            <a:endParaRPr lang="en-US" sz="3400" dirty="0">
              <a:solidFill>
                <a:srgbClr val="2C14DE"/>
              </a:solidFill>
            </a:endParaRP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5257" y="576580"/>
            <a:ext cx="8788400" cy="5419090"/>
          </a:xfrm>
          <a:prstGeom prst="rect">
            <a:avLst/>
          </a:prstGeom>
        </p:spPr>
        <p:txBody>
          <a:bodyPr vert="horz" wrap="square" lIns="0" tIns="66040" rIns="0" bIns="0" rtlCol="0">
            <a:spAutoFit/>
          </a:bodyPr>
          <a:lstStyle/>
          <a:p>
            <a:pPr marL="12700" marR="775970" lvl="0" indent="0" algn="l" defTabSz="914400" rtl="0" eaLnBrk="1" fontAlgn="auto" latinLnBrk="0" hangingPunct="1">
              <a:lnSpc>
                <a:spcPts val="3229"/>
              </a:lnSpc>
              <a:spcBef>
                <a:spcPts val="520"/>
              </a:spcBef>
              <a:spcAft>
                <a:spcPts val="0"/>
              </a:spcAft>
              <a:buClrTx/>
              <a:buSzTx/>
              <a:buFontTx/>
              <a:buNone/>
              <a:tabLst/>
              <a:defRPr/>
            </a:pPr>
            <a:r>
              <a:rPr kumimoji="0" sz="2250" b="0" i="0" u="none" strike="noStrike" kern="1200" cap="none" spc="-20" normalizeH="0" baseline="0" noProof="0" dirty="0">
                <a:ln>
                  <a:noFill/>
                </a:ln>
                <a:solidFill>
                  <a:srgbClr val="1F487C"/>
                </a:solidFill>
                <a:effectLst/>
                <a:uLnTx/>
                <a:uFillTx/>
                <a:latin typeface="Carlito"/>
                <a:ea typeface="+mn-ea"/>
                <a:cs typeface="Carlito"/>
              </a:rPr>
              <a:t>-</a:t>
            </a:r>
            <a:r>
              <a:rPr kumimoji="0" sz="3000" b="0" i="0" u="none" strike="noStrike" kern="1200" cap="none" spc="-20" normalizeH="0" baseline="0" noProof="0" dirty="0">
                <a:ln>
                  <a:noFill/>
                </a:ln>
                <a:solidFill>
                  <a:prstClr val="black"/>
                </a:solidFill>
                <a:effectLst/>
                <a:uLnTx/>
                <a:uFillTx/>
                <a:latin typeface="Carlito"/>
                <a:ea typeface="+mn-ea"/>
                <a:cs typeface="Carlito"/>
              </a:rPr>
              <a:t>Write </a:t>
            </a:r>
            <a:r>
              <a:rPr kumimoji="0" sz="3000" b="0" i="0" u="none" strike="noStrike" kern="1200" cap="none" spc="0" normalizeH="0" baseline="0" noProof="0" dirty="0">
                <a:ln>
                  <a:noFill/>
                </a:ln>
                <a:solidFill>
                  <a:prstClr val="black"/>
                </a:solidFill>
                <a:effectLst/>
                <a:uLnTx/>
                <a:uFillTx/>
                <a:latin typeface="Carlito"/>
                <a:ea typeface="+mn-ea"/>
                <a:cs typeface="Carlito"/>
              </a:rPr>
              <a:t>a </a:t>
            </a:r>
            <a:r>
              <a:rPr kumimoji="0" sz="3000" b="0" i="0" u="none" strike="noStrike" kern="1200" cap="none" spc="-25" normalizeH="0" baseline="0" noProof="0" dirty="0">
                <a:ln>
                  <a:noFill/>
                </a:ln>
                <a:solidFill>
                  <a:prstClr val="black"/>
                </a:solidFill>
                <a:effectLst/>
                <a:uLnTx/>
                <a:uFillTx/>
                <a:latin typeface="Carlito"/>
                <a:ea typeface="+mn-ea"/>
                <a:cs typeface="Carlito"/>
              </a:rPr>
              <a:t>program </a:t>
            </a:r>
            <a:r>
              <a:rPr kumimoji="0" sz="3000" b="0" i="0" u="none" strike="noStrike" kern="1200" cap="none" spc="-20" normalizeH="0" baseline="0" noProof="0" dirty="0">
                <a:ln>
                  <a:noFill/>
                </a:ln>
                <a:solidFill>
                  <a:prstClr val="black"/>
                </a:solidFill>
                <a:effectLst/>
                <a:uLnTx/>
                <a:uFillTx/>
                <a:latin typeface="Carlito"/>
                <a:ea typeface="+mn-ea"/>
                <a:cs typeface="Carlito"/>
              </a:rPr>
              <a:t>to </a:t>
            </a:r>
            <a:r>
              <a:rPr kumimoji="0" sz="3000" b="0" i="0" u="none" strike="noStrike" kern="1200" cap="none" spc="-5" normalizeH="0" baseline="0" noProof="0" dirty="0">
                <a:ln>
                  <a:noFill/>
                </a:ln>
                <a:solidFill>
                  <a:prstClr val="black"/>
                </a:solidFill>
                <a:effectLst/>
                <a:uLnTx/>
                <a:uFillTx/>
                <a:latin typeface="Carlito"/>
                <a:ea typeface="+mn-ea"/>
                <a:cs typeface="Carlito"/>
              </a:rPr>
              <a:t>print </a:t>
            </a:r>
            <a:r>
              <a:rPr kumimoji="0" sz="3000" b="0" i="0" u="none" strike="noStrike" kern="1200" cap="none" spc="-15" normalizeH="0" baseline="0" noProof="0" dirty="0">
                <a:ln>
                  <a:noFill/>
                </a:ln>
                <a:solidFill>
                  <a:prstClr val="black"/>
                </a:solidFill>
                <a:effectLst/>
                <a:uLnTx/>
                <a:uFillTx/>
                <a:latin typeface="Carlito"/>
                <a:ea typeface="+mn-ea"/>
                <a:cs typeface="Carlito"/>
              </a:rPr>
              <a:t>character entered </a:t>
            </a:r>
            <a:r>
              <a:rPr kumimoji="0" sz="3000" b="0" i="0" u="none" strike="noStrike" kern="1200" cap="none" spc="-5" normalizeH="0" baseline="0" noProof="0" dirty="0">
                <a:ln>
                  <a:noFill/>
                </a:ln>
                <a:solidFill>
                  <a:prstClr val="black"/>
                </a:solidFill>
                <a:effectLst/>
                <a:uLnTx/>
                <a:uFillTx/>
                <a:latin typeface="Carlito"/>
                <a:ea typeface="+mn-ea"/>
                <a:cs typeface="Carlito"/>
              </a:rPr>
              <a:t>by </a:t>
            </a:r>
            <a:r>
              <a:rPr kumimoji="0" sz="3000" b="0" i="0" u="none" strike="noStrike" kern="1200" cap="none" spc="-45" normalizeH="0" baseline="0" noProof="0" dirty="0">
                <a:ln>
                  <a:noFill/>
                </a:ln>
                <a:solidFill>
                  <a:prstClr val="black"/>
                </a:solidFill>
                <a:effectLst/>
                <a:uLnTx/>
                <a:uFillTx/>
                <a:latin typeface="Carlito"/>
                <a:ea typeface="+mn-ea"/>
                <a:cs typeface="Carlito"/>
              </a:rPr>
              <a:t>user,  </a:t>
            </a:r>
            <a:r>
              <a:rPr kumimoji="0" sz="3000" b="0" i="0" u="none" strike="noStrike" kern="1200" cap="none" spc="-10" normalizeH="0" baseline="0" noProof="0" dirty="0">
                <a:ln>
                  <a:noFill/>
                </a:ln>
                <a:solidFill>
                  <a:prstClr val="black"/>
                </a:solidFill>
                <a:effectLst/>
                <a:uLnTx/>
                <a:uFillTx/>
                <a:latin typeface="Carlito"/>
                <a:ea typeface="+mn-ea"/>
                <a:cs typeface="Carlito"/>
              </a:rPr>
              <a:t>terminate </a:t>
            </a:r>
            <a:r>
              <a:rPr kumimoji="0" sz="3000" b="0" i="0" u="none" strike="noStrike" kern="1200" cap="none" spc="-15" normalizeH="0" baseline="0" noProof="0" dirty="0">
                <a:ln>
                  <a:noFill/>
                </a:ln>
                <a:solidFill>
                  <a:prstClr val="black"/>
                </a:solidFill>
                <a:effectLst/>
                <a:uLnTx/>
                <a:uFillTx/>
                <a:latin typeface="Carlito"/>
                <a:ea typeface="+mn-ea"/>
                <a:cs typeface="Carlito"/>
              </a:rPr>
              <a:t>the </a:t>
            </a:r>
            <a:r>
              <a:rPr kumimoji="0" sz="3000" b="0" i="0" u="none" strike="noStrike" kern="1200" cap="none" spc="-25" normalizeH="0" baseline="0" noProof="0" dirty="0">
                <a:ln>
                  <a:noFill/>
                </a:ln>
                <a:solidFill>
                  <a:prstClr val="black"/>
                </a:solidFill>
                <a:effectLst/>
                <a:uLnTx/>
                <a:uFillTx/>
                <a:latin typeface="Carlito"/>
                <a:ea typeface="+mn-ea"/>
                <a:cs typeface="Carlito"/>
              </a:rPr>
              <a:t>program </a:t>
            </a:r>
            <a:r>
              <a:rPr kumimoji="0" sz="3000" b="0" i="0" u="none" strike="noStrike" kern="1200" cap="none" spc="5" normalizeH="0" baseline="0" noProof="0" dirty="0">
                <a:ln>
                  <a:noFill/>
                </a:ln>
                <a:solidFill>
                  <a:prstClr val="black"/>
                </a:solidFill>
                <a:effectLst/>
                <a:uLnTx/>
                <a:uFillTx/>
                <a:latin typeface="Carlito"/>
                <a:ea typeface="+mn-ea"/>
                <a:cs typeface="Carlito"/>
              </a:rPr>
              <a:t>when </a:t>
            </a:r>
            <a:r>
              <a:rPr kumimoji="0" sz="3000" b="0" i="0" u="none" strike="noStrike" kern="1200" cap="none" spc="25" normalizeH="0" baseline="0" noProof="0" dirty="0">
                <a:ln>
                  <a:noFill/>
                </a:ln>
                <a:solidFill>
                  <a:prstClr val="black"/>
                </a:solidFill>
                <a:effectLst/>
                <a:uLnTx/>
                <a:uFillTx/>
                <a:latin typeface="Carlito"/>
                <a:ea typeface="+mn-ea"/>
                <a:cs typeface="Carlito"/>
              </a:rPr>
              <a:t>‘z’ </a:t>
            </a:r>
            <a:r>
              <a:rPr kumimoji="0" sz="3000" b="0" i="0" u="none" strike="noStrike" kern="1200" cap="none" spc="-10" normalizeH="0" baseline="0" noProof="0" dirty="0">
                <a:ln>
                  <a:noFill/>
                </a:ln>
                <a:solidFill>
                  <a:prstClr val="black"/>
                </a:solidFill>
                <a:effectLst/>
                <a:uLnTx/>
                <a:uFillTx/>
                <a:latin typeface="Carlito"/>
                <a:ea typeface="+mn-ea"/>
                <a:cs typeface="Carlito"/>
              </a:rPr>
              <a:t>is</a:t>
            </a:r>
            <a:r>
              <a:rPr kumimoji="0" sz="3000" b="0" i="0" u="none" strike="noStrike" kern="1200" cap="none" spc="-70" normalizeH="0" baseline="0" noProof="0" dirty="0">
                <a:ln>
                  <a:noFill/>
                </a:ln>
                <a:solidFill>
                  <a:prstClr val="black"/>
                </a:solidFill>
                <a:effectLst/>
                <a:uLnTx/>
                <a:uFillTx/>
                <a:latin typeface="Carlito"/>
                <a:ea typeface="+mn-ea"/>
                <a:cs typeface="Carlito"/>
              </a:rPr>
              <a:t> </a:t>
            </a:r>
            <a:r>
              <a:rPr kumimoji="0" sz="3000" b="0" i="0" u="none" strike="noStrike" kern="1200" cap="none" spc="-5" normalizeH="0" baseline="0" noProof="0" dirty="0">
                <a:ln>
                  <a:noFill/>
                </a:ln>
                <a:solidFill>
                  <a:prstClr val="black"/>
                </a:solidFill>
                <a:effectLst/>
                <a:uLnTx/>
                <a:uFillTx/>
                <a:latin typeface="Carlito"/>
                <a:ea typeface="+mn-ea"/>
                <a:cs typeface="Carlito"/>
              </a:rPr>
              <a:t>pressed.</a:t>
            </a:r>
            <a:endParaRPr kumimoji="0" sz="3000" b="0" i="0" u="none" strike="noStrike" kern="1200" cap="none" spc="0" normalizeH="0" baseline="0" noProof="0">
              <a:ln>
                <a:noFill/>
              </a:ln>
              <a:solidFill>
                <a:prstClr val="black"/>
              </a:solidFill>
              <a:effectLst/>
              <a:uLnTx/>
              <a:uFillTx/>
              <a:latin typeface="Carlito"/>
              <a:ea typeface="+mn-ea"/>
              <a:cs typeface="Carlito"/>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3100" b="0" i="0" u="none" strike="noStrike" kern="1200" cap="none" spc="0" normalizeH="0" baseline="0" noProof="0">
              <a:ln>
                <a:noFill/>
              </a:ln>
              <a:solidFill>
                <a:prstClr val="black"/>
              </a:solidFill>
              <a:effectLst/>
              <a:uLnTx/>
              <a:uFillTx/>
              <a:latin typeface="Carlito"/>
              <a:ea typeface="+mn-ea"/>
              <a:cs typeface="Carlito"/>
            </a:endParaRPr>
          </a:p>
          <a:p>
            <a:pPr marL="12700" marR="5130165" lvl="0" indent="0" algn="l" defTabSz="914400" rtl="0" eaLnBrk="1" fontAlgn="auto" latinLnBrk="0" hangingPunct="1">
              <a:lnSpc>
                <a:spcPct val="101699"/>
              </a:lnSpc>
              <a:spcBef>
                <a:spcPts val="0"/>
              </a:spcBef>
              <a:spcAft>
                <a:spcPts val="0"/>
              </a:spcAft>
              <a:buClrTx/>
              <a:buSzTx/>
              <a:buFontTx/>
              <a:buNone/>
              <a:tabLst/>
              <a:defRPr/>
            </a:pPr>
            <a:r>
              <a:rPr kumimoji="0" sz="2400" b="1" i="0" u="none" strike="noStrike" kern="1200" cap="none" spc="-20" normalizeH="0" baseline="0" noProof="0" dirty="0">
                <a:ln>
                  <a:noFill/>
                </a:ln>
                <a:solidFill>
                  <a:prstClr val="black"/>
                </a:solidFill>
                <a:effectLst/>
                <a:uLnTx/>
                <a:uFillTx/>
                <a:latin typeface="Courier New"/>
                <a:ea typeface="+mn-ea"/>
                <a:cs typeface="Courier New"/>
              </a:rPr>
              <a:t>#include </a:t>
            </a:r>
            <a:r>
              <a:rPr kumimoji="0" sz="2400" b="1" i="0" u="none" strike="noStrike" kern="1200" cap="none" spc="-5" normalizeH="0" baseline="0" noProof="0" dirty="0">
                <a:ln>
                  <a:noFill/>
                </a:ln>
                <a:solidFill>
                  <a:prstClr val="black"/>
                </a:solidFill>
                <a:effectLst/>
                <a:uLnTx/>
                <a:uFillTx/>
                <a:latin typeface="Courier New"/>
                <a:ea typeface="+mn-ea"/>
                <a:cs typeface="Courier New"/>
              </a:rPr>
              <a:t>&lt;iostream&gt;  </a:t>
            </a:r>
            <a:r>
              <a:rPr kumimoji="0" sz="2400" b="1" i="0" u="none" strike="noStrike" kern="1200" cap="none" spc="-15" normalizeH="0" baseline="0" noProof="0" dirty="0">
                <a:ln>
                  <a:noFill/>
                </a:ln>
                <a:solidFill>
                  <a:prstClr val="black"/>
                </a:solidFill>
                <a:effectLst/>
                <a:uLnTx/>
                <a:uFillTx/>
                <a:latin typeface="Courier New"/>
                <a:ea typeface="+mn-ea"/>
                <a:cs typeface="Courier New"/>
              </a:rPr>
              <a:t>using </a:t>
            </a:r>
            <a:r>
              <a:rPr kumimoji="0" sz="2400" b="1" i="0" u="none" strike="noStrike" kern="1200" cap="none" spc="-10" normalizeH="0" baseline="0" noProof="0" dirty="0">
                <a:ln>
                  <a:noFill/>
                </a:ln>
                <a:solidFill>
                  <a:prstClr val="black"/>
                </a:solidFill>
                <a:effectLst/>
                <a:uLnTx/>
                <a:uFillTx/>
                <a:latin typeface="Courier New"/>
                <a:ea typeface="+mn-ea"/>
                <a:cs typeface="Courier New"/>
              </a:rPr>
              <a:t>namespace</a:t>
            </a:r>
            <a:r>
              <a:rPr kumimoji="0" sz="2400" b="1" i="0" u="none" strike="noStrike" kern="1200" cap="none" spc="-55" normalizeH="0" baseline="0" noProof="0" dirty="0">
                <a:ln>
                  <a:noFill/>
                </a:ln>
                <a:solidFill>
                  <a:prstClr val="black"/>
                </a:solidFill>
                <a:effectLst/>
                <a:uLnTx/>
                <a:uFillTx/>
                <a:latin typeface="Courier New"/>
                <a:ea typeface="+mn-ea"/>
                <a:cs typeface="Courier New"/>
              </a:rPr>
              <a:t> </a:t>
            </a:r>
            <a:r>
              <a:rPr kumimoji="0" sz="2400" b="1" i="0" u="none" strike="noStrike" kern="1200" cap="none" spc="-20" normalizeH="0" baseline="0" noProof="0" dirty="0">
                <a:ln>
                  <a:noFill/>
                </a:ln>
                <a:solidFill>
                  <a:prstClr val="black"/>
                </a:solidFill>
                <a:effectLst/>
                <a:uLnTx/>
                <a:uFillTx/>
                <a:latin typeface="Courier New"/>
                <a:ea typeface="+mn-ea"/>
                <a:cs typeface="Courier New"/>
              </a:rPr>
              <a:t>std;</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15"/>
              </a:spcBef>
              <a:spcAft>
                <a:spcPts val="0"/>
              </a:spcAft>
              <a:buClrTx/>
              <a:buSzTx/>
              <a:buFontTx/>
              <a:buNone/>
              <a:tabLst/>
              <a:defRPr/>
            </a:pPr>
            <a:endParaRPr kumimoji="0" sz="255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865"/>
              </a:lnSpc>
              <a:spcBef>
                <a:spcPts val="0"/>
              </a:spcBef>
              <a:spcAft>
                <a:spcPts val="0"/>
              </a:spcAft>
              <a:buClrTx/>
              <a:buSzTx/>
              <a:buFontTx/>
              <a:buNone/>
              <a:tabLst/>
              <a:defRPr/>
            </a:pPr>
            <a:r>
              <a:rPr kumimoji="0" sz="2400" b="1" i="0" u="none" strike="noStrike" kern="1200" cap="none" spc="-15" normalizeH="0" baseline="0" noProof="0" dirty="0">
                <a:ln>
                  <a:noFill/>
                </a:ln>
                <a:solidFill>
                  <a:prstClr val="black"/>
                </a:solidFill>
                <a:effectLst/>
                <a:uLnTx/>
                <a:uFillTx/>
                <a:latin typeface="Courier New"/>
                <a:ea typeface="+mn-ea"/>
                <a:cs typeface="Courier New"/>
              </a:rPr>
              <a:t>void </a:t>
            </a:r>
            <a:r>
              <a:rPr kumimoji="0" sz="2400" b="1" i="0" u="none" strike="noStrike" kern="1200" cap="none" spc="0" normalizeH="0" baseline="0" noProof="0" dirty="0">
                <a:ln>
                  <a:noFill/>
                </a:ln>
                <a:solidFill>
                  <a:prstClr val="black"/>
                </a:solidFill>
                <a:effectLst/>
                <a:uLnTx/>
                <a:uFillTx/>
                <a:latin typeface="Courier New"/>
                <a:ea typeface="+mn-ea"/>
                <a:cs typeface="Courier New"/>
              </a:rPr>
              <a:t>main(</a:t>
            </a:r>
            <a:r>
              <a:rPr kumimoji="0" sz="2400" b="1" i="0" u="none" strike="noStrike" kern="1200" cap="none" spc="-60" normalizeH="0" baseline="0" noProof="0" dirty="0">
                <a:ln>
                  <a:noFill/>
                </a:ln>
                <a:solidFill>
                  <a:prstClr val="black"/>
                </a:solidFill>
                <a:effectLst/>
                <a:uLnTx/>
                <a:uFillTx/>
                <a:latin typeface="Courier New"/>
                <a:ea typeface="+mn-ea"/>
                <a:cs typeface="Courier New"/>
              </a:rPr>
              <a:t> </a:t>
            </a:r>
            <a:r>
              <a:rPr kumimoji="0" sz="2400" b="1" i="0" u="none" strike="noStrike" kern="1200" cap="none" spc="0" normalizeH="0" baseline="0" noProof="0" dirty="0">
                <a:ln>
                  <a:noFill/>
                </a:ln>
                <a:solidFill>
                  <a:prstClr val="black"/>
                </a:solidFill>
                <a:effectLst/>
                <a:uLnTx/>
                <a:uFillTx/>
                <a:latin typeface="Courier New"/>
                <a:ea typeface="+mn-ea"/>
                <a:cs typeface="Courier New"/>
              </a:rPr>
              <a:t>)</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855"/>
              </a:lnSpc>
              <a:spcBef>
                <a:spcPts val="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555625" marR="0" lvl="0" indent="0" algn="l" defTabSz="914400" rtl="0" eaLnBrk="1" fontAlgn="auto" latinLnBrk="0" hangingPunct="1">
              <a:lnSpc>
                <a:spcPts val="2870"/>
              </a:lnSpc>
              <a:spcBef>
                <a:spcPts val="0"/>
              </a:spcBef>
              <a:spcAft>
                <a:spcPts val="0"/>
              </a:spcAft>
              <a:buClrTx/>
              <a:buSzTx/>
              <a:buFontTx/>
              <a:buNone/>
              <a:tabLst/>
              <a:defRPr/>
            </a:pPr>
            <a:r>
              <a:rPr kumimoji="0" sz="2400" b="1" i="0" u="none" strike="noStrike" kern="1200" cap="none" spc="-10" normalizeH="0" baseline="0" noProof="0" dirty="0">
                <a:ln>
                  <a:noFill/>
                </a:ln>
                <a:solidFill>
                  <a:prstClr val="black"/>
                </a:solidFill>
                <a:effectLst/>
                <a:uLnTx/>
                <a:uFillTx/>
                <a:latin typeface="Courier New"/>
                <a:ea typeface="+mn-ea"/>
                <a:cs typeface="Courier New"/>
              </a:rPr>
              <a:t>char</a:t>
            </a:r>
            <a:r>
              <a:rPr kumimoji="0" sz="2400" b="1" i="0" u="none" strike="noStrike" kern="1200" cap="none" spc="-40" normalizeH="0" baseline="0" noProof="0" dirty="0">
                <a:ln>
                  <a:noFill/>
                </a:ln>
                <a:solidFill>
                  <a:prstClr val="black"/>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ch='0';</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555625" marR="0" lvl="0" indent="0" algn="l" defTabSz="914400" rtl="0" eaLnBrk="1" fontAlgn="auto" latinLnBrk="0" hangingPunct="1">
              <a:lnSpc>
                <a:spcPts val="2865"/>
              </a:lnSpc>
              <a:spcBef>
                <a:spcPts val="50"/>
              </a:spcBef>
              <a:spcAft>
                <a:spcPts val="0"/>
              </a:spcAft>
              <a:buClrTx/>
              <a:buSzTx/>
              <a:buFontTx/>
              <a:buNone/>
              <a:tabLst/>
              <a:defRPr/>
            </a:pPr>
            <a:r>
              <a:rPr kumimoji="0" sz="2400" b="1" i="0" u="none" strike="noStrike" kern="1200" cap="none" spc="-10" normalizeH="0" baseline="0" noProof="0" dirty="0">
                <a:ln>
                  <a:noFill/>
                </a:ln>
                <a:solidFill>
                  <a:prstClr val="black"/>
                </a:solidFill>
                <a:effectLst/>
                <a:uLnTx/>
                <a:uFillTx/>
                <a:latin typeface="Courier New"/>
                <a:ea typeface="+mn-ea"/>
                <a:cs typeface="Courier New"/>
              </a:rPr>
              <a:t>cout&lt;&lt;"Enter characters, </a:t>
            </a:r>
            <a:r>
              <a:rPr kumimoji="0" sz="2400" b="1" i="0" u="none" strike="noStrike" kern="1200" cap="none" spc="0" normalizeH="0" baseline="0" noProof="0" dirty="0">
                <a:ln>
                  <a:noFill/>
                </a:ln>
                <a:solidFill>
                  <a:prstClr val="black"/>
                </a:solidFill>
                <a:effectLst/>
                <a:uLnTx/>
                <a:uFillTx/>
                <a:latin typeface="Courier New"/>
                <a:ea typeface="+mn-ea"/>
                <a:cs typeface="Courier New"/>
              </a:rPr>
              <a:t>z </a:t>
            </a:r>
            <a:r>
              <a:rPr kumimoji="0" sz="2400" b="1" i="0" u="none" strike="noStrike" kern="1200" cap="none" spc="-10" normalizeH="0" baseline="0" noProof="0" dirty="0">
                <a:ln>
                  <a:noFill/>
                </a:ln>
                <a:solidFill>
                  <a:prstClr val="black"/>
                </a:solidFill>
                <a:effectLst/>
                <a:uLnTx/>
                <a:uFillTx/>
                <a:latin typeface="Courier New"/>
                <a:ea typeface="+mn-ea"/>
                <a:cs typeface="Courier New"/>
              </a:rPr>
              <a:t>to</a:t>
            </a:r>
            <a:r>
              <a:rPr kumimoji="0" sz="2400" b="1" i="0" u="none" strike="noStrike" kern="1200" cap="none" spc="55" normalizeH="0" baseline="0" noProof="0" dirty="0">
                <a:ln>
                  <a:noFill/>
                </a:ln>
                <a:solidFill>
                  <a:prstClr val="black"/>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terminate..\n";</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555625" marR="0" lvl="0" indent="0" algn="l" defTabSz="914400" rtl="0" eaLnBrk="1" fontAlgn="auto" latinLnBrk="0" hangingPunct="1">
              <a:lnSpc>
                <a:spcPts val="2865"/>
              </a:lnSpc>
              <a:spcBef>
                <a:spcPts val="0"/>
              </a:spcBef>
              <a:spcAft>
                <a:spcPts val="0"/>
              </a:spcAft>
              <a:buClrTx/>
              <a:buSzTx/>
              <a:buFontTx/>
              <a:buNone/>
              <a:tabLst/>
              <a:defRPr/>
            </a:pPr>
            <a:r>
              <a:rPr kumimoji="0" sz="2400" b="1" i="0" u="none" strike="noStrike" kern="1200" cap="none" spc="-5" normalizeH="0" baseline="0" noProof="0" dirty="0">
                <a:ln>
                  <a:noFill/>
                </a:ln>
                <a:solidFill>
                  <a:prstClr val="black"/>
                </a:solidFill>
                <a:effectLst/>
                <a:uLnTx/>
                <a:uFillTx/>
                <a:latin typeface="Courier New"/>
                <a:ea typeface="+mn-ea"/>
                <a:cs typeface="Courier New"/>
              </a:rPr>
              <a:t>while(ch!='z')</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555625" marR="4213225" lvl="0" indent="1096645" algn="l" defTabSz="914400" rtl="0" eaLnBrk="1" fontAlgn="auto" latinLnBrk="0" hangingPunct="1">
              <a:lnSpc>
                <a:spcPts val="2860"/>
              </a:lnSpc>
              <a:spcBef>
                <a:spcPts val="165"/>
              </a:spcBef>
              <a:spcAft>
                <a:spcPts val="0"/>
              </a:spcAft>
              <a:buClrTx/>
              <a:buSzTx/>
              <a:buFontTx/>
              <a:buNone/>
              <a:tabLst/>
              <a:defRPr/>
            </a:pPr>
            <a:r>
              <a:rPr kumimoji="0" sz="2400" b="1" i="0" u="none" strike="noStrike" kern="1200" cap="none" spc="-5" normalizeH="0" baseline="0" noProof="0" dirty="0">
                <a:ln>
                  <a:noFill/>
                </a:ln>
                <a:solidFill>
                  <a:prstClr val="black"/>
                </a:solidFill>
                <a:effectLst/>
                <a:uLnTx/>
                <a:uFillTx/>
                <a:latin typeface="Courier New"/>
                <a:ea typeface="+mn-ea"/>
                <a:cs typeface="Courier New"/>
              </a:rPr>
              <a:t>cin&gt;&gt;ch;  </a:t>
            </a:r>
            <a:r>
              <a:rPr kumimoji="0" sz="2400" b="1" i="0" u="none" strike="noStrike" kern="1200" cap="none" spc="-10" normalizeH="0" baseline="0" noProof="0" dirty="0">
                <a:ln>
                  <a:noFill/>
                </a:ln>
                <a:solidFill>
                  <a:prstClr val="black"/>
                </a:solidFill>
                <a:effectLst/>
                <a:uLnTx/>
                <a:uFillTx/>
                <a:latin typeface="Courier New"/>
                <a:ea typeface="+mn-ea"/>
                <a:cs typeface="Courier New"/>
              </a:rPr>
              <a:t>cout&lt;&lt;“Program</a:t>
            </a:r>
            <a:r>
              <a:rPr kumimoji="0" sz="2400" b="1" i="0" u="none" strike="noStrike" kern="1200" cap="none" spc="-70" normalizeH="0" baseline="0" noProof="0" dirty="0">
                <a:ln>
                  <a:noFill/>
                </a:ln>
                <a:solidFill>
                  <a:prstClr val="black"/>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ended…”</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755"/>
              </a:lnSpc>
              <a:spcBef>
                <a:spcPts val="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3" name="object 3"/>
          <p:cNvSpPr txBox="1">
            <a:spLocks noGrp="1"/>
          </p:cNvSpPr>
          <p:nvPr>
            <p:ph type="title"/>
          </p:nvPr>
        </p:nvSpPr>
        <p:spPr>
          <a:xfrm>
            <a:off x="2463164" y="0"/>
            <a:ext cx="3611879" cy="632460"/>
          </a:xfrm>
          <a:prstGeom prst="rect">
            <a:avLst/>
          </a:prstGeom>
        </p:spPr>
        <p:txBody>
          <a:bodyPr vert="horz" wrap="square" lIns="0" tIns="16510" rIns="0" bIns="0" rtlCol="0">
            <a:spAutoFit/>
          </a:bodyPr>
          <a:lstStyle/>
          <a:p>
            <a:pPr marL="12700">
              <a:lnSpc>
                <a:spcPct val="100000"/>
              </a:lnSpc>
              <a:spcBef>
                <a:spcPts val="130"/>
              </a:spcBef>
            </a:pPr>
            <a:r>
              <a:rPr spc="-10" dirty="0"/>
              <a:t>Example</a:t>
            </a:r>
            <a:r>
              <a:rPr spc="75" dirty="0"/>
              <a:t> </a:t>
            </a:r>
            <a:r>
              <a:rPr spc="-30" dirty="0"/>
              <a:t>Program</a:t>
            </a:r>
          </a:p>
        </p:txBody>
      </p:sp>
      <p:sp>
        <p:nvSpPr>
          <p:cNvPr id="4" name="object 4"/>
          <p:cNvSpPr/>
          <p:nvPr/>
        </p:nvSpPr>
        <p:spPr>
          <a:xfrm>
            <a:off x="0" y="609600"/>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5257" y="576580"/>
            <a:ext cx="8555355" cy="1714500"/>
          </a:xfrm>
          <a:prstGeom prst="rect">
            <a:avLst/>
          </a:prstGeom>
        </p:spPr>
        <p:txBody>
          <a:bodyPr vert="horz" wrap="square" lIns="0" tIns="66040" rIns="0" bIns="0" rtlCol="0">
            <a:spAutoFit/>
          </a:bodyPr>
          <a:lstStyle/>
          <a:p>
            <a:pPr marL="12700" marR="5080" lvl="0" indent="0" algn="l" defTabSz="914400" rtl="0" eaLnBrk="1" fontAlgn="auto" latinLnBrk="0" hangingPunct="1">
              <a:lnSpc>
                <a:spcPts val="3229"/>
              </a:lnSpc>
              <a:spcBef>
                <a:spcPts val="520"/>
              </a:spcBef>
              <a:spcAft>
                <a:spcPts val="0"/>
              </a:spcAft>
              <a:buClrTx/>
              <a:buSzTx/>
              <a:buFontTx/>
              <a:buNone/>
              <a:tabLst/>
              <a:defRPr/>
            </a:pPr>
            <a:r>
              <a:rPr kumimoji="0" sz="2250" b="0" i="0" u="none" strike="noStrike" kern="1200" cap="none" spc="-20" normalizeH="0" baseline="0" noProof="0" dirty="0">
                <a:ln>
                  <a:noFill/>
                </a:ln>
                <a:solidFill>
                  <a:srgbClr val="1F487C"/>
                </a:solidFill>
                <a:effectLst/>
                <a:uLnTx/>
                <a:uFillTx/>
                <a:latin typeface="Carlito"/>
                <a:ea typeface="+mn-ea"/>
                <a:cs typeface="Carlito"/>
              </a:rPr>
              <a:t>-</a:t>
            </a:r>
            <a:r>
              <a:rPr kumimoji="0" sz="3000" b="0" i="0" u="none" strike="noStrike" kern="1200" cap="none" spc="-20" normalizeH="0" baseline="0" noProof="0" dirty="0">
                <a:ln>
                  <a:noFill/>
                </a:ln>
                <a:solidFill>
                  <a:prstClr val="black"/>
                </a:solidFill>
                <a:effectLst/>
                <a:uLnTx/>
                <a:uFillTx/>
                <a:latin typeface="Carlito"/>
                <a:ea typeface="+mn-ea"/>
                <a:cs typeface="Carlito"/>
              </a:rPr>
              <a:t>Write </a:t>
            </a:r>
            <a:r>
              <a:rPr kumimoji="0" sz="3000" b="0" i="0" u="none" strike="noStrike" kern="1200" cap="none" spc="0" normalizeH="0" baseline="0" noProof="0" dirty="0">
                <a:ln>
                  <a:noFill/>
                </a:ln>
                <a:solidFill>
                  <a:prstClr val="black"/>
                </a:solidFill>
                <a:effectLst/>
                <a:uLnTx/>
                <a:uFillTx/>
                <a:latin typeface="Carlito"/>
                <a:ea typeface="+mn-ea"/>
                <a:cs typeface="Carlito"/>
              </a:rPr>
              <a:t>a </a:t>
            </a:r>
            <a:r>
              <a:rPr kumimoji="0" sz="3000" b="0" i="0" u="none" strike="noStrike" kern="1200" cap="none" spc="-25" normalizeH="0" baseline="0" noProof="0" dirty="0">
                <a:ln>
                  <a:noFill/>
                </a:ln>
                <a:solidFill>
                  <a:srgbClr val="2E1BC6"/>
                </a:solidFill>
                <a:effectLst/>
                <a:uLnTx/>
                <a:uFillTx/>
                <a:latin typeface="Carlito"/>
                <a:ea typeface="+mn-ea"/>
                <a:cs typeface="Carlito"/>
              </a:rPr>
              <a:t>program </a:t>
            </a:r>
            <a:r>
              <a:rPr kumimoji="0" sz="3000" b="0" i="0" u="none" strike="noStrike" kern="1200" cap="none" spc="-15" normalizeH="0" baseline="0" noProof="0" dirty="0">
                <a:ln>
                  <a:noFill/>
                </a:ln>
                <a:solidFill>
                  <a:prstClr val="black"/>
                </a:solidFill>
                <a:effectLst/>
                <a:uLnTx/>
                <a:uFillTx/>
                <a:latin typeface="Carlito"/>
                <a:ea typeface="+mn-ea"/>
                <a:cs typeface="Carlito"/>
              </a:rPr>
              <a:t>to </a:t>
            </a:r>
            <a:r>
              <a:rPr kumimoji="0" sz="3000" b="0" i="0" u="none" strike="noStrike" kern="1200" cap="none" spc="0" normalizeH="0" baseline="0" noProof="0" dirty="0">
                <a:ln>
                  <a:noFill/>
                </a:ln>
                <a:solidFill>
                  <a:srgbClr val="2E1BC6"/>
                </a:solidFill>
                <a:effectLst/>
                <a:uLnTx/>
                <a:uFillTx/>
                <a:latin typeface="Carlito"/>
                <a:ea typeface="+mn-ea"/>
                <a:cs typeface="Carlito"/>
              </a:rPr>
              <a:t>get </a:t>
            </a:r>
            <a:r>
              <a:rPr kumimoji="0" sz="3000" b="0" i="0" u="none" strike="noStrike" kern="1200" cap="none" spc="-20" normalizeH="0" baseline="0" noProof="0" dirty="0">
                <a:ln>
                  <a:noFill/>
                </a:ln>
                <a:solidFill>
                  <a:srgbClr val="2E1BC6"/>
                </a:solidFill>
                <a:effectLst/>
                <a:uLnTx/>
                <a:uFillTx/>
                <a:latin typeface="Carlito"/>
                <a:ea typeface="+mn-ea"/>
                <a:cs typeface="Carlito"/>
              </a:rPr>
              <a:t>characters </a:t>
            </a:r>
            <a:r>
              <a:rPr kumimoji="0" sz="3000" b="0" i="0" u="none" strike="noStrike" kern="1200" cap="none" spc="-25" normalizeH="0" baseline="0" noProof="0" dirty="0">
                <a:ln>
                  <a:noFill/>
                </a:ln>
                <a:solidFill>
                  <a:prstClr val="black"/>
                </a:solidFill>
                <a:effectLst/>
                <a:uLnTx/>
                <a:uFillTx/>
                <a:latin typeface="Carlito"/>
                <a:ea typeface="+mn-ea"/>
                <a:cs typeface="Carlito"/>
              </a:rPr>
              <a:t>from </a:t>
            </a:r>
            <a:r>
              <a:rPr kumimoji="0" sz="3000" b="0" i="0" u="none" strike="noStrike" kern="1200" cap="none" spc="-15" normalizeH="0" baseline="0" noProof="0" dirty="0">
                <a:ln>
                  <a:noFill/>
                </a:ln>
                <a:solidFill>
                  <a:prstClr val="black"/>
                </a:solidFill>
                <a:effectLst/>
                <a:uLnTx/>
                <a:uFillTx/>
                <a:latin typeface="Carlito"/>
                <a:ea typeface="+mn-ea"/>
                <a:cs typeface="Carlito"/>
              </a:rPr>
              <a:t>the </a:t>
            </a:r>
            <a:r>
              <a:rPr kumimoji="0" sz="3000" b="0" i="0" u="none" strike="noStrike" kern="1200" cap="none" spc="-55" normalizeH="0" baseline="0" noProof="0" dirty="0">
                <a:ln>
                  <a:noFill/>
                </a:ln>
                <a:solidFill>
                  <a:prstClr val="black"/>
                </a:solidFill>
                <a:effectLst/>
                <a:uLnTx/>
                <a:uFillTx/>
                <a:latin typeface="Carlito"/>
                <a:ea typeface="+mn-ea"/>
                <a:cs typeface="Carlito"/>
              </a:rPr>
              <a:t>user. </a:t>
            </a:r>
            <a:r>
              <a:rPr kumimoji="0" sz="3000" b="0" i="0" u="none" strike="noStrike" kern="1200" cap="none" spc="0" normalizeH="0" baseline="0" noProof="0" dirty="0">
                <a:ln>
                  <a:noFill/>
                </a:ln>
                <a:solidFill>
                  <a:prstClr val="black"/>
                </a:solidFill>
                <a:effectLst/>
                <a:uLnTx/>
                <a:uFillTx/>
                <a:latin typeface="Carlito"/>
                <a:ea typeface="+mn-ea"/>
                <a:cs typeface="Carlito"/>
              </a:rPr>
              <a:t>In </a:t>
            </a:r>
            <a:r>
              <a:rPr kumimoji="0" sz="3000" b="0" i="0" u="none" strike="noStrike" kern="1200" cap="none" spc="-15" normalizeH="0" baseline="0" noProof="0" dirty="0">
                <a:ln>
                  <a:noFill/>
                </a:ln>
                <a:solidFill>
                  <a:prstClr val="black"/>
                </a:solidFill>
                <a:effectLst/>
                <a:uLnTx/>
                <a:uFillTx/>
                <a:latin typeface="Carlito"/>
                <a:ea typeface="+mn-ea"/>
                <a:cs typeface="Carlito"/>
              </a:rPr>
              <a:t>the  </a:t>
            </a:r>
            <a:r>
              <a:rPr kumimoji="0" sz="3000" b="0" i="0" u="none" strike="noStrike" kern="1200" cap="none" spc="0" normalizeH="0" baseline="0" noProof="0" dirty="0">
                <a:ln>
                  <a:noFill/>
                </a:ln>
                <a:solidFill>
                  <a:prstClr val="black"/>
                </a:solidFill>
                <a:effectLst/>
                <a:uLnTx/>
                <a:uFillTx/>
                <a:latin typeface="Carlito"/>
                <a:ea typeface="+mn-ea"/>
                <a:cs typeface="Carlito"/>
              </a:rPr>
              <a:t>end </a:t>
            </a:r>
            <a:r>
              <a:rPr kumimoji="0" sz="3000" b="0" i="0" u="none" strike="noStrike" kern="1200" cap="none" spc="-10" normalizeH="0" baseline="0" noProof="0" dirty="0">
                <a:ln>
                  <a:noFill/>
                </a:ln>
                <a:solidFill>
                  <a:prstClr val="black"/>
                </a:solidFill>
                <a:effectLst/>
                <a:uLnTx/>
                <a:uFillTx/>
                <a:latin typeface="Carlito"/>
                <a:ea typeface="+mn-ea"/>
                <a:cs typeface="Carlito"/>
              </a:rPr>
              <a:t>of </a:t>
            </a:r>
            <a:r>
              <a:rPr kumimoji="0" sz="3000" b="0" i="0" u="none" strike="noStrike" kern="1200" cap="none" spc="-15" normalizeH="0" baseline="0" noProof="0" dirty="0">
                <a:ln>
                  <a:noFill/>
                </a:ln>
                <a:solidFill>
                  <a:prstClr val="black"/>
                </a:solidFill>
                <a:effectLst/>
                <a:uLnTx/>
                <a:uFillTx/>
                <a:latin typeface="Carlito"/>
                <a:ea typeface="+mn-ea"/>
                <a:cs typeface="Carlito"/>
              </a:rPr>
              <a:t>the </a:t>
            </a:r>
            <a:r>
              <a:rPr kumimoji="0" sz="3000" b="0" i="0" u="none" strike="noStrike" kern="1200" cap="none" spc="-25" normalizeH="0" baseline="0" noProof="0" dirty="0">
                <a:ln>
                  <a:noFill/>
                </a:ln>
                <a:solidFill>
                  <a:srgbClr val="2E1BC6"/>
                </a:solidFill>
                <a:effectLst/>
                <a:uLnTx/>
                <a:uFillTx/>
                <a:latin typeface="Carlito"/>
                <a:ea typeface="+mn-ea"/>
                <a:cs typeface="Carlito"/>
              </a:rPr>
              <a:t>program </a:t>
            </a:r>
            <a:r>
              <a:rPr kumimoji="0" sz="3000" b="0" i="0" u="none" strike="noStrike" kern="1200" cap="none" spc="-5" normalizeH="0" baseline="0" noProof="0" dirty="0">
                <a:ln>
                  <a:noFill/>
                </a:ln>
                <a:solidFill>
                  <a:prstClr val="black"/>
                </a:solidFill>
                <a:effectLst/>
                <a:uLnTx/>
                <a:uFillTx/>
                <a:latin typeface="Carlito"/>
                <a:ea typeface="+mn-ea"/>
                <a:cs typeface="Carlito"/>
              </a:rPr>
              <a:t>should </a:t>
            </a:r>
            <a:r>
              <a:rPr kumimoji="0" sz="3000" b="0" i="0" u="none" strike="noStrike" kern="1200" cap="none" spc="0" normalizeH="0" baseline="0" noProof="0" dirty="0">
                <a:ln>
                  <a:noFill/>
                </a:ln>
                <a:solidFill>
                  <a:srgbClr val="2E1BC6"/>
                </a:solidFill>
                <a:effectLst/>
                <a:uLnTx/>
                <a:uFillTx/>
                <a:latin typeface="Carlito"/>
                <a:ea typeface="+mn-ea"/>
                <a:cs typeface="Carlito"/>
              </a:rPr>
              <a:t>count </a:t>
            </a:r>
            <a:r>
              <a:rPr kumimoji="0" sz="3000" b="0" i="0" u="none" strike="noStrike" kern="1200" cap="none" spc="-20" normalizeH="0" baseline="0" noProof="0" dirty="0">
                <a:ln>
                  <a:noFill/>
                </a:ln>
                <a:solidFill>
                  <a:srgbClr val="2E1BC6"/>
                </a:solidFill>
                <a:effectLst/>
                <a:uLnTx/>
                <a:uFillTx/>
                <a:latin typeface="Carlito"/>
                <a:ea typeface="+mn-ea"/>
                <a:cs typeface="Carlito"/>
              </a:rPr>
              <a:t>total characters  </a:t>
            </a:r>
            <a:r>
              <a:rPr kumimoji="0" sz="3000" b="0" i="0" u="none" strike="noStrike" kern="1200" cap="none" spc="-15" normalizeH="0" baseline="0" noProof="0" dirty="0">
                <a:ln>
                  <a:noFill/>
                </a:ln>
                <a:solidFill>
                  <a:srgbClr val="2E1BC6"/>
                </a:solidFill>
                <a:effectLst/>
                <a:uLnTx/>
                <a:uFillTx/>
                <a:latin typeface="Carlito"/>
                <a:ea typeface="+mn-ea"/>
                <a:cs typeface="Carlito"/>
              </a:rPr>
              <a:t>(</a:t>
            </a:r>
            <a:r>
              <a:rPr kumimoji="0" sz="3000" b="0" i="0" u="none" strike="noStrike" kern="1200" cap="none" spc="-15" normalizeH="0" baseline="0" noProof="0" dirty="0">
                <a:ln>
                  <a:noFill/>
                </a:ln>
                <a:solidFill>
                  <a:prstClr val="black"/>
                </a:solidFill>
                <a:effectLst/>
                <a:uLnTx/>
                <a:uFillTx/>
                <a:latin typeface="Carlito"/>
                <a:ea typeface="+mn-ea"/>
                <a:cs typeface="Carlito"/>
              </a:rPr>
              <a:t>entered </a:t>
            </a:r>
            <a:r>
              <a:rPr kumimoji="0" sz="3000" b="0" i="0" u="none" strike="noStrike" kern="1200" cap="none" spc="-5" normalizeH="0" baseline="0" noProof="0" dirty="0">
                <a:ln>
                  <a:noFill/>
                </a:ln>
                <a:solidFill>
                  <a:prstClr val="black"/>
                </a:solidFill>
                <a:effectLst/>
                <a:uLnTx/>
                <a:uFillTx/>
                <a:latin typeface="Carlito"/>
                <a:ea typeface="+mn-ea"/>
                <a:cs typeface="Carlito"/>
              </a:rPr>
              <a:t>by </a:t>
            </a:r>
            <a:r>
              <a:rPr kumimoji="0" sz="3000" b="0" i="0" u="none" strike="noStrike" kern="1200" cap="none" spc="-15" normalizeH="0" baseline="0" noProof="0" dirty="0">
                <a:ln>
                  <a:noFill/>
                </a:ln>
                <a:solidFill>
                  <a:prstClr val="black"/>
                </a:solidFill>
                <a:effectLst/>
                <a:uLnTx/>
                <a:uFillTx/>
                <a:latin typeface="Carlito"/>
                <a:ea typeface="+mn-ea"/>
                <a:cs typeface="Carlito"/>
              </a:rPr>
              <a:t>the </a:t>
            </a:r>
            <a:r>
              <a:rPr kumimoji="0" sz="3000" b="0" i="0" u="none" strike="noStrike" kern="1200" cap="none" spc="0" normalizeH="0" baseline="0" noProof="0" dirty="0">
                <a:ln>
                  <a:noFill/>
                </a:ln>
                <a:solidFill>
                  <a:prstClr val="black"/>
                </a:solidFill>
                <a:effectLst/>
                <a:uLnTx/>
                <a:uFillTx/>
                <a:latin typeface="Carlito"/>
                <a:ea typeface="+mn-ea"/>
                <a:cs typeface="Carlito"/>
              </a:rPr>
              <a:t>user). </a:t>
            </a:r>
            <a:r>
              <a:rPr kumimoji="0" sz="3000" b="0" i="0" u="none" strike="noStrike" kern="1200" cap="none" spc="10" normalizeH="0" baseline="0" noProof="0" dirty="0">
                <a:ln>
                  <a:noFill/>
                </a:ln>
                <a:solidFill>
                  <a:prstClr val="black"/>
                </a:solidFill>
                <a:effectLst/>
                <a:uLnTx/>
                <a:uFillTx/>
                <a:latin typeface="Carlito"/>
                <a:ea typeface="+mn-ea"/>
                <a:cs typeface="Carlito"/>
              </a:rPr>
              <a:t>The </a:t>
            </a:r>
            <a:r>
              <a:rPr kumimoji="0" sz="3000" b="0" i="0" u="none" strike="noStrike" kern="1200" cap="none" spc="-25" normalizeH="0" baseline="0" noProof="0" dirty="0">
                <a:ln>
                  <a:noFill/>
                </a:ln>
                <a:solidFill>
                  <a:prstClr val="black"/>
                </a:solidFill>
                <a:effectLst/>
                <a:uLnTx/>
                <a:uFillTx/>
                <a:latin typeface="Carlito"/>
                <a:ea typeface="+mn-ea"/>
                <a:cs typeface="Carlito"/>
              </a:rPr>
              <a:t>program </a:t>
            </a:r>
            <a:r>
              <a:rPr kumimoji="0" sz="3000" b="0" i="0" u="none" strike="noStrike" kern="1200" cap="none" spc="-5" normalizeH="0" baseline="0" noProof="0" dirty="0">
                <a:ln>
                  <a:noFill/>
                </a:ln>
                <a:solidFill>
                  <a:prstClr val="black"/>
                </a:solidFill>
                <a:effectLst/>
                <a:uLnTx/>
                <a:uFillTx/>
                <a:latin typeface="Carlito"/>
                <a:ea typeface="+mn-ea"/>
                <a:cs typeface="Carlito"/>
              </a:rPr>
              <a:t>should stop </a:t>
            </a:r>
            <a:r>
              <a:rPr kumimoji="0" sz="3000" b="0" i="0" u="none" strike="noStrike" kern="1200" cap="none" spc="-15" normalizeH="0" baseline="0" noProof="0" dirty="0">
                <a:ln>
                  <a:noFill/>
                </a:ln>
                <a:solidFill>
                  <a:prstClr val="black"/>
                </a:solidFill>
                <a:effectLst/>
                <a:uLnTx/>
                <a:uFillTx/>
                <a:latin typeface="Carlito"/>
                <a:ea typeface="+mn-ea"/>
                <a:cs typeface="Carlito"/>
              </a:rPr>
              <a:t>taking  </a:t>
            </a:r>
            <a:r>
              <a:rPr kumimoji="0" sz="3000" b="0" i="0" u="none" strike="noStrike" kern="1200" cap="none" spc="-5" normalizeH="0" baseline="0" noProof="0" dirty="0">
                <a:ln>
                  <a:noFill/>
                </a:ln>
                <a:solidFill>
                  <a:prstClr val="black"/>
                </a:solidFill>
                <a:effectLst/>
                <a:uLnTx/>
                <a:uFillTx/>
                <a:latin typeface="Carlito"/>
                <a:ea typeface="+mn-ea"/>
                <a:cs typeface="Carlito"/>
              </a:rPr>
              <a:t>input </a:t>
            </a:r>
            <a:r>
              <a:rPr kumimoji="0" sz="3000" b="0" i="0" u="none" strike="noStrike" kern="1200" cap="none" spc="0" normalizeH="0" baseline="0" noProof="0" dirty="0">
                <a:ln>
                  <a:noFill/>
                </a:ln>
                <a:solidFill>
                  <a:prstClr val="black"/>
                </a:solidFill>
                <a:effectLst/>
                <a:uLnTx/>
                <a:uFillTx/>
                <a:latin typeface="Carlito"/>
                <a:ea typeface="+mn-ea"/>
                <a:cs typeface="Carlito"/>
              </a:rPr>
              <a:t>when </a:t>
            </a:r>
            <a:r>
              <a:rPr kumimoji="0" sz="3000" b="0" i="0" u="none" strike="noStrike" kern="1200" cap="none" spc="0" normalizeH="0" baseline="0" noProof="0" dirty="0">
                <a:ln>
                  <a:noFill/>
                </a:ln>
                <a:solidFill>
                  <a:srgbClr val="B80000"/>
                </a:solidFill>
                <a:effectLst/>
                <a:uLnTx/>
                <a:uFillTx/>
                <a:latin typeface="Carlito"/>
                <a:ea typeface="+mn-ea"/>
                <a:cs typeface="Carlito"/>
              </a:rPr>
              <a:t>0 </a:t>
            </a:r>
            <a:r>
              <a:rPr kumimoji="0" sz="3000" b="0" i="0" u="none" strike="noStrike" kern="1200" cap="none" spc="-10" normalizeH="0" baseline="0" noProof="0" dirty="0">
                <a:ln>
                  <a:noFill/>
                </a:ln>
                <a:solidFill>
                  <a:srgbClr val="B80000"/>
                </a:solidFill>
                <a:effectLst/>
                <a:uLnTx/>
                <a:uFillTx/>
                <a:latin typeface="Carlito"/>
                <a:ea typeface="+mn-ea"/>
                <a:cs typeface="Carlito"/>
              </a:rPr>
              <a:t>is</a:t>
            </a:r>
            <a:r>
              <a:rPr kumimoji="0" sz="3000" b="0" i="0" u="none" strike="noStrike" kern="1200" cap="none" spc="-25" normalizeH="0" baseline="0" noProof="0" dirty="0">
                <a:ln>
                  <a:noFill/>
                </a:ln>
                <a:solidFill>
                  <a:srgbClr val="B80000"/>
                </a:solidFill>
                <a:effectLst/>
                <a:uLnTx/>
                <a:uFillTx/>
                <a:latin typeface="Carlito"/>
                <a:ea typeface="+mn-ea"/>
                <a:cs typeface="Carlito"/>
              </a:rPr>
              <a:t> </a:t>
            </a:r>
            <a:r>
              <a:rPr kumimoji="0" sz="3000" b="0" i="0" u="none" strike="noStrike" kern="1200" cap="none" spc="-5" normalizeH="0" baseline="0" noProof="0" dirty="0">
                <a:ln>
                  <a:noFill/>
                </a:ln>
                <a:solidFill>
                  <a:srgbClr val="B80000"/>
                </a:solidFill>
                <a:effectLst/>
                <a:uLnTx/>
                <a:uFillTx/>
                <a:latin typeface="Carlito"/>
                <a:ea typeface="+mn-ea"/>
                <a:cs typeface="Carlito"/>
              </a:rPr>
              <a:t>pressed</a:t>
            </a:r>
            <a:r>
              <a:rPr kumimoji="0" sz="3000" b="0" i="0" u="none" strike="noStrike" kern="1200" cap="none" spc="-5" normalizeH="0" baseline="0" noProof="0" dirty="0">
                <a:ln>
                  <a:noFill/>
                </a:ln>
                <a:solidFill>
                  <a:prstClr val="black"/>
                </a:solidFill>
                <a:effectLst/>
                <a:uLnTx/>
                <a:uFillTx/>
                <a:latin typeface="Carlito"/>
                <a:ea typeface="+mn-ea"/>
                <a:cs typeface="Carlito"/>
              </a:rPr>
              <a:t>.</a:t>
            </a:r>
            <a:endParaRPr kumimoji="0" sz="300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a:spLocks noGrp="1"/>
          </p:cNvSpPr>
          <p:nvPr>
            <p:ph type="title"/>
          </p:nvPr>
        </p:nvSpPr>
        <p:spPr>
          <a:xfrm>
            <a:off x="1176019" y="0"/>
            <a:ext cx="6184265" cy="632460"/>
          </a:xfrm>
          <a:prstGeom prst="rect">
            <a:avLst/>
          </a:prstGeom>
        </p:spPr>
        <p:txBody>
          <a:bodyPr vert="horz" wrap="square" lIns="0" tIns="16510" rIns="0" bIns="0" rtlCol="0">
            <a:spAutoFit/>
          </a:bodyPr>
          <a:lstStyle/>
          <a:p>
            <a:pPr marL="12700">
              <a:lnSpc>
                <a:spcPct val="100000"/>
              </a:lnSpc>
              <a:spcBef>
                <a:spcPts val="130"/>
              </a:spcBef>
            </a:pPr>
            <a:r>
              <a:rPr i="1" dirty="0">
                <a:latin typeface="Carlito"/>
                <a:cs typeface="Carlito"/>
              </a:rPr>
              <a:t>(while </a:t>
            </a:r>
            <a:r>
              <a:rPr i="1" spc="-5" dirty="0">
                <a:latin typeface="Carlito"/>
                <a:cs typeface="Carlito"/>
              </a:rPr>
              <a:t>loop) </a:t>
            </a:r>
            <a:r>
              <a:rPr spc="-5" dirty="0"/>
              <a:t>-- </a:t>
            </a:r>
            <a:r>
              <a:rPr dirty="0"/>
              <a:t>Class</a:t>
            </a:r>
            <a:r>
              <a:rPr spc="355" dirty="0"/>
              <a:t> </a:t>
            </a:r>
            <a:r>
              <a:rPr spc="-20" dirty="0"/>
              <a:t>Exercise-1</a:t>
            </a:r>
          </a:p>
        </p:txBody>
      </p:sp>
      <p:sp>
        <p:nvSpPr>
          <p:cNvPr id="4" name="object 4"/>
          <p:cNvSpPr/>
          <p:nvPr/>
        </p:nvSpPr>
        <p:spPr>
          <a:xfrm>
            <a:off x="0" y="609600"/>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5257" y="475678"/>
            <a:ext cx="5377180" cy="6005830"/>
          </a:xfrm>
          <a:prstGeom prst="rect">
            <a:avLst/>
          </a:prstGeom>
        </p:spPr>
        <p:txBody>
          <a:bodyPr vert="horz" wrap="square" lIns="0" tIns="15240" rIns="0" bIns="0" rtlCol="0">
            <a:spAutoFit/>
          </a:bodyPr>
          <a:lstStyle/>
          <a:p>
            <a:pPr marL="12700" marR="3122930" lvl="0" indent="0" algn="l" defTabSz="914400" rtl="0" eaLnBrk="1" fontAlgn="auto" latinLnBrk="0" hangingPunct="1">
              <a:lnSpc>
                <a:spcPct val="139800"/>
              </a:lnSpc>
              <a:spcBef>
                <a:spcPts val="120"/>
              </a:spcBef>
              <a:spcAft>
                <a:spcPts val="0"/>
              </a:spcAft>
              <a:buClrTx/>
              <a:buSzTx/>
              <a:buFontTx/>
              <a:buNone/>
              <a:tabLst/>
              <a:defRPr/>
            </a:pPr>
            <a:r>
              <a:rPr kumimoji="0" sz="2000" b="0" i="0" u="none" strike="noStrike" kern="1200" cap="none" spc="-10" normalizeH="0" baseline="0" noProof="0" dirty="0">
                <a:ln>
                  <a:noFill/>
                </a:ln>
                <a:solidFill>
                  <a:prstClr val="black"/>
                </a:solidFill>
                <a:effectLst/>
                <a:uLnTx/>
                <a:uFillTx/>
                <a:latin typeface="Carlito"/>
                <a:ea typeface="+mn-ea"/>
                <a:cs typeface="Carlito"/>
              </a:rPr>
              <a:t>#include </a:t>
            </a:r>
            <a:r>
              <a:rPr kumimoji="0" sz="2000" b="0" i="0" u="none" strike="noStrike" kern="1200" cap="none" spc="5" normalizeH="0" baseline="0" noProof="0" dirty="0">
                <a:ln>
                  <a:noFill/>
                </a:ln>
                <a:solidFill>
                  <a:prstClr val="black"/>
                </a:solidFill>
                <a:effectLst/>
                <a:uLnTx/>
                <a:uFillTx/>
                <a:latin typeface="Carlito"/>
                <a:ea typeface="+mn-ea"/>
                <a:cs typeface="Carlito"/>
              </a:rPr>
              <a:t>&lt;iostream&gt;  </a:t>
            </a:r>
            <a:r>
              <a:rPr kumimoji="0" sz="2000" b="0" i="0" u="none" strike="noStrike" kern="1200" cap="none" spc="-10" normalizeH="0" baseline="0" noProof="0" dirty="0">
                <a:ln>
                  <a:noFill/>
                </a:ln>
                <a:solidFill>
                  <a:prstClr val="black"/>
                </a:solidFill>
                <a:effectLst/>
                <a:uLnTx/>
                <a:uFillTx/>
                <a:latin typeface="Carlito"/>
                <a:ea typeface="+mn-ea"/>
                <a:cs typeface="Carlito"/>
              </a:rPr>
              <a:t>#include </a:t>
            </a:r>
            <a:r>
              <a:rPr kumimoji="0" sz="2000" b="0" i="0" u="none" strike="noStrike" kern="1200" cap="none" spc="-5" normalizeH="0" baseline="0" noProof="0" dirty="0">
                <a:ln>
                  <a:noFill/>
                </a:ln>
                <a:solidFill>
                  <a:prstClr val="black"/>
                </a:solidFill>
                <a:effectLst/>
                <a:uLnTx/>
                <a:uFillTx/>
                <a:latin typeface="Carlito"/>
                <a:ea typeface="+mn-ea"/>
                <a:cs typeface="Carlito"/>
              </a:rPr>
              <a:t>&lt;conio.h&gt;  </a:t>
            </a:r>
            <a:r>
              <a:rPr kumimoji="0" sz="2000" b="0" i="0" u="none" strike="noStrike" kern="1200" cap="none" spc="5" normalizeH="0" baseline="0" noProof="0" dirty="0">
                <a:ln>
                  <a:noFill/>
                </a:ln>
                <a:solidFill>
                  <a:prstClr val="black"/>
                </a:solidFill>
                <a:effectLst/>
                <a:uLnTx/>
                <a:uFillTx/>
                <a:latin typeface="Carlito"/>
                <a:ea typeface="+mn-ea"/>
                <a:cs typeface="Carlito"/>
              </a:rPr>
              <a:t>using </a:t>
            </a:r>
            <a:r>
              <a:rPr kumimoji="0" sz="2000" b="0" i="0" u="none" strike="noStrike" kern="1200" cap="none" spc="10" normalizeH="0" baseline="0" noProof="0" dirty="0">
                <a:ln>
                  <a:noFill/>
                </a:ln>
                <a:solidFill>
                  <a:prstClr val="black"/>
                </a:solidFill>
                <a:effectLst/>
                <a:uLnTx/>
                <a:uFillTx/>
                <a:latin typeface="Carlito"/>
                <a:ea typeface="+mn-ea"/>
                <a:cs typeface="Carlito"/>
              </a:rPr>
              <a:t>namespace</a:t>
            </a:r>
            <a:r>
              <a:rPr kumimoji="0" sz="2000" b="0" i="0" u="none" strike="noStrike" kern="1200" cap="none" spc="-150" normalizeH="0" baseline="0" noProof="0" dirty="0">
                <a:ln>
                  <a:noFill/>
                </a:ln>
                <a:solidFill>
                  <a:prstClr val="black"/>
                </a:solidFill>
                <a:effectLst/>
                <a:uLnTx/>
                <a:uFillTx/>
                <a:latin typeface="Carlito"/>
                <a:ea typeface="+mn-ea"/>
                <a:cs typeface="Carlito"/>
              </a:rPr>
              <a:t> </a:t>
            </a:r>
            <a:r>
              <a:rPr kumimoji="0" sz="2000" b="0" i="0" u="none" strike="noStrike" kern="1200" cap="none" spc="10" normalizeH="0" baseline="0" noProof="0" dirty="0">
                <a:ln>
                  <a:noFill/>
                </a:ln>
                <a:solidFill>
                  <a:prstClr val="black"/>
                </a:solidFill>
                <a:effectLst/>
                <a:uLnTx/>
                <a:uFillTx/>
                <a:latin typeface="Carlito"/>
                <a:ea typeface="+mn-ea"/>
                <a:cs typeface="Carlito"/>
              </a:rPr>
              <a:t>std;  </a:t>
            </a:r>
            <a:r>
              <a:rPr kumimoji="0" sz="2000" b="0" i="0" u="none" strike="noStrike" kern="1200" cap="none" spc="-5" normalizeH="0" baseline="0" noProof="0" dirty="0">
                <a:ln>
                  <a:noFill/>
                </a:ln>
                <a:solidFill>
                  <a:prstClr val="black"/>
                </a:solidFill>
                <a:effectLst/>
                <a:uLnTx/>
                <a:uFillTx/>
                <a:latin typeface="Carlito"/>
                <a:ea typeface="+mn-ea"/>
                <a:cs typeface="Carlito"/>
              </a:rPr>
              <a:t>int</a:t>
            </a:r>
            <a:r>
              <a:rPr kumimoji="0" sz="2000" b="0" i="0" u="none" strike="noStrike" kern="1200" cap="none" spc="-10" normalizeH="0" baseline="0" noProof="0" dirty="0">
                <a:ln>
                  <a:noFill/>
                </a:ln>
                <a:solidFill>
                  <a:prstClr val="black"/>
                </a:solidFill>
                <a:effectLst/>
                <a:uLnTx/>
                <a:uFillTx/>
                <a:latin typeface="Carlito"/>
                <a:ea typeface="+mn-ea"/>
                <a:cs typeface="Carlito"/>
              </a:rPr>
              <a:t> </a:t>
            </a:r>
            <a:r>
              <a:rPr kumimoji="0" sz="2000" b="0" i="0" u="none" strike="noStrike" kern="1200" cap="none" spc="0" normalizeH="0" baseline="0" noProof="0" dirty="0">
                <a:ln>
                  <a:noFill/>
                </a:ln>
                <a:solidFill>
                  <a:prstClr val="black"/>
                </a:solidFill>
                <a:effectLst/>
                <a:uLnTx/>
                <a:uFillTx/>
                <a:latin typeface="Carlito"/>
                <a:ea typeface="+mn-ea"/>
                <a:cs typeface="Carlito"/>
              </a:rPr>
              <a:t>main(){</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184150" marR="0" lvl="0" indent="0" algn="l" defTabSz="914400" rtl="0" eaLnBrk="1" fontAlgn="auto" latinLnBrk="0" hangingPunct="1">
              <a:lnSpc>
                <a:spcPct val="100000"/>
              </a:lnSpc>
              <a:spcBef>
                <a:spcPts val="975"/>
              </a:spcBef>
              <a:spcAft>
                <a:spcPts val="0"/>
              </a:spcAft>
              <a:buClrTx/>
              <a:buSzTx/>
              <a:buFontTx/>
              <a:buNone/>
              <a:tabLst/>
              <a:defRPr/>
            </a:pPr>
            <a:r>
              <a:rPr kumimoji="0" sz="2000" b="0" i="0" u="none" strike="noStrike" kern="1200" cap="none" spc="0" normalizeH="0" baseline="0" noProof="0" dirty="0">
                <a:ln>
                  <a:noFill/>
                </a:ln>
                <a:solidFill>
                  <a:prstClr val="black"/>
                </a:solidFill>
                <a:effectLst/>
                <a:uLnTx/>
                <a:uFillTx/>
                <a:latin typeface="Carlito"/>
                <a:ea typeface="+mn-ea"/>
                <a:cs typeface="Carlito"/>
              </a:rPr>
              <a:t>char</a:t>
            </a:r>
            <a:r>
              <a:rPr kumimoji="0" sz="2000" b="0" i="0" u="none" strike="noStrike" kern="1200" cap="none" spc="-35" normalizeH="0" baseline="0" noProof="0" dirty="0">
                <a:ln>
                  <a:noFill/>
                </a:ln>
                <a:solidFill>
                  <a:prstClr val="black"/>
                </a:solidFill>
                <a:effectLst/>
                <a:uLnTx/>
                <a:uFillTx/>
                <a:latin typeface="Carlito"/>
                <a:ea typeface="+mn-ea"/>
                <a:cs typeface="Carlito"/>
              </a:rPr>
              <a:t> </a:t>
            </a:r>
            <a:r>
              <a:rPr kumimoji="0" sz="2000" b="0" i="0" u="none" strike="noStrike" kern="1200" cap="none" spc="-5" normalizeH="0" baseline="0" noProof="0" dirty="0">
                <a:ln>
                  <a:noFill/>
                </a:ln>
                <a:solidFill>
                  <a:prstClr val="black"/>
                </a:solidFill>
                <a:effectLst/>
                <a:uLnTx/>
                <a:uFillTx/>
                <a:latin typeface="Carlito"/>
                <a:ea typeface="+mn-ea"/>
                <a:cs typeface="Carlito"/>
              </a:rPr>
              <a:t>ch;</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184150" marR="0" lvl="0" indent="0" algn="l" defTabSz="914400" rtl="0" eaLnBrk="1" fontAlgn="auto" latinLnBrk="0" hangingPunct="1">
              <a:lnSpc>
                <a:spcPct val="100000"/>
              </a:lnSpc>
              <a:spcBef>
                <a:spcPts val="98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arlito"/>
                <a:ea typeface="+mn-ea"/>
                <a:cs typeface="Carlito"/>
              </a:rPr>
              <a:t>int</a:t>
            </a:r>
            <a:r>
              <a:rPr kumimoji="0" sz="2000" b="0" i="0" u="none" strike="noStrike" kern="1200" cap="none" spc="-15" normalizeH="0" baseline="0" noProof="0" dirty="0">
                <a:ln>
                  <a:noFill/>
                </a:ln>
                <a:solidFill>
                  <a:prstClr val="black"/>
                </a:solidFill>
                <a:effectLst/>
                <a:uLnTx/>
                <a:uFillTx/>
                <a:latin typeface="Carlito"/>
                <a:ea typeface="+mn-ea"/>
                <a:cs typeface="Carlito"/>
              </a:rPr>
              <a:t> </a:t>
            </a:r>
            <a:r>
              <a:rPr kumimoji="0" sz="2000" b="0" i="0" u="none" strike="noStrike" kern="1200" cap="none" spc="-5" normalizeH="0" baseline="0" noProof="0" dirty="0">
                <a:ln>
                  <a:noFill/>
                </a:ln>
                <a:solidFill>
                  <a:prstClr val="black"/>
                </a:solidFill>
                <a:effectLst/>
                <a:uLnTx/>
                <a:uFillTx/>
                <a:latin typeface="Carlito"/>
                <a:ea typeface="+mn-ea"/>
                <a:cs typeface="Carlito"/>
              </a:rPr>
              <a:t>count=0;</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184150" marR="539115" lvl="0" indent="0" algn="l" defTabSz="914400" rtl="0" eaLnBrk="1" fontAlgn="auto" latinLnBrk="0" hangingPunct="1">
              <a:lnSpc>
                <a:spcPct val="137700"/>
              </a:lnSpc>
              <a:spcBef>
                <a:spcPts val="75"/>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arlito"/>
                <a:ea typeface="+mn-ea"/>
                <a:cs typeface="Carlito"/>
              </a:rPr>
              <a:t>cout&lt;&lt;"Enter </a:t>
            </a:r>
            <a:r>
              <a:rPr kumimoji="0" sz="2000" b="0" i="0" u="none" strike="noStrike" kern="1200" cap="none" spc="-10" normalizeH="0" baseline="0" noProof="0" dirty="0">
                <a:ln>
                  <a:noFill/>
                </a:ln>
                <a:solidFill>
                  <a:prstClr val="black"/>
                </a:solidFill>
                <a:effectLst/>
                <a:uLnTx/>
                <a:uFillTx/>
                <a:latin typeface="Carlito"/>
                <a:ea typeface="+mn-ea"/>
                <a:cs typeface="Carlito"/>
              </a:rPr>
              <a:t>characters, </a:t>
            </a:r>
            <a:r>
              <a:rPr kumimoji="0" sz="2000" b="0" i="0" u="none" strike="noStrike" kern="1200" cap="none" spc="10" normalizeH="0" baseline="0" noProof="0" dirty="0">
                <a:ln>
                  <a:noFill/>
                </a:ln>
                <a:solidFill>
                  <a:prstClr val="black"/>
                </a:solidFill>
                <a:effectLst/>
                <a:uLnTx/>
                <a:uFillTx/>
                <a:latin typeface="Carlito"/>
                <a:ea typeface="+mn-ea"/>
                <a:cs typeface="Carlito"/>
              </a:rPr>
              <a:t>0 to </a:t>
            </a:r>
            <a:r>
              <a:rPr kumimoji="0" sz="2000" b="0" i="0" u="none" strike="noStrike" kern="1200" cap="none" spc="0" normalizeH="0" baseline="0" noProof="0" dirty="0">
                <a:ln>
                  <a:noFill/>
                </a:ln>
                <a:solidFill>
                  <a:prstClr val="black"/>
                </a:solidFill>
                <a:effectLst/>
                <a:uLnTx/>
                <a:uFillTx/>
                <a:latin typeface="Carlito"/>
                <a:ea typeface="+mn-ea"/>
                <a:cs typeface="Carlito"/>
              </a:rPr>
              <a:t>terminate..\n";  </a:t>
            </a:r>
            <a:r>
              <a:rPr kumimoji="0" sz="2000" b="0" i="0" u="none" strike="noStrike" kern="1200" cap="none" spc="-5" normalizeH="0" baseline="0" noProof="0" dirty="0">
                <a:ln>
                  <a:noFill/>
                </a:ln>
                <a:solidFill>
                  <a:prstClr val="black"/>
                </a:solidFill>
                <a:effectLst/>
                <a:uLnTx/>
                <a:uFillTx/>
                <a:latin typeface="Carlito"/>
                <a:ea typeface="+mn-ea"/>
                <a:cs typeface="Carlito"/>
              </a:rPr>
              <a:t>while(ch!='0'){</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927735" marR="3533140" lvl="0" indent="0" algn="l" defTabSz="914400" rtl="0" eaLnBrk="1" fontAlgn="auto" latinLnBrk="0" hangingPunct="1">
              <a:lnSpc>
                <a:spcPct val="140800"/>
              </a:lnSpc>
              <a:spcBef>
                <a:spcPts val="0"/>
              </a:spcBef>
              <a:spcAft>
                <a:spcPts val="0"/>
              </a:spcAft>
              <a:buClrTx/>
              <a:buSzTx/>
              <a:buFontTx/>
              <a:buNone/>
              <a:tabLst/>
              <a:defRPr/>
            </a:pPr>
            <a:r>
              <a:rPr kumimoji="0" sz="2000" b="0" i="0" u="none" strike="noStrike" kern="1200" cap="none" spc="-15" normalizeH="0" baseline="0" noProof="0" dirty="0">
                <a:ln>
                  <a:noFill/>
                </a:ln>
                <a:solidFill>
                  <a:prstClr val="black"/>
                </a:solidFill>
                <a:effectLst/>
                <a:uLnTx/>
                <a:uFillTx/>
                <a:latin typeface="Carlito"/>
                <a:ea typeface="+mn-ea"/>
                <a:cs typeface="Carlito"/>
              </a:rPr>
              <a:t>cin&gt;&gt;ch;  </a:t>
            </a:r>
            <a:r>
              <a:rPr kumimoji="0" sz="2000" b="0" i="0" u="none" strike="noStrike" kern="1200" cap="none" spc="-25" normalizeH="0" baseline="0" noProof="0" dirty="0">
                <a:ln>
                  <a:noFill/>
                </a:ln>
                <a:solidFill>
                  <a:prstClr val="black"/>
                </a:solidFill>
                <a:effectLst/>
                <a:uLnTx/>
                <a:uFillTx/>
                <a:latin typeface="Carlito"/>
                <a:ea typeface="+mn-ea"/>
                <a:cs typeface="Carlito"/>
              </a:rPr>
              <a:t>c</a:t>
            </a:r>
            <a:r>
              <a:rPr kumimoji="0" sz="2000" b="0" i="0" u="none" strike="noStrike" kern="1200" cap="none" spc="-10" normalizeH="0" baseline="0" noProof="0" dirty="0">
                <a:ln>
                  <a:noFill/>
                </a:ln>
                <a:solidFill>
                  <a:prstClr val="black"/>
                </a:solidFill>
                <a:effectLst/>
                <a:uLnTx/>
                <a:uFillTx/>
                <a:latin typeface="Carlito"/>
                <a:ea typeface="+mn-ea"/>
                <a:cs typeface="Carlito"/>
              </a:rPr>
              <a:t>o</a:t>
            </a:r>
            <a:r>
              <a:rPr kumimoji="0" sz="2000" b="0" i="0" u="none" strike="noStrike" kern="1200" cap="none" spc="-5" normalizeH="0" baseline="0" noProof="0" dirty="0">
                <a:ln>
                  <a:noFill/>
                </a:ln>
                <a:solidFill>
                  <a:prstClr val="black"/>
                </a:solidFill>
                <a:effectLst/>
                <a:uLnTx/>
                <a:uFillTx/>
                <a:latin typeface="Carlito"/>
                <a:ea typeface="+mn-ea"/>
                <a:cs typeface="Carlito"/>
              </a:rPr>
              <a:t>un</a:t>
            </a:r>
            <a:r>
              <a:rPr kumimoji="0" sz="2000" b="0" i="0" u="none" strike="noStrike" kern="1200" cap="none" spc="5" normalizeH="0" baseline="0" noProof="0" dirty="0">
                <a:ln>
                  <a:noFill/>
                </a:ln>
                <a:solidFill>
                  <a:prstClr val="black"/>
                </a:solidFill>
                <a:effectLst/>
                <a:uLnTx/>
                <a:uFillTx/>
                <a:latin typeface="Carlito"/>
                <a:ea typeface="+mn-ea"/>
                <a:cs typeface="Carlito"/>
              </a:rPr>
              <a:t>t</a:t>
            </a:r>
            <a:r>
              <a:rPr kumimoji="0" sz="2000" b="0" i="0" u="none" strike="noStrike" kern="1200" cap="none" spc="-30" normalizeH="0" baseline="0" noProof="0" dirty="0">
                <a:ln>
                  <a:noFill/>
                </a:ln>
                <a:solidFill>
                  <a:prstClr val="black"/>
                </a:solidFill>
                <a:effectLst/>
                <a:uLnTx/>
                <a:uFillTx/>
                <a:latin typeface="Carlito"/>
                <a:ea typeface="+mn-ea"/>
                <a:cs typeface="Carlito"/>
              </a:rPr>
              <a:t>+</a:t>
            </a:r>
            <a:r>
              <a:rPr kumimoji="0" sz="2000" b="0" i="0" u="none" strike="noStrike" kern="1200" cap="none" spc="-25" normalizeH="0" baseline="0" noProof="0" dirty="0">
                <a:ln>
                  <a:noFill/>
                </a:ln>
                <a:solidFill>
                  <a:prstClr val="black"/>
                </a:solidFill>
                <a:effectLst/>
                <a:uLnTx/>
                <a:uFillTx/>
                <a:latin typeface="Carlito"/>
                <a:ea typeface="+mn-ea"/>
                <a:cs typeface="Carlito"/>
              </a:rPr>
              <a:t>+</a:t>
            </a:r>
            <a:r>
              <a:rPr kumimoji="0" sz="2000" b="0" i="0" u="none" strike="noStrike" kern="1200" cap="none" spc="5" normalizeH="0" baseline="0" noProof="0" dirty="0">
                <a:ln>
                  <a:noFill/>
                </a:ln>
                <a:solidFill>
                  <a:prstClr val="black"/>
                </a:solidFill>
                <a:effectLst/>
                <a:uLnTx/>
                <a:uFillTx/>
                <a:latin typeface="Carlito"/>
                <a:ea typeface="+mn-ea"/>
                <a:cs typeface="Carlito"/>
              </a:rPr>
              <a:t>;</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184150" marR="0" lvl="0" indent="0" algn="l" defTabSz="914400" rtl="0" eaLnBrk="1" fontAlgn="auto" latinLnBrk="0" hangingPunct="1">
              <a:lnSpc>
                <a:spcPct val="100000"/>
              </a:lnSpc>
              <a:spcBef>
                <a:spcPts val="985"/>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arlito"/>
                <a:ea typeface="+mn-ea"/>
                <a:cs typeface="Carlito"/>
              </a:rPr>
              <a:t>}</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927735" marR="0" lvl="0" indent="0" algn="l" defTabSz="914400" rtl="0" eaLnBrk="1" fontAlgn="auto" latinLnBrk="0" hangingPunct="1">
              <a:lnSpc>
                <a:spcPct val="100000"/>
              </a:lnSpc>
              <a:spcBef>
                <a:spcPts val="98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arlito"/>
                <a:ea typeface="+mn-ea"/>
                <a:cs typeface="Carlito"/>
              </a:rPr>
              <a:t>cout&lt;&lt;"total </a:t>
            </a:r>
            <a:r>
              <a:rPr kumimoji="0" sz="2000" b="0" i="0" u="none" strike="noStrike" kern="1200" cap="none" spc="-15" normalizeH="0" baseline="0" noProof="0" dirty="0">
                <a:ln>
                  <a:noFill/>
                </a:ln>
                <a:solidFill>
                  <a:prstClr val="black"/>
                </a:solidFill>
                <a:effectLst/>
                <a:uLnTx/>
                <a:uFillTx/>
                <a:latin typeface="Carlito"/>
                <a:ea typeface="+mn-ea"/>
                <a:cs typeface="Carlito"/>
              </a:rPr>
              <a:t>characters </a:t>
            </a:r>
            <a:r>
              <a:rPr kumimoji="0" sz="2000" b="0" i="0" u="none" strike="noStrike" kern="1200" cap="none" spc="-10" normalizeH="0" baseline="0" noProof="0" dirty="0">
                <a:ln>
                  <a:noFill/>
                </a:ln>
                <a:solidFill>
                  <a:prstClr val="black"/>
                </a:solidFill>
                <a:effectLst/>
                <a:uLnTx/>
                <a:uFillTx/>
                <a:latin typeface="Carlito"/>
                <a:ea typeface="+mn-ea"/>
                <a:cs typeface="Carlito"/>
              </a:rPr>
              <a:t>entered:</a:t>
            </a:r>
            <a:r>
              <a:rPr kumimoji="0" sz="2000" b="0" i="0" u="none" strike="noStrike" kern="1200" cap="none" spc="60" normalizeH="0" baseline="0" noProof="0" dirty="0">
                <a:ln>
                  <a:noFill/>
                </a:ln>
                <a:solidFill>
                  <a:prstClr val="black"/>
                </a:solidFill>
                <a:effectLst/>
                <a:uLnTx/>
                <a:uFillTx/>
                <a:latin typeface="Carlito"/>
                <a:ea typeface="+mn-ea"/>
                <a:cs typeface="Carlito"/>
              </a:rPr>
              <a:t> </a:t>
            </a:r>
            <a:r>
              <a:rPr kumimoji="0" sz="2000" b="0" i="0" u="none" strike="noStrike" kern="1200" cap="none" spc="-5" normalizeH="0" baseline="0" noProof="0" dirty="0">
                <a:ln>
                  <a:noFill/>
                </a:ln>
                <a:solidFill>
                  <a:prstClr val="black"/>
                </a:solidFill>
                <a:effectLst/>
                <a:uLnTx/>
                <a:uFillTx/>
                <a:latin typeface="Carlito"/>
                <a:ea typeface="+mn-ea"/>
                <a:cs typeface="Carlito"/>
              </a:rPr>
              <a:t>"&lt;&lt;count;</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184150" marR="0" lvl="0" indent="0" algn="l" defTabSz="914400" rtl="0" eaLnBrk="1" fontAlgn="auto" latinLnBrk="0" hangingPunct="1">
              <a:lnSpc>
                <a:spcPct val="100000"/>
              </a:lnSpc>
              <a:spcBef>
                <a:spcPts val="900"/>
              </a:spcBef>
              <a:spcAft>
                <a:spcPts val="0"/>
              </a:spcAft>
              <a:buClrTx/>
              <a:buSzTx/>
              <a:buFontTx/>
              <a:buNone/>
              <a:tabLst/>
              <a:defRPr/>
            </a:pPr>
            <a:r>
              <a:rPr kumimoji="0" sz="2000" b="0" i="0" u="none" strike="noStrike" kern="1200" cap="none" spc="-10" normalizeH="0" baseline="0" noProof="0" dirty="0">
                <a:ln>
                  <a:noFill/>
                </a:ln>
                <a:solidFill>
                  <a:prstClr val="black"/>
                </a:solidFill>
                <a:effectLst/>
                <a:uLnTx/>
                <a:uFillTx/>
                <a:latin typeface="Carlito"/>
                <a:ea typeface="+mn-ea"/>
                <a:cs typeface="Carlito"/>
              </a:rPr>
              <a:t>cout&lt;&lt;"Program</a:t>
            </a:r>
            <a:r>
              <a:rPr kumimoji="0" sz="2000" b="0" i="0" u="none" strike="noStrike" kern="1200" cap="none" spc="20" normalizeH="0" baseline="0" noProof="0" dirty="0">
                <a:ln>
                  <a:noFill/>
                </a:ln>
                <a:solidFill>
                  <a:prstClr val="black"/>
                </a:solidFill>
                <a:effectLst/>
                <a:uLnTx/>
                <a:uFillTx/>
                <a:latin typeface="Carlito"/>
                <a:ea typeface="+mn-ea"/>
                <a:cs typeface="Carlito"/>
              </a:rPr>
              <a:t> </a:t>
            </a:r>
            <a:r>
              <a:rPr kumimoji="0" sz="2000" b="0" i="0" u="none" strike="noStrike" kern="1200" cap="none" spc="0" normalizeH="0" baseline="0" noProof="0" dirty="0">
                <a:ln>
                  <a:noFill/>
                </a:ln>
                <a:solidFill>
                  <a:prstClr val="black"/>
                </a:solidFill>
                <a:effectLst/>
                <a:uLnTx/>
                <a:uFillTx/>
                <a:latin typeface="Carlito"/>
                <a:ea typeface="+mn-ea"/>
                <a:cs typeface="Carlito"/>
              </a:rPr>
              <a:t>ended…";</a:t>
            </a:r>
            <a:endParaRPr kumimoji="0" sz="200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ct val="100000"/>
              </a:lnSpc>
              <a:spcBef>
                <a:spcPts val="98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arlito"/>
                <a:ea typeface="+mn-ea"/>
                <a:cs typeface="Carlito"/>
              </a:rPr>
              <a:t>}</a:t>
            </a:r>
            <a:endParaRPr kumimoji="0" sz="200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a:spLocks noGrp="1"/>
          </p:cNvSpPr>
          <p:nvPr>
            <p:ph type="title"/>
          </p:nvPr>
        </p:nvSpPr>
        <p:spPr>
          <a:xfrm>
            <a:off x="1176019" y="0"/>
            <a:ext cx="6184265" cy="632460"/>
          </a:xfrm>
          <a:prstGeom prst="rect">
            <a:avLst/>
          </a:prstGeom>
        </p:spPr>
        <p:txBody>
          <a:bodyPr vert="horz" wrap="square" lIns="0" tIns="16510" rIns="0" bIns="0" rtlCol="0">
            <a:spAutoFit/>
          </a:bodyPr>
          <a:lstStyle/>
          <a:p>
            <a:pPr marL="12700">
              <a:lnSpc>
                <a:spcPct val="100000"/>
              </a:lnSpc>
              <a:spcBef>
                <a:spcPts val="130"/>
              </a:spcBef>
            </a:pPr>
            <a:r>
              <a:rPr i="1" dirty="0">
                <a:latin typeface="Carlito"/>
                <a:cs typeface="Carlito"/>
              </a:rPr>
              <a:t>(while </a:t>
            </a:r>
            <a:r>
              <a:rPr i="1" spc="-5" dirty="0">
                <a:latin typeface="Carlito"/>
                <a:cs typeface="Carlito"/>
              </a:rPr>
              <a:t>loop) </a:t>
            </a:r>
            <a:r>
              <a:rPr spc="-5" dirty="0"/>
              <a:t>-- </a:t>
            </a:r>
            <a:r>
              <a:rPr dirty="0"/>
              <a:t>Class</a:t>
            </a:r>
            <a:r>
              <a:rPr spc="355" dirty="0"/>
              <a:t> </a:t>
            </a:r>
            <a:r>
              <a:rPr spc="-20" dirty="0"/>
              <a:t>Exercise-1</a:t>
            </a:r>
          </a:p>
        </p:txBody>
      </p:sp>
      <p:sp>
        <p:nvSpPr>
          <p:cNvPr id="4" name="object 4"/>
          <p:cNvSpPr/>
          <p:nvPr/>
        </p:nvSpPr>
        <p:spPr>
          <a:xfrm>
            <a:off x="0" y="609600"/>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0" y="461010"/>
            <a:ext cx="3126740" cy="701040"/>
          </a:xfrm>
          <a:prstGeom prst="rect">
            <a:avLst/>
          </a:prstGeom>
        </p:spPr>
        <p:txBody>
          <a:bodyPr vert="horz" wrap="square" lIns="0" tIns="16510" rIns="0" bIns="0" rtlCol="0">
            <a:spAutoFit/>
          </a:bodyPr>
          <a:lstStyle/>
          <a:p>
            <a:pPr marL="12700">
              <a:lnSpc>
                <a:spcPct val="100000"/>
              </a:lnSpc>
              <a:spcBef>
                <a:spcPts val="130"/>
              </a:spcBef>
            </a:pPr>
            <a:r>
              <a:rPr sz="4400" dirty="0">
                <a:solidFill>
                  <a:srgbClr val="000000"/>
                </a:solidFill>
              </a:rPr>
              <a:t>Class</a:t>
            </a:r>
            <a:r>
              <a:rPr sz="4400" spc="-90" dirty="0">
                <a:solidFill>
                  <a:srgbClr val="000000"/>
                </a:solidFill>
              </a:rPr>
              <a:t> </a:t>
            </a:r>
            <a:r>
              <a:rPr sz="4400" spc="-10" dirty="0">
                <a:solidFill>
                  <a:srgbClr val="000000"/>
                </a:solidFill>
              </a:rPr>
              <a:t>Exercise</a:t>
            </a:r>
            <a:endParaRPr sz="4400"/>
          </a:p>
        </p:txBody>
      </p:sp>
      <p:sp>
        <p:nvSpPr>
          <p:cNvPr id="3" name="object 3"/>
          <p:cNvSpPr txBox="1"/>
          <p:nvPr/>
        </p:nvSpPr>
        <p:spPr>
          <a:xfrm>
            <a:off x="536575" y="1515744"/>
            <a:ext cx="8068309" cy="4524375"/>
          </a:xfrm>
          <a:prstGeom prst="rect">
            <a:avLst/>
          </a:prstGeom>
        </p:spPr>
        <p:txBody>
          <a:bodyPr vert="horz" wrap="square" lIns="0" tIns="71120" rIns="0" bIns="0" rtlCol="0">
            <a:spAutoFit/>
          </a:bodyPr>
          <a:lstStyle/>
          <a:p>
            <a:pPr marL="12700" marR="463550" lvl="0" indent="0" algn="l" defTabSz="914400" rtl="0" eaLnBrk="1" fontAlgn="auto" latinLnBrk="0" hangingPunct="1">
              <a:lnSpc>
                <a:spcPts val="3460"/>
              </a:lnSpc>
              <a:spcBef>
                <a:spcPts val="560"/>
              </a:spcBef>
              <a:spcAft>
                <a:spcPts val="0"/>
              </a:spcAft>
              <a:buClrTx/>
              <a:buSzTx/>
              <a:buFontTx/>
              <a:buNone/>
              <a:tabLst/>
              <a:defRPr/>
            </a:pPr>
            <a:r>
              <a:rPr kumimoji="0" sz="3200" b="1" i="0" u="none" strike="noStrike" kern="1200" cap="none" spc="-20" normalizeH="0" baseline="0" noProof="0" dirty="0">
                <a:ln>
                  <a:noFill/>
                </a:ln>
                <a:solidFill>
                  <a:prstClr val="black"/>
                </a:solidFill>
                <a:effectLst/>
                <a:uLnTx/>
                <a:uFillTx/>
                <a:latin typeface="Carlito"/>
                <a:ea typeface="+mn-ea"/>
                <a:cs typeface="Carlito"/>
              </a:rPr>
              <a:t>Write </a:t>
            </a:r>
            <a:r>
              <a:rPr kumimoji="0" sz="3200" b="1" i="0" u="none" strike="noStrike" kern="1200" cap="none" spc="10" normalizeH="0" baseline="0" noProof="0" dirty="0">
                <a:ln>
                  <a:noFill/>
                </a:ln>
                <a:solidFill>
                  <a:prstClr val="black"/>
                </a:solidFill>
                <a:effectLst/>
                <a:uLnTx/>
                <a:uFillTx/>
                <a:latin typeface="Carlito"/>
                <a:ea typeface="+mn-ea"/>
                <a:cs typeface="Carlito"/>
              </a:rPr>
              <a:t>a </a:t>
            </a:r>
            <a:r>
              <a:rPr kumimoji="0" sz="3200" b="1" i="0" u="none" strike="noStrike" kern="1200" cap="none" spc="30" normalizeH="0" baseline="0" noProof="0" dirty="0">
                <a:ln>
                  <a:noFill/>
                </a:ln>
                <a:solidFill>
                  <a:prstClr val="black"/>
                </a:solidFill>
                <a:effectLst/>
                <a:uLnTx/>
                <a:uFillTx/>
                <a:latin typeface="Carlito"/>
                <a:ea typeface="+mn-ea"/>
                <a:cs typeface="Carlito"/>
              </a:rPr>
              <a:t>C++ </a:t>
            </a:r>
            <a:r>
              <a:rPr kumimoji="0" sz="3200" b="1" i="0" u="none" strike="noStrike" kern="1200" cap="none" spc="-25" normalizeH="0" baseline="0" noProof="0" dirty="0">
                <a:ln>
                  <a:noFill/>
                </a:ln>
                <a:solidFill>
                  <a:prstClr val="black"/>
                </a:solidFill>
                <a:effectLst/>
                <a:uLnTx/>
                <a:uFillTx/>
                <a:latin typeface="Carlito"/>
                <a:ea typeface="+mn-ea"/>
                <a:cs typeface="Carlito"/>
              </a:rPr>
              <a:t>program </a:t>
            </a:r>
            <a:r>
              <a:rPr kumimoji="0" sz="3200" b="1" i="0" u="none" strike="noStrike" kern="1200" cap="none" spc="10" normalizeH="0" baseline="0" noProof="0" dirty="0">
                <a:ln>
                  <a:noFill/>
                </a:ln>
                <a:solidFill>
                  <a:prstClr val="black"/>
                </a:solidFill>
                <a:effectLst/>
                <a:uLnTx/>
                <a:uFillTx/>
                <a:latin typeface="Carlito"/>
                <a:ea typeface="+mn-ea"/>
                <a:cs typeface="Carlito"/>
              </a:rPr>
              <a:t>which </a:t>
            </a:r>
            <a:r>
              <a:rPr kumimoji="0" sz="3200" b="1" i="0" u="none" strike="noStrike" kern="1200" cap="none" spc="0" normalizeH="0" baseline="0" noProof="0" dirty="0">
                <a:ln>
                  <a:noFill/>
                </a:ln>
                <a:solidFill>
                  <a:prstClr val="black"/>
                </a:solidFill>
                <a:effectLst/>
                <a:uLnTx/>
                <a:uFillTx/>
                <a:latin typeface="Carlito"/>
                <a:ea typeface="+mn-ea"/>
                <a:cs typeface="Carlito"/>
              </a:rPr>
              <a:t>takes </a:t>
            </a:r>
            <a:r>
              <a:rPr kumimoji="0" sz="3200" b="1" i="0" u="none" strike="noStrike" kern="1200" cap="none" spc="10" normalizeH="0" baseline="0" noProof="0" dirty="0">
                <a:ln>
                  <a:noFill/>
                </a:ln>
                <a:solidFill>
                  <a:prstClr val="black"/>
                </a:solidFill>
                <a:effectLst/>
                <a:uLnTx/>
                <a:uFillTx/>
                <a:latin typeface="Carlito"/>
                <a:ea typeface="+mn-ea"/>
                <a:cs typeface="Carlito"/>
              </a:rPr>
              <a:t>the </a:t>
            </a:r>
            <a:r>
              <a:rPr kumimoji="0" sz="3200" b="1" i="0" u="none" strike="noStrike" kern="1200" cap="none" spc="5" normalizeH="0" baseline="0" noProof="0" dirty="0">
                <a:ln>
                  <a:noFill/>
                </a:ln>
                <a:solidFill>
                  <a:prstClr val="black"/>
                </a:solidFill>
                <a:effectLst/>
                <a:uLnTx/>
                <a:uFillTx/>
                <a:latin typeface="Carlito"/>
                <a:ea typeface="+mn-ea"/>
                <a:cs typeface="Carlito"/>
              </a:rPr>
              <a:t>price</a:t>
            </a:r>
            <a:r>
              <a:rPr kumimoji="0" sz="3200" b="1" i="0" u="none" strike="noStrike" kern="1200" cap="none" spc="-450" normalizeH="0" baseline="0" noProof="0" dirty="0">
                <a:ln>
                  <a:noFill/>
                </a:ln>
                <a:solidFill>
                  <a:prstClr val="black"/>
                </a:solidFill>
                <a:effectLst/>
                <a:uLnTx/>
                <a:uFillTx/>
                <a:latin typeface="Carlito"/>
                <a:ea typeface="+mn-ea"/>
                <a:cs typeface="Carlito"/>
              </a:rPr>
              <a:t> </a:t>
            </a:r>
            <a:r>
              <a:rPr kumimoji="0" sz="3200" b="1" i="0" u="none" strike="noStrike" kern="1200" cap="none" spc="5" normalizeH="0" baseline="0" noProof="0" dirty="0">
                <a:ln>
                  <a:noFill/>
                </a:ln>
                <a:solidFill>
                  <a:prstClr val="black"/>
                </a:solidFill>
                <a:effectLst/>
                <a:uLnTx/>
                <a:uFillTx/>
                <a:latin typeface="Carlito"/>
                <a:ea typeface="+mn-ea"/>
                <a:cs typeface="Carlito"/>
              </a:rPr>
              <a:t>of  </a:t>
            </a:r>
            <a:r>
              <a:rPr kumimoji="0" sz="3200" b="1" i="0" u="none" strike="noStrike" kern="1200" cap="none" spc="-5" normalizeH="0" baseline="0" noProof="0" dirty="0">
                <a:ln>
                  <a:noFill/>
                </a:ln>
                <a:solidFill>
                  <a:prstClr val="black"/>
                </a:solidFill>
                <a:effectLst/>
                <a:uLnTx/>
                <a:uFillTx/>
                <a:latin typeface="Carlito"/>
                <a:ea typeface="+mn-ea"/>
                <a:cs typeface="Carlito"/>
              </a:rPr>
              <a:t>bakery </a:t>
            </a:r>
            <a:r>
              <a:rPr kumimoji="0" sz="3200" b="1" i="0" u="none" strike="noStrike" kern="1200" cap="none" spc="5" normalizeH="0" baseline="0" noProof="0" dirty="0">
                <a:ln>
                  <a:noFill/>
                </a:ln>
                <a:solidFill>
                  <a:prstClr val="black"/>
                </a:solidFill>
                <a:effectLst/>
                <a:uLnTx/>
                <a:uFillTx/>
                <a:latin typeface="Carlito"/>
                <a:ea typeface="+mn-ea"/>
                <a:cs typeface="Carlito"/>
              </a:rPr>
              <a:t>items </a:t>
            </a:r>
            <a:r>
              <a:rPr kumimoji="0" sz="3200" b="1" i="0" u="none" strike="noStrike" kern="1200" cap="none" spc="-10" normalizeH="0" baseline="0" noProof="0" dirty="0">
                <a:ln>
                  <a:noFill/>
                </a:ln>
                <a:solidFill>
                  <a:prstClr val="black"/>
                </a:solidFill>
                <a:effectLst/>
                <a:uLnTx/>
                <a:uFillTx/>
                <a:latin typeface="Carlito"/>
                <a:ea typeface="+mn-ea"/>
                <a:cs typeface="Carlito"/>
              </a:rPr>
              <a:t>ranging from</a:t>
            </a:r>
            <a:r>
              <a:rPr kumimoji="0" sz="3200" b="1" i="0" u="none" strike="noStrike" kern="1200" cap="none" spc="-229" normalizeH="0" baseline="0" noProof="0" dirty="0">
                <a:ln>
                  <a:noFill/>
                </a:ln>
                <a:solidFill>
                  <a:prstClr val="black"/>
                </a:solidFill>
                <a:effectLst/>
                <a:uLnTx/>
                <a:uFillTx/>
                <a:latin typeface="Carlito"/>
                <a:ea typeface="+mn-ea"/>
                <a:cs typeface="Carlito"/>
              </a:rPr>
              <a:t> </a:t>
            </a:r>
            <a:r>
              <a:rPr kumimoji="0" sz="3200" b="1" i="0" u="none" strike="noStrike" kern="1200" cap="none" spc="20" normalizeH="0" baseline="0" noProof="0" dirty="0">
                <a:ln>
                  <a:noFill/>
                </a:ln>
                <a:solidFill>
                  <a:prstClr val="black"/>
                </a:solidFill>
                <a:effectLst/>
                <a:uLnTx/>
                <a:uFillTx/>
                <a:latin typeface="Carlito"/>
                <a:ea typeface="+mn-ea"/>
                <a:cs typeface="Carlito"/>
              </a:rPr>
              <a:t>0-999</a:t>
            </a:r>
            <a:endParaRPr kumimoji="0" sz="3200" b="0" i="0" u="none" strike="noStrike" kern="1200" cap="none" spc="0" normalizeH="0" baseline="0" noProof="0">
              <a:ln>
                <a:noFill/>
              </a:ln>
              <a:solidFill>
                <a:prstClr val="black"/>
              </a:solidFill>
              <a:effectLst/>
              <a:uLnTx/>
              <a:uFillTx/>
              <a:latin typeface="Carlito"/>
              <a:ea typeface="+mn-ea"/>
              <a:cs typeface="Carlito"/>
            </a:endParaRPr>
          </a:p>
          <a:p>
            <a:pPr marL="355600" marR="0" lvl="0" indent="-343535" algn="l" defTabSz="914400" rtl="0" eaLnBrk="1" fontAlgn="auto" latinLnBrk="0" hangingPunct="1">
              <a:lnSpc>
                <a:spcPct val="100000"/>
              </a:lnSpc>
              <a:spcBef>
                <a:spcPts val="310"/>
              </a:spcBef>
              <a:spcAft>
                <a:spcPts val="0"/>
              </a:spcAft>
              <a:buClrTx/>
              <a:buSzTx/>
              <a:buFont typeface="Arial"/>
              <a:buChar char="•"/>
              <a:tabLst>
                <a:tab pos="355600" algn="l"/>
                <a:tab pos="356235" algn="l"/>
              </a:tabLst>
              <a:defRPr/>
            </a:pPr>
            <a:r>
              <a:rPr kumimoji="0" sz="3200" b="1" i="0" u="none" strike="noStrike" kern="1200" cap="none" spc="20" normalizeH="0" baseline="0" noProof="0" dirty="0">
                <a:ln>
                  <a:noFill/>
                </a:ln>
                <a:solidFill>
                  <a:prstClr val="black"/>
                </a:solidFill>
                <a:effectLst/>
                <a:uLnTx/>
                <a:uFillTx/>
                <a:latin typeface="Carlito"/>
                <a:ea typeface="+mn-ea"/>
                <a:cs typeface="Carlito"/>
              </a:rPr>
              <a:t>if</a:t>
            </a:r>
            <a:r>
              <a:rPr kumimoji="0" sz="3200" b="1" i="0" u="none" strike="noStrike" kern="1200" cap="none" spc="-30" normalizeH="0" baseline="0" noProof="0" dirty="0">
                <a:ln>
                  <a:noFill/>
                </a:ln>
                <a:solidFill>
                  <a:prstClr val="black"/>
                </a:solidFill>
                <a:effectLst/>
                <a:uLnTx/>
                <a:uFillTx/>
                <a:latin typeface="Carlito"/>
                <a:ea typeface="+mn-ea"/>
                <a:cs typeface="Carlito"/>
              </a:rPr>
              <a:t> </a:t>
            </a:r>
            <a:r>
              <a:rPr kumimoji="0" sz="3200" b="1" i="0" u="none" strike="noStrike" kern="1200" cap="none" spc="0" normalizeH="0" baseline="0" noProof="0" dirty="0">
                <a:ln>
                  <a:noFill/>
                </a:ln>
                <a:solidFill>
                  <a:prstClr val="black"/>
                </a:solidFill>
                <a:effectLst/>
                <a:uLnTx/>
                <a:uFillTx/>
                <a:latin typeface="Carlito"/>
                <a:ea typeface="+mn-ea"/>
                <a:cs typeface="Carlito"/>
              </a:rPr>
              <a:t>you</a:t>
            </a:r>
            <a:r>
              <a:rPr kumimoji="0" sz="3200" b="1" i="0" u="none" strike="noStrike" kern="1200" cap="none" spc="-60" normalizeH="0" baseline="0" noProof="0" dirty="0">
                <a:ln>
                  <a:noFill/>
                </a:ln>
                <a:solidFill>
                  <a:prstClr val="black"/>
                </a:solidFill>
                <a:effectLst/>
                <a:uLnTx/>
                <a:uFillTx/>
                <a:latin typeface="Carlito"/>
                <a:ea typeface="+mn-ea"/>
                <a:cs typeface="Carlito"/>
              </a:rPr>
              <a:t> </a:t>
            </a:r>
            <a:r>
              <a:rPr kumimoji="0" sz="3200" b="1" i="0" u="none" strike="noStrike" kern="1200" cap="none" spc="5" normalizeH="0" baseline="0" noProof="0" dirty="0">
                <a:ln>
                  <a:noFill/>
                </a:ln>
                <a:solidFill>
                  <a:prstClr val="black"/>
                </a:solidFill>
                <a:effectLst/>
                <a:uLnTx/>
                <a:uFillTx/>
                <a:latin typeface="Carlito"/>
                <a:ea typeface="+mn-ea"/>
                <a:cs typeface="Carlito"/>
              </a:rPr>
              <a:t>enter</a:t>
            </a:r>
            <a:r>
              <a:rPr kumimoji="0" sz="3200" b="1" i="0" u="none" strike="noStrike" kern="1200" cap="none" spc="-150" normalizeH="0" baseline="0" noProof="0" dirty="0">
                <a:ln>
                  <a:noFill/>
                </a:ln>
                <a:solidFill>
                  <a:prstClr val="black"/>
                </a:solidFill>
                <a:effectLst/>
                <a:uLnTx/>
                <a:uFillTx/>
                <a:latin typeface="Carlito"/>
                <a:ea typeface="+mn-ea"/>
                <a:cs typeface="Carlito"/>
              </a:rPr>
              <a:t> </a:t>
            </a:r>
            <a:r>
              <a:rPr kumimoji="0" sz="3200" b="1" i="0" u="none" strike="noStrike" kern="1200" cap="none" spc="25" normalizeH="0" baseline="0" noProof="0" dirty="0">
                <a:ln>
                  <a:noFill/>
                </a:ln>
                <a:solidFill>
                  <a:prstClr val="black"/>
                </a:solidFill>
                <a:effectLst/>
                <a:uLnTx/>
                <a:uFillTx/>
                <a:latin typeface="Carlito"/>
                <a:ea typeface="+mn-ea"/>
                <a:cs typeface="Carlito"/>
              </a:rPr>
              <a:t>PKR</a:t>
            </a:r>
            <a:r>
              <a:rPr kumimoji="0" sz="3200" b="1" i="0" u="none" strike="noStrike" kern="1200" cap="none" spc="-70" normalizeH="0" baseline="0" noProof="0" dirty="0">
                <a:ln>
                  <a:noFill/>
                </a:ln>
                <a:solidFill>
                  <a:prstClr val="black"/>
                </a:solidFill>
                <a:effectLst/>
                <a:uLnTx/>
                <a:uFillTx/>
                <a:latin typeface="Carlito"/>
                <a:ea typeface="+mn-ea"/>
                <a:cs typeface="Carlito"/>
              </a:rPr>
              <a:t> </a:t>
            </a:r>
            <a:r>
              <a:rPr kumimoji="0" sz="3200" b="1" i="0" u="none" strike="noStrike" kern="1200" cap="none" spc="20" normalizeH="0" baseline="0" noProof="0" dirty="0">
                <a:ln>
                  <a:noFill/>
                </a:ln>
                <a:solidFill>
                  <a:prstClr val="black"/>
                </a:solidFill>
                <a:effectLst/>
                <a:uLnTx/>
                <a:uFillTx/>
                <a:latin typeface="Carlito"/>
                <a:ea typeface="+mn-ea"/>
                <a:cs typeface="Carlito"/>
              </a:rPr>
              <a:t>1-200</a:t>
            </a:r>
            <a:r>
              <a:rPr kumimoji="0" sz="3200" b="1" i="0" u="none" strike="noStrike" kern="1200" cap="none" spc="-110" normalizeH="0" baseline="0" noProof="0" dirty="0">
                <a:ln>
                  <a:noFill/>
                </a:ln>
                <a:solidFill>
                  <a:prstClr val="black"/>
                </a:solidFill>
                <a:effectLst/>
                <a:uLnTx/>
                <a:uFillTx/>
                <a:latin typeface="Carlito"/>
                <a:ea typeface="+mn-ea"/>
                <a:cs typeface="Carlito"/>
              </a:rPr>
              <a:t> </a:t>
            </a:r>
            <a:r>
              <a:rPr kumimoji="0" sz="3200" b="1" i="0" u="none" strike="noStrike" kern="1200" cap="none" spc="20" normalizeH="0" baseline="0" noProof="0" dirty="0">
                <a:ln>
                  <a:noFill/>
                </a:ln>
                <a:solidFill>
                  <a:prstClr val="black"/>
                </a:solidFill>
                <a:effectLst/>
                <a:uLnTx/>
                <a:uFillTx/>
                <a:latin typeface="Carlito"/>
                <a:ea typeface="+mn-ea"/>
                <a:cs typeface="Carlito"/>
              </a:rPr>
              <a:t>it</a:t>
            </a:r>
            <a:r>
              <a:rPr kumimoji="0" sz="3200" b="1" i="0" u="none" strike="noStrike" kern="1200" cap="none" spc="-50" normalizeH="0" baseline="0" noProof="0" dirty="0">
                <a:ln>
                  <a:noFill/>
                </a:ln>
                <a:solidFill>
                  <a:prstClr val="black"/>
                </a:solidFill>
                <a:effectLst/>
                <a:uLnTx/>
                <a:uFillTx/>
                <a:latin typeface="Carlito"/>
                <a:ea typeface="+mn-ea"/>
                <a:cs typeface="Carlito"/>
              </a:rPr>
              <a:t> </a:t>
            </a:r>
            <a:r>
              <a:rPr kumimoji="0" sz="3200" b="1" i="0" u="none" strike="noStrike" kern="1200" cap="none" spc="10" normalizeH="0" baseline="0" noProof="0" dirty="0">
                <a:ln>
                  <a:noFill/>
                </a:ln>
                <a:solidFill>
                  <a:prstClr val="black"/>
                </a:solidFill>
                <a:effectLst/>
                <a:uLnTx/>
                <a:uFillTx/>
                <a:latin typeface="Carlito"/>
                <a:ea typeface="+mn-ea"/>
                <a:cs typeface="Carlito"/>
              </a:rPr>
              <a:t>should</a:t>
            </a:r>
            <a:r>
              <a:rPr kumimoji="0" sz="3200" b="1" i="0" u="none" strike="noStrike" kern="1200" cap="none" spc="-55" normalizeH="0" baseline="0" noProof="0" dirty="0">
                <a:ln>
                  <a:noFill/>
                </a:ln>
                <a:solidFill>
                  <a:prstClr val="black"/>
                </a:solidFill>
                <a:effectLst/>
                <a:uLnTx/>
                <a:uFillTx/>
                <a:latin typeface="Carlito"/>
                <a:ea typeface="+mn-ea"/>
                <a:cs typeface="Carlito"/>
              </a:rPr>
              <a:t> </a:t>
            </a:r>
            <a:r>
              <a:rPr kumimoji="0" sz="3200" b="1" i="0" u="none" strike="noStrike" kern="1200" cap="none" spc="5" normalizeH="0" baseline="0" noProof="0" dirty="0">
                <a:ln>
                  <a:noFill/>
                </a:ln>
                <a:solidFill>
                  <a:prstClr val="black"/>
                </a:solidFill>
                <a:effectLst/>
                <a:uLnTx/>
                <a:uFillTx/>
                <a:latin typeface="Carlito"/>
                <a:ea typeface="+mn-ea"/>
                <a:cs typeface="Carlito"/>
              </a:rPr>
              <a:t>show</a:t>
            </a:r>
            <a:r>
              <a:rPr kumimoji="0" sz="3200" b="1" i="0" u="none" strike="noStrike" kern="1200" cap="none" spc="-60" normalizeH="0" baseline="0" noProof="0" dirty="0">
                <a:ln>
                  <a:noFill/>
                </a:ln>
                <a:solidFill>
                  <a:prstClr val="black"/>
                </a:solidFill>
                <a:effectLst/>
                <a:uLnTx/>
                <a:uFillTx/>
                <a:latin typeface="Carlito"/>
                <a:ea typeface="+mn-ea"/>
                <a:cs typeface="Carlito"/>
              </a:rPr>
              <a:t> </a:t>
            </a:r>
            <a:r>
              <a:rPr kumimoji="0" sz="3200" b="1" i="0" u="none" strike="noStrike" kern="1200" cap="none" spc="0" normalizeH="0" baseline="0" noProof="0" dirty="0">
                <a:ln>
                  <a:noFill/>
                </a:ln>
                <a:solidFill>
                  <a:prstClr val="black"/>
                </a:solidFill>
                <a:effectLst/>
                <a:uLnTx/>
                <a:uFillTx/>
                <a:latin typeface="Carlito"/>
                <a:ea typeface="+mn-ea"/>
                <a:cs typeface="Carlito"/>
              </a:rPr>
              <a:t>cakes</a:t>
            </a:r>
            <a:endParaRPr kumimoji="0" sz="3200" b="0" i="0" u="none" strike="noStrike" kern="1200" cap="none" spc="0" normalizeH="0" baseline="0" noProof="0">
              <a:ln>
                <a:noFill/>
              </a:ln>
              <a:solidFill>
                <a:prstClr val="black"/>
              </a:solidFill>
              <a:effectLst/>
              <a:uLnTx/>
              <a:uFillTx/>
              <a:latin typeface="Carlito"/>
              <a:ea typeface="+mn-ea"/>
              <a:cs typeface="Carlito"/>
            </a:endParaRPr>
          </a:p>
          <a:p>
            <a:pPr marL="355600" marR="0" lvl="0" indent="-343535" algn="l" defTabSz="914400" rtl="0" eaLnBrk="1" fontAlgn="auto" latinLnBrk="0" hangingPunct="1">
              <a:lnSpc>
                <a:spcPct val="100000"/>
              </a:lnSpc>
              <a:spcBef>
                <a:spcPts val="440"/>
              </a:spcBef>
              <a:spcAft>
                <a:spcPts val="0"/>
              </a:spcAft>
              <a:buClrTx/>
              <a:buSzTx/>
              <a:buFont typeface="Arial"/>
              <a:buChar char="•"/>
              <a:tabLst>
                <a:tab pos="355600" algn="l"/>
                <a:tab pos="356235" algn="l"/>
              </a:tabLst>
              <a:defRPr/>
            </a:pPr>
            <a:r>
              <a:rPr kumimoji="0" sz="3200" b="1" i="0" u="none" strike="noStrike" kern="1200" cap="none" spc="20" normalizeH="0" baseline="0" noProof="0" dirty="0">
                <a:ln>
                  <a:noFill/>
                </a:ln>
                <a:solidFill>
                  <a:prstClr val="black"/>
                </a:solidFill>
                <a:effectLst/>
                <a:uLnTx/>
                <a:uFillTx/>
                <a:latin typeface="Carlito"/>
                <a:ea typeface="+mn-ea"/>
                <a:cs typeface="Carlito"/>
              </a:rPr>
              <a:t>if </a:t>
            </a:r>
            <a:r>
              <a:rPr kumimoji="0" sz="3200" b="1" i="0" u="none" strike="noStrike" kern="1200" cap="none" spc="25" normalizeH="0" baseline="0" noProof="0" dirty="0">
                <a:ln>
                  <a:noFill/>
                </a:ln>
                <a:solidFill>
                  <a:prstClr val="black"/>
                </a:solidFill>
                <a:effectLst/>
                <a:uLnTx/>
                <a:uFillTx/>
                <a:latin typeface="Carlito"/>
                <a:ea typeface="+mn-ea"/>
                <a:cs typeface="Carlito"/>
              </a:rPr>
              <a:t>PKR </a:t>
            </a:r>
            <a:r>
              <a:rPr kumimoji="0" sz="3200" b="1" i="0" u="none" strike="noStrike" kern="1200" cap="none" spc="20" normalizeH="0" baseline="0" noProof="0" dirty="0">
                <a:ln>
                  <a:noFill/>
                </a:ln>
                <a:solidFill>
                  <a:prstClr val="black"/>
                </a:solidFill>
                <a:effectLst/>
                <a:uLnTx/>
                <a:uFillTx/>
                <a:latin typeface="Carlito"/>
                <a:ea typeface="+mn-ea"/>
                <a:cs typeface="Carlito"/>
              </a:rPr>
              <a:t>200 </a:t>
            </a:r>
            <a:r>
              <a:rPr kumimoji="0" sz="3200" b="1" i="0" u="none" strike="noStrike" kern="1200" cap="none" spc="10" normalizeH="0" baseline="0" noProof="0" dirty="0">
                <a:ln>
                  <a:noFill/>
                </a:ln>
                <a:solidFill>
                  <a:prstClr val="black"/>
                </a:solidFill>
                <a:effectLst/>
                <a:uLnTx/>
                <a:uFillTx/>
                <a:latin typeface="Carlito"/>
                <a:ea typeface="+mn-ea"/>
                <a:cs typeface="Carlito"/>
              </a:rPr>
              <a:t>– </a:t>
            </a:r>
            <a:r>
              <a:rPr kumimoji="0" sz="3200" b="1" i="0" u="none" strike="noStrike" kern="1200" cap="none" spc="20" normalizeH="0" baseline="0" noProof="0" dirty="0">
                <a:ln>
                  <a:noFill/>
                </a:ln>
                <a:solidFill>
                  <a:prstClr val="black"/>
                </a:solidFill>
                <a:effectLst/>
                <a:uLnTx/>
                <a:uFillTx/>
                <a:latin typeface="Carlito"/>
                <a:ea typeface="+mn-ea"/>
                <a:cs typeface="Carlito"/>
              </a:rPr>
              <a:t>400 </a:t>
            </a:r>
            <a:r>
              <a:rPr kumimoji="0" sz="3200" b="1" i="0" u="none" strike="noStrike" kern="1200" cap="none" spc="-15" normalizeH="0" baseline="0" noProof="0" dirty="0">
                <a:ln>
                  <a:noFill/>
                </a:ln>
                <a:solidFill>
                  <a:prstClr val="black"/>
                </a:solidFill>
                <a:effectLst/>
                <a:uLnTx/>
                <a:uFillTx/>
                <a:latin typeface="Carlito"/>
                <a:ea typeface="+mn-ea"/>
                <a:cs typeface="Carlito"/>
              </a:rPr>
              <a:t>SHOW</a:t>
            </a:r>
            <a:r>
              <a:rPr kumimoji="0" sz="3200" b="1" i="0" u="none" strike="noStrike" kern="1200" cap="none" spc="-380" normalizeH="0" baseline="0" noProof="0" dirty="0">
                <a:ln>
                  <a:noFill/>
                </a:ln>
                <a:solidFill>
                  <a:prstClr val="black"/>
                </a:solidFill>
                <a:effectLst/>
                <a:uLnTx/>
                <a:uFillTx/>
                <a:latin typeface="Carlito"/>
                <a:ea typeface="+mn-ea"/>
                <a:cs typeface="Carlito"/>
              </a:rPr>
              <a:t> </a:t>
            </a:r>
            <a:r>
              <a:rPr kumimoji="0" sz="3200" b="1" i="0" u="none" strike="noStrike" kern="1200" cap="none" spc="-5" normalizeH="0" baseline="0" noProof="0" dirty="0">
                <a:ln>
                  <a:noFill/>
                </a:ln>
                <a:solidFill>
                  <a:prstClr val="black"/>
                </a:solidFill>
                <a:effectLst/>
                <a:uLnTx/>
                <a:uFillTx/>
                <a:latin typeface="Carlito"/>
                <a:ea typeface="+mn-ea"/>
                <a:cs typeface="Carlito"/>
              </a:rPr>
              <a:t>BISCUITS</a:t>
            </a:r>
            <a:endParaRPr kumimoji="0" sz="3200" b="0" i="0" u="none" strike="noStrike" kern="1200" cap="none" spc="0" normalizeH="0" baseline="0" noProof="0">
              <a:ln>
                <a:noFill/>
              </a:ln>
              <a:solidFill>
                <a:prstClr val="black"/>
              </a:solidFill>
              <a:effectLst/>
              <a:uLnTx/>
              <a:uFillTx/>
              <a:latin typeface="Carlito"/>
              <a:ea typeface="+mn-ea"/>
              <a:cs typeface="Carlito"/>
            </a:endParaRPr>
          </a:p>
          <a:p>
            <a:pPr marL="355600" marR="0" lvl="0" indent="-343535" algn="l" defTabSz="914400" rtl="0" eaLnBrk="1" fontAlgn="auto" latinLnBrk="0" hangingPunct="1">
              <a:lnSpc>
                <a:spcPct val="100000"/>
              </a:lnSpc>
              <a:spcBef>
                <a:spcPts val="365"/>
              </a:spcBef>
              <a:spcAft>
                <a:spcPts val="0"/>
              </a:spcAft>
              <a:buClrTx/>
              <a:buSzTx/>
              <a:buFont typeface="Arial"/>
              <a:buChar char="•"/>
              <a:tabLst>
                <a:tab pos="355600" algn="l"/>
                <a:tab pos="356235" algn="l"/>
              </a:tabLst>
              <a:defRPr/>
            </a:pPr>
            <a:r>
              <a:rPr kumimoji="0" sz="3200" b="1" i="0" u="none" strike="noStrike" kern="1200" cap="none" spc="20" normalizeH="0" baseline="0" noProof="0" dirty="0">
                <a:ln>
                  <a:noFill/>
                </a:ln>
                <a:solidFill>
                  <a:prstClr val="black"/>
                </a:solidFill>
                <a:effectLst/>
                <a:uLnTx/>
                <a:uFillTx/>
                <a:latin typeface="Carlito"/>
                <a:ea typeface="+mn-ea"/>
                <a:cs typeface="Carlito"/>
              </a:rPr>
              <a:t>if </a:t>
            </a:r>
            <a:r>
              <a:rPr kumimoji="0" sz="3200" b="1" i="0" u="none" strike="noStrike" kern="1200" cap="none" spc="25" normalizeH="0" baseline="0" noProof="0" dirty="0">
                <a:ln>
                  <a:noFill/>
                </a:ln>
                <a:solidFill>
                  <a:prstClr val="black"/>
                </a:solidFill>
                <a:effectLst/>
                <a:uLnTx/>
                <a:uFillTx/>
                <a:latin typeface="Carlito"/>
                <a:ea typeface="+mn-ea"/>
                <a:cs typeface="Carlito"/>
              </a:rPr>
              <a:t>PKR </a:t>
            </a:r>
            <a:r>
              <a:rPr kumimoji="0" sz="3200" b="1" i="0" u="none" strike="noStrike" kern="1200" cap="none" spc="20" normalizeH="0" baseline="0" noProof="0" dirty="0">
                <a:ln>
                  <a:noFill/>
                </a:ln>
                <a:solidFill>
                  <a:prstClr val="black"/>
                </a:solidFill>
                <a:effectLst/>
                <a:uLnTx/>
                <a:uFillTx/>
                <a:latin typeface="Carlito"/>
                <a:ea typeface="+mn-ea"/>
                <a:cs typeface="Carlito"/>
              </a:rPr>
              <a:t>700 </a:t>
            </a:r>
            <a:r>
              <a:rPr kumimoji="0" sz="3200" b="1" i="0" u="none" strike="noStrike" kern="1200" cap="none" spc="10" normalizeH="0" baseline="0" noProof="0" dirty="0">
                <a:ln>
                  <a:noFill/>
                </a:ln>
                <a:solidFill>
                  <a:prstClr val="black"/>
                </a:solidFill>
                <a:effectLst/>
                <a:uLnTx/>
                <a:uFillTx/>
                <a:latin typeface="Carlito"/>
                <a:ea typeface="+mn-ea"/>
                <a:cs typeface="Carlito"/>
              </a:rPr>
              <a:t>– </a:t>
            </a:r>
            <a:r>
              <a:rPr kumimoji="0" sz="3200" b="1" i="0" u="none" strike="noStrike" kern="1200" cap="none" spc="20" normalizeH="0" baseline="0" noProof="0" dirty="0">
                <a:ln>
                  <a:noFill/>
                </a:ln>
                <a:solidFill>
                  <a:prstClr val="black"/>
                </a:solidFill>
                <a:effectLst/>
                <a:uLnTx/>
                <a:uFillTx/>
                <a:latin typeface="Carlito"/>
                <a:ea typeface="+mn-ea"/>
                <a:cs typeface="Carlito"/>
              </a:rPr>
              <a:t>999 </a:t>
            </a:r>
            <a:r>
              <a:rPr kumimoji="0" sz="3200" b="1" i="0" u="none" strike="noStrike" kern="1200" cap="none" spc="5" normalizeH="0" baseline="0" noProof="0" dirty="0">
                <a:ln>
                  <a:noFill/>
                </a:ln>
                <a:solidFill>
                  <a:prstClr val="black"/>
                </a:solidFill>
                <a:effectLst/>
                <a:uLnTx/>
                <a:uFillTx/>
                <a:latin typeface="Carlito"/>
                <a:ea typeface="+mn-ea"/>
                <a:cs typeface="Carlito"/>
              </a:rPr>
              <a:t>show </a:t>
            </a:r>
            <a:r>
              <a:rPr kumimoji="0" sz="3200" b="1" i="0" u="none" strike="noStrike" kern="1200" cap="none" spc="15" normalizeH="0" baseline="0" noProof="0" dirty="0">
                <a:ln>
                  <a:noFill/>
                </a:ln>
                <a:solidFill>
                  <a:prstClr val="black"/>
                </a:solidFill>
                <a:effectLst/>
                <a:uLnTx/>
                <a:uFillTx/>
                <a:latin typeface="Carlito"/>
                <a:ea typeface="+mn-ea"/>
                <a:cs typeface="Carlito"/>
              </a:rPr>
              <a:t>ice</a:t>
            </a:r>
            <a:r>
              <a:rPr kumimoji="0" sz="3200" b="1" i="0" u="none" strike="noStrike" kern="1200" cap="none" spc="-505" normalizeH="0" baseline="0" noProof="0" dirty="0">
                <a:ln>
                  <a:noFill/>
                </a:ln>
                <a:solidFill>
                  <a:prstClr val="black"/>
                </a:solidFill>
                <a:effectLst/>
                <a:uLnTx/>
                <a:uFillTx/>
                <a:latin typeface="Carlito"/>
                <a:ea typeface="+mn-ea"/>
                <a:cs typeface="Carlito"/>
              </a:rPr>
              <a:t> </a:t>
            </a:r>
            <a:r>
              <a:rPr kumimoji="0" sz="3200" b="1" i="0" u="none" strike="noStrike" kern="1200" cap="none" spc="5" normalizeH="0" baseline="0" noProof="0" dirty="0">
                <a:ln>
                  <a:noFill/>
                </a:ln>
                <a:solidFill>
                  <a:prstClr val="black"/>
                </a:solidFill>
                <a:effectLst/>
                <a:uLnTx/>
                <a:uFillTx/>
                <a:latin typeface="Carlito"/>
                <a:ea typeface="+mn-ea"/>
                <a:cs typeface="Carlito"/>
              </a:rPr>
              <a:t>cream</a:t>
            </a:r>
            <a:endParaRPr kumimoji="0" sz="3200" b="0" i="0" u="none" strike="noStrike" kern="1200" cap="none" spc="0" normalizeH="0" baseline="0" noProof="0">
              <a:ln>
                <a:noFill/>
              </a:ln>
              <a:solidFill>
                <a:prstClr val="black"/>
              </a:solidFill>
              <a:effectLst/>
              <a:uLnTx/>
              <a:uFillTx/>
              <a:latin typeface="Carlito"/>
              <a:ea typeface="+mn-ea"/>
              <a:cs typeface="Carlito"/>
            </a:endParaRPr>
          </a:p>
          <a:p>
            <a:pPr marL="12700" marR="5080" lvl="0" indent="0" algn="l" defTabSz="914400" rtl="0" eaLnBrk="1" fontAlgn="auto" latinLnBrk="0" hangingPunct="1">
              <a:lnSpc>
                <a:spcPts val="3450"/>
              </a:lnSpc>
              <a:spcBef>
                <a:spcPts val="805"/>
              </a:spcBef>
              <a:spcAft>
                <a:spcPts val="0"/>
              </a:spcAft>
              <a:buClrTx/>
              <a:buSzTx/>
              <a:buFontTx/>
              <a:buNone/>
              <a:tabLst/>
              <a:defRPr/>
            </a:pPr>
            <a:r>
              <a:rPr kumimoji="0" sz="3200" b="1" i="0" u="none" strike="noStrike" kern="1200" cap="none" spc="0" normalizeH="0" baseline="0" noProof="0" dirty="0">
                <a:ln>
                  <a:noFill/>
                </a:ln>
                <a:solidFill>
                  <a:prstClr val="black"/>
                </a:solidFill>
                <a:effectLst/>
                <a:uLnTx/>
                <a:uFillTx/>
                <a:latin typeface="Carlito"/>
                <a:ea typeface="+mn-ea"/>
                <a:cs typeface="Carlito"/>
              </a:rPr>
              <a:t>your </a:t>
            </a:r>
            <a:r>
              <a:rPr kumimoji="0" sz="3200" b="1" i="0" u="none" strike="noStrike" kern="1200" cap="none" spc="-25" normalizeH="0" baseline="0" noProof="0" dirty="0">
                <a:ln>
                  <a:noFill/>
                </a:ln>
                <a:solidFill>
                  <a:prstClr val="black"/>
                </a:solidFill>
                <a:effectLst/>
                <a:uLnTx/>
                <a:uFillTx/>
                <a:latin typeface="Carlito"/>
                <a:ea typeface="+mn-ea"/>
                <a:cs typeface="Carlito"/>
              </a:rPr>
              <a:t>program </a:t>
            </a:r>
            <a:r>
              <a:rPr kumimoji="0" sz="3200" b="1" i="0" u="none" strike="noStrike" kern="1200" cap="none" spc="10" normalizeH="0" baseline="0" noProof="0" dirty="0">
                <a:ln>
                  <a:noFill/>
                </a:ln>
                <a:solidFill>
                  <a:prstClr val="black"/>
                </a:solidFill>
                <a:effectLst/>
                <a:uLnTx/>
                <a:uFillTx/>
                <a:latin typeface="Carlito"/>
                <a:ea typeface="+mn-ea"/>
                <a:cs typeface="Carlito"/>
              </a:rPr>
              <a:t>to </a:t>
            </a:r>
            <a:r>
              <a:rPr kumimoji="0" sz="3200" b="1" i="0" u="none" strike="noStrike" kern="1200" cap="none" spc="5" normalizeH="0" baseline="0" noProof="0" dirty="0">
                <a:ln>
                  <a:noFill/>
                </a:ln>
                <a:solidFill>
                  <a:prstClr val="black"/>
                </a:solidFill>
                <a:effectLst/>
                <a:uLnTx/>
                <a:uFillTx/>
                <a:latin typeface="Carlito"/>
                <a:ea typeface="+mn-ea"/>
                <a:cs typeface="Carlito"/>
              </a:rPr>
              <a:t>should run </a:t>
            </a:r>
            <a:r>
              <a:rPr kumimoji="0" sz="3200" b="1" i="0" u="none" strike="noStrike" kern="1200" cap="none" spc="15" normalizeH="0" baseline="0" noProof="0" dirty="0">
                <a:ln>
                  <a:noFill/>
                </a:ln>
                <a:solidFill>
                  <a:prstClr val="black"/>
                </a:solidFill>
                <a:effectLst/>
                <a:uLnTx/>
                <a:uFillTx/>
                <a:latin typeface="Carlito"/>
                <a:ea typeface="+mn-ea"/>
                <a:cs typeface="Carlito"/>
              </a:rPr>
              <a:t>3 </a:t>
            </a:r>
            <a:r>
              <a:rPr kumimoji="0" sz="3200" b="1" i="0" u="none" strike="noStrike" kern="1200" cap="none" spc="20" normalizeH="0" baseline="0" noProof="0" dirty="0">
                <a:ln>
                  <a:noFill/>
                </a:ln>
                <a:solidFill>
                  <a:prstClr val="black"/>
                </a:solidFill>
                <a:effectLst/>
                <a:uLnTx/>
                <a:uFillTx/>
                <a:latin typeface="Carlito"/>
                <a:ea typeface="+mn-ea"/>
                <a:cs typeface="Carlito"/>
              </a:rPr>
              <a:t>times </a:t>
            </a:r>
            <a:r>
              <a:rPr kumimoji="0" sz="3200" b="1" i="0" u="none" strike="noStrike" kern="1200" cap="none" spc="10" normalizeH="0" baseline="0" noProof="0" dirty="0">
                <a:ln>
                  <a:noFill/>
                </a:ln>
                <a:solidFill>
                  <a:prstClr val="black"/>
                </a:solidFill>
                <a:effectLst/>
                <a:uLnTx/>
                <a:uFillTx/>
                <a:latin typeface="Carlito"/>
                <a:ea typeface="+mn-ea"/>
                <a:cs typeface="Carlito"/>
              </a:rPr>
              <a:t>using</a:t>
            </a:r>
            <a:r>
              <a:rPr kumimoji="0" sz="3200" b="1" i="0" u="none" strike="noStrike" kern="1200" cap="none" spc="-495" normalizeH="0" baseline="0" noProof="0" dirty="0">
                <a:ln>
                  <a:noFill/>
                </a:ln>
                <a:solidFill>
                  <a:prstClr val="black"/>
                </a:solidFill>
                <a:effectLst/>
                <a:uLnTx/>
                <a:uFillTx/>
                <a:latin typeface="Carlito"/>
                <a:ea typeface="+mn-ea"/>
                <a:cs typeface="Carlito"/>
              </a:rPr>
              <a:t> </a:t>
            </a:r>
            <a:r>
              <a:rPr kumimoji="0" sz="3200" b="1" i="0" u="none" strike="noStrike" kern="1200" cap="none" spc="20" normalizeH="0" baseline="0" noProof="0" dirty="0">
                <a:ln>
                  <a:noFill/>
                </a:ln>
                <a:solidFill>
                  <a:prstClr val="black"/>
                </a:solidFill>
                <a:effectLst/>
                <a:uLnTx/>
                <a:uFillTx/>
                <a:latin typeface="Carlito"/>
                <a:ea typeface="+mn-ea"/>
                <a:cs typeface="Carlito"/>
              </a:rPr>
              <a:t>While  </a:t>
            </a:r>
            <a:r>
              <a:rPr kumimoji="0" sz="3200" b="1" i="0" u="none" strike="noStrike" kern="1200" cap="none" spc="10" normalizeH="0" baseline="0" noProof="0" dirty="0">
                <a:ln>
                  <a:noFill/>
                </a:ln>
                <a:solidFill>
                  <a:prstClr val="black"/>
                </a:solidFill>
                <a:effectLst/>
                <a:uLnTx/>
                <a:uFillTx/>
                <a:latin typeface="Carlito"/>
                <a:ea typeface="+mn-ea"/>
                <a:cs typeface="Carlito"/>
              </a:rPr>
              <a:t>loop</a:t>
            </a:r>
            <a:endParaRPr kumimoji="0" sz="3200" b="0" i="0" u="none" strike="noStrike" kern="1200" cap="none" spc="0" normalizeH="0" baseline="0" noProof="0">
              <a:ln>
                <a:noFill/>
              </a:ln>
              <a:solidFill>
                <a:prstClr val="black"/>
              </a:solidFill>
              <a:effectLst/>
              <a:uLnTx/>
              <a:uFillTx/>
              <a:latin typeface="Carlito"/>
              <a:ea typeface="+mn-ea"/>
              <a:cs typeface="Carlito"/>
            </a:endParaRPr>
          </a:p>
          <a:p>
            <a:pPr marL="12700" marR="705485" lvl="0" indent="0" algn="l" defTabSz="914400" rtl="0" eaLnBrk="1" fontAlgn="auto" latinLnBrk="0" hangingPunct="1">
              <a:lnSpc>
                <a:spcPts val="3450"/>
              </a:lnSpc>
              <a:spcBef>
                <a:spcPts val="840"/>
              </a:spcBef>
              <a:spcAft>
                <a:spcPts val="0"/>
              </a:spcAft>
              <a:buClrTx/>
              <a:buSzTx/>
              <a:buFontTx/>
              <a:buNone/>
              <a:tabLst/>
              <a:defRPr/>
            </a:pPr>
            <a:r>
              <a:rPr kumimoji="0" sz="3200" b="1" i="0" u="none" strike="noStrike" kern="1200" cap="none" spc="-10" normalizeH="0" baseline="0" noProof="0" dirty="0">
                <a:ln>
                  <a:noFill/>
                </a:ln>
                <a:solidFill>
                  <a:prstClr val="black"/>
                </a:solidFill>
                <a:effectLst/>
                <a:uLnTx/>
                <a:uFillTx/>
                <a:latin typeface="Carlito"/>
                <a:ea typeface="+mn-ea"/>
                <a:cs typeface="Carlito"/>
              </a:rPr>
              <a:t>In </a:t>
            </a:r>
            <a:r>
              <a:rPr kumimoji="0" sz="3200" b="1" i="0" u="none" strike="noStrike" kern="1200" cap="none" spc="10" normalizeH="0" baseline="0" noProof="0" dirty="0">
                <a:ln>
                  <a:noFill/>
                </a:ln>
                <a:solidFill>
                  <a:prstClr val="black"/>
                </a:solidFill>
                <a:effectLst/>
                <a:uLnTx/>
                <a:uFillTx/>
                <a:latin typeface="Carlito"/>
                <a:ea typeface="+mn-ea"/>
                <a:cs typeface="Carlito"/>
              </a:rPr>
              <a:t>the </a:t>
            </a:r>
            <a:r>
              <a:rPr kumimoji="0" sz="3200" b="1" i="0" u="none" strike="noStrike" kern="1200" cap="none" spc="20" normalizeH="0" baseline="0" noProof="0" dirty="0">
                <a:ln>
                  <a:noFill/>
                </a:ln>
                <a:solidFill>
                  <a:prstClr val="black"/>
                </a:solidFill>
                <a:effectLst/>
                <a:uLnTx/>
                <a:uFillTx/>
                <a:latin typeface="Carlito"/>
                <a:ea typeface="+mn-ea"/>
                <a:cs typeface="Carlito"/>
              </a:rPr>
              <a:t>end </a:t>
            </a:r>
            <a:r>
              <a:rPr kumimoji="0" sz="3200" b="1" i="0" u="none" strike="noStrike" kern="1200" cap="none" spc="10" normalizeH="0" baseline="0" noProof="0" dirty="0">
                <a:ln>
                  <a:noFill/>
                </a:ln>
                <a:solidFill>
                  <a:prstClr val="black"/>
                </a:solidFill>
                <a:effectLst/>
                <a:uLnTx/>
                <a:uFillTx/>
                <a:latin typeface="Carlito"/>
                <a:ea typeface="+mn-ea"/>
                <a:cs typeface="Carlito"/>
              </a:rPr>
              <a:t>also </a:t>
            </a:r>
            <a:r>
              <a:rPr kumimoji="0" sz="3200" b="1" i="0" u="none" strike="noStrike" kern="1200" cap="none" spc="-5" normalizeH="0" baseline="0" noProof="0" dirty="0">
                <a:ln>
                  <a:noFill/>
                </a:ln>
                <a:solidFill>
                  <a:prstClr val="black"/>
                </a:solidFill>
                <a:effectLst/>
                <a:uLnTx/>
                <a:uFillTx/>
                <a:latin typeface="Carlito"/>
                <a:ea typeface="+mn-ea"/>
                <a:cs typeface="Carlito"/>
              </a:rPr>
              <a:t>take </a:t>
            </a:r>
            <a:r>
              <a:rPr kumimoji="0" sz="3200" b="1" i="0" u="none" strike="noStrike" kern="1200" cap="none" spc="10" normalizeH="0" baseline="0" noProof="0" dirty="0">
                <a:ln>
                  <a:noFill/>
                </a:ln>
                <a:solidFill>
                  <a:prstClr val="black"/>
                </a:solidFill>
                <a:effectLst/>
                <a:uLnTx/>
                <a:uFillTx/>
                <a:latin typeface="Carlito"/>
                <a:ea typeface="+mn-ea"/>
                <a:cs typeface="Carlito"/>
              </a:rPr>
              <a:t>the </a:t>
            </a:r>
            <a:r>
              <a:rPr kumimoji="0" sz="3200" b="1" i="0" u="none" strike="noStrike" kern="1200" cap="none" spc="-25" normalizeH="0" baseline="0" noProof="0" dirty="0">
                <a:ln>
                  <a:noFill/>
                </a:ln>
                <a:solidFill>
                  <a:prstClr val="black"/>
                </a:solidFill>
                <a:effectLst/>
                <a:uLnTx/>
                <a:uFillTx/>
                <a:latin typeface="Carlito"/>
                <a:ea typeface="+mn-ea"/>
                <a:cs typeface="Carlito"/>
              </a:rPr>
              <a:t>average </a:t>
            </a:r>
            <a:r>
              <a:rPr kumimoji="0" sz="3200" b="1" i="0" u="none" strike="noStrike" kern="1200" cap="none" spc="10" normalizeH="0" baseline="0" noProof="0" dirty="0">
                <a:ln>
                  <a:noFill/>
                </a:ln>
                <a:solidFill>
                  <a:prstClr val="black"/>
                </a:solidFill>
                <a:effectLst/>
                <a:uLnTx/>
                <a:uFillTx/>
                <a:latin typeface="Carlito"/>
                <a:ea typeface="+mn-ea"/>
                <a:cs typeface="Carlito"/>
              </a:rPr>
              <a:t>of all</a:t>
            </a:r>
            <a:r>
              <a:rPr kumimoji="0" sz="3200" b="1" i="0" u="none" strike="noStrike" kern="1200" cap="none" spc="-409" normalizeH="0" baseline="0" noProof="0" dirty="0">
                <a:ln>
                  <a:noFill/>
                </a:ln>
                <a:solidFill>
                  <a:prstClr val="black"/>
                </a:solidFill>
                <a:effectLst/>
                <a:uLnTx/>
                <a:uFillTx/>
                <a:latin typeface="Carlito"/>
                <a:ea typeface="+mn-ea"/>
                <a:cs typeface="Carlito"/>
              </a:rPr>
              <a:t> </a:t>
            </a:r>
            <a:r>
              <a:rPr kumimoji="0" sz="3200" b="1" i="0" u="none" strike="noStrike" kern="1200" cap="none" spc="5" normalizeH="0" baseline="0" noProof="0" dirty="0">
                <a:ln>
                  <a:noFill/>
                </a:ln>
                <a:solidFill>
                  <a:prstClr val="black"/>
                </a:solidFill>
                <a:effectLst/>
                <a:uLnTx/>
                <a:uFillTx/>
                <a:latin typeface="Carlito"/>
                <a:ea typeface="+mn-ea"/>
                <a:cs typeface="Carlito"/>
              </a:rPr>
              <a:t>items  price</a:t>
            </a:r>
            <a:endParaRPr kumimoji="0" sz="3200" b="0" i="0" u="none" strike="noStrike" kern="1200" cap="none" spc="0" normalizeH="0" baseline="0" noProof="0">
              <a:ln>
                <a:noFill/>
              </a:ln>
              <a:solidFill>
                <a:prstClr val="black"/>
              </a:solidFill>
              <a:effectLst/>
              <a:uLnTx/>
              <a:uFillTx/>
              <a:latin typeface="Carlito"/>
              <a:ea typeface="+mn-ea"/>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0" y="14224"/>
            <a:ext cx="3126740" cy="701040"/>
          </a:xfrm>
          <a:prstGeom prst="rect">
            <a:avLst/>
          </a:prstGeom>
        </p:spPr>
        <p:txBody>
          <a:bodyPr vert="horz" wrap="square" lIns="0" tIns="16510" rIns="0" bIns="0" rtlCol="0">
            <a:spAutoFit/>
          </a:bodyPr>
          <a:lstStyle/>
          <a:p>
            <a:pPr marL="12700">
              <a:lnSpc>
                <a:spcPct val="100000"/>
              </a:lnSpc>
              <a:spcBef>
                <a:spcPts val="130"/>
              </a:spcBef>
            </a:pPr>
            <a:r>
              <a:rPr sz="4400" dirty="0">
                <a:solidFill>
                  <a:srgbClr val="000000"/>
                </a:solidFill>
              </a:rPr>
              <a:t>Class</a:t>
            </a:r>
            <a:r>
              <a:rPr sz="4400" spc="-90" dirty="0">
                <a:solidFill>
                  <a:srgbClr val="000000"/>
                </a:solidFill>
              </a:rPr>
              <a:t> </a:t>
            </a:r>
            <a:r>
              <a:rPr sz="4400" spc="-10" dirty="0">
                <a:solidFill>
                  <a:srgbClr val="000000"/>
                </a:solidFill>
              </a:rPr>
              <a:t>Exercise</a:t>
            </a:r>
            <a:endParaRPr sz="4400"/>
          </a:p>
        </p:txBody>
      </p:sp>
      <p:sp>
        <p:nvSpPr>
          <p:cNvPr id="3" name="object 3"/>
          <p:cNvSpPr txBox="1"/>
          <p:nvPr/>
        </p:nvSpPr>
        <p:spPr>
          <a:xfrm>
            <a:off x="-12700" y="1286827"/>
            <a:ext cx="9002395" cy="525081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25" normalizeH="0" baseline="0" noProof="0" dirty="0">
                <a:ln>
                  <a:noFill/>
                </a:ln>
                <a:solidFill>
                  <a:srgbClr val="444444"/>
                </a:solidFill>
                <a:effectLst/>
                <a:uLnTx/>
                <a:uFillTx/>
                <a:latin typeface="Courier New"/>
                <a:ea typeface="+mn-ea"/>
                <a:cs typeface="Courier New"/>
              </a:rPr>
              <a:t>int </a:t>
            </a:r>
            <a:r>
              <a:rPr kumimoji="0" sz="1800" b="1" i="0" u="none" strike="noStrike" kern="1200" cap="none" spc="-20" normalizeH="0" baseline="0" noProof="0" dirty="0">
                <a:ln>
                  <a:noFill/>
                </a:ln>
                <a:solidFill>
                  <a:srgbClr val="444444"/>
                </a:solidFill>
                <a:effectLst/>
                <a:uLnTx/>
                <a:uFillTx/>
                <a:latin typeface="Courier New"/>
                <a:ea typeface="+mn-ea"/>
                <a:cs typeface="Courier New"/>
              </a:rPr>
              <a:t>main()</a:t>
            </a:r>
            <a:r>
              <a:rPr kumimoji="0" sz="1800" b="1" i="0" u="none" strike="noStrike" kern="1200" cap="none" spc="45"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20"/>
              </a:spcBef>
              <a:spcAft>
                <a:spcPts val="0"/>
              </a:spcAft>
              <a:buClrTx/>
              <a:buSzTx/>
              <a:buFontTx/>
              <a:buNone/>
              <a:tabLst/>
              <a:defRPr/>
            </a:pPr>
            <a:r>
              <a:rPr kumimoji="0" sz="1800" b="1" i="0" u="none" strike="noStrike" kern="1200" cap="none" spc="-25" normalizeH="0" baseline="0" noProof="0" dirty="0">
                <a:ln>
                  <a:noFill/>
                </a:ln>
                <a:solidFill>
                  <a:srgbClr val="444444"/>
                </a:solidFill>
                <a:effectLst/>
                <a:uLnTx/>
                <a:uFillTx/>
                <a:latin typeface="Courier New"/>
                <a:ea typeface="+mn-ea"/>
                <a:cs typeface="Courier New"/>
              </a:rPr>
              <a:t>int </a:t>
            </a:r>
            <a:r>
              <a:rPr kumimoji="0" sz="1800" b="1" i="0" u="none" strike="noStrike" kern="1200" cap="none" spc="-20" normalizeH="0" baseline="0" noProof="0" dirty="0">
                <a:ln>
                  <a:noFill/>
                </a:ln>
                <a:solidFill>
                  <a:srgbClr val="444444"/>
                </a:solidFill>
                <a:effectLst/>
                <a:uLnTx/>
                <a:uFillTx/>
                <a:latin typeface="Courier New"/>
                <a:ea typeface="+mn-ea"/>
                <a:cs typeface="Courier New"/>
              </a:rPr>
              <a:t>price, </a:t>
            </a:r>
            <a:r>
              <a:rPr kumimoji="0" sz="1800" b="1" i="0" u="none" strike="noStrike" kern="1200" cap="none" spc="-5" normalizeH="0" baseline="0" noProof="0" dirty="0">
                <a:ln>
                  <a:noFill/>
                </a:ln>
                <a:solidFill>
                  <a:srgbClr val="444444"/>
                </a:solidFill>
                <a:effectLst/>
                <a:uLnTx/>
                <a:uFillTx/>
                <a:latin typeface="Courier New"/>
                <a:ea typeface="+mn-ea"/>
                <a:cs typeface="Courier New"/>
              </a:rPr>
              <a:t>biscuits, </a:t>
            </a:r>
            <a:r>
              <a:rPr kumimoji="0" sz="1800" b="1" i="0" u="none" strike="noStrike" kern="1200" cap="none" spc="-10" normalizeH="0" baseline="0" noProof="0" dirty="0">
                <a:ln>
                  <a:noFill/>
                </a:ln>
                <a:solidFill>
                  <a:srgbClr val="444444"/>
                </a:solidFill>
                <a:effectLst/>
                <a:uLnTx/>
                <a:uFillTx/>
                <a:latin typeface="Courier New"/>
                <a:ea typeface="+mn-ea"/>
                <a:cs typeface="Courier New"/>
              </a:rPr>
              <a:t>cake </a:t>
            </a:r>
            <a:r>
              <a:rPr kumimoji="0" sz="1800" b="1" i="0" u="none" strike="noStrike" kern="1200" cap="none" spc="0" normalizeH="0" baseline="0" noProof="0" dirty="0">
                <a:ln>
                  <a:noFill/>
                </a:ln>
                <a:solidFill>
                  <a:srgbClr val="444444"/>
                </a:solidFill>
                <a:effectLst/>
                <a:uLnTx/>
                <a:uFillTx/>
                <a:latin typeface="Courier New"/>
                <a:ea typeface="+mn-ea"/>
                <a:cs typeface="Courier New"/>
              </a:rPr>
              <a:t>, </a:t>
            </a:r>
            <a:r>
              <a:rPr kumimoji="0" sz="1800" b="1" i="0" u="none" strike="noStrike" kern="1200" cap="none" spc="-20" normalizeH="0" baseline="0" noProof="0" dirty="0">
                <a:ln>
                  <a:noFill/>
                </a:ln>
                <a:solidFill>
                  <a:srgbClr val="444444"/>
                </a:solidFill>
                <a:effectLst/>
                <a:uLnTx/>
                <a:uFillTx/>
                <a:latin typeface="Courier New"/>
                <a:ea typeface="+mn-ea"/>
                <a:cs typeface="Courier New"/>
              </a:rPr>
              <a:t>m, </a:t>
            </a:r>
            <a:r>
              <a:rPr kumimoji="0" sz="1800" b="1" i="0" u="none" strike="noStrike" kern="1200" cap="none" spc="-25" normalizeH="0" baseline="0" noProof="0" dirty="0">
                <a:ln>
                  <a:noFill/>
                </a:ln>
                <a:solidFill>
                  <a:srgbClr val="444444"/>
                </a:solidFill>
                <a:effectLst/>
                <a:uLnTx/>
                <a:uFillTx/>
                <a:latin typeface="Courier New"/>
                <a:ea typeface="+mn-ea"/>
                <a:cs typeface="Courier New"/>
              </a:rPr>
              <a:t>ic; </a:t>
            </a:r>
            <a:r>
              <a:rPr kumimoji="0" sz="1800" b="1" i="0" u="none" strike="noStrike" kern="1200" cap="none" spc="-10" normalizeH="0" baseline="0" noProof="0" dirty="0">
                <a:ln>
                  <a:noFill/>
                </a:ln>
                <a:solidFill>
                  <a:srgbClr val="444444"/>
                </a:solidFill>
                <a:effectLst/>
                <a:uLnTx/>
                <a:uFillTx/>
                <a:latin typeface="Courier New"/>
                <a:ea typeface="+mn-ea"/>
                <a:cs typeface="Courier New"/>
              </a:rPr>
              <a:t>float </a:t>
            </a:r>
            <a:r>
              <a:rPr kumimoji="0" sz="1800" b="1" i="0" u="none" strike="noStrike" kern="1200" cap="none" spc="-5" normalizeH="0" baseline="0" noProof="0" dirty="0">
                <a:ln>
                  <a:noFill/>
                </a:ln>
                <a:solidFill>
                  <a:srgbClr val="444444"/>
                </a:solidFill>
                <a:effectLst/>
                <a:uLnTx/>
                <a:uFillTx/>
                <a:latin typeface="Courier New"/>
                <a:ea typeface="+mn-ea"/>
                <a:cs typeface="Courier New"/>
              </a:rPr>
              <a:t>sum, average</a:t>
            </a:r>
            <a:r>
              <a:rPr kumimoji="0" sz="1800" b="1" i="0" u="none" strike="noStrike" kern="1200" cap="none" spc="150" normalizeH="0" baseline="0" noProof="0" dirty="0">
                <a:ln>
                  <a:noFill/>
                </a:ln>
                <a:solidFill>
                  <a:srgbClr val="444444"/>
                </a:solidFill>
                <a:effectLst/>
                <a:uLnTx/>
                <a:uFillTx/>
                <a:latin typeface="Courier New"/>
                <a:ea typeface="+mn-ea"/>
                <a:cs typeface="Courier New"/>
              </a:rPr>
              <a:t> </a:t>
            </a:r>
            <a:r>
              <a:rPr kumimoji="0" sz="1800" b="1" i="0" u="none" strike="noStrike" kern="1200" cap="none" spc="-5" normalizeH="0" baseline="0" noProof="0" dirty="0">
                <a:ln>
                  <a:noFill/>
                </a:ln>
                <a:solidFill>
                  <a:srgbClr val="444444"/>
                </a:solidFill>
                <a:effectLst/>
                <a:uLnTx/>
                <a:uFillTx/>
                <a:latin typeface="Courier New"/>
                <a:ea typeface="+mn-ea"/>
                <a:cs typeface="Courier New"/>
              </a:rPr>
              <a:t>,purchased;</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5"/>
              </a:spcBef>
              <a:spcAft>
                <a:spcPts val="0"/>
              </a:spcAft>
              <a:buClrTx/>
              <a:buSzTx/>
              <a:buFontTx/>
              <a:buNone/>
              <a:tabLst/>
              <a:defRPr/>
            </a:pPr>
            <a:endParaRPr kumimoji="0" sz="19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130"/>
              </a:lnSpc>
              <a:spcBef>
                <a:spcPts val="0"/>
              </a:spcBef>
              <a:spcAft>
                <a:spcPts val="0"/>
              </a:spcAft>
              <a:buClrTx/>
              <a:buSzTx/>
              <a:buFontTx/>
              <a:buNone/>
              <a:tabLst/>
              <a:defRPr/>
            </a:pPr>
            <a:r>
              <a:rPr kumimoji="0" sz="1800" b="1" i="0" u="none" strike="noStrike" kern="1200" cap="none" spc="-15" normalizeH="0" baseline="0" noProof="0" dirty="0">
                <a:ln>
                  <a:noFill/>
                </a:ln>
                <a:solidFill>
                  <a:srgbClr val="444444"/>
                </a:solidFill>
                <a:effectLst/>
                <a:uLnTx/>
                <a:uFillTx/>
                <a:latin typeface="Courier New"/>
                <a:ea typeface="+mn-ea"/>
                <a:cs typeface="Courier New"/>
              </a:rPr>
              <a:t>while(purchased </a:t>
            </a:r>
            <a:r>
              <a:rPr kumimoji="0" sz="1800" b="1" i="0" u="none" strike="noStrike" kern="1200" cap="none" spc="-20" normalizeH="0" baseline="0" noProof="0" dirty="0">
                <a:ln>
                  <a:noFill/>
                </a:ln>
                <a:solidFill>
                  <a:srgbClr val="444444"/>
                </a:solidFill>
                <a:effectLst/>
                <a:uLnTx/>
                <a:uFillTx/>
                <a:latin typeface="Courier New"/>
                <a:ea typeface="+mn-ea"/>
                <a:cs typeface="Courier New"/>
              </a:rPr>
              <a:t>&lt;= 3)</a:t>
            </a:r>
            <a:r>
              <a:rPr kumimoji="0" sz="1800" b="1" i="0" u="none" strike="noStrike" kern="1200" cap="none" spc="60"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5080" lvl="0" indent="0" algn="l" defTabSz="914400" rtl="0" eaLnBrk="1" fontAlgn="auto" latinLnBrk="0" hangingPunct="1">
              <a:lnSpc>
                <a:spcPts val="2180"/>
              </a:lnSpc>
              <a:spcBef>
                <a:spcPts val="25"/>
              </a:spcBef>
              <a:spcAft>
                <a:spcPts val="0"/>
              </a:spcAft>
              <a:buClrTx/>
              <a:buSzTx/>
              <a:buFontTx/>
              <a:buNone/>
              <a:tabLst/>
              <a:defRPr/>
            </a:pPr>
            <a:r>
              <a:rPr kumimoji="0" sz="1800" b="1" i="0" u="none" strike="noStrike" kern="1200" cap="none" spc="-15" normalizeH="0" baseline="0" noProof="0" dirty="0">
                <a:ln>
                  <a:noFill/>
                </a:ln>
                <a:solidFill>
                  <a:srgbClr val="444444"/>
                </a:solidFill>
                <a:effectLst/>
                <a:uLnTx/>
                <a:uFillTx/>
                <a:latin typeface="Courier New"/>
                <a:ea typeface="+mn-ea"/>
                <a:cs typeface="Courier New"/>
              </a:rPr>
              <a:t>cout&lt;&lt;"enter </a:t>
            </a:r>
            <a:r>
              <a:rPr kumimoji="0" sz="1800" b="1" i="0" u="none" strike="noStrike" kern="1200" cap="none" spc="-25" normalizeH="0" baseline="0" noProof="0" dirty="0">
                <a:ln>
                  <a:noFill/>
                </a:ln>
                <a:solidFill>
                  <a:srgbClr val="444444"/>
                </a:solidFill>
                <a:effectLst/>
                <a:uLnTx/>
                <a:uFillTx/>
                <a:latin typeface="Courier New"/>
                <a:ea typeface="+mn-ea"/>
                <a:cs typeface="Courier New"/>
              </a:rPr>
              <a:t>the </a:t>
            </a:r>
            <a:r>
              <a:rPr kumimoji="0" sz="1800" b="1" i="0" u="none" strike="noStrike" kern="1200" cap="none" spc="-15" normalizeH="0" baseline="0" noProof="0" dirty="0">
                <a:ln>
                  <a:noFill/>
                </a:ln>
                <a:solidFill>
                  <a:srgbClr val="444444"/>
                </a:solidFill>
                <a:effectLst/>
                <a:uLnTx/>
                <a:uFillTx/>
                <a:latin typeface="Courier New"/>
                <a:ea typeface="+mn-ea"/>
                <a:cs typeface="Courier New"/>
              </a:rPr>
              <a:t>price </a:t>
            </a:r>
            <a:r>
              <a:rPr kumimoji="0" sz="1800" b="1" i="0" u="none" strike="noStrike" kern="1200" cap="none" spc="-20" normalizeH="0" baseline="0" noProof="0" dirty="0">
                <a:ln>
                  <a:noFill/>
                </a:ln>
                <a:solidFill>
                  <a:srgbClr val="444444"/>
                </a:solidFill>
                <a:effectLst/>
                <a:uLnTx/>
                <a:uFillTx/>
                <a:latin typeface="Courier New"/>
                <a:ea typeface="+mn-ea"/>
                <a:cs typeface="Courier New"/>
              </a:rPr>
              <a:t>of </a:t>
            </a:r>
            <a:r>
              <a:rPr kumimoji="0" sz="1800" b="1" i="0" u="none" strike="noStrike" kern="1200" cap="none" spc="-5" normalizeH="0" baseline="0" noProof="0" dirty="0">
                <a:ln>
                  <a:noFill/>
                </a:ln>
                <a:solidFill>
                  <a:srgbClr val="444444"/>
                </a:solidFill>
                <a:effectLst/>
                <a:uLnTx/>
                <a:uFillTx/>
                <a:latin typeface="Courier New"/>
                <a:ea typeface="+mn-ea"/>
                <a:cs typeface="Courier New"/>
              </a:rPr>
              <a:t>bakery </a:t>
            </a:r>
            <a:r>
              <a:rPr kumimoji="0" sz="1800" b="1" i="0" u="none" strike="noStrike" kern="1200" cap="none" spc="0" normalizeH="0" baseline="0" noProof="0" dirty="0">
                <a:ln>
                  <a:noFill/>
                </a:ln>
                <a:solidFill>
                  <a:srgbClr val="444444"/>
                </a:solidFill>
                <a:effectLst/>
                <a:uLnTx/>
                <a:uFillTx/>
                <a:latin typeface="Courier New"/>
                <a:ea typeface="+mn-ea"/>
                <a:cs typeface="Courier New"/>
              </a:rPr>
              <a:t>items </a:t>
            </a:r>
            <a:r>
              <a:rPr kumimoji="0" sz="1800" b="1" i="0" u="none" strike="noStrike" kern="1200" cap="none" spc="5" normalizeH="0" baseline="0" noProof="0" dirty="0">
                <a:ln>
                  <a:noFill/>
                </a:ln>
                <a:solidFill>
                  <a:srgbClr val="444444"/>
                </a:solidFill>
                <a:effectLst/>
                <a:uLnTx/>
                <a:uFillTx/>
                <a:latin typeface="Courier New"/>
                <a:ea typeface="+mn-ea"/>
                <a:cs typeface="Courier New"/>
              </a:rPr>
              <a:t>"&lt;&lt;endl; </a:t>
            </a:r>
            <a:r>
              <a:rPr kumimoji="0" sz="1800" b="1" i="0" u="none" strike="noStrike" kern="1200" cap="none" spc="-5" normalizeH="0" baseline="0" noProof="0" dirty="0">
                <a:ln>
                  <a:noFill/>
                </a:ln>
                <a:solidFill>
                  <a:srgbClr val="444444"/>
                </a:solidFill>
                <a:effectLst/>
                <a:uLnTx/>
                <a:uFillTx/>
                <a:latin typeface="Courier New"/>
                <a:ea typeface="+mn-ea"/>
                <a:cs typeface="Courier New"/>
              </a:rPr>
              <a:t>cin&gt;&gt;price;  </a:t>
            </a:r>
            <a:r>
              <a:rPr kumimoji="0" sz="1800" b="1" i="0" u="none" strike="noStrike" kern="1200" cap="none" spc="-15" normalizeH="0" baseline="0" noProof="0" dirty="0">
                <a:ln>
                  <a:noFill/>
                </a:ln>
                <a:solidFill>
                  <a:srgbClr val="444444"/>
                </a:solidFill>
                <a:effectLst/>
                <a:uLnTx/>
                <a:uFillTx/>
                <a:latin typeface="Courier New"/>
                <a:ea typeface="+mn-ea"/>
                <a:cs typeface="Courier New"/>
              </a:rPr>
              <a:t>if(price </a:t>
            </a:r>
            <a:r>
              <a:rPr kumimoji="0" sz="1800" b="1" i="0" u="none" strike="noStrike" kern="1200" cap="none" spc="20" normalizeH="0" baseline="0" noProof="0" dirty="0">
                <a:ln>
                  <a:noFill/>
                </a:ln>
                <a:solidFill>
                  <a:srgbClr val="444444"/>
                </a:solidFill>
                <a:effectLst/>
                <a:uLnTx/>
                <a:uFillTx/>
                <a:latin typeface="Courier New"/>
                <a:ea typeface="+mn-ea"/>
                <a:cs typeface="Courier New"/>
              </a:rPr>
              <a:t>&gt;0 &amp;&amp; </a:t>
            </a:r>
            <a:r>
              <a:rPr kumimoji="0" sz="1800" b="1" i="0" u="none" strike="noStrike" kern="1200" cap="none" spc="0" normalizeH="0" baseline="0" noProof="0" dirty="0">
                <a:ln>
                  <a:noFill/>
                </a:ln>
                <a:solidFill>
                  <a:srgbClr val="444444"/>
                </a:solidFill>
                <a:effectLst/>
                <a:uLnTx/>
                <a:uFillTx/>
                <a:latin typeface="Courier New"/>
                <a:ea typeface="+mn-ea"/>
                <a:cs typeface="Courier New"/>
              </a:rPr>
              <a:t>price </a:t>
            </a:r>
            <a:r>
              <a:rPr kumimoji="0" sz="1800" b="1" i="0" u="none" strike="noStrike" kern="1200" cap="none" spc="-10" normalizeH="0" baseline="0" noProof="0" dirty="0">
                <a:ln>
                  <a:noFill/>
                </a:ln>
                <a:solidFill>
                  <a:srgbClr val="444444"/>
                </a:solidFill>
                <a:effectLst/>
                <a:uLnTx/>
                <a:uFillTx/>
                <a:latin typeface="Courier New"/>
                <a:ea typeface="+mn-ea"/>
                <a:cs typeface="Courier New"/>
              </a:rPr>
              <a:t>&lt;999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r>
              <a:rPr kumimoji="0" sz="1800" b="1" i="0" u="none" strike="noStrike" kern="1200" cap="none" spc="-260"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0" lvl="0" indent="0" algn="l" defTabSz="914400" rtl="0" eaLnBrk="1" fontAlgn="auto" latinLnBrk="0" hangingPunct="1">
              <a:lnSpc>
                <a:spcPts val="2100"/>
              </a:lnSpc>
              <a:spcBef>
                <a:spcPts val="0"/>
              </a:spcBef>
              <a:spcAft>
                <a:spcPts val="0"/>
              </a:spcAft>
              <a:buClrTx/>
              <a:buSzTx/>
              <a:buFontTx/>
              <a:buNone/>
              <a:tabLst/>
              <a:defRPr/>
            </a:pPr>
            <a:r>
              <a:rPr kumimoji="0" sz="1800" b="1" i="0" u="none" strike="noStrike" kern="1200" cap="none" spc="-10" normalizeH="0" baseline="0" noProof="0" dirty="0">
                <a:ln>
                  <a:noFill/>
                </a:ln>
                <a:solidFill>
                  <a:srgbClr val="444444"/>
                </a:solidFill>
                <a:effectLst/>
                <a:uLnTx/>
                <a:uFillTx/>
                <a:latin typeface="Courier New"/>
                <a:ea typeface="+mn-ea"/>
                <a:cs typeface="Courier New"/>
              </a:rPr>
              <a:t>sum=price+sum;</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4252595" lvl="0" indent="0" algn="l" defTabSz="914400" rtl="0" eaLnBrk="1" fontAlgn="auto" latinLnBrk="0" hangingPunct="1">
              <a:lnSpc>
                <a:spcPct val="100800"/>
              </a:lnSpc>
              <a:spcBef>
                <a:spcPts val="0"/>
              </a:spcBef>
              <a:spcAft>
                <a:spcPts val="0"/>
              </a:spcAft>
              <a:buClrTx/>
              <a:buSzTx/>
              <a:buFontTx/>
              <a:buNone/>
              <a:tabLst/>
              <a:defRPr/>
            </a:pPr>
            <a:r>
              <a:rPr kumimoji="0" sz="1800" b="1" i="0" u="none" strike="noStrike" kern="1200" cap="none" spc="-15" normalizeH="0" baseline="0" noProof="0" dirty="0">
                <a:ln>
                  <a:noFill/>
                </a:ln>
                <a:solidFill>
                  <a:srgbClr val="444444"/>
                </a:solidFill>
                <a:effectLst/>
                <a:uLnTx/>
                <a:uFillTx/>
                <a:latin typeface="Courier New"/>
                <a:ea typeface="+mn-ea"/>
                <a:cs typeface="Courier New"/>
              </a:rPr>
              <a:t>average=sum/purchased;  if(price </a:t>
            </a:r>
            <a:r>
              <a:rPr kumimoji="0" sz="1800" b="1" i="0" u="none" strike="noStrike" kern="1200" cap="none" spc="20" normalizeH="0" baseline="0" noProof="0" dirty="0">
                <a:ln>
                  <a:noFill/>
                </a:ln>
                <a:solidFill>
                  <a:srgbClr val="444444"/>
                </a:solidFill>
                <a:effectLst/>
                <a:uLnTx/>
                <a:uFillTx/>
                <a:latin typeface="Courier New"/>
                <a:ea typeface="+mn-ea"/>
                <a:cs typeface="Courier New"/>
              </a:rPr>
              <a:t>&gt;1 &amp;&amp; </a:t>
            </a:r>
            <a:r>
              <a:rPr kumimoji="0" sz="1800" b="1" i="0" u="none" strike="noStrike" kern="1200" cap="none" spc="0" normalizeH="0" baseline="0" noProof="0" dirty="0">
                <a:ln>
                  <a:noFill/>
                </a:ln>
                <a:solidFill>
                  <a:srgbClr val="444444"/>
                </a:solidFill>
                <a:effectLst/>
                <a:uLnTx/>
                <a:uFillTx/>
                <a:latin typeface="Courier New"/>
                <a:ea typeface="+mn-ea"/>
                <a:cs typeface="Courier New"/>
              </a:rPr>
              <a:t>price &lt;200)</a:t>
            </a:r>
            <a:r>
              <a:rPr kumimoji="0" sz="1800" b="1" i="0" u="none" strike="noStrike" kern="1200" cap="none" spc="-375"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0" lvl="0" indent="0" algn="l" defTabSz="914400" rtl="0" eaLnBrk="1" fontAlgn="auto" latinLnBrk="0" hangingPunct="1">
              <a:lnSpc>
                <a:spcPts val="2100"/>
              </a:lnSpc>
              <a:spcBef>
                <a:spcPts val="0"/>
              </a:spcBef>
              <a:spcAft>
                <a:spcPts val="0"/>
              </a:spcAft>
              <a:buClrTx/>
              <a:buSzTx/>
              <a:buFontTx/>
              <a:buNone/>
              <a:tabLst/>
              <a:defRPr/>
            </a:pPr>
            <a:r>
              <a:rPr kumimoji="0" sz="1800" b="1" i="0" u="none" strike="noStrike" kern="1200" cap="none" spc="-15" normalizeH="0" baseline="0" noProof="0" dirty="0">
                <a:ln>
                  <a:noFill/>
                </a:ln>
                <a:solidFill>
                  <a:srgbClr val="444444"/>
                </a:solidFill>
                <a:effectLst/>
                <a:uLnTx/>
                <a:uFillTx/>
                <a:latin typeface="Courier New"/>
                <a:ea typeface="+mn-ea"/>
                <a:cs typeface="Courier New"/>
              </a:rPr>
              <a:t>cout&lt;&lt;"you </a:t>
            </a:r>
            <a:r>
              <a:rPr kumimoji="0" sz="1800" b="1" i="0" u="none" strike="noStrike" kern="1200" cap="none" spc="-10" normalizeH="0" baseline="0" noProof="0" dirty="0">
                <a:ln>
                  <a:noFill/>
                </a:ln>
                <a:solidFill>
                  <a:srgbClr val="444444"/>
                </a:solidFill>
                <a:effectLst/>
                <a:uLnTx/>
                <a:uFillTx/>
                <a:latin typeface="Courier New"/>
                <a:ea typeface="+mn-ea"/>
                <a:cs typeface="Courier New"/>
              </a:rPr>
              <a:t>ordered </a:t>
            </a:r>
            <a:r>
              <a:rPr kumimoji="0" sz="1800" b="1" i="0" u="none" strike="noStrike" kern="1200" cap="none" spc="-25" normalizeH="0" baseline="0" noProof="0" dirty="0">
                <a:ln>
                  <a:noFill/>
                </a:ln>
                <a:solidFill>
                  <a:srgbClr val="444444"/>
                </a:solidFill>
                <a:effectLst/>
                <a:uLnTx/>
                <a:uFillTx/>
                <a:latin typeface="Courier New"/>
                <a:ea typeface="+mn-ea"/>
                <a:cs typeface="Courier New"/>
              </a:rPr>
              <a:t>for </a:t>
            </a:r>
            <a:r>
              <a:rPr kumimoji="0" sz="1800" b="1" i="0" u="none" strike="noStrike" kern="1200" cap="none" spc="-10" normalizeH="0" baseline="0" noProof="0" dirty="0">
                <a:ln>
                  <a:noFill/>
                </a:ln>
                <a:solidFill>
                  <a:srgbClr val="444444"/>
                </a:solidFill>
                <a:effectLst/>
                <a:uLnTx/>
                <a:uFillTx/>
                <a:latin typeface="Courier New"/>
                <a:ea typeface="+mn-ea"/>
                <a:cs typeface="Courier New"/>
              </a:rPr>
              <a:t>cake "&lt;&lt;endl;</a:t>
            </a:r>
            <a:r>
              <a:rPr kumimoji="0" sz="1800" b="1" i="0" u="none" strike="noStrike" kern="1200" cap="none" spc="110"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0" lvl="0" indent="0" algn="l" defTabSz="914400" rtl="0" eaLnBrk="1" fontAlgn="auto" latinLnBrk="0" hangingPunct="1">
              <a:lnSpc>
                <a:spcPct val="100000"/>
              </a:lnSpc>
              <a:spcBef>
                <a:spcPts val="20"/>
              </a:spcBef>
              <a:spcAft>
                <a:spcPts val="0"/>
              </a:spcAft>
              <a:buClrTx/>
              <a:buSzTx/>
              <a:buFontTx/>
              <a:buNone/>
              <a:tabLst/>
              <a:defRPr/>
            </a:pPr>
            <a:r>
              <a:rPr kumimoji="0" sz="1800" b="1" i="0" u="none" strike="noStrike" kern="1200" cap="none" spc="-25" normalizeH="0" baseline="0" noProof="0" dirty="0">
                <a:ln>
                  <a:noFill/>
                </a:ln>
                <a:solidFill>
                  <a:srgbClr val="444444"/>
                </a:solidFill>
                <a:effectLst/>
                <a:uLnTx/>
                <a:uFillTx/>
                <a:latin typeface="Courier New"/>
                <a:ea typeface="+mn-ea"/>
                <a:cs typeface="Courier New"/>
              </a:rPr>
              <a:t>else </a:t>
            </a:r>
            <a:r>
              <a:rPr kumimoji="0" sz="1800" b="1" i="0" u="none" strike="noStrike" kern="1200" cap="none" spc="-15" normalizeH="0" baseline="0" noProof="0" dirty="0">
                <a:ln>
                  <a:noFill/>
                </a:ln>
                <a:solidFill>
                  <a:srgbClr val="444444"/>
                </a:solidFill>
                <a:effectLst/>
                <a:uLnTx/>
                <a:uFillTx/>
                <a:latin typeface="Courier New"/>
                <a:ea typeface="+mn-ea"/>
                <a:cs typeface="Courier New"/>
              </a:rPr>
              <a:t>if(price </a:t>
            </a:r>
            <a:r>
              <a:rPr kumimoji="0" sz="1800" b="1" i="0" u="none" strike="noStrike" kern="1200" cap="none" spc="-10" normalizeH="0" baseline="0" noProof="0" dirty="0">
                <a:ln>
                  <a:noFill/>
                </a:ln>
                <a:solidFill>
                  <a:srgbClr val="444444"/>
                </a:solidFill>
                <a:effectLst/>
                <a:uLnTx/>
                <a:uFillTx/>
                <a:latin typeface="Courier New"/>
                <a:ea typeface="+mn-ea"/>
                <a:cs typeface="Courier New"/>
              </a:rPr>
              <a:t>&gt;200 </a:t>
            </a:r>
            <a:r>
              <a:rPr kumimoji="0" sz="1800" b="1" i="0" u="none" strike="noStrike" kern="1200" cap="none" spc="-20" normalizeH="0" baseline="0" noProof="0" dirty="0">
                <a:ln>
                  <a:noFill/>
                </a:ln>
                <a:solidFill>
                  <a:srgbClr val="444444"/>
                </a:solidFill>
                <a:effectLst/>
                <a:uLnTx/>
                <a:uFillTx/>
                <a:latin typeface="Courier New"/>
                <a:ea typeface="+mn-ea"/>
                <a:cs typeface="Courier New"/>
              </a:rPr>
              <a:t>&amp;&amp; </a:t>
            </a:r>
            <a:r>
              <a:rPr kumimoji="0" sz="1800" b="1" i="0" u="none" strike="noStrike" kern="1200" cap="none" spc="-15" normalizeH="0" baseline="0" noProof="0" dirty="0">
                <a:ln>
                  <a:noFill/>
                </a:ln>
                <a:solidFill>
                  <a:srgbClr val="444444"/>
                </a:solidFill>
                <a:effectLst/>
                <a:uLnTx/>
                <a:uFillTx/>
                <a:latin typeface="Courier New"/>
                <a:ea typeface="+mn-ea"/>
                <a:cs typeface="Courier New"/>
              </a:rPr>
              <a:t>price </a:t>
            </a:r>
            <a:r>
              <a:rPr kumimoji="0" sz="1800" b="1" i="0" u="none" strike="noStrike" kern="1200" cap="none" spc="0" normalizeH="0" baseline="0" noProof="0" dirty="0">
                <a:ln>
                  <a:noFill/>
                </a:ln>
                <a:solidFill>
                  <a:srgbClr val="444444"/>
                </a:solidFill>
                <a:effectLst/>
                <a:uLnTx/>
                <a:uFillTx/>
                <a:latin typeface="Courier New"/>
                <a:ea typeface="+mn-ea"/>
                <a:cs typeface="Courier New"/>
              </a:rPr>
              <a:t>&lt; </a:t>
            </a:r>
            <a:r>
              <a:rPr kumimoji="0" sz="1800" b="1" i="0" u="none" strike="noStrike" kern="1200" cap="none" spc="-10" normalizeH="0" baseline="0" noProof="0" dirty="0">
                <a:ln>
                  <a:noFill/>
                </a:ln>
                <a:solidFill>
                  <a:srgbClr val="444444"/>
                </a:solidFill>
                <a:effectLst/>
                <a:uLnTx/>
                <a:uFillTx/>
                <a:latin typeface="Courier New"/>
                <a:ea typeface="+mn-ea"/>
                <a:cs typeface="Courier New"/>
              </a:rPr>
              <a:t>400)</a:t>
            </a:r>
            <a:r>
              <a:rPr kumimoji="0" sz="1800" b="1" i="0" u="none" strike="noStrike" kern="1200" cap="none" spc="75"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2336165" lvl="0" indent="0" algn="l" defTabSz="914400" rtl="0" eaLnBrk="1" fontAlgn="auto" latinLnBrk="0" hangingPunct="1">
              <a:lnSpc>
                <a:spcPct val="100800"/>
              </a:lnSpc>
              <a:spcBef>
                <a:spcPts val="5"/>
              </a:spcBef>
              <a:spcAft>
                <a:spcPts val="0"/>
              </a:spcAft>
              <a:buClrTx/>
              <a:buSzTx/>
              <a:buFontTx/>
              <a:buNone/>
              <a:tabLst/>
              <a:defRPr/>
            </a:pPr>
            <a:r>
              <a:rPr kumimoji="0" sz="1800" b="1" i="0" u="none" strike="noStrike" kern="1200" cap="none" spc="-15" normalizeH="0" baseline="0" noProof="0" dirty="0">
                <a:ln>
                  <a:noFill/>
                </a:ln>
                <a:solidFill>
                  <a:srgbClr val="444444"/>
                </a:solidFill>
                <a:effectLst/>
                <a:uLnTx/>
                <a:uFillTx/>
                <a:latin typeface="Courier New"/>
                <a:ea typeface="+mn-ea"/>
                <a:cs typeface="Courier New"/>
              </a:rPr>
              <a:t>cout&lt;&lt;"you </a:t>
            </a:r>
            <a:r>
              <a:rPr kumimoji="0" sz="1800" b="1" i="0" u="none" strike="noStrike" kern="1200" cap="none" spc="-10" normalizeH="0" baseline="0" noProof="0" dirty="0">
                <a:ln>
                  <a:noFill/>
                </a:ln>
                <a:solidFill>
                  <a:srgbClr val="444444"/>
                </a:solidFill>
                <a:effectLst/>
                <a:uLnTx/>
                <a:uFillTx/>
                <a:latin typeface="Courier New"/>
                <a:ea typeface="+mn-ea"/>
                <a:cs typeface="Courier New"/>
              </a:rPr>
              <a:t>ordered </a:t>
            </a:r>
            <a:r>
              <a:rPr kumimoji="0" sz="1800" b="1" i="0" u="none" strike="noStrike" kern="1200" cap="none" spc="-25" normalizeH="0" baseline="0" noProof="0" dirty="0">
                <a:ln>
                  <a:noFill/>
                </a:ln>
                <a:solidFill>
                  <a:srgbClr val="444444"/>
                </a:solidFill>
                <a:effectLst/>
                <a:uLnTx/>
                <a:uFillTx/>
                <a:latin typeface="Courier New"/>
                <a:ea typeface="+mn-ea"/>
                <a:cs typeface="Courier New"/>
              </a:rPr>
              <a:t>for </a:t>
            </a:r>
            <a:r>
              <a:rPr kumimoji="0" sz="1800" b="1" i="0" u="none" strike="noStrike" kern="1200" cap="none" spc="-15" normalizeH="0" baseline="0" noProof="0" dirty="0">
                <a:ln>
                  <a:noFill/>
                </a:ln>
                <a:solidFill>
                  <a:srgbClr val="444444"/>
                </a:solidFill>
                <a:effectLst/>
                <a:uLnTx/>
                <a:uFillTx/>
                <a:latin typeface="Courier New"/>
                <a:ea typeface="+mn-ea"/>
                <a:cs typeface="Courier New"/>
              </a:rPr>
              <a:t>biscuits </a:t>
            </a:r>
            <a:r>
              <a:rPr kumimoji="0" sz="1800" b="1" i="0" u="none" strike="noStrike" kern="1200" cap="none" spc="0" normalizeH="0" baseline="0" noProof="0" dirty="0">
                <a:ln>
                  <a:noFill/>
                </a:ln>
                <a:solidFill>
                  <a:srgbClr val="444444"/>
                </a:solidFill>
                <a:effectLst/>
                <a:uLnTx/>
                <a:uFillTx/>
                <a:latin typeface="Courier New"/>
                <a:ea typeface="+mn-ea"/>
                <a:cs typeface="Courier New"/>
              </a:rPr>
              <a:t>"&lt;&lt;endl;}  </a:t>
            </a:r>
            <a:r>
              <a:rPr kumimoji="0" sz="1800" b="1" i="0" u="none" strike="noStrike" kern="1200" cap="none" spc="-25" normalizeH="0" baseline="0" noProof="0" dirty="0">
                <a:ln>
                  <a:noFill/>
                </a:ln>
                <a:solidFill>
                  <a:srgbClr val="444444"/>
                </a:solidFill>
                <a:effectLst/>
                <a:uLnTx/>
                <a:uFillTx/>
                <a:latin typeface="Courier New"/>
                <a:ea typeface="+mn-ea"/>
                <a:cs typeface="Courier New"/>
              </a:rPr>
              <a:t>else </a:t>
            </a:r>
            <a:r>
              <a:rPr kumimoji="0" sz="1800" b="1" i="0" u="none" strike="noStrike" kern="1200" cap="none" spc="-15" normalizeH="0" baseline="0" noProof="0" dirty="0">
                <a:ln>
                  <a:noFill/>
                </a:ln>
                <a:solidFill>
                  <a:srgbClr val="444444"/>
                </a:solidFill>
                <a:effectLst/>
                <a:uLnTx/>
                <a:uFillTx/>
                <a:latin typeface="Courier New"/>
                <a:ea typeface="+mn-ea"/>
                <a:cs typeface="Courier New"/>
              </a:rPr>
              <a:t>if(price </a:t>
            </a:r>
            <a:r>
              <a:rPr kumimoji="0" sz="1800" b="1" i="0" u="none" strike="noStrike" kern="1200" cap="none" spc="-10" normalizeH="0" baseline="0" noProof="0" dirty="0">
                <a:ln>
                  <a:noFill/>
                </a:ln>
                <a:solidFill>
                  <a:srgbClr val="444444"/>
                </a:solidFill>
                <a:effectLst/>
                <a:uLnTx/>
                <a:uFillTx/>
                <a:latin typeface="Courier New"/>
                <a:ea typeface="+mn-ea"/>
                <a:cs typeface="Courier New"/>
              </a:rPr>
              <a:t>&gt;700 </a:t>
            </a:r>
            <a:r>
              <a:rPr kumimoji="0" sz="1800" b="1" i="0" u="none" strike="noStrike" kern="1200" cap="none" spc="-20" normalizeH="0" baseline="0" noProof="0" dirty="0">
                <a:ln>
                  <a:noFill/>
                </a:ln>
                <a:solidFill>
                  <a:srgbClr val="444444"/>
                </a:solidFill>
                <a:effectLst/>
                <a:uLnTx/>
                <a:uFillTx/>
                <a:latin typeface="Courier New"/>
                <a:ea typeface="+mn-ea"/>
                <a:cs typeface="Courier New"/>
              </a:rPr>
              <a:t>&amp;&amp; </a:t>
            </a:r>
            <a:r>
              <a:rPr kumimoji="0" sz="1800" b="1" i="0" u="none" strike="noStrike" kern="1200" cap="none" spc="-15" normalizeH="0" baseline="0" noProof="0" dirty="0">
                <a:ln>
                  <a:noFill/>
                </a:ln>
                <a:solidFill>
                  <a:srgbClr val="444444"/>
                </a:solidFill>
                <a:effectLst/>
                <a:uLnTx/>
                <a:uFillTx/>
                <a:latin typeface="Courier New"/>
                <a:ea typeface="+mn-ea"/>
                <a:cs typeface="Courier New"/>
              </a:rPr>
              <a:t>price </a:t>
            </a:r>
            <a:r>
              <a:rPr kumimoji="0" sz="1800" b="1" i="0" u="none" strike="noStrike" kern="1200" cap="none" spc="0" normalizeH="0" baseline="0" noProof="0" dirty="0">
                <a:ln>
                  <a:noFill/>
                </a:ln>
                <a:solidFill>
                  <a:srgbClr val="444444"/>
                </a:solidFill>
                <a:effectLst/>
                <a:uLnTx/>
                <a:uFillTx/>
                <a:latin typeface="Courier New"/>
                <a:ea typeface="+mn-ea"/>
                <a:cs typeface="Courier New"/>
              </a:rPr>
              <a:t>&lt; </a:t>
            </a:r>
            <a:r>
              <a:rPr kumimoji="0" sz="1800" b="1" i="0" u="none" strike="noStrike" kern="1200" cap="none" spc="-10" normalizeH="0" baseline="0" noProof="0" dirty="0">
                <a:ln>
                  <a:noFill/>
                </a:ln>
                <a:solidFill>
                  <a:srgbClr val="444444"/>
                </a:solidFill>
                <a:effectLst/>
                <a:uLnTx/>
                <a:uFillTx/>
                <a:latin typeface="Courier New"/>
                <a:ea typeface="+mn-ea"/>
                <a:cs typeface="Courier New"/>
              </a:rPr>
              <a:t>999) </a:t>
            </a:r>
            <a:r>
              <a:rPr kumimoji="0" sz="1800" b="1" i="0" u="none" strike="noStrike" kern="1200" cap="none" spc="0" normalizeH="0" baseline="0" noProof="0" dirty="0">
                <a:ln>
                  <a:noFill/>
                </a:ln>
                <a:solidFill>
                  <a:srgbClr val="444444"/>
                </a:solidFill>
                <a:effectLst/>
                <a:uLnTx/>
                <a:uFillTx/>
                <a:latin typeface="Courier New"/>
                <a:ea typeface="+mn-ea"/>
                <a:cs typeface="Courier New"/>
              </a:rPr>
              <a:t>{  </a:t>
            </a:r>
            <a:r>
              <a:rPr kumimoji="0" sz="1800" b="1" i="0" u="none" strike="noStrike" kern="1200" cap="none" spc="-15" normalizeH="0" baseline="0" noProof="0" dirty="0">
                <a:ln>
                  <a:noFill/>
                </a:ln>
                <a:solidFill>
                  <a:srgbClr val="444444"/>
                </a:solidFill>
                <a:effectLst/>
                <a:uLnTx/>
                <a:uFillTx/>
                <a:latin typeface="Courier New"/>
                <a:ea typeface="+mn-ea"/>
                <a:cs typeface="Courier New"/>
              </a:rPr>
              <a:t>cout&lt;&lt;"you </a:t>
            </a:r>
            <a:r>
              <a:rPr kumimoji="0" sz="1800" b="1" i="0" u="none" strike="noStrike" kern="1200" cap="none" spc="-10" normalizeH="0" baseline="0" noProof="0" dirty="0">
                <a:ln>
                  <a:noFill/>
                </a:ln>
                <a:solidFill>
                  <a:srgbClr val="444444"/>
                </a:solidFill>
                <a:effectLst/>
                <a:uLnTx/>
                <a:uFillTx/>
                <a:latin typeface="Courier New"/>
                <a:ea typeface="+mn-ea"/>
                <a:cs typeface="Courier New"/>
              </a:rPr>
              <a:t>ordered </a:t>
            </a:r>
            <a:r>
              <a:rPr kumimoji="0" sz="1800" b="1" i="0" u="none" strike="noStrike" kern="1200" cap="none" spc="-25" normalizeH="0" baseline="0" noProof="0" dirty="0">
                <a:ln>
                  <a:noFill/>
                </a:ln>
                <a:solidFill>
                  <a:srgbClr val="444444"/>
                </a:solidFill>
                <a:effectLst/>
                <a:uLnTx/>
                <a:uFillTx/>
                <a:latin typeface="Courier New"/>
                <a:ea typeface="+mn-ea"/>
                <a:cs typeface="Courier New"/>
              </a:rPr>
              <a:t>for </a:t>
            </a:r>
            <a:r>
              <a:rPr kumimoji="0" sz="1800" b="1" i="0" u="none" strike="noStrike" kern="1200" cap="none" spc="0" normalizeH="0" baseline="0" noProof="0" dirty="0">
                <a:ln>
                  <a:noFill/>
                </a:ln>
                <a:solidFill>
                  <a:srgbClr val="444444"/>
                </a:solidFill>
                <a:effectLst/>
                <a:uLnTx/>
                <a:uFillTx/>
                <a:latin typeface="Courier New"/>
                <a:ea typeface="+mn-ea"/>
                <a:cs typeface="Courier New"/>
              </a:rPr>
              <a:t>ice cream</a:t>
            </a:r>
            <a:r>
              <a:rPr kumimoji="0" sz="1800" b="1" i="0" u="none" strike="noStrike" kern="1200" cap="none" spc="-75" normalizeH="0" baseline="0" noProof="0" dirty="0">
                <a:ln>
                  <a:noFill/>
                </a:ln>
                <a:solidFill>
                  <a:srgbClr val="444444"/>
                </a:solidFill>
                <a:effectLst/>
                <a:uLnTx/>
                <a:uFillTx/>
                <a:latin typeface="Courier New"/>
                <a:ea typeface="+mn-ea"/>
                <a:cs typeface="Courier New"/>
              </a:rPr>
              <a:t> </a:t>
            </a:r>
            <a:r>
              <a:rPr kumimoji="0" sz="1800" b="1" i="0" u="none" strike="noStrike" kern="1200" cap="none" spc="-5" normalizeH="0" baseline="0" noProof="0" dirty="0">
                <a:ln>
                  <a:noFill/>
                </a:ln>
                <a:solidFill>
                  <a:srgbClr val="444444"/>
                </a:solidFill>
                <a:effectLst/>
                <a:uLnTx/>
                <a:uFillTx/>
                <a:latin typeface="Courier New"/>
                <a:ea typeface="+mn-ea"/>
                <a:cs typeface="Courier New"/>
              </a:rPr>
              <a:t>"&lt;&lt;endl;}</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927735" marR="0" lvl="0" indent="0" algn="l" defTabSz="914400" rtl="0" eaLnBrk="1" fontAlgn="auto" latinLnBrk="0" hangingPunct="1">
              <a:lnSpc>
                <a:spcPts val="2100"/>
              </a:lnSpc>
              <a:spcBef>
                <a:spcPts val="0"/>
              </a:spcBef>
              <a:spcAft>
                <a:spcPts val="0"/>
              </a:spcAft>
              <a:buClrTx/>
              <a:buSzTx/>
              <a:buFontTx/>
              <a:buNone/>
              <a:tabLst/>
              <a:defRPr/>
            </a:pP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0" marR="0" lvl="0" indent="0" algn="l" defTabSz="914400" rtl="0" eaLnBrk="1" fontAlgn="auto" latinLnBrk="0" hangingPunct="1">
              <a:lnSpc>
                <a:spcPct val="100000"/>
              </a:lnSpc>
              <a:spcBef>
                <a:spcPts val="40"/>
              </a:spcBef>
              <a:spcAft>
                <a:spcPts val="0"/>
              </a:spcAft>
              <a:buClrTx/>
              <a:buSzTx/>
              <a:buFontTx/>
              <a:buNone/>
              <a:tabLst/>
              <a:defRPr/>
            </a:pPr>
            <a:endParaRPr kumimoji="0" sz="19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800" b="1" i="0" u="none" strike="noStrike" kern="1200" cap="none" spc="-15" normalizeH="0" baseline="0" noProof="0" dirty="0">
                <a:ln>
                  <a:noFill/>
                </a:ln>
                <a:solidFill>
                  <a:srgbClr val="444444"/>
                </a:solidFill>
                <a:effectLst/>
                <a:uLnTx/>
                <a:uFillTx/>
                <a:latin typeface="Courier New"/>
                <a:ea typeface="+mn-ea"/>
                <a:cs typeface="Courier New"/>
              </a:rPr>
              <a:t>purchased++;</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15"/>
              </a:spcBef>
              <a:spcAft>
                <a:spcPts val="0"/>
              </a:spcAft>
              <a:buClrTx/>
              <a:buSzTx/>
              <a:buFontTx/>
              <a:buNone/>
              <a:tabLst/>
              <a:defRPr/>
            </a:pP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20"/>
              </a:spcBef>
              <a:spcAft>
                <a:spcPts val="0"/>
              </a:spcAft>
              <a:buClrTx/>
              <a:buSzTx/>
              <a:buFontTx/>
              <a:buNone/>
              <a:tabLst/>
              <a:defRPr/>
            </a:pPr>
            <a:r>
              <a:rPr kumimoji="0" sz="1800" b="1" i="0" u="none" strike="noStrike" kern="1200" cap="none" spc="-30" normalizeH="0" baseline="0" noProof="0" dirty="0">
                <a:ln>
                  <a:noFill/>
                </a:ln>
                <a:solidFill>
                  <a:srgbClr val="444444"/>
                </a:solidFill>
                <a:effectLst/>
                <a:uLnTx/>
                <a:uFillTx/>
                <a:latin typeface="Courier New"/>
                <a:ea typeface="+mn-ea"/>
                <a:cs typeface="Courier New"/>
              </a:rPr>
              <a:t>cout&lt;&lt;"its average </a:t>
            </a:r>
            <a:r>
              <a:rPr kumimoji="0" sz="1800" b="1" i="0" u="none" strike="noStrike" kern="1200" cap="none" spc="-20" normalizeH="0" baseline="0" noProof="0" dirty="0">
                <a:ln>
                  <a:noFill/>
                </a:ln>
                <a:solidFill>
                  <a:srgbClr val="444444"/>
                </a:solidFill>
                <a:effectLst/>
                <a:uLnTx/>
                <a:uFillTx/>
                <a:latin typeface="Courier New"/>
                <a:ea typeface="+mn-ea"/>
                <a:cs typeface="Courier New"/>
              </a:rPr>
              <a:t>is </a:t>
            </a:r>
            <a:r>
              <a:rPr kumimoji="0" sz="1800" b="1" i="0" u="none" strike="noStrike" kern="1200" cap="none" spc="0" normalizeH="0" baseline="0" noProof="0" dirty="0">
                <a:ln>
                  <a:noFill/>
                </a:ln>
                <a:solidFill>
                  <a:srgbClr val="444444"/>
                </a:solidFill>
                <a:effectLst/>
                <a:uLnTx/>
                <a:uFillTx/>
                <a:latin typeface="Courier New"/>
                <a:ea typeface="+mn-ea"/>
                <a:cs typeface="Courier New"/>
              </a:rPr>
              <a:t>= </a:t>
            </a:r>
            <a:r>
              <a:rPr kumimoji="0" sz="1800" b="1" i="0" u="none" strike="noStrike" kern="1200" cap="none" spc="-30" normalizeH="0" baseline="0" noProof="0" dirty="0">
                <a:ln>
                  <a:noFill/>
                </a:ln>
                <a:solidFill>
                  <a:srgbClr val="444444"/>
                </a:solidFill>
                <a:effectLst/>
                <a:uLnTx/>
                <a:uFillTx/>
                <a:latin typeface="Courier New"/>
                <a:ea typeface="+mn-ea"/>
                <a:cs typeface="Courier New"/>
              </a:rPr>
              <a:t>"&lt;&lt;average&lt;&lt;endl;</a:t>
            </a:r>
            <a:r>
              <a:rPr kumimoji="0" sz="1800" b="1" i="0" u="none" strike="noStrike" kern="1200" cap="none" spc="735" normalizeH="0" baseline="0" noProof="0" dirty="0">
                <a:ln>
                  <a:noFill/>
                </a:ln>
                <a:solidFill>
                  <a:srgbClr val="444444"/>
                </a:solidFill>
                <a:effectLst/>
                <a:uLnTx/>
                <a:uFillTx/>
                <a:latin typeface="Courier New"/>
                <a:ea typeface="+mn-ea"/>
                <a:cs typeface="Courier New"/>
              </a:rPr>
              <a:t> </a:t>
            </a:r>
            <a:r>
              <a:rPr kumimoji="0" sz="1800" b="1" i="0" u="none" strike="noStrike" kern="1200" cap="none" spc="0" normalizeH="0" baseline="0" noProof="0" dirty="0">
                <a:ln>
                  <a:noFill/>
                </a:ln>
                <a:solidFill>
                  <a:srgbClr val="444444"/>
                </a:solidFill>
                <a:effectLst/>
                <a:uLnTx/>
                <a:uFillTx/>
                <a:latin typeface="Courier New"/>
                <a:ea typeface="+mn-ea"/>
                <a:cs typeface="Courier New"/>
              </a:rPr>
              <a:t>}</a:t>
            </a:r>
            <a:endParaRPr kumimoji="0" sz="1800" b="0" i="0" u="none" strike="noStrike" kern="1200" cap="none" spc="0" normalizeH="0" baseline="0" noProof="0">
              <a:ln>
                <a:noFill/>
              </a:ln>
              <a:solidFill>
                <a:prstClr val="black"/>
              </a:solidFill>
              <a:effectLst/>
              <a:uLnTx/>
              <a:uFillTx/>
              <a:latin typeface="Courier New"/>
              <a:ea typeface="+mn-ea"/>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117" y="729361"/>
            <a:ext cx="9025890" cy="1713864"/>
          </a:xfrm>
          <a:prstGeom prst="rect">
            <a:avLst/>
          </a:prstGeom>
        </p:spPr>
        <p:txBody>
          <a:bodyPr vert="horz" wrap="square" lIns="0" tIns="60325" rIns="0" bIns="0" rtlCol="0">
            <a:spAutoFit/>
          </a:bodyPr>
          <a:lstStyle/>
          <a:p>
            <a:pPr marL="12700" marR="5080" lvl="0" indent="0" algn="l" defTabSz="914400" rtl="0" eaLnBrk="1" fontAlgn="auto" latinLnBrk="0" hangingPunct="1">
              <a:lnSpc>
                <a:spcPct val="89700"/>
              </a:lnSpc>
              <a:spcBef>
                <a:spcPts val="475"/>
              </a:spcBef>
              <a:spcAft>
                <a:spcPts val="0"/>
              </a:spcAft>
              <a:buClrTx/>
              <a:buSzTx/>
              <a:buFontTx/>
              <a:buNone/>
              <a:tabLst>
                <a:tab pos="7526020" algn="l"/>
              </a:tabLst>
              <a:defRPr/>
            </a:pPr>
            <a:r>
              <a:rPr kumimoji="0" sz="2250" b="0" i="0" u="none" strike="noStrike" kern="1200" cap="none" spc="0" normalizeH="0" baseline="0" noProof="0" dirty="0">
                <a:ln>
                  <a:noFill/>
                </a:ln>
                <a:solidFill>
                  <a:srgbClr val="1F487C"/>
                </a:solidFill>
                <a:effectLst/>
                <a:uLnTx/>
                <a:uFillTx/>
                <a:latin typeface="Carlito"/>
                <a:ea typeface="+mn-ea"/>
                <a:cs typeface="Carlito"/>
              </a:rPr>
              <a:t>- </a:t>
            </a:r>
            <a:r>
              <a:rPr kumimoji="0" sz="3000" b="0" i="0" u="none" strike="noStrike" kern="1200" cap="none" spc="-20" normalizeH="0" baseline="0" noProof="0" dirty="0">
                <a:ln>
                  <a:noFill/>
                </a:ln>
                <a:solidFill>
                  <a:prstClr val="black"/>
                </a:solidFill>
                <a:effectLst/>
                <a:uLnTx/>
                <a:uFillTx/>
                <a:latin typeface="Carlito"/>
                <a:ea typeface="+mn-ea"/>
                <a:cs typeface="Carlito"/>
              </a:rPr>
              <a:t>Write </a:t>
            </a:r>
            <a:r>
              <a:rPr kumimoji="0" sz="3000" b="0" i="0" u="none" strike="noStrike" kern="1200" cap="none" spc="0" normalizeH="0" baseline="0" noProof="0" dirty="0">
                <a:ln>
                  <a:noFill/>
                </a:ln>
                <a:solidFill>
                  <a:prstClr val="black"/>
                </a:solidFill>
                <a:effectLst/>
                <a:uLnTx/>
                <a:uFillTx/>
                <a:latin typeface="Carlito"/>
                <a:ea typeface="+mn-ea"/>
                <a:cs typeface="Carlito"/>
              </a:rPr>
              <a:t>a </a:t>
            </a:r>
            <a:r>
              <a:rPr kumimoji="0" sz="3000" b="0" i="0" u="none" strike="noStrike" kern="1200" cap="none" spc="-25" normalizeH="0" baseline="0" noProof="0" dirty="0">
                <a:ln>
                  <a:noFill/>
                </a:ln>
                <a:solidFill>
                  <a:prstClr val="black"/>
                </a:solidFill>
                <a:effectLst/>
                <a:uLnTx/>
                <a:uFillTx/>
                <a:latin typeface="Carlito"/>
                <a:ea typeface="+mn-ea"/>
                <a:cs typeface="Carlito"/>
              </a:rPr>
              <a:t>program </a:t>
            </a:r>
            <a:r>
              <a:rPr kumimoji="0" sz="3000" b="0" i="0" u="none" strike="noStrike" kern="1200" cap="none" spc="-15" normalizeH="0" baseline="0" noProof="0" dirty="0">
                <a:ln>
                  <a:noFill/>
                </a:ln>
                <a:solidFill>
                  <a:prstClr val="black"/>
                </a:solidFill>
                <a:effectLst/>
                <a:uLnTx/>
                <a:uFillTx/>
                <a:latin typeface="Carlito"/>
                <a:ea typeface="+mn-ea"/>
                <a:cs typeface="Carlito"/>
              </a:rPr>
              <a:t>that </a:t>
            </a:r>
            <a:r>
              <a:rPr kumimoji="0" sz="3000" b="0" i="0" u="none" strike="noStrike" kern="1200" cap="none" spc="-10" normalizeH="0" baseline="0" noProof="0" dirty="0">
                <a:ln>
                  <a:noFill/>
                </a:ln>
                <a:solidFill>
                  <a:srgbClr val="2E1BC6"/>
                </a:solidFill>
                <a:effectLst/>
                <a:uLnTx/>
                <a:uFillTx/>
                <a:latin typeface="Carlito"/>
                <a:ea typeface="+mn-ea"/>
                <a:cs typeface="Carlito"/>
              </a:rPr>
              <a:t>inputs </a:t>
            </a:r>
            <a:r>
              <a:rPr kumimoji="0" sz="3000" b="0" i="0" u="none" strike="noStrike" kern="1200" cap="none" spc="0" normalizeH="0" baseline="0" noProof="0" dirty="0">
                <a:ln>
                  <a:noFill/>
                </a:ln>
                <a:solidFill>
                  <a:srgbClr val="2E1BC6"/>
                </a:solidFill>
                <a:effectLst/>
                <a:uLnTx/>
                <a:uFillTx/>
                <a:latin typeface="Carlito"/>
                <a:ea typeface="+mn-ea"/>
                <a:cs typeface="Carlito"/>
              </a:rPr>
              <a:t>a </a:t>
            </a:r>
            <a:r>
              <a:rPr kumimoji="0" sz="3000" b="0" i="0" u="none" strike="noStrike" kern="1200" cap="none" spc="-25" normalizeH="0" baseline="0" noProof="0" dirty="0">
                <a:ln>
                  <a:noFill/>
                </a:ln>
                <a:solidFill>
                  <a:srgbClr val="2E1BC6"/>
                </a:solidFill>
                <a:effectLst/>
                <a:uLnTx/>
                <a:uFillTx/>
                <a:latin typeface="Carlito"/>
                <a:ea typeface="+mn-ea"/>
                <a:cs typeface="Carlito"/>
              </a:rPr>
              <a:t>value </a:t>
            </a:r>
            <a:r>
              <a:rPr kumimoji="0" sz="3000" b="0" i="0" u="none" strike="noStrike" kern="1200" cap="none" spc="-10" normalizeH="0" baseline="0" noProof="0" dirty="0">
                <a:ln>
                  <a:noFill/>
                </a:ln>
                <a:solidFill>
                  <a:prstClr val="black"/>
                </a:solidFill>
                <a:effectLst/>
                <a:uLnTx/>
                <a:uFillTx/>
                <a:latin typeface="Carlito"/>
                <a:ea typeface="+mn-ea"/>
                <a:cs typeface="Carlito"/>
              </a:rPr>
              <a:t>in </a:t>
            </a:r>
            <a:r>
              <a:rPr kumimoji="0" sz="3000" b="0" i="0" u="none" strike="noStrike" kern="1200" cap="none" spc="-5" normalizeH="0" baseline="0" noProof="0" dirty="0">
                <a:ln>
                  <a:noFill/>
                </a:ln>
                <a:solidFill>
                  <a:prstClr val="black"/>
                </a:solidFill>
                <a:effectLst/>
                <a:uLnTx/>
                <a:uFillTx/>
                <a:latin typeface="Carlito"/>
                <a:ea typeface="+mn-ea"/>
                <a:cs typeface="Carlito"/>
              </a:rPr>
              <a:t>an </a:t>
            </a:r>
            <a:r>
              <a:rPr kumimoji="0" sz="3000" b="0" i="0" u="none" strike="noStrike" kern="1200" cap="none" spc="-5" normalizeH="0" baseline="0" noProof="0" dirty="0">
                <a:ln>
                  <a:noFill/>
                </a:ln>
                <a:solidFill>
                  <a:srgbClr val="2E1BC6"/>
                </a:solidFill>
                <a:effectLst/>
                <a:uLnTx/>
                <a:uFillTx/>
                <a:latin typeface="Carlito"/>
                <a:ea typeface="+mn-ea"/>
                <a:cs typeface="Carlito"/>
              </a:rPr>
              <a:t>integer number </a:t>
            </a:r>
            <a:r>
              <a:rPr kumimoji="0" sz="3000" b="0" i="0" u="none" strike="noStrike" kern="1200" cap="none" spc="-5" normalizeH="0" baseline="0" noProof="0" dirty="0">
                <a:ln>
                  <a:noFill/>
                </a:ln>
                <a:solidFill>
                  <a:prstClr val="black"/>
                </a:solidFill>
                <a:effectLst/>
                <a:uLnTx/>
                <a:uFillTx/>
                <a:latin typeface="Carlito"/>
                <a:ea typeface="+mn-ea"/>
                <a:cs typeface="Carlito"/>
              </a:rPr>
              <a:t> </a:t>
            </a:r>
            <a:r>
              <a:rPr kumimoji="0" sz="3000" b="0" i="0" u="none" strike="noStrike" kern="1200" cap="none" spc="-25" normalizeH="0" baseline="0" noProof="0" dirty="0">
                <a:ln>
                  <a:noFill/>
                </a:ln>
                <a:solidFill>
                  <a:prstClr val="black"/>
                </a:solidFill>
                <a:effectLst/>
                <a:uLnTx/>
                <a:uFillTx/>
                <a:latin typeface="Carlito"/>
                <a:ea typeface="+mn-ea"/>
                <a:cs typeface="Carlito"/>
              </a:rPr>
              <a:t>from </a:t>
            </a:r>
            <a:r>
              <a:rPr kumimoji="0" sz="3000" b="0" i="0" u="none" strike="noStrike" kern="1200" cap="none" spc="-55" normalizeH="0" baseline="0" noProof="0" dirty="0">
                <a:ln>
                  <a:noFill/>
                </a:ln>
                <a:solidFill>
                  <a:prstClr val="black"/>
                </a:solidFill>
                <a:effectLst/>
                <a:uLnTx/>
                <a:uFillTx/>
                <a:latin typeface="Carlito"/>
                <a:ea typeface="+mn-ea"/>
                <a:cs typeface="Carlito"/>
              </a:rPr>
              <a:t>user. </a:t>
            </a:r>
            <a:r>
              <a:rPr kumimoji="0" sz="3000" b="0" i="0" u="none" strike="noStrike" kern="1200" cap="none" spc="-40" normalizeH="0" baseline="0" noProof="0" dirty="0">
                <a:ln>
                  <a:noFill/>
                </a:ln>
                <a:solidFill>
                  <a:prstClr val="black"/>
                </a:solidFill>
                <a:effectLst/>
                <a:uLnTx/>
                <a:uFillTx/>
                <a:latin typeface="Carlito"/>
                <a:ea typeface="+mn-ea"/>
                <a:cs typeface="Carlito"/>
              </a:rPr>
              <a:t>For </a:t>
            </a:r>
            <a:r>
              <a:rPr kumimoji="0" sz="3000" b="0" i="0" u="none" strike="noStrike" kern="1200" cap="none" spc="-15" normalizeH="0" baseline="0" noProof="0" dirty="0">
                <a:ln>
                  <a:noFill/>
                </a:ln>
                <a:solidFill>
                  <a:prstClr val="black"/>
                </a:solidFill>
                <a:effectLst/>
                <a:uLnTx/>
                <a:uFillTx/>
                <a:latin typeface="Carlito"/>
                <a:ea typeface="+mn-ea"/>
                <a:cs typeface="Carlito"/>
              </a:rPr>
              <a:t>this </a:t>
            </a:r>
            <a:r>
              <a:rPr kumimoji="0" sz="3000" b="0" i="0" u="none" strike="noStrike" kern="1200" cap="none" spc="-5" normalizeH="0" baseline="0" noProof="0" dirty="0">
                <a:ln>
                  <a:noFill/>
                </a:ln>
                <a:solidFill>
                  <a:prstClr val="black"/>
                </a:solidFill>
                <a:effectLst/>
                <a:uLnTx/>
                <a:uFillTx/>
                <a:latin typeface="Carlito"/>
                <a:ea typeface="+mn-ea"/>
                <a:cs typeface="Carlito"/>
              </a:rPr>
              <a:t>number </a:t>
            </a:r>
            <a:r>
              <a:rPr kumimoji="0" sz="3000" b="0" i="0" u="none" strike="noStrike" kern="1200" cap="none" spc="-15" normalizeH="0" baseline="0" noProof="0" dirty="0">
                <a:ln>
                  <a:noFill/>
                </a:ln>
                <a:solidFill>
                  <a:prstClr val="black"/>
                </a:solidFill>
                <a:effectLst/>
                <a:uLnTx/>
                <a:uFillTx/>
                <a:latin typeface="Carlito"/>
                <a:ea typeface="+mn-ea"/>
                <a:cs typeface="Carlito"/>
              </a:rPr>
              <a:t>the</a:t>
            </a:r>
            <a:r>
              <a:rPr kumimoji="0" sz="3000" b="0" i="0" u="none" strike="noStrike" kern="1200" cap="none" spc="254" normalizeH="0" baseline="0" noProof="0" dirty="0">
                <a:ln>
                  <a:noFill/>
                </a:ln>
                <a:solidFill>
                  <a:prstClr val="black"/>
                </a:solidFill>
                <a:effectLst/>
                <a:uLnTx/>
                <a:uFillTx/>
                <a:latin typeface="Carlito"/>
                <a:ea typeface="+mn-ea"/>
                <a:cs typeface="Carlito"/>
              </a:rPr>
              <a:t> </a:t>
            </a:r>
            <a:r>
              <a:rPr kumimoji="0" sz="3000" b="0" i="0" u="none" strike="noStrike" kern="1200" cap="none" spc="-25" normalizeH="0" baseline="0" noProof="0" dirty="0">
                <a:ln>
                  <a:noFill/>
                </a:ln>
                <a:solidFill>
                  <a:prstClr val="black"/>
                </a:solidFill>
                <a:effectLst/>
                <a:uLnTx/>
                <a:uFillTx/>
                <a:latin typeface="Carlito"/>
                <a:ea typeface="+mn-ea"/>
                <a:cs typeface="Carlito"/>
              </a:rPr>
              <a:t>program</a:t>
            </a:r>
            <a:r>
              <a:rPr kumimoji="0" sz="3000" b="0" i="0" u="none" strike="noStrike" kern="1200" cap="none" spc="85" normalizeH="0" baseline="0" noProof="0" dirty="0">
                <a:ln>
                  <a:noFill/>
                </a:ln>
                <a:solidFill>
                  <a:prstClr val="black"/>
                </a:solidFill>
                <a:effectLst/>
                <a:uLnTx/>
                <a:uFillTx/>
                <a:latin typeface="Carlito"/>
                <a:ea typeface="+mn-ea"/>
                <a:cs typeface="Carlito"/>
              </a:rPr>
              <a:t> </a:t>
            </a:r>
            <a:r>
              <a:rPr kumimoji="0" sz="3000" b="0" i="0" u="none" strike="noStrike" kern="1200" cap="none" spc="-20" normalizeH="0" baseline="0" noProof="0" dirty="0">
                <a:ln>
                  <a:noFill/>
                </a:ln>
                <a:solidFill>
                  <a:prstClr val="black"/>
                </a:solidFill>
                <a:effectLst/>
                <a:uLnTx/>
                <a:uFillTx/>
                <a:latin typeface="Carlito"/>
                <a:ea typeface="+mn-ea"/>
                <a:cs typeface="Carlito"/>
              </a:rPr>
              <a:t>returns	</a:t>
            </a:r>
            <a:r>
              <a:rPr kumimoji="0" sz="3000" b="0" i="0" u="none" strike="noStrike" kern="1200" cap="none" spc="-15" normalizeH="0" baseline="0" noProof="0" dirty="0">
                <a:ln>
                  <a:noFill/>
                </a:ln>
                <a:solidFill>
                  <a:prstClr val="black"/>
                </a:solidFill>
                <a:effectLst/>
                <a:uLnTx/>
                <a:uFillTx/>
                <a:latin typeface="Carlito"/>
                <a:ea typeface="+mn-ea"/>
                <a:cs typeface="Carlito"/>
              </a:rPr>
              <a:t>the</a:t>
            </a:r>
            <a:r>
              <a:rPr kumimoji="0" sz="3000" b="0" i="0" u="none" strike="noStrike" kern="1200" cap="none" spc="-65" normalizeH="0" baseline="0" noProof="0" dirty="0">
                <a:ln>
                  <a:noFill/>
                </a:ln>
                <a:solidFill>
                  <a:prstClr val="black"/>
                </a:solidFill>
                <a:effectLst/>
                <a:uLnTx/>
                <a:uFillTx/>
                <a:latin typeface="Carlito"/>
                <a:ea typeface="+mn-ea"/>
                <a:cs typeface="Carlito"/>
              </a:rPr>
              <a:t> </a:t>
            </a:r>
            <a:r>
              <a:rPr kumimoji="0" sz="3000" b="1" i="1" u="none" strike="noStrike" kern="1200" cap="none" spc="-15" normalizeH="0" baseline="0" noProof="0" dirty="0">
                <a:ln>
                  <a:noFill/>
                </a:ln>
                <a:solidFill>
                  <a:srgbClr val="2E1BC6"/>
                </a:solidFill>
                <a:effectLst/>
                <a:uLnTx/>
                <a:uFillTx/>
                <a:latin typeface="Carlito"/>
                <a:ea typeface="+mn-ea"/>
                <a:cs typeface="Carlito"/>
              </a:rPr>
              <a:t>count </a:t>
            </a:r>
            <a:r>
              <a:rPr kumimoji="0" sz="3000" b="1" i="1" u="none" strike="noStrike" kern="1200" cap="none" spc="-15" normalizeH="0" baseline="0" noProof="0" dirty="0">
                <a:ln>
                  <a:noFill/>
                </a:ln>
                <a:solidFill>
                  <a:prstClr val="black"/>
                </a:solidFill>
                <a:effectLst/>
                <a:uLnTx/>
                <a:uFillTx/>
                <a:latin typeface="Carlito"/>
                <a:ea typeface="+mn-ea"/>
                <a:cs typeface="Carlito"/>
              </a:rPr>
              <a:t> </a:t>
            </a:r>
            <a:r>
              <a:rPr kumimoji="0" sz="3000" b="0" i="0" u="none" strike="noStrike" kern="1200" cap="none" spc="-35" normalizeH="0" baseline="0" noProof="0" dirty="0">
                <a:ln>
                  <a:noFill/>
                </a:ln>
                <a:solidFill>
                  <a:prstClr val="black"/>
                </a:solidFill>
                <a:effectLst/>
                <a:uLnTx/>
                <a:uFillTx/>
                <a:latin typeface="Carlito"/>
                <a:ea typeface="+mn-ea"/>
                <a:cs typeface="Carlito"/>
              </a:rPr>
              <a:t>for </a:t>
            </a:r>
            <a:r>
              <a:rPr kumimoji="0" sz="3000" b="1" i="0" u="none" strike="noStrike" kern="1200" cap="none" spc="-5" normalizeH="0" baseline="0" noProof="0" dirty="0">
                <a:ln>
                  <a:noFill/>
                </a:ln>
                <a:solidFill>
                  <a:srgbClr val="2E1BC6"/>
                </a:solidFill>
                <a:effectLst/>
                <a:uLnTx/>
                <a:uFillTx/>
                <a:latin typeface="Carlito"/>
                <a:ea typeface="+mn-ea"/>
                <a:cs typeface="Carlito"/>
              </a:rPr>
              <a:t>how </a:t>
            </a:r>
            <a:r>
              <a:rPr kumimoji="0" sz="3000" b="1" i="0" u="none" strike="noStrike" kern="1200" cap="none" spc="-20" normalizeH="0" baseline="0" noProof="0" dirty="0">
                <a:ln>
                  <a:noFill/>
                </a:ln>
                <a:solidFill>
                  <a:srgbClr val="2E1BC6"/>
                </a:solidFill>
                <a:effectLst/>
                <a:uLnTx/>
                <a:uFillTx/>
                <a:latin typeface="Carlito"/>
                <a:ea typeface="+mn-ea"/>
                <a:cs typeface="Carlito"/>
              </a:rPr>
              <a:t>many </a:t>
            </a:r>
            <a:r>
              <a:rPr kumimoji="0" sz="3000" b="1" i="0" u="none" strike="noStrike" kern="1200" cap="none" spc="5" normalizeH="0" baseline="0" noProof="0" dirty="0">
                <a:ln>
                  <a:noFill/>
                </a:ln>
                <a:solidFill>
                  <a:srgbClr val="2E1BC6"/>
                </a:solidFill>
                <a:effectLst/>
                <a:uLnTx/>
                <a:uFillTx/>
                <a:latin typeface="Carlito"/>
                <a:ea typeface="+mn-ea"/>
                <a:cs typeface="Carlito"/>
              </a:rPr>
              <a:t>times can we </a:t>
            </a:r>
            <a:r>
              <a:rPr kumimoji="0" sz="3000" b="1" i="0" u="none" strike="noStrike" kern="1200" cap="none" spc="-10" normalizeH="0" baseline="0" noProof="0" dirty="0">
                <a:ln>
                  <a:noFill/>
                </a:ln>
                <a:solidFill>
                  <a:srgbClr val="2E1BC6"/>
                </a:solidFill>
                <a:effectLst/>
                <a:uLnTx/>
                <a:uFillTx/>
                <a:latin typeface="Carlito"/>
                <a:ea typeface="+mn-ea"/>
                <a:cs typeface="Carlito"/>
              </a:rPr>
              <a:t>divide </a:t>
            </a:r>
            <a:r>
              <a:rPr kumimoji="0" sz="3000" b="1" i="0" u="none" strike="noStrike" kern="1200" cap="none" spc="-5" normalizeH="0" baseline="0" noProof="0" dirty="0">
                <a:ln>
                  <a:noFill/>
                </a:ln>
                <a:solidFill>
                  <a:srgbClr val="2E1BC6"/>
                </a:solidFill>
                <a:effectLst/>
                <a:uLnTx/>
                <a:uFillTx/>
                <a:latin typeface="Carlito"/>
                <a:ea typeface="+mn-ea"/>
                <a:cs typeface="Carlito"/>
              </a:rPr>
              <a:t>this </a:t>
            </a:r>
            <a:r>
              <a:rPr kumimoji="0" sz="3000" b="1" i="0" u="none" strike="noStrike" kern="1200" cap="none" spc="-15" normalizeH="0" baseline="0" noProof="0" dirty="0">
                <a:ln>
                  <a:noFill/>
                </a:ln>
                <a:solidFill>
                  <a:srgbClr val="2E1BC6"/>
                </a:solidFill>
                <a:effectLst/>
                <a:uLnTx/>
                <a:uFillTx/>
                <a:latin typeface="Carlito"/>
                <a:ea typeface="+mn-ea"/>
                <a:cs typeface="Carlito"/>
              </a:rPr>
              <a:t>number </a:t>
            </a:r>
            <a:r>
              <a:rPr kumimoji="0" sz="3000" b="1" i="0" u="none" strike="noStrike" kern="1200" cap="none" spc="-20" normalizeH="0" baseline="0" noProof="0" dirty="0">
                <a:ln>
                  <a:noFill/>
                </a:ln>
                <a:solidFill>
                  <a:srgbClr val="2E1BC6"/>
                </a:solidFill>
                <a:effectLst/>
                <a:uLnTx/>
                <a:uFillTx/>
                <a:latin typeface="Carlito"/>
                <a:ea typeface="+mn-ea"/>
                <a:cs typeface="Carlito"/>
              </a:rPr>
              <a:t>by </a:t>
            </a:r>
            <a:r>
              <a:rPr kumimoji="0" sz="3000" b="1" i="0" u="none" strike="noStrike" kern="1200" cap="none" spc="0" normalizeH="0" baseline="0" noProof="0" dirty="0">
                <a:ln>
                  <a:noFill/>
                </a:ln>
                <a:solidFill>
                  <a:srgbClr val="2E1BC6"/>
                </a:solidFill>
                <a:effectLst/>
                <a:uLnTx/>
                <a:uFillTx/>
                <a:latin typeface="Carlito"/>
                <a:ea typeface="+mn-ea"/>
                <a:cs typeface="Carlito"/>
              </a:rPr>
              <a:t>2 </a:t>
            </a:r>
            <a:r>
              <a:rPr kumimoji="0" sz="3000" b="1" i="1" u="none" strike="noStrike" kern="1200" cap="none" spc="5" normalizeH="0" baseline="0" noProof="0" dirty="0">
                <a:ln>
                  <a:noFill/>
                </a:ln>
                <a:solidFill>
                  <a:prstClr val="black"/>
                </a:solidFill>
                <a:effectLst/>
                <a:uLnTx/>
                <a:uFillTx/>
                <a:latin typeface="Carlito"/>
                <a:ea typeface="+mn-ea"/>
                <a:cs typeface="Carlito"/>
              </a:rPr>
              <a:t>to  get </a:t>
            </a:r>
            <a:r>
              <a:rPr kumimoji="0" sz="3000" b="1" i="1" u="none" strike="noStrike" kern="1200" cap="none" spc="-5" normalizeH="0" baseline="0" noProof="0" dirty="0">
                <a:ln>
                  <a:noFill/>
                </a:ln>
                <a:solidFill>
                  <a:prstClr val="black"/>
                </a:solidFill>
                <a:effectLst/>
                <a:uLnTx/>
                <a:uFillTx/>
                <a:latin typeface="Carlito"/>
                <a:ea typeface="+mn-ea"/>
                <a:cs typeface="Carlito"/>
              </a:rPr>
              <a:t>down </a:t>
            </a:r>
            <a:r>
              <a:rPr kumimoji="0" sz="3000" b="1" i="1" u="none" strike="noStrike" kern="1200" cap="none" spc="0" normalizeH="0" baseline="0" noProof="0" dirty="0">
                <a:ln>
                  <a:noFill/>
                </a:ln>
                <a:solidFill>
                  <a:prstClr val="black"/>
                </a:solidFill>
                <a:effectLst/>
                <a:uLnTx/>
                <a:uFillTx/>
                <a:latin typeface="Carlito"/>
                <a:ea typeface="+mn-ea"/>
                <a:cs typeface="Carlito"/>
              </a:rPr>
              <a:t>to</a:t>
            </a:r>
            <a:r>
              <a:rPr kumimoji="0" sz="3000" b="1" i="1" u="none" strike="noStrike" kern="1200" cap="none" spc="-90" normalizeH="0" baseline="0" noProof="0" dirty="0">
                <a:ln>
                  <a:noFill/>
                </a:ln>
                <a:solidFill>
                  <a:prstClr val="black"/>
                </a:solidFill>
                <a:effectLst/>
                <a:uLnTx/>
                <a:uFillTx/>
                <a:latin typeface="Carlito"/>
                <a:ea typeface="+mn-ea"/>
                <a:cs typeface="Carlito"/>
              </a:rPr>
              <a:t> </a:t>
            </a:r>
            <a:r>
              <a:rPr kumimoji="0" sz="3000" b="1" i="1" u="none" strike="noStrike" kern="1200" cap="none" spc="-195" normalizeH="0" baseline="0" noProof="0" dirty="0">
                <a:ln>
                  <a:noFill/>
                </a:ln>
                <a:solidFill>
                  <a:prstClr val="black"/>
                </a:solidFill>
                <a:effectLst/>
                <a:uLnTx/>
                <a:uFillTx/>
                <a:latin typeface="Carlito"/>
                <a:ea typeface="+mn-ea"/>
                <a:cs typeface="Carlito"/>
              </a:rPr>
              <a:t>1</a:t>
            </a:r>
            <a:r>
              <a:rPr kumimoji="0" sz="3000" b="0" i="0" u="none" strike="noStrike" kern="1200" cap="none" spc="-195" normalizeH="0" baseline="0" noProof="0" dirty="0">
                <a:ln>
                  <a:noFill/>
                </a:ln>
                <a:solidFill>
                  <a:prstClr val="black"/>
                </a:solidFill>
                <a:effectLst/>
                <a:uLnTx/>
                <a:uFillTx/>
                <a:latin typeface="Carlito"/>
                <a:ea typeface="+mn-ea"/>
                <a:cs typeface="Carlito"/>
              </a:rPr>
              <a:t>”.</a:t>
            </a:r>
            <a:endParaRPr kumimoji="0" sz="3000" b="0" i="0" u="none" strike="noStrike" kern="1200" cap="none" spc="0" normalizeH="0" baseline="0" noProof="0">
              <a:ln>
                <a:noFill/>
              </a:ln>
              <a:solidFill>
                <a:prstClr val="black"/>
              </a:solidFill>
              <a:effectLst/>
              <a:uLnTx/>
              <a:uFillTx/>
              <a:latin typeface="Carlito"/>
              <a:ea typeface="+mn-ea"/>
              <a:cs typeface="Carlito"/>
            </a:endParaRPr>
          </a:p>
        </p:txBody>
      </p:sp>
      <p:sp>
        <p:nvSpPr>
          <p:cNvPr id="3" name="object 3"/>
          <p:cNvSpPr txBox="1">
            <a:spLocks noGrp="1"/>
          </p:cNvSpPr>
          <p:nvPr>
            <p:ph type="title"/>
          </p:nvPr>
        </p:nvSpPr>
        <p:spPr>
          <a:xfrm>
            <a:off x="-12700" y="0"/>
            <a:ext cx="9093200" cy="632460"/>
          </a:xfrm>
          <a:prstGeom prst="rect">
            <a:avLst/>
          </a:prstGeom>
        </p:spPr>
        <p:txBody>
          <a:bodyPr vert="horz" wrap="square" lIns="0" tIns="16510" rIns="0" bIns="0" rtlCol="0">
            <a:spAutoFit/>
          </a:bodyPr>
          <a:lstStyle/>
          <a:p>
            <a:pPr marL="12700">
              <a:lnSpc>
                <a:spcPct val="100000"/>
              </a:lnSpc>
              <a:spcBef>
                <a:spcPts val="130"/>
              </a:spcBef>
              <a:tabLst>
                <a:tab pos="1200785" algn="l"/>
                <a:tab pos="9079865" algn="l"/>
              </a:tabLst>
            </a:pPr>
            <a:r>
              <a:rPr i="1" u="heavy" spc="5" dirty="0">
                <a:uFill>
                  <a:solidFill>
                    <a:srgbClr val="17375E"/>
                  </a:solidFill>
                </a:uFill>
                <a:latin typeface="Carlito"/>
                <a:cs typeface="Carlito"/>
              </a:rPr>
              <a:t> 	(while </a:t>
            </a:r>
            <a:r>
              <a:rPr i="1" u="heavy" spc="-5" dirty="0">
                <a:uFill>
                  <a:solidFill>
                    <a:srgbClr val="17375E"/>
                  </a:solidFill>
                </a:uFill>
                <a:latin typeface="Carlito"/>
                <a:cs typeface="Carlito"/>
              </a:rPr>
              <a:t>loop) </a:t>
            </a:r>
            <a:r>
              <a:rPr u="heavy" spc="-5" dirty="0">
                <a:uFill>
                  <a:solidFill>
                    <a:srgbClr val="17375E"/>
                  </a:solidFill>
                </a:uFill>
              </a:rPr>
              <a:t>-- </a:t>
            </a:r>
            <a:r>
              <a:rPr u="heavy" dirty="0">
                <a:uFill>
                  <a:solidFill>
                    <a:srgbClr val="17375E"/>
                  </a:solidFill>
                </a:uFill>
              </a:rPr>
              <a:t>Class</a:t>
            </a:r>
            <a:r>
              <a:rPr u="heavy" spc="350" dirty="0">
                <a:uFill>
                  <a:solidFill>
                    <a:srgbClr val="17375E"/>
                  </a:solidFill>
                </a:uFill>
              </a:rPr>
              <a:t> </a:t>
            </a:r>
            <a:r>
              <a:rPr u="heavy" spc="-20" dirty="0">
                <a:uFill>
                  <a:solidFill>
                    <a:srgbClr val="17375E"/>
                  </a:solidFill>
                </a:uFill>
              </a:rPr>
              <a:t>Exercise-3	</a:t>
            </a:r>
          </a:p>
        </p:txBody>
      </p:sp>
      <p:sp>
        <p:nvSpPr>
          <p:cNvPr id="4" name="object 4"/>
          <p:cNvSpPr txBox="1"/>
          <p:nvPr/>
        </p:nvSpPr>
        <p:spPr>
          <a:xfrm>
            <a:off x="148272" y="3061588"/>
            <a:ext cx="4222750" cy="39243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400" b="1" i="0" u="none" strike="noStrike" kern="1200" cap="none" spc="-15" normalizeH="0" baseline="0" noProof="0" dirty="0">
                <a:ln>
                  <a:noFill/>
                </a:ln>
                <a:solidFill>
                  <a:srgbClr val="2E1BC6"/>
                </a:solidFill>
                <a:effectLst/>
                <a:uLnTx/>
                <a:uFillTx/>
                <a:latin typeface="Courier New"/>
                <a:ea typeface="+mn-ea"/>
                <a:cs typeface="Courier New"/>
              </a:rPr>
              <a:t>int </a:t>
            </a:r>
            <a:r>
              <a:rPr kumimoji="0" sz="2400" b="1" i="0" u="none" strike="noStrike" kern="1200" cap="none" spc="-10" normalizeH="0" baseline="0" noProof="0" dirty="0">
                <a:ln>
                  <a:noFill/>
                </a:ln>
                <a:solidFill>
                  <a:prstClr val="black"/>
                </a:solidFill>
                <a:effectLst/>
                <a:uLnTx/>
                <a:uFillTx/>
                <a:latin typeface="Courier New"/>
                <a:ea typeface="+mn-ea"/>
                <a:cs typeface="Courier New"/>
              </a:rPr>
              <a:t>count </a:t>
            </a:r>
            <a:r>
              <a:rPr kumimoji="0" sz="2400" b="1" i="0" u="none" strike="noStrike" kern="1200" cap="none" spc="0" normalizeH="0" baseline="0" noProof="0" dirty="0">
                <a:ln>
                  <a:noFill/>
                </a:ln>
                <a:solidFill>
                  <a:prstClr val="black"/>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0; </a:t>
            </a:r>
            <a:r>
              <a:rPr kumimoji="0" sz="2400" b="1" i="0" u="none" strike="noStrike" kern="1200" cap="none" spc="-15" normalizeH="0" baseline="0" noProof="0" dirty="0">
                <a:ln>
                  <a:noFill/>
                </a:ln>
                <a:solidFill>
                  <a:srgbClr val="2E1BC6"/>
                </a:solidFill>
                <a:effectLst/>
                <a:uLnTx/>
                <a:uFillTx/>
                <a:latin typeface="Courier New"/>
                <a:ea typeface="+mn-ea"/>
                <a:cs typeface="Courier New"/>
              </a:rPr>
              <a:t>int</a:t>
            </a:r>
            <a:r>
              <a:rPr kumimoji="0" sz="2400" b="1" i="0" u="none" strike="noStrike" kern="1200" cap="none" spc="-50" normalizeH="0" baseline="0" noProof="0" dirty="0">
                <a:ln>
                  <a:noFill/>
                </a:ln>
                <a:solidFill>
                  <a:srgbClr val="2E1BC6"/>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num;</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p:txBody>
      </p:sp>
      <p:sp>
        <p:nvSpPr>
          <p:cNvPr id="5" name="object 5"/>
          <p:cNvSpPr txBox="1"/>
          <p:nvPr/>
        </p:nvSpPr>
        <p:spPr>
          <a:xfrm>
            <a:off x="4705603" y="3061588"/>
            <a:ext cx="1678305" cy="39243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cin&gt;&gt;num;</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p:txBody>
      </p:sp>
      <p:graphicFrame>
        <p:nvGraphicFramePr>
          <p:cNvPr id="6" name="object 6"/>
          <p:cNvGraphicFramePr>
            <a:graphicFrameLocks noGrp="1"/>
          </p:cNvGraphicFramePr>
          <p:nvPr/>
        </p:nvGraphicFramePr>
        <p:xfrm>
          <a:off x="129222" y="3497944"/>
          <a:ext cx="6804025" cy="1442539"/>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gridCol w="3765550">
                  <a:extLst>
                    <a:ext uri="{9D8B030D-6E8A-4147-A177-3AD203B41FA5}">
                      <a16:colId xmlns:a16="http://schemas.microsoft.com/office/drawing/2014/main" val="20002"/>
                    </a:ext>
                  </a:extLst>
                </a:gridCol>
              </a:tblGrid>
              <a:tr h="716375">
                <a:tc>
                  <a:txBody>
                    <a:bodyPr/>
                    <a:lstStyle/>
                    <a:p>
                      <a:pPr marL="31750">
                        <a:lnSpc>
                          <a:spcPts val="2470"/>
                        </a:lnSpc>
                      </a:pPr>
                      <a:r>
                        <a:rPr sz="2400" b="1" spc="-20" dirty="0">
                          <a:solidFill>
                            <a:srgbClr val="008000"/>
                          </a:solidFill>
                          <a:latin typeface="Courier New"/>
                          <a:cs typeface="Courier New"/>
                        </a:rPr>
                        <a:t>//count</a:t>
                      </a:r>
                      <a:r>
                        <a:rPr sz="2400" b="1" spc="-100" dirty="0">
                          <a:solidFill>
                            <a:srgbClr val="008000"/>
                          </a:solidFill>
                          <a:latin typeface="Courier New"/>
                          <a:cs typeface="Courier New"/>
                        </a:rPr>
                        <a:t> </a:t>
                      </a:r>
                      <a:r>
                        <a:rPr sz="2400" b="1" spc="5" dirty="0">
                          <a:solidFill>
                            <a:srgbClr val="008000"/>
                          </a:solidFill>
                          <a:latin typeface="Courier New"/>
                          <a:cs typeface="Courier New"/>
                        </a:rPr>
                        <a:t>how</a:t>
                      </a:r>
                      <a:endParaRPr sz="2400">
                        <a:latin typeface="Courier New"/>
                        <a:cs typeface="Courier New"/>
                      </a:endParaRPr>
                    </a:p>
                    <a:p>
                      <a:pPr marL="31750">
                        <a:lnSpc>
                          <a:spcPts val="2870"/>
                        </a:lnSpc>
                      </a:pPr>
                      <a:r>
                        <a:rPr sz="2400" b="1" spc="-15" dirty="0">
                          <a:solidFill>
                            <a:srgbClr val="2E1BC6"/>
                          </a:solidFill>
                          <a:latin typeface="Courier New"/>
                          <a:cs typeface="Courier New"/>
                        </a:rPr>
                        <a:t>while</a:t>
                      </a:r>
                      <a:r>
                        <a:rPr sz="2400" b="1" spc="-70" dirty="0">
                          <a:solidFill>
                            <a:srgbClr val="2E1BC6"/>
                          </a:solidFill>
                          <a:latin typeface="Courier New"/>
                          <a:cs typeface="Courier New"/>
                        </a:rPr>
                        <a:t> </a:t>
                      </a:r>
                      <a:r>
                        <a:rPr sz="2400" b="1" spc="5" dirty="0">
                          <a:latin typeface="Courier New"/>
                          <a:cs typeface="Courier New"/>
                        </a:rPr>
                        <a:t>(num</a:t>
                      </a:r>
                      <a:endParaRPr sz="2400">
                        <a:latin typeface="Courier New"/>
                        <a:cs typeface="Courier New"/>
                      </a:endParaRPr>
                    </a:p>
                  </a:txBody>
                  <a:tcPr marL="0" marR="0" marT="0" marB="0"/>
                </a:tc>
                <a:tc>
                  <a:txBody>
                    <a:bodyPr/>
                    <a:lstStyle/>
                    <a:p>
                      <a:pPr marR="83185" algn="r">
                        <a:lnSpc>
                          <a:spcPts val="2470"/>
                        </a:lnSpc>
                      </a:pPr>
                      <a:r>
                        <a:rPr sz="2400" b="1" spc="-20" dirty="0">
                          <a:solidFill>
                            <a:srgbClr val="008000"/>
                          </a:solidFill>
                          <a:latin typeface="Courier New"/>
                          <a:cs typeface="Courier New"/>
                        </a:rPr>
                        <a:t>ma</a:t>
                      </a:r>
                      <a:r>
                        <a:rPr sz="2400" b="1" spc="55" dirty="0">
                          <a:solidFill>
                            <a:srgbClr val="008000"/>
                          </a:solidFill>
                          <a:latin typeface="Courier New"/>
                          <a:cs typeface="Courier New"/>
                        </a:rPr>
                        <a:t>n</a:t>
                      </a:r>
                      <a:r>
                        <a:rPr sz="2400" b="1" dirty="0">
                          <a:solidFill>
                            <a:srgbClr val="008000"/>
                          </a:solidFill>
                          <a:latin typeface="Courier New"/>
                          <a:cs typeface="Courier New"/>
                        </a:rPr>
                        <a:t>y</a:t>
                      </a:r>
                      <a:endParaRPr sz="2400">
                        <a:latin typeface="Courier New"/>
                        <a:cs typeface="Courier New"/>
                      </a:endParaRPr>
                    </a:p>
                    <a:p>
                      <a:pPr marR="79375" algn="r">
                        <a:lnSpc>
                          <a:spcPts val="2870"/>
                        </a:lnSpc>
                      </a:pPr>
                      <a:r>
                        <a:rPr sz="2400" b="1" spc="-10" dirty="0">
                          <a:latin typeface="Courier New"/>
                          <a:cs typeface="Courier New"/>
                        </a:rPr>
                        <a:t>&gt;=</a:t>
                      </a:r>
                      <a:r>
                        <a:rPr sz="2400" b="1" spc="-114" dirty="0">
                          <a:latin typeface="Courier New"/>
                          <a:cs typeface="Courier New"/>
                        </a:rPr>
                        <a:t> </a:t>
                      </a:r>
                      <a:r>
                        <a:rPr sz="2400" b="1" spc="25" dirty="0">
                          <a:latin typeface="Courier New"/>
                          <a:cs typeface="Courier New"/>
                        </a:rPr>
                        <a:t>1)</a:t>
                      </a:r>
                      <a:endParaRPr sz="2400">
                        <a:latin typeface="Courier New"/>
                        <a:cs typeface="Courier New"/>
                      </a:endParaRPr>
                    </a:p>
                  </a:txBody>
                  <a:tcPr marL="0" marR="0" marT="0" marB="0"/>
                </a:tc>
                <a:tc>
                  <a:txBody>
                    <a:bodyPr/>
                    <a:lstStyle/>
                    <a:p>
                      <a:pPr marL="86995">
                        <a:lnSpc>
                          <a:spcPts val="2480"/>
                        </a:lnSpc>
                      </a:pPr>
                      <a:r>
                        <a:rPr sz="2400" b="1" spc="-10" dirty="0">
                          <a:solidFill>
                            <a:srgbClr val="008000"/>
                          </a:solidFill>
                          <a:latin typeface="Courier New"/>
                          <a:cs typeface="Courier New"/>
                        </a:rPr>
                        <a:t>divisions </a:t>
                      </a:r>
                      <a:r>
                        <a:rPr sz="2400" b="1" spc="-15" dirty="0">
                          <a:solidFill>
                            <a:srgbClr val="008000"/>
                          </a:solidFill>
                          <a:latin typeface="Courier New"/>
                          <a:cs typeface="Courier New"/>
                        </a:rPr>
                        <a:t>we've</a:t>
                      </a:r>
                      <a:r>
                        <a:rPr sz="2400" b="1" spc="10" dirty="0">
                          <a:solidFill>
                            <a:srgbClr val="008000"/>
                          </a:solidFill>
                          <a:latin typeface="Courier New"/>
                          <a:cs typeface="Courier New"/>
                        </a:rPr>
                        <a:t> </a:t>
                      </a:r>
                      <a:r>
                        <a:rPr sz="2400" b="1" spc="-20" dirty="0">
                          <a:solidFill>
                            <a:srgbClr val="008000"/>
                          </a:solidFill>
                          <a:latin typeface="Courier New"/>
                          <a:cs typeface="Courier New"/>
                        </a:rPr>
                        <a:t>done</a:t>
                      </a:r>
                      <a:endParaRPr sz="2400">
                        <a:latin typeface="Courier New"/>
                        <a:cs typeface="Courier New"/>
                      </a:endParaRPr>
                    </a:p>
                  </a:txBody>
                  <a:tcPr marL="0" marR="0" marT="0" marB="0"/>
                </a:tc>
                <a:extLst>
                  <a:ext uri="{0D108BD9-81ED-4DB2-BD59-A6C34878D82A}">
                    <a16:rowId xmlns:a16="http://schemas.microsoft.com/office/drawing/2014/main" val="10000"/>
                  </a:ext>
                </a:extLst>
              </a:tr>
              <a:tr h="726164">
                <a:tc>
                  <a:txBody>
                    <a:bodyPr/>
                    <a:lstStyle/>
                    <a:p>
                      <a:pPr marL="31750">
                        <a:lnSpc>
                          <a:spcPts val="2545"/>
                        </a:lnSpc>
                      </a:pPr>
                      <a:r>
                        <a:rPr sz="2400" b="1" dirty="0">
                          <a:solidFill>
                            <a:srgbClr val="2E1BC6"/>
                          </a:solidFill>
                          <a:latin typeface="Courier New"/>
                          <a:cs typeface="Courier New"/>
                        </a:rPr>
                        <a:t>{</a:t>
                      </a:r>
                      <a:endParaRPr sz="2400">
                        <a:latin typeface="Courier New"/>
                        <a:cs typeface="Courier New"/>
                      </a:endParaRPr>
                    </a:p>
                    <a:p>
                      <a:pPr marL="946785">
                        <a:lnSpc>
                          <a:spcPct val="100000"/>
                        </a:lnSpc>
                        <a:spcBef>
                          <a:spcPts val="50"/>
                        </a:spcBef>
                      </a:pPr>
                      <a:r>
                        <a:rPr sz="2400" b="1" spc="-15" dirty="0">
                          <a:latin typeface="Courier New"/>
                          <a:cs typeface="Courier New"/>
                        </a:rPr>
                        <a:t>num</a:t>
                      </a:r>
                      <a:r>
                        <a:rPr sz="2400" b="1" spc="-80" dirty="0">
                          <a:latin typeface="Courier New"/>
                          <a:cs typeface="Courier New"/>
                        </a:rPr>
                        <a:t> </a:t>
                      </a:r>
                      <a:r>
                        <a:rPr sz="2400" b="1" dirty="0">
                          <a:latin typeface="Courier New"/>
                          <a:cs typeface="Courier New"/>
                        </a:rPr>
                        <a:t>=</a:t>
                      </a:r>
                      <a:endParaRPr sz="2400">
                        <a:latin typeface="Courier New"/>
                        <a:cs typeface="Courier New"/>
                      </a:endParaRPr>
                    </a:p>
                  </a:txBody>
                  <a:tcPr marL="0" marR="0" marT="0" marB="0"/>
                </a:tc>
                <a:tc>
                  <a:txBody>
                    <a:bodyPr/>
                    <a:lstStyle/>
                    <a:p>
                      <a:pPr>
                        <a:lnSpc>
                          <a:spcPct val="100000"/>
                        </a:lnSpc>
                        <a:spcBef>
                          <a:spcPts val="5"/>
                        </a:spcBef>
                      </a:pPr>
                      <a:endParaRPr sz="2250">
                        <a:latin typeface="Times New Roman"/>
                        <a:cs typeface="Times New Roman"/>
                      </a:endParaRPr>
                    </a:p>
                    <a:p>
                      <a:pPr marL="635">
                        <a:lnSpc>
                          <a:spcPct val="100000"/>
                        </a:lnSpc>
                        <a:spcBef>
                          <a:spcPts val="5"/>
                        </a:spcBef>
                      </a:pPr>
                      <a:r>
                        <a:rPr sz="2400" b="1" spc="-15" dirty="0">
                          <a:latin typeface="Courier New"/>
                          <a:cs typeface="Courier New"/>
                        </a:rPr>
                        <a:t>num</a:t>
                      </a:r>
                      <a:r>
                        <a:rPr sz="2400" b="1" spc="-25" dirty="0">
                          <a:latin typeface="Courier New"/>
                          <a:cs typeface="Courier New"/>
                        </a:rPr>
                        <a:t> </a:t>
                      </a:r>
                      <a:r>
                        <a:rPr sz="2400" b="1" dirty="0">
                          <a:latin typeface="Courier New"/>
                          <a:cs typeface="Courier New"/>
                        </a:rPr>
                        <a:t>/</a:t>
                      </a:r>
                      <a:endParaRPr sz="2400">
                        <a:latin typeface="Courier New"/>
                        <a:cs typeface="Courier New"/>
                      </a:endParaRPr>
                    </a:p>
                  </a:txBody>
                  <a:tcPr marL="0" marR="0" marT="635" marB="0"/>
                </a:tc>
                <a:tc>
                  <a:txBody>
                    <a:bodyPr/>
                    <a:lstStyle/>
                    <a:p>
                      <a:pPr>
                        <a:lnSpc>
                          <a:spcPct val="100000"/>
                        </a:lnSpc>
                        <a:spcBef>
                          <a:spcPts val="5"/>
                        </a:spcBef>
                      </a:pPr>
                      <a:endParaRPr sz="2250">
                        <a:latin typeface="Times New Roman"/>
                        <a:cs typeface="Times New Roman"/>
                      </a:endParaRPr>
                    </a:p>
                    <a:p>
                      <a:pPr marL="88900">
                        <a:lnSpc>
                          <a:spcPct val="100000"/>
                        </a:lnSpc>
                        <a:spcBef>
                          <a:spcPts val="5"/>
                        </a:spcBef>
                      </a:pPr>
                      <a:r>
                        <a:rPr sz="2400" b="1" spc="-20" dirty="0">
                          <a:latin typeface="Courier New"/>
                          <a:cs typeface="Courier New"/>
                        </a:rPr>
                        <a:t>2;</a:t>
                      </a:r>
                      <a:endParaRPr sz="2400">
                        <a:latin typeface="Courier New"/>
                        <a:cs typeface="Courier New"/>
                      </a:endParaRPr>
                    </a:p>
                  </a:txBody>
                  <a:tcPr marL="0" marR="0" marT="635" marB="0"/>
                </a:tc>
                <a:extLst>
                  <a:ext uri="{0D108BD9-81ED-4DB2-BD59-A6C34878D82A}">
                    <a16:rowId xmlns:a16="http://schemas.microsoft.com/office/drawing/2014/main" val="10001"/>
                  </a:ext>
                </a:extLst>
              </a:tr>
            </a:tbl>
          </a:graphicData>
        </a:graphic>
      </p:graphicFrame>
      <p:sp>
        <p:nvSpPr>
          <p:cNvPr id="7" name="object 7"/>
          <p:cNvSpPr txBox="1"/>
          <p:nvPr/>
        </p:nvSpPr>
        <p:spPr>
          <a:xfrm>
            <a:off x="148272" y="4893055"/>
            <a:ext cx="8608695" cy="1126490"/>
          </a:xfrm>
          <a:prstGeom prst="rect">
            <a:avLst/>
          </a:prstGeom>
        </p:spPr>
        <p:txBody>
          <a:bodyPr vert="horz" wrap="square" lIns="0" tIns="13335" rIns="0" bIns="0" rtlCol="0">
            <a:spAutoFit/>
          </a:bodyPr>
          <a:lstStyle/>
          <a:p>
            <a:pPr marL="927735" marR="0" lvl="0" indent="0" algn="l" defTabSz="914400" rtl="0" eaLnBrk="1" fontAlgn="auto" latinLnBrk="0" hangingPunct="1">
              <a:lnSpc>
                <a:spcPct val="100000"/>
              </a:lnSpc>
              <a:spcBef>
                <a:spcPts val="105"/>
              </a:spcBef>
              <a:spcAft>
                <a:spcPts val="0"/>
              </a:spcAft>
              <a:buClrTx/>
              <a:buSzTx/>
              <a:buFontTx/>
              <a:buNone/>
              <a:tabLst/>
              <a:defRPr/>
            </a:pPr>
            <a:r>
              <a:rPr kumimoji="0" sz="2400" b="1" i="0" u="none" strike="noStrike" kern="1200" cap="none" spc="-20" normalizeH="0" baseline="0" noProof="0" dirty="0">
                <a:ln>
                  <a:noFill/>
                </a:ln>
                <a:solidFill>
                  <a:prstClr val="black"/>
                </a:solidFill>
                <a:effectLst/>
                <a:uLnTx/>
                <a:uFillTx/>
                <a:latin typeface="Courier New"/>
                <a:ea typeface="+mn-ea"/>
                <a:cs typeface="Courier New"/>
              </a:rPr>
              <a:t>count++;</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865"/>
              </a:lnSpc>
              <a:spcBef>
                <a:spcPts val="50"/>
              </a:spcBef>
              <a:spcAft>
                <a:spcPts val="0"/>
              </a:spcAft>
              <a:buClrTx/>
              <a:buSzTx/>
              <a:buFontTx/>
              <a:buNone/>
              <a:tabLst/>
              <a:defRPr/>
            </a:pPr>
            <a:r>
              <a:rPr kumimoji="0" sz="2400" b="1" i="0" u="none" strike="noStrike" kern="1200" cap="none" spc="0" normalizeH="0" baseline="0" noProof="0" dirty="0">
                <a:ln>
                  <a:noFill/>
                </a:ln>
                <a:solidFill>
                  <a:srgbClr val="2E1BC6"/>
                </a:solidFill>
                <a:effectLst/>
                <a:uLnTx/>
                <a:uFillTx/>
                <a:latin typeface="Courier New"/>
                <a:ea typeface="+mn-ea"/>
                <a:cs typeface="Courier New"/>
              </a:rPr>
              <a:t>}</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ts val="2865"/>
              </a:lnSpc>
              <a:spcBef>
                <a:spcPts val="0"/>
              </a:spcBef>
              <a:spcAft>
                <a:spcPts val="0"/>
              </a:spcAft>
              <a:buClrTx/>
              <a:buSzTx/>
              <a:buFontTx/>
              <a:buNone/>
              <a:tabLst/>
              <a:defRPr/>
            </a:pPr>
            <a:r>
              <a:rPr kumimoji="0" sz="2400" b="1" i="0" u="none" strike="noStrike" kern="1200" cap="none" spc="-10" normalizeH="0" baseline="0" noProof="0" dirty="0">
                <a:ln>
                  <a:noFill/>
                </a:ln>
                <a:solidFill>
                  <a:prstClr val="black"/>
                </a:solidFill>
                <a:effectLst/>
                <a:uLnTx/>
                <a:uFillTx/>
                <a:latin typeface="Courier New"/>
                <a:ea typeface="+mn-ea"/>
                <a:cs typeface="Courier New"/>
              </a:rPr>
              <a:t>cout&lt;&lt;“\nWe </a:t>
            </a:r>
            <a:r>
              <a:rPr kumimoji="0" sz="2400" b="1" i="0" u="none" strike="noStrike" kern="1200" cap="none" spc="5" normalizeH="0" baseline="0" noProof="0" dirty="0">
                <a:ln>
                  <a:noFill/>
                </a:ln>
                <a:solidFill>
                  <a:prstClr val="black"/>
                </a:solidFill>
                <a:effectLst/>
                <a:uLnTx/>
                <a:uFillTx/>
                <a:latin typeface="Courier New"/>
                <a:ea typeface="+mn-ea"/>
                <a:cs typeface="Courier New"/>
              </a:rPr>
              <a:t>have </a:t>
            </a:r>
            <a:r>
              <a:rPr kumimoji="0" sz="2400" b="1" i="0" u="none" strike="noStrike" kern="1200" cap="none" spc="-10" normalizeH="0" baseline="0" noProof="0" dirty="0">
                <a:ln>
                  <a:noFill/>
                </a:ln>
                <a:solidFill>
                  <a:prstClr val="black"/>
                </a:solidFill>
                <a:effectLst/>
                <a:uLnTx/>
                <a:uFillTx/>
                <a:latin typeface="Courier New"/>
                <a:ea typeface="+mn-ea"/>
                <a:cs typeface="Courier New"/>
              </a:rPr>
              <a:t>to </a:t>
            </a:r>
            <a:r>
              <a:rPr kumimoji="0" sz="2400" b="1" i="0" u="none" strike="noStrike" kern="1200" cap="none" spc="-5" normalizeH="0" baseline="0" noProof="0" dirty="0">
                <a:ln>
                  <a:noFill/>
                </a:ln>
                <a:solidFill>
                  <a:prstClr val="black"/>
                </a:solidFill>
                <a:effectLst/>
                <a:uLnTx/>
                <a:uFillTx/>
                <a:latin typeface="Courier New"/>
                <a:ea typeface="+mn-ea"/>
                <a:cs typeface="Courier New"/>
              </a:rPr>
              <a:t>divide: “&lt;&lt;count&lt;&lt;“</a:t>
            </a:r>
            <a:r>
              <a:rPr kumimoji="0" sz="2400" b="1" i="0" u="none" strike="noStrike" kern="1200" cap="none" spc="-40" normalizeH="0" baseline="0" noProof="0" dirty="0">
                <a:ln>
                  <a:noFill/>
                </a:ln>
                <a:solidFill>
                  <a:prstClr val="black"/>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times”;</a:t>
            </a:r>
            <a:endParaRPr kumimoji="0" sz="2400" b="0" i="0" u="none" strike="noStrike" kern="1200" cap="none" spc="0" normalizeH="0" baseline="0" noProof="0">
              <a:ln>
                <a:noFill/>
              </a:ln>
              <a:solidFill>
                <a:prstClr val="black"/>
              </a:solidFill>
              <a:effectLst/>
              <a:uLnTx/>
              <a:uFillTx/>
              <a:latin typeface="Courier New"/>
              <a:ea typeface="+mn-ea"/>
              <a:cs typeface="Courier New"/>
            </a:endParaRPr>
          </a:p>
        </p:txBody>
      </p:sp>
    </p:spTree>
    <p:extLst>
      <p:ext uri="{BB962C8B-B14F-4D97-AF65-F5344CB8AC3E}">
        <p14:creationId xmlns:p14="http://schemas.microsoft.com/office/powerpoint/2010/main" val="3618565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Example 3: Write a program to print the table of 10 using a while loop</a:t>
            </a:r>
            <a:endParaRPr lang="en-US" sz="2800" dirty="0"/>
          </a:p>
        </p:txBody>
      </p:sp>
      <p:sp>
        <p:nvSpPr>
          <p:cNvPr id="4" name="Slide Number Placeholder 3"/>
          <p:cNvSpPr>
            <a:spLocks noGrp="1"/>
          </p:cNvSpPr>
          <p:nvPr>
            <p:ph type="sldNum" sz="quarter" idx="12"/>
          </p:nvPr>
        </p:nvSpPr>
        <p:spPr/>
        <p:txBody>
          <a:bodyPr/>
          <a:lstStyle/>
          <a:p>
            <a:fld id="{25C2CBD0-4E8A-462D-9424-859647FC3ED0}" type="slidenum">
              <a:rPr lang="en-US" smtClean="0"/>
              <a:pPr/>
              <a:t>26</a:t>
            </a:fld>
            <a:endParaRPr lang="en-US"/>
          </a:p>
        </p:txBody>
      </p:sp>
      <p:sp>
        <p:nvSpPr>
          <p:cNvPr id="6" name="Content Placeholder 5"/>
          <p:cNvSpPr>
            <a:spLocks noGrp="1"/>
          </p:cNvSpPr>
          <p:nvPr>
            <p:ph idx="1"/>
          </p:nvPr>
        </p:nvSpPr>
        <p:spPr/>
        <p:txBody>
          <a:bodyPr>
            <a:normAutofit fontScale="62500" lnSpcReduction="20000"/>
          </a:bodyPr>
          <a:lstStyle/>
          <a:p>
            <a:pPr marL="0" indent="0">
              <a:buNone/>
            </a:pPr>
            <a:r>
              <a:rPr lang="en-US" b="1" dirty="0"/>
              <a:t>#include&lt;</a:t>
            </a:r>
            <a:r>
              <a:rPr lang="en-US" b="1" dirty="0" err="1"/>
              <a:t>iostream</a:t>
            </a:r>
            <a:r>
              <a:rPr lang="en-US" b="1" dirty="0"/>
              <a:t>&gt;</a:t>
            </a:r>
          </a:p>
          <a:p>
            <a:pPr marL="0" indent="0">
              <a:buNone/>
            </a:pPr>
            <a:r>
              <a:rPr lang="en-US" b="1" dirty="0"/>
              <a:t>using</a:t>
            </a:r>
            <a:r>
              <a:rPr lang="en-US" dirty="0"/>
              <a:t> </a:t>
            </a:r>
            <a:r>
              <a:rPr lang="en-US" b="1" dirty="0"/>
              <a:t>namespace</a:t>
            </a:r>
            <a:r>
              <a:rPr lang="en-US" dirty="0"/>
              <a:t> </a:t>
            </a:r>
            <a:r>
              <a:rPr lang="en-US" dirty="0" err="1"/>
              <a:t>std</a:t>
            </a:r>
            <a:r>
              <a:rPr lang="en-US" dirty="0"/>
              <a:t>; </a:t>
            </a:r>
          </a:p>
          <a:p>
            <a:pPr marL="0" indent="0">
              <a:buNone/>
            </a:pPr>
            <a:r>
              <a:rPr lang="en-US" b="1" dirty="0" err="1"/>
              <a:t>int</a:t>
            </a:r>
            <a:r>
              <a:rPr lang="en-US" dirty="0"/>
              <a:t> </a:t>
            </a:r>
            <a:r>
              <a:rPr lang="en-US" b="1" dirty="0"/>
              <a:t>main</a:t>
            </a:r>
            <a:r>
              <a:rPr lang="en-US" dirty="0"/>
              <a:t>() </a:t>
            </a:r>
          </a:p>
          <a:p>
            <a:pPr marL="0" indent="0">
              <a:buNone/>
            </a:pPr>
            <a:r>
              <a:rPr lang="en-US" dirty="0"/>
              <a:t>{ </a:t>
            </a:r>
          </a:p>
          <a:p>
            <a:pPr marL="0" indent="0">
              <a:buNone/>
            </a:pPr>
            <a:r>
              <a:rPr lang="en-US" b="1" dirty="0" err="1"/>
              <a:t>int</a:t>
            </a:r>
            <a:r>
              <a:rPr lang="en-US" dirty="0"/>
              <a:t> t=1;</a:t>
            </a:r>
          </a:p>
          <a:p>
            <a:pPr marL="0" indent="0">
              <a:buNone/>
            </a:pPr>
            <a:r>
              <a:rPr lang="en-US" dirty="0" err="1"/>
              <a:t>cout</a:t>
            </a:r>
            <a:r>
              <a:rPr lang="en-US" dirty="0"/>
              <a:t>&lt;&lt;"Table of 10"&lt;&lt;</a:t>
            </a:r>
            <a:r>
              <a:rPr lang="en-US" dirty="0" err="1"/>
              <a:t>endl</a:t>
            </a:r>
            <a:r>
              <a:rPr lang="en-US" dirty="0"/>
              <a:t>;</a:t>
            </a:r>
          </a:p>
          <a:p>
            <a:pPr marL="0" indent="0">
              <a:buNone/>
            </a:pPr>
            <a:r>
              <a:rPr lang="en-US" dirty="0"/>
              <a:t> </a:t>
            </a:r>
            <a:r>
              <a:rPr lang="en-US" b="1" dirty="0"/>
              <a:t>while</a:t>
            </a:r>
            <a:r>
              <a:rPr lang="en-US" dirty="0"/>
              <a:t>(t!=11)</a:t>
            </a:r>
          </a:p>
          <a:p>
            <a:pPr marL="0" indent="0">
              <a:buNone/>
            </a:pPr>
            <a:r>
              <a:rPr lang="en-US" dirty="0"/>
              <a:t>    { </a:t>
            </a:r>
          </a:p>
          <a:p>
            <a:pPr marL="400050" lvl="1" indent="0">
              <a:buNone/>
            </a:pPr>
            <a:r>
              <a:rPr lang="en-US" sz="3800" dirty="0" err="1"/>
              <a:t>cout</a:t>
            </a:r>
            <a:r>
              <a:rPr lang="en-US" sz="3800" dirty="0"/>
              <a:t>&lt;&lt;"10 X "&lt;&lt;t&lt;&lt;"="&lt;&lt;10*t&lt;&lt;</a:t>
            </a:r>
            <a:r>
              <a:rPr lang="en-US" sz="3800" dirty="0" err="1"/>
              <a:t>endl</a:t>
            </a:r>
            <a:r>
              <a:rPr lang="en-US" sz="3800" dirty="0"/>
              <a:t>; </a:t>
            </a:r>
          </a:p>
          <a:p>
            <a:pPr marL="400050" lvl="1" indent="0">
              <a:buNone/>
            </a:pPr>
            <a:r>
              <a:rPr lang="en-US" sz="3800" dirty="0"/>
              <a:t>t=t+1; </a:t>
            </a:r>
          </a:p>
          <a:p>
            <a:pPr marL="0" indent="0">
              <a:buNone/>
            </a:pPr>
            <a:r>
              <a:rPr lang="en-US" dirty="0"/>
              <a:t>     } </a:t>
            </a:r>
          </a:p>
          <a:p>
            <a:pPr marL="0" indent="0">
              <a:buNone/>
            </a:pPr>
            <a:r>
              <a:rPr lang="en-US" b="1" dirty="0"/>
              <a:t>return</a:t>
            </a:r>
            <a:r>
              <a:rPr lang="en-US" dirty="0"/>
              <a:t>(0); </a:t>
            </a:r>
          </a:p>
          <a:p>
            <a:pPr marL="0" indent="0">
              <a:buNone/>
            </a:pPr>
            <a:r>
              <a:rPr lang="en-US" dirty="0"/>
              <a:t>}</a:t>
            </a:r>
            <a:br>
              <a:rPr lang="en-US" dirty="0"/>
            </a:br>
            <a:endParaRPr lang="en-US" dirty="0"/>
          </a:p>
        </p:txBody>
      </p:sp>
    </p:spTree>
    <p:extLst>
      <p:ext uri="{BB962C8B-B14F-4D97-AF65-F5344CB8AC3E}">
        <p14:creationId xmlns:p14="http://schemas.microsoft.com/office/powerpoint/2010/main" val="42428687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80000"/>
                </a:solidFill>
              </a:rPr>
              <a:t>for loop - Syntax</a:t>
            </a:r>
            <a:endParaRPr lang="en-US" dirty="0"/>
          </a:p>
        </p:txBody>
      </p:sp>
      <p:pic>
        <p:nvPicPr>
          <p:cNvPr id="5" name="Content Placeholder 4"/>
          <p:cNvPicPr>
            <a:picLocks noGrp="1" noChangeAspect="1"/>
          </p:cNvPicPr>
          <p:nvPr>
            <p:ph idx="1"/>
          </p:nvPr>
        </p:nvPicPr>
        <p:blipFill>
          <a:blip r:embed="rId2"/>
          <a:stretch>
            <a:fillRect/>
          </a:stretch>
        </p:blipFill>
        <p:spPr>
          <a:xfrm>
            <a:off x="611560" y="1772816"/>
            <a:ext cx="8229600" cy="1079291"/>
          </a:xfrm>
          <a:prstGeom prst="rect">
            <a:avLst/>
          </a:prstGeom>
        </p:spPr>
      </p:pic>
      <p:sp>
        <p:nvSpPr>
          <p:cNvPr id="4" name="Slide Number Placeholder 3"/>
          <p:cNvSpPr>
            <a:spLocks noGrp="1"/>
          </p:cNvSpPr>
          <p:nvPr>
            <p:ph type="sldNum" sz="quarter" idx="12"/>
          </p:nvPr>
        </p:nvSpPr>
        <p:spPr/>
        <p:txBody>
          <a:bodyPr/>
          <a:lstStyle/>
          <a:p>
            <a:fld id="{25C2CBD0-4E8A-462D-9424-859647FC3ED0}" type="slidenum">
              <a:rPr lang="en-US" smtClean="0"/>
              <a:pPr/>
              <a:t>27</a:t>
            </a:fld>
            <a:endParaRPr lang="en-US"/>
          </a:p>
        </p:txBody>
      </p:sp>
      <p:pic>
        <p:nvPicPr>
          <p:cNvPr id="6" name="Picture 5"/>
          <p:cNvPicPr>
            <a:picLocks noChangeAspect="1"/>
          </p:cNvPicPr>
          <p:nvPr/>
        </p:nvPicPr>
        <p:blipFill>
          <a:blip r:embed="rId3"/>
          <a:stretch>
            <a:fillRect/>
          </a:stretch>
        </p:blipFill>
        <p:spPr>
          <a:xfrm>
            <a:off x="611560" y="3068960"/>
            <a:ext cx="8229600" cy="2808312"/>
          </a:xfrm>
          <a:prstGeom prst="rect">
            <a:avLst/>
          </a:prstGeom>
        </p:spPr>
      </p:pic>
    </p:spTree>
    <p:extLst>
      <p:ext uri="{BB962C8B-B14F-4D97-AF65-F5344CB8AC3E}">
        <p14:creationId xmlns:p14="http://schemas.microsoft.com/office/powerpoint/2010/main" val="18550960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28</a:t>
            </a:fld>
            <a:endParaRPr lang="en-US"/>
          </a:p>
        </p:txBody>
      </p:sp>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a:solidFill>
                  <a:srgbClr val="B80000"/>
                </a:solidFill>
              </a:rPr>
              <a:t>Example: for loop - Syntax</a:t>
            </a:r>
          </a:p>
        </p:txBody>
      </p:sp>
      <p:sp>
        <p:nvSpPr>
          <p:cNvPr id="9219" name="Rectangle 3"/>
          <p:cNvSpPr>
            <a:spLocks noGrp="1" noChangeArrowheads="1"/>
          </p:cNvSpPr>
          <p:nvPr>
            <p:ph type="body" sz="half" idx="1"/>
          </p:nvPr>
        </p:nvSpPr>
        <p:spPr>
          <a:xfrm>
            <a:off x="117760" y="914400"/>
            <a:ext cx="8915400" cy="5943600"/>
          </a:xfrm>
        </p:spPr>
        <p:txBody>
          <a:bodyPr>
            <a:normAutofit/>
          </a:bodyPr>
          <a:lstStyle/>
          <a:p>
            <a:pPr>
              <a:buNone/>
            </a:pPr>
            <a:r>
              <a:rPr lang="en-US" sz="3600" dirty="0">
                <a:solidFill>
                  <a:srgbClr val="2C14DE"/>
                </a:solidFill>
              </a:rPr>
              <a:t> </a:t>
            </a:r>
          </a:p>
          <a:p>
            <a:pPr>
              <a:buNone/>
            </a:pPr>
            <a:endParaRPr lang="en-US" sz="3600" dirty="0">
              <a:solidFill>
                <a:srgbClr val="2C14DE"/>
              </a:solidFill>
            </a:endParaRPr>
          </a:p>
          <a:p>
            <a:pPr>
              <a:buNone/>
            </a:pPr>
            <a:r>
              <a:rPr lang="en-US" sz="3600" dirty="0">
                <a:solidFill>
                  <a:srgbClr val="2C14DE"/>
                </a:solidFill>
              </a:rPr>
              <a:t>		</a:t>
            </a:r>
          </a:p>
          <a:p>
            <a:pPr>
              <a:buNone/>
            </a:pPr>
            <a:r>
              <a:rPr lang="en-US" sz="3600" dirty="0">
                <a:solidFill>
                  <a:srgbClr val="2C14DE"/>
                </a:solidFill>
              </a:rPr>
              <a:t>		 for </a:t>
            </a:r>
            <a:r>
              <a:rPr lang="en-US" sz="3600" dirty="0"/>
              <a:t>(</a:t>
            </a:r>
            <a:r>
              <a:rPr lang="en-US" sz="3600" b="1" dirty="0" err="1">
                <a:solidFill>
                  <a:schemeClr val="accent6">
                    <a:lumMod val="75000"/>
                  </a:schemeClr>
                </a:solidFill>
              </a:rPr>
              <a:t>int</a:t>
            </a:r>
            <a:r>
              <a:rPr lang="en-US" sz="3600" b="1" dirty="0">
                <a:solidFill>
                  <a:schemeClr val="accent6">
                    <a:lumMod val="75000"/>
                  </a:schemeClr>
                </a:solidFill>
              </a:rPr>
              <a:t> j=0;</a:t>
            </a:r>
            <a:r>
              <a:rPr lang="en-US" sz="3600" dirty="0"/>
              <a:t>  </a:t>
            </a:r>
            <a:r>
              <a:rPr lang="en-US" sz="3600" b="1" dirty="0">
                <a:solidFill>
                  <a:srgbClr val="00B050"/>
                </a:solidFill>
              </a:rPr>
              <a:t>j&lt;10;</a:t>
            </a:r>
            <a:r>
              <a:rPr lang="en-US" sz="3600" dirty="0"/>
              <a:t>  </a:t>
            </a:r>
            <a:r>
              <a:rPr lang="en-US" sz="3600" b="1" dirty="0">
                <a:solidFill>
                  <a:schemeClr val="accent4">
                    <a:lumMod val="75000"/>
                  </a:schemeClr>
                </a:solidFill>
              </a:rPr>
              <a:t>j++</a:t>
            </a:r>
            <a:r>
              <a:rPr lang="en-US" sz="3600" dirty="0"/>
              <a:t>)</a:t>
            </a:r>
          </a:p>
          <a:p>
            <a:pPr>
              <a:buNone/>
            </a:pPr>
            <a:r>
              <a:rPr lang="en-US" sz="3600" dirty="0"/>
              <a:t>			     </a:t>
            </a:r>
            <a:r>
              <a:rPr lang="en-US" sz="3600" dirty="0" err="1"/>
              <a:t>cout</a:t>
            </a:r>
            <a:r>
              <a:rPr lang="en-US" sz="3600" dirty="0"/>
              <a:t> &lt;&lt; j * j &lt;&lt;</a:t>
            </a:r>
            <a:r>
              <a:rPr lang="en-US" sz="3600" dirty="0" err="1"/>
              <a:t>endl</a:t>
            </a:r>
            <a:r>
              <a:rPr lang="en-US" sz="3600" dirty="0"/>
              <a:t>;</a:t>
            </a:r>
          </a:p>
          <a:p>
            <a:pPr>
              <a:buNone/>
            </a:pPr>
            <a:r>
              <a:rPr lang="en-US" sz="3600" dirty="0"/>
              <a:t>	</a:t>
            </a:r>
          </a:p>
          <a:p>
            <a:pPr>
              <a:buNone/>
            </a:pPr>
            <a:r>
              <a:rPr lang="en-US" sz="3600" dirty="0"/>
              <a:t>	</a:t>
            </a:r>
          </a:p>
          <a:p>
            <a:pPr>
              <a:buNone/>
            </a:pPr>
            <a:r>
              <a:rPr lang="en-US" sz="3600" dirty="0">
                <a:solidFill>
                  <a:srgbClr val="2C14DE"/>
                </a:solidFill>
              </a:rPr>
              <a:t>   </a:t>
            </a:r>
            <a:endParaRPr lang="en-US" sz="3600" dirty="0"/>
          </a:p>
          <a:p>
            <a:pPr>
              <a:buNone/>
            </a:pPr>
            <a:endParaRPr lang="en-US" sz="3600" dirty="0"/>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1" name="Group 20"/>
          <p:cNvGrpSpPr/>
          <p:nvPr/>
        </p:nvGrpSpPr>
        <p:grpSpPr>
          <a:xfrm>
            <a:off x="571018" y="1516559"/>
            <a:ext cx="1714982" cy="1455241"/>
            <a:chOff x="571018" y="1516559"/>
            <a:chExt cx="1714982" cy="1455241"/>
          </a:xfrm>
        </p:grpSpPr>
        <p:cxnSp>
          <p:nvCxnSpPr>
            <p:cNvPr id="10" name="Straight Arrow Connector 9"/>
            <p:cNvCxnSpPr/>
            <p:nvPr/>
          </p:nvCxnSpPr>
          <p:spPr>
            <a:xfrm rot="16200000" flipH="1">
              <a:off x="1562100" y="2247900"/>
              <a:ext cx="7620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1018" y="1516559"/>
              <a:ext cx="1638782" cy="769441"/>
            </a:xfrm>
            <a:prstGeom prst="rect">
              <a:avLst/>
            </a:prstGeom>
            <a:noFill/>
          </p:spPr>
          <p:txBody>
            <a:bodyPr wrap="none" rtlCol="0">
              <a:spAutoFit/>
            </a:bodyPr>
            <a:lstStyle/>
            <a:p>
              <a:r>
                <a:rPr lang="en-US" sz="2200" b="1" dirty="0">
                  <a:solidFill>
                    <a:srgbClr val="B80000"/>
                  </a:solidFill>
                </a:rPr>
                <a:t>Initialization</a:t>
              </a:r>
            </a:p>
            <a:p>
              <a:r>
                <a:rPr lang="en-US" sz="2200" b="1" dirty="0">
                  <a:solidFill>
                    <a:srgbClr val="B80000"/>
                  </a:solidFill>
                </a:rPr>
                <a:t>expression</a:t>
              </a:r>
            </a:p>
          </p:txBody>
        </p:sp>
      </p:grpSp>
      <p:grpSp>
        <p:nvGrpSpPr>
          <p:cNvPr id="22" name="Group 21"/>
          <p:cNvGrpSpPr/>
          <p:nvPr/>
        </p:nvGrpSpPr>
        <p:grpSpPr>
          <a:xfrm>
            <a:off x="2971800" y="1600200"/>
            <a:ext cx="1854739" cy="1371600"/>
            <a:chOff x="2971800" y="1600200"/>
            <a:chExt cx="1854739" cy="1371600"/>
          </a:xfrm>
        </p:grpSpPr>
        <p:cxnSp>
          <p:nvCxnSpPr>
            <p:cNvPr id="15" name="Straight Arrow Connector 14"/>
            <p:cNvCxnSpPr/>
            <p:nvPr/>
          </p:nvCxnSpPr>
          <p:spPr>
            <a:xfrm rot="16200000" flipH="1">
              <a:off x="3352800" y="2438400"/>
              <a:ext cx="9906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71800" y="1600200"/>
              <a:ext cx="1854739" cy="430887"/>
            </a:xfrm>
            <a:prstGeom prst="rect">
              <a:avLst/>
            </a:prstGeom>
            <a:noFill/>
          </p:spPr>
          <p:txBody>
            <a:bodyPr wrap="none" rtlCol="0">
              <a:spAutoFit/>
            </a:bodyPr>
            <a:lstStyle/>
            <a:p>
              <a:r>
                <a:rPr lang="en-US" sz="2200" b="1" dirty="0">
                  <a:solidFill>
                    <a:srgbClr val="B80000"/>
                  </a:solidFill>
                </a:rPr>
                <a:t>Test Condition</a:t>
              </a:r>
            </a:p>
          </p:txBody>
        </p:sp>
      </p:grpSp>
      <p:grpSp>
        <p:nvGrpSpPr>
          <p:cNvPr id="23" name="Group 22"/>
          <p:cNvGrpSpPr/>
          <p:nvPr/>
        </p:nvGrpSpPr>
        <p:grpSpPr>
          <a:xfrm>
            <a:off x="4876800" y="1752600"/>
            <a:ext cx="3545480" cy="1295400"/>
            <a:chOff x="4876800" y="1752600"/>
            <a:chExt cx="3545480" cy="1295400"/>
          </a:xfrm>
        </p:grpSpPr>
        <p:cxnSp>
          <p:nvCxnSpPr>
            <p:cNvPr id="18" name="Straight Arrow Connector 17"/>
            <p:cNvCxnSpPr/>
            <p:nvPr/>
          </p:nvCxnSpPr>
          <p:spPr>
            <a:xfrm rot="10800000" flipV="1">
              <a:off x="4876800" y="21336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15000" y="1752600"/>
              <a:ext cx="2707280" cy="430887"/>
            </a:xfrm>
            <a:prstGeom prst="rect">
              <a:avLst/>
            </a:prstGeom>
            <a:noFill/>
          </p:spPr>
          <p:txBody>
            <a:bodyPr wrap="none" rtlCol="0">
              <a:spAutoFit/>
            </a:bodyPr>
            <a:lstStyle/>
            <a:p>
              <a:r>
                <a:rPr lang="en-US" sz="2200" b="1" dirty="0">
                  <a:solidFill>
                    <a:srgbClr val="B80000"/>
                  </a:solidFill>
                </a:rPr>
                <a:t>Increment expression</a:t>
              </a:r>
            </a:p>
          </p:txBody>
        </p:sp>
      </p:grpSp>
      <p:grpSp>
        <p:nvGrpSpPr>
          <p:cNvPr id="27" name="Group 26"/>
          <p:cNvGrpSpPr/>
          <p:nvPr/>
        </p:nvGrpSpPr>
        <p:grpSpPr>
          <a:xfrm>
            <a:off x="1143000" y="3581400"/>
            <a:ext cx="5232168" cy="2438400"/>
            <a:chOff x="1143000" y="3581400"/>
            <a:chExt cx="5232168" cy="2438400"/>
          </a:xfrm>
        </p:grpSpPr>
        <p:sp>
          <p:nvSpPr>
            <p:cNvPr id="24" name="Left Brace 23"/>
            <p:cNvSpPr/>
            <p:nvPr/>
          </p:nvSpPr>
          <p:spPr>
            <a:xfrm>
              <a:off x="1143000" y="3581400"/>
              <a:ext cx="304800" cy="685800"/>
            </a:xfrm>
            <a:prstGeom prst="leftBrace">
              <a:avLst/>
            </a:prstGeom>
            <a:ln w="31750">
              <a:solidFill>
                <a:srgbClr val="2C14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5" name="TextBox 24"/>
            <p:cNvSpPr txBox="1"/>
            <p:nvPr/>
          </p:nvSpPr>
          <p:spPr>
            <a:xfrm>
              <a:off x="2396835" y="4135580"/>
              <a:ext cx="3978333" cy="1200329"/>
            </a:xfrm>
            <a:prstGeom prst="rect">
              <a:avLst/>
            </a:prstGeom>
            <a:noFill/>
          </p:spPr>
          <p:txBody>
            <a:bodyPr wrap="none" rtlCol="0">
              <a:spAutoFit/>
            </a:bodyPr>
            <a:lstStyle/>
            <a:p>
              <a:r>
                <a:rPr lang="en-US" sz="3600" dirty="0" err="1"/>
                <a:t>cout</a:t>
              </a:r>
              <a:r>
                <a:rPr lang="en-US" sz="3600" dirty="0"/>
                <a:t> &lt;&lt; j*2 &lt;&lt;</a:t>
              </a:r>
              <a:r>
                <a:rPr lang="en-US" sz="3600" dirty="0" err="1"/>
                <a:t>endl</a:t>
              </a:r>
              <a:r>
                <a:rPr lang="en-US" sz="3600" dirty="0"/>
                <a:t>;</a:t>
              </a:r>
            </a:p>
            <a:p>
              <a:r>
                <a:rPr lang="en-US" sz="3600" dirty="0" err="1"/>
                <a:t>cout</a:t>
              </a:r>
              <a:r>
                <a:rPr lang="en-US" sz="3600" dirty="0"/>
                <a:t> &lt;&lt; j*j*j &lt;&lt;</a:t>
              </a:r>
              <a:r>
                <a:rPr lang="en-US" sz="3600" dirty="0" err="1"/>
                <a:t>endl</a:t>
              </a:r>
              <a:r>
                <a:rPr lang="en-US" sz="3600" dirty="0"/>
                <a:t>;</a:t>
              </a:r>
            </a:p>
          </p:txBody>
        </p:sp>
        <p:sp>
          <p:nvSpPr>
            <p:cNvPr id="26" name="Left Brace 25"/>
            <p:cNvSpPr/>
            <p:nvPr/>
          </p:nvSpPr>
          <p:spPr>
            <a:xfrm flipH="1">
              <a:off x="1295400" y="5334000"/>
              <a:ext cx="304800" cy="685800"/>
            </a:xfrm>
            <a:prstGeom prst="leftBrace">
              <a:avLst/>
            </a:prstGeom>
            <a:ln w="31750">
              <a:solidFill>
                <a:srgbClr val="2C14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80000"/>
                </a:solidFill>
              </a:rPr>
              <a:t>for loop – Flow Chart</a:t>
            </a:r>
            <a:endParaRPr lang="en-US" dirty="0"/>
          </a:p>
        </p:txBody>
      </p:sp>
      <p:pic>
        <p:nvPicPr>
          <p:cNvPr id="5" name="Content Placeholder 4"/>
          <p:cNvPicPr>
            <a:picLocks noGrp="1" noChangeAspect="1"/>
          </p:cNvPicPr>
          <p:nvPr>
            <p:ph idx="1"/>
          </p:nvPr>
        </p:nvPicPr>
        <p:blipFill>
          <a:blip r:embed="rId2"/>
          <a:stretch>
            <a:fillRect/>
          </a:stretch>
        </p:blipFill>
        <p:spPr>
          <a:xfrm>
            <a:off x="1187624" y="1417638"/>
            <a:ext cx="6480720" cy="5107706"/>
          </a:xfrm>
          <a:prstGeom prst="rect">
            <a:avLst/>
          </a:prstGeom>
        </p:spPr>
      </p:pic>
      <p:sp>
        <p:nvSpPr>
          <p:cNvPr id="4" name="Slide Number Placeholder 3"/>
          <p:cNvSpPr>
            <a:spLocks noGrp="1"/>
          </p:cNvSpPr>
          <p:nvPr>
            <p:ph type="sldNum" sz="quarter" idx="12"/>
          </p:nvPr>
        </p:nvSpPr>
        <p:spPr/>
        <p:txBody>
          <a:bodyPr/>
          <a:lstStyle/>
          <a:p>
            <a:fld id="{25C2CBD0-4E8A-462D-9424-859647FC3ED0}" type="slidenum">
              <a:rPr lang="en-US" smtClean="0"/>
              <a:pPr/>
              <a:t>29</a:t>
            </a:fld>
            <a:endParaRPr lang="en-US"/>
          </a:p>
        </p:txBody>
      </p:sp>
    </p:spTree>
    <p:extLst>
      <p:ext uri="{BB962C8B-B14F-4D97-AF65-F5344CB8AC3E}">
        <p14:creationId xmlns:p14="http://schemas.microsoft.com/office/powerpoint/2010/main" val="22735412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a:t>
            </a:fld>
            <a:endParaRPr lang="en-US"/>
          </a:p>
        </p:txBody>
      </p:sp>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a:solidFill>
                  <a:srgbClr val="B80000"/>
                </a:solidFill>
              </a:rPr>
              <a:t>Loops in C++</a:t>
            </a:r>
          </a:p>
        </p:txBody>
      </p:sp>
      <p:sp>
        <p:nvSpPr>
          <p:cNvPr id="9219" name="Rectangle 3"/>
          <p:cNvSpPr>
            <a:spLocks noGrp="1" noChangeArrowheads="1"/>
          </p:cNvSpPr>
          <p:nvPr>
            <p:ph type="body" sz="half" idx="1"/>
          </p:nvPr>
        </p:nvSpPr>
        <p:spPr>
          <a:xfrm>
            <a:off x="228600" y="914400"/>
            <a:ext cx="8140700" cy="5562600"/>
          </a:xfrm>
        </p:spPr>
        <p:txBody>
          <a:bodyPr>
            <a:normAutofit/>
          </a:bodyPr>
          <a:lstStyle/>
          <a:p>
            <a:pPr marL="742950" indent="-742950">
              <a:spcBef>
                <a:spcPts val="2400"/>
              </a:spcBef>
              <a:buFont typeface="+mj-lt"/>
              <a:buAutoNum type="arabicPeriod"/>
            </a:pPr>
            <a:r>
              <a:rPr lang="en-US" sz="3600" dirty="0">
                <a:solidFill>
                  <a:srgbClr val="B80000"/>
                </a:solidFill>
              </a:rPr>
              <a:t>for </a:t>
            </a:r>
            <a:r>
              <a:rPr lang="en-US" sz="3600" dirty="0"/>
              <a:t>loop</a:t>
            </a:r>
          </a:p>
          <a:p>
            <a:pPr marL="742950" indent="-742950">
              <a:spcBef>
                <a:spcPts val="2400"/>
              </a:spcBef>
              <a:buFont typeface="+mj-lt"/>
              <a:buAutoNum type="arabicPeriod"/>
            </a:pPr>
            <a:r>
              <a:rPr lang="en-US" sz="3600" dirty="0">
                <a:solidFill>
                  <a:srgbClr val="B80000"/>
                </a:solidFill>
              </a:rPr>
              <a:t>while </a:t>
            </a:r>
            <a:r>
              <a:rPr lang="en-US" sz="3600" dirty="0"/>
              <a:t>loop</a:t>
            </a:r>
          </a:p>
          <a:p>
            <a:pPr marL="742950" indent="-742950">
              <a:spcBef>
                <a:spcPts val="2400"/>
              </a:spcBef>
              <a:buFont typeface="+mj-lt"/>
              <a:buAutoNum type="arabicPeriod"/>
            </a:pPr>
            <a:r>
              <a:rPr lang="en-US" sz="3600" dirty="0">
                <a:solidFill>
                  <a:srgbClr val="B80000"/>
                </a:solidFill>
              </a:rPr>
              <a:t>do </a:t>
            </a:r>
            <a:r>
              <a:rPr lang="en-US" sz="3600" dirty="0"/>
              <a:t>loop</a:t>
            </a:r>
            <a:endParaRPr lang="en-US" sz="3400" dirty="0"/>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B80000"/>
                </a:solidFill>
              </a:rPr>
              <a:t>Example 1: for loop</a:t>
            </a:r>
          </a:p>
        </p:txBody>
      </p:sp>
      <p:sp>
        <p:nvSpPr>
          <p:cNvPr id="3" name="Content Placeholder 2"/>
          <p:cNvSpPr>
            <a:spLocks noGrp="1"/>
          </p:cNvSpPr>
          <p:nvPr>
            <p:ph idx="1"/>
          </p:nvPr>
        </p:nvSpPr>
        <p:spPr/>
        <p:txBody>
          <a:bodyPr>
            <a:normAutofit fontScale="77500" lnSpcReduction="20000"/>
          </a:bodyPr>
          <a:lstStyle/>
          <a:p>
            <a:pPr marL="0" indent="0">
              <a:buNone/>
            </a:pPr>
            <a:r>
              <a:rPr lang="en-US" sz="4100" b="1" dirty="0"/>
              <a:t>Printing Numbers From 1 to 5</a:t>
            </a:r>
            <a:endParaRPr lang="en-US" sz="4100" dirty="0"/>
          </a:p>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 </a:t>
            </a:r>
          </a:p>
          <a:p>
            <a:pPr marL="0" indent="0">
              <a:buNone/>
            </a:pPr>
            <a:r>
              <a:rPr lang="en-US" dirty="0"/>
              <a:t>{</a:t>
            </a:r>
          </a:p>
          <a:p>
            <a:pPr marL="0" indent="0">
              <a:buNone/>
            </a:pPr>
            <a:r>
              <a:rPr lang="en-US" dirty="0"/>
              <a:t>      for (</a:t>
            </a:r>
            <a:r>
              <a:rPr lang="en-US" dirty="0" err="1"/>
              <a:t>int</a:t>
            </a:r>
            <a:r>
              <a:rPr lang="en-US" dirty="0"/>
              <a: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a:t>
            </a:r>
          </a:p>
          <a:p>
            <a:pPr marL="0" indent="0">
              <a:buNone/>
            </a:pPr>
            <a:r>
              <a:rPr lang="en-US" dirty="0"/>
              <a:t>        </a:t>
            </a:r>
            <a:r>
              <a:rPr lang="en-US" dirty="0" err="1"/>
              <a:t>cout</a:t>
            </a:r>
            <a:r>
              <a:rPr lang="en-US" dirty="0"/>
              <a:t> &lt;&lt; </a:t>
            </a:r>
            <a:r>
              <a:rPr lang="en-US" dirty="0" err="1"/>
              <a:t>i</a:t>
            </a:r>
            <a:r>
              <a:rPr lang="en-US" dirty="0"/>
              <a:t> &lt;&lt; " ";</a:t>
            </a:r>
          </a:p>
          <a:p>
            <a:pPr marL="0" indent="0">
              <a:buNone/>
            </a:pPr>
            <a:r>
              <a:rPr lang="en-US" dirty="0"/>
              <a:t>       }</a:t>
            </a:r>
          </a:p>
          <a:p>
            <a:pPr marL="0" indent="0">
              <a:buNone/>
            </a:pPr>
            <a:r>
              <a:rPr lang="en-US" dirty="0"/>
              <a:t>    return 0;</a:t>
            </a:r>
          </a:p>
          <a:p>
            <a:pPr marL="0" indent="0">
              <a:buNone/>
            </a:pP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25C2CBD0-4E8A-462D-9424-859647FC3ED0}" type="slidenum">
              <a:rPr lang="en-US" smtClean="0"/>
              <a:pPr/>
              <a:t>30</a:t>
            </a:fld>
            <a:endParaRPr lang="en-US"/>
          </a:p>
        </p:txBody>
      </p:sp>
      <p:pic>
        <p:nvPicPr>
          <p:cNvPr id="5" name="Picture 4"/>
          <p:cNvPicPr>
            <a:picLocks noChangeAspect="1"/>
          </p:cNvPicPr>
          <p:nvPr/>
        </p:nvPicPr>
        <p:blipFill>
          <a:blip r:embed="rId2"/>
          <a:stretch>
            <a:fillRect/>
          </a:stretch>
        </p:blipFill>
        <p:spPr>
          <a:xfrm>
            <a:off x="1835696" y="5369707"/>
            <a:ext cx="5472608" cy="1157338"/>
          </a:xfrm>
          <a:prstGeom prst="rect">
            <a:avLst/>
          </a:prstGeom>
        </p:spPr>
      </p:pic>
      <p:pic>
        <p:nvPicPr>
          <p:cNvPr id="6" name="Picture 5"/>
          <p:cNvPicPr>
            <a:picLocks noChangeAspect="1"/>
          </p:cNvPicPr>
          <p:nvPr/>
        </p:nvPicPr>
        <p:blipFill>
          <a:blip r:embed="rId3"/>
          <a:stretch>
            <a:fillRect/>
          </a:stretch>
        </p:blipFill>
        <p:spPr>
          <a:xfrm>
            <a:off x="901101" y="1440670"/>
            <a:ext cx="7754888" cy="3837756"/>
          </a:xfrm>
          <a:prstGeom prst="rect">
            <a:avLst/>
          </a:prstGeom>
        </p:spPr>
      </p:pic>
    </p:spTree>
    <p:extLst>
      <p:ext uri="{BB962C8B-B14F-4D97-AF65-F5344CB8AC3E}">
        <p14:creationId xmlns:p14="http://schemas.microsoft.com/office/powerpoint/2010/main" val="333598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80000"/>
                </a:solidFill>
              </a:rPr>
              <a:t>Example 2: for loop</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4000" b="1" dirty="0"/>
              <a:t>// C++ Program to display a text 5 times</a:t>
            </a:r>
          </a:p>
          <a:p>
            <a:pPr marL="0" indent="0">
              <a:buNone/>
            </a:pPr>
            <a:endParaRPr lang="en-US" dirty="0"/>
          </a:p>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 </a:t>
            </a:r>
          </a:p>
          <a:p>
            <a:pPr marL="0" indent="0">
              <a:buNone/>
            </a:pPr>
            <a:r>
              <a:rPr lang="en-US" dirty="0"/>
              <a:t>{</a:t>
            </a:r>
          </a:p>
          <a:p>
            <a:pPr marL="0" indent="0">
              <a:buNone/>
            </a:pPr>
            <a:r>
              <a:rPr lang="en-US" dirty="0"/>
              <a:t>    for (</a:t>
            </a:r>
            <a:r>
              <a:rPr lang="en-US" dirty="0" err="1"/>
              <a:t>int</a:t>
            </a:r>
            <a:r>
              <a:rPr lang="en-US" dirty="0"/>
              <a:t> </a:t>
            </a:r>
            <a:r>
              <a:rPr lang="en-US" dirty="0" err="1"/>
              <a:t>i</a:t>
            </a:r>
            <a:r>
              <a:rPr lang="en-US" dirty="0"/>
              <a:t> = 1; </a:t>
            </a:r>
            <a:r>
              <a:rPr lang="en-US" dirty="0" err="1"/>
              <a:t>i</a:t>
            </a:r>
            <a:r>
              <a:rPr lang="en-US" dirty="0"/>
              <a:t> &lt;= 5; ++</a:t>
            </a:r>
            <a:r>
              <a:rPr lang="en-US" dirty="0" err="1"/>
              <a:t>i</a:t>
            </a:r>
            <a:r>
              <a:rPr lang="en-US" dirty="0"/>
              <a:t>)</a:t>
            </a:r>
          </a:p>
          <a:p>
            <a:pPr marL="0" indent="0">
              <a:buNone/>
            </a:pPr>
            <a:r>
              <a:rPr lang="en-US" dirty="0"/>
              <a:t> {</a:t>
            </a:r>
          </a:p>
          <a:p>
            <a:pPr marL="0" indent="0">
              <a:buNone/>
            </a:pPr>
            <a:r>
              <a:rPr lang="en-US" dirty="0"/>
              <a:t>        </a:t>
            </a:r>
            <a:r>
              <a:rPr lang="en-US" dirty="0" err="1"/>
              <a:t>cout</a:t>
            </a:r>
            <a:r>
              <a:rPr lang="en-US" dirty="0"/>
              <a:t> &lt;&lt;  "Hello World! " &lt;&lt; </a:t>
            </a:r>
            <a:r>
              <a:rPr lang="en-US" dirty="0" err="1"/>
              <a:t>endl</a:t>
            </a:r>
            <a:r>
              <a:rPr lang="en-US" dirty="0"/>
              <a:t>;</a:t>
            </a:r>
          </a:p>
          <a:p>
            <a:pPr marL="0" indent="0">
              <a:buNone/>
            </a:pPr>
            <a:r>
              <a:rPr lang="en-US" dirty="0"/>
              <a:t>    }</a:t>
            </a:r>
          </a:p>
          <a:p>
            <a:pPr marL="0" indent="0">
              <a:buNone/>
            </a:pPr>
            <a:r>
              <a:rPr lang="en-US" dirty="0"/>
              <a:t>    return 0;</a:t>
            </a:r>
          </a:p>
          <a:p>
            <a:pPr marL="0" indent="0">
              <a:buNone/>
            </a:pPr>
            <a:r>
              <a:rPr lang="en-US" dirty="0"/>
              <a:t>}</a:t>
            </a:r>
          </a:p>
        </p:txBody>
      </p:sp>
      <p:sp>
        <p:nvSpPr>
          <p:cNvPr id="4" name="Slide Number Placeholder 3"/>
          <p:cNvSpPr>
            <a:spLocks noGrp="1"/>
          </p:cNvSpPr>
          <p:nvPr>
            <p:ph type="sldNum" sz="quarter" idx="12"/>
          </p:nvPr>
        </p:nvSpPr>
        <p:spPr/>
        <p:txBody>
          <a:bodyPr/>
          <a:lstStyle/>
          <a:p>
            <a:fld id="{25C2CBD0-4E8A-462D-9424-859647FC3ED0}" type="slidenum">
              <a:rPr lang="en-US" smtClean="0"/>
              <a:pPr/>
              <a:t>31</a:t>
            </a:fld>
            <a:endParaRPr lang="en-US"/>
          </a:p>
        </p:txBody>
      </p:sp>
      <p:pic>
        <p:nvPicPr>
          <p:cNvPr id="5" name="Picture 4"/>
          <p:cNvPicPr>
            <a:picLocks noChangeAspect="1"/>
          </p:cNvPicPr>
          <p:nvPr/>
        </p:nvPicPr>
        <p:blipFill>
          <a:blip r:embed="rId2"/>
          <a:stretch>
            <a:fillRect/>
          </a:stretch>
        </p:blipFill>
        <p:spPr>
          <a:xfrm>
            <a:off x="683568" y="5276825"/>
            <a:ext cx="7074942" cy="1285314"/>
          </a:xfrm>
          <a:prstGeom prst="rect">
            <a:avLst/>
          </a:prstGeom>
        </p:spPr>
      </p:pic>
      <p:pic>
        <p:nvPicPr>
          <p:cNvPr id="6" name="Picture 5"/>
          <p:cNvPicPr>
            <a:picLocks noChangeAspect="1"/>
          </p:cNvPicPr>
          <p:nvPr/>
        </p:nvPicPr>
        <p:blipFill>
          <a:blip r:embed="rId3"/>
          <a:stretch>
            <a:fillRect/>
          </a:stretch>
        </p:blipFill>
        <p:spPr>
          <a:xfrm>
            <a:off x="457200" y="1465263"/>
            <a:ext cx="8435280" cy="3763937"/>
          </a:xfrm>
          <a:prstGeom prst="rect">
            <a:avLst/>
          </a:prstGeom>
        </p:spPr>
      </p:pic>
    </p:spTree>
    <p:extLst>
      <p:ext uri="{BB962C8B-B14F-4D97-AF65-F5344CB8AC3E}">
        <p14:creationId xmlns:p14="http://schemas.microsoft.com/office/powerpoint/2010/main" val="1215245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B80000"/>
                </a:solidFill>
              </a:rPr>
              <a:t>Example 3: for loop</a:t>
            </a:r>
            <a:endParaRPr lang="en-US" dirty="0"/>
          </a:p>
        </p:txBody>
      </p:sp>
      <p:sp>
        <p:nvSpPr>
          <p:cNvPr id="3" name="Content Placeholder 2"/>
          <p:cNvSpPr>
            <a:spLocks noGrp="1"/>
          </p:cNvSpPr>
          <p:nvPr>
            <p:ph idx="1"/>
          </p:nvPr>
        </p:nvSpPr>
        <p:spPr/>
        <p:txBody>
          <a:bodyPr>
            <a:noAutofit/>
          </a:bodyPr>
          <a:lstStyle/>
          <a:p>
            <a:pPr marL="0" indent="0">
              <a:buNone/>
            </a:pPr>
            <a:r>
              <a:rPr lang="en-US" sz="1600" b="1" dirty="0"/>
              <a:t>\\Find the sum of first n Natural Numbers</a:t>
            </a:r>
          </a:p>
          <a:p>
            <a:pPr marL="0" indent="0">
              <a:buNone/>
            </a:pPr>
            <a:r>
              <a:rPr lang="en-US" sz="1600" dirty="0"/>
              <a:t>#include &lt;</a:t>
            </a:r>
            <a:r>
              <a:rPr lang="en-US" sz="1600" dirty="0" err="1"/>
              <a:t>iostream</a:t>
            </a:r>
            <a:r>
              <a:rPr lang="en-US" sz="1600" dirty="0"/>
              <a:t>&gt;</a:t>
            </a:r>
          </a:p>
          <a:p>
            <a:pPr marL="0" indent="0">
              <a:buNone/>
            </a:pPr>
            <a:r>
              <a:rPr lang="en-US" sz="1600" dirty="0"/>
              <a:t>using namespace </a:t>
            </a:r>
            <a:r>
              <a:rPr lang="en-US" sz="1600" dirty="0" err="1"/>
              <a:t>std</a:t>
            </a:r>
            <a:r>
              <a:rPr lang="en-US" sz="1600" dirty="0"/>
              <a:t>;</a:t>
            </a:r>
          </a:p>
          <a:p>
            <a:pPr marL="0" indent="0">
              <a:buNone/>
            </a:pPr>
            <a:r>
              <a:rPr lang="en-US" sz="1600" dirty="0" err="1"/>
              <a:t>int</a:t>
            </a:r>
            <a:r>
              <a:rPr lang="en-US" sz="1600" dirty="0"/>
              <a:t> main()</a:t>
            </a:r>
          </a:p>
          <a:p>
            <a:pPr marL="0" indent="0">
              <a:buNone/>
            </a:pPr>
            <a:r>
              <a:rPr lang="en-US" sz="1600" dirty="0"/>
              <a:t> {</a:t>
            </a:r>
          </a:p>
          <a:p>
            <a:pPr marL="0" indent="0">
              <a:buNone/>
            </a:pPr>
            <a:r>
              <a:rPr lang="en-US" sz="1600" dirty="0"/>
              <a:t>    </a:t>
            </a:r>
            <a:r>
              <a:rPr lang="en-US" sz="1600" dirty="0" err="1"/>
              <a:t>int</a:t>
            </a:r>
            <a:r>
              <a:rPr lang="en-US" sz="1600" dirty="0"/>
              <a:t> </a:t>
            </a:r>
            <a:r>
              <a:rPr lang="en-US" sz="1600" dirty="0" err="1"/>
              <a:t>num</a:t>
            </a:r>
            <a:r>
              <a:rPr lang="en-US" sz="1600" dirty="0"/>
              <a:t>, sum;</a:t>
            </a:r>
          </a:p>
          <a:p>
            <a:pPr marL="0" indent="0">
              <a:buNone/>
            </a:pPr>
            <a:r>
              <a:rPr lang="en-US" sz="1600" dirty="0"/>
              <a:t>    sum = 0;</a:t>
            </a:r>
          </a:p>
          <a:p>
            <a:pPr marL="0" indent="0">
              <a:buNone/>
            </a:pPr>
            <a:r>
              <a:rPr lang="en-US" sz="1600" dirty="0"/>
              <a:t>    </a:t>
            </a:r>
            <a:r>
              <a:rPr lang="en-US" sz="1600" dirty="0" err="1"/>
              <a:t>cout</a:t>
            </a:r>
            <a:r>
              <a:rPr lang="en-US" sz="1600" dirty="0"/>
              <a:t> &lt;&lt; "Enter a positive integer: ";</a:t>
            </a:r>
          </a:p>
          <a:p>
            <a:pPr marL="0" indent="0">
              <a:buNone/>
            </a:pPr>
            <a:r>
              <a:rPr lang="en-US" sz="1600" dirty="0"/>
              <a:t>    </a:t>
            </a:r>
            <a:r>
              <a:rPr lang="en-US" sz="1600" dirty="0" err="1"/>
              <a:t>cin</a:t>
            </a:r>
            <a:r>
              <a:rPr lang="en-US" sz="1600" dirty="0"/>
              <a:t> &gt;&gt; </a:t>
            </a:r>
            <a:r>
              <a:rPr lang="en-US" sz="1600" dirty="0" err="1"/>
              <a:t>num</a:t>
            </a:r>
            <a:r>
              <a:rPr lang="en-US" sz="1600" dirty="0"/>
              <a:t>;</a:t>
            </a:r>
          </a:p>
          <a:p>
            <a:pPr marL="0" indent="0">
              <a:buNone/>
            </a:pPr>
            <a:r>
              <a:rPr lang="en-US" sz="1600" dirty="0"/>
              <a:t>    for (</a:t>
            </a:r>
            <a:r>
              <a:rPr lang="en-US" sz="1600" dirty="0" err="1"/>
              <a:t>int</a:t>
            </a:r>
            <a:r>
              <a:rPr lang="en-US" sz="1600" dirty="0"/>
              <a:t> </a:t>
            </a:r>
            <a:r>
              <a:rPr lang="en-US" sz="1600" dirty="0" err="1"/>
              <a:t>i</a:t>
            </a:r>
            <a:r>
              <a:rPr lang="en-US" sz="1600" dirty="0"/>
              <a:t> = 1; </a:t>
            </a:r>
            <a:r>
              <a:rPr lang="en-US" sz="1600" dirty="0" err="1"/>
              <a:t>i</a:t>
            </a:r>
            <a:r>
              <a:rPr lang="en-US" sz="1600" dirty="0"/>
              <a:t> &lt;= </a:t>
            </a:r>
            <a:r>
              <a:rPr lang="en-US" sz="1600" dirty="0" err="1"/>
              <a:t>num</a:t>
            </a:r>
            <a:r>
              <a:rPr lang="en-US" sz="1600" dirty="0"/>
              <a:t>; ++</a:t>
            </a:r>
            <a:r>
              <a:rPr lang="en-US" sz="1600" dirty="0" err="1"/>
              <a:t>i</a:t>
            </a:r>
            <a:r>
              <a:rPr lang="en-US" sz="1600" dirty="0"/>
              <a:t>) </a:t>
            </a:r>
          </a:p>
          <a:p>
            <a:pPr marL="0" indent="0">
              <a:buNone/>
            </a:pPr>
            <a:r>
              <a:rPr lang="en-US" sz="1600" dirty="0"/>
              <a:t>   {</a:t>
            </a:r>
          </a:p>
          <a:p>
            <a:pPr marL="0" indent="0">
              <a:buNone/>
            </a:pPr>
            <a:r>
              <a:rPr lang="en-US" sz="1600" dirty="0"/>
              <a:t>        sum += </a:t>
            </a:r>
            <a:r>
              <a:rPr lang="en-US" sz="1600" dirty="0" err="1"/>
              <a:t>i</a:t>
            </a:r>
            <a:r>
              <a:rPr lang="en-US" sz="1600" dirty="0"/>
              <a:t>;</a:t>
            </a:r>
          </a:p>
          <a:p>
            <a:pPr marL="0" indent="0">
              <a:buNone/>
            </a:pPr>
            <a:r>
              <a:rPr lang="en-US" sz="1600" dirty="0"/>
              <a:t>    }</a:t>
            </a:r>
          </a:p>
          <a:p>
            <a:pPr marL="0" indent="0">
              <a:buNone/>
            </a:pPr>
            <a:r>
              <a:rPr lang="en-US" sz="1600" dirty="0"/>
              <a:t>    </a:t>
            </a:r>
            <a:r>
              <a:rPr lang="en-US" sz="1600" dirty="0" err="1"/>
              <a:t>cout</a:t>
            </a:r>
            <a:r>
              <a:rPr lang="en-US" sz="1600" dirty="0"/>
              <a:t> &lt;&lt; "Sum = " &lt;&lt; sum &lt;&lt; </a:t>
            </a:r>
            <a:r>
              <a:rPr lang="en-US" sz="1600" dirty="0" err="1"/>
              <a:t>endl</a:t>
            </a:r>
            <a:r>
              <a:rPr lang="en-US" sz="1600" dirty="0"/>
              <a:t>;</a:t>
            </a:r>
          </a:p>
          <a:p>
            <a:pPr marL="0" indent="0">
              <a:buNone/>
            </a:pPr>
            <a:r>
              <a:rPr lang="en-US" sz="1600" dirty="0"/>
              <a:t>    return 0;</a:t>
            </a:r>
          </a:p>
          <a:p>
            <a:pPr marL="0" indent="0">
              <a:buNone/>
            </a:pPr>
            <a:r>
              <a:rPr lang="en-US" sz="1600" dirty="0"/>
              <a:t>}</a:t>
            </a:r>
          </a:p>
        </p:txBody>
      </p:sp>
      <p:sp>
        <p:nvSpPr>
          <p:cNvPr id="4" name="Slide Number Placeholder 3"/>
          <p:cNvSpPr>
            <a:spLocks noGrp="1"/>
          </p:cNvSpPr>
          <p:nvPr>
            <p:ph type="sldNum" sz="quarter" idx="12"/>
          </p:nvPr>
        </p:nvSpPr>
        <p:spPr/>
        <p:txBody>
          <a:bodyPr/>
          <a:lstStyle/>
          <a:p>
            <a:fld id="{25C2CBD0-4E8A-462D-9424-859647FC3ED0}" type="slidenum">
              <a:rPr lang="en-US" smtClean="0"/>
              <a:pPr/>
              <a:t>32</a:t>
            </a:fld>
            <a:endParaRPr lang="en-US"/>
          </a:p>
        </p:txBody>
      </p:sp>
      <p:pic>
        <p:nvPicPr>
          <p:cNvPr id="5" name="Picture 4"/>
          <p:cNvPicPr>
            <a:picLocks noChangeAspect="1"/>
          </p:cNvPicPr>
          <p:nvPr/>
        </p:nvPicPr>
        <p:blipFill>
          <a:blip r:embed="rId2"/>
          <a:stretch>
            <a:fillRect/>
          </a:stretch>
        </p:blipFill>
        <p:spPr>
          <a:xfrm>
            <a:off x="228600" y="4959839"/>
            <a:ext cx="8686800" cy="1400175"/>
          </a:xfrm>
          <a:prstGeom prst="rect">
            <a:avLst/>
          </a:prstGeom>
        </p:spPr>
      </p:pic>
    </p:spTree>
    <p:extLst>
      <p:ext uri="{BB962C8B-B14F-4D97-AF65-F5344CB8AC3E}">
        <p14:creationId xmlns:p14="http://schemas.microsoft.com/office/powerpoint/2010/main" val="344726659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33</a:t>
            </a:fld>
            <a:endParaRPr lang="en-US"/>
          </a:p>
        </p:txBody>
      </p:sp>
      <p:sp>
        <p:nvSpPr>
          <p:cNvPr id="9218" name="Rectangle 2"/>
          <p:cNvSpPr>
            <a:spLocks noGrp="1" noChangeArrowheads="1"/>
          </p:cNvSpPr>
          <p:nvPr>
            <p:ph type="title"/>
          </p:nvPr>
        </p:nvSpPr>
        <p:spPr>
          <a:xfrm>
            <a:off x="103905" y="94528"/>
            <a:ext cx="8435975" cy="715962"/>
          </a:xfrm>
        </p:spPr>
        <p:txBody>
          <a:bodyPr>
            <a:normAutofit fontScale="90000"/>
          </a:bodyPr>
          <a:lstStyle/>
          <a:p>
            <a:r>
              <a:rPr lang="en-US" dirty="0">
                <a:solidFill>
                  <a:srgbClr val="B80000"/>
                </a:solidFill>
              </a:rPr>
              <a:t>Example 4: for loop</a:t>
            </a:r>
          </a:p>
        </p:txBody>
      </p:sp>
      <p:sp>
        <p:nvSpPr>
          <p:cNvPr id="9219" name="Rectangle 3"/>
          <p:cNvSpPr>
            <a:spLocks noGrp="1" noChangeArrowheads="1"/>
          </p:cNvSpPr>
          <p:nvPr>
            <p:ph type="body" sz="half" idx="1"/>
          </p:nvPr>
        </p:nvSpPr>
        <p:spPr>
          <a:xfrm>
            <a:off x="117760" y="914400"/>
            <a:ext cx="8915400" cy="5943600"/>
          </a:xfrm>
        </p:spPr>
        <p:txBody>
          <a:bodyPr>
            <a:normAutofit fontScale="92500" lnSpcReduction="20000"/>
          </a:bodyPr>
          <a:lstStyle/>
          <a:p>
            <a:pPr>
              <a:buNone/>
            </a:pPr>
            <a:r>
              <a:rPr lang="en-US" sz="3600" dirty="0"/>
              <a:t>#include &lt;</a:t>
            </a:r>
            <a:r>
              <a:rPr lang="en-US" sz="3600" dirty="0" err="1"/>
              <a:t>iostream</a:t>
            </a:r>
            <a:r>
              <a:rPr lang="en-US" sz="3600" dirty="0"/>
              <a:t>&gt;</a:t>
            </a:r>
          </a:p>
          <a:p>
            <a:pPr>
              <a:buNone/>
            </a:pPr>
            <a:r>
              <a:rPr lang="en-US" sz="3600" dirty="0"/>
              <a:t>using namespace std;</a:t>
            </a:r>
          </a:p>
          <a:p>
            <a:pPr>
              <a:buNone/>
            </a:pPr>
            <a:r>
              <a:rPr lang="en-US" sz="3600" dirty="0" err="1"/>
              <a:t>int</a:t>
            </a:r>
            <a:r>
              <a:rPr lang="en-US" sz="3600" dirty="0"/>
              <a:t> main()</a:t>
            </a:r>
          </a:p>
          <a:p>
            <a:pPr>
              <a:buNone/>
            </a:pPr>
            <a:r>
              <a:rPr lang="en-US" sz="3600" dirty="0"/>
              <a:t>{</a:t>
            </a:r>
          </a:p>
          <a:p>
            <a:pPr>
              <a:buNone/>
            </a:pPr>
            <a:r>
              <a:rPr lang="en-US" sz="3600" dirty="0"/>
              <a:t>	</a:t>
            </a:r>
            <a:r>
              <a:rPr lang="en-US" sz="3600" dirty="0" err="1"/>
              <a:t>int</a:t>
            </a:r>
            <a:r>
              <a:rPr lang="en-US" sz="3600" dirty="0"/>
              <a:t> j; </a:t>
            </a:r>
          </a:p>
          <a:p>
            <a:pPr>
              <a:buNone/>
            </a:pPr>
            <a:r>
              <a:rPr lang="en-US" sz="3600" dirty="0"/>
              <a:t>	</a:t>
            </a:r>
          </a:p>
          <a:p>
            <a:pPr>
              <a:buNone/>
            </a:pPr>
            <a:r>
              <a:rPr lang="en-US" sz="3600" dirty="0"/>
              <a:t>	</a:t>
            </a:r>
            <a:r>
              <a:rPr lang="en-US" sz="3600" dirty="0">
                <a:solidFill>
                  <a:srgbClr val="2C14DE"/>
                </a:solidFill>
              </a:rPr>
              <a:t>for </a:t>
            </a:r>
            <a:r>
              <a:rPr lang="en-US" sz="3600" dirty="0"/>
              <a:t>(j=0; j&lt;10; j++)</a:t>
            </a:r>
          </a:p>
          <a:p>
            <a:pPr>
              <a:buNone/>
            </a:pPr>
            <a:r>
              <a:rPr lang="en-US" sz="3600" dirty="0"/>
              <a:t>		</a:t>
            </a:r>
            <a:r>
              <a:rPr lang="en-US" sz="3600" dirty="0" err="1"/>
              <a:t>cout</a:t>
            </a:r>
            <a:r>
              <a:rPr lang="en-US" sz="3600" dirty="0"/>
              <a:t> &lt;&lt; j * j &lt;&lt;</a:t>
            </a:r>
            <a:r>
              <a:rPr lang="en-US" sz="3600" dirty="0" err="1"/>
              <a:t>endl</a:t>
            </a:r>
            <a:r>
              <a:rPr lang="en-US" sz="3600" dirty="0"/>
              <a:t>;</a:t>
            </a:r>
          </a:p>
          <a:p>
            <a:pPr>
              <a:buNone/>
            </a:pPr>
            <a:r>
              <a:rPr lang="en-US" sz="3600" dirty="0"/>
              <a:t>		</a:t>
            </a:r>
          </a:p>
          <a:p>
            <a:pPr>
              <a:buNone/>
            </a:pPr>
            <a:r>
              <a:rPr lang="en-US" sz="3600" dirty="0"/>
              <a:t>	return 0;</a:t>
            </a:r>
          </a:p>
          <a:p>
            <a:pPr>
              <a:buNone/>
            </a:pPr>
            <a:r>
              <a:rPr lang="en-US" sz="3600" dirty="0"/>
              <a:t>}</a:t>
            </a: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34</a:t>
            </a:fld>
            <a:endParaRPr lang="en-US"/>
          </a:p>
        </p:txBody>
      </p:sp>
      <p:sp>
        <p:nvSpPr>
          <p:cNvPr id="9218" name="Rectangle 2"/>
          <p:cNvSpPr>
            <a:spLocks noGrp="1" noChangeArrowheads="1"/>
          </p:cNvSpPr>
          <p:nvPr>
            <p:ph type="title"/>
          </p:nvPr>
        </p:nvSpPr>
        <p:spPr>
          <a:xfrm>
            <a:off x="103905" y="94528"/>
            <a:ext cx="9040095" cy="715962"/>
          </a:xfrm>
        </p:spPr>
        <p:txBody>
          <a:bodyPr>
            <a:normAutofit fontScale="90000"/>
          </a:bodyPr>
          <a:lstStyle/>
          <a:p>
            <a:r>
              <a:rPr lang="en-US" dirty="0">
                <a:solidFill>
                  <a:srgbClr val="B80000"/>
                </a:solidFill>
              </a:rPr>
              <a:t>Example 5: for loop</a:t>
            </a:r>
          </a:p>
        </p:txBody>
      </p:sp>
      <p:sp>
        <p:nvSpPr>
          <p:cNvPr id="9219" name="Rectangle 3"/>
          <p:cNvSpPr>
            <a:spLocks noGrp="1" noChangeArrowheads="1"/>
          </p:cNvSpPr>
          <p:nvPr>
            <p:ph type="body" sz="half" idx="1"/>
          </p:nvPr>
        </p:nvSpPr>
        <p:spPr>
          <a:xfrm>
            <a:off x="48485" y="914400"/>
            <a:ext cx="9026240" cy="5943600"/>
          </a:xfrm>
        </p:spPr>
        <p:txBody>
          <a:bodyPr>
            <a:noAutofit/>
          </a:bodyPr>
          <a:lstStyle/>
          <a:p>
            <a:pPr>
              <a:buNone/>
            </a:pPr>
            <a:r>
              <a:rPr lang="en-US" dirty="0">
                <a:solidFill>
                  <a:srgbClr val="2C14DE"/>
                </a:solidFill>
              </a:rPr>
              <a:t> </a:t>
            </a:r>
            <a:r>
              <a:rPr lang="en-US" dirty="0"/>
              <a:t>- Get a number form user and calculate its factorial:</a:t>
            </a:r>
          </a:p>
          <a:p>
            <a:pPr>
              <a:buNone/>
            </a:pPr>
            <a:endParaRPr lang="en-US" dirty="0"/>
          </a:p>
          <a:p>
            <a:pPr>
              <a:buNone/>
            </a:pPr>
            <a:r>
              <a:rPr lang="en-US" dirty="0"/>
              <a:t>For any positive number </a:t>
            </a:r>
            <a:r>
              <a:rPr lang="en-US" i="1" dirty="0"/>
              <a:t>n</a:t>
            </a:r>
            <a:r>
              <a:rPr lang="en-US" dirty="0"/>
              <a:t>, it's factorial is given by:</a:t>
            </a:r>
          </a:p>
          <a:p>
            <a:r>
              <a:rPr lang="en-US" dirty="0"/>
              <a:t>factorial = 1*2*3...*n</a:t>
            </a:r>
          </a:p>
          <a:p>
            <a:r>
              <a:rPr lang="en-US" dirty="0"/>
              <a:t>Factorial of negative number cannot be found and factorial of 0 is 1.</a:t>
            </a:r>
          </a:p>
          <a:p>
            <a:pPr marL="0" indent="0">
              <a:buNone/>
            </a:pPr>
            <a:r>
              <a:rPr lang="en-US" dirty="0"/>
              <a:t>In this program below, user is asked to enter a positive integer. Then the factorial of that number is computed and displayed in the screen.</a:t>
            </a:r>
          </a:p>
          <a:p>
            <a:endParaRPr lang="en-US" dirty="0"/>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fade">
                                      <p:cBhvr>
                                        <p:cTn id="7" dur="1000"/>
                                        <p:tgtEl>
                                          <p:spTgt spid="9219">
                                            <p:txEl>
                                              <p:pRg st="2" end="2"/>
                                            </p:txEl>
                                          </p:spTgt>
                                        </p:tgtEl>
                                      </p:cBhvr>
                                    </p:animEffect>
                                    <p:anim calcmode="lin" valueType="num">
                                      <p:cBhvr>
                                        <p:cTn id="8"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19">
                                            <p:txEl>
                                              <p:pRg st="3" end="3"/>
                                            </p:txEl>
                                          </p:spTgt>
                                        </p:tgtEl>
                                        <p:attrNameLst>
                                          <p:attrName>style.visibility</p:attrName>
                                        </p:attrNameLst>
                                      </p:cBhvr>
                                      <p:to>
                                        <p:strVal val="visible"/>
                                      </p:to>
                                    </p:set>
                                    <p:animEffect transition="in" filter="fade">
                                      <p:cBhvr>
                                        <p:cTn id="12" dur="1000"/>
                                        <p:tgtEl>
                                          <p:spTgt spid="9219">
                                            <p:txEl>
                                              <p:pRg st="3" end="3"/>
                                            </p:txEl>
                                          </p:spTgt>
                                        </p:tgtEl>
                                      </p:cBhvr>
                                    </p:animEffect>
                                    <p:anim calcmode="lin" valueType="num">
                                      <p:cBhvr>
                                        <p:cTn id="13"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921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fade">
                                      <p:cBhvr>
                                        <p:cTn id="17" dur="1000"/>
                                        <p:tgtEl>
                                          <p:spTgt spid="9219">
                                            <p:txEl>
                                              <p:pRg st="4" end="4"/>
                                            </p:txEl>
                                          </p:spTgt>
                                        </p:tgtEl>
                                      </p:cBhvr>
                                    </p:animEffect>
                                    <p:anim calcmode="lin" valueType="num">
                                      <p:cBhvr>
                                        <p:cTn id="18"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921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fade">
                                      <p:cBhvr>
                                        <p:cTn id="22" dur="1000"/>
                                        <p:tgtEl>
                                          <p:spTgt spid="9219">
                                            <p:txEl>
                                              <p:pRg st="5" end="5"/>
                                            </p:txEl>
                                          </p:spTgt>
                                        </p:tgtEl>
                                      </p:cBhvr>
                                    </p:animEffect>
                                    <p:anim calcmode="lin" valueType="num">
                                      <p:cBhvr>
                                        <p:cTn id="23"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B80000"/>
                </a:solidFill>
              </a:rPr>
              <a:t>Cont</a:t>
            </a:r>
            <a:r>
              <a:rPr lang="en-US" dirty="0">
                <a:solidFill>
                  <a:srgbClr val="B80000"/>
                </a:solidFill>
              </a:rPr>
              <a:t>…</a:t>
            </a:r>
            <a:endParaRPr lang="en-US" dirty="0"/>
          </a:p>
        </p:txBody>
      </p:sp>
      <p:pic>
        <p:nvPicPr>
          <p:cNvPr id="7" name="Picture 6"/>
          <p:cNvPicPr>
            <a:picLocks noChangeAspect="1"/>
          </p:cNvPicPr>
          <p:nvPr/>
        </p:nvPicPr>
        <p:blipFill>
          <a:blip r:embed="rId2"/>
          <a:stretch>
            <a:fillRect/>
          </a:stretch>
        </p:blipFill>
        <p:spPr>
          <a:xfrm>
            <a:off x="457200" y="1772816"/>
            <a:ext cx="8229600" cy="4248472"/>
          </a:xfrm>
          <a:prstGeom prst="rect">
            <a:avLst/>
          </a:prstGeom>
        </p:spPr>
      </p:pic>
      <p:sp>
        <p:nvSpPr>
          <p:cNvPr id="5" name="Slide Number Placeholder 4"/>
          <p:cNvSpPr>
            <a:spLocks noGrp="1"/>
          </p:cNvSpPr>
          <p:nvPr>
            <p:ph type="sldNum" sz="quarter" idx="12"/>
          </p:nvPr>
        </p:nvSpPr>
        <p:spPr/>
        <p:txBody>
          <a:bodyPr/>
          <a:lstStyle/>
          <a:p>
            <a:fld id="{1D474410-A3CD-4930-835E-FFCA3D92A822}" type="slidenum">
              <a:rPr lang="en-US" smtClean="0"/>
              <a:pPr/>
              <a:t>35</a:t>
            </a:fld>
            <a:endParaRPr lang="en-US"/>
          </a:p>
        </p:txBody>
      </p:sp>
      <p:pic>
        <p:nvPicPr>
          <p:cNvPr id="8" name="Picture 7"/>
          <p:cNvPicPr>
            <a:picLocks noChangeAspect="1"/>
          </p:cNvPicPr>
          <p:nvPr/>
        </p:nvPicPr>
        <p:blipFill>
          <a:blip r:embed="rId3"/>
          <a:stretch>
            <a:fillRect/>
          </a:stretch>
        </p:blipFill>
        <p:spPr>
          <a:xfrm>
            <a:off x="1979712" y="5260266"/>
            <a:ext cx="5688632" cy="833030"/>
          </a:xfrm>
          <a:prstGeom prst="rect">
            <a:avLst/>
          </a:prstGeom>
        </p:spPr>
      </p:pic>
      <p:pic>
        <p:nvPicPr>
          <p:cNvPr id="9" name="Picture 8"/>
          <p:cNvPicPr>
            <a:picLocks noChangeAspect="1"/>
          </p:cNvPicPr>
          <p:nvPr/>
        </p:nvPicPr>
        <p:blipFill>
          <a:blip r:embed="rId4"/>
          <a:stretch>
            <a:fillRect/>
          </a:stretch>
        </p:blipFill>
        <p:spPr>
          <a:xfrm>
            <a:off x="223837" y="1643062"/>
            <a:ext cx="8696325" cy="3571875"/>
          </a:xfrm>
          <a:prstGeom prst="rect">
            <a:avLst/>
          </a:prstGeom>
        </p:spPr>
      </p:pic>
    </p:spTree>
    <p:extLst>
      <p:ext uri="{BB962C8B-B14F-4D97-AF65-F5344CB8AC3E}">
        <p14:creationId xmlns:p14="http://schemas.microsoft.com/office/powerpoint/2010/main" val="18940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36</a:t>
            </a:fld>
            <a:endParaRPr lang="en-US"/>
          </a:p>
        </p:txBody>
      </p:sp>
      <p:sp>
        <p:nvSpPr>
          <p:cNvPr id="9218" name="Rectangle 2"/>
          <p:cNvSpPr>
            <a:spLocks noGrp="1" noChangeArrowheads="1"/>
          </p:cNvSpPr>
          <p:nvPr>
            <p:ph type="title"/>
          </p:nvPr>
        </p:nvSpPr>
        <p:spPr>
          <a:xfrm>
            <a:off x="103905" y="94528"/>
            <a:ext cx="9040095" cy="715962"/>
          </a:xfrm>
        </p:spPr>
        <p:txBody>
          <a:bodyPr>
            <a:normAutofit fontScale="90000"/>
          </a:bodyPr>
          <a:lstStyle/>
          <a:p>
            <a:r>
              <a:rPr lang="en-US" dirty="0">
                <a:solidFill>
                  <a:srgbClr val="B80000"/>
                </a:solidFill>
              </a:rPr>
              <a:t>Example: for loop</a:t>
            </a:r>
          </a:p>
        </p:txBody>
      </p:sp>
      <p:sp>
        <p:nvSpPr>
          <p:cNvPr id="9219" name="Rectangle 3"/>
          <p:cNvSpPr>
            <a:spLocks noGrp="1" noChangeArrowheads="1"/>
          </p:cNvSpPr>
          <p:nvPr>
            <p:ph type="body" sz="half" idx="1"/>
          </p:nvPr>
        </p:nvSpPr>
        <p:spPr>
          <a:xfrm>
            <a:off x="48485" y="914400"/>
            <a:ext cx="9026240" cy="5943600"/>
          </a:xfrm>
        </p:spPr>
        <p:txBody>
          <a:bodyPr>
            <a:noAutofit/>
          </a:bodyPr>
          <a:lstStyle/>
          <a:p>
            <a:pPr>
              <a:buNone/>
            </a:pPr>
            <a:r>
              <a:rPr lang="en-US" dirty="0">
                <a:solidFill>
                  <a:srgbClr val="2C14DE"/>
                </a:solidFill>
              </a:rPr>
              <a:t> </a:t>
            </a:r>
            <a:r>
              <a:rPr lang="en-US" dirty="0"/>
              <a:t>- Write a program that ask the user to enter a number.  The program should print the Cube of all integers starting from 1 to the Number.</a:t>
            </a:r>
          </a:p>
          <a:p>
            <a:pPr>
              <a:buNone/>
            </a:pPr>
            <a:r>
              <a:rPr lang="en-US" dirty="0"/>
              <a:t>E.g.,</a:t>
            </a:r>
          </a:p>
          <a:p>
            <a:pPr>
              <a:buNone/>
            </a:pPr>
            <a:r>
              <a:rPr lang="en-US" dirty="0"/>
              <a:t>		Enter a Number: 4</a:t>
            </a:r>
          </a:p>
          <a:p>
            <a:pPr>
              <a:buNone/>
            </a:pPr>
            <a:r>
              <a:rPr lang="en-US" dirty="0"/>
              <a:t>			1		1</a:t>
            </a:r>
          </a:p>
          <a:p>
            <a:pPr>
              <a:buNone/>
            </a:pPr>
            <a:r>
              <a:rPr lang="en-US" dirty="0"/>
              <a:t>   			2		6</a:t>
            </a:r>
          </a:p>
          <a:p>
            <a:pPr>
              <a:buNone/>
            </a:pPr>
            <a:r>
              <a:rPr lang="en-US" dirty="0"/>
              <a:t>			3		27</a:t>
            </a:r>
          </a:p>
          <a:p>
            <a:pPr>
              <a:buNone/>
            </a:pPr>
            <a:r>
              <a:rPr lang="en-US" dirty="0"/>
              <a:t>			4		64</a:t>
            </a: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37</a:t>
            </a:fld>
            <a:endParaRPr lang="en-US"/>
          </a:p>
        </p:txBody>
      </p:sp>
      <p:sp>
        <p:nvSpPr>
          <p:cNvPr id="9218" name="Rectangle 2"/>
          <p:cNvSpPr>
            <a:spLocks noGrp="1" noChangeArrowheads="1"/>
          </p:cNvSpPr>
          <p:nvPr>
            <p:ph type="title"/>
          </p:nvPr>
        </p:nvSpPr>
        <p:spPr>
          <a:xfrm>
            <a:off x="103905" y="94528"/>
            <a:ext cx="9040095" cy="715962"/>
          </a:xfrm>
        </p:spPr>
        <p:txBody>
          <a:bodyPr>
            <a:normAutofit fontScale="90000"/>
          </a:bodyPr>
          <a:lstStyle/>
          <a:p>
            <a:r>
              <a:rPr lang="en-US" i="1" dirty="0" err="1">
                <a:solidFill>
                  <a:srgbClr val="B80000"/>
                </a:solidFill>
              </a:rPr>
              <a:t>Cont</a:t>
            </a:r>
            <a:r>
              <a:rPr lang="en-US" i="1" dirty="0">
                <a:solidFill>
                  <a:srgbClr val="B80000"/>
                </a:solidFill>
              </a:rPr>
              <a:t>….</a:t>
            </a:r>
            <a:endParaRPr lang="en-US" dirty="0">
              <a:solidFill>
                <a:srgbClr val="B80000"/>
              </a:solidFill>
            </a:endParaRP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2" name="Picture 1"/>
          <p:cNvPicPr>
            <a:picLocks noChangeAspect="1"/>
          </p:cNvPicPr>
          <p:nvPr/>
        </p:nvPicPr>
        <p:blipFill>
          <a:blip r:embed="rId3"/>
          <a:stretch>
            <a:fillRect/>
          </a:stretch>
        </p:blipFill>
        <p:spPr>
          <a:xfrm>
            <a:off x="0" y="1525274"/>
            <a:ext cx="9144000" cy="3807452"/>
          </a:xfrm>
          <a:prstGeom prst="rect">
            <a:avLst/>
          </a:prstGeom>
        </p:spPr>
      </p:pic>
      <p:pic>
        <p:nvPicPr>
          <p:cNvPr id="3" name="Picture 2"/>
          <p:cNvPicPr>
            <a:picLocks noChangeAspect="1"/>
          </p:cNvPicPr>
          <p:nvPr/>
        </p:nvPicPr>
        <p:blipFill>
          <a:blip r:embed="rId4"/>
          <a:stretch>
            <a:fillRect/>
          </a:stretch>
        </p:blipFill>
        <p:spPr>
          <a:xfrm>
            <a:off x="748972" y="2199568"/>
            <a:ext cx="7918738" cy="3847942"/>
          </a:xfrm>
          <a:prstGeom prst="rect">
            <a:avLst/>
          </a:prstGeom>
        </p:spPr>
      </p:pic>
    </p:spTree>
    <p:extLst>
      <p:ext uri="{BB962C8B-B14F-4D97-AF65-F5344CB8AC3E}">
        <p14:creationId xmlns:p14="http://schemas.microsoft.com/office/powerpoint/2010/main" val="29682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38</a:t>
            </a:fld>
            <a:endParaRPr lang="en-US"/>
          </a:p>
        </p:txBody>
      </p:sp>
      <p:sp>
        <p:nvSpPr>
          <p:cNvPr id="9218" name="Rectangle 2"/>
          <p:cNvSpPr>
            <a:spLocks noGrp="1" noChangeArrowheads="1"/>
          </p:cNvSpPr>
          <p:nvPr>
            <p:ph type="title"/>
          </p:nvPr>
        </p:nvSpPr>
        <p:spPr>
          <a:xfrm>
            <a:off x="103905" y="94528"/>
            <a:ext cx="9040095" cy="715962"/>
          </a:xfrm>
        </p:spPr>
        <p:txBody>
          <a:bodyPr>
            <a:normAutofit fontScale="90000"/>
          </a:bodyPr>
          <a:lstStyle/>
          <a:p>
            <a:r>
              <a:rPr lang="en-US" dirty="0">
                <a:solidFill>
                  <a:srgbClr val="B80000"/>
                </a:solidFill>
              </a:rPr>
              <a:t>for loop - Variable Visibility</a:t>
            </a:r>
          </a:p>
        </p:txBody>
      </p:sp>
      <p:sp>
        <p:nvSpPr>
          <p:cNvPr id="9219" name="Rectangle 3"/>
          <p:cNvSpPr>
            <a:spLocks noGrp="1" noChangeArrowheads="1"/>
          </p:cNvSpPr>
          <p:nvPr>
            <p:ph type="body" sz="half" idx="1"/>
          </p:nvPr>
        </p:nvSpPr>
        <p:spPr>
          <a:xfrm>
            <a:off x="117760" y="914400"/>
            <a:ext cx="8915400" cy="5943600"/>
          </a:xfrm>
        </p:spPr>
        <p:txBody>
          <a:bodyPr>
            <a:noAutofit/>
          </a:bodyPr>
          <a:lstStyle/>
          <a:p>
            <a:pPr>
              <a:buNone/>
            </a:pPr>
            <a:r>
              <a:rPr lang="en-US" dirty="0">
                <a:solidFill>
                  <a:srgbClr val="2C14DE"/>
                </a:solidFill>
              </a:rPr>
              <a:t> </a:t>
            </a:r>
            <a:r>
              <a:rPr lang="en-US" dirty="0" err="1"/>
              <a:t>int</a:t>
            </a:r>
            <a:r>
              <a:rPr lang="en-US" dirty="0"/>
              <a:t> main()</a:t>
            </a:r>
          </a:p>
          <a:p>
            <a:pPr>
              <a:buNone/>
            </a:pPr>
            <a:r>
              <a:rPr lang="en-US" dirty="0"/>
              <a:t>{</a:t>
            </a:r>
          </a:p>
          <a:p>
            <a:pPr>
              <a:buNone/>
            </a:pPr>
            <a:r>
              <a:rPr lang="en-US" dirty="0"/>
              <a:t>		</a:t>
            </a:r>
            <a:r>
              <a:rPr lang="en-US" dirty="0" err="1"/>
              <a:t>int</a:t>
            </a:r>
            <a:r>
              <a:rPr lang="en-US" dirty="0"/>
              <a:t> j; </a:t>
            </a:r>
          </a:p>
          <a:p>
            <a:pPr>
              <a:buNone/>
            </a:pPr>
            <a:r>
              <a:rPr lang="en-US" dirty="0"/>
              <a:t>		</a:t>
            </a:r>
            <a:r>
              <a:rPr lang="en-US" dirty="0">
                <a:solidFill>
                  <a:srgbClr val="2C14DE"/>
                </a:solidFill>
              </a:rPr>
              <a:t>for</a:t>
            </a:r>
            <a:r>
              <a:rPr lang="en-US" dirty="0"/>
              <a:t>(j=0; j&lt;10; j++) </a:t>
            </a:r>
            <a:r>
              <a:rPr lang="en-US" b="1" dirty="0">
                <a:solidFill>
                  <a:srgbClr val="2C14DE"/>
                </a:solidFill>
              </a:rPr>
              <a:t>{</a:t>
            </a:r>
          </a:p>
          <a:p>
            <a:pPr>
              <a:buNone/>
            </a:pPr>
            <a:r>
              <a:rPr lang="en-US" dirty="0"/>
              <a:t>			</a:t>
            </a:r>
            <a:r>
              <a:rPr lang="en-US" dirty="0" err="1">
                <a:solidFill>
                  <a:srgbClr val="2C14DE"/>
                </a:solidFill>
              </a:rPr>
              <a:t>int</a:t>
            </a:r>
            <a:r>
              <a:rPr lang="en-US" dirty="0">
                <a:solidFill>
                  <a:srgbClr val="2C14DE"/>
                </a:solidFill>
              </a:rPr>
              <a:t> k=0;</a:t>
            </a:r>
          </a:p>
          <a:p>
            <a:pPr>
              <a:buNone/>
            </a:pPr>
            <a:r>
              <a:rPr lang="en-US" dirty="0"/>
              <a:t>			k = j*j;</a:t>
            </a:r>
          </a:p>
          <a:p>
            <a:pPr>
              <a:buNone/>
            </a:pPr>
            <a:r>
              <a:rPr lang="en-US" dirty="0"/>
              <a:t>			</a:t>
            </a:r>
            <a:r>
              <a:rPr lang="en-US" dirty="0" err="1"/>
              <a:t>cout</a:t>
            </a:r>
            <a:r>
              <a:rPr lang="en-US" dirty="0"/>
              <a:t>&lt;&lt;“\</a:t>
            </a:r>
            <a:r>
              <a:rPr lang="en-US" dirty="0" err="1"/>
              <a:t>nValue</a:t>
            </a:r>
            <a:r>
              <a:rPr lang="en-US" dirty="0"/>
              <a:t> of k: “&lt;&lt;k;		</a:t>
            </a:r>
          </a:p>
          <a:p>
            <a:pPr>
              <a:buNone/>
            </a:pPr>
            <a:r>
              <a:rPr lang="en-US" b="1" dirty="0">
                <a:solidFill>
                  <a:srgbClr val="2C14DE"/>
                </a:solidFill>
              </a:rPr>
              <a:t>		}</a:t>
            </a:r>
          </a:p>
          <a:p>
            <a:pPr>
              <a:buNone/>
            </a:pPr>
            <a:r>
              <a:rPr lang="en-US" dirty="0"/>
              <a:t>   		// </a:t>
            </a:r>
            <a:r>
              <a:rPr lang="en-US" b="1" dirty="0">
                <a:solidFill>
                  <a:srgbClr val="B80000"/>
                </a:solidFill>
              </a:rPr>
              <a:t>k = 23; </a:t>
            </a:r>
            <a:r>
              <a:rPr lang="en-US" dirty="0"/>
              <a:t>Cannot do this! </a:t>
            </a:r>
          </a:p>
          <a:p>
            <a:pPr>
              <a:buNone/>
            </a:pPr>
            <a:r>
              <a:rPr lang="en-US" dirty="0"/>
              <a:t>}</a:t>
            </a:r>
          </a:p>
          <a:p>
            <a:pPr>
              <a:buNone/>
            </a:pPr>
            <a:r>
              <a:rPr lang="en-US" dirty="0"/>
              <a:t>	</a:t>
            </a: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276885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3905" y="94528"/>
            <a:ext cx="9040095" cy="715962"/>
          </a:xfrm>
        </p:spPr>
        <p:txBody>
          <a:bodyPr>
            <a:normAutofit fontScale="90000"/>
          </a:bodyPr>
          <a:lstStyle/>
          <a:p>
            <a:r>
              <a:rPr lang="en-US" dirty="0">
                <a:solidFill>
                  <a:srgbClr val="B80000"/>
                </a:solidFill>
              </a:rPr>
              <a:t>for loop - Variable Visibility</a:t>
            </a:r>
          </a:p>
        </p:txBody>
      </p:sp>
      <p:sp>
        <p:nvSpPr>
          <p:cNvPr id="9219" name="Rectangle 3"/>
          <p:cNvSpPr>
            <a:spLocks noGrp="1" noChangeArrowheads="1"/>
          </p:cNvSpPr>
          <p:nvPr>
            <p:ph type="body" sz="half" idx="1"/>
          </p:nvPr>
        </p:nvSpPr>
        <p:spPr>
          <a:xfrm>
            <a:off x="117760" y="914400"/>
            <a:ext cx="8915400" cy="5943600"/>
          </a:xfrm>
        </p:spPr>
        <p:txBody>
          <a:bodyPr>
            <a:noAutofit/>
          </a:bodyPr>
          <a:lstStyle/>
          <a:p>
            <a:pPr>
              <a:buNone/>
            </a:pPr>
            <a:r>
              <a:rPr lang="en-US" dirty="0">
                <a:solidFill>
                  <a:srgbClr val="2C14DE"/>
                </a:solidFill>
              </a:rPr>
              <a:t> </a:t>
            </a:r>
            <a:r>
              <a:rPr lang="en-US" dirty="0" err="1"/>
              <a:t>int</a:t>
            </a:r>
            <a:r>
              <a:rPr lang="en-US" dirty="0"/>
              <a:t> main()</a:t>
            </a:r>
          </a:p>
          <a:p>
            <a:pPr>
              <a:buNone/>
            </a:pPr>
            <a:r>
              <a:rPr lang="en-US" dirty="0"/>
              <a:t>{</a:t>
            </a:r>
          </a:p>
          <a:p>
            <a:pPr>
              <a:buNone/>
            </a:pPr>
            <a:r>
              <a:rPr lang="en-US" dirty="0"/>
              <a:t>		</a:t>
            </a:r>
            <a:r>
              <a:rPr lang="en-US" dirty="0">
                <a:solidFill>
                  <a:srgbClr val="2C14DE"/>
                </a:solidFill>
              </a:rPr>
              <a:t>for</a:t>
            </a:r>
            <a:r>
              <a:rPr lang="en-US" dirty="0"/>
              <a:t>(</a:t>
            </a:r>
            <a:r>
              <a:rPr lang="en-US" dirty="0" err="1">
                <a:solidFill>
                  <a:srgbClr val="B80000"/>
                </a:solidFill>
              </a:rPr>
              <a:t>int</a:t>
            </a:r>
            <a:r>
              <a:rPr lang="en-US" dirty="0">
                <a:solidFill>
                  <a:srgbClr val="B80000"/>
                </a:solidFill>
              </a:rPr>
              <a:t> j=0</a:t>
            </a:r>
            <a:r>
              <a:rPr lang="en-US" dirty="0"/>
              <a:t>; j&lt;5; j++) </a:t>
            </a:r>
            <a:endParaRPr lang="en-US" b="1" dirty="0">
              <a:solidFill>
                <a:srgbClr val="2C14DE"/>
              </a:solidFill>
            </a:endParaRPr>
          </a:p>
          <a:p>
            <a:pPr>
              <a:buNone/>
            </a:pPr>
            <a:r>
              <a:rPr lang="en-US" dirty="0"/>
              <a:t>			</a:t>
            </a:r>
            <a:r>
              <a:rPr lang="en-US" dirty="0" err="1"/>
              <a:t>cout</a:t>
            </a:r>
            <a:r>
              <a:rPr lang="en-US" dirty="0"/>
              <a:t>&lt;&lt;“\</a:t>
            </a:r>
            <a:r>
              <a:rPr lang="en-US" dirty="0" err="1"/>
              <a:t>nValue</a:t>
            </a:r>
            <a:r>
              <a:rPr lang="en-US" dirty="0"/>
              <a:t> of j: “&lt;&lt;j;		</a:t>
            </a:r>
          </a:p>
          <a:p>
            <a:pPr>
              <a:buNone/>
            </a:pPr>
            <a:r>
              <a:rPr lang="en-US" b="1" dirty="0">
                <a:solidFill>
                  <a:srgbClr val="2C14DE"/>
                </a:solidFill>
              </a:rPr>
              <a:t>		</a:t>
            </a:r>
          </a:p>
          <a:p>
            <a:pPr>
              <a:buNone/>
            </a:pPr>
            <a:r>
              <a:rPr lang="en-US" b="1" dirty="0">
                <a:solidFill>
                  <a:srgbClr val="2C14DE"/>
                </a:solidFill>
              </a:rPr>
              <a:t>		</a:t>
            </a:r>
            <a:r>
              <a:rPr lang="en-US" dirty="0" err="1"/>
              <a:t>cout</a:t>
            </a:r>
            <a:r>
              <a:rPr lang="en-US" dirty="0"/>
              <a:t>&lt;&lt;“\</a:t>
            </a:r>
            <a:r>
              <a:rPr lang="en-US" dirty="0" err="1"/>
              <a:t>nValue</a:t>
            </a:r>
            <a:r>
              <a:rPr lang="en-US" dirty="0"/>
              <a:t> of j: “&lt;&lt;j; // </a:t>
            </a:r>
            <a:r>
              <a:rPr lang="en-US" b="1" dirty="0">
                <a:solidFill>
                  <a:srgbClr val="B80000"/>
                </a:solidFill>
              </a:rPr>
              <a:t>ERROR</a:t>
            </a:r>
          </a:p>
          <a:p>
            <a:pPr>
              <a:buNone/>
            </a:pPr>
            <a:r>
              <a:rPr lang="en-US" dirty="0"/>
              <a:t>}</a:t>
            </a:r>
          </a:p>
          <a:p>
            <a:pPr>
              <a:buNone/>
            </a:pPr>
            <a:r>
              <a:rPr lang="en-US" dirty="0"/>
              <a:t>	</a:t>
            </a:r>
          </a:p>
        </p:txBody>
      </p:sp>
      <p:sp>
        <p:nvSpPr>
          <p:cNvPr id="6" name="Rectangle 5"/>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14" name="Group 13"/>
          <p:cNvGrpSpPr/>
          <p:nvPr/>
        </p:nvGrpSpPr>
        <p:grpSpPr>
          <a:xfrm>
            <a:off x="6172200" y="2057400"/>
            <a:ext cx="1870740" cy="762000"/>
            <a:chOff x="6172200" y="2057400"/>
            <a:chExt cx="1870740" cy="762000"/>
          </a:xfrm>
        </p:grpSpPr>
        <p:cxnSp>
          <p:nvCxnSpPr>
            <p:cNvPr id="10" name="Straight Arrow Connector 9"/>
            <p:cNvCxnSpPr/>
            <p:nvPr/>
          </p:nvCxnSpPr>
          <p:spPr>
            <a:xfrm rot="10800000" flipV="1">
              <a:off x="6172200" y="2362200"/>
              <a:ext cx="762000" cy="457200"/>
            </a:xfrm>
            <a:prstGeom prst="straightConnector1">
              <a:avLst/>
            </a:prstGeom>
            <a:ln w="34925">
              <a:solidFill>
                <a:srgbClr val="2F1BC7"/>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58000" y="2057400"/>
              <a:ext cx="1184940" cy="369332"/>
            </a:xfrm>
            <a:prstGeom prst="rect">
              <a:avLst/>
            </a:prstGeom>
            <a:noFill/>
          </p:spPr>
          <p:txBody>
            <a:bodyPr wrap="none" rtlCol="0">
              <a:spAutoFit/>
            </a:bodyPr>
            <a:lstStyle/>
            <a:p>
              <a:r>
                <a:rPr lang="en-US" b="1" dirty="0">
                  <a:solidFill>
                    <a:srgbClr val="2F1BC7"/>
                  </a:solidFill>
                </a:rPr>
                <a:t>Loop body</a:t>
              </a:r>
            </a:p>
          </p:txBody>
        </p:sp>
      </p:grpSp>
      <p:sp>
        <p:nvSpPr>
          <p:cNvPr id="2" name="Slide Number Placeholder 1"/>
          <p:cNvSpPr>
            <a:spLocks noGrp="1"/>
          </p:cNvSpPr>
          <p:nvPr>
            <p:ph type="sldNum" sz="quarter" idx="12"/>
          </p:nvPr>
        </p:nvSpPr>
        <p:spPr/>
        <p:txBody>
          <a:bodyPr/>
          <a:lstStyle/>
          <a:p>
            <a:fld id="{1D474410-A3CD-4930-835E-FFCA3D92A822}" type="slidenum">
              <a:rPr lang="en-US" smtClean="0"/>
              <a:pPr/>
              <a:t>39</a:t>
            </a:fld>
            <a:endParaRPr lang="en-US"/>
          </a:p>
        </p:txBody>
      </p:sp>
    </p:spTree>
    <p:extLst>
      <p:ext uri="{BB962C8B-B14F-4D97-AF65-F5344CB8AC3E}">
        <p14:creationId xmlns:p14="http://schemas.microsoft.com/office/powerpoint/2010/main" val="128825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idx="4294967295"/>
          </p:nvPr>
        </p:nvSpPr>
        <p:spPr>
          <a:xfrm>
            <a:off x="914400" y="152400"/>
            <a:ext cx="6264275" cy="647700"/>
          </a:xfrm>
        </p:spPr>
        <p:txBody>
          <a:bodyPr>
            <a:normAutofit fontScale="90000"/>
          </a:bodyPr>
          <a:lstStyle/>
          <a:p>
            <a:r>
              <a:rPr lang="en-US" dirty="0">
                <a:solidFill>
                  <a:srgbClr val="B80000"/>
                </a:solidFill>
                <a:ea typeface="宋体" charset="-122"/>
              </a:rPr>
              <a:t>Loops</a:t>
            </a:r>
          </a:p>
        </p:txBody>
      </p:sp>
      <p:sp>
        <p:nvSpPr>
          <p:cNvPr id="470019" name="Rectangle 3"/>
          <p:cNvSpPr>
            <a:spLocks noGrp="1" noChangeArrowheads="1"/>
          </p:cNvSpPr>
          <p:nvPr>
            <p:ph type="body" idx="4294967295"/>
          </p:nvPr>
        </p:nvSpPr>
        <p:spPr>
          <a:xfrm>
            <a:off x="83124" y="997525"/>
            <a:ext cx="8832275" cy="5631875"/>
          </a:xfrm>
        </p:spPr>
        <p:txBody>
          <a:bodyPr/>
          <a:lstStyle/>
          <a:p>
            <a:pPr>
              <a:lnSpc>
                <a:spcPct val="90000"/>
              </a:lnSpc>
              <a:buNone/>
            </a:pPr>
            <a:r>
              <a:rPr lang="en-US" sz="3000" b="1" dirty="0">
                <a:solidFill>
                  <a:srgbClr val="B80000"/>
                </a:solidFill>
                <a:latin typeface="+mj-lt"/>
                <a:ea typeface="宋体" charset="-122"/>
              </a:rPr>
              <a:t>Counter-controlled Loops</a:t>
            </a:r>
          </a:p>
          <a:p>
            <a:pPr>
              <a:lnSpc>
                <a:spcPct val="90000"/>
              </a:lnSpc>
            </a:pPr>
            <a:r>
              <a:rPr lang="en-US" sz="2800" dirty="0">
                <a:solidFill>
                  <a:srgbClr val="2C14DE"/>
                </a:solidFill>
                <a:latin typeface="+mj-lt"/>
                <a:ea typeface="宋体" charset="-122"/>
              </a:rPr>
              <a:t>Depends</a:t>
            </a:r>
            <a:r>
              <a:rPr lang="en-US" sz="2800" dirty="0">
                <a:latin typeface="+mj-lt"/>
                <a:ea typeface="宋体" charset="-122"/>
              </a:rPr>
              <a:t> on the </a:t>
            </a:r>
            <a:r>
              <a:rPr lang="en-US" sz="2800" dirty="0">
                <a:solidFill>
                  <a:srgbClr val="2C14DE"/>
                </a:solidFill>
                <a:latin typeface="+mj-lt"/>
                <a:ea typeface="宋体" charset="-122"/>
              </a:rPr>
              <a:t>value</a:t>
            </a:r>
            <a:r>
              <a:rPr lang="en-US" sz="2800" dirty="0">
                <a:latin typeface="+mj-lt"/>
                <a:ea typeface="宋体" charset="-122"/>
              </a:rPr>
              <a:t> of a </a:t>
            </a:r>
            <a:r>
              <a:rPr lang="en-US" sz="2800" dirty="0">
                <a:solidFill>
                  <a:srgbClr val="2C14DE"/>
                </a:solidFill>
                <a:latin typeface="+mj-lt"/>
                <a:ea typeface="宋体" charset="-122"/>
              </a:rPr>
              <a:t>variable</a:t>
            </a:r>
            <a:r>
              <a:rPr lang="en-US" sz="2800" dirty="0">
                <a:latin typeface="+mj-lt"/>
                <a:ea typeface="宋体" charset="-122"/>
              </a:rPr>
              <a:t> known as </a:t>
            </a:r>
            <a:r>
              <a:rPr lang="en-US" sz="2800" dirty="0">
                <a:solidFill>
                  <a:srgbClr val="2C14DE"/>
                </a:solidFill>
                <a:latin typeface="+mj-lt"/>
                <a:ea typeface="宋体" charset="-122"/>
              </a:rPr>
              <a:t>counter</a:t>
            </a:r>
            <a:r>
              <a:rPr lang="en-US" sz="2800" dirty="0">
                <a:latin typeface="+mj-lt"/>
                <a:ea typeface="宋体" charset="-122"/>
              </a:rPr>
              <a:t> variable. The value of the variable is </a:t>
            </a:r>
            <a:r>
              <a:rPr lang="en-US" sz="2800" dirty="0">
                <a:solidFill>
                  <a:srgbClr val="2C14DE"/>
                </a:solidFill>
                <a:latin typeface="+mj-lt"/>
                <a:ea typeface="宋体" charset="-122"/>
              </a:rPr>
              <a:t>incremented or decremented </a:t>
            </a:r>
            <a:r>
              <a:rPr lang="en-US" sz="2800" dirty="0">
                <a:latin typeface="+mj-lt"/>
                <a:ea typeface="宋体" charset="-122"/>
              </a:rPr>
              <a:t>in each iteration.</a:t>
            </a:r>
          </a:p>
          <a:p>
            <a:pPr>
              <a:lnSpc>
                <a:spcPct val="90000"/>
              </a:lnSpc>
              <a:buNone/>
            </a:pPr>
            <a:r>
              <a:rPr lang="en-US" sz="2800" dirty="0">
                <a:latin typeface="+mj-lt"/>
                <a:ea typeface="宋体" charset="-122"/>
              </a:rPr>
              <a:t>	</a:t>
            </a:r>
            <a:r>
              <a:rPr lang="en-US" sz="2800" dirty="0">
                <a:solidFill>
                  <a:srgbClr val="B80000"/>
                </a:solidFill>
                <a:latin typeface="+mj-lt"/>
                <a:ea typeface="宋体" charset="-122"/>
              </a:rPr>
              <a:t>Example</a:t>
            </a:r>
            <a:r>
              <a:rPr lang="en-US" sz="2800" dirty="0">
                <a:latin typeface="+mj-lt"/>
                <a:ea typeface="宋体" charset="-122"/>
              </a:rPr>
              <a:t>: </a:t>
            </a:r>
            <a:r>
              <a:rPr lang="en-US" sz="2800" b="1" i="1" dirty="0">
                <a:latin typeface="+mj-lt"/>
                <a:ea typeface="宋体" charset="-122"/>
              </a:rPr>
              <a:t>for</a:t>
            </a:r>
            <a:r>
              <a:rPr lang="en-US" sz="2800" dirty="0">
                <a:latin typeface="+mj-lt"/>
                <a:ea typeface="宋体" charset="-122"/>
              </a:rPr>
              <a:t> loop</a:t>
            </a:r>
          </a:p>
          <a:p>
            <a:pPr>
              <a:lnSpc>
                <a:spcPct val="90000"/>
              </a:lnSpc>
            </a:pPr>
            <a:endParaRPr lang="en-US" sz="2400" dirty="0">
              <a:latin typeface="+mj-lt"/>
              <a:ea typeface="宋体" charset="-122"/>
            </a:endParaRPr>
          </a:p>
          <a:p>
            <a:pPr>
              <a:lnSpc>
                <a:spcPct val="90000"/>
              </a:lnSpc>
            </a:pPr>
            <a:endParaRPr lang="en-US" sz="2400" dirty="0">
              <a:latin typeface="+mj-lt"/>
              <a:ea typeface="宋体" charset="-122"/>
            </a:endParaRPr>
          </a:p>
          <a:p>
            <a:pPr>
              <a:lnSpc>
                <a:spcPct val="90000"/>
              </a:lnSpc>
              <a:buNone/>
            </a:pPr>
            <a:r>
              <a:rPr lang="en-US" sz="3000" b="1" dirty="0">
                <a:solidFill>
                  <a:srgbClr val="B80000"/>
                </a:solidFill>
                <a:latin typeface="+mj-lt"/>
                <a:ea typeface="宋体" charset="-122"/>
              </a:rPr>
              <a:t>Sentinel-Controlled Loops / Conditional loop</a:t>
            </a:r>
          </a:p>
          <a:p>
            <a:pPr>
              <a:lnSpc>
                <a:spcPct val="90000"/>
              </a:lnSpc>
            </a:pPr>
            <a:r>
              <a:rPr lang="en-US" sz="2800" dirty="0">
                <a:latin typeface="+mj-lt"/>
                <a:ea typeface="宋体" charset="-122"/>
              </a:rPr>
              <a:t>A </a:t>
            </a:r>
            <a:r>
              <a:rPr lang="en-US" sz="2800" dirty="0">
                <a:solidFill>
                  <a:srgbClr val="2F1BC7"/>
                </a:solidFill>
                <a:latin typeface="+mj-lt"/>
                <a:ea typeface="宋体" charset="-122"/>
              </a:rPr>
              <a:t>loop</a:t>
            </a:r>
            <a:r>
              <a:rPr lang="en-US" sz="2800" dirty="0">
                <a:latin typeface="+mj-lt"/>
                <a:ea typeface="宋体" charset="-122"/>
              </a:rPr>
              <a:t> that </a:t>
            </a:r>
            <a:r>
              <a:rPr lang="en-US" sz="2800" dirty="0">
                <a:solidFill>
                  <a:srgbClr val="2F1BC7"/>
                </a:solidFill>
                <a:latin typeface="+mj-lt"/>
                <a:ea typeface="宋体" charset="-122"/>
              </a:rPr>
              <a:t>terminates</a:t>
            </a:r>
            <a:r>
              <a:rPr lang="en-US" sz="2800" dirty="0">
                <a:latin typeface="+mj-lt"/>
                <a:ea typeface="宋体" charset="-122"/>
              </a:rPr>
              <a:t> when </a:t>
            </a:r>
            <a:r>
              <a:rPr lang="en-US" sz="2800" dirty="0">
                <a:solidFill>
                  <a:srgbClr val="2F1BC7"/>
                </a:solidFill>
                <a:latin typeface="+mj-lt"/>
                <a:ea typeface="宋体" charset="-122"/>
              </a:rPr>
              <a:t>something happens inside the loop body</a:t>
            </a:r>
            <a:r>
              <a:rPr lang="en-US" sz="2800" dirty="0">
                <a:latin typeface="+mj-lt"/>
                <a:ea typeface="宋体" charset="-122"/>
              </a:rPr>
              <a:t> indicating that loop should be exited. Also known as </a:t>
            </a:r>
            <a:r>
              <a:rPr lang="en-US" sz="2800" dirty="0">
                <a:solidFill>
                  <a:srgbClr val="2F1BC7"/>
                </a:solidFill>
                <a:latin typeface="+mj-lt"/>
                <a:ea typeface="宋体" charset="-122"/>
              </a:rPr>
              <a:t>conditional loops</a:t>
            </a:r>
          </a:p>
          <a:p>
            <a:pPr>
              <a:lnSpc>
                <a:spcPct val="90000"/>
              </a:lnSpc>
              <a:buNone/>
            </a:pPr>
            <a:r>
              <a:rPr lang="en-US" sz="2800" dirty="0">
                <a:solidFill>
                  <a:srgbClr val="2F1BC7"/>
                </a:solidFill>
                <a:latin typeface="+mj-lt"/>
                <a:ea typeface="宋体" charset="-122"/>
              </a:rPr>
              <a:t>	</a:t>
            </a:r>
            <a:r>
              <a:rPr lang="en-US" sz="2800" dirty="0">
                <a:solidFill>
                  <a:srgbClr val="B80000"/>
                </a:solidFill>
                <a:latin typeface="+mj-lt"/>
                <a:ea typeface="宋体" charset="-122"/>
              </a:rPr>
              <a:t>Example:</a:t>
            </a:r>
            <a:r>
              <a:rPr lang="en-US" sz="2800" dirty="0">
                <a:solidFill>
                  <a:srgbClr val="2F1BC7"/>
                </a:solidFill>
                <a:latin typeface="+mj-lt"/>
                <a:ea typeface="宋体" charset="-122"/>
              </a:rPr>
              <a:t> </a:t>
            </a:r>
            <a:r>
              <a:rPr lang="en-US" sz="2800" b="1" i="1" dirty="0">
                <a:latin typeface="+mj-lt"/>
                <a:ea typeface="宋体" charset="-122"/>
              </a:rPr>
              <a:t>while</a:t>
            </a:r>
            <a:r>
              <a:rPr lang="en-US" sz="2800" dirty="0">
                <a:latin typeface="+mj-lt"/>
                <a:ea typeface="宋体" charset="-122"/>
              </a:rPr>
              <a:t> and </a:t>
            </a:r>
            <a:r>
              <a:rPr lang="en-US" sz="2800" b="1" i="1" dirty="0">
                <a:latin typeface="+mj-lt"/>
                <a:ea typeface="宋体" charset="-122"/>
              </a:rPr>
              <a:t>do</a:t>
            </a:r>
            <a:r>
              <a:rPr lang="en-US" sz="2800" dirty="0">
                <a:latin typeface="+mj-lt"/>
                <a:ea typeface="宋体" charset="-122"/>
              </a:rPr>
              <a:t> loops</a:t>
            </a:r>
          </a:p>
        </p:txBody>
      </p:sp>
      <p:sp>
        <p:nvSpPr>
          <p:cNvPr id="4" name="Rectangle 3"/>
          <p:cNvSpPr/>
          <p:nvPr/>
        </p:nvSpPr>
        <p:spPr>
          <a:xfrm>
            <a:off x="0" y="86868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3905" y="39108"/>
            <a:ext cx="9040095" cy="715962"/>
          </a:xfrm>
        </p:spPr>
        <p:txBody>
          <a:bodyPr>
            <a:normAutofit fontScale="90000"/>
          </a:bodyPr>
          <a:lstStyle/>
          <a:p>
            <a:r>
              <a:rPr lang="en-US" dirty="0">
                <a:solidFill>
                  <a:srgbClr val="B80000"/>
                </a:solidFill>
              </a:rPr>
              <a:t>for loop – optional expressions</a:t>
            </a:r>
          </a:p>
        </p:txBody>
      </p:sp>
      <p:sp>
        <p:nvSpPr>
          <p:cNvPr id="9219" name="Rectangle 3"/>
          <p:cNvSpPr>
            <a:spLocks noGrp="1" noChangeArrowheads="1"/>
          </p:cNvSpPr>
          <p:nvPr>
            <p:ph type="body" sz="half" idx="1"/>
          </p:nvPr>
        </p:nvSpPr>
        <p:spPr>
          <a:xfrm>
            <a:off x="62340" y="803560"/>
            <a:ext cx="8797640" cy="1524000"/>
          </a:xfrm>
        </p:spPr>
        <p:txBody>
          <a:bodyPr>
            <a:noAutofit/>
          </a:bodyPr>
          <a:lstStyle/>
          <a:p>
            <a:pPr>
              <a:buNone/>
            </a:pPr>
            <a:r>
              <a:rPr lang="en-US" sz="2800" dirty="0" err="1"/>
              <a:t>int</a:t>
            </a:r>
            <a:r>
              <a:rPr lang="en-US" sz="2800" dirty="0"/>
              <a:t> j=0;</a:t>
            </a:r>
          </a:p>
          <a:p>
            <a:pPr>
              <a:buNone/>
            </a:pPr>
            <a:r>
              <a:rPr lang="en-US" sz="2800" dirty="0">
                <a:solidFill>
                  <a:srgbClr val="2C14DE"/>
                </a:solidFill>
              </a:rPr>
              <a:t>for</a:t>
            </a:r>
            <a:r>
              <a:rPr lang="en-US" sz="2800" dirty="0"/>
              <a:t>(; j&lt;10; j++) </a:t>
            </a:r>
            <a:endParaRPr lang="en-US" sz="2800" b="1" dirty="0">
              <a:solidFill>
                <a:srgbClr val="2C14DE"/>
              </a:solidFill>
            </a:endParaRPr>
          </a:p>
          <a:p>
            <a:pPr>
              <a:buNone/>
            </a:pPr>
            <a:r>
              <a:rPr lang="en-US" sz="2800" dirty="0"/>
              <a:t>		</a:t>
            </a:r>
            <a:r>
              <a:rPr lang="en-US" sz="2800" dirty="0" err="1"/>
              <a:t>cout</a:t>
            </a:r>
            <a:r>
              <a:rPr lang="en-US" sz="2800" dirty="0"/>
              <a:t>&lt;&lt;“\</a:t>
            </a:r>
            <a:r>
              <a:rPr lang="en-US" sz="2800" dirty="0" err="1"/>
              <a:t>nHello</a:t>
            </a:r>
            <a:r>
              <a:rPr lang="en-US" sz="2800" dirty="0"/>
              <a:t> world“;</a:t>
            </a:r>
          </a:p>
        </p:txBody>
      </p:sp>
      <p:sp>
        <p:nvSpPr>
          <p:cNvPr id="6" name="Rectangle 5"/>
          <p:cNvSpPr/>
          <p:nvPr/>
        </p:nvSpPr>
        <p:spPr>
          <a:xfrm>
            <a:off x="0" y="71627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1" name="Group 20"/>
          <p:cNvGrpSpPr/>
          <p:nvPr/>
        </p:nvGrpSpPr>
        <p:grpSpPr>
          <a:xfrm>
            <a:off x="76200" y="2438400"/>
            <a:ext cx="8797640" cy="3013360"/>
            <a:chOff x="76200" y="2438400"/>
            <a:chExt cx="8797640" cy="3013360"/>
          </a:xfrm>
        </p:grpSpPr>
        <p:sp>
          <p:nvSpPr>
            <p:cNvPr id="8" name="Rectangle 3"/>
            <p:cNvSpPr txBox="1">
              <a:spLocks noChangeArrowheads="1"/>
            </p:cNvSpPr>
            <p:nvPr/>
          </p:nvSpPr>
          <p:spPr>
            <a:xfrm>
              <a:off x="76200" y="2479960"/>
              <a:ext cx="8797640" cy="2971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err="1">
                  <a:ln>
                    <a:noFill/>
                  </a:ln>
                  <a:solidFill>
                    <a:schemeClr val="tx1"/>
                  </a:solidFill>
                  <a:effectLst/>
                  <a:uLnTx/>
                  <a:uFillTx/>
                  <a:latin typeface="+mn-lt"/>
                  <a:ea typeface="+mn-ea"/>
                  <a:cs typeface="+mn-cs"/>
                </a:rPr>
                <a:t>int</a:t>
              </a:r>
              <a:r>
                <a:rPr kumimoji="0" lang="en-US" sz="2800" b="0" i="0" u="none" strike="noStrike" kern="1200" cap="none" spc="0" normalizeH="0" baseline="0" noProof="0" dirty="0">
                  <a:ln>
                    <a:noFill/>
                  </a:ln>
                  <a:solidFill>
                    <a:schemeClr val="tx1"/>
                  </a:solidFill>
                  <a:effectLst/>
                  <a:uLnTx/>
                  <a:uFillTx/>
                  <a:latin typeface="+mn-lt"/>
                  <a:ea typeface="+mn-ea"/>
                  <a:cs typeface="+mn-cs"/>
                </a:rPr>
                <a:t> j=0;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2C14DE"/>
                  </a:solidFill>
                  <a:effectLst/>
                  <a:uLnTx/>
                  <a:uFillTx/>
                  <a:latin typeface="+mn-lt"/>
                  <a:ea typeface="+mn-ea"/>
                  <a:cs typeface="+mn-cs"/>
                </a:rPr>
                <a:t>for</a:t>
              </a:r>
              <a:r>
                <a:rPr kumimoji="0" lang="en-US" sz="2800" b="0" i="0" u="none" strike="noStrike" kern="1200" cap="none" spc="0" normalizeH="0" baseline="0" noProof="0" dirty="0">
                  <a:ln>
                    <a:noFill/>
                  </a:ln>
                  <a:solidFill>
                    <a:schemeClr val="tx1"/>
                  </a:solidFill>
                  <a:effectLst/>
                  <a:uLnTx/>
                  <a:uFillTx/>
                  <a:latin typeface="+mn-lt"/>
                  <a:ea typeface="+mn-ea"/>
                  <a:cs typeface="+mn-cs"/>
                </a:rPr>
                <a:t>(; j&lt;10;)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t>	</a:t>
              </a:r>
              <a:r>
                <a:rPr kumimoji="0" lang="en-US" sz="2800" b="0" i="0" u="none" strike="noStrike" kern="1200" cap="none" spc="0" normalizeH="0" baseline="0" noProof="0" dirty="0" err="1">
                  <a:ln>
                    <a:noFill/>
                  </a:ln>
                  <a:solidFill>
                    <a:schemeClr val="tx1"/>
                  </a:solidFill>
                  <a:effectLst/>
                  <a:uLnTx/>
                  <a:uFillTx/>
                  <a:latin typeface="+mn-lt"/>
                  <a:ea typeface="+mn-ea"/>
                  <a:cs typeface="+mn-cs"/>
                </a:rPr>
                <a:t>cout</a:t>
              </a:r>
              <a:r>
                <a:rPr kumimoji="0" lang="en-US" sz="2800" b="0" i="0" u="none" strike="noStrike" kern="1200" cap="none" spc="0" normalizeH="0" baseline="0" noProof="0" dirty="0">
                  <a:ln>
                    <a:noFill/>
                  </a:ln>
                  <a:solidFill>
                    <a:schemeClr val="tx1"/>
                  </a:solidFill>
                  <a:effectLst/>
                  <a:uLnTx/>
                  <a:uFillTx/>
                  <a:latin typeface="+mn-lt"/>
                  <a:ea typeface="+mn-ea"/>
                  <a:cs typeface="+mn-cs"/>
                </a:rPr>
                <a:t>&lt;&lt;“\</a:t>
              </a:r>
              <a:r>
                <a:rPr kumimoji="0" lang="en-US" sz="2800" b="0" i="0" u="none" strike="noStrike" kern="1200" cap="none" spc="0" normalizeH="0" baseline="0" noProof="0" dirty="0" err="1">
                  <a:ln>
                    <a:noFill/>
                  </a:ln>
                  <a:solidFill>
                    <a:schemeClr val="tx1"/>
                  </a:solidFill>
                  <a:effectLst/>
                  <a:uLnTx/>
                  <a:uFillTx/>
                  <a:latin typeface="+mn-lt"/>
                  <a:ea typeface="+mn-ea"/>
                  <a:cs typeface="+mn-cs"/>
                </a:rPr>
                <a:t>nHello</a:t>
              </a:r>
              <a:r>
                <a:rPr kumimoji="0" lang="en-US" sz="2800" b="0" i="0" u="none" strike="noStrike" kern="1200" cap="none" spc="0" normalizeH="0" baseline="0" noProof="0" dirty="0">
                  <a:ln>
                    <a:noFill/>
                  </a:ln>
                  <a:solidFill>
                    <a:schemeClr val="tx1"/>
                  </a:solidFill>
                  <a:effectLst/>
                  <a:uLnTx/>
                  <a:uFillTx/>
                  <a:latin typeface="+mn-lt"/>
                  <a:ea typeface="+mn-ea"/>
                  <a:cs typeface="+mn-cs"/>
                </a:rPr>
                <a:t> world“;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t>	j++;</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a: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p>
          </p:txBody>
        </p:sp>
        <p:cxnSp>
          <p:nvCxnSpPr>
            <p:cNvPr id="13" name="Straight Connector 12"/>
            <p:cNvCxnSpPr/>
            <p:nvPr/>
          </p:nvCxnSpPr>
          <p:spPr>
            <a:xfrm>
              <a:off x="83130" y="2438400"/>
              <a:ext cx="8763000" cy="1588"/>
            </a:xfrm>
            <a:prstGeom prst="line">
              <a:avLst/>
            </a:prstGeom>
            <a:ln w="317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1560" y="5715000"/>
            <a:ext cx="8797640" cy="1066800"/>
            <a:chOff x="41560" y="5715000"/>
            <a:chExt cx="8797640" cy="1066800"/>
          </a:xfrm>
        </p:grpSpPr>
        <p:sp>
          <p:nvSpPr>
            <p:cNvPr id="9" name="Rectangle 3"/>
            <p:cNvSpPr txBox="1">
              <a:spLocks noChangeArrowheads="1"/>
            </p:cNvSpPr>
            <p:nvPr/>
          </p:nvSpPr>
          <p:spPr>
            <a:xfrm>
              <a:off x="41560" y="5791200"/>
              <a:ext cx="8797640" cy="990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2C14DE"/>
                  </a:solidFill>
                  <a:effectLst/>
                  <a:uLnTx/>
                  <a:uFillTx/>
                  <a:latin typeface="+mn-lt"/>
                  <a:ea typeface="+mn-ea"/>
                  <a:cs typeface="+mn-cs"/>
                </a:rPr>
                <a:t>for</a:t>
              </a:r>
              <a:r>
                <a:rPr kumimoji="0" lang="en-US" sz="2800" b="0" i="0" u="none" strike="noStrike" kern="1200" cap="none" spc="0" normalizeH="0" baseline="0" noProof="0" dirty="0">
                  <a:ln>
                    <a:noFill/>
                  </a:ln>
                  <a:solidFill>
                    <a:schemeClr val="tx1"/>
                  </a:solidFill>
                  <a:effectLst/>
                  <a:uLnTx/>
                  <a:uFillTx/>
                  <a:latin typeface="+mn-lt"/>
                  <a:ea typeface="+mn-ea"/>
                  <a:cs typeface="+mn-cs"/>
                </a:rPr>
                <a:t>(; ;) </a:t>
              </a:r>
              <a:endParaRPr kumimoji="0" lang="en-US" sz="2800" b="1" i="0" u="none" strike="noStrike" kern="1200" cap="none" spc="0" normalizeH="0" baseline="0" noProof="0" dirty="0">
                <a:ln>
                  <a:noFill/>
                </a:ln>
                <a:solidFill>
                  <a:srgbClr val="2C14DE"/>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none" strike="noStrike" kern="1200" cap="none" spc="0" normalizeH="0" baseline="0" noProof="0" dirty="0" err="1">
                  <a:ln>
                    <a:noFill/>
                  </a:ln>
                  <a:solidFill>
                    <a:schemeClr val="tx1"/>
                  </a:solidFill>
                  <a:effectLst/>
                  <a:uLnTx/>
                  <a:uFillTx/>
                  <a:latin typeface="+mn-lt"/>
                  <a:ea typeface="+mn-ea"/>
                  <a:cs typeface="+mn-cs"/>
                </a:rPr>
                <a:t>cout</a:t>
              </a:r>
              <a:r>
                <a:rPr kumimoji="0" lang="en-US" sz="2800" b="0" i="0" u="none" strike="noStrike" kern="1200" cap="none" spc="0" normalizeH="0" baseline="0" noProof="0" dirty="0">
                  <a:ln>
                    <a:noFill/>
                  </a:ln>
                  <a:solidFill>
                    <a:schemeClr val="tx1"/>
                  </a:solidFill>
                  <a:effectLst/>
                  <a:uLnTx/>
                  <a:uFillTx/>
                  <a:latin typeface="+mn-lt"/>
                  <a:ea typeface="+mn-ea"/>
                  <a:cs typeface="+mn-cs"/>
                </a:rPr>
                <a:t>&lt;&lt;“\</a:t>
              </a:r>
              <a:r>
                <a:rPr kumimoji="0" lang="en-US" sz="2800" b="0" i="0" u="none" strike="noStrike" kern="1200" cap="none" spc="0" normalizeH="0" baseline="0" noProof="0" dirty="0" err="1">
                  <a:ln>
                    <a:noFill/>
                  </a:ln>
                  <a:solidFill>
                    <a:schemeClr val="tx1"/>
                  </a:solidFill>
                  <a:effectLst/>
                  <a:uLnTx/>
                  <a:uFillTx/>
                  <a:latin typeface="+mn-lt"/>
                  <a:ea typeface="+mn-ea"/>
                  <a:cs typeface="+mn-cs"/>
                </a:rPr>
                <a:t>nHello</a:t>
              </a:r>
              <a:r>
                <a:rPr kumimoji="0" lang="en-US" sz="2800" b="0" i="0" u="none" strike="noStrike" kern="1200" cap="none" spc="0" normalizeH="0" baseline="0" noProof="0" dirty="0">
                  <a:ln>
                    <a:noFill/>
                  </a:ln>
                  <a:solidFill>
                    <a:schemeClr val="tx1"/>
                  </a:solidFill>
                  <a:effectLst/>
                  <a:uLnTx/>
                  <a:uFillTx/>
                  <a:latin typeface="+mn-lt"/>
                  <a:ea typeface="+mn-ea"/>
                  <a:cs typeface="+mn-cs"/>
                </a:rPr>
                <a:t> world“;</a:t>
              </a:r>
            </a:p>
          </p:txBody>
        </p:sp>
        <p:cxnSp>
          <p:nvCxnSpPr>
            <p:cNvPr id="14" name="Straight Connector 13"/>
            <p:cNvCxnSpPr/>
            <p:nvPr/>
          </p:nvCxnSpPr>
          <p:spPr>
            <a:xfrm>
              <a:off x="76200" y="5715000"/>
              <a:ext cx="8763000" cy="1588"/>
            </a:xfrm>
            <a:prstGeom prst="line">
              <a:avLst/>
            </a:prstGeom>
            <a:ln w="317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219200" y="5943600"/>
            <a:ext cx="7026940" cy="646331"/>
            <a:chOff x="1219200" y="5943600"/>
            <a:chExt cx="7026940" cy="646331"/>
          </a:xfrm>
        </p:grpSpPr>
        <p:cxnSp>
          <p:nvCxnSpPr>
            <p:cNvPr id="16" name="Straight Arrow Connector 15"/>
            <p:cNvCxnSpPr/>
            <p:nvPr/>
          </p:nvCxnSpPr>
          <p:spPr>
            <a:xfrm rot="10800000">
              <a:off x="1219200" y="6096000"/>
              <a:ext cx="5105400" cy="76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0" y="5943600"/>
              <a:ext cx="2150140" cy="646331"/>
            </a:xfrm>
            <a:prstGeom prst="rect">
              <a:avLst/>
            </a:prstGeom>
            <a:noFill/>
          </p:spPr>
          <p:txBody>
            <a:bodyPr wrap="none" rtlCol="0">
              <a:spAutoFit/>
            </a:bodyPr>
            <a:lstStyle/>
            <a:p>
              <a:pPr algn="ctr"/>
              <a:r>
                <a:rPr lang="en-US" b="1" dirty="0"/>
                <a:t>Infinite loop </a:t>
              </a:r>
            </a:p>
            <a:p>
              <a:pPr algn="ctr"/>
              <a:r>
                <a:rPr lang="en-US" b="1" dirty="0"/>
                <a:t>(it never terminates)</a:t>
              </a:r>
            </a:p>
          </p:txBody>
        </p:sp>
      </p:grpSp>
      <p:sp>
        <p:nvSpPr>
          <p:cNvPr id="2" name="Slide Number Placeholder 1"/>
          <p:cNvSpPr>
            <a:spLocks noGrp="1"/>
          </p:cNvSpPr>
          <p:nvPr>
            <p:ph type="sldNum" sz="quarter" idx="12"/>
          </p:nvPr>
        </p:nvSpPr>
        <p:spPr/>
        <p:txBody>
          <a:bodyPr/>
          <a:lstStyle/>
          <a:p>
            <a:fld id="{1D474410-A3CD-4930-835E-FFCA3D92A822}" type="slidenum">
              <a:rPr lang="en-US" smtClean="0"/>
              <a:pPr/>
              <a:t>40</a:t>
            </a:fld>
            <a:endParaRPr lang="en-US"/>
          </a:p>
        </p:txBody>
      </p:sp>
    </p:spTree>
    <p:extLst>
      <p:ext uri="{BB962C8B-B14F-4D97-AF65-F5344CB8AC3E}">
        <p14:creationId xmlns:p14="http://schemas.microsoft.com/office/powerpoint/2010/main" val="166959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3" dur="500"/>
                                        <p:tgtEl>
                                          <p:spTgt spid="92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B80000"/>
                </a:solidFill>
              </a:rPr>
              <a:t>Infinite for loop</a:t>
            </a:r>
            <a:br>
              <a:rPr lang="en-US" sz="4000" dirty="0">
                <a:solidFill>
                  <a:srgbClr val="B80000"/>
                </a:solidFill>
              </a:rPr>
            </a:br>
            <a:endParaRPr lang="en-US" sz="4000" dirty="0">
              <a:solidFill>
                <a:srgbClr val="B80000"/>
              </a:solidFill>
            </a:endParaRPr>
          </a:p>
        </p:txBody>
      </p:sp>
      <p:sp>
        <p:nvSpPr>
          <p:cNvPr id="5" name="Slide Number Placeholder 4"/>
          <p:cNvSpPr>
            <a:spLocks noGrp="1"/>
          </p:cNvSpPr>
          <p:nvPr>
            <p:ph type="sldNum" sz="quarter" idx="12"/>
          </p:nvPr>
        </p:nvSpPr>
        <p:spPr/>
        <p:txBody>
          <a:bodyPr/>
          <a:lstStyle/>
          <a:p>
            <a:fld id="{1D474410-A3CD-4930-835E-FFCA3D92A822}" type="slidenum">
              <a:rPr lang="en-US" smtClean="0"/>
              <a:pPr/>
              <a:t>41</a:t>
            </a:fld>
            <a:endParaRPr lang="en-US"/>
          </a:p>
        </p:txBody>
      </p:sp>
      <p:pic>
        <p:nvPicPr>
          <p:cNvPr id="6" name="Picture 5"/>
          <p:cNvPicPr>
            <a:picLocks noChangeAspect="1"/>
          </p:cNvPicPr>
          <p:nvPr/>
        </p:nvPicPr>
        <p:blipFill>
          <a:blip r:embed="rId3"/>
          <a:stretch>
            <a:fillRect/>
          </a:stretch>
        </p:blipFill>
        <p:spPr>
          <a:xfrm>
            <a:off x="457200" y="2453481"/>
            <a:ext cx="8229600" cy="1409700"/>
          </a:xfrm>
          <a:prstGeom prst="rect">
            <a:avLst/>
          </a:prstGeom>
        </p:spPr>
      </p:pic>
      <p:sp>
        <p:nvSpPr>
          <p:cNvPr id="9" name="Rectangle 3"/>
          <p:cNvSpPr>
            <a:spLocks noChangeArrowheads="1"/>
          </p:cNvSpPr>
          <p:nvPr/>
        </p:nvSpPr>
        <p:spPr bwMode="auto">
          <a:xfrm>
            <a:off x="457200" y="1328074"/>
            <a:ext cx="8229600" cy="830997"/>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euclid_circular_a"/>
              </a:rPr>
              <a:t>If the</a:t>
            </a:r>
            <a:r>
              <a:rPr lang="en-US" altLang="en-US" dirty="0">
                <a:solidFill>
                  <a:srgbClr val="FF0000"/>
                </a:solidFill>
                <a:latin typeface="euclid_circular_a"/>
              </a:rPr>
              <a:t> condition</a:t>
            </a:r>
            <a:r>
              <a:rPr lang="en-US" altLang="en-US" dirty="0">
                <a:latin typeface="euclid_circular_a"/>
              </a:rPr>
              <a:t> in a </a:t>
            </a:r>
            <a:r>
              <a:rPr lang="en-US" altLang="en-US" dirty="0">
                <a:solidFill>
                  <a:srgbClr val="FF0000"/>
                </a:solidFill>
                <a:latin typeface="euclid_circular_a"/>
              </a:rPr>
              <a:t>for</a:t>
            </a:r>
            <a:r>
              <a:rPr lang="en-US" altLang="en-US" dirty="0">
                <a:latin typeface="euclid_circular_a"/>
              </a:rPr>
              <a:t> loop is always </a:t>
            </a:r>
            <a:r>
              <a:rPr lang="en-US" altLang="en-US" dirty="0">
                <a:solidFill>
                  <a:srgbClr val="FF0000"/>
                </a:solidFill>
                <a:latin typeface="euclid_circular_a"/>
              </a:rPr>
              <a:t>true</a:t>
            </a:r>
            <a:r>
              <a:rPr lang="en-US" altLang="en-US" dirty="0">
                <a:latin typeface="euclid_circular_a"/>
              </a:rPr>
              <a:t>, it runs forever (until memory is full).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euclid_circular_a"/>
              </a:rPr>
              <a:t>For example, </a:t>
            </a:r>
          </a:p>
        </p:txBody>
      </p:sp>
      <p:sp>
        <p:nvSpPr>
          <p:cNvPr id="10" name="Rectangle 4"/>
          <p:cNvSpPr>
            <a:spLocks noChangeArrowheads="1"/>
          </p:cNvSpPr>
          <p:nvPr/>
        </p:nvSpPr>
        <p:spPr bwMode="auto">
          <a:xfrm>
            <a:off x="611560" y="4946685"/>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euclid_circular_a"/>
            </a:endParaRPr>
          </a:p>
        </p:txBody>
      </p:sp>
      <p:sp>
        <p:nvSpPr>
          <p:cNvPr id="11" name="Rectangle 10"/>
          <p:cNvSpPr/>
          <p:nvPr/>
        </p:nvSpPr>
        <p:spPr>
          <a:xfrm>
            <a:off x="457200" y="4127798"/>
            <a:ext cx="8229600" cy="646331"/>
          </a:xfrm>
          <a:prstGeom prst="rect">
            <a:avLst/>
          </a:prstGeom>
        </p:spPr>
        <p:txBody>
          <a:bodyPr wrap="square">
            <a:spAutoFit/>
          </a:bodyPr>
          <a:lstStyle/>
          <a:p>
            <a:pPr lvl="0" eaLnBrk="0" fontAlgn="base" hangingPunct="0">
              <a:spcBef>
                <a:spcPct val="0"/>
              </a:spcBef>
              <a:spcAft>
                <a:spcPct val="0"/>
              </a:spcAft>
            </a:pPr>
            <a:r>
              <a:rPr lang="en-US" altLang="en-US" dirty="0">
                <a:latin typeface="euclid_circular_a"/>
              </a:rPr>
              <a:t>In the above program, the condition is always true which will then run the code for infinite times. </a:t>
            </a:r>
          </a:p>
        </p:txBody>
      </p:sp>
    </p:spTree>
    <p:extLst>
      <p:ext uri="{BB962C8B-B14F-4D97-AF65-F5344CB8AC3E}">
        <p14:creationId xmlns:p14="http://schemas.microsoft.com/office/powerpoint/2010/main" val="18143073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do...while Loop - Syntax</a:t>
            </a:r>
            <a:endParaRPr lang="en-US" dirty="0"/>
          </a:p>
        </p:txBody>
      </p:sp>
      <p:pic>
        <p:nvPicPr>
          <p:cNvPr id="5" name="Content Placeholder 4"/>
          <p:cNvPicPr>
            <a:picLocks noGrp="1" noChangeAspect="1"/>
          </p:cNvPicPr>
          <p:nvPr>
            <p:ph idx="1"/>
          </p:nvPr>
        </p:nvPicPr>
        <p:blipFill>
          <a:blip r:embed="rId2"/>
          <a:stretch>
            <a:fillRect/>
          </a:stretch>
        </p:blipFill>
        <p:spPr>
          <a:xfrm>
            <a:off x="455379" y="1417638"/>
            <a:ext cx="8229600" cy="1156703"/>
          </a:xfrm>
          <a:prstGeom prst="rect">
            <a:avLst/>
          </a:prstGeom>
        </p:spPr>
      </p:pic>
      <p:sp>
        <p:nvSpPr>
          <p:cNvPr id="4" name="Slide Number Placeholder 3"/>
          <p:cNvSpPr>
            <a:spLocks noGrp="1"/>
          </p:cNvSpPr>
          <p:nvPr>
            <p:ph type="sldNum" sz="quarter" idx="12"/>
          </p:nvPr>
        </p:nvSpPr>
        <p:spPr/>
        <p:txBody>
          <a:bodyPr/>
          <a:lstStyle/>
          <a:p>
            <a:fld id="{25C2CBD0-4E8A-462D-9424-859647FC3ED0}" type="slidenum">
              <a:rPr lang="en-US" smtClean="0"/>
              <a:pPr/>
              <a:t>42</a:t>
            </a:fld>
            <a:endParaRPr lang="en-US"/>
          </a:p>
        </p:txBody>
      </p:sp>
      <p:sp>
        <p:nvSpPr>
          <p:cNvPr id="6" name="Rectangle 1"/>
          <p:cNvSpPr>
            <a:spLocks noChangeArrowheads="1"/>
          </p:cNvSpPr>
          <p:nvPr/>
        </p:nvSpPr>
        <p:spPr bwMode="auto">
          <a:xfrm>
            <a:off x="453558" y="2797324"/>
            <a:ext cx="8231421" cy="3924151"/>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euclid_circular_a"/>
              </a:rPr>
              <a:t>The body of the loop is executed at first. Then the condition is evaluated.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If the </a:t>
            </a:r>
            <a:r>
              <a:rPr kumimoji="0" lang="en-US" altLang="en-US" sz="1400" b="0" i="0" u="none" strike="noStrike" cap="none" normalizeH="0" baseline="0" dirty="0">
                <a:ln>
                  <a:noFill/>
                </a:ln>
                <a:solidFill>
                  <a:schemeClr val="tx1"/>
                </a:solidFill>
                <a:effectLst/>
                <a:latin typeface="droid sans mono"/>
              </a:rPr>
              <a:t>condition</a:t>
            </a:r>
            <a:r>
              <a:rPr kumimoji="0" lang="en-US" altLang="en-US" b="0" i="0" u="none" strike="noStrike" cap="none" normalizeH="0" baseline="0" dirty="0">
                <a:ln>
                  <a:noFill/>
                </a:ln>
                <a:solidFill>
                  <a:schemeClr val="tx1"/>
                </a:solidFill>
                <a:effectLst/>
                <a:latin typeface="euclid_circular_a"/>
              </a:rPr>
              <a:t> evaluates to </a:t>
            </a:r>
            <a:r>
              <a:rPr kumimoji="0" lang="en-US" altLang="en-US" sz="1400" b="0" i="0" u="none" strike="noStrike" cap="none" normalizeH="0" baseline="0" dirty="0">
                <a:ln>
                  <a:noFill/>
                </a:ln>
                <a:solidFill>
                  <a:schemeClr val="tx1"/>
                </a:solidFill>
                <a:effectLst/>
                <a:latin typeface="droid sans mono"/>
              </a:rPr>
              <a:t>true</a:t>
            </a:r>
            <a:r>
              <a:rPr kumimoji="0" lang="en-US" altLang="en-US" sz="20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the body of the loop inside the </a:t>
            </a:r>
            <a:r>
              <a:rPr kumimoji="0" lang="en-US" altLang="en-US" sz="1200" b="0" i="0" u="none" strike="noStrike" cap="none" normalizeH="0" baseline="0" dirty="0">
                <a:ln>
                  <a:noFill/>
                </a:ln>
                <a:solidFill>
                  <a:schemeClr val="tx1"/>
                </a:solidFill>
                <a:effectLst/>
                <a:latin typeface="droid sans mono"/>
              </a:rPr>
              <a:t>do</a:t>
            </a:r>
            <a:r>
              <a:rPr kumimoji="0" lang="en-US" altLang="en-US" b="0" i="0" u="none" strike="noStrike" cap="none" normalizeH="0" baseline="0" dirty="0">
                <a:ln>
                  <a:noFill/>
                </a:ln>
                <a:solidFill>
                  <a:schemeClr val="tx1"/>
                </a:solidFill>
                <a:effectLst/>
                <a:latin typeface="euclid_circular_a"/>
              </a:rPr>
              <a:t> statement is executed again.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The </a:t>
            </a:r>
            <a:r>
              <a:rPr kumimoji="0" lang="en-US" altLang="en-US" sz="1400" b="0" i="0" u="none" strike="noStrike" cap="none" normalizeH="0" baseline="0" dirty="0">
                <a:ln>
                  <a:noFill/>
                </a:ln>
                <a:solidFill>
                  <a:schemeClr val="tx1"/>
                </a:solidFill>
                <a:effectLst/>
                <a:latin typeface="droid sans mono"/>
              </a:rPr>
              <a:t>condition</a:t>
            </a:r>
            <a:r>
              <a:rPr kumimoji="0" lang="en-US" altLang="en-US" b="0" i="0" u="none" strike="noStrike" cap="none" normalizeH="0" baseline="0" dirty="0">
                <a:ln>
                  <a:noFill/>
                </a:ln>
                <a:solidFill>
                  <a:schemeClr val="tx1"/>
                </a:solidFill>
                <a:effectLst/>
                <a:latin typeface="euclid_circular_a"/>
              </a:rPr>
              <a:t> is evaluated once again.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If the </a:t>
            </a:r>
            <a:r>
              <a:rPr kumimoji="0" lang="en-US" altLang="en-US" sz="1400" b="0" i="0" u="none" strike="noStrike" cap="none" normalizeH="0" baseline="0" dirty="0">
                <a:ln>
                  <a:noFill/>
                </a:ln>
                <a:solidFill>
                  <a:schemeClr val="tx1"/>
                </a:solidFill>
                <a:effectLst/>
                <a:latin typeface="droid sans mono"/>
              </a:rPr>
              <a:t>condition</a:t>
            </a:r>
            <a:r>
              <a:rPr kumimoji="0" lang="en-US" altLang="en-US" b="0" i="0" u="none" strike="noStrike" cap="none" normalizeH="0" baseline="0" dirty="0">
                <a:ln>
                  <a:noFill/>
                </a:ln>
                <a:solidFill>
                  <a:schemeClr val="tx1"/>
                </a:solidFill>
                <a:effectLst/>
                <a:latin typeface="euclid_circular_a"/>
              </a:rPr>
              <a:t> evaluates to </a:t>
            </a:r>
            <a:r>
              <a:rPr kumimoji="0" lang="en-US" altLang="en-US" sz="1400" b="0" i="0" u="none" strike="noStrike" cap="none" normalizeH="0" baseline="0" dirty="0">
                <a:ln>
                  <a:noFill/>
                </a:ln>
                <a:solidFill>
                  <a:schemeClr val="tx1"/>
                </a:solidFill>
                <a:effectLst/>
                <a:latin typeface="droid sans mono"/>
              </a:rPr>
              <a:t>true</a:t>
            </a:r>
            <a:r>
              <a:rPr kumimoji="0" lang="en-US" altLang="en-US" sz="20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the body of the loop inside the</a:t>
            </a:r>
            <a:r>
              <a:rPr kumimoji="0" lang="en-US" altLang="en-US" sz="2400" b="0" i="0" u="none" strike="noStrike" cap="none" normalizeH="0" baseline="0" dirty="0">
                <a:ln>
                  <a:noFill/>
                </a:ln>
                <a:solidFill>
                  <a:schemeClr val="tx1"/>
                </a:solidFill>
                <a:effectLst/>
                <a:latin typeface="euclid_circular_a"/>
              </a:rPr>
              <a:t> </a:t>
            </a:r>
            <a:r>
              <a:rPr kumimoji="0" lang="en-US" altLang="en-US" sz="1600" b="0" i="0" u="none" strike="noStrike" cap="none" normalizeH="0" baseline="0" dirty="0">
                <a:ln>
                  <a:noFill/>
                </a:ln>
                <a:solidFill>
                  <a:schemeClr val="tx1"/>
                </a:solidFill>
                <a:effectLst/>
                <a:latin typeface="droid sans mono"/>
              </a:rPr>
              <a:t>do</a:t>
            </a:r>
            <a:r>
              <a:rPr kumimoji="0" lang="en-US" altLang="en-US" sz="24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statement is executed again.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This process continues until the</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condition</a:t>
            </a:r>
            <a:r>
              <a:rPr kumimoji="0" lang="en-US" altLang="en-US" sz="20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evaluates to </a:t>
            </a:r>
            <a:r>
              <a:rPr kumimoji="0" lang="en-US" altLang="en-US" sz="1600" b="0" i="0" u="none" strike="noStrike" cap="none" normalizeH="0" baseline="0" dirty="0">
                <a:ln>
                  <a:noFill/>
                </a:ln>
                <a:solidFill>
                  <a:schemeClr val="tx1"/>
                </a:solidFill>
                <a:effectLst/>
                <a:latin typeface="droid sans mono"/>
              </a:rPr>
              <a:t>false</a:t>
            </a:r>
            <a:r>
              <a:rPr kumimoji="0" lang="en-US" altLang="en-US" sz="24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Then the loop stops.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469484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Flowchart of do...while Loop</a:t>
            </a:r>
            <a:endParaRPr lang="en-US" dirty="0"/>
          </a:p>
        </p:txBody>
      </p:sp>
      <p:pic>
        <p:nvPicPr>
          <p:cNvPr id="5" name="Content Placeholder 4"/>
          <p:cNvPicPr>
            <a:picLocks noGrp="1" noChangeAspect="1"/>
          </p:cNvPicPr>
          <p:nvPr>
            <p:ph idx="1"/>
          </p:nvPr>
        </p:nvPicPr>
        <p:blipFill>
          <a:blip r:embed="rId2"/>
          <a:stretch>
            <a:fillRect/>
          </a:stretch>
        </p:blipFill>
        <p:spPr>
          <a:xfrm>
            <a:off x="1907704" y="1600200"/>
            <a:ext cx="5328592" cy="4525963"/>
          </a:xfrm>
          <a:prstGeom prst="rect">
            <a:avLst/>
          </a:prstGeom>
        </p:spPr>
      </p:pic>
      <p:sp>
        <p:nvSpPr>
          <p:cNvPr id="4" name="Slide Number Placeholder 3"/>
          <p:cNvSpPr>
            <a:spLocks noGrp="1"/>
          </p:cNvSpPr>
          <p:nvPr>
            <p:ph type="sldNum" sz="quarter" idx="12"/>
          </p:nvPr>
        </p:nvSpPr>
        <p:spPr/>
        <p:txBody>
          <a:bodyPr/>
          <a:lstStyle/>
          <a:p>
            <a:fld id="{25C2CBD0-4E8A-462D-9424-859647FC3ED0}" type="slidenum">
              <a:rPr lang="en-US" smtClean="0"/>
              <a:pPr/>
              <a:t>43</a:t>
            </a:fld>
            <a:endParaRPr lang="en-US"/>
          </a:p>
        </p:txBody>
      </p:sp>
    </p:spTree>
    <p:extLst>
      <p:ext uri="{BB962C8B-B14F-4D97-AF65-F5344CB8AC3E}">
        <p14:creationId xmlns:p14="http://schemas.microsoft.com/office/powerpoint/2010/main" val="355549832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Example 4: Display Numbers from 1 to 5</a:t>
            </a:r>
            <a:endParaRPr lang="en-US" sz="3600" dirty="0"/>
          </a:p>
        </p:txBody>
      </p:sp>
      <p:sp>
        <p:nvSpPr>
          <p:cNvPr id="3" name="Content Placeholder 2"/>
          <p:cNvSpPr>
            <a:spLocks noGrp="1"/>
          </p:cNvSpPr>
          <p:nvPr>
            <p:ph idx="1"/>
          </p:nvPr>
        </p:nvSpPr>
        <p:spPr/>
        <p:txBody>
          <a:bodyPr>
            <a:noAutofit/>
          </a:bodyPr>
          <a:lstStyle/>
          <a:p>
            <a:pPr marL="0" indent="0">
              <a:buNone/>
            </a:pPr>
            <a:r>
              <a:rPr lang="en-US" sz="1600" dirty="0"/>
              <a:t>// C++ Program to print numbers from 1 to 5</a:t>
            </a:r>
          </a:p>
          <a:p>
            <a:pPr marL="0" indent="0">
              <a:buNone/>
            </a:pPr>
            <a:endParaRPr lang="en-US" sz="1600" dirty="0"/>
          </a:p>
          <a:p>
            <a:pPr marL="0" indent="0">
              <a:buNone/>
            </a:pPr>
            <a:r>
              <a:rPr lang="en-US" sz="1600" dirty="0"/>
              <a:t>#include &lt;</a:t>
            </a:r>
            <a:r>
              <a:rPr lang="en-US" sz="1600" dirty="0" err="1"/>
              <a:t>iostream</a:t>
            </a:r>
            <a:r>
              <a:rPr lang="en-US" sz="1600" dirty="0"/>
              <a:t>&gt;</a:t>
            </a:r>
          </a:p>
          <a:p>
            <a:pPr marL="0" indent="0">
              <a:buNone/>
            </a:pPr>
            <a:r>
              <a:rPr lang="en-US" sz="1600" dirty="0"/>
              <a:t>using namespace </a:t>
            </a:r>
            <a:r>
              <a:rPr lang="en-US" sz="1600" dirty="0" err="1"/>
              <a:t>std</a:t>
            </a:r>
            <a:r>
              <a:rPr lang="en-US" sz="1600" dirty="0"/>
              <a:t>;</a:t>
            </a:r>
          </a:p>
          <a:p>
            <a:pPr marL="0" indent="0">
              <a:buNone/>
            </a:pPr>
            <a:r>
              <a:rPr lang="en-US" sz="1600" dirty="0" err="1"/>
              <a:t>int</a:t>
            </a:r>
            <a:r>
              <a:rPr lang="en-US" sz="1600" dirty="0"/>
              <a:t> main() {</a:t>
            </a:r>
          </a:p>
          <a:p>
            <a:pPr marL="0" indent="0">
              <a:buNone/>
            </a:pPr>
            <a:r>
              <a:rPr lang="en-US" sz="1600" dirty="0"/>
              <a:t>    </a:t>
            </a:r>
            <a:r>
              <a:rPr lang="en-US" sz="1600" dirty="0" err="1"/>
              <a:t>int</a:t>
            </a:r>
            <a:r>
              <a:rPr lang="en-US" sz="1600" dirty="0"/>
              <a:t> </a:t>
            </a:r>
            <a:r>
              <a:rPr lang="en-US" sz="1600" dirty="0" err="1"/>
              <a:t>i</a:t>
            </a:r>
            <a:r>
              <a:rPr lang="en-US" sz="1600" dirty="0"/>
              <a:t> = 1; </a:t>
            </a:r>
          </a:p>
          <a:p>
            <a:pPr marL="0" indent="0">
              <a:buNone/>
            </a:pPr>
            <a:r>
              <a:rPr lang="en-US" sz="1600" dirty="0"/>
              <a:t>    // do...while loop from 1 to 5</a:t>
            </a:r>
          </a:p>
          <a:p>
            <a:pPr marL="0" indent="0">
              <a:buNone/>
            </a:pPr>
            <a:r>
              <a:rPr lang="en-US" sz="1600" dirty="0"/>
              <a:t>    do {</a:t>
            </a:r>
          </a:p>
          <a:p>
            <a:pPr marL="0" indent="0">
              <a:buNone/>
            </a:pPr>
            <a:r>
              <a:rPr lang="en-US" sz="1600" dirty="0"/>
              <a:t>        </a:t>
            </a:r>
            <a:r>
              <a:rPr lang="en-US" sz="1600" dirty="0" err="1"/>
              <a:t>cout</a:t>
            </a:r>
            <a:r>
              <a:rPr lang="en-US" sz="1600" dirty="0"/>
              <a:t> &lt;&lt; </a:t>
            </a:r>
            <a:r>
              <a:rPr lang="en-US" sz="1600" dirty="0" err="1"/>
              <a:t>i</a:t>
            </a:r>
            <a:r>
              <a:rPr lang="en-US" sz="1600" dirty="0"/>
              <a:t> &lt;&lt; " ";</a:t>
            </a:r>
          </a:p>
          <a:p>
            <a:pPr marL="0" indent="0">
              <a:buNone/>
            </a:pPr>
            <a:r>
              <a:rPr lang="en-US" sz="1600" dirty="0"/>
              <a:t>        ++</a:t>
            </a:r>
            <a:r>
              <a:rPr lang="en-US" sz="1600" dirty="0" err="1"/>
              <a:t>i</a:t>
            </a:r>
            <a:r>
              <a:rPr lang="en-US" sz="1600" dirty="0"/>
              <a:t>;</a:t>
            </a:r>
          </a:p>
          <a:p>
            <a:pPr marL="0" indent="0">
              <a:buNone/>
            </a:pPr>
            <a:r>
              <a:rPr lang="en-US" sz="1600" dirty="0"/>
              <a:t>    }</a:t>
            </a:r>
          </a:p>
          <a:p>
            <a:pPr marL="0" indent="0">
              <a:buNone/>
            </a:pPr>
            <a:r>
              <a:rPr lang="en-US" sz="1600" dirty="0"/>
              <a:t>    while (</a:t>
            </a:r>
            <a:r>
              <a:rPr lang="en-US" sz="1600" dirty="0" err="1"/>
              <a:t>i</a:t>
            </a:r>
            <a:r>
              <a:rPr lang="en-US" sz="1600" dirty="0"/>
              <a:t> &lt;= 5);</a:t>
            </a:r>
          </a:p>
          <a:p>
            <a:pPr marL="0" indent="0">
              <a:buNone/>
            </a:pPr>
            <a:r>
              <a:rPr lang="en-US" sz="1600" dirty="0"/>
              <a:t>    return 0;</a:t>
            </a:r>
          </a:p>
          <a:p>
            <a:pPr marL="0" indent="0">
              <a:buNone/>
            </a:pPr>
            <a:r>
              <a:rPr lang="en-US" sz="1600" dirty="0"/>
              <a:t>}</a:t>
            </a:r>
          </a:p>
        </p:txBody>
      </p:sp>
      <p:sp>
        <p:nvSpPr>
          <p:cNvPr id="4" name="Slide Number Placeholder 3"/>
          <p:cNvSpPr>
            <a:spLocks noGrp="1"/>
          </p:cNvSpPr>
          <p:nvPr>
            <p:ph type="sldNum" sz="quarter" idx="12"/>
          </p:nvPr>
        </p:nvSpPr>
        <p:spPr/>
        <p:txBody>
          <a:bodyPr/>
          <a:lstStyle/>
          <a:p>
            <a:fld id="{25C2CBD0-4E8A-462D-9424-859647FC3ED0}" type="slidenum">
              <a:rPr lang="en-US" smtClean="0"/>
              <a:pPr/>
              <a:t>44</a:t>
            </a:fld>
            <a:endParaRPr lang="en-US"/>
          </a:p>
        </p:txBody>
      </p:sp>
      <p:pic>
        <p:nvPicPr>
          <p:cNvPr id="5" name="Picture 4"/>
          <p:cNvPicPr>
            <a:picLocks noChangeAspect="1"/>
          </p:cNvPicPr>
          <p:nvPr/>
        </p:nvPicPr>
        <p:blipFill>
          <a:blip r:embed="rId2"/>
          <a:stretch>
            <a:fillRect/>
          </a:stretch>
        </p:blipFill>
        <p:spPr>
          <a:xfrm>
            <a:off x="2123727" y="5075128"/>
            <a:ext cx="6563073" cy="1266825"/>
          </a:xfrm>
          <a:prstGeom prst="rect">
            <a:avLst/>
          </a:prstGeom>
        </p:spPr>
      </p:pic>
      <p:pic>
        <p:nvPicPr>
          <p:cNvPr id="6" name="Picture 5"/>
          <p:cNvPicPr>
            <a:picLocks noChangeAspect="1"/>
          </p:cNvPicPr>
          <p:nvPr/>
        </p:nvPicPr>
        <p:blipFill>
          <a:blip r:embed="rId3"/>
          <a:stretch>
            <a:fillRect/>
          </a:stretch>
        </p:blipFill>
        <p:spPr>
          <a:xfrm>
            <a:off x="180975" y="1362075"/>
            <a:ext cx="8782050" cy="3530491"/>
          </a:xfrm>
          <a:prstGeom prst="rect">
            <a:avLst/>
          </a:prstGeom>
        </p:spPr>
      </p:pic>
    </p:spTree>
    <p:extLst>
      <p:ext uri="{BB962C8B-B14F-4D97-AF65-F5344CB8AC3E}">
        <p14:creationId xmlns:p14="http://schemas.microsoft.com/office/powerpoint/2010/main" val="151035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5: Sum of Positive Numbers Only</a:t>
            </a:r>
            <a:endParaRPr lang="en-US" sz="3200" dirty="0"/>
          </a:p>
        </p:txBody>
      </p:sp>
      <p:sp>
        <p:nvSpPr>
          <p:cNvPr id="3" name="Content Placeholder 2"/>
          <p:cNvSpPr>
            <a:spLocks noGrp="1"/>
          </p:cNvSpPr>
          <p:nvPr>
            <p:ph idx="1"/>
          </p:nvPr>
        </p:nvSpPr>
        <p:spPr>
          <a:xfrm>
            <a:off x="457200" y="1268760"/>
            <a:ext cx="8229600" cy="4857403"/>
          </a:xfrm>
        </p:spPr>
        <p:txBody>
          <a:bodyPr>
            <a:noAutofit/>
          </a:bodyPr>
          <a:lstStyle/>
          <a:p>
            <a:pPr marL="0" indent="0">
              <a:buNone/>
            </a:pPr>
            <a:r>
              <a:rPr lang="en-US" sz="1800" dirty="0"/>
              <a:t>#include &lt;</a:t>
            </a:r>
            <a:r>
              <a:rPr lang="en-US" sz="1800" dirty="0" err="1"/>
              <a:t>iostream</a:t>
            </a:r>
            <a:r>
              <a:rPr lang="en-US" sz="1800" dirty="0"/>
              <a:t>&gt;</a:t>
            </a:r>
          </a:p>
          <a:p>
            <a:pPr marL="0" indent="0">
              <a:buNone/>
            </a:pPr>
            <a:r>
              <a:rPr lang="en-US" sz="1800" dirty="0"/>
              <a:t>using namespace </a:t>
            </a:r>
            <a:r>
              <a:rPr lang="en-US" sz="1800" dirty="0" err="1"/>
              <a:t>std</a:t>
            </a:r>
            <a:r>
              <a:rPr lang="en-US" sz="1800" dirty="0"/>
              <a:t>;</a:t>
            </a:r>
          </a:p>
          <a:p>
            <a:pPr marL="0" indent="0">
              <a:buNone/>
            </a:pPr>
            <a:r>
              <a:rPr lang="en-US" sz="1800" dirty="0" err="1"/>
              <a:t>int</a:t>
            </a:r>
            <a:r>
              <a:rPr lang="en-US" sz="1800" dirty="0"/>
              <a:t> main() {</a:t>
            </a:r>
          </a:p>
          <a:p>
            <a:pPr marL="0" indent="0">
              <a:buNone/>
            </a:pPr>
            <a:r>
              <a:rPr lang="en-US" sz="1800" dirty="0"/>
              <a:t>    </a:t>
            </a:r>
            <a:r>
              <a:rPr lang="en-US" sz="1800" dirty="0" err="1"/>
              <a:t>int</a:t>
            </a:r>
            <a:r>
              <a:rPr lang="en-US" sz="1800" dirty="0"/>
              <a:t> number = 0;</a:t>
            </a:r>
          </a:p>
          <a:p>
            <a:pPr marL="0" indent="0">
              <a:buNone/>
            </a:pPr>
            <a:r>
              <a:rPr lang="en-US" sz="1800" dirty="0"/>
              <a:t>    </a:t>
            </a:r>
            <a:r>
              <a:rPr lang="en-US" sz="1800" dirty="0" err="1"/>
              <a:t>int</a:t>
            </a:r>
            <a:r>
              <a:rPr lang="en-US" sz="1800" dirty="0"/>
              <a:t> sum = 0;</a:t>
            </a:r>
          </a:p>
          <a:p>
            <a:pPr marL="0" indent="0">
              <a:buNone/>
            </a:pPr>
            <a:r>
              <a:rPr lang="en-US" sz="1800" dirty="0"/>
              <a:t>    do {</a:t>
            </a:r>
          </a:p>
          <a:p>
            <a:pPr marL="0" indent="0">
              <a:buNone/>
            </a:pPr>
            <a:r>
              <a:rPr lang="en-US" sz="1800" dirty="0"/>
              <a:t>        sum += number;</a:t>
            </a:r>
          </a:p>
          <a:p>
            <a:pPr marL="0" indent="0">
              <a:buNone/>
            </a:pPr>
            <a:r>
              <a:rPr lang="en-US" sz="1800" dirty="0"/>
              <a:t>        // take input from the user</a:t>
            </a:r>
          </a:p>
          <a:p>
            <a:pPr marL="0" indent="0">
              <a:buNone/>
            </a:pPr>
            <a:r>
              <a:rPr lang="en-US" sz="1800" dirty="0"/>
              <a:t>        </a:t>
            </a:r>
            <a:r>
              <a:rPr lang="en-US" sz="1800" dirty="0" err="1"/>
              <a:t>cout</a:t>
            </a:r>
            <a:r>
              <a:rPr lang="en-US" sz="1800" dirty="0"/>
              <a:t> &lt;&lt; "Enter a number: ";</a:t>
            </a:r>
          </a:p>
          <a:p>
            <a:pPr marL="0" indent="0">
              <a:buNone/>
            </a:pPr>
            <a:r>
              <a:rPr lang="en-US" sz="1800" dirty="0"/>
              <a:t>        </a:t>
            </a:r>
            <a:r>
              <a:rPr lang="en-US" sz="1800" dirty="0" err="1"/>
              <a:t>cin</a:t>
            </a:r>
            <a:r>
              <a:rPr lang="en-US" sz="1800" dirty="0"/>
              <a:t> &gt;&gt; number;</a:t>
            </a:r>
          </a:p>
          <a:p>
            <a:pPr marL="0" indent="0">
              <a:buNone/>
            </a:pPr>
            <a:r>
              <a:rPr lang="en-US" sz="1800" dirty="0"/>
              <a:t>    }</a:t>
            </a:r>
          </a:p>
          <a:p>
            <a:pPr marL="0" indent="0">
              <a:buNone/>
            </a:pPr>
            <a:r>
              <a:rPr lang="en-US" sz="1800" dirty="0"/>
              <a:t>    while (number &gt;= 0);</a:t>
            </a:r>
          </a:p>
          <a:p>
            <a:pPr marL="0" indent="0">
              <a:buNone/>
            </a:pPr>
            <a:r>
              <a:rPr lang="en-US" sz="1800" dirty="0"/>
              <a:t>    // display the sum</a:t>
            </a:r>
          </a:p>
          <a:p>
            <a:pPr marL="0" indent="0">
              <a:buNone/>
            </a:pPr>
            <a:r>
              <a:rPr lang="en-US" sz="1800" dirty="0"/>
              <a:t>    </a:t>
            </a:r>
            <a:r>
              <a:rPr lang="en-US" sz="1800" dirty="0" err="1"/>
              <a:t>cout</a:t>
            </a:r>
            <a:r>
              <a:rPr lang="en-US" sz="1800" dirty="0"/>
              <a:t> &lt;&lt; "\</a:t>
            </a:r>
            <a:r>
              <a:rPr lang="en-US" sz="1800" dirty="0" err="1"/>
              <a:t>nThe</a:t>
            </a:r>
            <a:r>
              <a:rPr lang="en-US" sz="1800" dirty="0"/>
              <a:t> sum is " &lt;&lt; sum &lt;&lt; </a:t>
            </a:r>
            <a:r>
              <a:rPr lang="en-US" sz="1800" dirty="0" err="1"/>
              <a:t>endl</a:t>
            </a:r>
            <a:r>
              <a:rPr lang="en-US" sz="1800" dirty="0"/>
              <a:t>;</a:t>
            </a:r>
          </a:p>
          <a:p>
            <a:pPr marL="0" indent="0">
              <a:buNone/>
            </a:pPr>
            <a:r>
              <a:rPr lang="en-US" sz="1800" dirty="0"/>
              <a:t>    return 0;</a:t>
            </a:r>
          </a:p>
          <a:p>
            <a:pPr marL="0" indent="0">
              <a:buNone/>
            </a:pPr>
            <a:r>
              <a:rPr lang="en-US" sz="1800" dirty="0"/>
              <a:t>}</a:t>
            </a:r>
          </a:p>
        </p:txBody>
      </p:sp>
      <p:sp>
        <p:nvSpPr>
          <p:cNvPr id="4" name="Slide Number Placeholder 3"/>
          <p:cNvSpPr>
            <a:spLocks noGrp="1"/>
          </p:cNvSpPr>
          <p:nvPr>
            <p:ph type="sldNum" sz="quarter" idx="12"/>
          </p:nvPr>
        </p:nvSpPr>
        <p:spPr/>
        <p:txBody>
          <a:bodyPr/>
          <a:lstStyle/>
          <a:p>
            <a:fld id="{25C2CBD0-4E8A-462D-9424-859647FC3ED0}" type="slidenum">
              <a:rPr lang="en-US" smtClean="0"/>
              <a:pPr/>
              <a:t>45</a:t>
            </a:fld>
            <a:endParaRPr lang="en-US"/>
          </a:p>
        </p:txBody>
      </p:sp>
      <p:pic>
        <p:nvPicPr>
          <p:cNvPr id="5" name="Picture 4"/>
          <p:cNvPicPr>
            <a:picLocks noChangeAspect="1"/>
          </p:cNvPicPr>
          <p:nvPr/>
        </p:nvPicPr>
        <p:blipFill>
          <a:blip r:embed="rId2"/>
          <a:stretch>
            <a:fillRect/>
          </a:stretch>
        </p:blipFill>
        <p:spPr>
          <a:xfrm>
            <a:off x="166687" y="2100262"/>
            <a:ext cx="8810625" cy="2657475"/>
          </a:xfrm>
          <a:prstGeom prst="rect">
            <a:avLst/>
          </a:prstGeom>
        </p:spPr>
      </p:pic>
    </p:spTree>
    <p:extLst>
      <p:ext uri="{BB962C8B-B14F-4D97-AF65-F5344CB8AC3E}">
        <p14:creationId xmlns:p14="http://schemas.microsoft.com/office/powerpoint/2010/main" val="1039856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Infinite while Loop/ Do…While Loop</a:t>
            </a:r>
          </a:p>
        </p:txBody>
      </p:sp>
      <p:pic>
        <p:nvPicPr>
          <p:cNvPr id="5" name="Content Placeholder 4"/>
          <p:cNvPicPr>
            <a:picLocks noGrp="1" noChangeAspect="1"/>
          </p:cNvPicPr>
          <p:nvPr>
            <p:ph idx="1"/>
          </p:nvPr>
        </p:nvPicPr>
        <p:blipFill>
          <a:blip r:embed="rId2"/>
          <a:stretch>
            <a:fillRect/>
          </a:stretch>
        </p:blipFill>
        <p:spPr>
          <a:xfrm>
            <a:off x="457200" y="1600200"/>
            <a:ext cx="8229600" cy="4756150"/>
          </a:xfrm>
          <a:prstGeom prst="rect">
            <a:avLst/>
          </a:prstGeom>
        </p:spPr>
      </p:pic>
      <p:sp>
        <p:nvSpPr>
          <p:cNvPr id="4" name="Slide Number Placeholder 3"/>
          <p:cNvSpPr>
            <a:spLocks noGrp="1"/>
          </p:cNvSpPr>
          <p:nvPr>
            <p:ph type="sldNum" sz="quarter" idx="12"/>
          </p:nvPr>
        </p:nvSpPr>
        <p:spPr/>
        <p:txBody>
          <a:bodyPr/>
          <a:lstStyle/>
          <a:p>
            <a:fld id="{25C2CBD0-4E8A-462D-9424-859647FC3ED0}" type="slidenum">
              <a:rPr lang="en-US" smtClean="0"/>
              <a:pPr/>
              <a:t>46</a:t>
            </a:fld>
            <a:endParaRPr lang="en-US"/>
          </a:p>
        </p:txBody>
      </p:sp>
    </p:spTree>
    <p:extLst>
      <p:ext uri="{BB962C8B-B14F-4D97-AF65-F5344CB8AC3E}">
        <p14:creationId xmlns:p14="http://schemas.microsoft.com/office/powerpoint/2010/main" val="40803617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0"/>
            <a:ext cx="8229600" cy="762000"/>
          </a:xfrm>
        </p:spPr>
        <p:txBody>
          <a:bodyPr>
            <a:normAutofit/>
          </a:bodyPr>
          <a:lstStyle/>
          <a:p>
            <a:r>
              <a:rPr lang="en-US" noProof="1">
                <a:solidFill>
                  <a:srgbClr val="B80000"/>
                </a:solidFill>
              </a:rPr>
              <a:t>	“break” Statement</a:t>
            </a:r>
            <a:endParaRPr lang="en-US" dirty="0">
              <a:solidFill>
                <a:srgbClr val="B80000"/>
              </a:solidFill>
            </a:endParaRPr>
          </a:p>
        </p:txBody>
      </p:sp>
      <p:sp>
        <p:nvSpPr>
          <p:cNvPr id="380931" name="Rectangle 3"/>
          <p:cNvSpPr>
            <a:spLocks noGrp="1" noChangeArrowheads="1"/>
          </p:cNvSpPr>
          <p:nvPr>
            <p:ph type="body" idx="1"/>
          </p:nvPr>
        </p:nvSpPr>
        <p:spPr>
          <a:xfrm>
            <a:off x="76200" y="914400"/>
            <a:ext cx="8839200" cy="5715000"/>
          </a:xfrm>
        </p:spPr>
        <p:txBody>
          <a:bodyPr/>
          <a:lstStyle/>
          <a:p>
            <a:r>
              <a:rPr lang="en-US" b="1" dirty="0">
                <a:solidFill>
                  <a:srgbClr val="B80000"/>
                </a:solidFill>
                <a:latin typeface="Courier New" pitchFamily="49" charset="0"/>
              </a:rPr>
              <a:t>break</a:t>
            </a:r>
            <a:r>
              <a:rPr lang="en-US" dirty="0">
                <a:solidFill>
                  <a:srgbClr val="B80000"/>
                </a:solidFill>
              </a:rPr>
              <a:t> statement</a:t>
            </a:r>
          </a:p>
          <a:p>
            <a:pPr lvl="1"/>
            <a:r>
              <a:rPr lang="en-US" dirty="0"/>
              <a:t>Immediate exit from </a:t>
            </a:r>
            <a:r>
              <a:rPr lang="en-US" b="1" dirty="0">
                <a:solidFill>
                  <a:srgbClr val="2F1BC7"/>
                </a:solidFill>
                <a:latin typeface="Courier New" pitchFamily="49" charset="0"/>
              </a:rPr>
              <a:t>while</a:t>
            </a:r>
            <a:r>
              <a:rPr lang="en-US" dirty="0"/>
              <a:t>, </a:t>
            </a:r>
            <a:r>
              <a:rPr lang="en-US" b="1" dirty="0">
                <a:solidFill>
                  <a:srgbClr val="2F1BC7"/>
                </a:solidFill>
                <a:latin typeface="Courier New" pitchFamily="49" charset="0"/>
              </a:rPr>
              <a:t>for</a:t>
            </a:r>
            <a:r>
              <a:rPr lang="en-US" dirty="0"/>
              <a:t>, </a:t>
            </a:r>
            <a:r>
              <a:rPr lang="en-US" b="1" dirty="0">
                <a:solidFill>
                  <a:srgbClr val="2F1BC7"/>
                </a:solidFill>
                <a:latin typeface="Courier New" pitchFamily="49" charset="0"/>
              </a:rPr>
              <a:t>do/while</a:t>
            </a:r>
            <a:r>
              <a:rPr lang="en-US" dirty="0"/>
              <a:t>, (also used in </a:t>
            </a:r>
            <a:r>
              <a:rPr lang="en-US" b="1" dirty="0">
                <a:solidFill>
                  <a:srgbClr val="2F1BC7"/>
                </a:solidFill>
                <a:latin typeface="Courier New" pitchFamily="49" charset="0"/>
              </a:rPr>
              <a:t>switch</a:t>
            </a:r>
            <a:r>
              <a:rPr lang="en-US" b="1" dirty="0">
                <a:latin typeface="Courier New" pitchFamily="49" charset="0"/>
              </a:rPr>
              <a:t>)</a:t>
            </a:r>
          </a:p>
          <a:p>
            <a:pPr lvl="1"/>
            <a:r>
              <a:rPr lang="en-US" dirty="0"/>
              <a:t>Program </a:t>
            </a:r>
            <a:r>
              <a:rPr lang="en-US" dirty="0">
                <a:solidFill>
                  <a:srgbClr val="2F1BC7"/>
                </a:solidFill>
              </a:rPr>
              <a:t>continues with first statement after the loop </a:t>
            </a:r>
            <a:r>
              <a:rPr lang="en-US" dirty="0"/>
              <a:t>structure</a:t>
            </a:r>
          </a:p>
          <a:p>
            <a:pPr lvl="1"/>
            <a:endParaRPr lang="en-US" b="1" dirty="0">
              <a:latin typeface="Courier New" pitchFamily="49" charset="0"/>
            </a:endParaRPr>
          </a:p>
          <a:p>
            <a:r>
              <a:rPr lang="en-US" dirty="0"/>
              <a:t>Common uses of break in Loop</a:t>
            </a:r>
          </a:p>
          <a:p>
            <a:pPr lvl="1"/>
            <a:r>
              <a:rPr lang="en-US" dirty="0">
                <a:solidFill>
                  <a:srgbClr val="2F1BC7"/>
                </a:solidFill>
              </a:rPr>
              <a:t>Escape early </a:t>
            </a:r>
            <a:r>
              <a:rPr lang="en-US" dirty="0"/>
              <a:t>from a loop OR </a:t>
            </a:r>
            <a:r>
              <a:rPr lang="en-US" dirty="0">
                <a:solidFill>
                  <a:srgbClr val="2F1BC7"/>
                </a:solidFill>
              </a:rPr>
              <a:t>skip remainder part of the loop</a:t>
            </a:r>
            <a:endParaRPr lang="en-US" b="1" dirty="0">
              <a:solidFill>
                <a:srgbClr val="2F1BC7"/>
              </a:solidFill>
              <a:latin typeface="Courier New" pitchFamily="49" charset="0"/>
            </a:endParaRPr>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0"/>
            <a:ext cx="8229600" cy="762000"/>
          </a:xfrm>
        </p:spPr>
        <p:txBody>
          <a:bodyPr>
            <a:normAutofit/>
          </a:bodyPr>
          <a:lstStyle/>
          <a:p>
            <a:r>
              <a:rPr lang="en-US" noProof="1">
                <a:solidFill>
                  <a:srgbClr val="B80000"/>
                </a:solidFill>
              </a:rPr>
              <a:t>	“break” Statement Syntax</a:t>
            </a:r>
            <a:endParaRPr lang="en-US" dirty="0">
              <a:solidFill>
                <a:srgbClr val="B80000"/>
              </a:solidFill>
            </a:endParaRPr>
          </a:p>
        </p:txBody>
      </p:sp>
      <p:sp>
        <p:nvSpPr>
          <p:cNvPr id="380931" name="Rectangle 3"/>
          <p:cNvSpPr>
            <a:spLocks noGrp="1" noChangeArrowheads="1"/>
          </p:cNvSpPr>
          <p:nvPr>
            <p:ph type="body" idx="1"/>
          </p:nvPr>
        </p:nvSpPr>
        <p:spPr>
          <a:xfrm>
            <a:off x="76200" y="914400"/>
            <a:ext cx="9067800" cy="5943600"/>
          </a:xfrm>
        </p:spPr>
        <p:txBody>
          <a:bodyPr>
            <a:normAutofit fontScale="85000" lnSpcReduction="10000"/>
          </a:bodyPr>
          <a:lstStyle/>
          <a:p>
            <a:pPr>
              <a:buNone/>
            </a:pPr>
            <a:r>
              <a:rPr lang="en-US" sz="2600" b="1" dirty="0">
                <a:latin typeface="Courier New" pitchFamily="49" charset="0"/>
              </a:rPr>
              <a:t> for (</a:t>
            </a:r>
            <a:r>
              <a:rPr lang="en-US" sz="2600" b="1" dirty="0" err="1">
                <a:latin typeface="Courier New" pitchFamily="49" charset="0"/>
              </a:rPr>
              <a:t>int</a:t>
            </a:r>
            <a:r>
              <a:rPr lang="en-US" sz="2600" b="1" dirty="0">
                <a:latin typeface="Courier New" pitchFamily="49" charset="0"/>
              </a:rPr>
              <a:t> </a:t>
            </a:r>
            <a:r>
              <a:rPr lang="en-US" sz="2600" b="1" dirty="0" err="1">
                <a:latin typeface="Courier New" pitchFamily="49" charset="0"/>
              </a:rPr>
              <a:t>i</a:t>
            </a:r>
            <a:r>
              <a:rPr lang="en-US" sz="2600" b="1" dirty="0">
                <a:latin typeface="Courier New" pitchFamily="49" charset="0"/>
              </a:rPr>
              <a:t>=1; </a:t>
            </a:r>
            <a:r>
              <a:rPr lang="en-US" sz="2600" b="1" dirty="0" err="1">
                <a:latin typeface="Courier New" pitchFamily="49" charset="0"/>
              </a:rPr>
              <a:t>i</a:t>
            </a:r>
            <a:r>
              <a:rPr lang="en-US" sz="2600" b="1" dirty="0">
                <a:latin typeface="Courier New" pitchFamily="49" charset="0"/>
              </a:rPr>
              <a:t>&lt;=5; </a:t>
            </a:r>
            <a:r>
              <a:rPr lang="en-US" sz="2600" b="1" dirty="0" err="1">
                <a:latin typeface="Courier New" pitchFamily="49" charset="0"/>
              </a:rPr>
              <a:t>i</a:t>
            </a:r>
            <a:r>
              <a:rPr lang="en-US" sz="2600" b="1" dirty="0">
                <a:latin typeface="Courier New" pitchFamily="49" charset="0"/>
              </a:rPr>
              <a:t>++)</a:t>
            </a:r>
          </a:p>
          <a:p>
            <a:pPr>
              <a:buNone/>
            </a:pPr>
            <a:r>
              <a:rPr lang="en-US" sz="2600" b="1" dirty="0">
                <a:latin typeface="Courier New" pitchFamily="49" charset="0"/>
              </a:rPr>
              <a:t> {</a:t>
            </a:r>
          </a:p>
          <a:p>
            <a:pPr>
              <a:buNone/>
            </a:pPr>
            <a:r>
              <a:rPr lang="en-US" sz="2600" b="1" dirty="0">
                <a:latin typeface="Courier New" pitchFamily="49" charset="0"/>
              </a:rPr>
              <a:t>		if (</a:t>
            </a:r>
            <a:r>
              <a:rPr lang="en-US" sz="2600" b="1" dirty="0" err="1">
                <a:latin typeface="Courier New" pitchFamily="49" charset="0"/>
              </a:rPr>
              <a:t>i</a:t>
            </a:r>
            <a:r>
              <a:rPr lang="en-US" sz="2600" b="1" dirty="0">
                <a:latin typeface="Courier New" pitchFamily="49" charset="0"/>
              </a:rPr>
              <a:t>==3)</a:t>
            </a:r>
          </a:p>
          <a:p>
            <a:pPr>
              <a:buNone/>
            </a:pPr>
            <a:r>
              <a:rPr lang="en-US" sz="2600" b="1" dirty="0">
                <a:latin typeface="Courier New" pitchFamily="49" charset="0"/>
              </a:rPr>
              <a:t>			</a:t>
            </a:r>
            <a:r>
              <a:rPr lang="en-US" sz="2600" b="1" dirty="0">
                <a:solidFill>
                  <a:srgbClr val="2F1BC7"/>
                </a:solidFill>
                <a:latin typeface="Courier New" pitchFamily="49" charset="0"/>
              </a:rPr>
              <a:t>break;</a:t>
            </a:r>
          </a:p>
          <a:p>
            <a:pPr>
              <a:buNone/>
            </a:pPr>
            <a:r>
              <a:rPr lang="en-US" sz="2600" b="1" dirty="0">
                <a:latin typeface="Courier New" pitchFamily="49" charset="0"/>
              </a:rPr>
              <a:t>		</a:t>
            </a:r>
            <a:r>
              <a:rPr lang="en-US" sz="2600" b="1" dirty="0" err="1">
                <a:latin typeface="Courier New" pitchFamily="49" charset="0"/>
              </a:rPr>
              <a:t>cout</a:t>
            </a:r>
            <a:r>
              <a:rPr lang="en-US" sz="2600" b="1" dirty="0">
                <a:latin typeface="Courier New" pitchFamily="49" charset="0"/>
              </a:rPr>
              <a:t>&lt;&lt;“Hello”;</a:t>
            </a:r>
          </a:p>
          <a:p>
            <a:pPr>
              <a:buNone/>
            </a:pPr>
            <a:r>
              <a:rPr lang="en-US" sz="2600" b="1" dirty="0">
                <a:latin typeface="Courier New" pitchFamily="49" charset="0"/>
              </a:rPr>
              <a:t> }</a:t>
            </a:r>
          </a:p>
          <a:p>
            <a:pPr>
              <a:buNone/>
            </a:pPr>
            <a:r>
              <a:rPr lang="en-US" sz="2600" b="1" dirty="0">
                <a:solidFill>
                  <a:schemeClr val="bg1">
                    <a:lumMod val="50000"/>
                  </a:schemeClr>
                </a:solidFill>
                <a:latin typeface="Courier New" pitchFamily="49" charset="0"/>
              </a:rPr>
              <a:t>===================================================</a:t>
            </a:r>
          </a:p>
          <a:p>
            <a:pPr>
              <a:buNone/>
            </a:pPr>
            <a:r>
              <a:rPr lang="en-US" sz="2600" b="1" dirty="0">
                <a:latin typeface="Courier New" pitchFamily="49" charset="0"/>
              </a:rPr>
              <a:t>  </a:t>
            </a:r>
            <a:r>
              <a:rPr lang="en-US" sz="2600" b="1" dirty="0" err="1">
                <a:latin typeface="Courier New" pitchFamily="49" charset="0"/>
              </a:rPr>
              <a:t>int</a:t>
            </a:r>
            <a:r>
              <a:rPr lang="en-US" sz="2600" b="1" dirty="0">
                <a:latin typeface="Courier New" pitchFamily="49" charset="0"/>
              </a:rPr>
              <a:t> n;</a:t>
            </a:r>
          </a:p>
          <a:p>
            <a:pPr>
              <a:buNone/>
            </a:pPr>
            <a:r>
              <a:rPr lang="en-US" sz="2600" b="1" dirty="0">
                <a:latin typeface="Courier New" pitchFamily="49" charset="0"/>
              </a:rPr>
              <a:t>  </a:t>
            </a:r>
            <a:r>
              <a:rPr lang="en-US" sz="2600" b="1" dirty="0" err="1">
                <a:latin typeface="Courier New" pitchFamily="49" charset="0"/>
              </a:rPr>
              <a:t>int</a:t>
            </a:r>
            <a:r>
              <a:rPr lang="en-US" sz="2600" b="1" dirty="0">
                <a:latin typeface="Courier New" pitchFamily="49" charset="0"/>
              </a:rPr>
              <a:t> </a:t>
            </a:r>
            <a:r>
              <a:rPr lang="en-US" sz="2600" b="1" dirty="0" err="1">
                <a:latin typeface="Courier New" pitchFamily="49" charset="0"/>
              </a:rPr>
              <a:t>EvenSum</a:t>
            </a:r>
            <a:r>
              <a:rPr lang="en-US" sz="2600" b="1" dirty="0">
                <a:latin typeface="Courier New" pitchFamily="49" charset="0"/>
              </a:rPr>
              <a:t>=0; </a:t>
            </a:r>
          </a:p>
          <a:p>
            <a:pPr>
              <a:buNone/>
            </a:pPr>
            <a:r>
              <a:rPr lang="en-US" sz="2600" b="1" dirty="0">
                <a:latin typeface="Courier New" pitchFamily="49" charset="0"/>
              </a:rPr>
              <a:t>	while(1)</a:t>
            </a:r>
          </a:p>
          <a:p>
            <a:pPr>
              <a:buNone/>
            </a:pPr>
            <a:r>
              <a:rPr lang="en-US" sz="2600" b="1" dirty="0">
                <a:latin typeface="Courier New" pitchFamily="49" charset="0"/>
              </a:rPr>
              <a:t>  {</a:t>
            </a:r>
          </a:p>
          <a:p>
            <a:pPr>
              <a:buNone/>
            </a:pPr>
            <a:r>
              <a:rPr lang="en-US" sz="2600" b="1" dirty="0">
                <a:latin typeface="Courier New" pitchFamily="49" charset="0"/>
              </a:rPr>
              <a:t>			</a:t>
            </a:r>
            <a:r>
              <a:rPr lang="en-US" sz="2600" b="1" dirty="0" err="1">
                <a:latin typeface="Courier New" pitchFamily="49" charset="0"/>
              </a:rPr>
              <a:t>cin</a:t>
            </a:r>
            <a:r>
              <a:rPr lang="en-US" sz="2600" b="1" dirty="0">
                <a:latin typeface="Courier New" pitchFamily="49" charset="0"/>
              </a:rPr>
              <a:t>&gt;&gt;n;</a:t>
            </a:r>
          </a:p>
          <a:p>
            <a:pPr>
              <a:buNone/>
            </a:pPr>
            <a:r>
              <a:rPr lang="en-US" sz="2600" b="1" dirty="0">
                <a:latin typeface="Courier New" pitchFamily="49" charset="0"/>
              </a:rPr>
              <a:t>			if(n%2==1)</a:t>
            </a:r>
          </a:p>
          <a:p>
            <a:pPr>
              <a:buNone/>
            </a:pPr>
            <a:r>
              <a:rPr lang="en-US" sz="2600" b="1" dirty="0">
                <a:latin typeface="Courier New" pitchFamily="49" charset="0"/>
              </a:rPr>
              <a:t>				</a:t>
            </a:r>
            <a:r>
              <a:rPr lang="en-US" sz="2600" b="1" dirty="0">
                <a:solidFill>
                  <a:srgbClr val="2F1BC7"/>
                </a:solidFill>
                <a:latin typeface="Courier New" pitchFamily="49" charset="0"/>
              </a:rPr>
              <a:t>break;</a:t>
            </a:r>
          </a:p>
          <a:p>
            <a:pPr>
              <a:buNone/>
            </a:pPr>
            <a:r>
              <a:rPr lang="en-US" sz="2600" b="1" dirty="0">
                <a:latin typeface="Courier New" pitchFamily="49" charset="0"/>
              </a:rPr>
              <a:t>			</a:t>
            </a:r>
            <a:r>
              <a:rPr lang="en-US" sz="2600" b="1" dirty="0" err="1">
                <a:latin typeface="Courier New" pitchFamily="49" charset="0"/>
              </a:rPr>
              <a:t>EvenSum</a:t>
            </a:r>
            <a:r>
              <a:rPr lang="en-US" sz="2600" b="1" dirty="0">
                <a:latin typeface="Courier New" pitchFamily="49" charset="0"/>
              </a:rPr>
              <a:t> = </a:t>
            </a:r>
            <a:r>
              <a:rPr lang="en-US" sz="2600" b="1" dirty="0" err="1">
                <a:latin typeface="Courier New" pitchFamily="49" charset="0"/>
              </a:rPr>
              <a:t>EvenSum</a:t>
            </a:r>
            <a:r>
              <a:rPr lang="en-US" sz="2600" b="1" dirty="0">
                <a:latin typeface="Courier New" pitchFamily="49" charset="0"/>
              </a:rPr>
              <a:t> + n;</a:t>
            </a:r>
          </a:p>
          <a:p>
            <a:pPr>
              <a:buNone/>
            </a:pPr>
            <a:r>
              <a:rPr lang="en-US" sz="2600" b="1" dirty="0">
                <a:latin typeface="Courier New" pitchFamily="49" charset="0"/>
              </a:rPr>
              <a:t>  }</a:t>
            </a:r>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0931">
                                            <p:txEl>
                                              <p:pRg st="7" end="7"/>
                                            </p:txEl>
                                          </p:spTgt>
                                        </p:tgtEl>
                                        <p:attrNameLst>
                                          <p:attrName>style.visibility</p:attrName>
                                        </p:attrNameLst>
                                      </p:cBhvr>
                                      <p:to>
                                        <p:strVal val="visible"/>
                                      </p:to>
                                    </p:set>
                                    <p:animEffect transition="in" filter="blinds(horizontal)">
                                      <p:cBhvr>
                                        <p:cTn id="7" dur="500"/>
                                        <p:tgtEl>
                                          <p:spTgt spid="38093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0931">
                                            <p:txEl>
                                              <p:pRg st="8" end="8"/>
                                            </p:txEl>
                                          </p:spTgt>
                                        </p:tgtEl>
                                        <p:attrNameLst>
                                          <p:attrName>style.visibility</p:attrName>
                                        </p:attrNameLst>
                                      </p:cBhvr>
                                      <p:to>
                                        <p:strVal val="visible"/>
                                      </p:to>
                                    </p:set>
                                    <p:animEffect transition="in" filter="blinds(horizontal)">
                                      <p:cBhvr>
                                        <p:cTn id="10" dur="500"/>
                                        <p:tgtEl>
                                          <p:spTgt spid="380931">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0931">
                                            <p:txEl>
                                              <p:pRg st="9" end="9"/>
                                            </p:txEl>
                                          </p:spTgt>
                                        </p:tgtEl>
                                        <p:attrNameLst>
                                          <p:attrName>style.visibility</p:attrName>
                                        </p:attrNameLst>
                                      </p:cBhvr>
                                      <p:to>
                                        <p:strVal val="visible"/>
                                      </p:to>
                                    </p:set>
                                    <p:animEffect transition="in" filter="blinds(horizontal)">
                                      <p:cBhvr>
                                        <p:cTn id="13" dur="500"/>
                                        <p:tgtEl>
                                          <p:spTgt spid="380931">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0931">
                                            <p:txEl>
                                              <p:pRg st="10" end="10"/>
                                            </p:txEl>
                                          </p:spTgt>
                                        </p:tgtEl>
                                        <p:attrNameLst>
                                          <p:attrName>style.visibility</p:attrName>
                                        </p:attrNameLst>
                                      </p:cBhvr>
                                      <p:to>
                                        <p:strVal val="visible"/>
                                      </p:to>
                                    </p:set>
                                    <p:animEffect transition="in" filter="blinds(horizontal)">
                                      <p:cBhvr>
                                        <p:cTn id="16" dur="500"/>
                                        <p:tgtEl>
                                          <p:spTgt spid="380931">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0931">
                                            <p:txEl>
                                              <p:pRg st="11" end="11"/>
                                            </p:txEl>
                                          </p:spTgt>
                                        </p:tgtEl>
                                        <p:attrNameLst>
                                          <p:attrName>style.visibility</p:attrName>
                                        </p:attrNameLst>
                                      </p:cBhvr>
                                      <p:to>
                                        <p:strVal val="visible"/>
                                      </p:to>
                                    </p:set>
                                    <p:animEffect transition="in" filter="blinds(horizontal)">
                                      <p:cBhvr>
                                        <p:cTn id="19" dur="500"/>
                                        <p:tgtEl>
                                          <p:spTgt spid="380931">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80931">
                                            <p:txEl>
                                              <p:pRg st="12" end="12"/>
                                            </p:txEl>
                                          </p:spTgt>
                                        </p:tgtEl>
                                        <p:attrNameLst>
                                          <p:attrName>style.visibility</p:attrName>
                                        </p:attrNameLst>
                                      </p:cBhvr>
                                      <p:to>
                                        <p:strVal val="visible"/>
                                      </p:to>
                                    </p:set>
                                    <p:animEffect transition="in" filter="blinds(horizontal)">
                                      <p:cBhvr>
                                        <p:cTn id="22" dur="500"/>
                                        <p:tgtEl>
                                          <p:spTgt spid="380931">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80931">
                                            <p:txEl>
                                              <p:pRg st="13" end="13"/>
                                            </p:txEl>
                                          </p:spTgt>
                                        </p:tgtEl>
                                        <p:attrNameLst>
                                          <p:attrName>style.visibility</p:attrName>
                                        </p:attrNameLst>
                                      </p:cBhvr>
                                      <p:to>
                                        <p:strVal val="visible"/>
                                      </p:to>
                                    </p:set>
                                    <p:animEffect transition="in" filter="blinds(horizontal)">
                                      <p:cBhvr>
                                        <p:cTn id="25" dur="500"/>
                                        <p:tgtEl>
                                          <p:spTgt spid="380931">
                                            <p:txEl>
                                              <p:pRg st="13" end="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80931">
                                            <p:txEl>
                                              <p:pRg st="14" end="14"/>
                                            </p:txEl>
                                          </p:spTgt>
                                        </p:tgtEl>
                                        <p:attrNameLst>
                                          <p:attrName>style.visibility</p:attrName>
                                        </p:attrNameLst>
                                      </p:cBhvr>
                                      <p:to>
                                        <p:strVal val="visible"/>
                                      </p:to>
                                    </p:set>
                                    <p:animEffect transition="in" filter="blinds(horizontal)">
                                      <p:cBhvr>
                                        <p:cTn id="28" dur="500"/>
                                        <p:tgtEl>
                                          <p:spTgt spid="380931">
                                            <p:txEl>
                                              <p:pRg st="14" end="1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80931">
                                            <p:txEl>
                                              <p:pRg st="15" end="15"/>
                                            </p:txEl>
                                          </p:spTgt>
                                        </p:tgtEl>
                                        <p:attrNameLst>
                                          <p:attrName>style.visibility</p:attrName>
                                        </p:attrNameLst>
                                      </p:cBhvr>
                                      <p:to>
                                        <p:strVal val="visible"/>
                                      </p:to>
                                    </p:set>
                                    <p:animEffect transition="in" filter="blinds(horizontal)">
                                      <p:cBhvr>
                                        <p:cTn id="31" dur="500"/>
                                        <p:tgtEl>
                                          <p:spTgt spid="38093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76200" y="0"/>
            <a:ext cx="9067800" cy="762000"/>
          </a:xfrm>
        </p:spPr>
        <p:txBody>
          <a:bodyPr>
            <a:normAutofit/>
          </a:bodyPr>
          <a:lstStyle/>
          <a:p>
            <a:r>
              <a:rPr lang="en-US" sz="4000" noProof="1">
                <a:solidFill>
                  <a:srgbClr val="B80000"/>
                </a:solidFill>
              </a:rPr>
              <a:t>(using break in loops) – </a:t>
            </a:r>
            <a:r>
              <a:rPr lang="en-US" sz="4000" dirty="0">
                <a:solidFill>
                  <a:srgbClr val="B80000"/>
                </a:solidFill>
              </a:rPr>
              <a:t>Class Exercise 1</a:t>
            </a:r>
          </a:p>
        </p:txBody>
      </p:sp>
      <p:sp>
        <p:nvSpPr>
          <p:cNvPr id="380931" name="Rectangle 3"/>
          <p:cNvSpPr>
            <a:spLocks noGrp="1" noChangeArrowheads="1"/>
          </p:cNvSpPr>
          <p:nvPr>
            <p:ph type="body" idx="1"/>
          </p:nvPr>
        </p:nvSpPr>
        <p:spPr>
          <a:xfrm>
            <a:off x="76200" y="914400"/>
            <a:ext cx="8839200" cy="5715000"/>
          </a:xfrm>
        </p:spPr>
        <p:txBody>
          <a:bodyPr>
            <a:normAutofit/>
          </a:bodyPr>
          <a:lstStyle/>
          <a:p>
            <a:pPr algn="just"/>
            <a:r>
              <a:rPr lang="en-US" sz="3000" dirty="0"/>
              <a:t>Write a program which </a:t>
            </a:r>
            <a:r>
              <a:rPr lang="en-US" sz="3000" dirty="0">
                <a:solidFill>
                  <a:srgbClr val="2F1BC7"/>
                </a:solidFill>
              </a:rPr>
              <a:t>reads</a:t>
            </a:r>
            <a:r>
              <a:rPr lang="en-US" sz="3000" dirty="0"/>
              <a:t> an integer </a:t>
            </a:r>
            <a:r>
              <a:rPr lang="en-US" sz="3000" b="1" i="1" dirty="0">
                <a:solidFill>
                  <a:srgbClr val="2F1BC7"/>
                </a:solidFill>
              </a:rPr>
              <a:t>n</a:t>
            </a:r>
            <a:r>
              <a:rPr lang="en-US" sz="3000" dirty="0"/>
              <a:t> from the user, and prints </a:t>
            </a:r>
            <a:r>
              <a:rPr lang="en-US" sz="3000" dirty="0">
                <a:solidFill>
                  <a:srgbClr val="2F1BC7"/>
                </a:solidFill>
              </a:rPr>
              <a:t>square value </a:t>
            </a:r>
            <a:r>
              <a:rPr lang="en-US" sz="3000" dirty="0"/>
              <a:t>(</a:t>
            </a:r>
            <a:r>
              <a:rPr lang="en-US" sz="3000" b="1" i="1" dirty="0">
                <a:solidFill>
                  <a:srgbClr val="2F1BC7"/>
                </a:solidFill>
              </a:rPr>
              <a:t>n*n</a:t>
            </a:r>
            <a:r>
              <a:rPr lang="en-US" sz="3000" dirty="0"/>
              <a:t>) for that number. Whenever ZERO is entered by the user program should terminate by printing “Invalid Value” message.</a:t>
            </a:r>
            <a:endParaRPr lang="en-US" sz="3000" b="1" dirty="0">
              <a:solidFill>
                <a:srgbClr val="2F1BC7"/>
              </a:solidFill>
              <a:latin typeface="Courier New" pitchFamily="49" charset="0"/>
            </a:endParaRPr>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Syntax</a:t>
            </a:r>
          </a:p>
        </p:txBody>
      </p:sp>
      <p:sp>
        <p:nvSpPr>
          <p:cNvPr id="4" name="Slide Number Placeholder 3"/>
          <p:cNvSpPr>
            <a:spLocks noGrp="1"/>
          </p:cNvSpPr>
          <p:nvPr>
            <p:ph type="sldNum" sz="quarter" idx="12"/>
          </p:nvPr>
        </p:nvSpPr>
        <p:spPr/>
        <p:txBody>
          <a:bodyPr/>
          <a:lstStyle/>
          <a:p>
            <a:fld id="{25C2CBD0-4E8A-462D-9424-859647FC3ED0}" type="slidenum">
              <a:rPr lang="en-US" smtClean="0"/>
              <a:pPr/>
              <a:t>5</a:t>
            </a:fld>
            <a:endParaRPr lang="en-US"/>
          </a:p>
        </p:txBody>
      </p:sp>
      <p:pic>
        <p:nvPicPr>
          <p:cNvPr id="7" name="Content Placeholder 6"/>
          <p:cNvPicPr>
            <a:picLocks noGrp="1" noChangeAspect="1"/>
          </p:cNvPicPr>
          <p:nvPr>
            <p:ph idx="1"/>
          </p:nvPr>
        </p:nvPicPr>
        <p:blipFill>
          <a:blip r:embed="rId2"/>
          <a:stretch>
            <a:fillRect/>
          </a:stretch>
        </p:blipFill>
        <p:spPr>
          <a:xfrm>
            <a:off x="539552" y="1916832"/>
            <a:ext cx="8229600" cy="1944216"/>
          </a:xfrm>
          <a:prstGeom prst="rect">
            <a:avLst/>
          </a:prstGeom>
        </p:spPr>
      </p:pic>
      <p:sp>
        <p:nvSpPr>
          <p:cNvPr id="8" name="Rectangle 2"/>
          <p:cNvSpPr>
            <a:spLocks noChangeArrowheads="1"/>
          </p:cNvSpPr>
          <p:nvPr/>
        </p:nvSpPr>
        <p:spPr bwMode="auto">
          <a:xfrm>
            <a:off x="683568" y="3969274"/>
            <a:ext cx="8003232" cy="2215991"/>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A </a:t>
            </a:r>
            <a:r>
              <a:rPr kumimoji="0" lang="en-US" altLang="en-US" sz="1400" b="0" i="0" u="none" strike="noStrike" cap="none" normalizeH="0" baseline="0" dirty="0">
                <a:ln>
                  <a:noFill/>
                </a:ln>
                <a:solidFill>
                  <a:schemeClr val="tx1"/>
                </a:solidFill>
                <a:effectLst/>
                <a:latin typeface="droid sans mono"/>
              </a:rPr>
              <a:t>while</a:t>
            </a:r>
            <a:r>
              <a:rPr kumimoji="0" lang="en-US" altLang="en-US" b="0" i="0" u="none" strike="noStrike" cap="none" normalizeH="0" baseline="0" dirty="0">
                <a:ln>
                  <a:noFill/>
                </a:ln>
                <a:solidFill>
                  <a:schemeClr val="tx1"/>
                </a:solidFill>
                <a:effectLst/>
                <a:latin typeface="euclid_circular_a"/>
              </a:rPr>
              <a:t> loop evaluates the </a:t>
            </a:r>
            <a:r>
              <a:rPr kumimoji="0" lang="en-US" altLang="en-US" sz="1400" b="0" i="0" u="none" strike="noStrike" cap="none" normalizeH="0" baseline="0" dirty="0">
                <a:ln>
                  <a:noFill/>
                </a:ln>
                <a:solidFill>
                  <a:schemeClr val="tx1"/>
                </a:solidFill>
                <a:effectLst/>
                <a:latin typeface="droid sans mono"/>
              </a:rPr>
              <a:t>condition</a:t>
            </a:r>
            <a:endParaRPr kumimoji="0" lang="en-US" altLang="en-US" sz="2000" b="0" i="0" u="none" strike="noStrike" cap="none" normalizeH="0" baseline="0" dirty="0">
              <a:ln>
                <a:noFill/>
              </a:ln>
              <a:solidFill>
                <a:schemeClr val="tx1"/>
              </a:solidFill>
              <a:effectLst/>
              <a:latin typeface="euclid_circular_a"/>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If the </a:t>
            </a:r>
            <a:r>
              <a:rPr kumimoji="0" lang="en-US" altLang="en-US" sz="1400" b="0" i="0" u="none" strike="noStrike" cap="none" normalizeH="0" baseline="0" dirty="0">
                <a:ln>
                  <a:noFill/>
                </a:ln>
                <a:solidFill>
                  <a:schemeClr val="tx1"/>
                </a:solidFill>
                <a:effectLst/>
                <a:latin typeface="droid sans mono"/>
              </a:rPr>
              <a:t>condition</a:t>
            </a:r>
            <a:r>
              <a:rPr kumimoji="0" lang="en-US" altLang="en-US" b="0" i="0" u="none" strike="noStrike" cap="none" normalizeH="0" baseline="0" dirty="0">
                <a:ln>
                  <a:noFill/>
                </a:ln>
                <a:solidFill>
                  <a:schemeClr val="tx1"/>
                </a:solidFill>
                <a:effectLst/>
                <a:latin typeface="euclid_circular_a"/>
              </a:rPr>
              <a:t> evaluates to</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true</a:t>
            </a:r>
            <a:r>
              <a:rPr kumimoji="0" lang="en-US" altLang="en-US" b="0" i="0" u="none" strike="noStrike" cap="none" normalizeH="0" baseline="0" dirty="0">
                <a:ln>
                  <a:noFill/>
                </a:ln>
                <a:solidFill>
                  <a:schemeClr val="tx1"/>
                </a:solidFill>
                <a:effectLst/>
                <a:latin typeface="euclid_circular_a"/>
              </a:rPr>
              <a:t>, the code inside the </a:t>
            </a:r>
            <a:r>
              <a:rPr kumimoji="0" lang="en-US" altLang="en-US" sz="1400" b="0" i="0" u="none" strike="noStrike" cap="none" normalizeH="0" baseline="0" dirty="0">
                <a:ln>
                  <a:noFill/>
                </a:ln>
                <a:solidFill>
                  <a:schemeClr val="tx1"/>
                </a:solidFill>
                <a:effectLst/>
                <a:latin typeface="droid sans mono"/>
              </a:rPr>
              <a:t>while</a:t>
            </a:r>
            <a:r>
              <a:rPr kumimoji="0" lang="en-US" altLang="en-US" b="0" i="0" u="none" strike="noStrike" cap="none" normalizeH="0" baseline="0" dirty="0">
                <a:ln>
                  <a:noFill/>
                </a:ln>
                <a:solidFill>
                  <a:schemeClr val="tx1"/>
                </a:solidFill>
                <a:effectLst/>
                <a:latin typeface="euclid_circular_a"/>
              </a:rPr>
              <a:t> loop is executed.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The </a:t>
            </a:r>
            <a:r>
              <a:rPr kumimoji="0" lang="en-US" altLang="en-US" sz="1400" b="0" i="0" u="none" strike="noStrike" cap="none" normalizeH="0" baseline="0" dirty="0">
                <a:ln>
                  <a:noFill/>
                </a:ln>
                <a:solidFill>
                  <a:schemeClr val="tx1"/>
                </a:solidFill>
                <a:effectLst/>
                <a:latin typeface="droid sans mono"/>
              </a:rPr>
              <a:t>condition</a:t>
            </a:r>
            <a:r>
              <a:rPr kumimoji="0" lang="en-US" altLang="en-US" sz="20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is evaluated again.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This process continues until the </a:t>
            </a:r>
            <a:r>
              <a:rPr kumimoji="0" lang="en-US" altLang="en-US" sz="1400" b="0" i="0" u="none" strike="noStrike" cap="none" normalizeH="0" baseline="0" dirty="0">
                <a:ln>
                  <a:noFill/>
                </a:ln>
                <a:solidFill>
                  <a:schemeClr val="tx1"/>
                </a:solidFill>
                <a:effectLst/>
                <a:latin typeface="droid sans mono"/>
              </a:rPr>
              <a:t>condition</a:t>
            </a:r>
            <a:r>
              <a:rPr kumimoji="0" lang="en-US" altLang="en-US" b="0" i="0" u="none" strike="noStrike" cap="none" normalizeH="0" baseline="0" dirty="0">
                <a:ln>
                  <a:noFill/>
                </a:ln>
                <a:solidFill>
                  <a:schemeClr val="tx1"/>
                </a:solidFill>
                <a:effectLst/>
                <a:latin typeface="euclid_circular_a"/>
              </a:rPr>
              <a:t> is </a:t>
            </a:r>
            <a:r>
              <a:rPr kumimoji="0" lang="en-US" altLang="en-US" sz="1400" b="0" i="0" u="none" strike="noStrike" cap="none" normalizeH="0" baseline="0" dirty="0">
                <a:ln>
                  <a:noFill/>
                </a:ln>
                <a:solidFill>
                  <a:schemeClr val="tx1"/>
                </a:solidFill>
                <a:effectLst/>
                <a:latin typeface="droid sans mono"/>
              </a:rPr>
              <a:t>false</a:t>
            </a:r>
            <a:r>
              <a:rPr kumimoji="0" lang="en-US" altLang="en-US" sz="2000" b="0" i="0" u="none" strike="noStrike" cap="none" normalizeH="0" baseline="0" dirty="0">
                <a:ln>
                  <a:noFill/>
                </a:ln>
                <a:solidFill>
                  <a:schemeClr val="tx1"/>
                </a:solidFill>
                <a:effectLst/>
                <a:latin typeface="euclid_circular_a"/>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euclid_circular_a"/>
              </a:rPr>
              <a:t>When the</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condition</a:t>
            </a:r>
            <a:r>
              <a:rPr kumimoji="0" lang="en-US" altLang="en-US" b="0" i="0" u="none" strike="noStrike" cap="none" normalizeH="0" baseline="0" dirty="0">
                <a:ln>
                  <a:noFill/>
                </a:ln>
                <a:solidFill>
                  <a:schemeClr val="tx1"/>
                </a:solidFill>
                <a:effectLst/>
                <a:latin typeface="euclid_circular_a"/>
              </a:rPr>
              <a:t> evaluates to </a:t>
            </a:r>
            <a:r>
              <a:rPr kumimoji="0" lang="en-US" altLang="en-US" sz="1400" b="0" i="0" u="none" strike="noStrike" cap="none" normalizeH="0" baseline="0" dirty="0">
                <a:ln>
                  <a:noFill/>
                </a:ln>
                <a:solidFill>
                  <a:schemeClr val="tx1"/>
                </a:solidFill>
                <a:effectLst/>
                <a:latin typeface="droid sans mono"/>
              </a:rPr>
              <a:t>false</a:t>
            </a:r>
            <a:r>
              <a:rPr kumimoji="0" lang="en-US" altLang="en-US" sz="2000" b="0" i="0" u="none" strike="noStrike" cap="none" normalizeH="0" baseline="0" dirty="0">
                <a:ln>
                  <a:noFill/>
                </a:ln>
                <a:solidFill>
                  <a:schemeClr val="tx1"/>
                </a:solidFill>
                <a:effectLst/>
                <a:latin typeface="euclid_circular_a"/>
              </a:rPr>
              <a:t>, </a:t>
            </a:r>
            <a:r>
              <a:rPr kumimoji="0" lang="en-US" altLang="en-US" b="0" i="0" u="none" strike="noStrike" cap="none" normalizeH="0" baseline="0" dirty="0">
                <a:ln>
                  <a:noFill/>
                </a:ln>
                <a:solidFill>
                  <a:schemeClr val="tx1"/>
                </a:solidFill>
                <a:effectLst/>
                <a:latin typeface="euclid_circular_a"/>
              </a:rPr>
              <a:t>the loop terminates.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187511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 y="0"/>
            <a:ext cx="8001000" cy="762000"/>
          </a:xfrm>
        </p:spPr>
        <p:txBody>
          <a:bodyPr>
            <a:normAutofit/>
          </a:bodyPr>
          <a:lstStyle/>
          <a:p>
            <a:r>
              <a:rPr lang="en-US" noProof="1">
                <a:solidFill>
                  <a:srgbClr val="B80000"/>
                </a:solidFill>
              </a:rPr>
              <a:t>	break in loop – Concusion</a:t>
            </a:r>
            <a:endParaRPr lang="en-US" dirty="0">
              <a:solidFill>
                <a:srgbClr val="B80000"/>
              </a:solidFill>
            </a:endParaRPr>
          </a:p>
        </p:txBody>
      </p:sp>
      <p:sp>
        <p:nvSpPr>
          <p:cNvPr id="380931" name="Rectangle 3"/>
          <p:cNvSpPr>
            <a:spLocks noGrp="1" noChangeArrowheads="1"/>
          </p:cNvSpPr>
          <p:nvPr>
            <p:ph type="body" idx="1"/>
          </p:nvPr>
        </p:nvSpPr>
        <p:spPr>
          <a:xfrm>
            <a:off x="76200" y="914400"/>
            <a:ext cx="9067800" cy="2971800"/>
          </a:xfrm>
        </p:spPr>
        <p:txBody>
          <a:bodyPr anchor="t">
            <a:normAutofit/>
          </a:bodyPr>
          <a:lstStyle/>
          <a:p>
            <a:pPr marL="457200" indent="-457200" defTabSz="457200" eaLnBrk="0" hangingPunct="0">
              <a:spcBef>
                <a:spcPct val="50000"/>
              </a:spcBef>
            </a:pPr>
            <a:r>
              <a:rPr lang="en-US" sz="3400" b="1" dirty="0">
                <a:solidFill>
                  <a:srgbClr val="2F1BC7"/>
                </a:solidFill>
                <a:latin typeface="+mj-lt"/>
              </a:rPr>
              <a:t>“break”</a:t>
            </a:r>
            <a:r>
              <a:rPr lang="en-US" sz="3400" b="1" dirty="0">
                <a:latin typeface="+mj-lt"/>
              </a:rPr>
              <a:t> </a:t>
            </a:r>
            <a:r>
              <a:rPr lang="en-US" sz="3400" b="1" dirty="0">
                <a:solidFill>
                  <a:srgbClr val="2F1BC7"/>
                </a:solidFill>
                <a:latin typeface="+mj-lt"/>
              </a:rPr>
              <a:t>immediately ends the loop</a:t>
            </a:r>
            <a:r>
              <a:rPr lang="en-US" sz="3400" b="1" dirty="0">
                <a:latin typeface="+mj-lt"/>
              </a:rPr>
              <a:t> that contains it. </a:t>
            </a:r>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0"/>
            <a:ext cx="8229600" cy="762000"/>
          </a:xfrm>
        </p:spPr>
        <p:txBody>
          <a:bodyPr>
            <a:normAutofit/>
          </a:bodyPr>
          <a:lstStyle/>
          <a:p>
            <a:r>
              <a:rPr lang="en-US" noProof="1">
                <a:solidFill>
                  <a:srgbClr val="B80000"/>
                </a:solidFill>
              </a:rPr>
              <a:t>	“continue” Statement</a:t>
            </a:r>
            <a:endParaRPr lang="en-US" dirty="0">
              <a:solidFill>
                <a:srgbClr val="B80000"/>
              </a:solidFill>
            </a:endParaRPr>
          </a:p>
        </p:txBody>
      </p:sp>
      <p:sp>
        <p:nvSpPr>
          <p:cNvPr id="380931" name="Rectangle 3"/>
          <p:cNvSpPr>
            <a:spLocks noGrp="1" noChangeArrowheads="1"/>
          </p:cNvSpPr>
          <p:nvPr>
            <p:ph type="body" idx="1"/>
          </p:nvPr>
        </p:nvSpPr>
        <p:spPr>
          <a:xfrm>
            <a:off x="76200" y="838200"/>
            <a:ext cx="8839200" cy="5791200"/>
          </a:xfrm>
        </p:spPr>
        <p:txBody>
          <a:bodyPr>
            <a:normAutofit/>
          </a:bodyPr>
          <a:lstStyle/>
          <a:p>
            <a:pPr>
              <a:spcBef>
                <a:spcPts val="1200"/>
              </a:spcBef>
            </a:pPr>
            <a:r>
              <a:rPr lang="en-US" b="1" dirty="0">
                <a:solidFill>
                  <a:srgbClr val="B80000"/>
                </a:solidFill>
                <a:latin typeface="Courier New" pitchFamily="49" charset="0"/>
              </a:rPr>
              <a:t>“continue” </a:t>
            </a:r>
            <a:r>
              <a:rPr lang="en-US" dirty="0">
                <a:solidFill>
                  <a:srgbClr val="B80000"/>
                </a:solidFill>
              </a:rPr>
              <a:t>statement</a:t>
            </a:r>
          </a:p>
          <a:p>
            <a:pPr lvl="1">
              <a:spcBef>
                <a:spcPts val="1200"/>
              </a:spcBef>
            </a:pPr>
            <a:r>
              <a:rPr lang="en-US" sz="3000" dirty="0">
                <a:solidFill>
                  <a:srgbClr val="2F1BC7"/>
                </a:solidFill>
              </a:rPr>
              <a:t>Only ends the current iteration. </a:t>
            </a:r>
            <a:r>
              <a:rPr lang="en-US" sz="3000" dirty="0"/>
              <a:t>Program control goes to the </a:t>
            </a:r>
            <a:r>
              <a:rPr lang="en-US" sz="3000" dirty="0">
                <a:solidFill>
                  <a:srgbClr val="2F1BC7"/>
                </a:solidFill>
              </a:rPr>
              <a:t>end of the loop body.</a:t>
            </a:r>
          </a:p>
          <a:p>
            <a:pPr lvl="1">
              <a:spcBef>
                <a:spcPts val="1200"/>
              </a:spcBef>
            </a:pPr>
            <a:r>
              <a:rPr lang="en-US" sz="3000" dirty="0">
                <a:solidFill>
                  <a:srgbClr val="2F1BC7"/>
                </a:solidFill>
              </a:rPr>
              <a:t>Skips</a:t>
            </a:r>
            <a:r>
              <a:rPr lang="en-US" sz="3000" dirty="0"/>
              <a:t> </a:t>
            </a:r>
            <a:r>
              <a:rPr lang="en-US" sz="3000" dirty="0">
                <a:solidFill>
                  <a:srgbClr val="2F1BC7"/>
                </a:solidFill>
              </a:rPr>
              <a:t>remainder of loop body </a:t>
            </a:r>
            <a:r>
              <a:rPr lang="en-US" sz="3000" dirty="0"/>
              <a:t>(in </a:t>
            </a:r>
            <a:r>
              <a:rPr lang="en-US" sz="3000" dirty="0">
                <a:solidFill>
                  <a:srgbClr val="2F1BC7"/>
                </a:solidFill>
              </a:rPr>
              <a:t>current iteration</a:t>
            </a:r>
            <a:r>
              <a:rPr lang="en-US" sz="3000" dirty="0"/>
              <a:t>)</a:t>
            </a:r>
          </a:p>
          <a:p>
            <a:pPr lvl="1">
              <a:spcBef>
                <a:spcPts val="1200"/>
              </a:spcBef>
            </a:pPr>
            <a:r>
              <a:rPr lang="en-US" sz="3000" dirty="0">
                <a:solidFill>
                  <a:srgbClr val="2F1BC7"/>
                </a:solidFill>
              </a:rPr>
              <a:t>Proceeds</a:t>
            </a:r>
            <a:r>
              <a:rPr lang="en-US" sz="3000" dirty="0"/>
              <a:t> with </a:t>
            </a:r>
            <a:r>
              <a:rPr lang="en-US" sz="3000" dirty="0">
                <a:solidFill>
                  <a:srgbClr val="2F1BC7"/>
                </a:solidFill>
              </a:rPr>
              <a:t>next iteration </a:t>
            </a:r>
            <a:r>
              <a:rPr lang="en-US" sz="3000" dirty="0"/>
              <a:t>of loop</a:t>
            </a:r>
          </a:p>
          <a:p>
            <a:pPr lvl="1"/>
            <a:endParaRPr lang="en-US" dirty="0"/>
          </a:p>
          <a:p>
            <a:pPr>
              <a:spcBef>
                <a:spcPts val="1200"/>
              </a:spcBef>
            </a:pPr>
            <a:r>
              <a:rPr lang="en-US" b="1" dirty="0">
                <a:solidFill>
                  <a:srgbClr val="2F1BC7"/>
                </a:solidFill>
              </a:rPr>
              <a:t>“continue” </a:t>
            </a:r>
            <a:r>
              <a:rPr lang="en-US" dirty="0"/>
              <a:t>can only be inside loops (</a:t>
            </a:r>
            <a:r>
              <a:rPr lang="en-US" i="1" dirty="0">
                <a:solidFill>
                  <a:srgbClr val="B80000"/>
                </a:solidFill>
              </a:rPr>
              <a:t>for</a:t>
            </a:r>
            <a:r>
              <a:rPr lang="en-US" dirty="0"/>
              <a:t>, </a:t>
            </a:r>
            <a:r>
              <a:rPr lang="en-US" i="1" dirty="0">
                <a:solidFill>
                  <a:srgbClr val="B80000"/>
                </a:solidFill>
              </a:rPr>
              <a:t>while</a:t>
            </a:r>
            <a:r>
              <a:rPr lang="en-US" dirty="0"/>
              <a:t>, or    </a:t>
            </a:r>
            <a:r>
              <a:rPr lang="en-US" i="1" dirty="0">
                <a:solidFill>
                  <a:srgbClr val="B80000"/>
                </a:solidFill>
              </a:rPr>
              <a:t>do-while</a:t>
            </a:r>
            <a:r>
              <a:rPr lang="en-US" dirty="0"/>
              <a:t>). </a:t>
            </a:r>
            <a:r>
              <a:rPr lang="en-US" b="1" dirty="0"/>
              <a:t>IT CANNOT BE USED IN </a:t>
            </a:r>
            <a:r>
              <a:rPr lang="en-US" b="1" i="1" dirty="0"/>
              <a:t>“switch” </a:t>
            </a:r>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57200" y="0"/>
            <a:ext cx="8229600" cy="762000"/>
          </a:xfrm>
        </p:spPr>
        <p:txBody>
          <a:bodyPr>
            <a:normAutofit/>
          </a:bodyPr>
          <a:lstStyle/>
          <a:p>
            <a:r>
              <a:rPr lang="en-US" noProof="1">
                <a:solidFill>
                  <a:srgbClr val="B80000"/>
                </a:solidFill>
              </a:rPr>
              <a:t>“continue” Statement - example</a:t>
            </a:r>
            <a:endParaRPr lang="en-US" dirty="0">
              <a:solidFill>
                <a:srgbClr val="B80000"/>
              </a:solidFill>
            </a:endParaRPr>
          </a:p>
        </p:txBody>
      </p:sp>
      <p:sp>
        <p:nvSpPr>
          <p:cNvPr id="7" name="Rectangle 6"/>
          <p:cNvSpPr/>
          <p:nvPr/>
        </p:nvSpPr>
        <p:spPr>
          <a:xfrm>
            <a:off x="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5" name="Rectangle 3"/>
          <p:cNvSpPr>
            <a:spLocks noGrp="1" noChangeArrowheads="1"/>
          </p:cNvSpPr>
          <p:nvPr>
            <p:ph type="body" idx="1"/>
          </p:nvPr>
        </p:nvSpPr>
        <p:spPr>
          <a:xfrm>
            <a:off x="76200" y="838200"/>
            <a:ext cx="8839200" cy="5791200"/>
          </a:xfrm>
        </p:spPr>
        <p:txBody>
          <a:bodyPr>
            <a:normAutofit fontScale="77500" lnSpcReduction="20000"/>
          </a:bodyPr>
          <a:lstStyle/>
          <a:p>
            <a:pPr>
              <a:buNone/>
            </a:pPr>
            <a:r>
              <a:rPr lang="en-US" sz="2800" b="1" dirty="0">
                <a:latin typeface="Courier New" pitchFamily="49" charset="0"/>
              </a:rPr>
              <a:t> for (</a:t>
            </a: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i</a:t>
            </a:r>
            <a:r>
              <a:rPr lang="en-US" sz="2800" b="1" dirty="0">
                <a:latin typeface="Courier New" pitchFamily="49" charset="0"/>
              </a:rPr>
              <a:t>=1; </a:t>
            </a:r>
            <a:r>
              <a:rPr lang="en-US" sz="2800" b="1" dirty="0" err="1">
                <a:latin typeface="Courier New" pitchFamily="49" charset="0"/>
              </a:rPr>
              <a:t>i</a:t>
            </a:r>
            <a:r>
              <a:rPr lang="en-US" sz="2800" b="1" dirty="0">
                <a:latin typeface="Courier New" pitchFamily="49" charset="0"/>
              </a:rPr>
              <a:t>&lt;=5; </a:t>
            </a:r>
            <a:r>
              <a:rPr lang="en-US" sz="2800" b="1" dirty="0" err="1">
                <a:latin typeface="Courier New" pitchFamily="49" charset="0"/>
              </a:rPr>
              <a:t>i</a:t>
            </a:r>
            <a:r>
              <a:rPr lang="en-US" sz="2800" b="1" dirty="0">
                <a:latin typeface="Courier New" pitchFamily="49" charset="0"/>
              </a:rPr>
              <a:t>++)</a:t>
            </a:r>
          </a:p>
          <a:p>
            <a:pPr>
              <a:buNone/>
            </a:pPr>
            <a:r>
              <a:rPr lang="en-US" sz="2800" b="1" dirty="0">
                <a:latin typeface="Courier New" pitchFamily="49" charset="0"/>
              </a:rPr>
              <a:t> {</a:t>
            </a:r>
          </a:p>
          <a:p>
            <a:pPr>
              <a:buNone/>
            </a:pPr>
            <a:r>
              <a:rPr lang="en-US" sz="2800" b="1" dirty="0">
                <a:latin typeface="Courier New" pitchFamily="49" charset="0"/>
              </a:rPr>
              <a:t>		if (</a:t>
            </a:r>
            <a:r>
              <a:rPr lang="en-US" sz="2800" b="1" dirty="0" err="1">
                <a:latin typeface="Courier New" pitchFamily="49" charset="0"/>
              </a:rPr>
              <a:t>i</a:t>
            </a:r>
            <a:r>
              <a:rPr lang="en-US" sz="2800" b="1" dirty="0">
                <a:latin typeface="Courier New" pitchFamily="49" charset="0"/>
              </a:rPr>
              <a:t>==3)</a:t>
            </a:r>
          </a:p>
          <a:p>
            <a:pPr>
              <a:buNone/>
            </a:pPr>
            <a:r>
              <a:rPr lang="en-US" sz="2800" b="1" dirty="0">
                <a:latin typeface="Courier New" pitchFamily="49" charset="0"/>
              </a:rPr>
              <a:t>			</a:t>
            </a:r>
            <a:r>
              <a:rPr lang="en-US" sz="2800" b="1" dirty="0">
                <a:solidFill>
                  <a:srgbClr val="2F1BC7"/>
                </a:solidFill>
                <a:latin typeface="Courier New" pitchFamily="49" charset="0"/>
              </a:rPr>
              <a:t>continue;</a:t>
            </a:r>
          </a:p>
          <a:p>
            <a:pPr>
              <a:buNone/>
            </a:pPr>
            <a:r>
              <a:rPr lang="en-US" sz="2800" b="1" dirty="0">
                <a:latin typeface="Courier New" pitchFamily="49" charset="0"/>
              </a:rPr>
              <a:t>		</a:t>
            </a:r>
            <a:r>
              <a:rPr lang="en-US" sz="2800" b="1" dirty="0" err="1">
                <a:latin typeface="Courier New" pitchFamily="49" charset="0"/>
              </a:rPr>
              <a:t>cout</a:t>
            </a:r>
            <a:r>
              <a:rPr lang="en-US" sz="2800" b="1" dirty="0">
                <a:latin typeface="Courier New" pitchFamily="49" charset="0"/>
              </a:rPr>
              <a:t>&lt;&lt;“Hello”&lt;&lt;</a:t>
            </a:r>
            <a:r>
              <a:rPr lang="en-US" sz="2800" b="1" dirty="0" err="1">
                <a:latin typeface="Courier New" pitchFamily="49" charset="0"/>
              </a:rPr>
              <a:t>i</a:t>
            </a:r>
            <a:r>
              <a:rPr lang="en-US" sz="2800" b="1" dirty="0">
                <a:latin typeface="Courier New" pitchFamily="49" charset="0"/>
              </a:rPr>
              <a:t>;</a:t>
            </a:r>
          </a:p>
          <a:p>
            <a:pPr>
              <a:buNone/>
            </a:pPr>
            <a:r>
              <a:rPr lang="en-US" sz="2800" b="1" dirty="0">
                <a:latin typeface="Courier New" pitchFamily="49" charset="0"/>
              </a:rPr>
              <a:t> }</a:t>
            </a:r>
          </a:p>
          <a:p>
            <a:pPr>
              <a:buNone/>
            </a:pPr>
            <a:r>
              <a:rPr lang="en-US" sz="2600" b="1" dirty="0">
                <a:solidFill>
                  <a:schemeClr val="bg1">
                    <a:lumMod val="50000"/>
                  </a:schemeClr>
                </a:solidFill>
                <a:latin typeface="Courier New" pitchFamily="49" charset="0"/>
              </a:rPr>
              <a:t>===================================================</a:t>
            </a:r>
          </a:p>
          <a:p>
            <a:pPr>
              <a:buNone/>
            </a:pPr>
            <a:r>
              <a:rPr lang="en-US" sz="2800" b="1" dirty="0">
                <a:latin typeface="Courier New" pitchFamily="49" charset="0"/>
              </a:rPr>
              <a:t>  </a:t>
            </a:r>
            <a:r>
              <a:rPr lang="en-US" sz="2800" b="1" dirty="0" err="1">
                <a:latin typeface="Courier New" pitchFamily="49" charset="0"/>
              </a:rPr>
              <a:t>int</a:t>
            </a:r>
            <a:r>
              <a:rPr lang="en-US" sz="2800" b="1" dirty="0">
                <a:latin typeface="Courier New" pitchFamily="49" charset="0"/>
              </a:rPr>
              <a:t> n;</a:t>
            </a:r>
          </a:p>
          <a:p>
            <a:pPr>
              <a:buNone/>
            </a:pPr>
            <a:r>
              <a:rPr lang="en-US" sz="2800" b="1" dirty="0">
                <a:latin typeface="Courier New" pitchFamily="49" charset="0"/>
              </a:rPr>
              <a:t>  </a:t>
            </a:r>
            <a:r>
              <a:rPr lang="en-US" sz="2800" b="1" dirty="0" err="1">
                <a:latin typeface="Courier New" pitchFamily="49" charset="0"/>
              </a:rPr>
              <a:t>int</a:t>
            </a:r>
            <a:r>
              <a:rPr lang="en-US" sz="2800" b="1" dirty="0">
                <a:latin typeface="Courier New" pitchFamily="49" charset="0"/>
              </a:rPr>
              <a:t> </a:t>
            </a:r>
            <a:r>
              <a:rPr lang="en-US" sz="2800" b="1" dirty="0" err="1">
                <a:latin typeface="Courier New" pitchFamily="49" charset="0"/>
              </a:rPr>
              <a:t>EvenSum</a:t>
            </a:r>
            <a:r>
              <a:rPr lang="en-US" sz="2800" b="1" dirty="0">
                <a:latin typeface="Courier New" pitchFamily="49" charset="0"/>
              </a:rPr>
              <a:t>=0; </a:t>
            </a:r>
          </a:p>
          <a:p>
            <a:pPr>
              <a:buNone/>
            </a:pPr>
            <a:r>
              <a:rPr lang="en-US" sz="2800" b="1" dirty="0">
                <a:latin typeface="Courier New" pitchFamily="49" charset="0"/>
              </a:rPr>
              <a:t>	while(1)</a:t>
            </a:r>
          </a:p>
          <a:p>
            <a:pPr>
              <a:buNone/>
            </a:pPr>
            <a:r>
              <a:rPr lang="en-US" sz="2800" b="1" dirty="0">
                <a:latin typeface="Courier New" pitchFamily="49" charset="0"/>
              </a:rPr>
              <a:t>  {</a:t>
            </a:r>
          </a:p>
          <a:p>
            <a:pPr>
              <a:buNone/>
            </a:pPr>
            <a:r>
              <a:rPr lang="en-US" sz="2800" b="1" dirty="0">
                <a:latin typeface="Courier New" pitchFamily="49" charset="0"/>
              </a:rPr>
              <a:t>			</a:t>
            </a:r>
            <a:r>
              <a:rPr lang="en-US" sz="2800" b="1" dirty="0" err="1">
                <a:latin typeface="Courier New" pitchFamily="49" charset="0"/>
              </a:rPr>
              <a:t>cin</a:t>
            </a:r>
            <a:r>
              <a:rPr lang="en-US" sz="2800" b="1" dirty="0">
                <a:latin typeface="Courier New" pitchFamily="49" charset="0"/>
              </a:rPr>
              <a:t>&gt;&gt;n;</a:t>
            </a:r>
          </a:p>
          <a:p>
            <a:pPr>
              <a:buNone/>
            </a:pPr>
            <a:r>
              <a:rPr lang="en-US" sz="2800" b="1" dirty="0">
                <a:latin typeface="Courier New" pitchFamily="49" charset="0"/>
              </a:rPr>
              <a:t>			if(n%2==1)</a:t>
            </a:r>
          </a:p>
          <a:p>
            <a:pPr>
              <a:buNone/>
            </a:pPr>
            <a:r>
              <a:rPr lang="en-US" sz="2800" b="1" dirty="0">
                <a:latin typeface="Courier New" pitchFamily="49" charset="0"/>
              </a:rPr>
              <a:t>				</a:t>
            </a:r>
            <a:r>
              <a:rPr lang="en-US" sz="2800" b="1" dirty="0">
                <a:solidFill>
                  <a:srgbClr val="2F1BC7"/>
                </a:solidFill>
                <a:latin typeface="Courier New" pitchFamily="49" charset="0"/>
              </a:rPr>
              <a:t>continue;</a:t>
            </a:r>
          </a:p>
          <a:p>
            <a:pPr>
              <a:buNone/>
            </a:pPr>
            <a:r>
              <a:rPr lang="en-US" sz="2800" b="1" dirty="0">
                <a:latin typeface="Courier New" pitchFamily="49" charset="0"/>
              </a:rPr>
              <a:t>			</a:t>
            </a:r>
            <a:r>
              <a:rPr lang="en-US" sz="2800" b="1" dirty="0" err="1">
                <a:latin typeface="Courier New" pitchFamily="49" charset="0"/>
              </a:rPr>
              <a:t>EvenSum</a:t>
            </a:r>
            <a:r>
              <a:rPr lang="en-US" sz="2800" b="1" dirty="0">
                <a:latin typeface="Courier New" pitchFamily="49" charset="0"/>
              </a:rPr>
              <a:t> = </a:t>
            </a:r>
            <a:r>
              <a:rPr lang="en-US" sz="2800" b="1" dirty="0" err="1">
                <a:latin typeface="Courier New" pitchFamily="49" charset="0"/>
              </a:rPr>
              <a:t>EvenSum</a:t>
            </a:r>
            <a:r>
              <a:rPr lang="en-US" sz="2800" b="1" dirty="0">
                <a:latin typeface="Courier New" pitchFamily="49" charset="0"/>
              </a:rPr>
              <a:t> + n;</a:t>
            </a:r>
          </a:p>
          <a:p>
            <a:pPr>
              <a:buNone/>
            </a:pPr>
            <a:r>
              <a:rPr lang="en-US" sz="2800" b="1" dirty="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linds(horizontal)">
                                      <p:cBhvr>
                                        <p:cTn id="7" dur="500"/>
                                        <p:tgtEl>
                                          <p:spTgt spid="5">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blinds(horizontal)">
                                      <p:cBhvr>
                                        <p:cTn id="10" dur="500"/>
                                        <p:tgtEl>
                                          <p:spTgt spid="5">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blinds(horizontal)">
                                      <p:cBhvr>
                                        <p:cTn id="13" dur="500"/>
                                        <p:tgtEl>
                                          <p:spTgt spid="5">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blinds(horizontal)">
                                      <p:cBhvr>
                                        <p:cTn id="16" dur="500"/>
                                        <p:tgtEl>
                                          <p:spTgt spid="5">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blinds(horizontal)">
                                      <p:cBhvr>
                                        <p:cTn id="19" dur="500"/>
                                        <p:tgtEl>
                                          <p:spTgt spid="5">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12" end="12"/>
                                            </p:txEl>
                                          </p:spTgt>
                                        </p:tgtEl>
                                        <p:attrNameLst>
                                          <p:attrName>style.visibility</p:attrName>
                                        </p:attrNameLst>
                                      </p:cBhvr>
                                      <p:to>
                                        <p:strVal val="visible"/>
                                      </p:to>
                                    </p:set>
                                    <p:animEffect transition="in" filter="blinds(horizontal)">
                                      <p:cBhvr>
                                        <p:cTn id="22" dur="500"/>
                                        <p:tgtEl>
                                          <p:spTgt spid="5">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animEffect transition="in" filter="blinds(horizontal)">
                                      <p:cBhvr>
                                        <p:cTn id="25" dur="500"/>
                                        <p:tgtEl>
                                          <p:spTgt spid="5">
                                            <p:txEl>
                                              <p:pRg st="13" end="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14" end="14"/>
                                            </p:txEl>
                                          </p:spTgt>
                                        </p:tgtEl>
                                        <p:attrNameLst>
                                          <p:attrName>style.visibility</p:attrName>
                                        </p:attrNameLst>
                                      </p:cBhvr>
                                      <p:to>
                                        <p:strVal val="visible"/>
                                      </p:to>
                                    </p:set>
                                    <p:animEffect transition="in" filter="blinds(horizontal)">
                                      <p:cBhvr>
                                        <p:cTn id="28" dur="500"/>
                                        <p:tgtEl>
                                          <p:spTgt spid="5">
                                            <p:txEl>
                                              <p:pRg st="14" end="1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animEffect transition="in" filter="blinds(horizontal)">
                                      <p:cBhvr>
                                        <p:cTn id="31"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152400"/>
            <a:ext cx="8686800" cy="1173162"/>
          </a:xfrm>
        </p:spPr>
        <p:txBody>
          <a:bodyPr>
            <a:normAutofit fontScale="90000"/>
          </a:bodyPr>
          <a:lstStyle/>
          <a:p>
            <a:pPr eaLnBrk="1" hangingPunct="1"/>
            <a:r>
              <a:rPr lang="en-US" dirty="0">
                <a:solidFill>
                  <a:srgbClr val="B80000"/>
                </a:solidFill>
              </a:rPr>
              <a:t>Nested Repetition Structures</a:t>
            </a:r>
            <a:br>
              <a:rPr lang="en-US" dirty="0">
                <a:solidFill>
                  <a:srgbClr val="B80000"/>
                </a:solidFill>
              </a:rPr>
            </a:br>
            <a:r>
              <a:rPr lang="en-US" b="1" dirty="0">
                <a:solidFill>
                  <a:srgbClr val="B80000"/>
                </a:solidFill>
              </a:rPr>
              <a:t> (Nested Loops)</a:t>
            </a:r>
          </a:p>
        </p:txBody>
      </p:sp>
      <p:sp>
        <p:nvSpPr>
          <p:cNvPr id="17413" name="Rectangle 3"/>
          <p:cNvSpPr>
            <a:spLocks noGrp="1" noChangeArrowheads="1"/>
          </p:cNvSpPr>
          <p:nvPr>
            <p:ph type="body" idx="1"/>
          </p:nvPr>
        </p:nvSpPr>
        <p:spPr>
          <a:xfrm>
            <a:off x="152400" y="1524000"/>
            <a:ext cx="8763000" cy="5105400"/>
          </a:xfrm>
        </p:spPr>
        <p:txBody>
          <a:bodyPr/>
          <a:lstStyle/>
          <a:p>
            <a:pPr eaLnBrk="1" hangingPunct="1"/>
            <a:r>
              <a:rPr lang="en-US" dirty="0"/>
              <a:t>In a </a:t>
            </a:r>
            <a:r>
              <a:rPr lang="en-US" b="1" dirty="0"/>
              <a:t>nested repetition structure</a:t>
            </a:r>
            <a:r>
              <a:rPr lang="en-US" dirty="0"/>
              <a:t>, one loop (</a:t>
            </a:r>
            <a:r>
              <a:rPr lang="en-US" dirty="0">
                <a:solidFill>
                  <a:srgbClr val="2F1BC7"/>
                </a:solidFill>
              </a:rPr>
              <a:t>inner loop</a:t>
            </a:r>
            <a:r>
              <a:rPr lang="en-US" dirty="0"/>
              <a:t>) is placed entirely within another loop (</a:t>
            </a:r>
            <a:r>
              <a:rPr lang="en-US" dirty="0">
                <a:solidFill>
                  <a:srgbClr val="2F1BC7"/>
                </a:solidFill>
              </a:rPr>
              <a:t>outer loop</a:t>
            </a:r>
            <a:r>
              <a:rPr lang="en-US" dirty="0"/>
              <a:t>)</a:t>
            </a:r>
          </a:p>
          <a:p>
            <a:pPr eaLnBrk="1" hangingPunct="1"/>
            <a:endParaRPr lang="en-US" dirty="0"/>
          </a:p>
          <a:p>
            <a:pPr eaLnBrk="1" hangingPunct="1"/>
            <a:r>
              <a:rPr lang="en-US" dirty="0"/>
              <a:t>In </a:t>
            </a:r>
            <a:r>
              <a:rPr lang="en-US" dirty="0">
                <a:solidFill>
                  <a:srgbClr val="2F1BC7"/>
                </a:solidFill>
              </a:rPr>
              <a:t>nested loops </a:t>
            </a:r>
            <a:r>
              <a:rPr lang="en-US" dirty="0"/>
              <a:t>any loop (</a:t>
            </a:r>
            <a:r>
              <a:rPr lang="en-US" i="1" dirty="0">
                <a:solidFill>
                  <a:srgbClr val="2F1BC7"/>
                </a:solidFill>
              </a:rPr>
              <a:t>for</a:t>
            </a:r>
            <a:r>
              <a:rPr lang="en-US" dirty="0"/>
              <a:t>, </a:t>
            </a:r>
            <a:r>
              <a:rPr lang="en-US" i="1" dirty="0">
                <a:solidFill>
                  <a:srgbClr val="2F1BC7"/>
                </a:solidFill>
              </a:rPr>
              <a:t>while</a:t>
            </a:r>
            <a:r>
              <a:rPr lang="en-US" dirty="0"/>
              <a:t>, or </a:t>
            </a:r>
            <a:r>
              <a:rPr lang="en-US" i="1" dirty="0">
                <a:solidFill>
                  <a:srgbClr val="2F1BC7"/>
                </a:solidFill>
              </a:rPr>
              <a:t>do</a:t>
            </a:r>
            <a:r>
              <a:rPr lang="en-US" dirty="0"/>
              <a:t> loop) can be placed inside another loop which can be a </a:t>
            </a:r>
            <a:r>
              <a:rPr lang="en-US" i="1" dirty="0">
                <a:solidFill>
                  <a:srgbClr val="2F1BC7"/>
                </a:solidFill>
              </a:rPr>
              <a:t>for</a:t>
            </a:r>
            <a:r>
              <a:rPr lang="en-US" dirty="0"/>
              <a:t>, </a:t>
            </a:r>
            <a:r>
              <a:rPr lang="en-US" i="1" dirty="0">
                <a:solidFill>
                  <a:srgbClr val="2F1BC7"/>
                </a:solidFill>
              </a:rPr>
              <a:t>while</a:t>
            </a:r>
            <a:r>
              <a:rPr lang="en-US" dirty="0"/>
              <a:t>, or a </a:t>
            </a:r>
            <a:r>
              <a:rPr lang="en-US" i="1" dirty="0">
                <a:solidFill>
                  <a:srgbClr val="2F1BC7"/>
                </a:solidFill>
              </a:rPr>
              <a:t>do</a:t>
            </a:r>
            <a:r>
              <a:rPr lang="en-US" dirty="0"/>
              <a:t> loop</a:t>
            </a:r>
          </a:p>
          <a:p>
            <a:pPr eaLnBrk="1" hangingPunct="1"/>
            <a:endParaRPr lang="en-US" dirty="0"/>
          </a:p>
        </p:txBody>
      </p:sp>
      <p:sp>
        <p:nvSpPr>
          <p:cNvPr id="7" name="Rectangle 6"/>
          <p:cNvSpPr/>
          <p:nvPr/>
        </p:nvSpPr>
        <p:spPr>
          <a:xfrm>
            <a:off x="76200" y="13716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152400"/>
            <a:ext cx="8382000" cy="1173162"/>
          </a:xfrm>
        </p:spPr>
        <p:txBody>
          <a:bodyPr>
            <a:normAutofit fontScale="90000"/>
          </a:bodyPr>
          <a:lstStyle/>
          <a:p>
            <a:pPr eaLnBrk="1" hangingPunct="1"/>
            <a:r>
              <a:rPr lang="en-US" dirty="0">
                <a:solidFill>
                  <a:srgbClr val="B80000"/>
                </a:solidFill>
              </a:rPr>
              <a:t>Nested Repetition Structures</a:t>
            </a:r>
            <a:br>
              <a:rPr lang="en-US" dirty="0">
                <a:solidFill>
                  <a:srgbClr val="B80000"/>
                </a:solidFill>
              </a:rPr>
            </a:br>
            <a:r>
              <a:rPr lang="en-US" dirty="0">
                <a:solidFill>
                  <a:srgbClr val="B80000"/>
                </a:solidFill>
              </a:rPr>
              <a:t> (Nested Loops) - Example</a:t>
            </a:r>
          </a:p>
        </p:txBody>
      </p:sp>
      <p:sp>
        <p:nvSpPr>
          <p:cNvPr id="17413" name="Rectangle 3"/>
          <p:cNvSpPr>
            <a:spLocks noGrp="1" noChangeArrowheads="1"/>
          </p:cNvSpPr>
          <p:nvPr>
            <p:ph type="body" idx="1"/>
          </p:nvPr>
        </p:nvSpPr>
        <p:spPr>
          <a:xfrm>
            <a:off x="152400" y="1524000"/>
            <a:ext cx="8991600" cy="5105400"/>
          </a:xfrm>
        </p:spPr>
        <p:txBody>
          <a:bodyPr>
            <a:normAutofit/>
          </a:bodyPr>
          <a:lstStyle/>
          <a:p>
            <a:pPr eaLnBrk="1" hangingPunct="1"/>
            <a:endParaRPr lang="en-US" sz="2600" b="1" dirty="0">
              <a:latin typeface="Courier New" pitchFamily="49" charset="0"/>
              <a:cs typeface="Courier New" pitchFamily="49" charset="0"/>
            </a:endParaRPr>
          </a:p>
          <a:p>
            <a:pPr eaLnBrk="1" hangingPunct="1"/>
            <a:endParaRPr lang="en-US" sz="2600" b="1" dirty="0">
              <a:latin typeface="Courier New" pitchFamily="49" charset="0"/>
              <a:cs typeface="Courier New" pitchFamily="49" charset="0"/>
            </a:endParaRPr>
          </a:p>
          <a:p>
            <a:pPr eaLnBrk="1" hangingPunct="1">
              <a:buNone/>
            </a:pPr>
            <a:r>
              <a:rPr lang="en-US" sz="2600" b="1" dirty="0">
                <a:solidFill>
                  <a:srgbClr val="2F1BC7"/>
                </a:solidFill>
                <a:latin typeface="Courier New" pitchFamily="49" charset="0"/>
                <a:cs typeface="Courier New" pitchFamily="49" charset="0"/>
              </a:rPr>
              <a:t>for (</a:t>
            </a:r>
            <a:r>
              <a:rPr lang="en-US" sz="2600" b="1" dirty="0" err="1">
                <a:solidFill>
                  <a:srgbClr val="2F1BC7"/>
                </a:solidFill>
                <a:latin typeface="Courier New" pitchFamily="49" charset="0"/>
                <a:cs typeface="Courier New" pitchFamily="49" charset="0"/>
              </a:rPr>
              <a:t>int</a:t>
            </a:r>
            <a:r>
              <a:rPr lang="en-US" sz="2600" b="1" dirty="0">
                <a:solidFill>
                  <a:srgbClr val="2F1BC7"/>
                </a:solidFill>
                <a:latin typeface="Courier New" pitchFamily="49" charset="0"/>
                <a:cs typeface="Courier New" pitchFamily="49" charset="0"/>
              </a:rPr>
              <a:t> </a:t>
            </a:r>
            <a:r>
              <a:rPr lang="en-US" sz="2600" b="1" dirty="0" err="1">
                <a:solidFill>
                  <a:srgbClr val="2F1BC7"/>
                </a:solidFill>
                <a:latin typeface="Courier New" pitchFamily="49" charset="0"/>
                <a:cs typeface="Courier New" pitchFamily="49" charset="0"/>
              </a:rPr>
              <a:t>i</a:t>
            </a:r>
            <a:r>
              <a:rPr lang="en-US" sz="2600" b="1" dirty="0">
                <a:solidFill>
                  <a:srgbClr val="2F1BC7"/>
                </a:solidFill>
                <a:latin typeface="Courier New" pitchFamily="49" charset="0"/>
                <a:cs typeface="Courier New" pitchFamily="49" charset="0"/>
              </a:rPr>
              <a:t>=0; </a:t>
            </a:r>
            <a:r>
              <a:rPr lang="en-US" sz="2600" b="1" dirty="0" err="1">
                <a:solidFill>
                  <a:srgbClr val="2F1BC7"/>
                </a:solidFill>
                <a:latin typeface="Courier New" pitchFamily="49" charset="0"/>
                <a:cs typeface="Courier New" pitchFamily="49" charset="0"/>
              </a:rPr>
              <a:t>i</a:t>
            </a:r>
            <a:r>
              <a:rPr lang="en-US" sz="2600" b="1" dirty="0">
                <a:solidFill>
                  <a:srgbClr val="2F1BC7"/>
                </a:solidFill>
                <a:latin typeface="Courier New" pitchFamily="49" charset="0"/>
                <a:cs typeface="Courier New" pitchFamily="49" charset="0"/>
              </a:rPr>
              <a:t>&lt;2; </a:t>
            </a:r>
            <a:r>
              <a:rPr lang="en-US" sz="2600" b="1" dirty="0" err="1">
                <a:solidFill>
                  <a:srgbClr val="2F1BC7"/>
                </a:solidFill>
                <a:latin typeface="Courier New" pitchFamily="49" charset="0"/>
                <a:cs typeface="Courier New" pitchFamily="49" charset="0"/>
              </a:rPr>
              <a:t>i</a:t>
            </a:r>
            <a:r>
              <a:rPr lang="en-US" sz="2600" b="1" dirty="0">
                <a:solidFill>
                  <a:srgbClr val="2F1BC7"/>
                </a:solidFill>
                <a:latin typeface="Courier New" pitchFamily="49" charset="0"/>
                <a:cs typeface="Courier New" pitchFamily="49" charset="0"/>
              </a:rPr>
              <a:t>++)</a:t>
            </a:r>
          </a:p>
          <a:p>
            <a:pPr eaLnBrk="1" hangingPunct="1">
              <a:buNone/>
            </a:pPr>
            <a:r>
              <a:rPr lang="en-US" sz="2600" b="1" dirty="0">
                <a:solidFill>
                  <a:srgbClr val="2F1BC7"/>
                </a:solidFill>
                <a:latin typeface="Courier New" pitchFamily="49" charset="0"/>
                <a:cs typeface="Courier New" pitchFamily="49" charset="0"/>
              </a:rPr>
              <a:t>{	</a:t>
            </a:r>
          </a:p>
          <a:p>
            <a:pPr eaLnBrk="1" hangingPunct="1">
              <a:buNone/>
            </a:pPr>
            <a:r>
              <a:rPr lang="en-US" sz="2600" b="1" dirty="0">
                <a:latin typeface="Courier New" pitchFamily="49" charset="0"/>
                <a:cs typeface="Courier New" pitchFamily="49" charset="0"/>
              </a:rPr>
              <a:t>		</a:t>
            </a:r>
            <a:r>
              <a:rPr lang="en-US" sz="2600" b="1" dirty="0">
                <a:solidFill>
                  <a:srgbClr val="008000"/>
                </a:solidFill>
                <a:latin typeface="Courier New" pitchFamily="49" charset="0"/>
                <a:cs typeface="Courier New" pitchFamily="49" charset="0"/>
              </a:rPr>
              <a:t>for (</a:t>
            </a:r>
            <a:r>
              <a:rPr lang="en-US" sz="2600" b="1" dirty="0" err="1">
                <a:solidFill>
                  <a:srgbClr val="008000"/>
                </a:solidFill>
                <a:latin typeface="Courier New" pitchFamily="49" charset="0"/>
                <a:cs typeface="Courier New" pitchFamily="49" charset="0"/>
              </a:rPr>
              <a:t>int</a:t>
            </a:r>
            <a:r>
              <a:rPr lang="en-US" sz="2600" b="1" dirty="0">
                <a:solidFill>
                  <a:srgbClr val="008000"/>
                </a:solidFill>
                <a:latin typeface="Courier New" pitchFamily="49" charset="0"/>
                <a:cs typeface="Courier New" pitchFamily="49" charset="0"/>
              </a:rPr>
              <a:t> j=0; j&lt;2;j++)</a:t>
            </a:r>
          </a:p>
          <a:p>
            <a:pPr lvl="2">
              <a:buNone/>
            </a:pPr>
            <a:r>
              <a:rPr lang="en-US" sz="2600" b="1" dirty="0">
                <a:solidFill>
                  <a:srgbClr val="008000"/>
                </a:solidFill>
                <a:latin typeface="Courier New" pitchFamily="49" charset="0"/>
                <a:cs typeface="Courier New" pitchFamily="49" charset="0"/>
              </a:rPr>
              <a:t>{</a:t>
            </a:r>
          </a:p>
          <a:p>
            <a:pPr lvl="3">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nHello</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i</a:t>
            </a:r>
            <a:r>
              <a:rPr lang="en-US" sz="2600" b="1" dirty="0">
                <a:latin typeface="Courier New" pitchFamily="49" charset="0"/>
                <a:cs typeface="Courier New" pitchFamily="49" charset="0"/>
              </a:rPr>
              <a:t>&lt;&lt;“:“&lt;&lt;j;</a:t>
            </a:r>
          </a:p>
          <a:p>
            <a:pPr lvl="2">
              <a:buNone/>
            </a:pPr>
            <a:r>
              <a:rPr lang="en-US" sz="2600" b="1" dirty="0">
                <a:solidFill>
                  <a:srgbClr val="008000"/>
                </a:solidFill>
                <a:latin typeface="Courier New" pitchFamily="49" charset="0"/>
                <a:cs typeface="Courier New" pitchFamily="49" charset="0"/>
              </a:rPr>
              <a:t>}</a:t>
            </a:r>
          </a:p>
          <a:p>
            <a:pPr lvl="2" indent="-1143000">
              <a:buNone/>
            </a:pPr>
            <a:r>
              <a:rPr lang="en-US" sz="2600" b="1" dirty="0">
                <a:solidFill>
                  <a:srgbClr val="2F1BC7"/>
                </a:solidFill>
                <a:latin typeface="Courier New" pitchFamily="49" charset="0"/>
                <a:cs typeface="Courier New" pitchFamily="49" charset="0"/>
              </a:rPr>
              <a:t>}</a:t>
            </a:r>
          </a:p>
        </p:txBody>
      </p:sp>
      <p:sp>
        <p:nvSpPr>
          <p:cNvPr id="7" name="Rectangle 6"/>
          <p:cNvSpPr/>
          <p:nvPr/>
        </p:nvSpPr>
        <p:spPr>
          <a:xfrm>
            <a:off x="76200" y="13716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 name="Group 15"/>
          <p:cNvGrpSpPr/>
          <p:nvPr/>
        </p:nvGrpSpPr>
        <p:grpSpPr>
          <a:xfrm>
            <a:off x="838200" y="1828800"/>
            <a:ext cx="2895600" cy="762000"/>
            <a:chOff x="838200" y="1828800"/>
            <a:chExt cx="2895600" cy="762000"/>
          </a:xfrm>
        </p:grpSpPr>
        <p:cxnSp>
          <p:nvCxnSpPr>
            <p:cNvPr id="6" name="Straight Arrow Connector 5"/>
            <p:cNvCxnSpPr/>
            <p:nvPr/>
          </p:nvCxnSpPr>
          <p:spPr>
            <a:xfrm rot="10800000" flipV="1">
              <a:off x="838200" y="2057400"/>
              <a:ext cx="12192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7400" y="1828800"/>
              <a:ext cx="1676400" cy="430887"/>
            </a:xfrm>
            <a:prstGeom prst="rect">
              <a:avLst/>
            </a:prstGeom>
            <a:noFill/>
          </p:spPr>
          <p:txBody>
            <a:bodyPr wrap="square" rtlCol="0">
              <a:spAutoFit/>
            </a:bodyPr>
            <a:lstStyle/>
            <a:p>
              <a:r>
                <a:rPr lang="en-US" sz="2200" b="1" dirty="0"/>
                <a:t>Outer Loop</a:t>
              </a:r>
            </a:p>
          </p:txBody>
        </p:sp>
      </p:grpSp>
      <p:grpSp>
        <p:nvGrpSpPr>
          <p:cNvPr id="3" name="Group 16"/>
          <p:cNvGrpSpPr/>
          <p:nvPr/>
        </p:nvGrpSpPr>
        <p:grpSpPr>
          <a:xfrm>
            <a:off x="1600200" y="2971800"/>
            <a:ext cx="4191000" cy="533398"/>
            <a:chOff x="1600200" y="2971800"/>
            <a:chExt cx="4191000" cy="533398"/>
          </a:xfrm>
        </p:grpSpPr>
        <p:cxnSp>
          <p:nvCxnSpPr>
            <p:cNvPr id="12" name="Straight Arrow Connector 11"/>
            <p:cNvCxnSpPr>
              <a:stCxn id="13" idx="1"/>
            </p:cNvCxnSpPr>
            <p:nvPr/>
          </p:nvCxnSpPr>
          <p:spPr>
            <a:xfrm rot="10800000" flipV="1">
              <a:off x="1600200" y="3187243"/>
              <a:ext cx="2743200" cy="3179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3400" y="2971800"/>
              <a:ext cx="1447800" cy="430887"/>
            </a:xfrm>
            <a:prstGeom prst="rect">
              <a:avLst/>
            </a:prstGeom>
            <a:noFill/>
          </p:spPr>
          <p:txBody>
            <a:bodyPr wrap="square" rtlCol="0">
              <a:spAutoFit/>
            </a:bodyPr>
            <a:lstStyle/>
            <a:p>
              <a:r>
                <a:rPr lang="en-US" sz="2200" b="1" dirty="0"/>
                <a:t>Inner Loop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a:solidFill>
                  <a:srgbClr val="B80000"/>
                </a:solidFill>
              </a:rPr>
              <a:t> (Nested Loops) – Example Program-1</a:t>
            </a:r>
          </a:p>
        </p:txBody>
      </p:sp>
      <p:sp>
        <p:nvSpPr>
          <p:cNvPr id="17413" name="Rectangle 3"/>
          <p:cNvSpPr>
            <a:spLocks noGrp="1" noChangeArrowheads="1"/>
          </p:cNvSpPr>
          <p:nvPr>
            <p:ph type="body" idx="1"/>
          </p:nvPr>
        </p:nvSpPr>
        <p:spPr>
          <a:xfrm>
            <a:off x="96980" y="949034"/>
            <a:ext cx="8894620" cy="5680365"/>
          </a:xfrm>
        </p:spPr>
        <p:txBody>
          <a:bodyPr>
            <a:normAutofit/>
          </a:bodyPr>
          <a:lstStyle/>
          <a:p>
            <a:pPr algn="just" eaLnBrk="1" hangingPunct="1">
              <a:buFontTx/>
              <a:buChar char="-"/>
            </a:pPr>
            <a:r>
              <a:rPr lang="en-US" sz="2800" dirty="0"/>
              <a:t>Write a program to print triangle of starts.</a:t>
            </a:r>
          </a:p>
          <a:p>
            <a:pPr algn="just">
              <a:buNone/>
            </a:pPr>
            <a:endParaRPr lang="en-US" sz="2800" dirty="0"/>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p:txBody>
      </p:sp>
      <p:sp>
        <p:nvSpPr>
          <p:cNvPr id="7" name="Rectangle 6"/>
          <p:cNvSpPr/>
          <p:nvPr/>
        </p:nvSpPr>
        <p:spPr>
          <a:xfrm>
            <a:off x="76200" y="8382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a:solidFill>
                  <a:srgbClr val="B80000"/>
                </a:solidFill>
              </a:rPr>
              <a:t> (Nested Loops) – Example Program-2</a:t>
            </a:r>
          </a:p>
        </p:txBody>
      </p:sp>
      <p:sp>
        <p:nvSpPr>
          <p:cNvPr id="17413" name="Rectangle 3"/>
          <p:cNvSpPr>
            <a:spLocks noGrp="1" noChangeArrowheads="1"/>
          </p:cNvSpPr>
          <p:nvPr>
            <p:ph type="body" idx="1"/>
          </p:nvPr>
        </p:nvSpPr>
        <p:spPr>
          <a:xfrm>
            <a:off x="96980" y="949034"/>
            <a:ext cx="8894620" cy="5680365"/>
          </a:xfrm>
        </p:spPr>
        <p:txBody>
          <a:bodyPr>
            <a:normAutofit/>
          </a:bodyPr>
          <a:lstStyle/>
          <a:p>
            <a:pPr algn="just" eaLnBrk="1" hangingPunct="1">
              <a:buFontTx/>
              <a:buChar char="-"/>
            </a:pPr>
            <a:r>
              <a:rPr lang="en-US" sz="2800" dirty="0"/>
              <a:t>Write a program to print triangle of starts.</a:t>
            </a:r>
          </a:p>
          <a:p>
            <a:pPr algn="just">
              <a:buNone/>
            </a:pPr>
            <a:endParaRPr lang="en-US" sz="2800" dirty="0"/>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endParaRPr lang="en-US" sz="2800" dirty="0"/>
          </a:p>
          <a:p>
            <a:pPr algn="just">
              <a:spcBef>
                <a:spcPts val="0"/>
              </a:spcBef>
              <a:buNone/>
            </a:pPr>
            <a:endParaRPr lang="en-US" sz="2800" dirty="0"/>
          </a:p>
          <a:p>
            <a:pPr algn="just">
              <a:spcBef>
                <a:spcPts val="0"/>
              </a:spcBef>
              <a:buNone/>
            </a:pPr>
            <a:endParaRPr lang="en-US" sz="2800" dirty="0"/>
          </a:p>
        </p:txBody>
      </p:sp>
      <p:sp>
        <p:nvSpPr>
          <p:cNvPr id="7" name="Rectangle 6"/>
          <p:cNvSpPr/>
          <p:nvPr/>
        </p:nvSpPr>
        <p:spPr>
          <a:xfrm>
            <a:off x="76200" y="8382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a:solidFill>
                  <a:srgbClr val="B80000"/>
                </a:solidFill>
              </a:rPr>
              <a:t> (Nested Loops) – Example Program-3</a:t>
            </a:r>
          </a:p>
        </p:txBody>
      </p:sp>
      <p:sp>
        <p:nvSpPr>
          <p:cNvPr id="17413" name="Rectangle 3"/>
          <p:cNvSpPr>
            <a:spLocks noGrp="1" noChangeArrowheads="1"/>
          </p:cNvSpPr>
          <p:nvPr>
            <p:ph type="body" idx="1"/>
          </p:nvPr>
        </p:nvSpPr>
        <p:spPr>
          <a:xfrm>
            <a:off x="96980" y="949034"/>
            <a:ext cx="8894620" cy="5680365"/>
          </a:xfrm>
        </p:spPr>
        <p:txBody>
          <a:bodyPr>
            <a:normAutofit/>
          </a:bodyPr>
          <a:lstStyle/>
          <a:p>
            <a:pPr algn="just" eaLnBrk="1" hangingPunct="1">
              <a:buFontTx/>
              <a:buChar char="-"/>
            </a:pPr>
            <a:r>
              <a:rPr lang="en-US" sz="2800" dirty="0"/>
              <a:t>Write a program to print Rectangle based on two triangles (One using + and other using * symbol).</a:t>
            </a:r>
          </a:p>
          <a:p>
            <a:pPr algn="just">
              <a:buNone/>
            </a:pPr>
            <a:endParaRPr lang="en-US" sz="2800" dirty="0"/>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a:p>
            <a:pPr algn="just">
              <a:spcBef>
                <a:spcPts val="0"/>
              </a:spcBef>
              <a:buNone/>
            </a:pPr>
            <a:r>
              <a:rPr lang="en-US" sz="2800" dirty="0"/>
              <a:t>		+++++++++</a:t>
            </a:r>
          </a:p>
        </p:txBody>
      </p:sp>
      <p:sp>
        <p:nvSpPr>
          <p:cNvPr id="7" name="Rectangle 6"/>
          <p:cNvSpPr/>
          <p:nvPr/>
        </p:nvSpPr>
        <p:spPr>
          <a:xfrm>
            <a:off x="76200" y="8382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 y="96980"/>
            <a:ext cx="8229600" cy="685800"/>
          </a:xfrm>
        </p:spPr>
        <p:txBody>
          <a:bodyPr>
            <a:normAutofit fontScale="90000"/>
          </a:bodyPr>
          <a:lstStyle/>
          <a:p>
            <a:pPr eaLnBrk="1" hangingPunct="1"/>
            <a:r>
              <a:rPr lang="en-US" dirty="0">
                <a:solidFill>
                  <a:srgbClr val="B80000"/>
                </a:solidFill>
              </a:rPr>
              <a:t> (Nested Loops) – Example Program-4</a:t>
            </a:r>
          </a:p>
        </p:txBody>
      </p:sp>
      <p:sp>
        <p:nvSpPr>
          <p:cNvPr id="17413" name="Rectangle 3"/>
          <p:cNvSpPr>
            <a:spLocks noGrp="1" noChangeArrowheads="1"/>
          </p:cNvSpPr>
          <p:nvPr>
            <p:ph type="body" idx="1"/>
          </p:nvPr>
        </p:nvSpPr>
        <p:spPr>
          <a:xfrm>
            <a:off x="96980" y="838200"/>
            <a:ext cx="8894620" cy="5791199"/>
          </a:xfrm>
        </p:spPr>
        <p:txBody>
          <a:bodyPr>
            <a:normAutofit/>
          </a:bodyPr>
          <a:lstStyle/>
          <a:p>
            <a:pPr algn="just" eaLnBrk="1" hangingPunct="1">
              <a:buFontTx/>
              <a:buChar char="-"/>
            </a:pPr>
            <a:r>
              <a:rPr lang="en-US" sz="2800" dirty="0"/>
              <a:t>Write a program for a company to calculate total sales for 3 regions. Each region’s sales is entered by user which is then summed in total regional sales. The program keep accepting regional sales until it is not 0. The program prints the final regional sum for three regions and exits.</a:t>
            </a:r>
          </a:p>
          <a:p>
            <a:pPr algn="just" eaLnBrk="1" hangingPunct="1">
              <a:buNone/>
            </a:pPr>
            <a:endParaRPr lang="en-US" sz="2800" dirty="0"/>
          </a:p>
          <a:p>
            <a:pPr algn="just" eaLnBrk="1" hangingPunct="1">
              <a:buNone/>
            </a:pPr>
            <a:r>
              <a:rPr lang="en-US" sz="2800" b="1" u="sng" dirty="0">
                <a:solidFill>
                  <a:srgbClr val="160C5C"/>
                </a:solidFill>
              </a:rPr>
              <a:t>Example Output:</a:t>
            </a:r>
          </a:p>
          <a:p>
            <a:pPr algn="just" eaLnBrk="1" hangingPunct="1">
              <a:buNone/>
            </a:pPr>
            <a:r>
              <a:rPr lang="en-US" sz="2800" dirty="0"/>
              <a:t>    Total Sales for Region 1: 87645</a:t>
            </a:r>
          </a:p>
          <a:p>
            <a:pPr algn="just" eaLnBrk="1" hangingPunct="1">
              <a:buNone/>
            </a:pPr>
            <a:r>
              <a:rPr lang="en-US" sz="2800" dirty="0"/>
              <a:t>    Total Sales for Region 2: 2312</a:t>
            </a:r>
          </a:p>
          <a:p>
            <a:pPr algn="just">
              <a:buNone/>
            </a:pPr>
            <a:r>
              <a:rPr lang="en-US" sz="2800" dirty="0"/>
              <a:t>    Total Sales for Region 3: 8874</a:t>
            </a:r>
          </a:p>
        </p:txBody>
      </p:sp>
      <p:sp>
        <p:nvSpPr>
          <p:cNvPr id="7" name="Rectangle 6"/>
          <p:cNvSpPr/>
          <p:nvPr/>
        </p:nvSpPr>
        <p:spPr>
          <a:xfrm>
            <a:off x="76200" y="7620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Flowchart of while Loop</a:t>
            </a:r>
            <a:endParaRPr lang="en-US" dirty="0"/>
          </a:p>
        </p:txBody>
      </p:sp>
      <p:sp>
        <p:nvSpPr>
          <p:cNvPr id="4" name="Slide Number Placeholder 3"/>
          <p:cNvSpPr>
            <a:spLocks noGrp="1"/>
          </p:cNvSpPr>
          <p:nvPr>
            <p:ph type="sldNum" sz="quarter" idx="12"/>
          </p:nvPr>
        </p:nvSpPr>
        <p:spPr/>
        <p:txBody>
          <a:bodyPr/>
          <a:lstStyle/>
          <a:p>
            <a:fld id="{25C2CBD0-4E8A-462D-9424-859647FC3ED0}" type="slidenum">
              <a:rPr lang="en-US" smtClean="0"/>
              <a:pPr/>
              <a:t>6</a:t>
            </a:fld>
            <a:endParaRPr lang="en-US"/>
          </a:p>
        </p:txBody>
      </p:sp>
      <p:pic>
        <p:nvPicPr>
          <p:cNvPr id="5" name="Picture 4"/>
          <p:cNvPicPr>
            <a:picLocks noChangeAspect="1"/>
          </p:cNvPicPr>
          <p:nvPr/>
        </p:nvPicPr>
        <p:blipFill>
          <a:blip r:embed="rId2"/>
          <a:stretch>
            <a:fillRect/>
          </a:stretch>
        </p:blipFill>
        <p:spPr>
          <a:xfrm>
            <a:off x="2123728" y="1417638"/>
            <a:ext cx="4746079" cy="4938712"/>
          </a:xfrm>
          <a:prstGeom prst="rect">
            <a:avLst/>
          </a:prstGeom>
        </p:spPr>
      </p:pic>
    </p:spTree>
    <p:extLst>
      <p:ext uri="{BB962C8B-B14F-4D97-AF65-F5344CB8AC3E}">
        <p14:creationId xmlns:p14="http://schemas.microsoft.com/office/powerpoint/2010/main" val="34134410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508918"/>
          </a:xfrm>
        </p:spPr>
        <p:txBody>
          <a:bodyPr>
            <a:normAutofit fontScale="90000"/>
          </a:bodyPr>
          <a:lstStyle/>
          <a:p>
            <a:r>
              <a:rPr lang="en-US" b="1" dirty="0"/>
              <a:t>Example 1: Display Numbers from 1 to 5</a:t>
            </a:r>
            <a:br>
              <a:rPr lang="en-US" b="1" dirty="0"/>
            </a:br>
            <a:endParaRPr lang="en-US" dirty="0"/>
          </a:p>
        </p:txBody>
      </p:sp>
      <p:sp>
        <p:nvSpPr>
          <p:cNvPr id="3" name="Content Placeholder 2"/>
          <p:cNvSpPr>
            <a:spLocks noGrp="1"/>
          </p:cNvSpPr>
          <p:nvPr>
            <p:ph idx="1"/>
          </p:nvPr>
        </p:nvSpPr>
        <p:spPr/>
        <p:txBody>
          <a:bodyPr>
            <a:noAutofit/>
          </a:bodyPr>
          <a:lstStyle/>
          <a:p>
            <a:pPr marL="0" indent="0" algn="just">
              <a:buNone/>
            </a:pPr>
            <a:r>
              <a:rPr lang="en-US" sz="1800" dirty="0"/>
              <a:t>// C++ Program to print numbers from 1 to 5</a:t>
            </a:r>
          </a:p>
          <a:p>
            <a:pPr marL="0" indent="0" algn="just">
              <a:buNone/>
            </a:pPr>
            <a:r>
              <a:rPr lang="en-US" sz="1800" dirty="0"/>
              <a:t>#include &lt;</a:t>
            </a:r>
            <a:r>
              <a:rPr lang="en-US" sz="1800" dirty="0" err="1"/>
              <a:t>iostream</a:t>
            </a:r>
            <a:r>
              <a:rPr lang="en-US" sz="1800" dirty="0"/>
              <a:t>&gt;</a:t>
            </a:r>
          </a:p>
          <a:p>
            <a:pPr marL="0" indent="0" algn="just">
              <a:buNone/>
            </a:pPr>
            <a:r>
              <a:rPr lang="en-US" sz="1800" dirty="0"/>
              <a:t>using namespace </a:t>
            </a:r>
            <a:r>
              <a:rPr lang="en-US" sz="1800" dirty="0" err="1"/>
              <a:t>std</a:t>
            </a:r>
            <a:r>
              <a:rPr lang="en-US" sz="1800" dirty="0"/>
              <a:t>;</a:t>
            </a:r>
          </a:p>
          <a:p>
            <a:pPr marL="0" indent="0" algn="just">
              <a:buNone/>
            </a:pPr>
            <a:r>
              <a:rPr lang="en-US" sz="1800" dirty="0" err="1"/>
              <a:t>int</a:t>
            </a:r>
            <a:r>
              <a:rPr lang="en-US" sz="1800" dirty="0"/>
              <a:t> main() {</a:t>
            </a:r>
          </a:p>
          <a:p>
            <a:pPr marL="0" indent="0" algn="just">
              <a:buNone/>
            </a:pPr>
            <a:r>
              <a:rPr lang="en-US" sz="1800" dirty="0"/>
              <a:t>    </a:t>
            </a:r>
            <a:r>
              <a:rPr lang="en-US" sz="1800" dirty="0" err="1"/>
              <a:t>int</a:t>
            </a:r>
            <a:r>
              <a:rPr lang="en-US" sz="1800" dirty="0"/>
              <a:t> </a:t>
            </a:r>
            <a:r>
              <a:rPr lang="en-US" sz="1800" dirty="0" err="1"/>
              <a:t>i</a:t>
            </a:r>
            <a:r>
              <a:rPr lang="en-US" sz="1800" dirty="0"/>
              <a:t> = 1; </a:t>
            </a:r>
          </a:p>
          <a:p>
            <a:pPr marL="0" indent="0" algn="just">
              <a:buNone/>
            </a:pPr>
            <a:r>
              <a:rPr lang="en-US" sz="1800" dirty="0"/>
              <a:t>    // while loop from 1 to 5</a:t>
            </a:r>
          </a:p>
          <a:p>
            <a:pPr marL="0" indent="0" algn="just">
              <a:buNone/>
            </a:pPr>
            <a:r>
              <a:rPr lang="en-US" sz="1800" dirty="0"/>
              <a:t>    while (</a:t>
            </a:r>
            <a:r>
              <a:rPr lang="en-US" sz="1800" dirty="0" err="1"/>
              <a:t>i</a:t>
            </a:r>
            <a:r>
              <a:rPr lang="en-US" sz="1800" dirty="0"/>
              <a:t> &lt;= 5) {</a:t>
            </a:r>
          </a:p>
          <a:p>
            <a:pPr marL="0" indent="0" algn="just">
              <a:buNone/>
            </a:pPr>
            <a:r>
              <a:rPr lang="en-US" sz="1800" dirty="0"/>
              <a:t>        </a:t>
            </a:r>
            <a:r>
              <a:rPr lang="en-US" sz="1800" dirty="0" err="1"/>
              <a:t>cout</a:t>
            </a:r>
            <a:r>
              <a:rPr lang="en-US" sz="1800" dirty="0"/>
              <a:t> &lt;&lt; </a:t>
            </a:r>
            <a:r>
              <a:rPr lang="en-US" sz="1800" dirty="0" err="1"/>
              <a:t>i</a:t>
            </a:r>
            <a:r>
              <a:rPr lang="en-US" sz="1800" dirty="0"/>
              <a:t> &lt;&lt; " ";</a:t>
            </a:r>
          </a:p>
          <a:p>
            <a:pPr marL="0" indent="0" algn="just">
              <a:buNone/>
            </a:pPr>
            <a:r>
              <a:rPr lang="en-US" sz="1800" dirty="0"/>
              <a:t>        ++</a:t>
            </a:r>
            <a:r>
              <a:rPr lang="en-US" sz="1800" dirty="0" err="1"/>
              <a:t>i</a:t>
            </a:r>
            <a:r>
              <a:rPr lang="en-US" sz="1800" dirty="0"/>
              <a:t>;</a:t>
            </a:r>
          </a:p>
          <a:p>
            <a:pPr marL="0" indent="0" algn="just">
              <a:buNone/>
            </a:pPr>
            <a:r>
              <a:rPr lang="en-US" sz="1800" dirty="0"/>
              <a:t>    }</a:t>
            </a:r>
          </a:p>
          <a:p>
            <a:pPr marL="0" indent="0" algn="just">
              <a:buNone/>
            </a:pPr>
            <a:r>
              <a:rPr lang="en-US" sz="1800" dirty="0"/>
              <a:t>    return 0;</a:t>
            </a:r>
          </a:p>
          <a:p>
            <a:pPr marL="0" indent="0" algn="just">
              <a:buNone/>
            </a:pPr>
            <a:r>
              <a:rPr lang="en-US" sz="1800" dirty="0"/>
              <a:t>}</a:t>
            </a:r>
          </a:p>
        </p:txBody>
      </p:sp>
      <p:sp>
        <p:nvSpPr>
          <p:cNvPr id="4" name="Slide Number Placeholder 3"/>
          <p:cNvSpPr>
            <a:spLocks noGrp="1"/>
          </p:cNvSpPr>
          <p:nvPr>
            <p:ph type="sldNum" sz="quarter" idx="12"/>
          </p:nvPr>
        </p:nvSpPr>
        <p:spPr/>
        <p:txBody>
          <a:bodyPr/>
          <a:lstStyle/>
          <a:p>
            <a:fld id="{25C2CBD0-4E8A-462D-9424-859647FC3ED0}" type="slidenum">
              <a:rPr lang="en-US" smtClean="0"/>
              <a:pPr/>
              <a:t>7</a:t>
            </a:fld>
            <a:endParaRPr lang="en-US"/>
          </a:p>
        </p:txBody>
      </p:sp>
      <p:pic>
        <p:nvPicPr>
          <p:cNvPr id="6" name="Picture 5"/>
          <p:cNvPicPr>
            <a:picLocks noChangeAspect="1"/>
          </p:cNvPicPr>
          <p:nvPr/>
        </p:nvPicPr>
        <p:blipFill>
          <a:blip r:embed="rId2"/>
          <a:stretch>
            <a:fillRect/>
          </a:stretch>
        </p:blipFill>
        <p:spPr>
          <a:xfrm>
            <a:off x="1403648" y="5517231"/>
            <a:ext cx="6707088" cy="1012191"/>
          </a:xfrm>
          <a:prstGeom prst="rect">
            <a:avLst/>
          </a:prstGeom>
        </p:spPr>
      </p:pic>
      <p:pic>
        <p:nvPicPr>
          <p:cNvPr id="7" name="Picture 6"/>
          <p:cNvPicPr>
            <a:picLocks noChangeAspect="1"/>
          </p:cNvPicPr>
          <p:nvPr/>
        </p:nvPicPr>
        <p:blipFill>
          <a:blip r:embed="rId3"/>
          <a:stretch>
            <a:fillRect/>
          </a:stretch>
        </p:blipFill>
        <p:spPr>
          <a:xfrm>
            <a:off x="180975" y="1333500"/>
            <a:ext cx="8782050" cy="3953544"/>
          </a:xfrm>
          <a:prstGeom prst="rect">
            <a:avLst/>
          </a:prstGeom>
        </p:spPr>
      </p:pic>
    </p:spTree>
    <p:extLst>
      <p:ext uri="{BB962C8B-B14F-4D97-AF65-F5344CB8AC3E}">
        <p14:creationId xmlns:p14="http://schemas.microsoft.com/office/powerpoint/2010/main" val="1308980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436910"/>
          </a:xfrm>
        </p:spPr>
        <p:txBody>
          <a:bodyPr>
            <a:normAutofit fontScale="90000"/>
          </a:bodyPr>
          <a:lstStyle/>
          <a:p>
            <a:r>
              <a:rPr lang="en-US" sz="4000" b="1" dirty="0"/>
              <a:t>Example 2: Sum of Positive Numbers Only</a:t>
            </a:r>
            <a:endParaRPr lang="en-US" dirty="0"/>
          </a:p>
        </p:txBody>
      </p:sp>
      <p:sp>
        <p:nvSpPr>
          <p:cNvPr id="3" name="Content Placeholder 2"/>
          <p:cNvSpPr>
            <a:spLocks noGrp="1"/>
          </p:cNvSpPr>
          <p:nvPr>
            <p:ph idx="1"/>
          </p:nvPr>
        </p:nvSpPr>
        <p:spPr>
          <a:xfrm>
            <a:off x="457200" y="1052736"/>
            <a:ext cx="8229600" cy="3240360"/>
          </a:xfrm>
        </p:spPr>
        <p:txBody>
          <a:bodyPr>
            <a:noAutofit/>
          </a:bodyPr>
          <a:lstStyle/>
          <a:p>
            <a:pPr marL="0" indent="0">
              <a:buNone/>
            </a:pPr>
            <a:r>
              <a:rPr lang="en-US" sz="1600" dirty="0"/>
              <a:t>#include &lt;</a:t>
            </a:r>
            <a:r>
              <a:rPr lang="en-US" sz="1600" dirty="0" err="1"/>
              <a:t>iostream</a:t>
            </a:r>
            <a:r>
              <a:rPr lang="en-US" sz="1600" dirty="0"/>
              <a:t>&gt;</a:t>
            </a:r>
          </a:p>
          <a:p>
            <a:pPr marL="0" indent="0">
              <a:buNone/>
            </a:pPr>
            <a:r>
              <a:rPr lang="en-US" sz="1600" dirty="0"/>
              <a:t>using namespace </a:t>
            </a:r>
            <a:r>
              <a:rPr lang="en-US" sz="1600" dirty="0" err="1"/>
              <a:t>std</a:t>
            </a:r>
            <a:r>
              <a:rPr lang="en-US" sz="1600" dirty="0"/>
              <a:t>;</a:t>
            </a:r>
          </a:p>
          <a:p>
            <a:pPr marL="0" indent="0">
              <a:buNone/>
            </a:pPr>
            <a:r>
              <a:rPr lang="en-US" sz="1600" dirty="0" err="1"/>
              <a:t>int</a:t>
            </a:r>
            <a:r>
              <a:rPr lang="en-US" sz="1600" dirty="0"/>
              <a:t> main() {</a:t>
            </a:r>
          </a:p>
          <a:p>
            <a:pPr marL="0" indent="0">
              <a:buNone/>
            </a:pPr>
            <a:r>
              <a:rPr lang="en-US" sz="1600" dirty="0"/>
              <a:t>    </a:t>
            </a:r>
            <a:r>
              <a:rPr lang="en-US" sz="1600" dirty="0" err="1"/>
              <a:t>int</a:t>
            </a:r>
            <a:r>
              <a:rPr lang="en-US" sz="1600" dirty="0"/>
              <a:t> number;</a:t>
            </a:r>
          </a:p>
          <a:p>
            <a:pPr marL="0" indent="0">
              <a:buNone/>
            </a:pPr>
            <a:r>
              <a:rPr lang="en-US" sz="1600" dirty="0"/>
              <a:t>    </a:t>
            </a:r>
            <a:r>
              <a:rPr lang="en-US" sz="1600" dirty="0" err="1"/>
              <a:t>int</a:t>
            </a:r>
            <a:r>
              <a:rPr lang="en-US" sz="1600" dirty="0"/>
              <a:t> sum = 0;</a:t>
            </a:r>
          </a:p>
          <a:p>
            <a:pPr marL="0" indent="0">
              <a:buNone/>
            </a:pPr>
            <a:r>
              <a:rPr lang="en-US" sz="1600" dirty="0"/>
              <a:t>    // take input from the user</a:t>
            </a:r>
          </a:p>
          <a:p>
            <a:pPr marL="0" indent="0">
              <a:buNone/>
            </a:pPr>
            <a:r>
              <a:rPr lang="en-US" sz="1600" dirty="0"/>
              <a:t>    </a:t>
            </a:r>
            <a:r>
              <a:rPr lang="en-US" sz="1600" dirty="0" err="1"/>
              <a:t>cout</a:t>
            </a:r>
            <a:r>
              <a:rPr lang="en-US" sz="1600" dirty="0"/>
              <a:t> &lt;&lt; "Enter a number: ";</a:t>
            </a:r>
          </a:p>
          <a:p>
            <a:pPr marL="0" indent="0">
              <a:buNone/>
            </a:pPr>
            <a:r>
              <a:rPr lang="en-US" sz="1600" dirty="0"/>
              <a:t>    </a:t>
            </a:r>
            <a:r>
              <a:rPr lang="en-US" sz="1600" dirty="0" err="1"/>
              <a:t>cin</a:t>
            </a:r>
            <a:r>
              <a:rPr lang="en-US" sz="1600" dirty="0"/>
              <a:t> &gt;&gt; number;</a:t>
            </a:r>
          </a:p>
          <a:p>
            <a:pPr marL="0" indent="0">
              <a:buNone/>
            </a:pPr>
            <a:r>
              <a:rPr lang="en-US" sz="1600" dirty="0"/>
              <a:t>    while (number &gt;= 0) {</a:t>
            </a:r>
          </a:p>
          <a:p>
            <a:pPr marL="0" indent="0">
              <a:buNone/>
            </a:pPr>
            <a:r>
              <a:rPr lang="en-US" sz="1600" dirty="0"/>
              <a:t>        // add all positive numbers</a:t>
            </a:r>
          </a:p>
          <a:p>
            <a:pPr marL="0" indent="0">
              <a:buNone/>
            </a:pPr>
            <a:r>
              <a:rPr lang="en-US" sz="1600" dirty="0"/>
              <a:t>        sum += number;</a:t>
            </a:r>
          </a:p>
          <a:p>
            <a:pPr marL="0" indent="0">
              <a:buNone/>
            </a:pPr>
            <a:r>
              <a:rPr lang="en-US" sz="1600" dirty="0"/>
              <a:t>        // take input again if the number is positive</a:t>
            </a:r>
          </a:p>
          <a:p>
            <a:pPr marL="0" indent="0">
              <a:buNone/>
            </a:pPr>
            <a:r>
              <a:rPr lang="en-US" sz="1600" dirty="0"/>
              <a:t>        </a:t>
            </a:r>
            <a:r>
              <a:rPr lang="en-US" sz="1600" dirty="0" err="1"/>
              <a:t>cout</a:t>
            </a:r>
            <a:r>
              <a:rPr lang="en-US" sz="1600" dirty="0"/>
              <a:t> &lt;&lt; "Enter a number: ";</a:t>
            </a:r>
          </a:p>
          <a:p>
            <a:pPr marL="0" indent="0">
              <a:buNone/>
            </a:pPr>
            <a:r>
              <a:rPr lang="en-US" sz="1600" dirty="0"/>
              <a:t>        </a:t>
            </a:r>
            <a:r>
              <a:rPr lang="en-US" sz="1600" dirty="0" err="1"/>
              <a:t>cin</a:t>
            </a:r>
            <a:r>
              <a:rPr lang="en-US" sz="1600" dirty="0"/>
              <a:t> &gt;&gt; number;</a:t>
            </a:r>
          </a:p>
          <a:p>
            <a:pPr marL="0" indent="0">
              <a:buNone/>
            </a:pPr>
            <a:r>
              <a:rPr lang="en-US" sz="1600" dirty="0"/>
              <a:t>    }</a:t>
            </a:r>
          </a:p>
          <a:p>
            <a:pPr marL="0" indent="0">
              <a:buNone/>
            </a:pPr>
            <a:r>
              <a:rPr lang="en-US" sz="1600" dirty="0"/>
              <a:t>    // display the sum</a:t>
            </a:r>
          </a:p>
          <a:p>
            <a:pPr marL="0" indent="0">
              <a:buNone/>
            </a:pPr>
            <a:r>
              <a:rPr lang="en-US" sz="1600" dirty="0"/>
              <a:t>    </a:t>
            </a:r>
            <a:r>
              <a:rPr lang="en-US" sz="1600" dirty="0" err="1"/>
              <a:t>cout</a:t>
            </a:r>
            <a:r>
              <a:rPr lang="en-US" sz="1600" dirty="0"/>
              <a:t> &lt;&lt; "\</a:t>
            </a:r>
            <a:r>
              <a:rPr lang="en-US" sz="1600" dirty="0" err="1"/>
              <a:t>nThe</a:t>
            </a:r>
            <a:r>
              <a:rPr lang="en-US" sz="1600" dirty="0"/>
              <a:t> sum is " &lt;&lt; sum &lt;&lt; </a:t>
            </a:r>
            <a:r>
              <a:rPr lang="en-US" sz="1600" dirty="0" err="1"/>
              <a:t>endl</a:t>
            </a:r>
            <a:r>
              <a:rPr lang="en-US" sz="1600" dirty="0"/>
              <a:t>;</a:t>
            </a:r>
          </a:p>
          <a:p>
            <a:pPr marL="0" indent="0">
              <a:buNone/>
            </a:pPr>
            <a:r>
              <a:rPr lang="en-US" sz="1600" dirty="0"/>
              <a:t>    return 0;</a:t>
            </a:r>
          </a:p>
          <a:p>
            <a:pPr marL="0" indent="0">
              <a:buNone/>
            </a:pPr>
            <a:r>
              <a:rPr lang="en-US" sz="1600" dirty="0"/>
              <a:t>}</a:t>
            </a:r>
          </a:p>
        </p:txBody>
      </p:sp>
      <p:sp>
        <p:nvSpPr>
          <p:cNvPr id="4" name="Slide Number Placeholder 3"/>
          <p:cNvSpPr>
            <a:spLocks noGrp="1"/>
          </p:cNvSpPr>
          <p:nvPr>
            <p:ph type="sldNum" sz="quarter" idx="12"/>
          </p:nvPr>
        </p:nvSpPr>
        <p:spPr/>
        <p:txBody>
          <a:bodyPr/>
          <a:lstStyle/>
          <a:p>
            <a:fld id="{25C2CBD0-4E8A-462D-9424-859647FC3ED0}" type="slidenum">
              <a:rPr lang="en-US" smtClean="0"/>
              <a:pPr/>
              <a:t>8</a:t>
            </a:fld>
            <a:endParaRPr lang="en-US"/>
          </a:p>
        </p:txBody>
      </p:sp>
      <p:pic>
        <p:nvPicPr>
          <p:cNvPr id="16" name="Picture 15"/>
          <p:cNvPicPr>
            <a:picLocks noChangeAspect="1"/>
          </p:cNvPicPr>
          <p:nvPr/>
        </p:nvPicPr>
        <p:blipFill>
          <a:blip r:embed="rId2"/>
          <a:stretch>
            <a:fillRect/>
          </a:stretch>
        </p:blipFill>
        <p:spPr>
          <a:xfrm>
            <a:off x="195262" y="3429000"/>
            <a:ext cx="8753475" cy="2638425"/>
          </a:xfrm>
          <a:prstGeom prst="rect">
            <a:avLst/>
          </a:prstGeom>
        </p:spPr>
      </p:pic>
    </p:spTree>
    <p:extLst>
      <p:ext uri="{BB962C8B-B14F-4D97-AF65-F5344CB8AC3E}">
        <p14:creationId xmlns:p14="http://schemas.microsoft.com/office/powerpoint/2010/main" val="2136040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0876" y="106680"/>
            <a:ext cx="3868420" cy="632460"/>
          </a:xfrm>
          <a:prstGeom prst="rect">
            <a:avLst/>
          </a:prstGeom>
        </p:spPr>
        <p:txBody>
          <a:bodyPr vert="horz" wrap="square" lIns="0" tIns="16510" rIns="0" bIns="0" rtlCol="0">
            <a:spAutoFit/>
          </a:bodyPr>
          <a:lstStyle/>
          <a:p>
            <a:pPr marL="12700">
              <a:lnSpc>
                <a:spcPct val="100000"/>
              </a:lnSpc>
              <a:spcBef>
                <a:spcPts val="130"/>
              </a:spcBef>
            </a:pPr>
            <a:r>
              <a:rPr spc="10" dirty="0"/>
              <a:t>while </a:t>
            </a:r>
            <a:r>
              <a:rPr spc="5" dirty="0"/>
              <a:t>loop -</a:t>
            </a:r>
            <a:r>
              <a:rPr spc="80" dirty="0"/>
              <a:t> </a:t>
            </a:r>
            <a:r>
              <a:rPr spc="-15" dirty="0"/>
              <a:t>syntax</a:t>
            </a:r>
          </a:p>
        </p:txBody>
      </p:sp>
      <p:sp>
        <p:nvSpPr>
          <p:cNvPr id="3" name="object 3"/>
          <p:cNvSpPr/>
          <p:nvPr/>
        </p:nvSpPr>
        <p:spPr>
          <a:xfrm>
            <a:off x="0" y="866775"/>
            <a:ext cx="9067800" cy="47625"/>
          </a:xfrm>
          <a:custGeom>
            <a:avLst/>
            <a:gdLst/>
            <a:ahLst/>
            <a:cxnLst/>
            <a:rect l="l" t="t" r="r" b="b"/>
            <a:pathLst>
              <a:path w="9067800" h="47625">
                <a:moveTo>
                  <a:pt x="9067800" y="0"/>
                </a:moveTo>
                <a:lnTo>
                  <a:pt x="0" y="0"/>
                </a:lnTo>
                <a:lnTo>
                  <a:pt x="0" y="47625"/>
                </a:lnTo>
                <a:lnTo>
                  <a:pt x="9067800" y="47625"/>
                </a:lnTo>
                <a:lnTo>
                  <a:pt x="9067800" y="0"/>
                </a:lnTo>
                <a:close/>
              </a:path>
            </a:pathLst>
          </a:custGeom>
          <a:solidFill>
            <a:srgbClr val="17375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2743200" y="990600"/>
            <a:ext cx="5791200" cy="146685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2423160" y="1436369"/>
            <a:ext cx="243840" cy="316865"/>
          </a:xfrm>
          <a:custGeom>
            <a:avLst/>
            <a:gdLst/>
            <a:ahLst/>
            <a:cxnLst/>
            <a:rect l="l" t="t" r="r" b="b"/>
            <a:pathLst>
              <a:path w="243839" h="316864">
                <a:moveTo>
                  <a:pt x="99290" y="215558"/>
                </a:moveTo>
                <a:lnTo>
                  <a:pt x="92138" y="216979"/>
                </a:lnTo>
                <a:lnTo>
                  <a:pt x="86034" y="220972"/>
                </a:lnTo>
                <a:lnTo>
                  <a:pt x="81787" y="227202"/>
                </a:lnTo>
                <a:lnTo>
                  <a:pt x="80230" y="234594"/>
                </a:lnTo>
                <a:lnTo>
                  <a:pt x="81613" y="241760"/>
                </a:lnTo>
                <a:lnTo>
                  <a:pt x="85592" y="247902"/>
                </a:lnTo>
                <a:lnTo>
                  <a:pt x="91820" y="252221"/>
                </a:lnTo>
                <a:lnTo>
                  <a:pt x="243839" y="316356"/>
                </a:lnTo>
                <a:lnTo>
                  <a:pt x="241656" y="297433"/>
                </a:lnTo>
                <a:lnTo>
                  <a:pt x="205994" y="297433"/>
                </a:lnTo>
                <a:lnTo>
                  <a:pt x="163742" y="241116"/>
                </a:lnTo>
                <a:lnTo>
                  <a:pt x="106679" y="217042"/>
                </a:lnTo>
                <a:lnTo>
                  <a:pt x="99290" y="215558"/>
                </a:lnTo>
                <a:close/>
              </a:path>
              <a:path w="243839" h="316864">
                <a:moveTo>
                  <a:pt x="163742" y="241116"/>
                </a:moveTo>
                <a:lnTo>
                  <a:pt x="205994" y="297433"/>
                </a:lnTo>
                <a:lnTo>
                  <a:pt x="218185" y="288289"/>
                </a:lnTo>
                <a:lnTo>
                  <a:pt x="202310" y="288289"/>
                </a:lnTo>
                <a:lnTo>
                  <a:pt x="198543" y="255798"/>
                </a:lnTo>
                <a:lnTo>
                  <a:pt x="163742" y="241116"/>
                </a:lnTo>
                <a:close/>
              </a:path>
              <a:path w="243839" h="316864">
                <a:moveTo>
                  <a:pt x="203834" y="135635"/>
                </a:moveTo>
                <a:lnTo>
                  <a:pt x="196590" y="138003"/>
                </a:lnTo>
                <a:lnTo>
                  <a:pt x="191023" y="142763"/>
                </a:lnTo>
                <a:lnTo>
                  <a:pt x="187672" y="149262"/>
                </a:lnTo>
                <a:lnTo>
                  <a:pt x="187070" y="156844"/>
                </a:lnTo>
                <a:lnTo>
                  <a:pt x="194185" y="218206"/>
                </a:lnTo>
                <a:lnTo>
                  <a:pt x="236473" y="274574"/>
                </a:lnTo>
                <a:lnTo>
                  <a:pt x="205994" y="297433"/>
                </a:lnTo>
                <a:lnTo>
                  <a:pt x="241656" y="297433"/>
                </a:lnTo>
                <a:lnTo>
                  <a:pt x="224916" y="152400"/>
                </a:lnTo>
                <a:lnTo>
                  <a:pt x="222551" y="145226"/>
                </a:lnTo>
                <a:lnTo>
                  <a:pt x="217804" y="139684"/>
                </a:lnTo>
                <a:lnTo>
                  <a:pt x="211343" y="136308"/>
                </a:lnTo>
                <a:lnTo>
                  <a:pt x="203834" y="135635"/>
                </a:lnTo>
                <a:close/>
              </a:path>
              <a:path w="243839" h="316864">
                <a:moveTo>
                  <a:pt x="198543" y="255798"/>
                </a:moveTo>
                <a:lnTo>
                  <a:pt x="202310" y="288289"/>
                </a:lnTo>
                <a:lnTo>
                  <a:pt x="228600" y="268477"/>
                </a:lnTo>
                <a:lnTo>
                  <a:pt x="198543" y="255798"/>
                </a:lnTo>
                <a:close/>
              </a:path>
              <a:path w="243839" h="316864">
                <a:moveTo>
                  <a:pt x="194185" y="218206"/>
                </a:moveTo>
                <a:lnTo>
                  <a:pt x="198543" y="255798"/>
                </a:lnTo>
                <a:lnTo>
                  <a:pt x="228600" y="268477"/>
                </a:lnTo>
                <a:lnTo>
                  <a:pt x="202310" y="288289"/>
                </a:lnTo>
                <a:lnTo>
                  <a:pt x="218185" y="288289"/>
                </a:lnTo>
                <a:lnTo>
                  <a:pt x="236473" y="274574"/>
                </a:lnTo>
                <a:lnTo>
                  <a:pt x="194185" y="218206"/>
                </a:lnTo>
                <a:close/>
              </a:path>
              <a:path w="243839" h="316864">
                <a:moveTo>
                  <a:pt x="30479" y="0"/>
                </a:moveTo>
                <a:lnTo>
                  <a:pt x="0" y="22859"/>
                </a:lnTo>
                <a:lnTo>
                  <a:pt x="163742" y="241116"/>
                </a:lnTo>
                <a:lnTo>
                  <a:pt x="198543" y="255798"/>
                </a:lnTo>
                <a:lnTo>
                  <a:pt x="194185" y="218206"/>
                </a:lnTo>
                <a:lnTo>
                  <a:pt x="3047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88582" y="853186"/>
            <a:ext cx="2362835" cy="754380"/>
          </a:xfrm>
          <a:prstGeom prst="rect">
            <a:avLst/>
          </a:prstGeom>
        </p:spPr>
        <p:txBody>
          <a:bodyPr vert="horz" wrap="square" lIns="0" tIns="13335" rIns="0" bIns="0" rtlCol="0">
            <a:spAutoFit/>
          </a:bodyPr>
          <a:lstStyle/>
          <a:p>
            <a:pPr marL="0" marR="0" lvl="0" indent="0" algn="ctr" defTabSz="914400" rtl="0" eaLnBrk="1" fontAlgn="auto" latinLnBrk="0" hangingPunct="1">
              <a:lnSpc>
                <a:spcPts val="2865"/>
              </a:lnSpc>
              <a:spcBef>
                <a:spcPts val="105"/>
              </a:spcBef>
              <a:spcAft>
                <a:spcPts val="0"/>
              </a:spcAft>
              <a:buClrTx/>
              <a:buSzTx/>
              <a:buFontTx/>
              <a:buNone/>
              <a:tabLst/>
              <a:defRPr/>
            </a:pPr>
            <a:r>
              <a:rPr kumimoji="0" sz="2400" b="1" i="0" u="none" strike="noStrike" kern="1200" cap="none" spc="0" normalizeH="0" baseline="0" noProof="0" dirty="0">
                <a:ln>
                  <a:noFill/>
                </a:ln>
                <a:solidFill>
                  <a:srgbClr val="2E1BC6"/>
                </a:solidFill>
                <a:effectLst/>
                <a:uLnTx/>
                <a:uFillTx/>
                <a:latin typeface="Carlito"/>
                <a:ea typeface="+mn-ea"/>
                <a:cs typeface="Carlito"/>
              </a:rPr>
              <a:t>Loop </a:t>
            </a:r>
            <a:r>
              <a:rPr kumimoji="0" sz="2400" b="1" i="0" u="none" strike="noStrike" kern="1200" cap="none" spc="-10" normalizeH="0" baseline="0" noProof="0" dirty="0">
                <a:ln>
                  <a:noFill/>
                </a:ln>
                <a:solidFill>
                  <a:srgbClr val="2E1BC6"/>
                </a:solidFill>
                <a:effectLst/>
                <a:uLnTx/>
                <a:uFillTx/>
                <a:latin typeface="Carlito"/>
                <a:ea typeface="+mn-ea"/>
                <a:cs typeface="Carlito"/>
              </a:rPr>
              <a:t>body</a:t>
            </a:r>
            <a:r>
              <a:rPr kumimoji="0" sz="2400" b="1" i="0" u="none" strike="noStrike" kern="1200" cap="none" spc="-70" normalizeH="0" baseline="0" noProof="0" dirty="0">
                <a:ln>
                  <a:noFill/>
                </a:ln>
                <a:solidFill>
                  <a:srgbClr val="2E1BC6"/>
                </a:solidFill>
                <a:effectLst/>
                <a:uLnTx/>
                <a:uFillTx/>
                <a:latin typeface="Carlito"/>
                <a:ea typeface="+mn-ea"/>
                <a:cs typeface="Carlito"/>
              </a:rPr>
              <a:t> </a:t>
            </a:r>
            <a:r>
              <a:rPr kumimoji="0" sz="2400" b="1" i="0" u="none" strike="noStrike" kern="1200" cap="none" spc="-10" normalizeH="0" baseline="0" noProof="0" dirty="0">
                <a:ln>
                  <a:noFill/>
                </a:ln>
                <a:solidFill>
                  <a:srgbClr val="2E1BC6"/>
                </a:solidFill>
                <a:effectLst/>
                <a:uLnTx/>
                <a:uFillTx/>
                <a:latin typeface="Carlito"/>
                <a:ea typeface="+mn-ea"/>
                <a:cs typeface="Carlito"/>
              </a:rPr>
              <a:t>contain</a:t>
            </a:r>
            <a:endParaRPr kumimoji="0" sz="2400" b="0" i="0" u="none" strike="noStrike" kern="1200" cap="none" spc="0" normalizeH="0" baseline="0" noProof="0">
              <a:ln>
                <a:noFill/>
              </a:ln>
              <a:solidFill>
                <a:prstClr val="black"/>
              </a:solidFill>
              <a:effectLst/>
              <a:uLnTx/>
              <a:uFillTx/>
              <a:latin typeface="Carlito"/>
              <a:ea typeface="+mn-ea"/>
              <a:cs typeface="Carlito"/>
            </a:endParaRPr>
          </a:p>
          <a:p>
            <a:pPr marL="72390" marR="0" lvl="0" indent="0" algn="ctr" defTabSz="914400" rtl="0" eaLnBrk="1" fontAlgn="auto" latinLnBrk="0" hangingPunct="1">
              <a:lnSpc>
                <a:spcPts val="2865"/>
              </a:lnSpc>
              <a:spcBef>
                <a:spcPts val="0"/>
              </a:spcBef>
              <a:spcAft>
                <a:spcPts val="0"/>
              </a:spcAft>
              <a:buClrTx/>
              <a:buSzTx/>
              <a:buFontTx/>
              <a:buNone/>
              <a:tabLst/>
              <a:defRPr/>
            </a:pPr>
            <a:r>
              <a:rPr kumimoji="0" sz="2400" b="1" i="0" u="none" strike="noStrike" kern="1200" cap="none" spc="-5" normalizeH="0" baseline="0" noProof="0" dirty="0">
                <a:ln>
                  <a:noFill/>
                </a:ln>
                <a:solidFill>
                  <a:srgbClr val="2E1BC6"/>
                </a:solidFill>
                <a:effectLst/>
                <a:uLnTx/>
                <a:uFillTx/>
                <a:latin typeface="Carlito"/>
                <a:ea typeface="+mn-ea"/>
                <a:cs typeface="Carlito"/>
              </a:rPr>
              <a:t>single</a:t>
            </a:r>
            <a:r>
              <a:rPr kumimoji="0" sz="2400" b="1" i="0" u="none" strike="noStrike" kern="1200" cap="none" spc="-60" normalizeH="0" baseline="0" noProof="0" dirty="0">
                <a:ln>
                  <a:noFill/>
                </a:ln>
                <a:solidFill>
                  <a:srgbClr val="2E1BC6"/>
                </a:solidFill>
                <a:effectLst/>
                <a:uLnTx/>
                <a:uFillTx/>
                <a:latin typeface="Carlito"/>
                <a:ea typeface="+mn-ea"/>
                <a:cs typeface="Carlito"/>
              </a:rPr>
              <a:t> </a:t>
            </a:r>
            <a:r>
              <a:rPr kumimoji="0" sz="2400" b="1" i="0" u="none" strike="noStrike" kern="1200" cap="none" spc="-5" normalizeH="0" baseline="0" noProof="0" dirty="0">
                <a:ln>
                  <a:noFill/>
                </a:ln>
                <a:solidFill>
                  <a:srgbClr val="2E1BC6"/>
                </a:solidFill>
                <a:effectLst/>
                <a:uLnTx/>
                <a:uFillTx/>
                <a:latin typeface="Carlito"/>
                <a:ea typeface="+mn-ea"/>
                <a:cs typeface="Carlito"/>
              </a:rPr>
              <a:t>statement</a:t>
            </a:r>
            <a:endParaRPr kumimoji="0" sz="2400" b="0" i="0" u="none" strike="noStrike" kern="1200" cap="none" spc="0" normalizeH="0" baseline="0" noProof="0">
              <a:ln>
                <a:noFill/>
              </a:ln>
              <a:solidFill>
                <a:prstClr val="black"/>
              </a:solidFill>
              <a:effectLst/>
              <a:uLnTx/>
              <a:uFillTx/>
              <a:latin typeface="Carlito"/>
              <a:ea typeface="+mn-ea"/>
              <a:cs typeface="Carlito"/>
            </a:endParaRPr>
          </a:p>
        </p:txBody>
      </p:sp>
      <p:sp>
        <p:nvSpPr>
          <p:cNvPr id="7" name="object 7"/>
          <p:cNvSpPr/>
          <p:nvPr/>
        </p:nvSpPr>
        <p:spPr>
          <a:xfrm>
            <a:off x="2743200" y="2895600"/>
            <a:ext cx="5257800" cy="37338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467611" y="4393184"/>
            <a:ext cx="1198880" cy="641985"/>
          </a:xfrm>
          <a:custGeom>
            <a:avLst/>
            <a:gdLst/>
            <a:ahLst/>
            <a:cxnLst/>
            <a:rect l="l" t="t" r="r" b="b"/>
            <a:pathLst>
              <a:path w="1198880" h="641985">
                <a:moveTo>
                  <a:pt x="1093542" y="600795"/>
                </a:moveTo>
                <a:lnTo>
                  <a:pt x="1031748" y="603885"/>
                </a:lnTo>
                <a:lnTo>
                  <a:pt x="1013587" y="623824"/>
                </a:lnTo>
                <a:lnTo>
                  <a:pt x="1015507" y="631180"/>
                </a:lnTo>
                <a:lnTo>
                  <a:pt x="1019905" y="637047"/>
                </a:lnTo>
                <a:lnTo>
                  <a:pt x="1026160" y="640843"/>
                </a:lnTo>
                <a:lnTo>
                  <a:pt x="1033652" y="641985"/>
                </a:lnTo>
                <a:lnTo>
                  <a:pt x="1198371" y="633730"/>
                </a:lnTo>
                <a:lnTo>
                  <a:pt x="1198050" y="633222"/>
                </a:lnTo>
                <a:lnTo>
                  <a:pt x="1156081" y="633222"/>
                </a:lnTo>
                <a:lnTo>
                  <a:pt x="1093542" y="600795"/>
                </a:lnTo>
                <a:close/>
              </a:path>
              <a:path w="1198880" h="641985">
                <a:moveTo>
                  <a:pt x="1131257" y="598909"/>
                </a:moveTo>
                <a:lnTo>
                  <a:pt x="1093542" y="600795"/>
                </a:lnTo>
                <a:lnTo>
                  <a:pt x="1156081" y="633222"/>
                </a:lnTo>
                <a:lnTo>
                  <a:pt x="1159573" y="626491"/>
                </a:lnTo>
                <a:lnTo>
                  <a:pt x="1148714" y="626491"/>
                </a:lnTo>
                <a:lnTo>
                  <a:pt x="1131257" y="598909"/>
                </a:lnTo>
                <a:close/>
              </a:path>
              <a:path w="1198880" h="641985">
                <a:moveTo>
                  <a:pt x="1090890" y="485747"/>
                </a:moveTo>
                <a:lnTo>
                  <a:pt x="1083818" y="488442"/>
                </a:lnTo>
                <a:lnTo>
                  <a:pt x="1078368" y="493656"/>
                </a:lnTo>
                <a:lnTo>
                  <a:pt x="1075467" y="500348"/>
                </a:lnTo>
                <a:lnTo>
                  <a:pt x="1075281" y="507658"/>
                </a:lnTo>
                <a:lnTo>
                  <a:pt x="1077976" y="514731"/>
                </a:lnTo>
                <a:lnTo>
                  <a:pt x="1111068" y="567012"/>
                </a:lnTo>
                <a:lnTo>
                  <a:pt x="1173607" y="599440"/>
                </a:lnTo>
                <a:lnTo>
                  <a:pt x="1156081" y="633222"/>
                </a:lnTo>
                <a:lnTo>
                  <a:pt x="1198050" y="633222"/>
                </a:lnTo>
                <a:lnTo>
                  <a:pt x="1110107" y="494284"/>
                </a:lnTo>
                <a:lnTo>
                  <a:pt x="1104892" y="488834"/>
                </a:lnTo>
                <a:lnTo>
                  <a:pt x="1098200" y="485933"/>
                </a:lnTo>
                <a:lnTo>
                  <a:pt x="1090890" y="485747"/>
                </a:lnTo>
                <a:close/>
              </a:path>
              <a:path w="1198880" h="641985">
                <a:moveTo>
                  <a:pt x="1163827" y="597281"/>
                </a:moveTo>
                <a:lnTo>
                  <a:pt x="1131257" y="598909"/>
                </a:lnTo>
                <a:lnTo>
                  <a:pt x="1148714" y="626491"/>
                </a:lnTo>
                <a:lnTo>
                  <a:pt x="1163827" y="597281"/>
                </a:lnTo>
                <a:close/>
              </a:path>
              <a:path w="1198880" h="641985">
                <a:moveTo>
                  <a:pt x="1169443" y="597281"/>
                </a:moveTo>
                <a:lnTo>
                  <a:pt x="1163827" y="597281"/>
                </a:lnTo>
                <a:lnTo>
                  <a:pt x="1148714" y="626491"/>
                </a:lnTo>
                <a:lnTo>
                  <a:pt x="1159573" y="626491"/>
                </a:lnTo>
                <a:lnTo>
                  <a:pt x="1173607" y="599440"/>
                </a:lnTo>
                <a:lnTo>
                  <a:pt x="1169443" y="597281"/>
                </a:lnTo>
                <a:close/>
              </a:path>
              <a:path w="1198880" h="641985">
                <a:moveTo>
                  <a:pt x="17525" y="0"/>
                </a:moveTo>
                <a:lnTo>
                  <a:pt x="0" y="33782"/>
                </a:lnTo>
                <a:lnTo>
                  <a:pt x="1093542" y="600795"/>
                </a:lnTo>
                <a:lnTo>
                  <a:pt x="1131257" y="598909"/>
                </a:lnTo>
                <a:lnTo>
                  <a:pt x="1111068" y="567012"/>
                </a:lnTo>
                <a:lnTo>
                  <a:pt x="17525" y="0"/>
                </a:lnTo>
                <a:close/>
              </a:path>
              <a:path w="1198880" h="641985">
                <a:moveTo>
                  <a:pt x="1111068" y="567012"/>
                </a:moveTo>
                <a:lnTo>
                  <a:pt x="1131257" y="598909"/>
                </a:lnTo>
                <a:lnTo>
                  <a:pt x="1163827" y="597281"/>
                </a:lnTo>
                <a:lnTo>
                  <a:pt x="1169443" y="597281"/>
                </a:lnTo>
                <a:lnTo>
                  <a:pt x="1111068" y="56701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240982" y="3600069"/>
            <a:ext cx="2477770" cy="755015"/>
          </a:xfrm>
          <a:prstGeom prst="rect">
            <a:avLst/>
          </a:prstGeom>
        </p:spPr>
        <p:txBody>
          <a:bodyPr vert="horz" wrap="square" lIns="0" tIns="13335" rIns="0" bIns="0" rtlCol="0">
            <a:spAutoFit/>
          </a:bodyPr>
          <a:lstStyle/>
          <a:p>
            <a:pPr marL="31750" marR="0" lvl="0" indent="0" algn="l" defTabSz="914400" rtl="0" eaLnBrk="1" fontAlgn="auto" latinLnBrk="0" hangingPunct="1">
              <a:lnSpc>
                <a:spcPts val="2870"/>
              </a:lnSpc>
              <a:spcBef>
                <a:spcPts val="105"/>
              </a:spcBef>
              <a:spcAft>
                <a:spcPts val="0"/>
              </a:spcAft>
              <a:buClrTx/>
              <a:buSzTx/>
              <a:buFontTx/>
              <a:buNone/>
              <a:tabLst/>
              <a:defRPr/>
            </a:pPr>
            <a:r>
              <a:rPr kumimoji="0" sz="2400" b="1" i="0" u="none" strike="noStrike" kern="1200" cap="none" spc="0" normalizeH="0" baseline="0" noProof="0" dirty="0">
                <a:ln>
                  <a:noFill/>
                </a:ln>
                <a:solidFill>
                  <a:srgbClr val="2E1BC6"/>
                </a:solidFill>
                <a:effectLst/>
                <a:uLnTx/>
                <a:uFillTx/>
                <a:latin typeface="Carlito"/>
                <a:ea typeface="+mn-ea"/>
                <a:cs typeface="Carlito"/>
              </a:rPr>
              <a:t>Loop </a:t>
            </a:r>
            <a:r>
              <a:rPr kumimoji="0" sz="2400" b="1" i="0" u="none" strike="noStrike" kern="1200" cap="none" spc="-10" normalizeH="0" baseline="0" noProof="0" dirty="0">
                <a:ln>
                  <a:noFill/>
                </a:ln>
                <a:solidFill>
                  <a:srgbClr val="2E1BC6"/>
                </a:solidFill>
                <a:effectLst/>
                <a:uLnTx/>
                <a:uFillTx/>
                <a:latin typeface="Carlito"/>
                <a:ea typeface="+mn-ea"/>
                <a:cs typeface="Carlito"/>
              </a:rPr>
              <a:t>body</a:t>
            </a:r>
            <a:r>
              <a:rPr kumimoji="0" sz="2400" b="1" i="0" u="none" strike="noStrike" kern="1200" cap="none" spc="-45" normalizeH="0" baseline="0" noProof="0" dirty="0">
                <a:ln>
                  <a:noFill/>
                </a:ln>
                <a:solidFill>
                  <a:srgbClr val="2E1BC6"/>
                </a:solidFill>
                <a:effectLst/>
                <a:uLnTx/>
                <a:uFillTx/>
                <a:latin typeface="Carlito"/>
                <a:ea typeface="+mn-ea"/>
                <a:cs typeface="Carlito"/>
              </a:rPr>
              <a:t> </a:t>
            </a:r>
            <a:r>
              <a:rPr kumimoji="0" sz="2400" b="1" i="0" u="none" strike="noStrike" kern="1200" cap="none" spc="-5" normalizeH="0" baseline="0" noProof="0" dirty="0">
                <a:ln>
                  <a:noFill/>
                </a:ln>
                <a:solidFill>
                  <a:srgbClr val="2E1BC6"/>
                </a:solidFill>
                <a:effectLst/>
                <a:uLnTx/>
                <a:uFillTx/>
                <a:latin typeface="Carlito"/>
                <a:ea typeface="+mn-ea"/>
                <a:cs typeface="Carlito"/>
              </a:rPr>
              <a:t>contain</a:t>
            </a:r>
            <a:endParaRPr kumimoji="0" sz="2400" b="0" i="0" u="none" strike="noStrike" kern="1200" cap="none" spc="0" normalizeH="0" baseline="0" noProof="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ts val="2870"/>
              </a:lnSpc>
              <a:spcBef>
                <a:spcPts val="0"/>
              </a:spcBef>
              <a:spcAft>
                <a:spcPts val="0"/>
              </a:spcAft>
              <a:buClrTx/>
              <a:buSzTx/>
              <a:buFontTx/>
              <a:buNone/>
              <a:tabLst/>
              <a:defRPr/>
            </a:pPr>
            <a:r>
              <a:rPr kumimoji="0" sz="2400" b="1" i="0" u="none" strike="noStrike" kern="1200" cap="none" spc="-5" normalizeH="0" baseline="0" noProof="0" dirty="0">
                <a:ln>
                  <a:noFill/>
                </a:ln>
                <a:solidFill>
                  <a:srgbClr val="2E1BC6"/>
                </a:solidFill>
                <a:effectLst/>
                <a:uLnTx/>
                <a:uFillTx/>
                <a:latin typeface="Carlito"/>
                <a:ea typeface="+mn-ea"/>
                <a:cs typeface="Carlito"/>
              </a:rPr>
              <a:t>Multiple</a:t>
            </a:r>
            <a:r>
              <a:rPr kumimoji="0" sz="2400" b="1" i="0" u="none" strike="noStrike" kern="1200" cap="none" spc="-65" normalizeH="0" baseline="0" noProof="0" dirty="0">
                <a:ln>
                  <a:noFill/>
                </a:ln>
                <a:solidFill>
                  <a:srgbClr val="2E1BC6"/>
                </a:solidFill>
                <a:effectLst/>
                <a:uLnTx/>
                <a:uFillTx/>
                <a:latin typeface="Carlito"/>
                <a:ea typeface="+mn-ea"/>
                <a:cs typeface="Carlito"/>
              </a:rPr>
              <a:t> </a:t>
            </a:r>
            <a:r>
              <a:rPr kumimoji="0" sz="2400" b="1" i="0" u="none" strike="noStrike" kern="1200" cap="none" spc="-5" normalizeH="0" baseline="0" noProof="0" dirty="0">
                <a:ln>
                  <a:noFill/>
                </a:ln>
                <a:solidFill>
                  <a:srgbClr val="2E1BC6"/>
                </a:solidFill>
                <a:effectLst/>
                <a:uLnTx/>
                <a:uFillTx/>
                <a:latin typeface="Carlito"/>
                <a:ea typeface="+mn-ea"/>
                <a:cs typeface="Carlito"/>
              </a:rPr>
              <a:t>statement</a:t>
            </a:r>
            <a:endParaRPr kumimoji="0" sz="2400" b="0" i="0" u="none" strike="noStrike" kern="1200" cap="none" spc="0" normalizeH="0" baseline="0" noProof="0">
              <a:ln>
                <a:noFill/>
              </a:ln>
              <a:solidFill>
                <a:prstClr val="black"/>
              </a:solidFill>
              <a:effectLst/>
              <a:uLnTx/>
              <a:uFillTx/>
              <a:latin typeface="Carlito"/>
              <a:ea typeface="+mn-ea"/>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3894</TotalTime>
  <Words>3117</Words>
  <Application>Microsoft Office PowerPoint</Application>
  <PresentationFormat>On-screen Show (4:3)</PresentationFormat>
  <Paragraphs>527</Paragraphs>
  <Slides>58</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Calibri</vt:lpstr>
      <vt:lpstr>Carlito</vt:lpstr>
      <vt:lpstr>Courier New</vt:lpstr>
      <vt:lpstr>droid sans mono</vt:lpstr>
      <vt:lpstr>euclid_circular_a</vt:lpstr>
      <vt:lpstr>Times New Roman</vt:lpstr>
      <vt:lpstr>Office Theme</vt:lpstr>
      <vt:lpstr>1_Office Theme</vt:lpstr>
      <vt:lpstr>Loop constructs </vt:lpstr>
      <vt:lpstr>Loops</vt:lpstr>
      <vt:lpstr>Loops in C++</vt:lpstr>
      <vt:lpstr>Loops</vt:lpstr>
      <vt:lpstr>While Loop- Syntax</vt:lpstr>
      <vt:lpstr>Flowchart of while Loop</vt:lpstr>
      <vt:lpstr>Example 1: Display Numbers from 1 to 5 </vt:lpstr>
      <vt:lpstr>Example 2: Sum of Positive Numbers Only</vt:lpstr>
      <vt:lpstr>while loop - syntax</vt:lpstr>
      <vt:lpstr>Example: Tracing a while Loop</vt:lpstr>
      <vt:lpstr>Example: Tracing a while Loop</vt:lpstr>
      <vt:lpstr>Example: Tracing a while Loop</vt:lpstr>
      <vt:lpstr>Example: Tracing a while Loop</vt:lpstr>
      <vt:lpstr>Example: Tracing a while Loop</vt:lpstr>
      <vt:lpstr>Example: Tracing a while Loop</vt:lpstr>
      <vt:lpstr>Example: Tracing a while Loop</vt:lpstr>
      <vt:lpstr>Example: Tracing a while Loop</vt:lpstr>
      <vt:lpstr>Example: Tracing a while Loop</vt:lpstr>
      <vt:lpstr>PowerPoint Presentation</vt:lpstr>
      <vt:lpstr>Example Program</vt:lpstr>
      <vt:lpstr>(while loop) -- Class Exercise-1</vt:lpstr>
      <vt:lpstr>(while loop) -- Class Exercise-1</vt:lpstr>
      <vt:lpstr>Class Exercise</vt:lpstr>
      <vt:lpstr>Class Exercise</vt:lpstr>
      <vt:lpstr>  (while loop) -- Class Exercise-3 </vt:lpstr>
      <vt:lpstr>Example 3: Write a program to print the table of 10 using a while loop</vt:lpstr>
      <vt:lpstr>for loop - Syntax</vt:lpstr>
      <vt:lpstr>Example: for loop - Syntax</vt:lpstr>
      <vt:lpstr>for loop – Flow Chart</vt:lpstr>
      <vt:lpstr>Example 1: for loop</vt:lpstr>
      <vt:lpstr>Example 2: for loop</vt:lpstr>
      <vt:lpstr>Example 3: for loop</vt:lpstr>
      <vt:lpstr>Example 4: for loop</vt:lpstr>
      <vt:lpstr>Example 5: for loop</vt:lpstr>
      <vt:lpstr>Cont…</vt:lpstr>
      <vt:lpstr>Example: for loop</vt:lpstr>
      <vt:lpstr>Cont….</vt:lpstr>
      <vt:lpstr>for loop - Variable Visibility</vt:lpstr>
      <vt:lpstr>for loop - Variable Visibility</vt:lpstr>
      <vt:lpstr>for loop – optional expressions</vt:lpstr>
      <vt:lpstr>Infinite for loop </vt:lpstr>
      <vt:lpstr>do...while Loop - Syntax</vt:lpstr>
      <vt:lpstr>Flowchart of do...while Loop</vt:lpstr>
      <vt:lpstr>Example 4: Display Numbers from 1 to 5</vt:lpstr>
      <vt:lpstr>Example 5: Sum of Positive Numbers Only</vt:lpstr>
      <vt:lpstr>Infinite while Loop/ Do…While Loop</vt:lpstr>
      <vt:lpstr> “break” Statement</vt:lpstr>
      <vt:lpstr> “break” Statement Syntax</vt:lpstr>
      <vt:lpstr>(using break in loops) – Class Exercise 1</vt:lpstr>
      <vt:lpstr> break in loop – Concusion</vt:lpstr>
      <vt:lpstr> “continue” Statement</vt:lpstr>
      <vt:lpstr>“continue” Statement - example</vt:lpstr>
      <vt:lpstr>Nested Repetition Structures  (Nested Loops)</vt:lpstr>
      <vt:lpstr>Nested Repetition Structures  (Nested Loops) - Example</vt:lpstr>
      <vt:lpstr> (Nested Loops) – Example Program-1</vt:lpstr>
      <vt:lpstr> (Nested Loops) – Example Program-2</vt:lpstr>
      <vt:lpstr> (Nested Loops) – Example Program-3</vt:lpstr>
      <vt:lpstr> (Nested Loops) – Example Program-4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Saif Ali</cp:lastModifiedBy>
  <cp:revision>979</cp:revision>
  <dcterms:created xsi:type="dcterms:W3CDTF">2012-08-28T12:59:58Z</dcterms:created>
  <dcterms:modified xsi:type="dcterms:W3CDTF">2022-10-27T03:03:28Z</dcterms:modified>
</cp:coreProperties>
</file>