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0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172" autoAdjust="0"/>
  </p:normalViewPr>
  <p:slideViewPr>
    <p:cSldViewPr>
      <p:cViewPr>
        <p:scale>
          <a:sx n="70" d="100"/>
          <a:sy n="70" d="100"/>
        </p:scale>
        <p:origin x="-138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D1DE-50F2-4851-8A11-04231FEBD368}" type="datetimeFigureOut">
              <a:rPr lang="en-US" smtClean="0"/>
              <a:pPr/>
              <a:t>15-Sep-17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5D46E-6A62-4350-A706-DA8507A18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61F043-9054-48DD-BFCD-638759394FAB}" type="slidenum">
              <a:rPr lang="en-US"/>
              <a:pPr/>
              <a:t>2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</a:t>
            </a:r>
            <a:r>
              <a:rPr lang="en-US" baseline="0" dirty="0" smtClean="0"/>
              <a:t> that software should be </a:t>
            </a:r>
            <a:r>
              <a:rPr lang="en-US" baseline="0" dirty="0" err="1" smtClean="0"/>
              <a:t>resuable</a:t>
            </a:r>
            <a:r>
              <a:rPr lang="en-US" baseline="0" dirty="0" smtClean="0"/>
              <a:t> and robust and safe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robust and reusable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Softwares</a:t>
            </a:r>
            <a:r>
              <a:rPr lang="en-US" baseline="0" dirty="0" smtClean="0"/>
              <a:t> should be for good purpose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Reusable, readable, scalable,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A9723E-EA09-4844-B6D2-5997095226F5}" type="slidenum">
              <a:rPr lang="en-US"/>
              <a:pPr/>
              <a:t>3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EFDC0-EA29-4046-8EBC-CFED05C3FD53}" type="slidenum">
              <a:rPr lang="en-US"/>
              <a:pPr/>
              <a:t>4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4E66A1-FA5A-4392-BECE-1E188720DADD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Well-ordered – the algorithm clearly indicates in what order to perform the operations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Well-defined distinguishes the one action to take out of the many possibilities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Feasible – the step can be carried out by a realistic computing agent in reasonable time and effort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D6210E-59B5-4E3F-9CDE-353178CED5FF}" type="slidenum">
              <a:rPr lang="en-US"/>
              <a:pPr/>
              <a:t>6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99CD6-0EC5-412B-AE89-710B9EA7F3D2}" type="slidenum">
              <a:rPr lang="en-US"/>
              <a:pPr/>
              <a:t>7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38319-0D95-4056-A417-5FE4F58DD32A}" type="slidenum">
              <a:rPr lang="en-US"/>
              <a:pPr/>
              <a:t>8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List operations that may not be feasible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Ambiguous not well-defined “Police Help Dog Bite Victim”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Examples of artificial languages – mathematical equations, music notation, programming languages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040CC-AD47-46D3-A795-D7FC712F1B00}" type="slidenum">
              <a:rPr lang="en-US"/>
              <a:pPr/>
              <a:t>9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computers more like us - to have flexibility in their instructions that allows them to decide which action is best under certain circumstances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which problems have solutions that can be solved in a reasonable amount of time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the most efficient ways to solve problems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information more secure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communication between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quality of computer programs 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programming languages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interaction between people and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people’s access to information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ability of computers to graphically model the world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A0C70-2694-460C-80F1-4BF10E80BE9B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C19F-B44D-4035-827E-C4F947910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4C64B-E719-44F7-89BD-6F142EBA48BA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98930-75DB-45F6-B038-8BEFAA5B99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D6545-F51A-45CA-A9C3-ABF6B3258E31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E2DA5-2B5D-48DA-AD67-3B5A53EB6D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23C40-409C-4575-A828-6166FB46A99D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D029E-02C9-4A59-9E0C-68E68CAD6B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F76C-2DBF-43F2-A505-F184BDCA5867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B1CA9-3B7D-4E3E-A236-A0331741C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505F5-6892-4B83-B23C-5B340884BC58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6720B-7999-4402-8B3F-D88312BE0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370A3-CFC6-4C40-B66A-CD847FF96BE5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91E86-3F6C-453A-8FAC-C5E528BB50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97D5-7DAC-4A65-8107-2235642653BA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BF1FD-4622-4CF3-AEB6-A4FA4CA7BB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A727C4-56E5-4F42-8E85-2646A2D669C4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C6C05-D345-4A8F-915E-ABF39F5E3B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AED00-12C6-4508-829E-A817CF004EF5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84472-4A62-4808-9426-3BF391A348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549FB-E971-461A-91E6-2CBBE95A3406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2AB17-0FA7-400B-83A0-DC9E4A15B0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ECAA-CB94-4A73-A047-21F628D5A97E}" type="datetimeFigureOut">
              <a:rPr lang="en-US" smtClean="0"/>
              <a:pPr>
                <a:defRPr/>
              </a:pPr>
              <a:t>15-Sep-17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CD091C-B60C-499A-9FB7-409D79B8B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IQRA%20Courses\Intro%20to%20Prog\Lecture%201\Ham_Radio_Kid.mp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09600" y="3048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CSE101 Intro to CS and Programming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Lecture 2 (Week 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514600" y="3886200"/>
            <a:ext cx="39624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in Daily Life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 descr="Image result for computer in daily li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1524000"/>
            <a:ext cx="2781300" cy="2505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study Programming?</a:t>
            </a:r>
          </a:p>
          <a:p>
            <a:pPr lvl="1"/>
            <a:r>
              <a:rPr lang="en-US" dirty="0" smtClean="0"/>
              <a:t>A very interesting field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mathematics</a:t>
            </a:r>
            <a:r>
              <a:rPr lang="en-US" dirty="0" smtClean="0"/>
              <a:t> is the </a:t>
            </a:r>
            <a:r>
              <a:rPr lang="en-US" u="sng" dirty="0" smtClean="0"/>
              <a:t>mother</a:t>
            </a:r>
            <a:r>
              <a:rPr lang="en-US" dirty="0" smtClean="0"/>
              <a:t> of all sciences </a:t>
            </a:r>
          </a:p>
          <a:p>
            <a:pPr lvl="1">
              <a:buNone/>
            </a:pPr>
            <a:r>
              <a:rPr lang="en-US" dirty="0" smtClean="0"/>
              <a:t>    then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u="sng" dirty="0" smtClean="0"/>
              <a:t>Computer Science </a:t>
            </a:r>
            <a:r>
              <a:rPr lang="en-US" dirty="0" smtClean="0"/>
              <a:t>is the </a:t>
            </a:r>
            <a:r>
              <a:rPr lang="en-US" u="sng" dirty="0" smtClean="0"/>
              <a:t>facilitator</a:t>
            </a:r>
            <a:r>
              <a:rPr lang="en-US" dirty="0" smtClean="0"/>
              <a:t> of all sciences</a:t>
            </a:r>
          </a:p>
          <a:p>
            <a:pPr lvl="1"/>
            <a:r>
              <a:rPr lang="en-US" dirty="0" smtClean="0"/>
              <a:t>Google became the </a:t>
            </a:r>
            <a:r>
              <a:rPr lang="en-US" u="sng" dirty="0" smtClean="0"/>
              <a:t>number one company in employees’ satisfaction </a:t>
            </a:r>
            <a:r>
              <a:rPr lang="en-US" dirty="0" smtClean="0"/>
              <a:t>and the number one </a:t>
            </a:r>
            <a:r>
              <a:rPr lang="en-US" u="sng" dirty="0" smtClean="0"/>
              <a:t>resource of Google are Computer Scientists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Google – Search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one seems to be using Google</a:t>
            </a:r>
          </a:p>
          <a:p>
            <a:pPr lvl="1"/>
            <a:r>
              <a:rPr lang="en-US" u="sng" dirty="0" smtClean="0"/>
              <a:t>Market Value </a:t>
            </a:r>
            <a:r>
              <a:rPr lang="en-US" dirty="0" smtClean="0"/>
              <a:t>of Google is </a:t>
            </a:r>
            <a:r>
              <a:rPr lang="en-US" u="sng" dirty="0" smtClean="0"/>
              <a:t>more than $ 50 Billions</a:t>
            </a:r>
          </a:p>
          <a:p>
            <a:pPr lvl="1"/>
            <a:r>
              <a:rPr lang="en-US" dirty="0" smtClean="0"/>
              <a:t>Larry &amp; Sergey were at the number 14 in the list of richest persons of the United States in 2006</a:t>
            </a:r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13360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Mars Path Finding mission</a:t>
            </a:r>
          </a:p>
          <a:p>
            <a:r>
              <a:rPr lang="en-US" dirty="0" smtClean="0"/>
              <a:t>Mars Rover</a:t>
            </a:r>
          </a:p>
          <a:p>
            <a:pPr lvl="1"/>
            <a:r>
              <a:rPr lang="en-US" dirty="0" smtClean="0"/>
              <a:t>Used in the</a:t>
            </a:r>
          </a:p>
          <a:p>
            <a:pPr lvl="1">
              <a:buNone/>
            </a:pPr>
            <a:r>
              <a:rPr lang="en-US" dirty="0" smtClean="0"/>
              <a:t>exploration of MARS</a:t>
            </a:r>
          </a:p>
          <a:p>
            <a:pPr marL="971550" lvl="1" indent="-514350"/>
            <a:r>
              <a:rPr lang="en-US" dirty="0" smtClean="0"/>
              <a:t>Uses software </a:t>
            </a:r>
          </a:p>
          <a:p>
            <a:pPr marL="971550" lvl="1" indent="-514350">
              <a:buNone/>
            </a:pPr>
            <a:r>
              <a:rPr lang="en-US" u="sng" dirty="0" smtClean="0"/>
              <a:t>Programs for </a:t>
            </a:r>
          </a:p>
          <a:p>
            <a:pPr marL="971550" lvl="1" indent="-514350">
              <a:buNone/>
            </a:pPr>
            <a:r>
              <a:rPr lang="en-US" u="sng" dirty="0" smtClean="0"/>
              <a:t>automatic </a:t>
            </a:r>
          </a:p>
          <a:p>
            <a:pPr marL="971550" lvl="1" indent="-514350">
              <a:buNone/>
            </a:pPr>
            <a:r>
              <a:rPr lang="en-US" dirty="0" smtClean="0"/>
              <a:t>movement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47900"/>
            <a:ext cx="4953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 smtClean="0"/>
              <a:t>Cancer Treatment</a:t>
            </a:r>
          </a:p>
          <a:p>
            <a:r>
              <a:rPr lang="en-US" u="sng" dirty="0" err="1" smtClean="0"/>
              <a:t>Acuros</a:t>
            </a:r>
            <a:r>
              <a:rPr lang="en-US" u="sng" dirty="0" smtClean="0"/>
              <a:t> software</a:t>
            </a:r>
            <a:r>
              <a:rPr lang="en-US" dirty="0" smtClean="0"/>
              <a:t> developed in Los Alamos National Laboratory helps in</a:t>
            </a:r>
          </a:p>
          <a:p>
            <a:pPr lvl="1"/>
            <a:r>
              <a:rPr lang="en-US" dirty="0" smtClean="0"/>
              <a:t>Precise modeling of patient’s anatomy</a:t>
            </a:r>
          </a:p>
          <a:p>
            <a:pPr lvl="1"/>
            <a:r>
              <a:rPr lang="en-US" u="sng" dirty="0" smtClean="0"/>
              <a:t>Precise focus and control </a:t>
            </a:r>
            <a:r>
              <a:rPr lang="en-US" dirty="0" smtClean="0"/>
              <a:t>of laser beams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0"/>
            <a:ext cx="206748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629400" y="3886200"/>
            <a:ext cx="2057400" cy="270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u="sng" dirty="0" err="1" smtClean="0"/>
              <a:t>Youtube</a:t>
            </a:r>
            <a:r>
              <a:rPr lang="en-US" u="sng" dirty="0" smtClean="0"/>
              <a:t> – A Video Portal</a:t>
            </a:r>
          </a:p>
          <a:p>
            <a:r>
              <a:rPr lang="en-US" dirty="0" smtClean="0"/>
              <a:t>Co-developed by Chad Hurley, Steve Chen and Jawed </a:t>
            </a:r>
            <a:r>
              <a:rPr lang="en-US" dirty="0" err="1" smtClean="0"/>
              <a:t>Karim</a:t>
            </a:r>
            <a:endParaRPr lang="en-US" dirty="0" smtClean="0"/>
          </a:p>
          <a:p>
            <a:r>
              <a:rPr lang="en-US" u="sng" dirty="0" smtClean="0"/>
              <a:t>The most visited site </a:t>
            </a:r>
            <a:r>
              <a:rPr lang="en-US" dirty="0" smtClean="0"/>
              <a:t>in 2008</a:t>
            </a:r>
          </a:p>
          <a:p>
            <a:r>
              <a:rPr lang="en-US" dirty="0" smtClean="0"/>
              <a:t>Acquired by Google in 2006 for USD 1.65 Billions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828800"/>
            <a:ext cx="1304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Ham_Radio_Kid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124200" y="4800600"/>
            <a:ext cx="2286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Science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u="sng" dirty="0" err="1" smtClean="0"/>
              <a:t>Facebook</a:t>
            </a:r>
            <a:endParaRPr lang="en-US" u="sng" dirty="0" smtClean="0"/>
          </a:p>
          <a:p>
            <a:r>
              <a:rPr lang="en-US" dirty="0" smtClean="0"/>
              <a:t>Created by Mark </a:t>
            </a:r>
            <a:r>
              <a:rPr lang="en-US" dirty="0" err="1" smtClean="0"/>
              <a:t>Zuckerberg</a:t>
            </a:r>
            <a:r>
              <a:rPr lang="en-US" dirty="0" smtClean="0"/>
              <a:t> at the age of 19 when he was a student of Harvard University</a:t>
            </a:r>
          </a:p>
          <a:p>
            <a:r>
              <a:rPr lang="en-US" dirty="0" smtClean="0"/>
              <a:t>In 2006, Microsoft purchased 1.6 % share of </a:t>
            </a:r>
            <a:r>
              <a:rPr lang="en-US" dirty="0" err="1" smtClean="0"/>
              <a:t>Facebook</a:t>
            </a:r>
            <a:r>
              <a:rPr lang="en-US" dirty="0" smtClean="0"/>
              <a:t> for $ 246 Million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05000"/>
            <a:ext cx="3581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How do computers solve problems?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43450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Humans deconstruct problems into small operations that a computer can carry out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Writing an </a:t>
            </a:r>
            <a:r>
              <a:rPr lang="en-US" i="1"/>
              <a:t>algorithm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a problem by computer requires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State the problem clearly in a </a:t>
            </a:r>
            <a:r>
              <a:rPr lang="en-US" i="1"/>
              <a:t>problem statement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the problem with an </a:t>
            </a:r>
            <a:r>
              <a:rPr lang="en-US" i="1"/>
              <a:t>algorithm</a:t>
            </a:r>
            <a:r>
              <a:rPr lang="en-US"/>
              <a:t> that gives clear instructions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Use a </a:t>
            </a:r>
            <a:r>
              <a:rPr lang="en-US" i="1"/>
              <a:t>computing agent</a:t>
            </a:r>
            <a:r>
              <a:rPr lang="en-US"/>
              <a:t> to carry out the instructions</a:t>
            </a:r>
          </a:p>
          <a:p>
            <a:pPr marL="666750" lvl="1" indent="-325438"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Stating the problem clearly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Describes </a:t>
            </a:r>
            <a:r>
              <a:rPr lang="en-US" i="1"/>
              <a:t>what</a:t>
            </a:r>
            <a:r>
              <a:rPr lang="en-US"/>
              <a:t> to do, not </a:t>
            </a:r>
            <a:r>
              <a:rPr lang="en-US" i="1"/>
              <a:t>how</a:t>
            </a:r>
            <a:r>
              <a:rPr lang="en-US"/>
              <a:t> to do it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Iqra campus to the Centaurus?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general classes of problems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point </a:t>
            </a:r>
            <a:r>
              <a:rPr lang="en-US" i="1"/>
              <a:t>A</a:t>
            </a:r>
            <a:r>
              <a:rPr lang="en-US"/>
              <a:t> in Iqra campus to point </a:t>
            </a:r>
            <a:r>
              <a:rPr lang="en-US" i="1"/>
              <a:t>B</a:t>
            </a:r>
            <a:r>
              <a:rPr lang="en-US"/>
              <a:t>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is the square root of </a:t>
            </a:r>
            <a:r>
              <a:rPr lang="en-US" i="1"/>
              <a:t>y</a:t>
            </a:r>
            <a:r>
              <a:rPr lang="en-US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Specifying a problem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Clear problem statement is called the </a:t>
            </a:r>
            <a:r>
              <a:rPr lang="en-US" i="1"/>
              <a:t>specification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information can we use as input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the output, or solution, to our problem should look like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Specification for the square root problem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Input: A positive number y &gt; 0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Output: A positive number x such that x</a:t>
            </a:r>
            <a:r>
              <a:rPr lang="en-US" baseline="30000"/>
              <a:t>2</a:t>
            </a:r>
            <a:r>
              <a:rPr lang="en-US"/>
              <a:t> = y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Make sure specification is not ambiguous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252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Solving the problem using an Algorithm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– a clear sequence of instructions for performing a task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 well-ordered sequence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of well-defined,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feasible operations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that takes finite time to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Almost Algorithms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038600" cy="4546600"/>
          </a:xfrm>
          <a:ln/>
        </p:spPr>
        <p:txBody>
          <a:bodyPr>
            <a:normAutofit lnSpcReduction="10000"/>
          </a:bodyPr>
          <a:lstStyle/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shampoo your hair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Rinse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Lather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Repeat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set the time on the 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Camera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Open the menu panel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Push the button to find time setting option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Set the hours, then the minutes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492125" indent="-4921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None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600" dirty="0"/>
              <a:t>To write up about something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Get paper and pencil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Sit down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Do the Brainstorming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Write words on paper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Arrange phrases to make </a:t>
            </a:r>
            <a:r>
              <a:rPr lang="en-US" sz="2200" dirty="0" err="1"/>
              <a:t>paras</a:t>
            </a:r>
            <a:endParaRPr lang="en-US" sz="2200" dirty="0"/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If it sounds great, quit.  Otherwise, go back to step 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the computing agent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square root algorithm is only an algorithm for an agent that understands English and can perform arithmetic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Requirements imposed by the computing agent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is in a </a:t>
            </a:r>
            <a:r>
              <a:rPr lang="en-US" i="1"/>
              <a:t>language</a:t>
            </a:r>
            <a:r>
              <a:rPr lang="en-US"/>
              <a:t> the computing agent understands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uses </a:t>
            </a:r>
            <a:r>
              <a:rPr lang="en-US" i="1"/>
              <a:t>primitive operations</a:t>
            </a:r>
            <a:r>
              <a:rPr lang="en-US"/>
              <a:t> that the agent can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Necessity of artificial languages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Problems with natural languages (like English) 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Flexible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Often ambiguous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Computers use artificial languages with precise meanings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 programming languages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Programming languages define primitive operations computing agents understand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computer science?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computers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algorithmic processes including their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Theory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Analysis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Design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Efficiency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Implementation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Words>844</Words>
  <Application>Microsoft Office PowerPoint</Application>
  <PresentationFormat>On-screen Show (4:3)</PresentationFormat>
  <Paragraphs>145</Paragraphs>
  <Slides>15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CSE101 Intro to CS and Programming</vt:lpstr>
      <vt:lpstr>How do computers solve problems?</vt:lpstr>
      <vt:lpstr>Stating the problem clearly</vt:lpstr>
      <vt:lpstr>Specifying a problem</vt:lpstr>
      <vt:lpstr>Solving the problem using an Algorithm</vt:lpstr>
      <vt:lpstr>Almost Algorithms</vt:lpstr>
      <vt:lpstr>Using the computing agent</vt:lpstr>
      <vt:lpstr>Necessity of artificial languages</vt:lpstr>
      <vt:lpstr>What is computer science?</vt:lpstr>
      <vt:lpstr>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Science</vt:lpstr>
    </vt:vector>
  </TitlesOfParts>
  <Company>hawknet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CSC 102</dc:title>
  <dc:creator>hawk</dc:creator>
  <cp:lastModifiedBy>Administrator</cp:lastModifiedBy>
  <cp:revision>238</cp:revision>
  <dcterms:created xsi:type="dcterms:W3CDTF">2009-01-14T08:17:56Z</dcterms:created>
  <dcterms:modified xsi:type="dcterms:W3CDTF">2017-09-15T11:47:49Z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TC300019751033</vt:lpwstr>
  </property>
</Properties>
</file>