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8025" y="307593"/>
            <a:ext cx="7727950" cy="130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850" y="2147951"/>
            <a:ext cx="8248650" cy="3651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" y="1371600"/>
            <a:ext cx="8939530" cy="14914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sz="4800" b="1" spc="-5" dirty="0"/>
              <a:t>Introduction</a:t>
            </a:r>
            <a:r>
              <a:rPr sz="4800" b="1" spc="-225" dirty="0"/>
              <a:t> </a:t>
            </a:r>
            <a:r>
              <a:rPr sz="4800" b="1" spc="-50" dirty="0"/>
              <a:t>to</a:t>
            </a:r>
            <a:r>
              <a:rPr sz="4800" b="1" spc="50" dirty="0"/>
              <a:t> </a:t>
            </a:r>
            <a:br>
              <a:rPr lang="en-US" sz="4800" b="1" spc="50" dirty="0"/>
            </a:br>
            <a:r>
              <a:rPr sz="4800" b="1" spc="-20" dirty="0"/>
              <a:t>Programming</a:t>
            </a:r>
            <a:endParaRPr sz="4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45"/>
              </a:spcBef>
            </a:pPr>
            <a:r>
              <a:rPr spc="30" dirty="0"/>
              <a:t>The</a:t>
            </a:r>
            <a:r>
              <a:rPr spc="-125" dirty="0"/>
              <a:t> </a:t>
            </a:r>
            <a:r>
              <a:rPr spc="-5" dirty="0"/>
              <a:t>Evolution</a:t>
            </a:r>
            <a:r>
              <a:rPr spc="-85" dirty="0"/>
              <a:t> </a:t>
            </a:r>
            <a:r>
              <a:rPr spc="15" dirty="0"/>
              <a:t>of</a:t>
            </a:r>
            <a:r>
              <a:rPr spc="-85" dirty="0"/>
              <a:t> </a:t>
            </a:r>
            <a:r>
              <a:rPr spc="-5" dirty="0"/>
              <a:t>Programming </a:t>
            </a:r>
            <a:r>
              <a:rPr spc="-980" dirty="0"/>
              <a:t> </a:t>
            </a:r>
            <a:r>
              <a:rPr spc="15" dirty="0"/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025" y="1794827"/>
            <a:ext cx="6997700" cy="16795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marR="5080" indent="-229235">
              <a:lnSpc>
                <a:spcPts val="3080"/>
              </a:lnSpc>
              <a:spcBef>
                <a:spcPts val="409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10" dirty="0">
                <a:latin typeface="Calibri"/>
                <a:cs typeface="Calibri"/>
              </a:rPr>
              <a:t>Early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computers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were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programmed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006FC0"/>
                </a:solidFill>
                <a:latin typeface="Calibri"/>
                <a:cs typeface="Calibri"/>
              </a:rPr>
              <a:t>machine </a:t>
            </a:r>
            <a:r>
              <a:rPr sz="2750" spc="-6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language</a:t>
            </a:r>
            <a:endParaRPr sz="2750">
              <a:latin typeface="Calibri"/>
              <a:cs typeface="Calibri"/>
            </a:endParaRPr>
          </a:p>
          <a:p>
            <a:pPr marL="241300" marR="164465" indent="-229235">
              <a:lnSpc>
                <a:spcPts val="3010"/>
              </a:lnSpc>
              <a:spcBef>
                <a:spcPts val="580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220" dirty="0">
                <a:latin typeface="Calibri"/>
                <a:cs typeface="Calibri"/>
              </a:rPr>
              <a:t>T</a:t>
            </a:r>
            <a:r>
              <a:rPr sz="2750" spc="15" dirty="0">
                <a:latin typeface="Calibri"/>
                <a:cs typeface="Calibri"/>
              </a:rPr>
              <a:t>o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35" dirty="0">
                <a:latin typeface="Calibri"/>
                <a:cs typeface="Calibri"/>
              </a:rPr>
              <a:t>c</a:t>
            </a:r>
            <a:r>
              <a:rPr sz="2750" spc="25" dirty="0">
                <a:latin typeface="Calibri"/>
                <a:cs typeface="Calibri"/>
              </a:rPr>
              <a:t>a</a:t>
            </a:r>
            <a:r>
              <a:rPr sz="2750" spc="-35" dirty="0">
                <a:latin typeface="Calibri"/>
                <a:cs typeface="Calibri"/>
              </a:rPr>
              <a:t>l</a:t>
            </a:r>
            <a:r>
              <a:rPr sz="2750" spc="35" dirty="0">
                <a:latin typeface="Calibri"/>
                <a:cs typeface="Calibri"/>
              </a:rPr>
              <a:t>c</a:t>
            </a:r>
            <a:r>
              <a:rPr sz="2750" spc="-20" dirty="0">
                <a:latin typeface="Calibri"/>
                <a:cs typeface="Calibri"/>
              </a:rPr>
              <a:t>u</a:t>
            </a:r>
            <a:r>
              <a:rPr sz="2750" spc="-35" dirty="0">
                <a:latin typeface="Calibri"/>
                <a:cs typeface="Calibri"/>
              </a:rPr>
              <a:t>l</a:t>
            </a:r>
            <a:r>
              <a:rPr sz="2750" spc="25" dirty="0">
                <a:latin typeface="Calibri"/>
                <a:cs typeface="Calibri"/>
              </a:rPr>
              <a:t>a</a:t>
            </a:r>
            <a:r>
              <a:rPr sz="2750" spc="-25" dirty="0">
                <a:latin typeface="Calibri"/>
                <a:cs typeface="Calibri"/>
              </a:rPr>
              <a:t>t</a:t>
            </a:r>
            <a:r>
              <a:rPr sz="2750" spc="10" dirty="0">
                <a:latin typeface="Calibri"/>
                <a:cs typeface="Calibri"/>
              </a:rPr>
              <a:t>e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5" dirty="0">
                <a:latin typeface="Courier New"/>
                <a:cs typeface="Courier New"/>
              </a:rPr>
              <a:t>wage</a:t>
            </a:r>
            <a:r>
              <a:rPr sz="2750" spc="15" dirty="0">
                <a:latin typeface="Courier New"/>
                <a:cs typeface="Courier New"/>
              </a:rPr>
              <a:t>s</a:t>
            </a:r>
            <a:r>
              <a:rPr sz="2750" spc="130" dirty="0">
                <a:latin typeface="Courier New"/>
                <a:cs typeface="Courier New"/>
              </a:rPr>
              <a:t> </a:t>
            </a:r>
            <a:r>
              <a:rPr sz="2750" spc="15" dirty="0">
                <a:latin typeface="Courier New"/>
                <a:cs typeface="Courier New"/>
              </a:rPr>
              <a:t>=</a:t>
            </a:r>
            <a:r>
              <a:rPr sz="2750" spc="55" dirty="0">
                <a:latin typeface="Courier New"/>
                <a:cs typeface="Courier New"/>
              </a:rPr>
              <a:t> </a:t>
            </a:r>
            <a:r>
              <a:rPr sz="2750" spc="-5" dirty="0">
                <a:latin typeface="Courier New"/>
                <a:cs typeface="Courier New"/>
              </a:rPr>
              <a:t>rate</a:t>
            </a:r>
            <a:r>
              <a:rPr sz="2750" spc="15" dirty="0">
                <a:latin typeface="Courier New"/>
                <a:cs typeface="Courier New"/>
              </a:rPr>
              <a:t>s</a:t>
            </a:r>
            <a:r>
              <a:rPr sz="2750" spc="130" dirty="0">
                <a:latin typeface="Courier New"/>
                <a:cs typeface="Courier New"/>
              </a:rPr>
              <a:t> </a:t>
            </a:r>
            <a:r>
              <a:rPr sz="2750" spc="15" dirty="0">
                <a:latin typeface="Courier New"/>
                <a:cs typeface="Courier New"/>
              </a:rPr>
              <a:t>*</a:t>
            </a:r>
            <a:r>
              <a:rPr sz="2750" spc="55" dirty="0">
                <a:latin typeface="Courier New"/>
                <a:cs typeface="Courier New"/>
              </a:rPr>
              <a:t> </a:t>
            </a:r>
            <a:r>
              <a:rPr sz="2750" spc="-5" dirty="0">
                <a:latin typeface="Courier New"/>
                <a:cs typeface="Courier New"/>
              </a:rPr>
              <a:t>hour</a:t>
            </a:r>
            <a:r>
              <a:rPr sz="2750" spc="15" dirty="0">
                <a:latin typeface="Courier New"/>
                <a:cs typeface="Courier New"/>
              </a:rPr>
              <a:t>s</a:t>
            </a:r>
            <a:r>
              <a:rPr sz="2750" spc="-905" dirty="0">
                <a:latin typeface="Courier New"/>
                <a:cs typeface="Courier New"/>
              </a:rPr>
              <a:t> </a:t>
            </a:r>
            <a:r>
              <a:rPr sz="2750" spc="-30" dirty="0">
                <a:latin typeface="Calibri"/>
                <a:cs typeface="Calibri"/>
              </a:rPr>
              <a:t>i</a:t>
            </a:r>
            <a:r>
              <a:rPr sz="2750" spc="5" dirty="0">
                <a:latin typeface="Calibri"/>
                <a:cs typeface="Calibri"/>
              </a:rPr>
              <a:t>n  machine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language:</a:t>
            </a:r>
            <a:endParaRPr sz="275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7892" y="3736044"/>
          <a:ext cx="5806440" cy="1677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0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9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327">
                <a:tc>
                  <a:txBody>
                    <a:bodyPr/>
                    <a:lstStyle/>
                    <a:p>
                      <a:pPr marL="31750">
                        <a:lnSpc>
                          <a:spcPts val="2860"/>
                        </a:lnSpc>
                      </a:pPr>
                      <a:r>
                        <a:rPr sz="2750" spc="15" dirty="0">
                          <a:latin typeface="Courier New"/>
                          <a:cs typeface="Courier New"/>
                        </a:rPr>
                        <a:t>100100</a:t>
                      </a:r>
                      <a:endParaRPr sz="27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860"/>
                        </a:lnSpc>
                      </a:pPr>
                      <a:r>
                        <a:rPr sz="2750" spc="15" dirty="0">
                          <a:latin typeface="Courier New"/>
                          <a:cs typeface="Courier New"/>
                        </a:rPr>
                        <a:t>010001</a:t>
                      </a:r>
                      <a:endParaRPr sz="27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ts val="2860"/>
                        </a:lnSpc>
                      </a:pPr>
                      <a:r>
                        <a:rPr sz="2750" spc="25" dirty="0">
                          <a:latin typeface="Courier New"/>
                          <a:cs typeface="Courier New"/>
                        </a:rPr>
                        <a:t>//Load</a:t>
                      </a:r>
                      <a:endParaRPr sz="27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8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750" spc="15" dirty="0">
                          <a:latin typeface="Courier New"/>
                          <a:cs typeface="Courier New"/>
                        </a:rPr>
                        <a:t>100110</a:t>
                      </a:r>
                      <a:endParaRPr sz="2750">
                        <a:latin typeface="Courier New"/>
                        <a:cs typeface="Courier New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750" spc="15" dirty="0">
                          <a:latin typeface="Courier New"/>
                          <a:cs typeface="Courier New"/>
                        </a:rPr>
                        <a:t>010010</a:t>
                      </a:r>
                      <a:endParaRPr sz="2750">
                        <a:latin typeface="Courier New"/>
                        <a:cs typeface="Courier New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750" spc="20" dirty="0">
                          <a:latin typeface="Courier New"/>
                          <a:cs typeface="Courier New"/>
                        </a:rPr>
                        <a:t>//Multiply</a:t>
                      </a:r>
                      <a:endParaRPr sz="2750">
                        <a:latin typeface="Courier New"/>
                        <a:cs typeface="Courier New"/>
                      </a:endParaRPr>
                    </a:p>
                  </a:txBody>
                  <a:tcPr marL="0" marR="0" marT="641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4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750" spc="10" dirty="0">
                          <a:latin typeface="Courier New"/>
                          <a:cs typeface="Courier New"/>
                        </a:rPr>
                        <a:t>100010</a:t>
                      </a:r>
                      <a:endParaRPr sz="2750">
                        <a:latin typeface="Courier New"/>
                        <a:cs typeface="Courier New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750" spc="10" dirty="0">
                          <a:latin typeface="Courier New"/>
                          <a:cs typeface="Courier New"/>
                        </a:rPr>
                        <a:t>010011</a:t>
                      </a:r>
                      <a:endParaRPr sz="2750">
                        <a:latin typeface="Courier New"/>
                        <a:cs typeface="Courier New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750" spc="20" dirty="0">
                          <a:latin typeface="Courier New"/>
                          <a:cs typeface="Courier New"/>
                        </a:rPr>
                        <a:t>//Store</a:t>
                      </a:r>
                      <a:endParaRPr sz="2750">
                        <a:latin typeface="Courier New"/>
                        <a:cs typeface="Courier New"/>
                      </a:endParaRPr>
                    </a:p>
                  </a:txBody>
                  <a:tcPr marL="0" marR="0" marT="641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250301" y="6443662"/>
            <a:ext cx="1968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888888"/>
                </a:solidFill>
                <a:latin typeface="Arial MT"/>
                <a:cs typeface="Arial MT"/>
              </a:rPr>
              <a:t>10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45"/>
              </a:spcBef>
            </a:pPr>
            <a:r>
              <a:rPr spc="30" dirty="0"/>
              <a:t>The</a:t>
            </a:r>
            <a:r>
              <a:rPr spc="-125" dirty="0"/>
              <a:t> </a:t>
            </a:r>
            <a:r>
              <a:rPr spc="-5" dirty="0"/>
              <a:t>Evolution</a:t>
            </a:r>
            <a:r>
              <a:rPr spc="-85" dirty="0"/>
              <a:t> </a:t>
            </a:r>
            <a:r>
              <a:rPr spc="15" dirty="0"/>
              <a:t>of</a:t>
            </a:r>
            <a:r>
              <a:rPr spc="-85" dirty="0"/>
              <a:t> </a:t>
            </a:r>
            <a:r>
              <a:rPr spc="-5" dirty="0"/>
              <a:t>Programming </a:t>
            </a:r>
            <a:r>
              <a:rPr spc="-980" dirty="0"/>
              <a:t> </a:t>
            </a:r>
            <a:r>
              <a:rPr spc="15" dirty="0"/>
              <a:t>Languages</a:t>
            </a:r>
            <a:r>
              <a:rPr spc="-250" dirty="0"/>
              <a:t> </a:t>
            </a:r>
            <a:r>
              <a:rPr spc="-5" dirty="0"/>
              <a:t>(cont'd.)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1706308"/>
            <a:ext cx="7803515" cy="143700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10" dirty="0">
                <a:solidFill>
                  <a:srgbClr val="006FC0"/>
                </a:solidFill>
                <a:latin typeface="Calibri"/>
                <a:cs typeface="Calibri"/>
              </a:rPr>
              <a:t>Assembly</a:t>
            </a:r>
            <a:r>
              <a:rPr sz="2750" spc="2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language</a:t>
            </a:r>
            <a:r>
              <a:rPr sz="2750" spc="1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instructions</a:t>
            </a:r>
            <a:r>
              <a:rPr sz="2750" spc="315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are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lang="en-US" sz="2400" b="1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mnemonics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sz="2750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Assembler</a:t>
            </a:r>
            <a:r>
              <a:rPr sz="2750" spc="-10" dirty="0">
                <a:latin typeface="Calibri"/>
                <a:cs typeface="Calibri"/>
              </a:rPr>
              <a:t>:</a:t>
            </a:r>
            <a:r>
              <a:rPr sz="2750" spc="27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translates</a:t>
            </a:r>
            <a:r>
              <a:rPr sz="2750" spc="229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a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06FC0"/>
                </a:solidFill>
                <a:latin typeface="Calibri"/>
                <a:cs typeface="Calibri"/>
              </a:rPr>
              <a:t>program</a:t>
            </a:r>
            <a:r>
              <a:rPr sz="2750" spc="1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written</a:t>
            </a:r>
            <a:r>
              <a:rPr sz="2750" spc="2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assembly </a:t>
            </a:r>
            <a:r>
              <a:rPr sz="2750" spc="-6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language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into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006FC0"/>
                </a:solidFill>
                <a:latin typeface="Calibri"/>
                <a:cs typeface="Calibri"/>
              </a:rPr>
              <a:t>machine</a:t>
            </a:r>
            <a:r>
              <a:rPr sz="2750" spc="1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06FC0"/>
                </a:solidFill>
                <a:latin typeface="Calibri"/>
                <a:cs typeface="Calibri"/>
              </a:rPr>
              <a:t>language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9826" y="6443662"/>
            <a:ext cx="177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solidFill>
                  <a:srgbClr val="888888"/>
                </a:solidFill>
                <a:latin typeface="Arial MT"/>
                <a:cs typeface="Arial MT"/>
              </a:rPr>
              <a:t>11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125" y="3276600"/>
            <a:ext cx="8667750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45"/>
              </a:spcBef>
            </a:pPr>
            <a:r>
              <a:rPr spc="30" dirty="0"/>
              <a:t>The</a:t>
            </a:r>
            <a:r>
              <a:rPr spc="-125" dirty="0"/>
              <a:t> </a:t>
            </a:r>
            <a:r>
              <a:rPr spc="-5" dirty="0"/>
              <a:t>Evolution</a:t>
            </a:r>
            <a:r>
              <a:rPr spc="-85" dirty="0"/>
              <a:t> </a:t>
            </a:r>
            <a:r>
              <a:rPr spc="15" dirty="0"/>
              <a:t>of</a:t>
            </a:r>
            <a:r>
              <a:rPr spc="-85" dirty="0"/>
              <a:t> </a:t>
            </a:r>
            <a:r>
              <a:rPr spc="-5" dirty="0"/>
              <a:t>Programming </a:t>
            </a:r>
            <a:r>
              <a:rPr spc="-980" dirty="0"/>
              <a:t> </a:t>
            </a:r>
            <a:r>
              <a:rPr spc="15" dirty="0"/>
              <a:t>Languages</a:t>
            </a:r>
            <a:r>
              <a:rPr spc="-250" dirty="0"/>
              <a:t> </a:t>
            </a:r>
            <a:r>
              <a:rPr spc="-5" dirty="0"/>
              <a:t>(cont'd.)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025" y="1794827"/>
            <a:ext cx="7303134" cy="8305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9235">
              <a:lnSpc>
                <a:spcPts val="3000"/>
              </a:lnSpc>
              <a:spcBef>
                <a:spcPts val="47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10" dirty="0">
                <a:latin typeface="Calibri"/>
                <a:cs typeface="Calibri"/>
              </a:rPr>
              <a:t>Using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assembly</a:t>
            </a:r>
            <a:r>
              <a:rPr sz="2750" spc="21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language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instructions,</a:t>
            </a:r>
            <a:r>
              <a:rPr sz="2750" spc="335" dirty="0">
                <a:latin typeface="Calibri"/>
                <a:cs typeface="Calibri"/>
              </a:rPr>
              <a:t> </a:t>
            </a:r>
            <a:r>
              <a:rPr sz="2750" dirty="0">
                <a:latin typeface="Courier New"/>
                <a:cs typeface="Courier New"/>
              </a:rPr>
              <a:t>wages</a:t>
            </a:r>
            <a:r>
              <a:rPr sz="2750" spc="125" dirty="0">
                <a:latin typeface="Courier New"/>
                <a:cs typeface="Courier New"/>
              </a:rPr>
              <a:t> </a:t>
            </a:r>
            <a:r>
              <a:rPr sz="2750" spc="15" dirty="0">
                <a:latin typeface="Courier New"/>
                <a:cs typeface="Courier New"/>
              </a:rPr>
              <a:t>= </a:t>
            </a:r>
            <a:r>
              <a:rPr sz="2750" spc="-1635" dirty="0">
                <a:latin typeface="Courier New"/>
                <a:cs typeface="Courier New"/>
              </a:rPr>
              <a:t> </a:t>
            </a:r>
            <a:r>
              <a:rPr sz="2750" spc="-5" dirty="0">
                <a:latin typeface="Courier New"/>
                <a:cs typeface="Courier New"/>
              </a:rPr>
              <a:t>rate</a:t>
            </a:r>
            <a:r>
              <a:rPr sz="2750" spc="15" dirty="0">
                <a:latin typeface="Courier New"/>
                <a:cs typeface="Courier New"/>
              </a:rPr>
              <a:t>s</a:t>
            </a:r>
            <a:r>
              <a:rPr sz="2750" spc="130" dirty="0">
                <a:latin typeface="Courier New"/>
                <a:cs typeface="Courier New"/>
              </a:rPr>
              <a:t> </a:t>
            </a:r>
            <a:r>
              <a:rPr sz="2750" spc="15" dirty="0">
                <a:latin typeface="Courier New"/>
                <a:cs typeface="Courier New"/>
              </a:rPr>
              <a:t>•</a:t>
            </a:r>
            <a:r>
              <a:rPr sz="2750" spc="55" dirty="0">
                <a:latin typeface="Courier New"/>
                <a:cs typeface="Courier New"/>
              </a:rPr>
              <a:t> </a:t>
            </a:r>
            <a:r>
              <a:rPr sz="2750" spc="-5" dirty="0">
                <a:latin typeface="Courier New"/>
                <a:cs typeface="Courier New"/>
              </a:rPr>
              <a:t>hour</a:t>
            </a:r>
            <a:r>
              <a:rPr sz="2750" spc="15" dirty="0">
                <a:latin typeface="Courier New"/>
                <a:cs typeface="Courier New"/>
              </a:rPr>
              <a:t>s</a:t>
            </a:r>
            <a:r>
              <a:rPr sz="2750" spc="-910" dirty="0">
                <a:latin typeface="Courier New"/>
                <a:cs typeface="Courier New"/>
              </a:rPr>
              <a:t> </a:t>
            </a:r>
            <a:r>
              <a:rPr sz="2750" spc="35" dirty="0">
                <a:latin typeface="Calibri"/>
                <a:cs typeface="Calibri"/>
              </a:rPr>
              <a:t>c</a:t>
            </a:r>
            <a:r>
              <a:rPr sz="2750" spc="25" dirty="0">
                <a:latin typeface="Calibri"/>
                <a:cs typeface="Calibri"/>
              </a:rPr>
              <a:t>a</a:t>
            </a:r>
            <a:r>
              <a:rPr sz="2750" spc="15" dirty="0">
                <a:latin typeface="Calibri"/>
                <a:cs typeface="Calibri"/>
              </a:rPr>
              <a:t>n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b</a:t>
            </a:r>
            <a:r>
              <a:rPr sz="2750" spc="10" dirty="0">
                <a:latin typeface="Calibri"/>
                <a:cs typeface="Calibri"/>
              </a:rPr>
              <a:t>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w</a:t>
            </a:r>
            <a:r>
              <a:rPr sz="2750" spc="10" dirty="0">
                <a:latin typeface="Calibri"/>
                <a:cs typeface="Calibri"/>
              </a:rPr>
              <a:t>r</a:t>
            </a:r>
            <a:r>
              <a:rPr sz="2750" spc="-25" dirty="0">
                <a:latin typeface="Calibri"/>
                <a:cs typeface="Calibri"/>
              </a:rPr>
              <a:t>i</a:t>
            </a:r>
            <a:r>
              <a:rPr sz="2750" spc="-95" dirty="0">
                <a:latin typeface="Calibri"/>
                <a:cs typeface="Calibri"/>
              </a:rPr>
              <a:t>t</a:t>
            </a:r>
            <a:r>
              <a:rPr sz="2750" spc="-20" dirty="0">
                <a:latin typeface="Calibri"/>
                <a:cs typeface="Calibri"/>
              </a:rPr>
              <a:t>te</a:t>
            </a:r>
            <a:r>
              <a:rPr sz="2750" spc="15" dirty="0">
                <a:latin typeface="Calibri"/>
                <a:cs typeface="Calibri"/>
              </a:rPr>
              <a:t>n</a:t>
            </a:r>
            <a:r>
              <a:rPr sz="2750" spc="240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a</a:t>
            </a:r>
            <a:r>
              <a:rPr sz="2750" spc="-25" dirty="0">
                <a:latin typeface="Calibri"/>
                <a:cs typeface="Calibri"/>
              </a:rPr>
              <a:t>s</a:t>
            </a:r>
            <a:r>
              <a:rPr sz="2750" spc="5" dirty="0">
                <a:latin typeface="Calibri"/>
                <a:cs typeface="Calibri"/>
              </a:rPr>
              <a:t>: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4713" y="3123856"/>
            <a:ext cx="749300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6900"/>
              </a:lnSpc>
              <a:spcBef>
                <a:spcPts val="100"/>
              </a:spcBef>
            </a:pPr>
            <a:r>
              <a:rPr sz="2400" spc="-20" dirty="0">
                <a:latin typeface="Courier New"/>
                <a:cs typeface="Courier New"/>
              </a:rPr>
              <a:t>LOAD  MULT  STOR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0444" y="3123856"/>
            <a:ext cx="990600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 marR="5080" indent="-58419" algn="just">
              <a:lnSpc>
                <a:spcPct val="106900"/>
              </a:lnSpc>
              <a:spcBef>
                <a:spcPts val="100"/>
              </a:spcBef>
            </a:pPr>
            <a:r>
              <a:rPr sz="2400" spc="5" dirty="0">
                <a:latin typeface="Courier New"/>
                <a:cs typeface="Courier New"/>
              </a:rPr>
              <a:t>rate </a:t>
            </a:r>
            <a:r>
              <a:rPr sz="2400" spc="1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hour </a:t>
            </a:r>
            <a:r>
              <a:rPr sz="2400" spc="-143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wages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50301" y="6443662"/>
            <a:ext cx="1968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888888"/>
                </a:solidFill>
                <a:latin typeface="Arial MT"/>
                <a:cs typeface="Arial MT"/>
              </a:rPr>
              <a:t>12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45"/>
              </a:spcBef>
            </a:pPr>
            <a:r>
              <a:rPr spc="30" dirty="0"/>
              <a:t>The</a:t>
            </a:r>
            <a:r>
              <a:rPr spc="-125" dirty="0"/>
              <a:t> </a:t>
            </a:r>
            <a:r>
              <a:rPr spc="-5" dirty="0"/>
              <a:t>Evolution</a:t>
            </a:r>
            <a:r>
              <a:rPr spc="-85" dirty="0"/>
              <a:t> </a:t>
            </a:r>
            <a:r>
              <a:rPr spc="15" dirty="0"/>
              <a:t>of</a:t>
            </a:r>
            <a:r>
              <a:rPr spc="-85" dirty="0"/>
              <a:t> </a:t>
            </a:r>
            <a:r>
              <a:rPr spc="-5" dirty="0"/>
              <a:t>Programming </a:t>
            </a:r>
            <a:r>
              <a:rPr spc="-980" dirty="0"/>
              <a:t> </a:t>
            </a:r>
            <a:r>
              <a:rPr spc="15" dirty="0"/>
              <a:t>Languages</a:t>
            </a:r>
            <a:r>
              <a:rPr spc="-250" dirty="0"/>
              <a:t> </a:t>
            </a:r>
            <a:r>
              <a:rPr spc="-5" dirty="0"/>
              <a:t>(cont'd.)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025" y="2575305"/>
            <a:ext cx="7329805" cy="8401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5080" indent="-229235">
              <a:lnSpc>
                <a:spcPts val="3080"/>
              </a:lnSpc>
              <a:spcBef>
                <a:spcPts val="41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750" spc="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25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750" spc="1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06FC0"/>
                </a:solidFill>
                <a:latin typeface="Calibri"/>
                <a:cs typeface="Calibri"/>
              </a:rPr>
              <a:t>step</a:t>
            </a:r>
            <a:r>
              <a:rPr sz="2750" spc="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toward</a:t>
            </a:r>
            <a:r>
              <a:rPr sz="2750" spc="10" dirty="0">
                <a:solidFill>
                  <a:srgbClr val="006FC0"/>
                </a:solidFill>
                <a:latin typeface="Calibri"/>
                <a:cs typeface="Calibri"/>
              </a:rPr>
              <a:t> making</a:t>
            </a:r>
            <a:r>
              <a:rPr sz="2750" spc="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programming</a:t>
            </a:r>
            <a:r>
              <a:rPr sz="2750" spc="1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30" dirty="0">
                <a:solidFill>
                  <a:srgbClr val="006FC0"/>
                </a:solidFill>
                <a:latin typeface="Calibri"/>
                <a:cs typeface="Calibri"/>
              </a:rPr>
              <a:t>more </a:t>
            </a:r>
            <a:r>
              <a:rPr sz="2750" spc="-6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06FC0"/>
                </a:solidFill>
                <a:latin typeface="Calibri"/>
                <a:cs typeface="Calibri"/>
              </a:rPr>
              <a:t>easier</a:t>
            </a:r>
            <a:r>
              <a:rPr sz="2750" spc="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06FC0"/>
                </a:solidFill>
                <a:latin typeface="Calibri"/>
                <a:cs typeface="Calibri"/>
              </a:rPr>
              <a:t>(high-level</a:t>
            </a:r>
            <a:r>
              <a:rPr sz="2750" spc="3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06FC0"/>
                </a:solidFill>
                <a:latin typeface="Calibri"/>
                <a:cs typeface="Calibri"/>
              </a:rPr>
              <a:t>languages)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0301" y="6443662"/>
            <a:ext cx="1968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888888"/>
                </a:solidFill>
                <a:latin typeface="Arial MT"/>
                <a:cs typeface="Arial MT"/>
              </a:rPr>
              <a:t>13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77" y="175894"/>
            <a:ext cx="50234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B80000"/>
                </a:solidFill>
              </a:rPr>
              <a:t>Programming</a:t>
            </a:r>
            <a:r>
              <a:rPr sz="3950" spc="55" dirty="0">
                <a:solidFill>
                  <a:srgbClr val="B80000"/>
                </a:solidFill>
              </a:rPr>
              <a:t> </a:t>
            </a:r>
            <a:r>
              <a:rPr sz="3950" spc="15" dirty="0">
                <a:solidFill>
                  <a:srgbClr val="B80000"/>
                </a:solidFill>
              </a:rPr>
              <a:t>Languages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68275" y="1049672"/>
            <a:ext cx="8529320" cy="46926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535"/>
              </a:spcBef>
              <a:buSzPct val="111940"/>
              <a:buFont typeface="Arial MT"/>
              <a:buChar char="•"/>
              <a:tabLst>
                <a:tab pos="527050" algn="l"/>
                <a:tab pos="527685" algn="l"/>
              </a:tabLst>
            </a:pPr>
            <a:r>
              <a:rPr sz="3350" spc="10" dirty="0">
                <a:latin typeface="Calibri"/>
                <a:cs typeface="Calibri"/>
              </a:rPr>
              <a:t>Classification</a:t>
            </a:r>
            <a:r>
              <a:rPr sz="3350" spc="-65" dirty="0">
                <a:latin typeface="Calibri"/>
                <a:cs typeface="Calibri"/>
              </a:rPr>
              <a:t> </a:t>
            </a:r>
            <a:r>
              <a:rPr sz="3350" spc="20" dirty="0">
                <a:latin typeface="Calibri"/>
                <a:cs typeface="Calibri"/>
              </a:rPr>
              <a:t>of</a:t>
            </a:r>
            <a:r>
              <a:rPr sz="3350" dirty="0">
                <a:latin typeface="Calibri"/>
                <a:cs typeface="Calibri"/>
              </a:rPr>
              <a:t> </a:t>
            </a:r>
            <a:r>
              <a:rPr sz="3350" spc="5" dirty="0">
                <a:latin typeface="Calibri"/>
                <a:cs typeface="Calibri"/>
              </a:rPr>
              <a:t>programming</a:t>
            </a:r>
            <a:r>
              <a:rPr sz="3350" spc="50" dirty="0">
                <a:latin typeface="Calibri"/>
                <a:cs typeface="Calibri"/>
              </a:rPr>
              <a:t> </a:t>
            </a:r>
            <a:r>
              <a:rPr sz="3350" spc="15" dirty="0">
                <a:latin typeface="Calibri"/>
                <a:cs typeface="Calibri"/>
              </a:rPr>
              <a:t>languages:</a:t>
            </a:r>
            <a:endParaRPr sz="3350" dirty="0">
              <a:latin typeface="Calibri"/>
              <a:cs typeface="Calibri"/>
            </a:endParaRPr>
          </a:p>
          <a:p>
            <a:pPr marL="927735" lvl="1" indent="-514984">
              <a:lnSpc>
                <a:spcPct val="100000"/>
              </a:lnSpc>
              <a:spcBef>
                <a:spcPts val="464"/>
              </a:spcBef>
              <a:buSzPct val="111940"/>
              <a:buAutoNum type="arabicPeriod"/>
              <a:tabLst>
                <a:tab pos="928369" algn="l"/>
              </a:tabLst>
            </a:pPr>
            <a:endParaRPr lang="en-US" sz="3350" spc="15" dirty="0">
              <a:solidFill>
                <a:srgbClr val="2C13DE"/>
              </a:solidFill>
              <a:latin typeface="Calibri"/>
              <a:cs typeface="Calibri"/>
            </a:endParaRPr>
          </a:p>
          <a:p>
            <a:pPr marL="927735" lvl="1" indent="-514984">
              <a:lnSpc>
                <a:spcPct val="100000"/>
              </a:lnSpc>
              <a:spcBef>
                <a:spcPts val="464"/>
              </a:spcBef>
              <a:buSzPct val="111940"/>
              <a:buAutoNum type="arabicPeriod"/>
              <a:tabLst>
                <a:tab pos="928369" algn="l"/>
              </a:tabLst>
            </a:pPr>
            <a:r>
              <a:rPr sz="3350" spc="15" dirty="0">
                <a:solidFill>
                  <a:srgbClr val="2C13DE"/>
                </a:solidFill>
                <a:latin typeface="Calibri"/>
                <a:cs typeface="Calibri"/>
              </a:rPr>
              <a:t>Machine</a:t>
            </a:r>
            <a:r>
              <a:rPr sz="3350" spc="2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350" spc="15" dirty="0">
                <a:solidFill>
                  <a:srgbClr val="2C13DE"/>
                </a:solidFill>
                <a:latin typeface="Calibri"/>
                <a:cs typeface="Calibri"/>
              </a:rPr>
              <a:t>language</a:t>
            </a:r>
            <a:r>
              <a:rPr sz="3350" spc="4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350" spc="20" dirty="0">
                <a:latin typeface="Calibri"/>
                <a:cs typeface="Calibri"/>
              </a:rPr>
              <a:t>(0s</a:t>
            </a:r>
            <a:r>
              <a:rPr sz="3350" spc="-70" dirty="0">
                <a:latin typeface="Calibri"/>
                <a:cs typeface="Calibri"/>
              </a:rPr>
              <a:t> </a:t>
            </a:r>
            <a:r>
              <a:rPr sz="3350" spc="30" dirty="0">
                <a:latin typeface="Calibri"/>
                <a:cs typeface="Calibri"/>
              </a:rPr>
              <a:t>and</a:t>
            </a:r>
            <a:r>
              <a:rPr sz="3350" spc="10" dirty="0">
                <a:latin typeface="Calibri"/>
                <a:cs typeface="Calibri"/>
              </a:rPr>
              <a:t> </a:t>
            </a:r>
            <a:r>
              <a:rPr sz="3350" spc="20" dirty="0">
                <a:latin typeface="Calibri"/>
                <a:cs typeface="Calibri"/>
              </a:rPr>
              <a:t>1s)</a:t>
            </a:r>
            <a:endParaRPr sz="3350" dirty="0">
              <a:latin typeface="Calibri"/>
              <a:cs typeface="Calibri"/>
            </a:endParaRPr>
          </a:p>
          <a:p>
            <a:pPr marL="927735" lvl="1" indent="-514984">
              <a:lnSpc>
                <a:spcPct val="100000"/>
              </a:lnSpc>
              <a:spcBef>
                <a:spcPts val="380"/>
              </a:spcBef>
              <a:buSzPct val="111940"/>
              <a:buAutoNum type="arabicPeriod"/>
              <a:tabLst>
                <a:tab pos="928369" algn="l"/>
              </a:tabLst>
            </a:pPr>
            <a:endParaRPr lang="en-US" sz="3350" dirty="0">
              <a:solidFill>
                <a:srgbClr val="2C13DE"/>
              </a:solidFill>
              <a:latin typeface="Calibri"/>
              <a:cs typeface="Calibri"/>
            </a:endParaRPr>
          </a:p>
          <a:p>
            <a:pPr marL="927735" lvl="1" indent="-514984">
              <a:lnSpc>
                <a:spcPct val="100000"/>
              </a:lnSpc>
              <a:spcBef>
                <a:spcPts val="380"/>
              </a:spcBef>
              <a:buSzPct val="111940"/>
              <a:buAutoNum type="arabicPeriod"/>
              <a:tabLst>
                <a:tab pos="928369" algn="l"/>
              </a:tabLst>
            </a:pPr>
            <a:r>
              <a:rPr sz="3350" dirty="0">
                <a:solidFill>
                  <a:srgbClr val="2C13DE"/>
                </a:solidFill>
                <a:latin typeface="Calibri"/>
                <a:cs typeface="Calibri"/>
              </a:rPr>
              <a:t>Low-level</a:t>
            </a:r>
            <a:r>
              <a:rPr sz="3350" spc="3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350" spc="10" dirty="0">
                <a:solidFill>
                  <a:srgbClr val="2C13DE"/>
                </a:solidFill>
                <a:latin typeface="Calibri"/>
                <a:cs typeface="Calibri"/>
              </a:rPr>
              <a:t>languages</a:t>
            </a:r>
            <a:r>
              <a:rPr sz="3350" spc="3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350" spc="10" dirty="0">
                <a:latin typeface="Calibri"/>
                <a:cs typeface="Calibri"/>
              </a:rPr>
              <a:t>(Assembly)</a:t>
            </a:r>
            <a:endParaRPr sz="3350" dirty="0">
              <a:latin typeface="Calibri"/>
              <a:cs typeface="Calibri"/>
            </a:endParaRPr>
          </a:p>
          <a:p>
            <a:pPr marL="927735" marR="5080" lvl="1" indent="-514984">
              <a:lnSpc>
                <a:spcPct val="90900"/>
              </a:lnSpc>
              <a:spcBef>
                <a:spcPts val="790"/>
              </a:spcBef>
              <a:buSzPct val="111940"/>
              <a:buAutoNum type="arabicPeriod"/>
              <a:tabLst>
                <a:tab pos="928369" algn="l"/>
              </a:tabLst>
            </a:pPr>
            <a:endParaRPr lang="en-US" sz="3350" spc="-5" dirty="0">
              <a:solidFill>
                <a:srgbClr val="2C13DE"/>
              </a:solidFill>
              <a:latin typeface="Calibri"/>
              <a:cs typeface="Calibri"/>
            </a:endParaRPr>
          </a:p>
          <a:p>
            <a:pPr marL="927735" marR="5080" lvl="1" indent="-514984" algn="just">
              <a:lnSpc>
                <a:spcPct val="90900"/>
              </a:lnSpc>
              <a:spcBef>
                <a:spcPts val="790"/>
              </a:spcBef>
              <a:buSzPct val="111940"/>
              <a:buAutoNum type="arabicPeriod"/>
              <a:tabLst>
                <a:tab pos="928369" algn="l"/>
              </a:tabLst>
            </a:pPr>
            <a:r>
              <a:rPr sz="3350" spc="-5" dirty="0">
                <a:solidFill>
                  <a:srgbClr val="2C13DE"/>
                </a:solidFill>
                <a:latin typeface="Calibri"/>
                <a:cs typeface="Calibri"/>
              </a:rPr>
              <a:t>High-level </a:t>
            </a:r>
            <a:r>
              <a:rPr sz="3350" spc="15" dirty="0">
                <a:solidFill>
                  <a:srgbClr val="2C13DE"/>
                </a:solidFill>
                <a:latin typeface="Calibri"/>
                <a:cs typeface="Calibri"/>
              </a:rPr>
              <a:t>languages </a:t>
            </a:r>
            <a:r>
              <a:rPr sz="2400" spc="20" dirty="0">
                <a:latin typeface="Calibri"/>
                <a:cs typeface="Calibri"/>
              </a:rPr>
              <a:t>(</a:t>
            </a:r>
            <a:r>
              <a:rPr lang="en-US" sz="2400" spc="20" dirty="0">
                <a:latin typeface="Calibri"/>
                <a:cs typeface="Calibri"/>
              </a:rPr>
              <a:t>Close to </a:t>
            </a:r>
            <a:r>
              <a:rPr sz="2400" spc="20" dirty="0">
                <a:latin typeface="Calibri"/>
                <a:cs typeface="Calibri"/>
              </a:rPr>
              <a:t>natural </a:t>
            </a:r>
            <a:r>
              <a:rPr sz="2400" spc="10" dirty="0">
                <a:latin typeface="Calibri"/>
                <a:cs typeface="Calibri"/>
              </a:rPr>
              <a:t>languages </a:t>
            </a:r>
            <a:r>
              <a:rPr sz="2400" spc="25" dirty="0">
                <a:latin typeface="Calibri"/>
                <a:cs typeface="Calibri"/>
              </a:rPr>
              <a:t>such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English,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French,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German,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and 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Spanish.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Basic,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FORTRAN,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COBOL,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Pascal,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C, </a:t>
            </a:r>
            <a:r>
              <a:rPr sz="2400" spc="-74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C++,</a:t>
            </a:r>
            <a:r>
              <a:rPr sz="2400" spc="1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C#,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Java)</a:t>
            </a:r>
            <a:endParaRPr sz="335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1066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77" y="175894"/>
            <a:ext cx="55067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10" dirty="0">
                <a:solidFill>
                  <a:srgbClr val="B80000"/>
                </a:solidFill>
              </a:rPr>
              <a:t>1.</a:t>
            </a:r>
            <a:r>
              <a:rPr sz="3950" spc="-15" dirty="0">
                <a:solidFill>
                  <a:srgbClr val="B80000"/>
                </a:solidFill>
              </a:rPr>
              <a:t> </a:t>
            </a:r>
            <a:r>
              <a:rPr sz="3950" spc="30" dirty="0">
                <a:solidFill>
                  <a:srgbClr val="B80000"/>
                </a:solidFill>
              </a:rPr>
              <a:t>Machine</a:t>
            </a:r>
            <a:r>
              <a:rPr sz="3950" spc="-100" dirty="0">
                <a:solidFill>
                  <a:srgbClr val="B80000"/>
                </a:solidFill>
              </a:rPr>
              <a:t> </a:t>
            </a:r>
            <a:r>
              <a:rPr sz="3950" spc="-15" dirty="0">
                <a:solidFill>
                  <a:srgbClr val="B80000"/>
                </a:solidFill>
              </a:rPr>
              <a:t>level</a:t>
            </a:r>
            <a:r>
              <a:rPr sz="3950" spc="75" dirty="0">
                <a:solidFill>
                  <a:srgbClr val="B80000"/>
                </a:solidFill>
              </a:rPr>
              <a:t> </a:t>
            </a:r>
            <a:r>
              <a:rPr sz="3950" spc="20" dirty="0">
                <a:solidFill>
                  <a:srgbClr val="B80000"/>
                </a:solidFill>
              </a:rPr>
              <a:t>languages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68275" y="1111186"/>
            <a:ext cx="8649335" cy="45370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527685" marR="5080" indent="-514984">
              <a:lnSpc>
                <a:spcPts val="3229"/>
              </a:lnSpc>
              <a:spcBef>
                <a:spcPts val="515"/>
              </a:spcBef>
              <a:buSzPct val="110000"/>
              <a:buFont typeface="Arial MT"/>
              <a:buChar char="•"/>
              <a:tabLst>
                <a:tab pos="527050" algn="l"/>
                <a:tab pos="527685" algn="l"/>
              </a:tabLst>
            </a:pPr>
            <a:r>
              <a:rPr sz="3000" dirty="0">
                <a:solidFill>
                  <a:srgbClr val="2C13DE"/>
                </a:solidFill>
                <a:latin typeface="Calibri"/>
                <a:cs typeface="Calibri"/>
              </a:rPr>
              <a:t>A </a:t>
            </a:r>
            <a:r>
              <a:rPr sz="3000" spc="-5" dirty="0">
                <a:solidFill>
                  <a:srgbClr val="2C13DE"/>
                </a:solidFill>
                <a:latin typeface="Calibri"/>
                <a:cs typeface="Calibri"/>
              </a:rPr>
              <a:t>computer </a:t>
            </a:r>
            <a:r>
              <a:rPr sz="3000" spc="-15" dirty="0">
                <a:solidFill>
                  <a:srgbClr val="2C13DE"/>
                </a:solidFill>
                <a:latin typeface="Calibri"/>
                <a:cs typeface="Calibri"/>
              </a:rPr>
              <a:t>understands </a:t>
            </a:r>
            <a:r>
              <a:rPr sz="3000" spc="-10" dirty="0">
                <a:solidFill>
                  <a:srgbClr val="2C13DE"/>
                </a:solidFill>
                <a:latin typeface="Calibri"/>
                <a:cs typeface="Calibri"/>
              </a:rPr>
              <a:t>only </a:t>
            </a:r>
            <a:r>
              <a:rPr sz="3000" spc="5" dirty="0">
                <a:solidFill>
                  <a:srgbClr val="2C13DE"/>
                </a:solidFill>
                <a:latin typeface="Calibri"/>
                <a:cs typeface="Calibri"/>
              </a:rPr>
              <a:t>sequence </a:t>
            </a:r>
            <a:r>
              <a:rPr sz="3000" spc="-5" dirty="0">
                <a:solidFill>
                  <a:srgbClr val="2C13DE"/>
                </a:solidFill>
                <a:latin typeface="Calibri"/>
                <a:cs typeface="Calibri"/>
              </a:rPr>
              <a:t>of </a:t>
            </a:r>
            <a:r>
              <a:rPr sz="3000" spc="-15" dirty="0">
                <a:solidFill>
                  <a:srgbClr val="2C13DE"/>
                </a:solidFill>
                <a:latin typeface="Calibri"/>
                <a:cs typeface="Calibri"/>
              </a:rPr>
              <a:t>bits </a:t>
            </a:r>
            <a:r>
              <a:rPr sz="3000" spc="-5" dirty="0">
                <a:solidFill>
                  <a:srgbClr val="2C13DE"/>
                </a:solidFill>
                <a:latin typeface="Calibri"/>
                <a:cs typeface="Calibri"/>
              </a:rPr>
              <a:t>or </a:t>
            </a:r>
            <a:r>
              <a:rPr sz="3000" spc="-60" dirty="0">
                <a:solidFill>
                  <a:srgbClr val="2C13DE"/>
                </a:solidFill>
                <a:latin typeface="Calibri"/>
                <a:cs typeface="Calibri"/>
              </a:rPr>
              <a:t>1’s </a:t>
            </a:r>
            <a:r>
              <a:rPr sz="3000" spc="-66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C13DE"/>
                </a:solidFill>
                <a:latin typeface="Calibri"/>
                <a:cs typeface="Calibri"/>
              </a:rPr>
              <a:t>and</a:t>
            </a:r>
            <a:r>
              <a:rPr sz="3000" spc="-1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60" dirty="0">
                <a:solidFill>
                  <a:srgbClr val="2C13DE"/>
                </a:solidFill>
                <a:latin typeface="Calibri"/>
                <a:cs typeface="Calibri"/>
              </a:rPr>
              <a:t>0’s</a:t>
            </a:r>
            <a:r>
              <a:rPr sz="3000" spc="2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(the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smallest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piece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4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information)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•"/>
            </a:pPr>
            <a:endParaRPr sz="3000" dirty="0">
              <a:latin typeface="Calibri"/>
              <a:cs typeface="Calibri"/>
            </a:endParaRPr>
          </a:p>
          <a:p>
            <a:pPr marL="527685" marR="257175" indent="-514984">
              <a:lnSpc>
                <a:spcPts val="3229"/>
              </a:lnSpc>
              <a:spcBef>
                <a:spcPts val="1970"/>
              </a:spcBef>
              <a:buSzPct val="110000"/>
              <a:buFont typeface="Arial MT"/>
              <a:buChar char="•"/>
              <a:tabLst>
                <a:tab pos="527050" algn="l"/>
                <a:tab pos="527685" algn="l"/>
              </a:tabLst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C13DE"/>
                </a:solidFill>
                <a:latin typeface="Calibri"/>
                <a:cs typeface="Calibri"/>
              </a:rPr>
              <a:t>computer</a:t>
            </a:r>
            <a:r>
              <a:rPr sz="300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2C13DE"/>
                </a:solidFill>
                <a:latin typeface="Calibri"/>
                <a:cs typeface="Calibri"/>
              </a:rPr>
              <a:t>program</a:t>
            </a:r>
            <a:r>
              <a:rPr sz="300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C13DE"/>
                </a:solidFill>
                <a:latin typeface="Calibri"/>
                <a:cs typeface="Calibri"/>
              </a:rPr>
              <a:t>can </a:t>
            </a:r>
            <a:r>
              <a:rPr sz="3000" dirty="0">
                <a:latin typeface="Calibri"/>
                <a:cs typeface="Calibri"/>
              </a:rPr>
              <a:t>be </a:t>
            </a:r>
            <a:r>
              <a:rPr sz="3000" spc="-20" dirty="0">
                <a:solidFill>
                  <a:srgbClr val="2C13DE"/>
                </a:solidFill>
                <a:latin typeface="Calibri"/>
                <a:cs typeface="Calibri"/>
              </a:rPr>
              <a:t>written</a:t>
            </a:r>
            <a:r>
              <a:rPr sz="300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using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C13DE"/>
                </a:solidFill>
                <a:latin typeface="Calibri"/>
                <a:cs typeface="Calibri"/>
              </a:rPr>
              <a:t>machine </a:t>
            </a:r>
            <a:r>
              <a:rPr sz="3000" spc="-66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C13DE"/>
                </a:solidFill>
                <a:latin typeface="Calibri"/>
                <a:cs typeface="Calibri"/>
              </a:rPr>
              <a:t>languages</a:t>
            </a:r>
            <a:r>
              <a:rPr sz="3000" spc="-5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(</a:t>
            </a:r>
            <a:r>
              <a:rPr sz="3000" spc="-15" dirty="0">
                <a:solidFill>
                  <a:srgbClr val="2C13DE"/>
                </a:solidFill>
                <a:latin typeface="Calibri"/>
                <a:cs typeface="Calibri"/>
              </a:rPr>
              <a:t>01001101010010010….</a:t>
            </a:r>
            <a:r>
              <a:rPr sz="3000" spc="-15" dirty="0">
                <a:latin typeface="Calibri"/>
                <a:cs typeface="Calibri"/>
              </a:rPr>
              <a:t>)</a:t>
            </a:r>
            <a:endParaRPr sz="3000" dirty="0">
              <a:latin typeface="Calibri"/>
              <a:cs typeface="Calibri"/>
            </a:endParaRPr>
          </a:p>
          <a:p>
            <a:pPr marL="1328420" lvl="1" indent="-515620">
              <a:lnSpc>
                <a:spcPct val="100000"/>
              </a:lnSpc>
              <a:spcBef>
                <a:spcPts val="860"/>
              </a:spcBef>
              <a:buSzPct val="110000"/>
              <a:buFont typeface="Arial MT"/>
              <a:buChar char="•"/>
              <a:tabLst>
                <a:tab pos="1328420" algn="l"/>
                <a:tab pos="1329055" algn="l"/>
              </a:tabLst>
            </a:pPr>
            <a:r>
              <a:rPr sz="3000" spc="-35" dirty="0">
                <a:solidFill>
                  <a:srgbClr val="008000"/>
                </a:solidFill>
                <a:latin typeface="Calibri"/>
                <a:cs typeface="Calibri"/>
              </a:rPr>
              <a:t>Very</a:t>
            </a:r>
            <a:r>
              <a:rPr sz="3000" spc="-25" dirty="0">
                <a:solidFill>
                  <a:srgbClr val="008000"/>
                </a:solidFill>
                <a:latin typeface="Calibri"/>
                <a:cs typeface="Calibri"/>
              </a:rPr>
              <a:t> fast</a:t>
            </a:r>
            <a:r>
              <a:rPr sz="3000" spc="-5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008000"/>
                </a:solidFill>
                <a:latin typeface="Calibri"/>
                <a:cs typeface="Calibri"/>
              </a:rPr>
              <a:t>execution</a:t>
            </a:r>
            <a:endParaRPr sz="3000" dirty="0">
              <a:latin typeface="Calibri"/>
              <a:cs typeface="Calibri"/>
            </a:endParaRPr>
          </a:p>
          <a:p>
            <a:pPr marL="1328420" lvl="1" indent="-515620">
              <a:lnSpc>
                <a:spcPct val="100000"/>
              </a:lnSpc>
              <a:spcBef>
                <a:spcPts val="830"/>
              </a:spcBef>
              <a:buSzPct val="110000"/>
              <a:buFont typeface="Arial MT"/>
              <a:buChar char="•"/>
              <a:tabLst>
                <a:tab pos="1328420" algn="l"/>
                <a:tab pos="1329055" algn="l"/>
              </a:tabLst>
            </a:pPr>
            <a:r>
              <a:rPr sz="3000" spc="-35" dirty="0">
                <a:solidFill>
                  <a:srgbClr val="B80000"/>
                </a:solidFill>
                <a:latin typeface="Calibri"/>
                <a:cs typeface="Calibri"/>
              </a:rPr>
              <a:t>Very</a:t>
            </a:r>
            <a:r>
              <a:rPr sz="3000" spc="-2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B80000"/>
                </a:solidFill>
                <a:latin typeface="Calibri"/>
                <a:cs typeface="Calibri"/>
              </a:rPr>
              <a:t>difficult</a:t>
            </a:r>
            <a:r>
              <a:rPr sz="3000" spc="-4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B80000"/>
                </a:solidFill>
                <a:latin typeface="Calibri"/>
                <a:cs typeface="Calibri"/>
              </a:rPr>
              <a:t>to</a:t>
            </a:r>
            <a:r>
              <a:rPr sz="3000" spc="5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B80000"/>
                </a:solidFill>
                <a:latin typeface="Calibri"/>
                <a:cs typeface="Calibri"/>
              </a:rPr>
              <a:t>write</a:t>
            </a:r>
            <a:r>
              <a:rPr sz="3000" spc="-8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B80000"/>
                </a:solidFill>
                <a:latin typeface="Calibri"/>
                <a:cs typeface="Calibri"/>
              </a:rPr>
              <a:t>and</a:t>
            </a:r>
            <a:r>
              <a:rPr sz="3000" spc="-2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B80000"/>
                </a:solidFill>
                <a:latin typeface="Calibri"/>
                <a:cs typeface="Calibri"/>
              </a:rPr>
              <a:t>debug</a:t>
            </a:r>
            <a:endParaRPr sz="3000" dirty="0">
              <a:latin typeface="Calibri"/>
              <a:cs typeface="Calibri"/>
            </a:endParaRPr>
          </a:p>
          <a:p>
            <a:pPr marL="1328420" marR="213995" lvl="1" indent="-514984">
              <a:lnSpc>
                <a:spcPts val="3229"/>
              </a:lnSpc>
              <a:spcBef>
                <a:spcPts val="1250"/>
              </a:spcBef>
              <a:buSzPct val="110000"/>
              <a:buFont typeface="Arial MT"/>
              <a:buChar char="•"/>
              <a:tabLst>
                <a:tab pos="1328420" algn="l"/>
                <a:tab pos="1329055" algn="l"/>
                <a:tab pos="4079875" algn="l"/>
              </a:tabLst>
            </a:pPr>
            <a:r>
              <a:rPr sz="3000" spc="-10" dirty="0">
                <a:solidFill>
                  <a:srgbClr val="B80000"/>
                </a:solidFill>
                <a:latin typeface="Calibri"/>
                <a:cs typeface="Calibri"/>
              </a:rPr>
              <a:t>Machine</a:t>
            </a:r>
            <a:r>
              <a:rPr sz="3000" spc="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B80000"/>
                </a:solidFill>
                <a:latin typeface="Calibri"/>
                <a:cs typeface="Calibri"/>
              </a:rPr>
              <a:t>specific	</a:t>
            </a:r>
            <a:r>
              <a:rPr sz="3000" spc="-25" dirty="0">
                <a:solidFill>
                  <a:srgbClr val="B80000"/>
                </a:solidFill>
                <a:latin typeface="Calibri"/>
                <a:cs typeface="Calibri"/>
              </a:rPr>
              <a:t>(different </a:t>
            </a:r>
            <a:r>
              <a:rPr sz="3000" dirty="0">
                <a:solidFill>
                  <a:srgbClr val="B80000"/>
                </a:solidFill>
                <a:latin typeface="Calibri"/>
                <a:cs typeface="Calibri"/>
              </a:rPr>
              <a:t>codes </a:t>
            </a:r>
            <a:r>
              <a:rPr sz="3000" spc="-5" dirty="0">
                <a:solidFill>
                  <a:srgbClr val="B80000"/>
                </a:solidFill>
                <a:latin typeface="Calibri"/>
                <a:cs typeface="Calibri"/>
              </a:rPr>
              <a:t>on </a:t>
            </a:r>
            <a:r>
              <a:rPr sz="3000" spc="-25" dirty="0">
                <a:solidFill>
                  <a:srgbClr val="B80000"/>
                </a:solidFill>
                <a:latin typeface="Calibri"/>
                <a:cs typeface="Calibri"/>
              </a:rPr>
              <a:t>different </a:t>
            </a:r>
            <a:r>
              <a:rPr sz="3000" spc="-66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B80000"/>
                </a:solidFill>
                <a:latin typeface="Calibri"/>
                <a:cs typeface="Calibri"/>
              </a:rPr>
              <a:t>machines)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1066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77" y="175894"/>
            <a:ext cx="45650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10" dirty="0">
                <a:solidFill>
                  <a:srgbClr val="B80000"/>
                </a:solidFill>
              </a:rPr>
              <a:t>2.</a:t>
            </a:r>
            <a:r>
              <a:rPr sz="3950" spc="-20" dirty="0">
                <a:solidFill>
                  <a:srgbClr val="B80000"/>
                </a:solidFill>
              </a:rPr>
              <a:t> </a:t>
            </a:r>
            <a:r>
              <a:rPr sz="3950" spc="20" dirty="0">
                <a:solidFill>
                  <a:srgbClr val="B80000"/>
                </a:solidFill>
              </a:rPr>
              <a:t>Low</a:t>
            </a:r>
            <a:r>
              <a:rPr sz="3950" spc="-15" dirty="0">
                <a:solidFill>
                  <a:srgbClr val="B80000"/>
                </a:solidFill>
              </a:rPr>
              <a:t> level</a:t>
            </a:r>
            <a:r>
              <a:rPr sz="3950" spc="75" dirty="0">
                <a:solidFill>
                  <a:srgbClr val="B80000"/>
                </a:solidFill>
              </a:rPr>
              <a:t> </a:t>
            </a:r>
            <a:r>
              <a:rPr sz="3950" spc="20" dirty="0">
                <a:solidFill>
                  <a:srgbClr val="B80000"/>
                </a:solidFill>
              </a:rPr>
              <a:t>languages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38100" y="1066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3362" y="4957762"/>
            <a:ext cx="2667000" cy="1676400"/>
          </a:xfrm>
          <a:custGeom>
            <a:avLst/>
            <a:gdLst/>
            <a:ahLst/>
            <a:cxnLst/>
            <a:rect l="l" t="t" r="r" b="b"/>
            <a:pathLst>
              <a:path w="2667000" h="1676400">
                <a:moveTo>
                  <a:pt x="0" y="1676400"/>
                </a:moveTo>
                <a:lnTo>
                  <a:pt x="2667000" y="1676400"/>
                </a:lnTo>
                <a:lnTo>
                  <a:pt x="26670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7657" y="4905311"/>
            <a:ext cx="2440305" cy="16757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0" marR="652145" indent="-267335">
              <a:lnSpc>
                <a:spcPct val="121700"/>
              </a:lnSpc>
              <a:spcBef>
                <a:spcPts val="95"/>
              </a:spcBef>
            </a:pPr>
            <a:r>
              <a:rPr sz="1800" b="1" spc="-15" dirty="0">
                <a:latin typeface="Courier New"/>
                <a:cs typeface="Courier New"/>
              </a:rPr>
              <a:t>compare: </a:t>
            </a:r>
            <a:r>
              <a:rPr sz="1800" b="1" spc="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cmpl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#oxa,n</a:t>
            </a:r>
            <a:endParaRPr sz="1800">
              <a:latin typeface="Courier New"/>
              <a:cs typeface="Courier New"/>
            </a:endParaRPr>
          </a:p>
          <a:p>
            <a:pPr marL="279400" marR="5080">
              <a:lnSpc>
                <a:spcPts val="2630"/>
              </a:lnSpc>
              <a:spcBef>
                <a:spcPts val="95"/>
              </a:spcBef>
              <a:tabLst>
                <a:tab pos="927735" algn="l"/>
              </a:tabLst>
            </a:pPr>
            <a:r>
              <a:rPr sz="1800" b="1" spc="-35" dirty="0">
                <a:latin typeface="Courier New"/>
                <a:cs typeface="Courier New"/>
              </a:rPr>
              <a:t>c</a:t>
            </a:r>
            <a:r>
              <a:rPr sz="1800" b="1" spc="40" dirty="0">
                <a:latin typeface="Courier New"/>
                <a:cs typeface="Courier New"/>
              </a:rPr>
              <a:t>g</a:t>
            </a:r>
            <a:r>
              <a:rPr sz="1800" b="1" dirty="0">
                <a:latin typeface="Courier New"/>
                <a:cs typeface="Courier New"/>
              </a:rPr>
              <a:t>t	</a:t>
            </a:r>
            <a:r>
              <a:rPr sz="1800" b="1" spc="-35" dirty="0">
                <a:latin typeface="Courier New"/>
                <a:cs typeface="Courier New"/>
              </a:rPr>
              <a:t>end</a:t>
            </a:r>
            <a:r>
              <a:rPr sz="1800" b="1" spc="40" dirty="0">
                <a:latin typeface="Courier New"/>
                <a:cs typeface="Courier New"/>
              </a:rPr>
              <a:t>_</a:t>
            </a:r>
            <a:r>
              <a:rPr sz="1800" b="1" spc="-35" dirty="0">
                <a:latin typeface="Courier New"/>
                <a:cs typeface="Courier New"/>
              </a:rPr>
              <a:t>of</a:t>
            </a:r>
            <a:r>
              <a:rPr sz="1800" b="1" spc="40" dirty="0">
                <a:latin typeface="Courier New"/>
                <a:cs typeface="Courier New"/>
              </a:rPr>
              <a:t>_</a:t>
            </a:r>
            <a:r>
              <a:rPr sz="1800" b="1" spc="-35" dirty="0">
                <a:latin typeface="Courier New"/>
                <a:cs typeface="Courier New"/>
              </a:rPr>
              <a:t>lo</a:t>
            </a:r>
            <a:r>
              <a:rPr sz="1800" b="1" spc="40" dirty="0">
                <a:latin typeface="Courier New"/>
                <a:cs typeface="Courier New"/>
              </a:rPr>
              <a:t>o</a:t>
            </a:r>
            <a:r>
              <a:rPr sz="1800" b="1" dirty="0">
                <a:latin typeface="Courier New"/>
                <a:cs typeface="Courier New"/>
              </a:rPr>
              <a:t>p  </a:t>
            </a:r>
            <a:r>
              <a:rPr sz="1800" b="1" spc="-15" dirty="0">
                <a:latin typeface="Courier New"/>
                <a:cs typeface="Courier New"/>
              </a:rPr>
              <a:t>acddl</a:t>
            </a:r>
            <a:r>
              <a:rPr sz="1800" b="1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#0x1,n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b="1" spc="-15" dirty="0">
                <a:latin typeface="Courier New"/>
                <a:cs typeface="Courier New"/>
              </a:rPr>
              <a:t>end_of_loop: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5176" y="4957762"/>
            <a:ext cx="2438400" cy="1676400"/>
          </a:xfrm>
          <a:custGeom>
            <a:avLst/>
            <a:gdLst/>
            <a:ahLst/>
            <a:cxnLst/>
            <a:rect l="l" t="t" r="r" b="b"/>
            <a:pathLst>
              <a:path w="2438400" h="1676400">
                <a:moveTo>
                  <a:pt x="0" y="1676400"/>
                </a:moveTo>
                <a:lnTo>
                  <a:pt x="2438400" y="1676400"/>
                </a:lnTo>
                <a:lnTo>
                  <a:pt x="24384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94169" y="4905311"/>
            <a:ext cx="2205990" cy="167576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800" b="1" spc="-10" dirty="0">
                <a:latin typeface="Courier New"/>
                <a:cs typeface="Courier New"/>
              </a:rPr>
              <a:t>1001010101001101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b="1" spc="-10" dirty="0">
                <a:latin typeface="Courier New"/>
                <a:cs typeface="Courier New"/>
              </a:rPr>
              <a:t>1110010110010100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b="1" spc="-10" dirty="0">
                <a:latin typeface="Courier New"/>
                <a:cs typeface="Courier New"/>
              </a:rPr>
              <a:t>0101010111010010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800" b="1" spc="-10" dirty="0">
                <a:latin typeface="Courier New"/>
                <a:cs typeface="Courier New"/>
              </a:rPr>
              <a:t>0110100110111011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b="1" spc="-10" dirty="0">
                <a:latin typeface="Courier New"/>
                <a:cs typeface="Courier New"/>
              </a:rPr>
              <a:t>1101100101010101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10058" y="4800658"/>
            <a:ext cx="1915160" cy="1838325"/>
            <a:chOff x="3810058" y="4800658"/>
            <a:chExt cx="1915160" cy="183832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4826" y="4805426"/>
              <a:ext cx="1905000" cy="18287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814826" y="4805426"/>
              <a:ext cx="1905000" cy="1828800"/>
            </a:xfrm>
            <a:custGeom>
              <a:avLst/>
              <a:gdLst/>
              <a:ahLst/>
              <a:cxnLst/>
              <a:rect l="l" t="t" r="r" b="b"/>
              <a:pathLst>
                <a:path w="1905000" h="1828800">
                  <a:moveTo>
                    <a:pt x="0" y="914336"/>
                  </a:moveTo>
                  <a:lnTo>
                    <a:pt x="1239" y="867281"/>
                  </a:lnTo>
                  <a:lnTo>
                    <a:pt x="4916" y="820844"/>
                  </a:lnTo>
                  <a:lnTo>
                    <a:pt x="10972" y="775082"/>
                  </a:lnTo>
                  <a:lnTo>
                    <a:pt x="19346" y="730053"/>
                  </a:lnTo>
                  <a:lnTo>
                    <a:pt x="29980" y="685815"/>
                  </a:lnTo>
                  <a:lnTo>
                    <a:pt x="42813" y="642425"/>
                  </a:lnTo>
                  <a:lnTo>
                    <a:pt x="57785" y="599940"/>
                  </a:lnTo>
                  <a:lnTo>
                    <a:pt x="74836" y="558418"/>
                  </a:lnTo>
                  <a:lnTo>
                    <a:pt x="93908" y="517915"/>
                  </a:lnTo>
                  <a:lnTo>
                    <a:pt x="114939" y="478491"/>
                  </a:lnTo>
                  <a:lnTo>
                    <a:pt x="137871" y="440201"/>
                  </a:lnTo>
                  <a:lnTo>
                    <a:pt x="162643" y="403104"/>
                  </a:lnTo>
                  <a:lnTo>
                    <a:pt x="189195" y="367256"/>
                  </a:lnTo>
                  <a:lnTo>
                    <a:pt x="217469" y="332716"/>
                  </a:lnTo>
                  <a:lnTo>
                    <a:pt x="247403" y="299540"/>
                  </a:lnTo>
                  <a:lnTo>
                    <a:pt x="278939" y="267787"/>
                  </a:lnTo>
                  <a:lnTo>
                    <a:pt x="312016" y="237513"/>
                  </a:lnTo>
                  <a:lnTo>
                    <a:pt x="346575" y="208776"/>
                  </a:lnTo>
                  <a:lnTo>
                    <a:pt x="382556" y="181634"/>
                  </a:lnTo>
                  <a:lnTo>
                    <a:pt x="419899" y="156143"/>
                  </a:lnTo>
                  <a:lnTo>
                    <a:pt x="458545" y="132361"/>
                  </a:lnTo>
                  <a:lnTo>
                    <a:pt x="498433" y="110347"/>
                  </a:lnTo>
                  <a:lnTo>
                    <a:pt x="539504" y="90156"/>
                  </a:lnTo>
                  <a:lnTo>
                    <a:pt x="581697" y="71847"/>
                  </a:lnTo>
                  <a:lnTo>
                    <a:pt x="624954" y="55477"/>
                  </a:lnTo>
                  <a:lnTo>
                    <a:pt x="669214" y="41103"/>
                  </a:lnTo>
                  <a:lnTo>
                    <a:pt x="714418" y="28783"/>
                  </a:lnTo>
                  <a:lnTo>
                    <a:pt x="760506" y="18574"/>
                  </a:lnTo>
                  <a:lnTo>
                    <a:pt x="807418" y="10534"/>
                  </a:lnTo>
                  <a:lnTo>
                    <a:pt x="855094" y="4720"/>
                  </a:lnTo>
                  <a:lnTo>
                    <a:pt x="903474" y="1189"/>
                  </a:lnTo>
                  <a:lnTo>
                    <a:pt x="952500" y="0"/>
                  </a:lnTo>
                  <a:lnTo>
                    <a:pt x="1001514" y="1189"/>
                  </a:lnTo>
                  <a:lnTo>
                    <a:pt x="1049884" y="4720"/>
                  </a:lnTo>
                  <a:lnTo>
                    <a:pt x="1097552" y="10534"/>
                  </a:lnTo>
                  <a:lnTo>
                    <a:pt x="1144457" y="18574"/>
                  </a:lnTo>
                  <a:lnTo>
                    <a:pt x="1190538" y="28783"/>
                  </a:lnTo>
                  <a:lnTo>
                    <a:pt x="1235737" y="41103"/>
                  </a:lnTo>
                  <a:lnTo>
                    <a:pt x="1279994" y="55477"/>
                  </a:lnTo>
                  <a:lnTo>
                    <a:pt x="1323248" y="71847"/>
                  </a:lnTo>
                  <a:lnTo>
                    <a:pt x="1365440" y="90156"/>
                  </a:lnTo>
                  <a:lnTo>
                    <a:pt x="1406510" y="110347"/>
                  </a:lnTo>
                  <a:lnTo>
                    <a:pt x="1446398" y="132361"/>
                  </a:lnTo>
                  <a:lnTo>
                    <a:pt x="1485044" y="156143"/>
                  </a:lnTo>
                  <a:lnTo>
                    <a:pt x="1522388" y="181634"/>
                  </a:lnTo>
                  <a:lnTo>
                    <a:pt x="1558371" y="208776"/>
                  </a:lnTo>
                  <a:lnTo>
                    <a:pt x="1592932" y="237513"/>
                  </a:lnTo>
                  <a:lnTo>
                    <a:pt x="1626012" y="267787"/>
                  </a:lnTo>
                  <a:lnTo>
                    <a:pt x="1657551" y="299540"/>
                  </a:lnTo>
                  <a:lnTo>
                    <a:pt x="1687489" y="332716"/>
                  </a:lnTo>
                  <a:lnTo>
                    <a:pt x="1715766" y="367256"/>
                  </a:lnTo>
                  <a:lnTo>
                    <a:pt x="1742323" y="403104"/>
                  </a:lnTo>
                  <a:lnTo>
                    <a:pt x="1767099" y="440201"/>
                  </a:lnTo>
                  <a:lnTo>
                    <a:pt x="1790034" y="478491"/>
                  </a:lnTo>
                  <a:lnTo>
                    <a:pt x="1811070" y="517915"/>
                  </a:lnTo>
                  <a:lnTo>
                    <a:pt x="1830145" y="558418"/>
                  </a:lnTo>
                  <a:lnTo>
                    <a:pt x="1847200" y="599940"/>
                  </a:lnTo>
                  <a:lnTo>
                    <a:pt x="1862176" y="642425"/>
                  </a:lnTo>
                  <a:lnTo>
                    <a:pt x="1875011" y="685815"/>
                  </a:lnTo>
                  <a:lnTo>
                    <a:pt x="1885647" y="730053"/>
                  </a:lnTo>
                  <a:lnTo>
                    <a:pt x="1894024" y="775082"/>
                  </a:lnTo>
                  <a:lnTo>
                    <a:pt x="1900082" y="820844"/>
                  </a:lnTo>
                  <a:lnTo>
                    <a:pt x="1903760" y="867281"/>
                  </a:lnTo>
                  <a:lnTo>
                    <a:pt x="1905000" y="914336"/>
                  </a:lnTo>
                  <a:lnTo>
                    <a:pt x="1903760" y="961391"/>
                  </a:lnTo>
                  <a:lnTo>
                    <a:pt x="1900082" y="1007829"/>
                  </a:lnTo>
                  <a:lnTo>
                    <a:pt x="1894024" y="1053592"/>
                  </a:lnTo>
                  <a:lnTo>
                    <a:pt x="1885647" y="1098621"/>
                  </a:lnTo>
                  <a:lnTo>
                    <a:pt x="1875011" y="1142861"/>
                  </a:lnTo>
                  <a:lnTo>
                    <a:pt x="1862176" y="1186253"/>
                  </a:lnTo>
                  <a:lnTo>
                    <a:pt x="1847200" y="1228740"/>
                  </a:lnTo>
                  <a:lnTo>
                    <a:pt x="1830145" y="1270264"/>
                  </a:lnTo>
                  <a:lnTo>
                    <a:pt x="1811070" y="1310769"/>
                  </a:lnTo>
                  <a:lnTo>
                    <a:pt x="1790034" y="1350196"/>
                  </a:lnTo>
                  <a:lnTo>
                    <a:pt x="1767099" y="1388488"/>
                  </a:lnTo>
                  <a:lnTo>
                    <a:pt x="1742323" y="1425589"/>
                  </a:lnTo>
                  <a:lnTo>
                    <a:pt x="1715766" y="1461439"/>
                  </a:lnTo>
                  <a:lnTo>
                    <a:pt x="1687489" y="1495982"/>
                  </a:lnTo>
                  <a:lnTo>
                    <a:pt x="1657551" y="1529160"/>
                  </a:lnTo>
                  <a:lnTo>
                    <a:pt x="1626012" y="1560917"/>
                  </a:lnTo>
                  <a:lnTo>
                    <a:pt x="1592932" y="1591194"/>
                  </a:lnTo>
                  <a:lnTo>
                    <a:pt x="1558371" y="1619934"/>
                  </a:lnTo>
                  <a:lnTo>
                    <a:pt x="1522388" y="1647079"/>
                  </a:lnTo>
                  <a:lnTo>
                    <a:pt x="1485044" y="1672573"/>
                  </a:lnTo>
                  <a:lnTo>
                    <a:pt x="1446398" y="1696357"/>
                  </a:lnTo>
                  <a:lnTo>
                    <a:pt x="1406510" y="1718374"/>
                  </a:lnTo>
                  <a:lnTo>
                    <a:pt x="1365440" y="1738567"/>
                  </a:lnTo>
                  <a:lnTo>
                    <a:pt x="1323248" y="1756879"/>
                  </a:lnTo>
                  <a:lnTo>
                    <a:pt x="1279994" y="1773251"/>
                  </a:lnTo>
                  <a:lnTo>
                    <a:pt x="1235737" y="1787627"/>
                  </a:lnTo>
                  <a:lnTo>
                    <a:pt x="1190538" y="1799949"/>
                  </a:lnTo>
                  <a:lnTo>
                    <a:pt x="1144457" y="1810159"/>
                  </a:lnTo>
                  <a:lnTo>
                    <a:pt x="1097552" y="1818200"/>
                  </a:lnTo>
                  <a:lnTo>
                    <a:pt x="1049884" y="1824015"/>
                  </a:lnTo>
                  <a:lnTo>
                    <a:pt x="1001514" y="1827546"/>
                  </a:lnTo>
                  <a:lnTo>
                    <a:pt x="952500" y="1828736"/>
                  </a:lnTo>
                  <a:lnTo>
                    <a:pt x="903474" y="1827546"/>
                  </a:lnTo>
                  <a:lnTo>
                    <a:pt x="855094" y="1824015"/>
                  </a:lnTo>
                  <a:lnTo>
                    <a:pt x="807418" y="1818200"/>
                  </a:lnTo>
                  <a:lnTo>
                    <a:pt x="760506" y="1810159"/>
                  </a:lnTo>
                  <a:lnTo>
                    <a:pt x="714418" y="1799949"/>
                  </a:lnTo>
                  <a:lnTo>
                    <a:pt x="669214" y="1787627"/>
                  </a:lnTo>
                  <a:lnTo>
                    <a:pt x="624954" y="1773251"/>
                  </a:lnTo>
                  <a:lnTo>
                    <a:pt x="581697" y="1756879"/>
                  </a:lnTo>
                  <a:lnTo>
                    <a:pt x="539504" y="1738567"/>
                  </a:lnTo>
                  <a:lnTo>
                    <a:pt x="498433" y="1718374"/>
                  </a:lnTo>
                  <a:lnTo>
                    <a:pt x="458545" y="1696357"/>
                  </a:lnTo>
                  <a:lnTo>
                    <a:pt x="419899" y="1672573"/>
                  </a:lnTo>
                  <a:lnTo>
                    <a:pt x="382556" y="1647079"/>
                  </a:lnTo>
                  <a:lnTo>
                    <a:pt x="346575" y="1619934"/>
                  </a:lnTo>
                  <a:lnTo>
                    <a:pt x="312016" y="1591194"/>
                  </a:lnTo>
                  <a:lnTo>
                    <a:pt x="278939" y="1560917"/>
                  </a:lnTo>
                  <a:lnTo>
                    <a:pt x="247403" y="1529160"/>
                  </a:lnTo>
                  <a:lnTo>
                    <a:pt x="217469" y="1495982"/>
                  </a:lnTo>
                  <a:lnTo>
                    <a:pt x="189195" y="1461439"/>
                  </a:lnTo>
                  <a:lnTo>
                    <a:pt x="162643" y="1425589"/>
                  </a:lnTo>
                  <a:lnTo>
                    <a:pt x="137871" y="1388488"/>
                  </a:lnTo>
                  <a:lnTo>
                    <a:pt x="114939" y="1350196"/>
                  </a:lnTo>
                  <a:lnTo>
                    <a:pt x="93908" y="1310769"/>
                  </a:lnTo>
                  <a:lnTo>
                    <a:pt x="74836" y="1270264"/>
                  </a:lnTo>
                  <a:lnTo>
                    <a:pt x="57785" y="1228740"/>
                  </a:lnTo>
                  <a:lnTo>
                    <a:pt x="42813" y="1186253"/>
                  </a:lnTo>
                  <a:lnTo>
                    <a:pt x="29980" y="1142861"/>
                  </a:lnTo>
                  <a:lnTo>
                    <a:pt x="19346" y="1098621"/>
                  </a:lnTo>
                  <a:lnTo>
                    <a:pt x="10972" y="1053592"/>
                  </a:lnTo>
                  <a:lnTo>
                    <a:pt x="4916" y="1007829"/>
                  </a:lnTo>
                  <a:lnTo>
                    <a:pt x="1239" y="961391"/>
                  </a:lnTo>
                  <a:lnTo>
                    <a:pt x="0" y="914336"/>
                  </a:lnTo>
                  <a:close/>
                </a:path>
              </a:pathLst>
            </a:custGeom>
            <a:ln w="953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90289" y="5508307"/>
            <a:ext cx="13550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Assembler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8275" y="1111186"/>
            <a:ext cx="8529320" cy="37623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527685" marR="325120" indent="-514984">
              <a:lnSpc>
                <a:spcPts val="3229"/>
              </a:lnSpc>
              <a:spcBef>
                <a:spcPts val="515"/>
              </a:spcBef>
              <a:buSzPct val="110000"/>
              <a:buFont typeface="Arial MT"/>
              <a:buChar char="•"/>
              <a:tabLst>
                <a:tab pos="527050" algn="l"/>
                <a:tab pos="527685" algn="l"/>
              </a:tabLst>
            </a:pPr>
            <a:r>
              <a:rPr sz="3000" dirty="0">
                <a:solidFill>
                  <a:srgbClr val="2C13DE"/>
                </a:solidFill>
                <a:latin typeface="Calibri"/>
                <a:cs typeface="Calibri"/>
              </a:rPr>
              <a:t>English </a:t>
            </a:r>
            <a:r>
              <a:rPr sz="3000" spc="-5" dirty="0">
                <a:solidFill>
                  <a:srgbClr val="2C13DE"/>
                </a:solidFill>
                <a:latin typeface="Calibri"/>
                <a:cs typeface="Calibri"/>
              </a:rPr>
              <a:t>encrypted </a:t>
            </a:r>
            <a:r>
              <a:rPr sz="3000" spc="-15" dirty="0">
                <a:solidFill>
                  <a:srgbClr val="2C13DE"/>
                </a:solidFill>
                <a:latin typeface="Calibri"/>
                <a:cs typeface="Calibri"/>
              </a:rPr>
              <a:t>words </a:t>
            </a:r>
            <a:r>
              <a:rPr sz="3000" spc="-5" dirty="0">
                <a:latin typeface="Calibri"/>
                <a:cs typeface="Calibri"/>
              </a:rPr>
              <a:t>instead of </a:t>
            </a:r>
            <a:r>
              <a:rPr sz="3000" dirty="0">
                <a:latin typeface="Calibri"/>
                <a:cs typeface="Calibri"/>
              </a:rPr>
              <a:t>codes </a:t>
            </a:r>
            <a:r>
              <a:rPr sz="3000" spc="-50" dirty="0">
                <a:latin typeface="Calibri"/>
                <a:cs typeface="Calibri"/>
              </a:rPr>
              <a:t>(1’s </a:t>
            </a:r>
            <a:r>
              <a:rPr sz="3000" spc="-10" dirty="0">
                <a:latin typeface="Calibri"/>
                <a:cs typeface="Calibri"/>
              </a:rPr>
              <a:t>and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0’s)</a:t>
            </a:r>
            <a:endParaRPr sz="30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785"/>
              </a:spcBef>
              <a:buSzPct val="110000"/>
              <a:buFont typeface="Arial MT"/>
              <a:buChar char="•"/>
              <a:tabLst>
                <a:tab pos="527050" algn="l"/>
                <a:tab pos="527685" algn="l"/>
              </a:tabLst>
            </a:pPr>
            <a:r>
              <a:rPr sz="3000" spc="-25" dirty="0">
                <a:solidFill>
                  <a:srgbClr val="2C13DE"/>
                </a:solidFill>
                <a:latin typeface="Calibri"/>
                <a:cs typeface="Calibri"/>
              </a:rPr>
              <a:t>More</a:t>
            </a:r>
            <a:r>
              <a:rPr sz="3000" spc="7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C13DE"/>
                </a:solidFill>
                <a:latin typeface="Calibri"/>
                <a:cs typeface="Calibri"/>
              </a:rPr>
              <a:t>understandable</a:t>
            </a:r>
            <a:r>
              <a:rPr sz="3000" spc="-7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(for</a:t>
            </a:r>
            <a:r>
              <a:rPr sz="3000" spc="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humans)</a:t>
            </a:r>
            <a:endParaRPr sz="30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830"/>
              </a:spcBef>
              <a:buSzPct val="110000"/>
              <a:buFont typeface="Arial MT"/>
              <a:buChar char="•"/>
              <a:tabLst>
                <a:tab pos="527050" algn="l"/>
                <a:tab pos="527685" algn="l"/>
              </a:tabLst>
            </a:pPr>
            <a:r>
              <a:rPr sz="3000" spc="-15" dirty="0">
                <a:latin typeface="Calibri"/>
                <a:cs typeface="Calibri"/>
              </a:rPr>
              <a:t>Example: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C13DE"/>
                </a:solidFill>
                <a:latin typeface="Calibri"/>
                <a:cs typeface="Calibri"/>
              </a:rPr>
              <a:t>Assembly</a:t>
            </a:r>
            <a:r>
              <a:rPr sz="3000" spc="-10" dirty="0">
                <a:solidFill>
                  <a:srgbClr val="2C13DE"/>
                </a:solidFill>
                <a:latin typeface="Calibri"/>
                <a:cs typeface="Calibri"/>
              </a:rPr>
              <a:t> language</a:t>
            </a:r>
            <a:endParaRPr sz="3000">
              <a:latin typeface="Calibri"/>
              <a:cs typeface="Calibri"/>
            </a:endParaRPr>
          </a:p>
          <a:p>
            <a:pPr marL="527685" marR="782955" indent="-514984">
              <a:lnSpc>
                <a:spcPts val="3310"/>
              </a:lnSpc>
              <a:spcBef>
                <a:spcPts val="1185"/>
              </a:spcBef>
              <a:buSzPct val="110000"/>
              <a:buFont typeface="Arial MT"/>
              <a:buChar char="•"/>
              <a:tabLst>
                <a:tab pos="527050" algn="l"/>
                <a:tab pos="527685" algn="l"/>
              </a:tabLst>
            </a:pPr>
            <a:r>
              <a:rPr sz="3000" spc="-15" dirty="0">
                <a:latin typeface="Calibri"/>
                <a:cs typeface="Calibri"/>
              </a:rPr>
              <a:t>Requires: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C13DE"/>
                </a:solidFill>
                <a:latin typeface="Calibri"/>
                <a:cs typeface="Calibri"/>
              </a:rPr>
              <a:t>“Translation”</a:t>
            </a:r>
            <a:r>
              <a:rPr sz="3000" spc="-13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from</a:t>
            </a:r>
            <a:r>
              <a:rPr sz="3000" spc="70" dirty="0">
                <a:latin typeface="Calibri"/>
                <a:cs typeface="Calibri"/>
              </a:rPr>
              <a:t> </a:t>
            </a:r>
            <a:r>
              <a:rPr sz="3000" spc="5" dirty="0">
                <a:solidFill>
                  <a:srgbClr val="2C13DE"/>
                </a:solidFill>
                <a:latin typeface="Calibri"/>
                <a:cs typeface="Calibri"/>
              </a:rPr>
              <a:t>Assembly</a:t>
            </a:r>
            <a:r>
              <a:rPr sz="3000" spc="-2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code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C13DE"/>
                </a:solidFill>
                <a:latin typeface="Calibri"/>
                <a:cs typeface="Calibri"/>
              </a:rPr>
              <a:t>Machine </a:t>
            </a:r>
            <a:r>
              <a:rPr sz="3000" dirty="0">
                <a:solidFill>
                  <a:srgbClr val="2C13DE"/>
                </a:solidFill>
                <a:latin typeface="Calibri"/>
                <a:cs typeface="Calibri"/>
              </a:rPr>
              <a:t>code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Calibri"/>
              <a:cs typeface="Calibri"/>
            </a:endParaRPr>
          </a:p>
          <a:p>
            <a:pPr marL="533400">
              <a:lnSpc>
                <a:spcPct val="100000"/>
              </a:lnSpc>
              <a:tabLst>
                <a:tab pos="6864350" algn="l"/>
              </a:tabLst>
            </a:pPr>
            <a:r>
              <a:rPr sz="2150" b="1" u="heavy" spc="3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Assembly</a:t>
            </a:r>
            <a:r>
              <a:rPr sz="2150" b="1" u="heavy" spc="-9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 </a:t>
            </a:r>
            <a:r>
              <a:rPr sz="2150" b="1" u="heavy" spc="2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Code</a:t>
            </a:r>
            <a:r>
              <a:rPr sz="2150" b="1" spc="20" dirty="0">
                <a:solidFill>
                  <a:srgbClr val="B80000"/>
                </a:solidFill>
                <a:latin typeface="Calibri"/>
                <a:cs typeface="Calibri"/>
              </a:rPr>
              <a:t>	</a:t>
            </a:r>
            <a:r>
              <a:rPr sz="2150" b="1" u="heavy" spc="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Machine</a:t>
            </a:r>
            <a:r>
              <a:rPr sz="2150" b="1" u="heavy" spc="2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 </a:t>
            </a:r>
            <a:r>
              <a:rPr sz="2150" b="1" u="heavy" spc="1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Code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71800" y="5630702"/>
            <a:ext cx="762635" cy="171450"/>
          </a:xfrm>
          <a:custGeom>
            <a:avLst/>
            <a:gdLst/>
            <a:ahLst/>
            <a:cxnLst/>
            <a:rect l="l" t="t" r="r" b="b"/>
            <a:pathLst>
              <a:path w="762635" h="171450">
                <a:moveTo>
                  <a:pt x="653825" y="104711"/>
                </a:moveTo>
                <a:lnTo>
                  <a:pt x="600328" y="135770"/>
                </a:lnTo>
                <a:lnTo>
                  <a:pt x="594647" y="140788"/>
                </a:lnTo>
                <a:lnTo>
                  <a:pt x="591454" y="147358"/>
                </a:lnTo>
                <a:lnTo>
                  <a:pt x="590952" y="154643"/>
                </a:lnTo>
                <a:lnTo>
                  <a:pt x="593344" y="161805"/>
                </a:lnTo>
                <a:lnTo>
                  <a:pt x="598394" y="167469"/>
                </a:lnTo>
                <a:lnTo>
                  <a:pt x="604980" y="170655"/>
                </a:lnTo>
                <a:lnTo>
                  <a:pt x="612257" y="171143"/>
                </a:lnTo>
                <a:lnTo>
                  <a:pt x="619378" y="168713"/>
                </a:lnTo>
                <a:lnTo>
                  <a:pt x="729427" y="104858"/>
                </a:lnTo>
                <a:lnTo>
                  <a:pt x="653825" y="104711"/>
                </a:lnTo>
                <a:close/>
              </a:path>
              <a:path w="762635" h="171450">
                <a:moveTo>
                  <a:pt x="686487" y="85748"/>
                </a:moveTo>
                <a:lnTo>
                  <a:pt x="653825" y="104711"/>
                </a:lnTo>
                <a:lnTo>
                  <a:pt x="724280" y="104858"/>
                </a:lnTo>
                <a:lnTo>
                  <a:pt x="724280" y="102242"/>
                </a:lnTo>
                <a:lnTo>
                  <a:pt x="714628" y="102242"/>
                </a:lnTo>
                <a:lnTo>
                  <a:pt x="686487" y="85748"/>
                </a:lnTo>
                <a:close/>
              </a:path>
              <a:path w="762635" h="171450">
                <a:moveTo>
                  <a:pt x="612584" y="0"/>
                </a:moveTo>
                <a:lnTo>
                  <a:pt x="605313" y="461"/>
                </a:lnTo>
                <a:lnTo>
                  <a:pt x="598757" y="3622"/>
                </a:lnTo>
                <a:lnTo>
                  <a:pt x="593725" y="9265"/>
                </a:lnTo>
                <a:lnTo>
                  <a:pt x="591258" y="16414"/>
                </a:lnTo>
                <a:lnTo>
                  <a:pt x="591708" y="23700"/>
                </a:lnTo>
                <a:lnTo>
                  <a:pt x="594850" y="30284"/>
                </a:lnTo>
                <a:lnTo>
                  <a:pt x="600455" y="35325"/>
                </a:lnTo>
                <a:lnTo>
                  <a:pt x="653835" y="66611"/>
                </a:lnTo>
                <a:lnTo>
                  <a:pt x="724280" y="66758"/>
                </a:lnTo>
                <a:lnTo>
                  <a:pt x="724280" y="104858"/>
                </a:lnTo>
                <a:lnTo>
                  <a:pt x="729427" y="104858"/>
                </a:lnTo>
                <a:lnTo>
                  <a:pt x="762126" y="85884"/>
                </a:lnTo>
                <a:lnTo>
                  <a:pt x="619760" y="2458"/>
                </a:lnTo>
                <a:lnTo>
                  <a:pt x="612584" y="0"/>
                </a:lnTo>
                <a:close/>
              </a:path>
              <a:path w="762635" h="171450">
                <a:moveTo>
                  <a:pt x="0" y="65247"/>
                </a:moveTo>
                <a:lnTo>
                  <a:pt x="0" y="103347"/>
                </a:lnTo>
                <a:lnTo>
                  <a:pt x="653825" y="104711"/>
                </a:lnTo>
                <a:lnTo>
                  <a:pt x="686487" y="85748"/>
                </a:lnTo>
                <a:lnTo>
                  <a:pt x="653835" y="66611"/>
                </a:lnTo>
                <a:lnTo>
                  <a:pt x="0" y="65247"/>
                </a:lnTo>
                <a:close/>
              </a:path>
              <a:path w="762635" h="171450">
                <a:moveTo>
                  <a:pt x="714755" y="69336"/>
                </a:moveTo>
                <a:lnTo>
                  <a:pt x="686487" y="85748"/>
                </a:lnTo>
                <a:lnTo>
                  <a:pt x="714628" y="102242"/>
                </a:lnTo>
                <a:lnTo>
                  <a:pt x="714755" y="69336"/>
                </a:lnTo>
                <a:close/>
              </a:path>
              <a:path w="762635" h="171450">
                <a:moveTo>
                  <a:pt x="724280" y="69336"/>
                </a:moveTo>
                <a:lnTo>
                  <a:pt x="714755" y="69336"/>
                </a:lnTo>
                <a:lnTo>
                  <a:pt x="714628" y="102242"/>
                </a:lnTo>
                <a:lnTo>
                  <a:pt x="724280" y="102242"/>
                </a:lnTo>
                <a:lnTo>
                  <a:pt x="724280" y="69336"/>
                </a:lnTo>
                <a:close/>
              </a:path>
              <a:path w="762635" h="171450">
                <a:moveTo>
                  <a:pt x="653835" y="66611"/>
                </a:moveTo>
                <a:lnTo>
                  <a:pt x="686487" y="85748"/>
                </a:lnTo>
                <a:lnTo>
                  <a:pt x="714755" y="69336"/>
                </a:lnTo>
                <a:lnTo>
                  <a:pt x="724280" y="69336"/>
                </a:lnTo>
                <a:lnTo>
                  <a:pt x="724280" y="66758"/>
                </a:lnTo>
                <a:lnTo>
                  <a:pt x="653835" y="66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72150" y="5554545"/>
            <a:ext cx="762635" cy="171450"/>
          </a:xfrm>
          <a:custGeom>
            <a:avLst/>
            <a:gdLst/>
            <a:ahLst/>
            <a:cxnLst/>
            <a:rect l="l" t="t" r="r" b="b"/>
            <a:pathLst>
              <a:path w="762634" h="171450">
                <a:moveTo>
                  <a:pt x="653825" y="104668"/>
                </a:moveTo>
                <a:lnTo>
                  <a:pt x="600328" y="135727"/>
                </a:lnTo>
                <a:lnTo>
                  <a:pt x="594647" y="140745"/>
                </a:lnTo>
                <a:lnTo>
                  <a:pt x="591454" y="147316"/>
                </a:lnTo>
                <a:lnTo>
                  <a:pt x="590952" y="154601"/>
                </a:lnTo>
                <a:lnTo>
                  <a:pt x="593344" y="161762"/>
                </a:lnTo>
                <a:lnTo>
                  <a:pt x="598394" y="167426"/>
                </a:lnTo>
                <a:lnTo>
                  <a:pt x="604980" y="170612"/>
                </a:lnTo>
                <a:lnTo>
                  <a:pt x="612257" y="171101"/>
                </a:lnTo>
                <a:lnTo>
                  <a:pt x="619378" y="168671"/>
                </a:lnTo>
                <a:lnTo>
                  <a:pt x="729427" y="104815"/>
                </a:lnTo>
                <a:lnTo>
                  <a:pt x="653825" y="104668"/>
                </a:lnTo>
                <a:close/>
              </a:path>
              <a:path w="762634" h="171450">
                <a:moveTo>
                  <a:pt x="686487" y="85706"/>
                </a:moveTo>
                <a:lnTo>
                  <a:pt x="653825" y="104668"/>
                </a:lnTo>
                <a:lnTo>
                  <a:pt x="724280" y="104815"/>
                </a:lnTo>
                <a:lnTo>
                  <a:pt x="724280" y="102199"/>
                </a:lnTo>
                <a:lnTo>
                  <a:pt x="714628" y="102199"/>
                </a:lnTo>
                <a:lnTo>
                  <a:pt x="686487" y="85706"/>
                </a:lnTo>
                <a:close/>
              </a:path>
              <a:path w="762634" h="171450">
                <a:moveTo>
                  <a:pt x="612584" y="0"/>
                </a:moveTo>
                <a:lnTo>
                  <a:pt x="605313" y="450"/>
                </a:lnTo>
                <a:lnTo>
                  <a:pt x="598757" y="3591"/>
                </a:lnTo>
                <a:lnTo>
                  <a:pt x="593725" y="9197"/>
                </a:lnTo>
                <a:lnTo>
                  <a:pt x="591258" y="16391"/>
                </a:lnTo>
                <a:lnTo>
                  <a:pt x="591708" y="23697"/>
                </a:lnTo>
                <a:lnTo>
                  <a:pt x="594850" y="30275"/>
                </a:lnTo>
                <a:lnTo>
                  <a:pt x="600455" y="35283"/>
                </a:lnTo>
                <a:lnTo>
                  <a:pt x="653835" y="66568"/>
                </a:lnTo>
                <a:lnTo>
                  <a:pt x="724280" y="66715"/>
                </a:lnTo>
                <a:lnTo>
                  <a:pt x="724280" y="104815"/>
                </a:lnTo>
                <a:lnTo>
                  <a:pt x="729427" y="104815"/>
                </a:lnTo>
                <a:lnTo>
                  <a:pt x="762126" y="85842"/>
                </a:lnTo>
                <a:lnTo>
                  <a:pt x="619760" y="2466"/>
                </a:lnTo>
                <a:lnTo>
                  <a:pt x="612584" y="0"/>
                </a:lnTo>
                <a:close/>
              </a:path>
              <a:path w="762634" h="171450">
                <a:moveTo>
                  <a:pt x="0" y="65204"/>
                </a:moveTo>
                <a:lnTo>
                  <a:pt x="0" y="103304"/>
                </a:lnTo>
                <a:lnTo>
                  <a:pt x="653825" y="104668"/>
                </a:lnTo>
                <a:lnTo>
                  <a:pt x="686487" y="85706"/>
                </a:lnTo>
                <a:lnTo>
                  <a:pt x="653835" y="66568"/>
                </a:lnTo>
                <a:lnTo>
                  <a:pt x="0" y="65204"/>
                </a:lnTo>
                <a:close/>
              </a:path>
              <a:path w="762634" h="171450">
                <a:moveTo>
                  <a:pt x="714755" y="69293"/>
                </a:moveTo>
                <a:lnTo>
                  <a:pt x="686487" y="85706"/>
                </a:lnTo>
                <a:lnTo>
                  <a:pt x="714628" y="102199"/>
                </a:lnTo>
                <a:lnTo>
                  <a:pt x="714755" y="69293"/>
                </a:lnTo>
                <a:close/>
              </a:path>
              <a:path w="762634" h="171450">
                <a:moveTo>
                  <a:pt x="724280" y="69293"/>
                </a:moveTo>
                <a:lnTo>
                  <a:pt x="714755" y="69293"/>
                </a:lnTo>
                <a:lnTo>
                  <a:pt x="714628" y="102199"/>
                </a:lnTo>
                <a:lnTo>
                  <a:pt x="724280" y="102199"/>
                </a:lnTo>
                <a:lnTo>
                  <a:pt x="724280" y="69293"/>
                </a:lnTo>
                <a:close/>
              </a:path>
              <a:path w="762634" h="171450">
                <a:moveTo>
                  <a:pt x="653835" y="66568"/>
                </a:moveTo>
                <a:lnTo>
                  <a:pt x="686487" y="85706"/>
                </a:lnTo>
                <a:lnTo>
                  <a:pt x="714755" y="69293"/>
                </a:lnTo>
                <a:lnTo>
                  <a:pt x="724280" y="69293"/>
                </a:lnTo>
                <a:lnTo>
                  <a:pt x="724280" y="66715"/>
                </a:lnTo>
                <a:lnTo>
                  <a:pt x="653835" y="6656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77" y="175894"/>
            <a:ext cx="46685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10" dirty="0">
                <a:solidFill>
                  <a:srgbClr val="B80000"/>
                </a:solidFill>
              </a:rPr>
              <a:t>3.</a:t>
            </a:r>
            <a:r>
              <a:rPr sz="3950" spc="-15" dirty="0">
                <a:solidFill>
                  <a:srgbClr val="B80000"/>
                </a:solidFill>
              </a:rPr>
              <a:t> </a:t>
            </a:r>
            <a:r>
              <a:rPr sz="3950" spc="20" dirty="0">
                <a:solidFill>
                  <a:srgbClr val="B80000"/>
                </a:solidFill>
              </a:rPr>
              <a:t>High</a:t>
            </a:r>
            <a:r>
              <a:rPr sz="3950" spc="-50" dirty="0">
                <a:solidFill>
                  <a:srgbClr val="B80000"/>
                </a:solidFill>
              </a:rPr>
              <a:t> </a:t>
            </a:r>
            <a:r>
              <a:rPr sz="3950" spc="-15" dirty="0">
                <a:solidFill>
                  <a:srgbClr val="B80000"/>
                </a:solidFill>
              </a:rPr>
              <a:t>level</a:t>
            </a:r>
            <a:r>
              <a:rPr sz="3950" spc="150" dirty="0">
                <a:solidFill>
                  <a:srgbClr val="B80000"/>
                </a:solidFill>
              </a:rPr>
              <a:t> </a:t>
            </a:r>
            <a:r>
              <a:rPr sz="3950" spc="20" dirty="0">
                <a:solidFill>
                  <a:srgbClr val="B80000"/>
                </a:solidFill>
              </a:rPr>
              <a:t>languages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68275" y="1050556"/>
            <a:ext cx="7839709" cy="36741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580"/>
              </a:spcBef>
              <a:buSzPct val="110000"/>
              <a:buFont typeface="Arial MT"/>
              <a:buChar char="•"/>
              <a:tabLst>
                <a:tab pos="527050" algn="l"/>
                <a:tab pos="527685" algn="l"/>
              </a:tabLst>
            </a:pPr>
            <a:r>
              <a:rPr sz="3000" spc="-10" dirty="0">
                <a:solidFill>
                  <a:srgbClr val="2C13DE"/>
                </a:solidFill>
                <a:latin typeface="Calibri"/>
                <a:cs typeface="Calibri"/>
              </a:rPr>
              <a:t>Mostly</a:t>
            </a:r>
            <a:r>
              <a:rPr sz="3000" spc="-2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C13DE"/>
                </a:solidFill>
                <a:latin typeface="Calibri"/>
                <a:cs typeface="Calibri"/>
              </a:rPr>
              <a:t>machine</a:t>
            </a:r>
            <a:r>
              <a:rPr sz="3000" spc="-1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C13DE"/>
                </a:solidFill>
                <a:latin typeface="Calibri"/>
                <a:cs typeface="Calibri"/>
              </a:rPr>
              <a:t>independent</a:t>
            </a:r>
            <a:endParaRPr sz="3000" dirty="0">
              <a:latin typeface="Calibri"/>
              <a:cs typeface="Calibri"/>
            </a:endParaRPr>
          </a:p>
          <a:p>
            <a:pPr marL="527685" marR="5080" indent="-514984">
              <a:lnSpc>
                <a:spcPts val="3229"/>
              </a:lnSpc>
              <a:spcBef>
                <a:spcPts val="1245"/>
              </a:spcBef>
              <a:buSzPct val="110000"/>
              <a:buFont typeface="Arial MT"/>
              <a:buChar char="•"/>
              <a:tabLst>
                <a:tab pos="527050" algn="l"/>
                <a:tab pos="527685" algn="l"/>
              </a:tabLst>
            </a:pPr>
            <a:r>
              <a:rPr sz="3000" spc="-5" dirty="0">
                <a:latin typeface="Calibri"/>
                <a:cs typeface="Calibri"/>
              </a:rPr>
              <a:t>Close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2C13DE"/>
                </a:solidFill>
                <a:latin typeface="Calibri"/>
                <a:cs typeface="Calibri"/>
              </a:rPr>
              <a:t>natural</a:t>
            </a:r>
            <a:r>
              <a:rPr sz="3000" spc="4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C13DE"/>
                </a:solidFill>
                <a:latin typeface="Calibri"/>
                <a:cs typeface="Calibri"/>
              </a:rPr>
              <a:t>language</a:t>
            </a:r>
            <a:r>
              <a:rPr sz="300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(English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like</a:t>
            </a:r>
            <a:r>
              <a:rPr sz="3000" spc="-5" dirty="0">
                <a:latin typeface="Calibri"/>
                <a:cs typeface="Calibri"/>
              </a:rPr>
              <a:t> language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keywords)</a:t>
            </a:r>
            <a:endParaRPr sz="3000" dirty="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885"/>
              </a:spcBef>
              <a:buSzPct val="110909"/>
              <a:buFont typeface="Arial MT"/>
              <a:buChar char="•"/>
              <a:tabLst>
                <a:tab pos="527050" algn="l"/>
                <a:tab pos="527685" algn="l"/>
                <a:tab pos="4892675" algn="l"/>
              </a:tabLst>
            </a:pPr>
            <a:r>
              <a:rPr sz="2750" spc="-35" dirty="0">
                <a:solidFill>
                  <a:srgbClr val="008000"/>
                </a:solidFill>
                <a:latin typeface="Calibri"/>
                <a:cs typeface="Calibri"/>
              </a:rPr>
              <a:t>Easy</a:t>
            </a:r>
            <a:r>
              <a:rPr sz="2750" spc="15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008000"/>
                </a:solidFill>
                <a:latin typeface="Calibri"/>
                <a:cs typeface="Calibri"/>
              </a:rPr>
              <a:t>to</a:t>
            </a:r>
            <a:r>
              <a:rPr sz="2750" spc="2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08000"/>
                </a:solidFill>
                <a:latin typeface="Calibri"/>
                <a:cs typeface="Calibri"/>
              </a:rPr>
              <a:t>write</a:t>
            </a:r>
            <a:r>
              <a:rPr sz="2750" spc="10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008000"/>
                </a:solidFill>
                <a:latin typeface="Calibri"/>
                <a:cs typeface="Calibri"/>
              </a:rPr>
              <a:t>and</a:t>
            </a:r>
            <a:r>
              <a:rPr sz="2750" spc="10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750" spc="-20" dirty="0">
                <a:solidFill>
                  <a:srgbClr val="008000"/>
                </a:solidFill>
                <a:latin typeface="Calibri"/>
                <a:cs typeface="Calibri"/>
              </a:rPr>
              <a:t>understand</a:t>
            </a:r>
            <a:r>
              <a:rPr lang="en-US" sz="2750" spc="-2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008000"/>
                </a:solidFill>
                <a:latin typeface="Calibri"/>
                <a:cs typeface="Calibri"/>
              </a:rPr>
              <a:t>programs</a:t>
            </a:r>
            <a:endParaRPr sz="2750" dirty="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905"/>
              </a:spcBef>
              <a:buSzPct val="110909"/>
              <a:buFont typeface="Arial MT"/>
              <a:buChar char="•"/>
              <a:tabLst>
                <a:tab pos="527050" algn="l"/>
                <a:tab pos="527685" algn="l"/>
              </a:tabLst>
            </a:pPr>
            <a:r>
              <a:rPr sz="2750" spc="-35" dirty="0">
                <a:solidFill>
                  <a:srgbClr val="008000"/>
                </a:solidFill>
                <a:latin typeface="Calibri"/>
                <a:cs typeface="Calibri"/>
              </a:rPr>
              <a:t>Easy</a:t>
            </a:r>
            <a:r>
              <a:rPr sz="2750" spc="13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08000"/>
                </a:solidFill>
                <a:latin typeface="Calibri"/>
                <a:cs typeface="Calibri"/>
              </a:rPr>
              <a:t>to</a:t>
            </a:r>
            <a:r>
              <a:rPr sz="2750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08000"/>
                </a:solidFill>
                <a:latin typeface="Calibri"/>
                <a:cs typeface="Calibri"/>
              </a:rPr>
              <a:t>debug</a:t>
            </a:r>
            <a:r>
              <a:rPr sz="2750" spc="24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008000"/>
                </a:solidFill>
                <a:latin typeface="Calibri"/>
                <a:cs typeface="Calibri"/>
              </a:rPr>
              <a:t>and</a:t>
            </a:r>
            <a:r>
              <a:rPr sz="2750" spc="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08000"/>
                </a:solidFill>
                <a:latin typeface="Calibri"/>
                <a:cs typeface="Calibri"/>
              </a:rPr>
              <a:t>maintain</a:t>
            </a:r>
            <a:r>
              <a:rPr sz="2750" spc="8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750" spc="15" dirty="0">
                <a:solidFill>
                  <a:srgbClr val="008000"/>
                </a:solidFill>
                <a:latin typeface="Calibri"/>
                <a:cs typeface="Calibri"/>
              </a:rPr>
              <a:t>code</a:t>
            </a:r>
            <a:endParaRPr sz="2750" dirty="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980"/>
              </a:spcBef>
              <a:buSzPct val="110909"/>
              <a:buFont typeface="Arial MT"/>
              <a:buChar char="•"/>
              <a:tabLst>
                <a:tab pos="527050" algn="l"/>
                <a:tab pos="527685" algn="l"/>
              </a:tabLst>
            </a:pPr>
            <a:r>
              <a:rPr sz="2750" spc="-20" dirty="0">
                <a:solidFill>
                  <a:srgbClr val="B80000"/>
                </a:solidFill>
                <a:latin typeface="Calibri"/>
                <a:cs typeface="Calibri"/>
              </a:rPr>
              <a:t>Requires</a:t>
            </a:r>
            <a:r>
              <a:rPr sz="2750" spc="23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B80000"/>
                </a:solidFill>
                <a:latin typeface="Calibri"/>
                <a:cs typeface="Calibri"/>
              </a:rPr>
              <a:t>compilers</a:t>
            </a:r>
            <a:r>
              <a:rPr sz="2750" spc="16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B80000"/>
                </a:solidFill>
                <a:latin typeface="Calibri"/>
                <a:cs typeface="Calibri"/>
              </a:rPr>
              <a:t>to</a:t>
            </a:r>
            <a:r>
              <a:rPr sz="2750" spc="1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B80000"/>
                </a:solidFill>
                <a:latin typeface="Calibri"/>
                <a:cs typeface="Calibri"/>
              </a:rPr>
              <a:t>translate</a:t>
            </a:r>
            <a:r>
              <a:rPr sz="2750" spc="17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B80000"/>
                </a:solidFill>
                <a:latin typeface="Calibri"/>
                <a:cs typeface="Calibri"/>
              </a:rPr>
              <a:t>to</a:t>
            </a:r>
            <a:r>
              <a:rPr sz="2750" spc="1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B80000"/>
                </a:solidFill>
                <a:latin typeface="Calibri"/>
                <a:cs typeface="Calibri"/>
              </a:rPr>
              <a:t>machine</a:t>
            </a:r>
            <a:r>
              <a:rPr sz="2750" spc="17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2750" spc="15" dirty="0">
                <a:solidFill>
                  <a:srgbClr val="B80000"/>
                </a:solidFill>
                <a:latin typeface="Calibri"/>
                <a:cs typeface="Calibri"/>
              </a:rPr>
              <a:t>code</a:t>
            </a:r>
            <a:endParaRPr sz="2750" dirty="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905"/>
              </a:spcBef>
              <a:buSzPct val="110909"/>
              <a:buFont typeface="Arial MT"/>
              <a:buChar char="•"/>
              <a:tabLst>
                <a:tab pos="527050" algn="l"/>
                <a:tab pos="527685" algn="l"/>
              </a:tabLst>
            </a:pPr>
            <a:r>
              <a:rPr sz="2750" spc="-5" dirty="0">
                <a:solidFill>
                  <a:srgbClr val="B80000"/>
                </a:solidFill>
                <a:latin typeface="Calibri"/>
                <a:cs typeface="Calibri"/>
              </a:rPr>
              <a:t>Slower</a:t>
            </a:r>
            <a:r>
              <a:rPr sz="2750" spc="114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B80000"/>
                </a:solidFill>
                <a:latin typeface="Calibri"/>
                <a:cs typeface="Calibri"/>
              </a:rPr>
              <a:t>than</a:t>
            </a:r>
            <a:r>
              <a:rPr sz="2750" spc="8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B80000"/>
                </a:solidFill>
                <a:latin typeface="Calibri"/>
                <a:cs typeface="Calibri"/>
              </a:rPr>
              <a:t>low-level</a:t>
            </a:r>
            <a:r>
              <a:rPr sz="2750" spc="15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B80000"/>
                </a:solidFill>
                <a:latin typeface="Calibri"/>
                <a:cs typeface="Calibri"/>
              </a:rPr>
              <a:t>languages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 flipV="1">
            <a:off x="0" y="808354"/>
            <a:ext cx="9144000" cy="49663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77" y="175894"/>
            <a:ext cx="667893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10" dirty="0">
                <a:solidFill>
                  <a:srgbClr val="B80000"/>
                </a:solidFill>
              </a:rPr>
              <a:t>3.</a:t>
            </a:r>
            <a:r>
              <a:rPr sz="3950" spc="-10" dirty="0">
                <a:solidFill>
                  <a:srgbClr val="B80000"/>
                </a:solidFill>
              </a:rPr>
              <a:t> </a:t>
            </a:r>
            <a:r>
              <a:rPr sz="3950" spc="20" dirty="0">
                <a:solidFill>
                  <a:srgbClr val="B80000"/>
                </a:solidFill>
              </a:rPr>
              <a:t>High</a:t>
            </a:r>
            <a:r>
              <a:rPr sz="3950" spc="-40" dirty="0">
                <a:solidFill>
                  <a:srgbClr val="B80000"/>
                </a:solidFill>
              </a:rPr>
              <a:t> </a:t>
            </a:r>
            <a:r>
              <a:rPr sz="3950" spc="-15" dirty="0">
                <a:solidFill>
                  <a:srgbClr val="B80000"/>
                </a:solidFill>
              </a:rPr>
              <a:t>level</a:t>
            </a:r>
            <a:r>
              <a:rPr sz="3950" spc="155" dirty="0">
                <a:solidFill>
                  <a:srgbClr val="B80000"/>
                </a:solidFill>
              </a:rPr>
              <a:t> </a:t>
            </a:r>
            <a:r>
              <a:rPr sz="3950" spc="20" dirty="0">
                <a:solidFill>
                  <a:srgbClr val="B80000"/>
                </a:solidFill>
              </a:rPr>
              <a:t>languages</a:t>
            </a:r>
            <a:r>
              <a:rPr sz="3950" spc="-50" dirty="0">
                <a:solidFill>
                  <a:srgbClr val="B80000"/>
                </a:solidFill>
              </a:rPr>
              <a:t> </a:t>
            </a:r>
            <a:r>
              <a:rPr sz="3950" spc="-5" dirty="0">
                <a:solidFill>
                  <a:srgbClr val="B80000"/>
                </a:solidFill>
              </a:rPr>
              <a:t>examples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68275" y="1111186"/>
            <a:ext cx="8613140" cy="439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00"/>
              </a:spcBef>
              <a:buSzPct val="110000"/>
              <a:buFont typeface="Arial MT"/>
              <a:buChar char="•"/>
              <a:tabLst>
                <a:tab pos="527050" algn="l"/>
                <a:tab pos="527685" algn="l"/>
              </a:tabLst>
            </a:pPr>
            <a:r>
              <a:rPr sz="3000" spc="-10" dirty="0">
                <a:latin typeface="Calibri"/>
                <a:cs typeface="Calibri"/>
              </a:rPr>
              <a:t>Some</a:t>
            </a:r>
            <a:r>
              <a:rPr sz="3000" spc="-15" dirty="0">
                <a:latin typeface="Calibri"/>
                <a:cs typeface="Calibri"/>
              </a:rPr>
              <a:t> Popular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High-Level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languages</a:t>
            </a:r>
            <a:endParaRPr sz="3000">
              <a:latin typeface="Calibri"/>
              <a:cs typeface="Calibri"/>
            </a:endParaRPr>
          </a:p>
          <a:p>
            <a:pPr marL="927735" lvl="1" indent="-514984">
              <a:lnSpc>
                <a:spcPct val="100000"/>
              </a:lnSpc>
              <a:spcBef>
                <a:spcPts val="254"/>
              </a:spcBef>
              <a:buSzPct val="109615"/>
              <a:buFont typeface="Arial MT"/>
              <a:buChar char="•"/>
              <a:tabLst>
                <a:tab pos="927735" algn="l"/>
                <a:tab pos="928369" algn="l"/>
              </a:tabLst>
            </a:pPr>
            <a:r>
              <a:rPr sz="2600" spc="10" dirty="0">
                <a:solidFill>
                  <a:srgbClr val="2C13DE"/>
                </a:solidFill>
                <a:latin typeface="Calibri"/>
                <a:cs typeface="Calibri"/>
              </a:rPr>
              <a:t>COBOL</a:t>
            </a:r>
            <a:r>
              <a:rPr sz="2600" spc="-12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(COmmon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Business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Oriented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Language)</a:t>
            </a:r>
            <a:endParaRPr sz="2600">
              <a:latin typeface="Calibri"/>
              <a:cs typeface="Calibri"/>
            </a:endParaRPr>
          </a:p>
          <a:p>
            <a:pPr marL="927735" lvl="1" indent="-514984">
              <a:lnSpc>
                <a:spcPct val="100000"/>
              </a:lnSpc>
              <a:spcBef>
                <a:spcPts val="335"/>
              </a:spcBef>
              <a:buSzPct val="109615"/>
              <a:buFont typeface="Arial MT"/>
              <a:buChar char="•"/>
              <a:tabLst>
                <a:tab pos="927735" algn="l"/>
                <a:tab pos="928369" algn="l"/>
              </a:tabLst>
            </a:pPr>
            <a:r>
              <a:rPr sz="2600" spc="5" dirty="0">
                <a:solidFill>
                  <a:srgbClr val="2C13DE"/>
                </a:solidFill>
                <a:latin typeface="Calibri"/>
                <a:cs typeface="Calibri"/>
              </a:rPr>
              <a:t>FORTRAN</a:t>
            </a:r>
            <a:r>
              <a:rPr sz="2600" spc="-12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(FORmula</a:t>
            </a:r>
            <a:r>
              <a:rPr sz="2600" spc="-13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TRANslation)</a:t>
            </a:r>
            <a:endParaRPr sz="2600">
              <a:latin typeface="Calibri"/>
              <a:cs typeface="Calibri"/>
            </a:endParaRPr>
          </a:p>
          <a:p>
            <a:pPr marL="927735" lvl="1" indent="-514984">
              <a:lnSpc>
                <a:spcPct val="100000"/>
              </a:lnSpc>
              <a:spcBef>
                <a:spcPts val="260"/>
              </a:spcBef>
              <a:buSzPct val="109615"/>
              <a:buFont typeface="Arial MT"/>
              <a:buChar char="•"/>
              <a:tabLst>
                <a:tab pos="927735" algn="l"/>
                <a:tab pos="928369" algn="l"/>
              </a:tabLst>
            </a:pPr>
            <a:r>
              <a:rPr sz="2600" spc="5" dirty="0">
                <a:solidFill>
                  <a:srgbClr val="2C13DE"/>
                </a:solidFill>
                <a:latin typeface="Calibri"/>
                <a:cs typeface="Calibri"/>
              </a:rPr>
              <a:t>BASIC</a:t>
            </a:r>
            <a:r>
              <a:rPr sz="2600" spc="-11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(Beginner</a:t>
            </a:r>
            <a:r>
              <a:rPr sz="2600" spc="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All-purpose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Symbolic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Instructional</a:t>
            </a:r>
            <a:r>
              <a:rPr sz="2600" spc="-1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Code)</a:t>
            </a:r>
            <a:endParaRPr sz="2600">
              <a:latin typeface="Calibri"/>
              <a:cs typeface="Calibri"/>
            </a:endParaRPr>
          </a:p>
          <a:p>
            <a:pPr marL="927735" lvl="1" indent="-514984">
              <a:lnSpc>
                <a:spcPct val="100000"/>
              </a:lnSpc>
              <a:spcBef>
                <a:spcPts val="335"/>
              </a:spcBef>
              <a:buSzPct val="109615"/>
              <a:buFont typeface="Arial MT"/>
              <a:buChar char="•"/>
              <a:tabLst>
                <a:tab pos="927735" algn="l"/>
                <a:tab pos="928369" algn="l"/>
              </a:tabLst>
            </a:pPr>
            <a:r>
              <a:rPr sz="2600" spc="-70" dirty="0">
                <a:solidFill>
                  <a:srgbClr val="2C13DE"/>
                </a:solidFill>
                <a:latin typeface="Calibri"/>
                <a:cs typeface="Calibri"/>
              </a:rPr>
              <a:t>P</a:t>
            </a:r>
            <a:r>
              <a:rPr sz="2600" spc="25" dirty="0">
                <a:solidFill>
                  <a:srgbClr val="2C13DE"/>
                </a:solidFill>
                <a:latin typeface="Calibri"/>
                <a:cs typeface="Calibri"/>
              </a:rPr>
              <a:t>a</a:t>
            </a:r>
            <a:r>
              <a:rPr sz="2600" spc="30" dirty="0">
                <a:solidFill>
                  <a:srgbClr val="2C13DE"/>
                </a:solidFill>
                <a:latin typeface="Calibri"/>
                <a:cs typeface="Calibri"/>
              </a:rPr>
              <a:t>s</a:t>
            </a:r>
            <a:r>
              <a:rPr sz="2600" spc="20" dirty="0">
                <a:solidFill>
                  <a:srgbClr val="2C13DE"/>
                </a:solidFill>
                <a:latin typeface="Calibri"/>
                <a:cs typeface="Calibri"/>
              </a:rPr>
              <a:t>c</a:t>
            </a:r>
            <a:r>
              <a:rPr sz="2600" spc="25" dirty="0">
                <a:solidFill>
                  <a:srgbClr val="2C13DE"/>
                </a:solidFill>
                <a:latin typeface="Calibri"/>
                <a:cs typeface="Calibri"/>
              </a:rPr>
              <a:t>a</a:t>
            </a:r>
            <a:r>
              <a:rPr sz="2600" spc="5" dirty="0">
                <a:solidFill>
                  <a:srgbClr val="2C13DE"/>
                </a:solidFill>
                <a:latin typeface="Calibri"/>
                <a:cs typeface="Calibri"/>
              </a:rPr>
              <a:t>l</a:t>
            </a:r>
            <a:r>
              <a:rPr sz="2600" spc="-14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600" spc="30" dirty="0">
                <a:latin typeface="Calibri"/>
                <a:cs typeface="Calibri"/>
              </a:rPr>
              <a:t>(</a:t>
            </a:r>
            <a:r>
              <a:rPr sz="2600" spc="-15" dirty="0">
                <a:latin typeface="Calibri"/>
                <a:cs typeface="Calibri"/>
              </a:rPr>
              <a:t>n</a:t>
            </a:r>
            <a:r>
              <a:rPr sz="2600" spc="25" dirty="0">
                <a:latin typeface="Calibri"/>
                <a:cs typeface="Calibri"/>
              </a:rPr>
              <a:t>a</a:t>
            </a:r>
            <a:r>
              <a:rPr sz="2600" spc="20" dirty="0">
                <a:latin typeface="Calibri"/>
                <a:cs typeface="Calibri"/>
              </a:rPr>
              <a:t>m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15" dirty="0">
                <a:latin typeface="Calibri"/>
                <a:cs typeface="Calibri"/>
              </a:rPr>
              <a:t>d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f</a:t>
            </a:r>
            <a:r>
              <a:rPr sz="2600" spc="-25" dirty="0">
                <a:latin typeface="Calibri"/>
                <a:cs typeface="Calibri"/>
              </a:rPr>
              <a:t>o</a:t>
            </a:r>
            <a:r>
              <a:rPr sz="2600" spc="1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l</a:t>
            </a:r>
            <a:r>
              <a:rPr sz="2600" spc="2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25" dirty="0">
                <a:latin typeface="Calibri"/>
                <a:cs typeface="Calibri"/>
              </a:rPr>
              <a:t>s</a:t>
            </a:r>
            <a:r>
              <a:rPr sz="2600" spc="10" dirty="0">
                <a:latin typeface="Calibri"/>
                <a:cs typeface="Calibri"/>
              </a:rPr>
              <a:t>e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70" dirty="0">
                <a:latin typeface="Calibri"/>
                <a:cs typeface="Calibri"/>
              </a:rPr>
              <a:t>P</a:t>
            </a:r>
            <a:r>
              <a:rPr sz="2600" spc="20" dirty="0">
                <a:latin typeface="Calibri"/>
                <a:cs typeface="Calibri"/>
              </a:rPr>
              <a:t>a</a:t>
            </a:r>
            <a:r>
              <a:rPr sz="2600" spc="25" dirty="0">
                <a:latin typeface="Calibri"/>
                <a:cs typeface="Calibri"/>
              </a:rPr>
              <a:t>s</a:t>
            </a:r>
            <a:r>
              <a:rPr sz="2600" spc="20" dirty="0">
                <a:latin typeface="Calibri"/>
                <a:cs typeface="Calibri"/>
              </a:rPr>
              <a:t>ca</a:t>
            </a:r>
            <a:r>
              <a:rPr sz="2600" spc="5" dirty="0">
                <a:latin typeface="Calibri"/>
                <a:cs typeface="Calibri"/>
              </a:rPr>
              <a:t>l)</a:t>
            </a:r>
            <a:endParaRPr sz="2600">
              <a:latin typeface="Calibri"/>
              <a:cs typeface="Calibri"/>
            </a:endParaRPr>
          </a:p>
          <a:p>
            <a:pPr marL="927735" lvl="1" indent="-514984">
              <a:lnSpc>
                <a:spcPct val="100000"/>
              </a:lnSpc>
              <a:spcBef>
                <a:spcPts val="260"/>
              </a:spcBef>
              <a:buSzPct val="109615"/>
              <a:buFont typeface="Arial MT"/>
              <a:buChar char="•"/>
              <a:tabLst>
                <a:tab pos="927735" algn="l"/>
                <a:tab pos="928369" algn="l"/>
              </a:tabLst>
            </a:pPr>
            <a:r>
              <a:rPr sz="2600" spc="-5" dirty="0">
                <a:solidFill>
                  <a:srgbClr val="2C13DE"/>
                </a:solidFill>
                <a:latin typeface="Calibri"/>
                <a:cs typeface="Calibri"/>
              </a:rPr>
              <a:t>Ada</a:t>
            </a:r>
            <a:r>
              <a:rPr sz="2600" spc="1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(named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for </a:t>
            </a:r>
            <a:r>
              <a:rPr sz="2600" spc="-5" dirty="0">
                <a:latin typeface="Calibri"/>
                <a:cs typeface="Calibri"/>
              </a:rPr>
              <a:t>Ada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Lovelace)</a:t>
            </a:r>
            <a:endParaRPr sz="2600">
              <a:latin typeface="Calibri"/>
              <a:cs typeface="Calibri"/>
            </a:endParaRPr>
          </a:p>
          <a:p>
            <a:pPr marL="927735" lvl="1" indent="-514984">
              <a:lnSpc>
                <a:spcPct val="100000"/>
              </a:lnSpc>
              <a:spcBef>
                <a:spcPts val="335"/>
              </a:spcBef>
              <a:buSzPct val="109615"/>
              <a:buFont typeface="Arial MT"/>
              <a:buChar char="•"/>
              <a:tabLst>
                <a:tab pos="927735" algn="l"/>
                <a:tab pos="928369" algn="l"/>
              </a:tabLst>
            </a:pPr>
            <a:r>
              <a:rPr sz="2600" spc="15" dirty="0">
                <a:solidFill>
                  <a:srgbClr val="2C13DE"/>
                </a:solidFill>
                <a:latin typeface="Calibri"/>
                <a:cs typeface="Calibri"/>
              </a:rPr>
              <a:t>C</a:t>
            </a:r>
            <a:r>
              <a:rPr sz="2600" spc="-4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(whose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developer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designed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B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first)</a:t>
            </a:r>
            <a:endParaRPr sz="2600">
              <a:latin typeface="Calibri"/>
              <a:cs typeface="Calibri"/>
            </a:endParaRPr>
          </a:p>
          <a:p>
            <a:pPr marL="927735" lvl="1" indent="-514984">
              <a:lnSpc>
                <a:spcPct val="100000"/>
              </a:lnSpc>
              <a:spcBef>
                <a:spcPts val="260"/>
              </a:spcBef>
              <a:buSzPct val="109615"/>
              <a:buFont typeface="Arial MT"/>
              <a:buChar char="•"/>
              <a:tabLst>
                <a:tab pos="927735" algn="l"/>
                <a:tab pos="928369" algn="l"/>
              </a:tabLst>
            </a:pPr>
            <a:r>
              <a:rPr sz="2600" spc="10" dirty="0">
                <a:solidFill>
                  <a:srgbClr val="2C13DE"/>
                </a:solidFill>
                <a:latin typeface="Calibri"/>
                <a:cs typeface="Calibri"/>
              </a:rPr>
              <a:t>Visual</a:t>
            </a:r>
            <a:r>
              <a:rPr sz="2600" spc="-6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600" spc="15" dirty="0">
                <a:solidFill>
                  <a:srgbClr val="2C13DE"/>
                </a:solidFill>
                <a:latin typeface="Calibri"/>
                <a:cs typeface="Calibri"/>
              </a:rPr>
              <a:t>Basic</a:t>
            </a:r>
            <a:r>
              <a:rPr sz="2600" spc="-12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(Basic-like</a:t>
            </a:r>
            <a:r>
              <a:rPr sz="2600" spc="-16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visual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language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by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Microsoft)</a:t>
            </a:r>
            <a:endParaRPr sz="2600">
              <a:latin typeface="Calibri"/>
              <a:cs typeface="Calibri"/>
            </a:endParaRPr>
          </a:p>
          <a:p>
            <a:pPr marL="927735" lvl="1" indent="-514984">
              <a:lnSpc>
                <a:spcPct val="100000"/>
              </a:lnSpc>
              <a:spcBef>
                <a:spcPts val="335"/>
              </a:spcBef>
              <a:buSzPct val="109615"/>
              <a:buFont typeface="Arial MT"/>
              <a:buChar char="•"/>
              <a:tabLst>
                <a:tab pos="927735" algn="l"/>
                <a:tab pos="928369" algn="l"/>
              </a:tabLst>
            </a:pPr>
            <a:r>
              <a:rPr sz="2600" spc="10" dirty="0">
                <a:solidFill>
                  <a:srgbClr val="2C13DE"/>
                </a:solidFill>
                <a:latin typeface="Calibri"/>
                <a:cs typeface="Calibri"/>
              </a:rPr>
              <a:t>C++</a:t>
            </a:r>
            <a:r>
              <a:rPr sz="2600" spc="-3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600" spc="25" dirty="0">
                <a:latin typeface="Calibri"/>
                <a:cs typeface="Calibri"/>
              </a:rPr>
              <a:t>(an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object-oriented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language,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based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25" dirty="0">
                <a:latin typeface="Calibri"/>
                <a:cs typeface="Calibri"/>
              </a:rPr>
              <a:t>C)</a:t>
            </a:r>
            <a:endParaRPr sz="2600">
              <a:latin typeface="Calibri"/>
              <a:cs typeface="Calibri"/>
            </a:endParaRPr>
          </a:p>
          <a:p>
            <a:pPr marL="927735" lvl="1" indent="-514984">
              <a:lnSpc>
                <a:spcPct val="100000"/>
              </a:lnSpc>
              <a:spcBef>
                <a:spcPts val="260"/>
              </a:spcBef>
              <a:buSzPct val="109615"/>
              <a:buFont typeface="Arial MT"/>
              <a:buChar char="•"/>
              <a:tabLst>
                <a:tab pos="927735" algn="l"/>
                <a:tab pos="928369" algn="l"/>
              </a:tabLst>
            </a:pPr>
            <a:r>
              <a:rPr sz="2600" spc="-25" dirty="0">
                <a:solidFill>
                  <a:srgbClr val="2C13DE"/>
                </a:solidFill>
                <a:latin typeface="Calibri"/>
                <a:cs typeface="Calibri"/>
              </a:rPr>
              <a:t>Java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9906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294"/>
            <a:ext cx="562229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0" dirty="0"/>
              <a:t>H</a:t>
            </a:r>
            <a:r>
              <a:rPr spc="5" dirty="0"/>
              <a:t>i</a:t>
            </a:r>
            <a:r>
              <a:rPr spc="30" dirty="0"/>
              <a:t>g</a:t>
            </a:r>
            <a:r>
              <a:rPr spc="45" dirty="0"/>
              <a:t>h</a:t>
            </a:r>
            <a:r>
              <a:rPr dirty="0"/>
              <a:t>-</a:t>
            </a:r>
            <a:r>
              <a:rPr spc="25" dirty="0"/>
              <a:t>L</a:t>
            </a:r>
            <a:r>
              <a:rPr spc="10" dirty="0"/>
              <a:t>e</a:t>
            </a:r>
            <a:r>
              <a:rPr spc="-75" dirty="0"/>
              <a:t>v</a:t>
            </a:r>
            <a:r>
              <a:rPr spc="10" dirty="0"/>
              <a:t>e</a:t>
            </a:r>
            <a:r>
              <a:rPr spc="5" dirty="0"/>
              <a:t>l</a:t>
            </a:r>
            <a:r>
              <a:rPr spc="-180" dirty="0"/>
              <a:t> </a:t>
            </a:r>
            <a:r>
              <a:rPr spc="25" dirty="0"/>
              <a:t>La</a:t>
            </a:r>
            <a:r>
              <a:rPr spc="30" dirty="0"/>
              <a:t>ngu</a:t>
            </a:r>
            <a:r>
              <a:rPr spc="25" dirty="0"/>
              <a:t>a</a:t>
            </a:r>
            <a:r>
              <a:rPr spc="30" dirty="0"/>
              <a:t>g</a:t>
            </a:r>
            <a:r>
              <a:rPr spc="15" dirty="0"/>
              <a:t>e</a:t>
            </a:r>
            <a:r>
              <a:rPr spc="-260" dirty="0"/>
              <a:t> </a:t>
            </a:r>
            <a:r>
              <a:rPr spc="40" dirty="0"/>
              <a:t>C</a:t>
            </a:r>
            <a:r>
              <a:rPr spc="-20" dirty="0"/>
              <a:t>+</a:t>
            </a:r>
            <a:r>
              <a:rPr spc="15" dirty="0"/>
              <a:t>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219" y="990600"/>
            <a:ext cx="7543800" cy="536101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marR="982344" indent="-229235" algn="just">
              <a:lnSpc>
                <a:spcPct val="795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instruction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written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in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10" dirty="0">
                <a:solidFill>
                  <a:srgbClr val="006FC0"/>
                </a:solidFill>
                <a:latin typeface="Calibri"/>
                <a:cs typeface="Calibri"/>
              </a:rPr>
              <a:t>C++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much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easier</a:t>
            </a:r>
            <a:r>
              <a:rPr sz="26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to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understand</a:t>
            </a:r>
            <a:r>
              <a:rPr sz="26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and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is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self-explanatory.</a:t>
            </a:r>
            <a:endParaRPr lang="en-US" sz="2600" spc="-10" dirty="0">
              <a:latin typeface="Calibri"/>
              <a:cs typeface="Calibri"/>
            </a:endParaRPr>
          </a:p>
          <a:p>
            <a:pPr marL="241300" marR="982344" indent="-229235" algn="just">
              <a:lnSpc>
                <a:spcPct val="795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endParaRPr sz="2600" dirty="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80200"/>
              </a:lnSpc>
              <a:spcBef>
                <a:spcPts val="102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The computer cannot directly </a:t>
            </a:r>
            <a:r>
              <a:rPr sz="2600" spc="-25" dirty="0">
                <a:latin typeface="Calibri"/>
                <a:cs typeface="Calibri"/>
              </a:rPr>
              <a:t>execute </a:t>
            </a:r>
            <a:r>
              <a:rPr sz="2600" dirty="0">
                <a:latin typeface="Calibri"/>
                <a:cs typeface="Calibri"/>
              </a:rPr>
              <a:t>instructions </a:t>
            </a:r>
            <a:r>
              <a:rPr sz="2600" spc="5" dirty="0">
                <a:latin typeface="Calibri"/>
                <a:cs typeface="Calibri"/>
              </a:rPr>
              <a:t> written </a:t>
            </a:r>
            <a:r>
              <a:rPr sz="2600" spc="10" dirty="0">
                <a:latin typeface="Calibri"/>
                <a:cs typeface="Calibri"/>
              </a:rPr>
              <a:t>in a </a:t>
            </a:r>
            <a:r>
              <a:rPr sz="2600" spc="-5" dirty="0">
                <a:latin typeface="Calibri"/>
                <a:cs typeface="Calibri"/>
              </a:rPr>
              <a:t>high-level language. </a:t>
            </a:r>
            <a:r>
              <a:rPr sz="2600" spc="-10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run on </a:t>
            </a:r>
            <a:r>
              <a:rPr sz="2600" spc="10" dirty="0">
                <a:latin typeface="Calibri"/>
                <a:cs typeface="Calibri"/>
              </a:rPr>
              <a:t>a </a:t>
            </a:r>
            <a:r>
              <a:rPr sz="2600" spc="-25" dirty="0">
                <a:latin typeface="Calibri"/>
                <a:cs typeface="Calibri"/>
              </a:rPr>
              <a:t>computer,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these C++ </a:t>
            </a:r>
            <a:r>
              <a:rPr sz="2600" dirty="0">
                <a:latin typeface="Calibri"/>
                <a:cs typeface="Calibri"/>
              </a:rPr>
              <a:t>instructions </a:t>
            </a:r>
            <a:r>
              <a:rPr sz="2600" spc="-5" dirty="0">
                <a:latin typeface="Calibri"/>
                <a:cs typeface="Calibri"/>
              </a:rPr>
              <a:t>first </a:t>
            </a:r>
            <a:r>
              <a:rPr sz="2600" spc="-15" dirty="0">
                <a:latin typeface="Calibri"/>
                <a:cs typeface="Calibri"/>
              </a:rPr>
              <a:t>need </a:t>
            </a:r>
            <a:r>
              <a:rPr sz="2600" spc="2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be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translated </a:t>
            </a:r>
            <a:r>
              <a:rPr sz="2600" spc="5" dirty="0">
                <a:latin typeface="Calibri"/>
                <a:cs typeface="Calibri"/>
              </a:rPr>
              <a:t>into 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machine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language.</a:t>
            </a:r>
            <a:endParaRPr sz="2600" dirty="0">
              <a:latin typeface="Calibri"/>
              <a:cs typeface="Calibri"/>
            </a:endParaRPr>
          </a:p>
          <a:p>
            <a:pPr marL="241300" marR="504190" indent="-229235" algn="just">
              <a:lnSpc>
                <a:spcPts val="2550"/>
              </a:lnSpc>
              <a:spcBef>
                <a:spcPts val="894"/>
              </a:spcBef>
              <a:buFont typeface="Arial MT"/>
              <a:buChar char="•"/>
              <a:tabLst>
                <a:tab pos="241935" algn="l"/>
              </a:tabLst>
            </a:pPr>
            <a:endParaRPr lang="en-US" sz="2600" spc="15" dirty="0">
              <a:latin typeface="Calibri"/>
              <a:cs typeface="Calibri"/>
            </a:endParaRPr>
          </a:p>
          <a:p>
            <a:pPr marL="241300" marR="504190" indent="-229235" algn="just">
              <a:lnSpc>
                <a:spcPts val="2550"/>
              </a:lnSpc>
              <a:spcBef>
                <a:spcPts val="894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15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program</a:t>
            </a:r>
            <a:r>
              <a:rPr sz="2600" spc="8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called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compiler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translates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instructions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written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in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high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level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languages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into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machine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code.</a:t>
            </a:r>
            <a:endParaRPr sz="2600" dirty="0">
              <a:latin typeface="Calibri"/>
              <a:cs typeface="Calibri"/>
            </a:endParaRPr>
          </a:p>
          <a:p>
            <a:pPr marL="241300" marR="753745" indent="-229235" algn="just">
              <a:lnSpc>
                <a:spcPct val="80600"/>
              </a:lnSpc>
              <a:spcBef>
                <a:spcPts val="955"/>
              </a:spcBef>
              <a:buFont typeface="Arial MT"/>
              <a:buChar char="•"/>
              <a:tabLst>
                <a:tab pos="241935" algn="l"/>
              </a:tabLst>
            </a:pPr>
            <a:endParaRPr lang="en-US" sz="2600" spc="35" dirty="0">
              <a:solidFill>
                <a:srgbClr val="006FC0"/>
              </a:solidFill>
              <a:latin typeface="Calibri"/>
              <a:cs typeface="Calibri"/>
            </a:endParaRPr>
          </a:p>
          <a:p>
            <a:pPr marL="241300" marR="753745" indent="-229235" algn="just">
              <a:lnSpc>
                <a:spcPct val="80600"/>
              </a:lnSpc>
              <a:spcBef>
                <a:spcPts val="95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35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600" spc="20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600" spc="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: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p</a:t>
            </a:r>
            <a:r>
              <a:rPr sz="2600" spc="-85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og</a:t>
            </a:r>
            <a:r>
              <a:rPr sz="2600" spc="-85" dirty="0">
                <a:latin typeface="Calibri"/>
                <a:cs typeface="Calibri"/>
              </a:rPr>
              <a:t>r</a:t>
            </a:r>
            <a:r>
              <a:rPr sz="2600" spc="25" dirty="0">
                <a:latin typeface="Calibri"/>
                <a:cs typeface="Calibri"/>
              </a:rPr>
              <a:t>a</a:t>
            </a:r>
            <a:r>
              <a:rPr sz="2600" spc="20" dirty="0">
                <a:latin typeface="Calibri"/>
                <a:cs typeface="Calibri"/>
              </a:rPr>
              <a:t>m</a:t>
            </a:r>
            <a:r>
              <a:rPr sz="2600" spc="85" dirty="0">
                <a:latin typeface="Calibri"/>
                <a:cs typeface="Calibri"/>
              </a:rPr>
              <a:t> </a:t>
            </a:r>
            <a:r>
              <a:rPr sz="2600" spc="25" dirty="0">
                <a:latin typeface="Calibri"/>
                <a:cs typeface="Calibri"/>
              </a:rPr>
              <a:t>t</a:t>
            </a:r>
            <a:r>
              <a:rPr sz="2600" spc="-15" dirty="0">
                <a:latin typeface="Calibri"/>
                <a:cs typeface="Calibri"/>
              </a:rPr>
              <a:t>h</a:t>
            </a:r>
            <a:r>
              <a:rPr sz="2600" spc="25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2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600" spc="-8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600" spc="2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600" spc="3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600" spc="5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600" spc="2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600" spc="2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600" spc="1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600" spc="-1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600" spc="25" dirty="0">
                <a:solidFill>
                  <a:srgbClr val="006FC0"/>
                </a:solidFill>
                <a:latin typeface="Calibri"/>
                <a:cs typeface="Calibri"/>
              </a:rPr>
              <a:t>st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2600" spc="20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600" spc="2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600" spc="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600" spc="5" dirty="0">
                <a:solidFill>
                  <a:srgbClr val="006FC0"/>
                </a:solidFill>
                <a:latin typeface="Calibri"/>
                <a:cs typeface="Calibri"/>
              </a:rPr>
              <a:t>s  </a:t>
            </a:r>
            <a:r>
              <a:rPr sz="2600" spc="5" dirty="0">
                <a:latin typeface="Calibri"/>
                <a:cs typeface="Calibri"/>
              </a:rPr>
              <a:t>written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in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high-level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 language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into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006FC0"/>
                </a:solidFill>
                <a:latin typeface="Calibri"/>
                <a:cs typeface="Calibri"/>
              </a:rPr>
              <a:t>machine </a:t>
            </a:r>
            <a:r>
              <a:rPr sz="2600" spc="-5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language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77" y="175894"/>
            <a:ext cx="42970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5" dirty="0">
                <a:solidFill>
                  <a:srgbClr val="B80000"/>
                </a:solidFill>
              </a:rPr>
              <a:t>What</a:t>
            </a:r>
            <a:r>
              <a:rPr sz="3950" spc="20" dirty="0">
                <a:solidFill>
                  <a:srgbClr val="B80000"/>
                </a:solidFill>
              </a:rPr>
              <a:t> </a:t>
            </a:r>
            <a:r>
              <a:rPr sz="3950" spc="15" dirty="0">
                <a:solidFill>
                  <a:srgbClr val="B80000"/>
                </a:solidFill>
              </a:rPr>
              <a:t>is</a:t>
            </a:r>
            <a:r>
              <a:rPr sz="3950" spc="-55" dirty="0">
                <a:solidFill>
                  <a:srgbClr val="B80000"/>
                </a:solidFill>
              </a:rPr>
              <a:t> </a:t>
            </a:r>
            <a:r>
              <a:rPr sz="3950" spc="10" dirty="0">
                <a:solidFill>
                  <a:srgbClr val="B80000"/>
                </a:solidFill>
              </a:rPr>
              <a:t>a</a:t>
            </a:r>
            <a:r>
              <a:rPr sz="3950" spc="-10" dirty="0">
                <a:solidFill>
                  <a:srgbClr val="B80000"/>
                </a:solidFill>
              </a:rPr>
              <a:t> </a:t>
            </a:r>
            <a:r>
              <a:rPr sz="3950" dirty="0">
                <a:solidFill>
                  <a:srgbClr val="B80000"/>
                </a:solidFill>
              </a:rPr>
              <a:t>Computer?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68275" y="1111186"/>
            <a:ext cx="8148320" cy="24999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527685" marR="1069340" indent="-514984">
              <a:lnSpc>
                <a:spcPts val="3080"/>
              </a:lnSpc>
              <a:spcBef>
                <a:spcPts val="409"/>
              </a:spcBef>
              <a:buSzPct val="110909"/>
              <a:buFont typeface="Arial MT"/>
              <a:buChar char="•"/>
              <a:tabLst>
                <a:tab pos="527050" algn="l"/>
                <a:tab pos="527685" algn="l"/>
              </a:tabLst>
            </a:pPr>
            <a:r>
              <a:rPr sz="2750" spc="15" dirty="0">
                <a:latin typeface="Calibri"/>
                <a:cs typeface="Calibri"/>
              </a:rPr>
              <a:t>A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computer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is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an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2D75B6"/>
                </a:solidFill>
                <a:latin typeface="Calibri"/>
                <a:cs typeface="Calibri"/>
              </a:rPr>
              <a:t>electronic</a:t>
            </a:r>
            <a:r>
              <a:rPr sz="2750" spc="30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2D75B6"/>
                </a:solidFill>
                <a:latin typeface="Calibri"/>
                <a:cs typeface="Calibri"/>
              </a:rPr>
              <a:t>device</a:t>
            </a:r>
            <a:r>
              <a:rPr sz="2750" spc="1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capable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60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performing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20" dirty="0">
                <a:solidFill>
                  <a:srgbClr val="2D75B6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  <a:p>
            <a:pPr marL="527685" marR="5080" indent="-514984">
              <a:lnSpc>
                <a:spcPct val="91800"/>
              </a:lnSpc>
              <a:spcBef>
                <a:spcPts val="885"/>
              </a:spcBef>
              <a:buSzPct val="110909"/>
              <a:buFont typeface="Arial MT"/>
              <a:buChar char="•"/>
              <a:tabLst>
                <a:tab pos="527050" algn="l"/>
                <a:tab pos="527685" algn="l"/>
              </a:tabLst>
            </a:pPr>
            <a:r>
              <a:rPr sz="2750" spc="15" dirty="0">
                <a:solidFill>
                  <a:srgbClr val="2D75B6"/>
                </a:solidFill>
                <a:latin typeface="Calibri"/>
                <a:cs typeface="Calibri"/>
              </a:rPr>
              <a:t>Commands:</a:t>
            </a:r>
            <a:r>
              <a:rPr sz="2750" spc="6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The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basic</a:t>
            </a:r>
            <a:r>
              <a:rPr sz="2750" spc="145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commands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that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a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computer 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performs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are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input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(get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data),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output</a:t>
            </a:r>
            <a:r>
              <a:rPr sz="2750" spc="24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(display</a:t>
            </a:r>
            <a:r>
              <a:rPr sz="2750" spc="21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result), </a:t>
            </a:r>
            <a:r>
              <a:rPr sz="2750" spc="-60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storage, </a:t>
            </a:r>
            <a:r>
              <a:rPr sz="2750" spc="5" dirty="0">
                <a:latin typeface="Calibri"/>
                <a:cs typeface="Calibri"/>
              </a:rPr>
              <a:t>and performance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5" dirty="0">
                <a:latin typeface="Calibri"/>
                <a:cs typeface="Calibri"/>
              </a:rPr>
              <a:t>arithmetic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and logical 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operations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1066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343257" y="3924215"/>
            <a:ext cx="2624455" cy="2167255"/>
            <a:chOff x="3343257" y="3924215"/>
            <a:chExt cx="2624455" cy="21672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3257" y="3924215"/>
              <a:ext cx="2624234" cy="21670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2349" y="4438649"/>
              <a:ext cx="2252726" cy="12239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0424" y="3962399"/>
              <a:ext cx="2514600" cy="20574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400425" y="3962400"/>
            <a:ext cx="2514600" cy="205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753745" marR="404495" indent="-324485">
              <a:lnSpc>
                <a:spcPct val="101099"/>
              </a:lnSpc>
              <a:spcBef>
                <a:spcPts val="1810"/>
              </a:spcBef>
            </a:pPr>
            <a:r>
              <a:rPr sz="2600" b="1" spc="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6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15" dirty="0">
                <a:solidFill>
                  <a:srgbClr val="FFFFFF"/>
                </a:solidFill>
                <a:latin typeface="Calibri"/>
                <a:cs typeface="Calibri"/>
              </a:rPr>
              <a:t>Computer </a:t>
            </a:r>
            <a:r>
              <a:rPr sz="2600" b="1" spc="-5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25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81200" y="4392498"/>
            <a:ext cx="5057775" cy="1181100"/>
          </a:xfrm>
          <a:custGeom>
            <a:avLst/>
            <a:gdLst/>
            <a:ahLst/>
            <a:cxnLst/>
            <a:rect l="l" t="t" r="r" b="b"/>
            <a:pathLst>
              <a:path w="5057775" h="1181100">
                <a:moveTo>
                  <a:pt x="1371600" y="1066850"/>
                </a:moveTo>
                <a:lnTo>
                  <a:pt x="1170305" y="954836"/>
                </a:lnTo>
                <a:lnTo>
                  <a:pt x="1163053" y="952487"/>
                </a:lnTo>
                <a:lnTo>
                  <a:pt x="1155776" y="953096"/>
                </a:lnTo>
                <a:lnTo>
                  <a:pt x="1149273" y="956411"/>
                </a:lnTo>
                <a:lnTo>
                  <a:pt x="1144397" y="962202"/>
                </a:lnTo>
                <a:lnTo>
                  <a:pt x="1142098" y="969378"/>
                </a:lnTo>
                <a:lnTo>
                  <a:pt x="1142695" y="976642"/>
                </a:lnTo>
                <a:lnTo>
                  <a:pt x="1145984" y="983157"/>
                </a:lnTo>
                <a:lnTo>
                  <a:pt x="1151763" y="988110"/>
                </a:lnTo>
                <a:lnTo>
                  <a:pt x="1258824" y="1047724"/>
                </a:lnTo>
                <a:lnTo>
                  <a:pt x="0" y="1046276"/>
                </a:lnTo>
                <a:lnTo>
                  <a:pt x="0" y="1084376"/>
                </a:lnTo>
                <a:lnTo>
                  <a:pt x="1258773" y="1085824"/>
                </a:lnTo>
                <a:lnTo>
                  <a:pt x="1151509" y="1145209"/>
                </a:lnTo>
                <a:lnTo>
                  <a:pt x="1145781" y="1150175"/>
                </a:lnTo>
                <a:lnTo>
                  <a:pt x="1142492" y="1156690"/>
                </a:lnTo>
                <a:lnTo>
                  <a:pt x="1141857" y="1163955"/>
                </a:lnTo>
                <a:lnTo>
                  <a:pt x="1144143" y="1171117"/>
                </a:lnTo>
                <a:lnTo>
                  <a:pt x="1149019" y="1176921"/>
                </a:lnTo>
                <a:lnTo>
                  <a:pt x="1155522" y="1180249"/>
                </a:lnTo>
                <a:lnTo>
                  <a:pt x="1162799" y="1180896"/>
                </a:lnTo>
                <a:lnTo>
                  <a:pt x="1170051" y="1178610"/>
                </a:lnTo>
                <a:lnTo>
                  <a:pt x="1337233" y="1085900"/>
                </a:lnTo>
                <a:lnTo>
                  <a:pt x="1371600" y="1066850"/>
                </a:lnTo>
                <a:close/>
              </a:path>
              <a:path w="5057775" h="1181100">
                <a:moveTo>
                  <a:pt x="1381125" y="114350"/>
                </a:moveTo>
                <a:lnTo>
                  <a:pt x="1179830" y="2336"/>
                </a:lnTo>
                <a:lnTo>
                  <a:pt x="1172578" y="0"/>
                </a:lnTo>
                <a:lnTo>
                  <a:pt x="1165301" y="596"/>
                </a:lnTo>
                <a:lnTo>
                  <a:pt x="1158798" y="3911"/>
                </a:lnTo>
                <a:lnTo>
                  <a:pt x="1153922" y="9702"/>
                </a:lnTo>
                <a:lnTo>
                  <a:pt x="1151623" y="16878"/>
                </a:lnTo>
                <a:lnTo>
                  <a:pt x="1152220" y="24142"/>
                </a:lnTo>
                <a:lnTo>
                  <a:pt x="1155509" y="30657"/>
                </a:lnTo>
                <a:lnTo>
                  <a:pt x="1161288" y="35610"/>
                </a:lnTo>
                <a:lnTo>
                  <a:pt x="1268349" y="95224"/>
                </a:lnTo>
                <a:lnTo>
                  <a:pt x="9525" y="93776"/>
                </a:lnTo>
                <a:lnTo>
                  <a:pt x="9525" y="131876"/>
                </a:lnTo>
                <a:lnTo>
                  <a:pt x="1268298" y="133324"/>
                </a:lnTo>
                <a:lnTo>
                  <a:pt x="1161034" y="192709"/>
                </a:lnTo>
                <a:lnTo>
                  <a:pt x="1155306" y="197675"/>
                </a:lnTo>
                <a:lnTo>
                  <a:pt x="1152017" y="204190"/>
                </a:lnTo>
                <a:lnTo>
                  <a:pt x="1151382" y="211455"/>
                </a:lnTo>
                <a:lnTo>
                  <a:pt x="1153668" y="218617"/>
                </a:lnTo>
                <a:lnTo>
                  <a:pt x="1158544" y="224421"/>
                </a:lnTo>
                <a:lnTo>
                  <a:pt x="1165047" y="227749"/>
                </a:lnTo>
                <a:lnTo>
                  <a:pt x="1172324" y="228396"/>
                </a:lnTo>
                <a:lnTo>
                  <a:pt x="1179576" y="226110"/>
                </a:lnTo>
                <a:lnTo>
                  <a:pt x="1346758" y="133400"/>
                </a:lnTo>
                <a:lnTo>
                  <a:pt x="1381125" y="114350"/>
                </a:lnTo>
                <a:close/>
              </a:path>
              <a:path w="5057775" h="1181100">
                <a:moveTo>
                  <a:pt x="5057775" y="562025"/>
                </a:moveTo>
                <a:lnTo>
                  <a:pt x="4856480" y="449884"/>
                </a:lnTo>
                <a:lnTo>
                  <a:pt x="4849279" y="447611"/>
                </a:lnTo>
                <a:lnTo>
                  <a:pt x="4842002" y="448233"/>
                </a:lnTo>
                <a:lnTo>
                  <a:pt x="4835474" y="451535"/>
                </a:lnTo>
                <a:lnTo>
                  <a:pt x="4830572" y="457250"/>
                </a:lnTo>
                <a:lnTo>
                  <a:pt x="4828286" y="464451"/>
                </a:lnTo>
                <a:lnTo>
                  <a:pt x="4828921" y="471741"/>
                </a:lnTo>
                <a:lnTo>
                  <a:pt x="4832210" y="478256"/>
                </a:lnTo>
                <a:lnTo>
                  <a:pt x="4837938" y="483158"/>
                </a:lnTo>
                <a:lnTo>
                  <a:pt x="4945037" y="542874"/>
                </a:lnTo>
                <a:lnTo>
                  <a:pt x="3990975" y="541451"/>
                </a:lnTo>
                <a:lnTo>
                  <a:pt x="3990975" y="579551"/>
                </a:lnTo>
                <a:lnTo>
                  <a:pt x="4944999" y="580974"/>
                </a:lnTo>
                <a:lnTo>
                  <a:pt x="4837684" y="640384"/>
                </a:lnTo>
                <a:lnTo>
                  <a:pt x="4831956" y="645274"/>
                </a:lnTo>
                <a:lnTo>
                  <a:pt x="4828667" y="651776"/>
                </a:lnTo>
                <a:lnTo>
                  <a:pt x="4828032" y="659053"/>
                </a:lnTo>
                <a:lnTo>
                  <a:pt x="4830318" y="666292"/>
                </a:lnTo>
                <a:lnTo>
                  <a:pt x="4835195" y="672020"/>
                </a:lnTo>
                <a:lnTo>
                  <a:pt x="4841697" y="675309"/>
                </a:lnTo>
                <a:lnTo>
                  <a:pt x="4848974" y="675944"/>
                </a:lnTo>
                <a:lnTo>
                  <a:pt x="4856226" y="673658"/>
                </a:lnTo>
                <a:lnTo>
                  <a:pt x="5023370" y="581075"/>
                </a:lnTo>
                <a:lnTo>
                  <a:pt x="5057775" y="562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7657" y="4229417"/>
            <a:ext cx="1672589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10" dirty="0">
                <a:solidFill>
                  <a:srgbClr val="538235"/>
                </a:solidFill>
                <a:latin typeface="Calibri"/>
                <a:cs typeface="Calibri"/>
              </a:rPr>
              <a:t>Instructions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6025" y="5207000"/>
            <a:ext cx="67691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10" dirty="0">
                <a:solidFill>
                  <a:srgbClr val="538235"/>
                </a:solidFill>
                <a:latin typeface="Calibri"/>
                <a:cs typeface="Calibri"/>
              </a:rPr>
              <a:t>D</a:t>
            </a:r>
            <a:r>
              <a:rPr sz="2600" b="1" spc="-20" dirty="0">
                <a:solidFill>
                  <a:srgbClr val="538235"/>
                </a:solidFill>
                <a:latin typeface="Calibri"/>
                <a:cs typeface="Calibri"/>
              </a:rPr>
              <a:t>a</a:t>
            </a:r>
            <a:r>
              <a:rPr sz="2600" b="1" dirty="0">
                <a:solidFill>
                  <a:srgbClr val="538235"/>
                </a:solidFill>
                <a:latin typeface="Calibri"/>
                <a:cs typeface="Calibri"/>
              </a:rPr>
              <a:t>t</a:t>
            </a:r>
            <a:r>
              <a:rPr sz="2600" b="1" spc="10" dirty="0">
                <a:solidFill>
                  <a:srgbClr val="538235"/>
                </a:solidFill>
                <a:latin typeface="Calibri"/>
                <a:cs typeface="Calibri"/>
              </a:rPr>
              <a:t>a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37018" y="4735195"/>
            <a:ext cx="102679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-40" dirty="0">
                <a:solidFill>
                  <a:srgbClr val="538235"/>
                </a:solidFill>
                <a:latin typeface="Calibri"/>
                <a:cs typeface="Calibri"/>
              </a:rPr>
              <a:t>R</a:t>
            </a:r>
            <a:r>
              <a:rPr sz="2600" b="1" spc="40" dirty="0">
                <a:solidFill>
                  <a:srgbClr val="538235"/>
                </a:solidFill>
                <a:latin typeface="Calibri"/>
                <a:cs typeface="Calibri"/>
              </a:rPr>
              <a:t>e</a:t>
            </a:r>
            <a:r>
              <a:rPr sz="2600" b="1" spc="10" dirty="0">
                <a:solidFill>
                  <a:srgbClr val="538235"/>
                </a:solidFill>
                <a:latin typeface="Calibri"/>
                <a:cs typeface="Calibri"/>
              </a:rPr>
              <a:t>s</a:t>
            </a:r>
            <a:r>
              <a:rPr sz="2600" b="1" spc="30" dirty="0">
                <a:solidFill>
                  <a:srgbClr val="538235"/>
                </a:solidFill>
                <a:latin typeface="Calibri"/>
                <a:cs typeface="Calibri"/>
              </a:rPr>
              <a:t>u</a:t>
            </a:r>
            <a:r>
              <a:rPr sz="2600" b="1" spc="35" dirty="0">
                <a:solidFill>
                  <a:srgbClr val="538235"/>
                </a:solidFill>
                <a:latin typeface="Calibri"/>
                <a:cs typeface="Calibri"/>
              </a:rPr>
              <a:t>l</a:t>
            </a:r>
            <a:r>
              <a:rPr sz="2600" b="1" dirty="0">
                <a:solidFill>
                  <a:srgbClr val="538235"/>
                </a:solidFill>
                <a:latin typeface="Calibri"/>
                <a:cs typeface="Calibri"/>
              </a:rPr>
              <a:t>t</a:t>
            </a:r>
            <a:r>
              <a:rPr sz="2600" b="1" spc="10" dirty="0">
                <a:solidFill>
                  <a:srgbClr val="538235"/>
                </a:solidFill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025" y="609282"/>
            <a:ext cx="581596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Processing</a:t>
            </a:r>
            <a:r>
              <a:rPr spc="-95" dirty="0"/>
              <a:t> </a:t>
            </a:r>
            <a:r>
              <a:rPr spc="15" dirty="0"/>
              <a:t>a</a:t>
            </a:r>
            <a:r>
              <a:rPr spc="-30" dirty="0"/>
              <a:t> </a:t>
            </a:r>
            <a:r>
              <a:rPr spc="10" dirty="0"/>
              <a:t>C++</a:t>
            </a:r>
            <a:r>
              <a:rPr spc="-70" dirty="0"/>
              <a:t> </a:t>
            </a:r>
            <a:r>
              <a:rPr spc="-20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025" y="1703069"/>
            <a:ext cx="8056245" cy="42418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4391025">
              <a:lnSpc>
                <a:spcPct val="115999"/>
              </a:lnSpc>
              <a:spcBef>
                <a:spcPts val="135"/>
              </a:spcBef>
            </a:pPr>
            <a:r>
              <a:rPr sz="2400" spc="-15" dirty="0">
                <a:solidFill>
                  <a:srgbClr val="5B9BD4"/>
                </a:solidFill>
                <a:latin typeface="Courier New"/>
                <a:cs typeface="Courier New"/>
              </a:rPr>
              <a:t>#include</a:t>
            </a:r>
            <a:r>
              <a:rPr sz="2400" spc="5" dirty="0">
                <a:solidFill>
                  <a:srgbClr val="5B9BD4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&lt;iostream&gt; 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15" dirty="0">
                <a:solidFill>
                  <a:srgbClr val="5B9BD4"/>
                </a:solidFill>
                <a:latin typeface="Courier New"/>
                <a:cs typeface="Courier New"/>
              </a:rPr>
              <a:t>using </a:t>
            </a:r>
            <a:r>
              <a:rPr sz="2400" spc="-10" dirty="0">
                <a:solidFill>
                  <a:srgbClr val="5B9BD4"/>
                </a:solidFill>
                <a:latin typeface="Courier New"/>
                <a:cs typeface="Courier New"/>
              </a:rPr>
              <a:t>namespace </a:t>
            </a:r>
            <a:r>
              <a:rPr sz="2400" spc="-15" dirty="0">
                <a:latin typeface="Courier New"/>
                <a:cs typeface="Courier New"/>
              </a:rPr>
              <a:t>std; </a:t>
            </a:r>
            <a:r>
              <a:rPr sz="2400" spc="-1430" dirty="0"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urier New"/>
                <a:cs typeface="Courier New"/>
              </a:rPr>
              <a:t>int</a:t>
            </a:r>
            <a:r>
              <a:rPr sz="2400" spc="-40" dirty="0">
                <a:solidFill>
                  <a:srgbClr val="5B9BD4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main()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22909" marR="5080" indent="314325">
              <a:lnSpc>
                <a:spcPts val="3310"/>
              </a:lnSpc>
              <a:spcBef>
                <a:spcPts val="180"/>
              </a:spcBef>
            </a:pPr>
            <a:r>
              <a:rPr sz="2400" spc="-15" dirty="0">
                <a:latin typeface="Courier New"/>
                <a:cs typeface="Courier New"/>
              </a:rPr>
              <a:t>cout</a:t>
            </a:r>
            <a:r>
              <a:rPr sz="2400" spc="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&lt;&lt;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"My</a:t>
            </a:r>
            <a:r>
              <a:rPr sz="2400" spc="3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first</a:t>
            </a:r>
            <a:r>
              <a:rPr sz="2400" spc="2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C++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program."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&lt;&lt;</a:t>
            </a:r>
            <a:r>
              <a:rPr sz="2400" spc="9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endl;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20" dirty="0">
                <a:solidFill>
                  <a:srgbClr val="5B9BD4"/>
                </a:solidFill>
                <a:latin typeface="Courier New"/>
                <a:cs typeface="Courier New"/>
              </a:rPr>
              <a:t>return</a:t>
            </a:r>
            <a:r>
              <a:rPr sz="2400" spc="-30" dirty="0">
                <a:solidFill>
                  <a:srgbClr val="5B9BD4"/>
                </a:solidFill>
                <a:latin typeface="Courier New"/>
                <a:cs typeface="Courier New"/>
              </a:rPr>
              <a:t> </a:t>
            </a:r>
            <a:r>
              <a:rPr sz="2400" spc="5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Sample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Run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(OUTPUT)</a:t>
            </a:r>
            <a:r>
              <a:rPr sz="2400" spc="5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b="1" spc="-10" dirty="0">
                <a:solidFill>
                  <a:srgbClr val="006FC0"/>
                </a:solidFill>
                <a:latin typeface="Courier New"/>
                <a:cs typeface="Courier New"/>
              </a:rPr>
              <a:t>My</a:t>
            </a:r>
            <a:r>
              <a:rPr sz="2400" b="1" spc="-5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Courier New"/>
                <a:cs typeface="Courier New"/>
              </a:rPr>
              <a:t>first</a:t>
            </a:r>
            <a:r>
              <a:rPr sz="2400" b="1" spc="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ourier New"/>
                <a:cs typeface="Courier New"/>
              </a:rPr>
              <a:t>C++</a:t>
            </a:r>
            <a:r>
              <a:rPr sz="2400" b="1" spc="-4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ourier New"/>
                <a:cs typeface="Courier New"/>
              </a:rPr>
              <a:t>program</a:t>
            </a:r>
            <a:r>
              <a:rPr sz="2400" spc="-5" dirty="0">
                <a:latin typeface="Courier New"/>
                <a:cs typeface="Courier New"/>
              </a:rPr>
              <a:t>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0301" y="6443662"/>
            <a:ext cx="1968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888888"/>
                </a:solidFill>
                <a:latin typeface="Arial MT"/>
                <a:cs typeface="Arial MT"/>
              </a:rPr>
              <a:t>20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838200"/>
            <a:ext cx="7696200" cy="48923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Source</a:t>
            </a:r>
            <a:r>
              <a:rPr sz="2200" u="heavy" spc="9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Code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r>
              <a:rPr sz="2200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program</a:t>
            </a:r>
            <a:r>
              <a:rPr sz="2200" spc="1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written</a:t>
            </a:r>
            <a:r>
              <a:rPr sz="2200" spc="2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high-level</a:t>
            </a:r>
            <a:r>
              <a:rPr sz="2200" spc="3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language.</a:t>
            </a:r>
            <a:endParaRPr sz="2200" dirty="0">
              <a:latin typeface="Calibri"/>
              <a:cs typeface="Calibri"/>
            </a:endParaRPr>
          </a:p>
          <a:p>
            <a:pPr marL="240665" marR="252729" indent="-228600" algn="just">
              <a:lnSpc>
                <a:spcPts val="271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u="heavy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Object </a:t>
            </a:r>
            <a:r>
              <a:rPr sz="2200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program</a:t>
            </a:r>
            <a:r>
              <a:rPr sz="2200" spc="-5" dirty="0">
                <a:latin typeface="Calibri"/>
                <a:cs typeface="Calibri"/>
              </a:rPr>
              <a:t>: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5" dirty="0">
                <a:latin typeface="Calibri"/>
                <a:cs typeface="Calibri"/>
              </a:rPr>
              <a:t>machine </a:t>
            </a:r>
            <a:r>
              <a:rPr sz="2200" spc="-5" dirty="0">
                <a:latin typeface="Calibri"/>
                <a:cs typeface="Calibri"/>
              </a:rPr>
              <a:t>language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version </a:t>
            </a:r>
            <a:r>
              <a:rPr sz="2200" spc="2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6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high-level</a:t>
            </a:r>
            <a:r>
              <a:rPr sz="2200" spc="3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language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program.</a:t>
            </a:r>
            <a:endParaRPr sz="2200" dirty="0">
              <a:latin typeface="Calibri"/>
              <a:cs typeface="Calibri"/>
            </a:endParaRPr>
          </a:p>
          <a:p>
            <a:pPr marL="240665" marR="29845" indent="-228600" algn="just">
              <a:lnSpc>
                <a:spcPts val="2700"/>
              </a:lnSpc>
              <a:spcBef>
                <a:spcPts val="969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u="heavy" spc="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Compiling/Compiler</a:t>
            </a:r>
            <a:r>
              <a:rPr sz="2200" spc="5" dirty="0">
                <a:latin typeface="Calibri"/>
                <a:cs typeface="Calibri"/>
              </a:rPr>
              <a:t>: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5" dirty="0">
                <a:latin typeface="Calibri"/>
                <a:cs typeface="Calibri"/>
              </a:rPr>
              <a:t>action </a:t>
            </a:r>
            <a:r>
              <a:rPr sz="2200" spc="25" dirty="0">
                <a:latin typeface="Calibri"/>
                <a:cs typeface="Calibri"/>
              </a:rPr>
              <a:t>of </a:t>
            </a:r>
            <a:r>
              <a:rPr sz="2200" spc="-15" dirty="0">
                <a:latin typeface="Calibri"/>
                <a:cs typeface="Calibri"/>
              </a:rPr>
              <a:t>turning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source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code</a:t>
            </a:r>
            <a:r>
              <a:rPr sz="22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into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format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computer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25" dirty="0">
                <a:latin typeface="Calibri"/>
                <a:cs typeface="Calibri"/>
              </a:rPr>
              <a:t>can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use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(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object</a:t>
            </a:r>
            <a:r>
              <a:rPr sz="2200" spc="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code</a:t>
            </a:r>
            <a:r>
              <a:rPr sz="2200" spc="5" dirty="0">
                <a:latin typeface="Calibri"/>
                <a:cs typeface="Calibri"/>
              </a:rPr>
              <a:t>).</a:t>
            </a:r>
            <a:endParaRPr sz="2200" dirty="0">
              <a:latin typeface="Calibri"/>
              <a:cs typeface="Calibri"/>
            </a:endParaRPr>
          </a:p>
          <a:p>
            <a:pPr marL="240665" marR="17145" indent="-228600" algn="just">
              <a:lnSpc>
                <a:spcPts val="27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Linking:</a:t>
            </a:r>
            <a:r>
              <a:rPr sz="2200" u="heavy" spc="17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Combines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object</a:t>
            </a:r>
            <a:r>
              <a:rPr sz="22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program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with</a:t>
            </a:r>
            <a:r>
              <a:rPr sz="2200" spc="1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other</a:t>
            </a:r>
            <a:r>
              <a:rPr sz="2200" spc="1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programs </a:t>
            </a:r>
            <a:r>
              <a:rPr sz="2200" spc="-60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Libraries</a:t>
            </a:r>
            <a:r>
              <a:rPr sz="2200" spc="-10" dirty="0">
                <a:latin typeface="Calibri"/>
                <a:cs typeface="Calibri"/>
              </a:rPr>
              <a:t>)</a:t>
            </a:r>
            <a:r>
              <a:rPr sz="2200" spc="2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provided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by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the</a:t>
            </a:r>
            <a:r>
              <a:rPr sz="2200" spc="130" dirty="0">
                <a:latin typeface="Calibri"/>
                <a:cs typeface="Calibri"/>
              </a:rPr>
              <a:t> 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SDK</a:t>
            </a:r>
            <a:r>
              <a:rPr sz="22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create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executable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code</a:t>
            </a:r>
            <a:endParaRPr sz="2200" dirty="0">
              <a:latin typeface="Calibri"/>
              <a:cs typeface="Calibri"/>
            </a:endParaRPr>
          </a:p>
          <a:p>
            <a:pPr marL="240665" marR="5080" indent="-228600" algn="just">
              <a:lnSpc>
                <a:spcPts val="27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Executable</a:t>
            </a:r>
            <a:r>
              <a:rPr sz="2200" spc="-15" dirty="0">
                <a:latin typeface="Calibri"/>
                <a:cs typeface="Calibri"/>
              </a:rPr>
              <a:t>:</a:t>
            </a:r>
            <a:r>
              <a:rPr sz="2200" spc="2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result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spc="25" dirty="0">
                <a:latin typeface="Calibri"/>
                <a:cs typeface="Calibri"/>
              </a:rPr>
              <a:t>of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compiling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and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linking</a:t>
            </a:r>
            <a:r>
              <a:rPr sz="2200" spc="254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source </a:t>
            </a:r>
            <a:r>
              <a:rPr sz="2200" spc="-6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program;</a:t>
            </a:r>
            <a:r>
              <a:rPr sz="2200" spc="1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75" dirty="0">
                <a:latin typeface="Calibri"/>
                <a:cs typeface="Calibri"/>
              </a:rPr>
              <a:t>“.exe”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file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computer</a:t>
            </a:r>
            <a:r>
              <a:rPr sz="2200" spc="135" dirty="0">
                <a:latin typeface="Calibri"/>
                <a:cs typeface="Calibri"/>
              </a:rPr>
              <a:t> </a:t>
            </a:r>
            <a:r>
              <a:rPr sz="2200" spc="25" dirty="0">
                <a:latin typeface="Calibri"/>
                <a:cs typeface="Calibri"/>
              </a:rPr>
              <a:t>can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run</a:t>
            </a:r>
          </a:p>
          <a:p>
            <a:pPr marL="240665" marR="398780" indent="-228600" algn="just">
              <a:lnSpc>
                <a:spcPts val="27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u="heavy" spc="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Loader</a:t>
            </a:r>
            <a:r>
              <a:rPr sz="2200" spc="15" dirty="0">
                <a:latin typeface="Calibri"/>
                <a:cs typeface="Calibri"/>
              </a:rPr>
              <a:t>: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program</a:t>
            </a:r>
            <a:r>
              <a:rPr sz="2200" spc="1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loads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20" dirty="0">
                <a:latin typeface="Calibri"/>
                <a:cs typeface="Calibri"/>
              </a:rPr>
              <a:t>an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6FC0"/>
                </a:solidFill>
                <a:latin typeface="Calibri"/>
                <a:cs typeface="Calibri"/>
              </a:rPr>
              <a:t>executable</a:t>
            </a:r>
            <a:r>
              <a:rPr sz="2200" spc="25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program </a:t>
            </a:r>
            <a:r>
              <a:rPr sz="2200" spc="-6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into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main 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memory</a:t>
            </a:r>
            <a:r>
              <a:rPr sz="2200" spc="5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25" dirty="0">
                <a:latin typeface="Calibri"/>
                <a:cs typeface="Calibri"/>
              </a:rPr>
              <a:t>T</a:t>
            </a:r>
            <a:r>
              <a:rPr sz="2200" spc="1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l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30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30" dirty="0">
                <a:latin typeface="Calibri"/>
                <a:cs typeface="Calibri"/>
              </a:rPr>
              <a:t>s</a:t>
            </a:r>
            <a:r>
              <a:rPr sz="2200" spc="1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ep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15" dirty="0">
                <a:latin typeface="Calibri"/>
                <a:cs typeface="Calibri"/>
              </a:rPr>
              <a:t> 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200" spc="35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200" spc="-1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t</a:t>
            </a:r>
            <a:r>
              <a:rPr sz="2200" spc="5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p</a:t>
            </a:r>
            <a:r>
              <a:rPr sz="2200" spc="-9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g</a:t>
            </a:r>
            <a:r>
              <a:rPr sz="2200" spc="-90" dirty="0">
                <a:latin typeface="Calibri"/>
                <a:cs typeface="Calibri"/>
              </a:rPr>
              <a:t>r</a:t>
            </a:r>
            <a:r>
              <a:rPr sz="2200" spc="-30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27039"/>
            <a:ext cx="3603943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Terminology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025" y="307593"/>
            <a:ext cx="5817870" cy="13017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45"/>
              </a:spcBef>
            </a:pPr>
            <a:r>
              <a:rPr spc="-5" dirty="0"/>
              <a:t>Processing</a:t>
            </a:r>
            <a:r>
              <a:rPr spc="-90" dirty="0"/>
              <a:t> </a:t>
            </a:r>
            <a:r>
              <a:rPr spc="10" dirty="0"/>
              <a:t>a</a:t>
            </a:r>
            <a:r>
              <a:rPr spc="-25" dirty="0"/>
              <a:t> </a:t>
            </a:r>
            <a:r>
              <a:rPr spc="10" dirty="0"/>
              <a:t>C++</a:t>
            </a:r>
            <a:r>
              <a:rPr spc="-65" dirty="0"/>
              <a:t> </a:t>
            </a:r>
            <a:r>
              <a:rPr spc="-20" dirty="0"/>
              <a:t>Program </a:t>
            </a:r>
            <a:r>
              <a:rPr spc="-980" dirty="0"/>
              <a:t> </a:t>
            </a:r>
            <a:r>
              <a:rPr spc="-5" dirty="0"/>
              <a:t>(cont'd.)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50301" y="6443662"/>
            <a:ext cx="1968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888888"/>
                </a:solidFill>
                <a:latin typeface="Arial MT"/>
                <a:cs typeface="Arial MT"/>
              </a:rPr>
              <a:t>22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1800225"/>
            <a:ext cx="8084449" cy="449691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025" y="609282"/>
            <a:ext cx="489585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Another</a:t>
            </a:r>
            <a:r>
              <a:rPr spc="-165" dirty="0"/>
              <a:t> </a:t>
            </a:r>
            <a:r>
              <a:rPr spc="10" dirty="0"/>
              <a:t>C++</a:t>
            </a:r>
            <a:r>
              <a:rPr spc="-10" dirty="0"/>
              <a:t> </a:t>
            </a:r>
            <a:r>
              <a:rPr spc="1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025" y="1219738"/>
            <a:ext cx="6588125" cy="205676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000" spc="-5" dirty="0">
                <a:latin typeface="Calibri"/>
                <a:cs typeface="Calibri"/>
              </a:rPr>
              <a:t>Consider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following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C++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program:</a:t>
            </a:r>
            <a:endParaRPr sz="2000">
              <a:latin typeface="Calibri"/>
              <a:cs typeface="Calibri"/>
            </a:endParaRPr>
          </a:p>
          <a:p>
            <a:pPr marL="12700" marR="3513454">
              <a:lnSpc>
                <a:spcPts val="2700"/>
              </a:lnSpc>
              <a:spcBef>
                <a:spcPts val="70"/>
              </a:spcBef>
            </a:pPr>
            <a:r>
              <a:rPr sz="2000" dirty="0">
                <a:solidFill>
                  <a:srgbClr val="006FC0"/>
                </a:solidFill>
                <a:latin typeface="Courier New"/>
                <a:cs typeface="Courier New"/>
              </a:rPr>
              <a:t>#include </a:t>
            </a:r>
            <a:r>
              <a:rPr sz="2000" spc="-5" dirty="0">
                <a:latin typeface="Courier New"/>
                <a:cs typeface="Courier New"/>
              </a:rPr>
              <a:t>&lt;iostream&gt;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6FC0"/>
                </a:solidFill>
                <a:latin typeface="Courier New"/>
                <a:cs typeface="Courier New"/>
              </a:rPr>
              <a:t>using</a:t>
            </a:r>
            <a:r>
              <a:rPr sz="2000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6FC0"/>
                </a:solidFill>
                <a:latin typeface="Courier New"/>
                <a:cs typeface="Courier New"/>
              </a:rPr>
              <a:t>namespace</a:t>
            </a:r>
            <a:r>
              <a:rPr sz="2000" spc="-4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std;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6FC0"/>
                </a:solidFill>
                <a:latin typeface="Courier New"/>
                <a:cs typeface="Courier New"/>
              </a:rPr>
              <a:t>int</a:t>
            </a:r>
            <a:r>
              <a:rPr sz="2000" spc="-3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main</a:t>
            </a:r>
            <a:r>
              <a:rPr sz="2000" spc="-5" dirty="0">
                <a:latin typeface="Courier New"/>
                <a:cs typeface="Courier New"/>
              </a:rPr>
              <a:t>()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735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latin typeface="Courier New"/>
                <a:cs typeface="Courier New"/>
              </a:rPr>
              <a:t>cout&lt;&lt;"My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first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C++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program."&lt;&lt;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endl;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04391" y="3340997"/>
          <a:ext cx="6321424" cy="968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4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6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591">
                <a:tc>
                  <a:txBody>
                    <a:bodyPr/>
                    <a:lstStyle/>
                    <a:p>
                      <a:pPr marL="31750">
                        <a:lnSpc>
                          <a:spcPts val="209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cout&lt;&lt;"The</a:t>
                      </a:r>
                      <a:r>
                        <a:rPr sz="20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sum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9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of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9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090"/>
                        </a:lnSpc>
                      </a:pPr>
                      <a:r>
                        <a:rPr sz="2000" spc="5" dirty="0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20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0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="&lt;&lt;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090"/>
                        </a:lnSpc>
                      </a:pPr>
                      <a:r>
                        <a:rPr sz="2000" spc="15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0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5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endl;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263">
                <a:tc>
                  <a:txBody>
                    <a:bodyPr/>
                    <a:lstStyle/>
                    <a:p>
                      <a:pPr marL="31750">
                        <a:lnSpc>
                          <a:spcPts val="225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cout&lt;&lt;"7</a:t>
                      </a:r>
                      <a:r>
                        <a:rPr sz="20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1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0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8=“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2000" spc="-7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0;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5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&lt;&lt;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5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255"/>
                        </a:lnSpc>
                      </a:pPr>
                      <a:r>
                        <a:rPr sz="2000" spc="1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0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15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20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&lt;&lt;endl;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08025" y="4270776"/>
            <a:ext cx="7204709" cy="19437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15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 marL="12700" marR="5080">
              <a:lnSpc>
                <a:spcPct val="72000"/>
              </a:lnSpc>
              <a:spcBef>
                <a:spcPts val="975"/>
              </a:spcBef>
            </a:pPr>
            <a:r>
              <a:rPr sz="2000" b="1" spc="5" dirty="0">
                <a:latin typeface="Calibri"/>
                <a:cs typeface="Calibri"/>
              </a:rPr>
              <a:t>OUTPUT</a:t>
            </a:r>
            <a:r>
              <a:rPr sz="2000" spc="5" dirty="0">
                <a:latin typeface="Calibri"/>
                <a:cs typeface="Calibri"/>
              </a:rPr>
              <a:t>: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(When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compile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program,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the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following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three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lines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displayed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screen.)</a:t>
            </a:r>
            <a:endParaRPr sz="2000" dirty="0">
              <a:latin typeface="Calibri"/>
              <a:cs typeface="Calibri"/>
            </a:endParaRPr>
          </a:p>
          <a:p>
            <a:pPr marL="1843405">
              <a:lnSpc>
                <a:spcPct val="100000"/>
              </a:lnSpc>
              <a:spcBef>
                <a:spcPts val="229"/>
              </a:spcBef>
            </a:pPr>
            <a:r>
              <a:rPr sz="2000" spc="5" dirty="0">
                <a:latin typeface="Courier New"/>
                <a:cs typeface="Courier New"/>
              </a:rPr>
              <a:t>My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first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C++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program.</a:t>
            </a:r>
            <a:endParaRPr sz="2000" dirty="0">
              <a:latin typeface="Courier New"/>
              <a:cs typeface="Courier New"/>
            </a:endParaRPr>
          </a:p>
          <a:p>
            <a:pPr marL="1843405">
              <a:lnSpc>
                <a:spcPct val="100000"/>
              </a:lnSpc>
              <a:spcBef>
                <a:spcPts val="305"/>
              </a:spcBef>
            </a:pPr>
            <a:r>
              <a:rPr sz="2000" spc="5" dirty="0">
                <a:latin typeface="Courier New"/>
                <a:cs typeface="Courier New"/>
              </a:rPr>
              <a:t>The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sum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of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15" dirty="0">
                <a:latin typeface="Courier New"/>
                <a:cs typeface="Courier New"/>
              </a:rPr>
              <a:t>2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and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15" dirty="0">
                <a:latin typeface="Courier New"/>
                <a:cs typeface="Courier New"/>
              </a:rPr>
              <a:t>3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15" dirty="0">
                <a:latin typeface="Courier New"/>
                <a:cs typeface="Courier New"/>
              </a:rPr>
              <a:t>=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15" dirty="0">
                <a:latin typeface="Courier New"/>
                <a:cs typeface="Courier New"/>
              </a:rPr>
              <a:t>5</a:t>
            </a:r>
            <a:endParaRPr sz="2000" dirty="0">
              <a:latin typeface="Courier New"/>
              <a:cs typeface="Courier New"/>
            </a:endParaRPr>
          </a:p>
          <a:p>
            <a:pPr marL="1843405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ourier New"/>
                <a:cs typeface="Courier New"/>
              </a:rPr>
              <a:t>7+8=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15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83624"/>
            <a:ext cx="29159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C++</a:t>
            </a:r>
            <a:r>
              <a:rPr spc="-120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270" y="1066800"/>
            <a:ext cx="8660130" cy="4906536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#include</a:t>
            </a:r>
            <a:r>
              <a:rPr sz="2400" spc="2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&lt;iostream&gt;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preprocessor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directives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5" dirty="0">
                <a:solidFill>
                  <a:srgbClr val="006FC0"/>
                </a:solidFill>
                <a:latin typeface="Calibri"/>
                <a:cs typeface="Calibri"/>
              </a:rPr>
              <a:t>main</a:t>
            </a:r>
            <a:r>
              <a:rPr sz="2400" spc="5" dirty="0">
                <a:latin typeface="Calibri"/>
                <a:cs typeface="Calibri"/>
              </a:rPr>
              <a:t>: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every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c++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consist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main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endParaRPr sz="2400" dirty="0">
              <a:latin typeface="Calibri"/>
              <a:cs typeface="Calibri"/>
            </a:endParaRPr>
          </a:p>
          <a:p>
            <a:pPr marL="240665" marR="416559" indent="-228600" algn="just">
              <a:lnSpc>
                <a:spcPts val="2700"/>
              </a:lnSpc>
              <a:spcBef>
                <a:spcPts val="97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Anything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double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quotes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a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string</a:t>
            </a:r>
            <a:r>
              <a:rPr sz="2400" spc="-15" dirty="0">
                <a:latin typeface="Calibri"/>
                <a:cs typeface="Calibri"/>
              </a:rPr>
              <a:t>.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example,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25" dirty="0">
                <a:solidFill>
                  <a:srgbClr val="006FC0"/>
                </a:solidFill>
                <a:latin typeface="Calibri"/>
                <a:cs typeface="Calibri"/>
              </a:rPr>
              <a:t>"My </a:t>
            </a:r>
            <a:r>
              <a:rPr sz="2400" spc="-6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first</a:t>
            </a:r>
            <a:r>
              <a:rPr sz="2400" spc="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alibri"/>
                <a:cs typeface="Calibri"/>
              </a:rPr>
              <a:t>C++</a:t>
            </a:r>
            <a:r>
              <a:rPr sz="2400" spc="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program."</a:t>
            </a:r>
            <a:r>
              <a:rPr sz="2400" spc="20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and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alibri"/>
                <a:cs typeface="Calibri"/>
              </a:rPr>
              <a:t>"7+8="</a:t>
            </a:r>
            <a:r>
              <a:rPr sz="2400" spc="1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strings.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5" dirty="0">
                <a:solidFill>
                  <a:srgbClr val="006FC0"/>
                </a:solidFill>
                <a:latin typeface="Calibri"/>
                <a:cs typeface="Calibri"/>
              </a:rPr>
              <a:t>7+8</a:t>
            </a:r>
            <a:r>
              <a:rPr sz="2400" spc="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arithmetic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expression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(without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quotes)</a:t>
            </a:r>
            <a:endParaRPr sz="2400" dirty="0">
              <a:latin typeface="Calibri"/>
              <a:cs typeface="Calibri"/>
            </a:endParaRPr>
          </a:p>
          <a:p>
            <a:pPr marL="240665" marR="165735" indent="-228600" algn="just">
              <a:lnSpc>
                <a:spcPts val="271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endl</a:t>
            </a:r>
            <a:r>
              <a:rPr sz="2400" spc="-20" dirty="0">
                <a:latin typeface="Calibri"/>
                <a:cs typeface="Calibri"/>
              </a:rPr>
              <a:t>: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causes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insertion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point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move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beginning </a:t>
            </a:r>
            <a:r>
              <a:rPr sz="2400" spc="-605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next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line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cout&lt;&lt;:</a:t>
            </a:r>
            <a:r>
              <a:rPr sz="2400" spc="1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print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statements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console.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ts val="2965"/>
              </a:lnSpc>
              <a:spcBef>
                <a:spcPts val="45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using</a:t>
            </a:r>
            <a:r>
              <a:rPr sz="2400" spc="1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alibri"/>
                <a:cs typeface="Calibri"/>
              </a:rPr>
              <a:t>namespace</a:t>
            </a:r>
            <a:r>
              <a:rPr sz="2400" spc="1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std;</a:t>
            </a:r>
            <a:r>
              <a:rPr sz="2400" spc="1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allows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you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use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cout</a:t>
            </a:r>
            <a:r>
              <a:rPr sz="2400" i="1" spc="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and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i="1" spc="10" dirty="0">
                <a:latin typeface="Calibri"/>
                <a:cs typeface="Calibri"/>
              </a:rPr>
              <a:t>endl</a:t>
            </a:r>
            <a:endParaRPr sz="2400" dirty="0">
              <a:latin typeface="Calibri"/>
              <a:cs typeface="Calibri"/>
            </a:endParaRPr>
          </a:p>
          <a:p>
            <a:pPr marL="240665" algn="just">
              <a:lnSpc>
                <a:spcPts val="2965"/>
              </a:lnSpc>
            </a:pPr>
            <a:r>
              <a:rPr sz="2400" spc="-10" dirty="0">
                <a:latin typeface="Calibri"/>
                <a:cs typeface="Calibri"/>
              </a:rPr>
              <a:t>without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prefix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std::</a:t>
            </a:r>
            <a:endParaRPr sz="2400" dirty="0">
              <a:latin typeface="Calibri"/>
              <a:cs typeface="Calibri"/>
            </a:endParaRPr>
          </a:p>
          <a:p>
            <a:pPr marL="240665" marR="5080" indent="-228600" algn="just">
              <a:lnSpc>
                <a:spcPct val="79700"/>
              </a:lnSpc>
              <a:spcBef>
                <a:spcPts val="11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last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statement,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is,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return</a:t>
            </a:r>
            <a:r>
              <a:rPr sz="2400" spc="1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06FC0"/>
                </a:solidFill>
                <a:latin typeface="Calibri"/>
                <a:cs typeface="Calibri"/>
              </a:rPr>
              <a:t>0;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returns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0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 </a:t>
            </a:r>
            <a:r>
              <a:rPr sz="2400" spc="-6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operating</a:t>
            </a:r>
            <a:r>
              <a:rPr sz="2400" spc="1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system</a:t>
            </a:r>
            <a:r>
              <a:rPr sz="2400" spc="1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when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program</a:t>
            </a:r>
            <a:r>
              <a:rPr sz="2400" spc="1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terminates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77" y="203199"/>
            <a:ext cx="84772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" dirty="0">
                <a:solidFill>
                  <a:srgbClr val="B80000"/>
                </a:solidFill>
              </a:rPr>
              <a:t>Problem</a:t>
            </a:r>
            <a:r>
              <a:rPr sz="3600" spc="-70" dirty="0">
                <a:solidFill>
                  <a:srgbClr val="B80000"/>
                </a:solidFill>
              </a:rPr>
              <a:t> </a:t>
            </a:r>
            <a:r>
              <a:rPr sz="3600" spc="5" dirty="0">
                <a:solidFill>
                  <a:srgbClr val="B80000"/>
                </a:solidFill>
              </a:rPr>
              <a:t>Solving</a:t>
            </a:r>
            <a:r>
              <a:rPr sz="3600" spc="-114" dirty="0">
                <a:solidFill>
                  <a:srgbClr val="B80000"/>
                </a:solidFill>
              </a:rPr>
              <a:t> </a:t>
            </a:r>
            <a:r>
              <a:rPr sz="3600" spc="10" dirty="0">
                <a:solidFill>
                  <a:srgbClr val="B80000"/>
                </a:solidFill>
              </a:rPr>
              <a:t>Steps</a:t>
            </a:r>
            <a:r>
              <a:rPr sz="3600" spc="-60" dirty="0">
                <a:solidFill>
                  <a:srgbClr val="B80000"/>
                </a:solidFill>
              </a:rPr>
              <a:t> </a:t>
            </a:r>
            <a:r>
              <a:rPr sz="3600" dirty="0">
                <a:solidFill>
                  <a:srgbClr val="B80000"/>
                </a:solidFill>
              </a:rPr>
              <a:t>–</a:t>
            </a:r>
            <a:r>
              <a:rPr sz="3600" spc="10" dirty="0">
                <a:solidFill>
                  <a:srgbClr val="B80000"/>
                </a:solidFill>
              </a:rPr>
              <a:t> </a:t>
            </a:r>
            <a:r>
              <a:rPr sz="3600" spc="-5" dirty="0">
                <a:solidFill>
                  <a:srgbClr val="B80000"/>
                </a:solidFill>
              </a:rPr>
              <a:t>Programming</a:t>
            </a:r>
            <a:r>
              <a:rPr sz="3600" spc="-185" dirty="0">
                <a:solidFill>
                  <a:srgbClr val="B80000"/>
                </a:solidFill>
              </a:rPr>
              <a:t> </a:t>
            </a:r>
            <a:r>
              <a:rPr sz="3600" spc="-10" dirty="0">
                <a:solidFill>
                  <a:srgbClr val="B80000"/>
                </a:solidFill>
              </a:rPr>
              <a:t>Process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40042" y="1082293"/>
            <a:ext cx="7618730" cy="406209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283845">
              <a:lnSpc>
                <a:spcPts val="4130"/>
              </a:lnSpc>
              <a:spcBef>
                <a:spcPts val="625"/>
              </a:spcBef>
            </a:pPr>
            <a:r>
              <a:rPr sz="3800" i="1" spc="10" dirty="0">
                <a:solidFill>
                  <a:srgbClr val="006FC0"/>
                </a:solidFill>
                <a:latin typeface="Calibri Light"/>
                <a:cs typeface="Calibri Light"/>
              </a:rPr>
              <a:t>Programming </a:t>
            </a:r>
            <a:r>
              <a:rPr sz="3800" i="1" dirty="0">
                <a:solidFill>
                  <a:srgbClr val="006FC0"/>
                </a:solidFill>
                <a:latin typeface="Calibri Light"/>
                <a:cs typeface="Calibri Light"/>
              </a:rPr>
              <a:t>is </a:t>
            </a:r>
            <a:r>
              <a:rPr sz="3800" i="1" spc="15" dirty="0">
                <a:solidFill>
                  <a:srgbClr val="006FC0"/>
                </a:solidFill>
                <a:latin typeface="Calibri Light"/>
                <a:cs typeface="Calibri Light"/>
              </a:rPr>
              <a:t>a process </a:t>
            </a:r>
            <a:r>
              <a:rPr sz="3800" i="1" spc="5" dirty="0">
                <a:solidFill>
                  <a:srgbClr val="006FC0"/>
                </a:solidFill>
                <a:latin typeface="Calibri Light"/>
                <a:cs typeface="Calibri Light"/>
              </a:rPr>
              <a:t>of </a:t>
            </a:r>
            <a:r>
              <a:rPr sz="3800" i="1" spc="10" dirty="0">
                <a:solidFill>
                  <a:srgbClr val="006FC0"/>
                </a:solidFill>
                <a:latin typeface="Calibri Light"/>
                <a:cs typeface="Calibri Light"/>
              </a:rPr>
              <a:t>problem </a:t>
            </a:r>
            <a:r>
              <a:rPr sz="3800" i="1" spc="-844" dirty="0">
                <a:solidFill>
                  <a:srgbClr val="006FC0"/>
                </a:solidFill>
                <a:latin typeface="Calibri Light"/>
                <a:cs typeface="Calibri Light"/>
              </a:rPr>
              <a:t> </a:t>
            </a:r>
            <a:r>
              <a:rPr sz="3800" i="1" spc="5" dirty="0">
                <a:solidFill>
                  <a:srgbClr val="006FC0"/>
                </a:solidFill>
                <a:latin typeface="Calibri Light"/>
                <a:cs typeface="Calibri Light"/>
              </a:rPr>
              <a:t>solving</a:t>
            </a:r>
            <a:endParaRPr sz="3800" dirty="0">
              <a:latin typeface="Calibri Light"/>
              <a:cs typeface="Calibri Light"/>
            </a:endParaRPr>
          </a:p>
          <a:p>
            <a:pPr marL="594360" indent="-581660">
              <a:lnSpc>
                <a:spcPts val="4515"/>
              </a:lnSpc>
              <a:buAutoNum type="arabicPeriod"/>
              <a:tabLst>
                <a:tab pos="593725" algn="l"/>
                <a:tab pos="594360" algn="l"/>
              </a:tabLst>
            </a:pPr>
            <a:r>
              <a:rPr sz="3800" b="1" spc="-20" dirty="0">
                <a:latin typeface="Calibri Light"/>
                <a:cs typeface="Calibri Light"/>
              </a:rPr>
              <a:t>U</a:t>
            </a:r>
            <a:r>
              <a:rPr sz="3800" b="1" spc="45" dirty="0">
                <a:latin typeface="Calibri Light"/>
                <a:cs typeface="Calibri Light"/>
              </a:rPr>
              <a:t>nd</a:t>
            </a:r>
            <a:r>
              <a:rPr sz="3800" b="1" spc="-10" dirty="0">
                <a:latin typeface="Calibri Light"/>
                <a:cs typeface="Calibri Light"/>
              </a:rPr>
              <a:t>e</a:t>
            </a:r>
            <a:r>
              <a:rPr sz="3800" b="1" spc="-35" dirty="0">
                <a:latin typeface="Calibri Light"/>
                <a:cs typeface="Calibri Light"/>
              </a:rPr>
              <a:t>r</a:t>
            </a:r>
            <a:r>
              <a:rPr sz="3800" b="1" spc="-50" dirty="0">
                <a:latin typeface="Calibri Light"/>
                <a:cs typeface="Calibri Light"/>
              </a:rPr>
              <a:t>st</a:t>
            </a:r>
            <a:r>
              <a:rPr sz="3800" b="1" spc="10" dirty="0">
                <a:latin typeface="Calibri Light"/>
                <a:cs typeface="Calibri Light"/>
              </a:rPr>
              <a:t>a</a:t>
            </a:r>
            <a:r>
              <a:rPr sz="3800" b="1" spc="45" dirty="0">
                <a:latin typeface="Calibri Light"/>
                <a:cs typeface="Calibri Light"/>
              </a:rPr>
              <a:t>n</a:t>
            </a:r>
            <a:r>
              <a:rPr sz="3800" b="1" spc="15" dirty="0">
                <a:latin typeface="Calibri Light"/>
                <a:cs typeface="Calibri Light"/>
              </a:rPr>
              <a:t>d</a:t>
            </a:r>
            <a:r>
              <a:rPr sz="3800" b="1" spc="-229" dirty="0">
                <a:latin typeface="Calibri Light"/>
                <a:cs typeface="Calibri Light"/>
              </a:rPr>
              <a:t> </a:t>
            </a:r>
            <a:r>
              <a:rPr sz="3800" b="1" spc="15" dirty="0">
                <a:latin typeface="Calibri Light"/>
                <a:cs typeface="Calibri Light"/>
              </a:rPr>
              <a:t>t</a:t>
            </a:r>
            <a:r>
              <a:rPr sz="3800" b="1" spc="45" dirty="0">
                <a:latin typeface="Calibri Light"/>
                <a:cs typeface="Calibri Light"/>
              </a:rPr>
              <a:t>h</a:t>
            </a:r>
            <a:r>
              <a:rPr sz="3800" b="1" spc="10" dirty="0">
                <a:latin typeface="Calibri Light"/>
                <a:cs typeface="Calibri Light"/>
              </a:rPr>
              <a:t>e</a:t>
            </a:r>
            <a:r>
              <a:rPr sz="3800" b="1" spc="-55" dirty="0">
                <a:latin typeface="Calibri Light"/>
                <a:cs typeface="Calibri Light"/>
              </a:rPr>
              <a:t> </a:t>
            </a:r>
            <a:r>
              <a:rPr sz="3800" b="1" spc="45" dirty="0">
                <a:latin typeface="Calibri Light"/>
                <a:cs typeface="Calibri Light"/>
              </a:rPr>
              <a:t>p</a:t>
            </a:r>
            <a:r>
              <a:rPr sz="3800" b="1" spc="-35" dirty="0">
                <a:latin typeface="Calibri Light"/>
                <a:cs typeface="Calibri Light"/>
              </a:rPr>
              <a:t>r</a:t>
            </a:r>
            <a:r>
              <a:rPr sz="3800" b="1" spc="40" dirty="0">
                <a:latin typeface="Calibri Light"/>
                <a:cs typeface="Calibri Light"/>
              </a:rPr>
              <a:t>o</a:t>
            </a:r>
            <a:r>
              <a:rPr sz="3800" b="1" spc="45" dirty="0">
                <a:latin typeface="Calibri Light"/>
                <a:cs typeface="Calibri Light"/>
              </a:rPr>
              <a:t>b</a:t>
            </a:r>
            <a:r>
              <a:rPr sz="3800" b="1" spc="-20" dirty="0">
                <a:latin typeface="Calibri Light"/>
                <a:cs typeface="Calibri Light"/>
              </a:rPr>
              <a:t>l</a:t>
            </a:r>
            <a:r>
              <a:rPr sz="3800" b="1" spc="-10" dirty="0">
                <a:latin typeface="Calibri Light"/>
                <a:cs typeface="Calibri Light"/>
              </a:rPr>
              <a:t>e</a:t>
            </a:r>
            <a:r>
              <a:rPr sz="3800" b="1" spc="20" dirty="0">
                <a:latin typeface="Calibri Light"/>
                <a:cs typeface="Calibri Light"/>
              </a:rPr>
              <a:t>m</a:t>
            </a:r>
            <a:endParaRPr sz="3800" b="1" dirty="0">
              <a:latin typeface="Calibri Light"/>
              <a:cs typeface="Calibri Light"/>
            </a:endParaRPr>
          </a:p>
          <a:p>
            <a:pPr marL="594360" indent="-5816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93725" algn="l"/>
                <a:tab pos="594360" algn="l"/>
              </a:tabLst>
            </a:pPr>
            <a:r>
              <a:rPr sz="3800" b="1" spc="5" dirty="0">
                <a:latin typeface="Calibri Light"/>
                <a:cs typeface="Calibri Light"/>
              </a:rPr>
              <a:t>Plan</a:t>
            </a:r>
            <a:r>
              <a:rPr sz="3800" b="1" spc="-100" dirty="0">
                <a:latin typeface="Calibri Light"/>
                <a:cs typeface="Calibri Light"/>
              </a:rPr>
              <a:t> </a:t>
            </a:r>
            <a:r>
              <a:rPr sz="3800" b="1" spc="25" dirty="0">
                <a:latin typeface="Calibri Light"/>
                <a:cs typeface="Calibri Light"/>
              </a:rPr>
              <a:t>the</a:t>
            </a:r>
            <a:r>
              <a:rPr sz="3800" b="1" spc="-70" dirty="0">
                <a:latin typeface="Calibri Light"/>
                <a:cs typeface="Calibri Light"/>
              </a:rPr>
              <a:t> </a:t>
            </a:r>
            <a:r>
              <a:rPr sz="3800" b="1" spc="5" dirty="0">
                <a:latin typeface="Calibri Light"/>
                <a:cs typeface="Calibri Light"/>
              </a:rPr>
              <a:t>logic</a:t>
            </a:r>
            <a:endParaRPr sz="3800" b="1" dirty="0">
              <a:latin typeface="Calibri Light"/>
              <a:cs typeface="Calibri Light"/>
            </a:endParaRPr>
          </a:p>
          <a:p>
            <a:pPr marL="594360" indent="-58166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93725" algn="l"/>
                <a:tab pos="594360" algn="l"/>
              </a:tabLst>
            </a:pPr>
            <a:r>
              <a:rPr sz="3800" spc="20" dirty="0">
                <a:latin typeface="Calibri Light"/>
                <a:cs typeface="Calibri Light"/>
              </a:rPr>
              <a:t>Code</a:t>
            </a:r>
            <a:r>
              <a:rPr sz="3800" spc="-150" dirty="0">
                <a:latin typeface="Calibri Light"/>
                <a:cs typeface="Calibri Light"/>
              </a:rPr>
              <a:t> </a:t>
            </a:r>
            <a:r>
              <a:rPr sz="3800" spc="25" dirty="0">
                <a:latin typeface="Calibri Light"/>
                <a:cs typeface="Calibri Light"/>
              </a:rPr>
              <a:t>the</a:t>
            </a:r>
            <a:r>
              <a:rPr sz="3800" spc="-75" dirty="0">
                <a:latin typeface="Calibri Light"/>
                <a:cs typeface="Calibri Light"/>
              </a:rPr>
              <a:t> </a:t>
            </a:r>
            <a:r>
              <a:rPr sz="3800" spc="10" dirty="0">
                <a:latin typeface="Calibri Light"/>
                <a:cs typeface="Calibri Light"/>
              </a:rPr>
              <a:t>program</a:t>
            </a:r>
            <a:endParaRPr sz="3800" dirty="0">
              <a:latin typeface="Calibri Light"/>
              <a:cs typeface="Calibri Light"/>
            </a:endParaRPr>
          </a:p>
          <a:p>
            <a:pPr marL="594360" indent="-5816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93725" algn="l"/>
                <a:tab pos="594360" algn="l"/>
              </a:tabLst>
            </a:pPr>
            <a:r>
              <a:rPr sz="3800" spc="-100" dirty="0">
                <a:latin typeface="Calibri Light"/>
                <a:cs typeface="Calibri Light"/>
              </a:rPr>
              <a:t>Test</a:t>
            </a:r>
            <a:r>
              <a:rPr sz="3800" spc="-50" dirty="0">
                <a:latin typeface="Calibri Light"/>
                <a:cs typeface="Calibri Light"/>
              </a:rPr>
              <a:t> </a:t>
            </a:r>
            <a:r>
              <a:rPr sz="3800" spc="25" dirty="0">
                <a:latin typeface="Calibri Light"/>
                <a:cs typeface="Calibri Light"/>
              </a:rPr>
              <a:t>the</a:t>
            </a:r>
            <a:r>
              <a:rPr sz="3800" spc="-75" dirty="0">
                <a:latin typeface="Calibri Light"/>
                <a:cs typeface="Calibri Light"/>
              </a:rPr>
              <a:t> </a:t>
            </a:r>
            <a:r>
              <a:rPr sz="3800" spc="10" dirty="0">
                <a:latin typeface="Calibri Light"/>
                <a:cs typeface="Calibri Light"/>
              </a:rPr>
              <a:t>program</a:t>
            </a:r>
            <a:endParaRPr sz="3800" dirty="0">
              <a:latin typeface="Calibri Light"/>
              <a:cs typeface="Calibri Light"/>
            </a:endParaRPr>
          </a:p>
          <a:p>
            <a:pPr marL="594360" indent="-58166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593725" algn="l"/>
                <a:tab pos="594360" algn="l"/>
              </a:tabLst>
            </a:pPr>
            <a:r>
              <a:rPr sz="3800" spc="15" dirty="0">
                <a:latin typeface="Calibri Light"/>
                <a:cs typeface="Calibri Light"/>
              </a:rPr>
              <a:t>D</a:t>
            </a:r>
            <a:r>
              <a:rPr sz="3800" spc="-5" dirty="0">
                <a:latin typeface="Calibri Light"/>
                <a:cs typeface="Calibri Light"/>
              </a:rPr>
              <a:t>e</a:t>
            </a:r>
            <a:r>
              <a:rPr sz="3800" spc="45" dirty="0">
                <a:latin typeface="Calibri Light"/>
                <a:cs typeface="Calibri Light"/>
              </a:rPr>
              <a:t>p</a:t>
            </a:r>
            <a:r>
              <a:rPr sz="3800" spc="-20" dirty="0">
                <a:latin typeface="Calibri Light"/>
                <a:cs typeface="Calibri Light"/>
              </a:rPr>
              <a:t>l</a:t>
            </a:r>
            <a:r>
              <a:rPr sz="3800" spc="40" dirty="0">
                <a:latin typeface="Calibri Light"/>
                <a:cs typeface="Calibri Light"/>
              </a:rPr>
              <a:t>o</a:t>
            </a:r>
            <a:r>
              <a:rPr sz="3800" spc="10" dirty="0">
                <a:latin typeface="Calibri Light"/>
                <a:cs typeface="Calibri Light"/>
              </a:rPr>
              <a:t>y</a:t>
            </a:r>
            <a:r>
              <a:rPr sz="3800" spc="-150" dirty="0">
                <a:latin typeface="Calibri Light"/>
                <a:cs typeface="Calibri Light"/>
              </a:rPr>
              <a:t> </a:t>
            </a:r>
            <a:r>
              <a:rPr sz="3800" spc="15" dirty="0">
                <a:latin typeface="Calibri Light"/>
                <a:cs typeface="Calibri Light"/>
              </a:rPr>
              <a:t>t</a:t>
            </a:r>
            <a:r>
              <a:rPr sz="3800" spc="45" dirty="0">
                <a:latin typeface="Calibri Light"/>
                <a:cs typeface="Calibri Light"/>
              </a:rPr>
              <a:t>h</a:t>
            </a:r>
            <a:r>
              <a:rPr sz="3800" spc="10" dirty="0">
                <a:latin typeface="Calibri Light"/>
                <a:cs typeface="Calibri Light"/>
              </a:rPr>
              <a:t>e</a:t>
            </a:r>
            <a:r>
              <a:rPr sz="3800" spc="-55" dirty="0">
                <a:latin typeface="Calibri Light"/>
                <a:cs typeface="Calibri Light"/>
              </a:rPr>
              <a:t> </a:t>
            </a:r>
            <a:r>
              <a:rPr sz="3800" spc="45" dirty="0">
                <a:latin typeface="Calibri Light"/>
                <a:cs typeface="Calibri Light"/>
              </a:rPr>
              <a:t>p</a:t>
            </a:r>
            <a:r>
              <a:rPr sz="3800" spc="-35" dirty="0">
                <a:latin typeface="Calibri Light"/>
                <a:cs typeface="Calibri Light"/>
              </a:rPr>
              <a:t>r</a:t>
            </a:r>
            <a:r>
              <a:rPr sz="3800" spc="40" dirty="0">
                <a:latin typeface="Calibri Light"/>
                <a:cs typeface="Calibri Light"/>
              </a:rPr>
              <a:t>o</a:t>
            </a:r>
            <a:r>
              <a:rPr sz="3800" spc="10" dirty="0">
                <a:latin typeface="Calibri Light"/>
                <a:cs typeface="Calibri Light"/>
              </a:rPr>
              <a:t>g</a:t>
            </a:r>
            <a:r>
              <a:rPr sz="3800" spc="-30" dirty="0">
                <a:latin typeface="Calibri Light"/>
                <a:cs typeface="Calibri Light"/>
              </a:rPr>
              <a:t>r</a:t>
            </a:r>
            <a:r>
              <a:rPr sz="3800" spc="15" dirty="0">
                <a:latin typeface="Calibri Light"/>
                <a:cs typeface="Calibri Light"/>
              </a:rPr>
              <a:t>am</a:t>
            </a:r>
            <a:r>
              <a:rPr sz="3800" spc="-215" dirty="0">
                <a:latin typeface="Calibri Light"/>
                <a:cs typeface="Calibri Light"/>
              </a:rPr>
              <a:t> </a:t>
            </a:r>
            <a:r>
              <a:rPr sz="3800" spc="-20" dirty="0">
                <a:latin typeface="Calibri Light"/>
                <a:cs typeface="Calibri Light"/>
              </a:rPr>
              <a:t>i</a:t>
            </a:r>
            <a:r>
              <a:rPr sz="3800" spc="45" dirty="0">
                <a:latin typeface="Calibri Light"/>
                <a:cs typeface="Calibri Light"/>
              </a:rPr>
              <a:t>n</a:t>
            </a:r>
            <a:r>
              <a:rPr sz="3800" spc="15" dirty="0">
                <a:latin typeface="Calibri Light"/>
                <a:cs typeface="Calibri Light"/>
              </a:rPr>
              <a:t>to</a:t>
            </a:r>
            <a:r>
              <a:rPr sz="3800" spc="-160" dirty="0">
                <a:latin typeface="Calibri Light"/>
                <a:cs typeface="Calibri Light"/>
              </a:rPr>
              <a:t> </a:t>
            </a:r>
            <a:r>
              <a:rPr sz="3800" spc="45" dirty="0">
                <a:latin typeface="Calibri Light"/>
                <a:cs typeface="Calibri Light"/>
              </a:rPr>
              <a:t>p</a:t>
            </a:r>
            <a:r>
              <a:rPr sz="3800" spc="-35" dirty="0">
                <a:latin typeface="Calibri Light"/>
                <a:cs typeface="Calibri Light"/>
              </a:rPr>
              <a:t>r</a:t>
            </a:r>
            <a:r>
              <a:rPr sz="3800" spc="40" dirty="0">
                <a:latin typeface="Calibri Light"/>
                <a:cs typeface="Calibri Light"/>
              </a:rPr>
              <a:t>o</a:t>
            </a:r>
            <a:r>
              <a:rPr sz="3800" spc="45" dirty="0">
                <a:latin typeface="Calibri Light"/>
                <a:cs typeface="Calibri Light"/>
              </a:rPr>
              <a:t>du</a:t>
            </a:r>
            <a:r>
              <a:rPr sz="3800" spc="25" dirty="0">
                <a:latin typeface="Calibri Light"/>
                <a:cs typeface="Calibri Light"/>
              </a:rPr>
              <a:t>c</a:t>
            </a:r>
            <a:r>
              <a:rPr sz="3800" spc="-55" dirty="0">
                <a:latin typeface="Calibri Light"/>
                <a:cs typeface="Calibri Light"/>
              </a:rPr>
              <a:t>t</a:t>
            </a:r>
            <a:r>
              <a:rPr sz="3800" spc="-20" dirty="0">
                <a:latin typeface="Calibri Light"/>
                <a:cs typeface="Calibri Light"/>
              </a:rPr>
              <a:t>i</a:t>
            </a:r>
            <a:r>
              <a:rPr sz="3800" spc="40" dirty="0">
                <a:latin typeface="Calibri Light"/>
                <a:cs typeface="Calibri Light"/>
              </a:rPr>
              <a:t>o</a:t>
            </a:r>
            <a:r>
              <a:rPr sz="3800" spc="15" dirty="0">
                <a:latin typeface="Calibri Light"/>
                <a:cs typeface="Calibri Light"/>
              </a:rPr>
              <a:t>n</a:t>
            </a:r>
            <a:endParaRPr sz="38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9906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77" y="175894"/>
            <a:ext cx="61302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10" dirty="0">
                <a:solidFill>
                  <a:srgbClr val="B80000"/>
                </a:solidFill>
              </a:rPr>
              <a:t>1.</a:t>
            </a:r>
            <a:r>
              <a:rPr sz="3950" spc="-15" dirty="0">
                <a:solidFill>
                  <a:srgbClr val="B80000"/>
                </a:solidFill>
              </a:rPr>
              <a:t> </a:t>
            </a:r>
            <a:r>
              <a:rPr sz="3950" spc="5" dirty="0">
                <a:solidFill>
                  <a:srgbClr val="B80000"/>
                </a:solidFill>
              </a:rPr>
              <a:t>Understanding</a:t>
            </a:r>
            <a:r>
              <a:rPr sz="3950" spc="-15" dirty="0">
                <a:solidFill>
                  <a:srgbClr val="B80000"/>
                </a:solidFill>
              </a:rPr>
              <a:t> </a:t>
            </a:r>
            <a:r>
              <a:rPr sz="3950" spc="10" dirty="0">
                <a:solidFill>
                  <a:srgbClr val="B80000"/>
                </a:solidFill>
              </a:rPr>
              <a:t>the</a:t>
            </a:r>
            <a:r>
              <a:rPr sz="3950" spc="-25" dirty="0">
                <a:solidFill>
                  <a:srgbClr val="B80000"/>
                </a:solidFill>
              </a:rPr>
              <a:t> </a:t>
            </a:r>
            <a:r>
              <a:rPr sz="3950" spc="-5" dirty="0">
                <a:solidFill>
                  <a:srgbClr val="B80000"/>
                </a:solidFill>
              </a:rPr>
              <a:t>Problem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340042" y="1063243"/>
            <a:ext cx="8187690" cy="526796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537210" marR="817880" indent="-410209">
              <a:lnSpc>
                <a:spcPts val="3229"/>
              </a:lnSpc>
              <a:spcBef>
                <a:spcPts val="894"/>
              </a:spcBef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3350" dirty="0">
                <a:solidFill>
                  <a:srgbClr val="2C13DE"/>
                </a:solidFill>
                <a:latin typeface="Calibri Light"/>
                <a:cs typeface="Calibri Light"/>
              </a:rPr>
              <a:t>Problems</a:t>
            </a:r>
            <a:r>
              <a:rPr sz="3350" spc="3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spc="-10" dirty="0">
                <a:latin typeface="Calibri Light"/>
                <a:cs typeface="Calibri Light"/>
              </a:rPr>
              <a:t>are</a:t>
            </a:r>
            <a:r>
              <a:rPr sz="3350" spc="40" dirty="0">
                <a:latin typeface="Calibri Light"/>
                <a:cs typeface="Calibri Light"/>
              </a:rPr>
              <a:t> </a:t>
            </a:r>
            <a:r>
              <a:rPr sz="3350" spc="-5" dirty="0">
                <a:latin typeface="Calibri Light"/>
                <a:cs typeface="Calibri Light"/>
              </a:rPr>
              <a:t>often</a:t>
            </a:r>
            <a:r>
              <a:rPr sz="3350" spc="110" dirty="0">
                <a:latin typeface="Calibri Light"/>
                <a:cs typeface="Calibri Light"/>
              </a:rPr>
              <a:t> </a:t>
            </a:r>
            <a:r>
              <a:rPr sz="3350" spc="-5" dirty="0">
                <a:solidFill>
                  <a:srgbClr val="2C13DE"/>
                </a:solidFill>
                <a:latin typeface="Calibri Light"/>
                <a:cs typeface="Calibri Light"/>
              </a:rPr>
              <a:t>described</a:t>
            </a:r>
            <a:r>
              <a:rPr sz="3350" spc="20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spc="10" dirty="0">
                <a:latin typeface="Calibri Light"/>
                <a:cs typeface="Calibri Light"/>
              </a:rPr>
              <a:t>in</a:t>
            </a:r>
            <a:r>
              <a:rPr sz="3350" spc="-45" dirty="0">
                <a:latin typeface="Calibri Light"/>
                <a:cs typeface="Calibri Light"/>
              </a:rPr>
              <a:t> </a:t>
            </a:r>
            <a:r>
              <a:rPr sz="3350" spc="-10" dirty="0">
                <a:solidFill>
                  <a:srgbClr val="2C13DE"/>
                </a:solidFill>
                <a:latin typeface="Calibri Light"/>
                <a:cs typeface="Calibri Light"/>
              </a:rPr>
              <a:t>natural </a:t>
            </a:r>
            <a:r>
              <a:rPr sz="3350" spc="-74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spc="-5" dirty="0">
                <a:solidFill>
                  <a:srgbClr val="2C13DE"/>
                </a:solidFill>
                <a:latin typeface="Calibri Light"/>
                <a:cs typeface="Calibri Light"/>
              </a:rPr>
              <a:t>language</a:t>
            </a:r>
            <a:r>
              <a:rPr sz="3350" spc="11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spc="-25" dirty="0">
                <a:solidFill>
                  <a:srgbClr val="2C13DE"/>
                </a:solidFill>
                <a:latin typeface="Calibri Light"/>
                <a:cs typeface="Calibri Light"/>
              </a:rPr>
              <a:t>like</a:t>
            </a:r>
            <a:r>
              <a:rPr sz="3350" spc="4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spc="-5" dirty="0">
                <a:solidFill>
                  <a:srgbClr val="2C13DE"/>
                </a:solidFill>
                <a:latin typeface="Calibri Light"/>
                <a:cs typeface="Calibri Light"/>
              </a:rPr>
              <a:t>English.</a:t>
            </a:r>
            <a:endParaRPr sz="335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550" dirty="0">
              <a:latin typeface="Calibri Light"/>
              <a:cs typeface="Calibri Light"/>
            </a:endParaRPr>
          </a:p>
          <a:p>
            <a:pPr marL="537210" marR="5080" indent="-410209">
              <a:lnSpc>
                <a:spcPts val="3229"/>
              </a:lnSpc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3350" spc="-5" dirty="0">
                <a:latin typeface="Calibri Light"/>
                <a:cs typeface="Calibri Light"/>
              </a:rPr>
              <a:t>Users</a:t>
            </a:r>
            <a:r>
              <a:rPr sz="3350" spc="25" dirty="0">
                <a:latin typeface="Calibri Light"/>
                <a:cs typeface="Calibri Light"/>
              </a:rPr>
              <a:t> </a:t>
            </a:r>
            <a:r>
              <a:rPr sz="3350" spc="-10" dirty="0">
                <a:latin typeface="Calibri Light"/>
                <a:cs typeface="Calibri Light"/>
              </a:rPr>
              <a:t>may</a:t>
            </a:r>
            <a:r>
              <a:rPr sz="3350" spc="95" dirty="0">
                <a:latin typeface="Calibri Light"/>
                <a:cs typeface="Calibri Light"/>
              </a:rPr>
              <a:t> </a:t>
            </a:r>
            <a:r>
              <a:rPr sz="3350" spc="-15" dirty="0">
                <a:solidFill>
                  <a:srgbClr val="2C13DE"/>
                </a:solidFill>
                <a:latin typeface="Calibri Light"/>
                <a:cs typeface="Calibri Light"/>
              </a:rPr>
              <a:t>not</a:t>
            </a:r>
            <a:r>
              <a:rPr sz="3350" spc="8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dirty="0">
                <a:latin typeface="Calibri Light"/>
                <a:cs typeface="Calibri Light"/>
              </a:rPr>
              <a:t>be</a:t>
            </a:r>
            <a:r>
              <a:rPr sz="3350" spc="40" dirty="0">
                <a:latin typeface="Calibri Light"/>
                <a:cs typeface="Calibri Light"/>
              </a:rPr>
              <a:t> </a:t>
            </a:r>
            <a:r>
              <a:rPr sz="3350" dirty="0">
                <a:latin typeface="Calibri Light"/>
                <a:cs typeface="Calibri Light"/>
              </a:rPr>
              <a:t>able</a:t>
            </a:r>
            <a:r>
              <a:rPr sz="3350" spc="45" dirty="0">
                <a:latin typeface="Calibri Light"/>
                <a:cs typeface="Calibri Light"/>
              </a:rPr>
              <a:t> </a:t>
            </a:r>
            <a:r>
              <a:rPr sz="3350" spc="15" dirty="0">
                <a:latin typeface="Calibri Light"/>
                <a:cs typeface="Calibri Light"/>
              </a:rPr>
              <a:t>to</a:t>
            </a:r>
            <a:r>
              <a:rPr sz="3350" spc="-40" dirty="0">
                <a:latin typeface="Calibri Light"/>
                <a:cs typeface="Calibri Light"/>
              </a:rPr>
              <a:t> </a:t>
            </a:r>
            <a:r>
              <a:rPr sz="3350" spc="-10" dirty="0">
                <a:solidFill>
                  <a:srgbClr val="2C13DE"/>
                </a:solidFill>
                <a:latin typeface="Calibri Light"/>
                <a:cs typeface="Calibri Light"/>
              </a:rPr>
              <a:t>specify</a:t>
            </a:r>
            <a:r>
              <a:rPr sz="3350" spc="21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spc="-10" dirty="0">
                <a:solidFill>
                  <a:srgbClr val="2C13DE"/>
                </a:solidFill>
                <a:latin typeface="Calibri Light"/>
                <a:cs typeface="Calibri Light"/>
              </a:rPr>
              <a:t>needs</a:t>
            </a:r>
            <a:r>
              <a:rPr sz="3350" spc="10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spc="5" dirty="0">
                <a:solidFill>
                  <a:srgbClr val="2C13DE"/>
                </a:solidFill>
                <a:latin typeface="Calibri Light"/>
                <a:cs typeface="Calibri Light"/>
              </a:rPr>
              <a:t>well</a:t>
            </a:r>
            <a:r>
              <a:rPr sz="3350" spc="5" dirty="0">
                <a:latin typeface="Calibri Light"/>
                <a:cs typeface="Calibri Light"/>
              </a:rPr>
              <a:t>, </a:t>
            </a:r>
            <a:r>
              <a:rPr sz="3350" spc="-740" dirty="0">
                <a:latin typeface="Calibri Light"/>
                <a:cs typeface="Calibri Light"/>
              </a:rPr>
              <a:t> </a:t>
            </a:r>
            <a:r>
              <a:rPr sz="3350" spc="-5" dirty="0">
                <a:latin typeface="Calibri Light"/>
                <a:cs typeface="Calibri Light"/>
              </a:rPr>
              <a:t>and</a:t>
            </a:r>
            <a:r>
              <a:rPr sz="3350" spc="25" dirty="0">
                <a:latin typeface="Calibri Light"/>
                <a:cs typeface="Calibri Light"/>
              </a:rPr>
              <a:t> </a:t>
            </a:r>
            <a:r>
              <a:rPr sz="3350" spc="5" dirty="0">
                <a:latin typeface="Calibri Light"/>
                <a:cs typeface="Calibri Light"/>
              </a:rPr>
              <a:t>the</a:t>
            </a:r>
            <a:r>
              <a:rPr sz="3350" spc="65" dirty="0">
                <a:latin typeface="Calibri Light"/>
                <a:cs typeface="Calibri Light"/>
              </a:rPr>
              <a:t> </a:t>
            </a:r>
            <a:r>
              <a:rPr sz="3350" spc="-10" dirty="0">
                <a:solidFill>
                  <a:srgbClr val="2C13DE"/>
                </a:solidFill>
                <a:latin typeface="Calibri Light"/>
                <a:cs typeface="Calibri Light"/>
              </a:rPr>
              <a:t>needs</a:t>
            </a:r>
            <a:r>
              <a:rPr sz="3350" spc="18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spc="-10" dirty="0">
                <a:solidFill>
                  <a:srgbClr val="2C13DE"/>
                </a:solidFill>
                <a:latin typeface="Calibri Light"/>
                <a:cs typeface="Calibri Light"/>
              </a:rPr>
              <a:t>may</a:t>
            </a:r>
            <a:r>
              <a:rPr sz="335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spc="-5" dirty="0">
                <a:solidFill>
                  <a:srgbClr val="2C13DE"/>
                </a:solidFill>
                <a:latin typeface="Calibri Light"/>
                <a:cs typeface="Calibri Light"/>
              </a:rPr>
              <a:t>changing</a:t>
            </a:r>
            <a:r>
              <a:rPr sz="3350" spc="21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spc="-10" dirty="0">
                <a:solidFill>
                  <a:srgbClr val="2C13DE"/>
                </a:solidFill>
                <a:latin typeface="Calibri Light"/>
                <a:cs typeface="Calibri Light"/>
              </a:rPr>
              <a:t>frequently</a:t>
            </a:r>
            <a:endParaRPr sz="335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 dirty="0">
              <a:latin typeface="Calibri Light"/>
              <a:cs typeface="Calibri Light"/>
            </a:endParaRPr>
          </a:p>
          <a:p>
            <a:pPr marL="594360" indent="-581660">
              <a:lnSpc>
                <a:spcPct val="100000"/>
              </a:lnSpc>
              <a:buFont typeface="Arial MT"/>
              <a:buChar char="•"/>
              <a:tabLst>
                <a:tab pos="593725" algn="l"/>
                <a:tab pos="594360" algn="l"/>
              </a:tabLst>
            </a:pPr>
            <a:r>
              <a:rPr sz="3350" spc="-5" dirty="0">
                <a:solidFill>
                  <a:srgbClr val="C00000"/>
                </a:solidFill>
                <a:latin typeface="Calibri Light"/>
                <a:cs typeface="Calibri Light"/>
              </a:rPr>
              <a:t>Identify</a:t>
            </a:r>
            <a:r>
              <a:rPr sz="3350" spc="13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3350" spc="5" dirty="0">
                <a:solidFill>
                  <a:srgbClr val="C00000"/>
                </a:solidFill>
                <a:latin typeface="Calibri Light"/>
                <a:cs typeface="Calibri Light"/>
              </a:rPr>
              <a:t>the</a:t>
            </a:r>
            <a:r>
              <a:rPr sz="3350" spc="-4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3350" spc="-10" dirty="0">
                <a:solidFill>
                  <a:srgbClr val="C00000"/>
                </a:solidFill>
                <a:latin typeface="Calibri Light"/>
                <a:cs typeface="Calibri Light"/>
              </a:rPr>
              <a:t>requirements</a:t>
            </a:r>
            <a:endParaRPr sz="3350" dirty="0">
              <a:latin typeface="Calibri Light"/>
              <a:cs typeface="Calibri Light"/>
            </a:endParaRPr>
          </a:p>
          <a:p>
            <a:pPr marL="1156335" lvl="1" indent="-56261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1156335" algn="l"/>
                <a:tab pos="1156970" algn="l"/>
              </a:tabLst>
            </a:pPr>
            <a:r>
              <a:rPr sz="3200" dirty="0">
                <a:solidFill>
                  <a:srgbClr val="2C13DE"/>
                </a:solidFill>
                <a:latin typeface="Calibri Light"/>
                <a:cs typeface="Calibri Light"/>
              </a:rPr>
              <a:t>Inputs</a:t>
            </a:r>
            <a:r>
              <a:rPr sz="3200" spc="-3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200" spc="-5" dirty="0">
                <a:latin typeface="Calibri Light"/>
                <a:cs typeface="Calibri Light"/>
              </a:rPr>
              <a:t>or</a:t>
            </a:r>
            <a:r>
              <a:rPr sz="3200" spc="20" dirty="0">
                <a:latin typeface="Calibri Light"/>
                <a:cs typeface="Calibri Light"/>
              </a:rPr>
              <a:t> </a:t>
            </a:r>
            <a:r>
              <a:rPr sz="3200" spc="-5" dirty="0">
                <a:latin typeface="Calibri Light"/>
                <a:cs typeface="Calibri Light"/>
              </a:rPr>
              <a:t>given</a:t>
            </a:r>
            <a:r>
              <a:rPr sz="3200" spc="-10" dirty="0">
                <a:latin typeface="Calibri Light"/>
                <a:cs typeface="Calibri Light"/>
              </a:rPr>
              <a:t> </a:t>
            </a:r>
            <a:r>
              <a:rPr sz="3200" spc="-15" dirty="0">
                <a:solidFill>
                  <a:srgbClr val="2C13DE"/>
                </a:solidFill>
                <a:latin typeface="Calibri Light"/>
                <a:cs typeface="Calibri Light"/>
              </a:rPr>
              <a:t>data-items</a:t>
            </a:r>
            <a:endParaRPr sz="3200" dirty="0">
              <a:latin typeface="Calibri Light"/>
              <a:cs typeface="Calibri Light"/>
            </a:endParaRPr>
          </a:p>
          <a:p>
            <a:pPr marL="1156335" lvl="1" indent="-562610">
              <a:lnSpc>
                <a:spcPct val="100000"/>
              </a:lnSpc>
              <a:spcBef>
                <a:spcPts val="440"/>
              </a:spcBef>
              <a:buAutoNum type="arabicPeriod"/>
              <a:tabLst>
                <a:tab pos="1156335" algn="l"/>
                <a:tab pos="1156970" algn="l"/>
              </a:tabLst>
            </a:pPr>
            <a:r>
              <a:rPr sz="3200" spc="-25" dirty="0">
                <a:latin typeface="Calibri Light"/>
                <a:cs typeface="Calibri Light"/>
              </a:rPr>
              <a:t>Required</a:t>
            </a:r>
            <a:r>
              <a:rPr sz="3200" spc="70" dirty="0">
                <a:latin typeface="Calibri Light"/>
                <a:cs typeface="Calibri Light"/>
              </a:rPr>
              <a:t> </a:t>
            </a:r>
            <a:r>
              <a:rPr sz="3200" spc="-5" dirty="0">
                <a:solidFill>
                  <a:srgbClr val="2C13DE"/>
                </a:solidFill>
                <a:latin typeface="Calibri Light"/>
                <a:cs typeface="Calibri Light"/>
              </a:rPr>
              <a:t>output(s)</a:t>
            </a:r>
            <a:r>
              <a:rPr sz="3200" spc="4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200" spc="-5" dirty="0">
                <a:latin typeface="Calibri Light"/>
                <a:cs typeface="Calibri Light"/>
              </a:rPr>
              <a:t>or</a:t>
            </a:r>
            <a:r>
              <a:rPr sz="3200" spc="-50" dirty="0">
                <a:latin typeface="Calibri Light"/>
                <a:cs typeface="Calibri Light"/>
              </a:rPr>
              <a:t> </a:t>
            </a:r>
            <a:r>
              <a:rPr sz="3200" spc="-10" dirty="0">
                <a:latin typeface="Calibri Light"/>
                <a:cs typeface="Calibri Light"/>
              </a:rPr>
              <a:t>desired</a:t>
            </a:r>
            <a:r>
              <a:rPr sz="3200" spc="60" dirty="0">
                <a:latin typeface="Calibri Light"/>
                <a:cs typeface="Calibri Light"/>
              </a:rPr>
              <a:t> </a:t>
            </a:r>
            <a:r>
              <a:rPr sz="3200" spc="-10" dirty="0">
                <a:latin typeface="Calibri Light"/>
                <a:cs typeface="Calibri Light"/>
              </a:rPr>
              <a:t>results</a:t>
            </a:r>
            <a:endParaRPr sz="3200" dirty="0">
              <a:latin typeface="Calibri Light"/>
              <a:cs typeface="Calibri Light"/>
            </a:endParaRPr>
          </a:p>
          <a:p>
            <a:pPr marL="1156335" marR="186055" lvl="1" indent="-562610">
              <a:lnSpc>
                <a:spcPts val="3080"/>
              </a:lnSpc>
              <a:spcBef>
                <a:spcPts val="1180"/>
              </a:spcBef>
              <a:buAutoNum type="arabicPeriod"/>
              <a:tabLst>
                <a:tab pos="1156335" algn="l"/>
                <a:tab pos="1156970" algn="l"/>
                <a:tab pos="3702685" algn="l"/>
              </a:tabLst>
            </a:pPr>
            <a:r>
              <a:rPr sz="3200" spc="-15" dirty="0">
                <a:solidFill>
                  <a:srgbClr val="2C13DE"/>
                </a:solidFill>
                <a:latin typeface="Calibri Light"/>
                <a:cs typeface="Calibri Light"/>
              </a:rPr>
              <a:t>Indirect</a:t>
            </a:r>
            <a:r>
              <a:rPr sz="3200" spc="4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200" spc="-15" dirty="0">
                <a:solidFill>
                  <a:srgbClr val="2C13DE"/>
                </a:solidFill>
                <a:latin typeface="Calibri Light"/>
                <a:cs typeface="Calibri Light"/>
              </a:rPr>
              <a:t>inputs	</a:t>
            </a:r>
            <a:r>
              <a:rPr sz="3200" spc="-10" dirty="0">
                <a:latin typeface="Calibri Light"/>
                <a:cs typeface="Calibri Light"/>
              </a:rPr>
              <a:t>(may</a:t>
            </a:r>
            <a:r>
              <a:rPr sz="3200" spc="10" dirty="0">
                <a:latin typeface="Calibri Light"/>
                <a:cs typeface="Calibri Light"/>
              </a:rPr>
              <a:t> </a:t>
            </a:r>
            <a:r>
              <a:rPr sz="3200" spc="-10" dirty="0">
                <a:latin typeface="Calibri Light"/>
                <a:cs typeface="Calibri Light"/>
              </a:rPr>
              <a:t>not</a:t>
            </a:r>
            <a:r>
              <a:rPr sz="3200" spc="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be</a:t>
            </a:r>
            <a:r>
              <a:rPr sz="3200" spc="-10" dirty="0">
                <a:latin typeface="Calibri Light"/>
                <a:cs typeface="Calibri Light"/>
              </a:rPr>
              <a:t> </a:t>
            </a:r>
            <a:r>
              <a:rPr sz="3200" spc="-5" dirty="0">
                <a:latin typeface="Calibri Light"/>
                <a:cs typeface="Calibri Light"/>
              </a:rPr>
              <a:t>given</a:t>
            </a:r>
            <a:r>
              <a:rPr sz="3200" spc="-15" dirty="0">
                <a:latin typeface="Calibri Light"/>
                <a:cs typeface="Calibri Light"/>
              </a:rPr>
              <a:t> </a:t>
            </a:r>
            <a:r>
              <a:rPr sz="3200" spc="-45" dirty="0">
                <a:latin typeface="Calibri Light"/>
                <a:cs typeface="Calibri Light"/>
              </a:rPr>
              <a:t>directly, </a:t>
            </a:r>
            <a:r>
              <a:rPr sz="3200" spc="-705" dirty="0">
                <a:latin typeface="Calibri Light"/>
                <a:cs typeface="Calibri Light"/>
              </a:rPr>
              <a:t> </a:t>
            </a:r>
            <a:r>
              <a:rPr sz="3200" spc="-25" dirty="0">
                <a:latin typeface="Calibri Light"/>
                <a:cs typeface="Calibri Light"/>
              </a:rPr>
              <a:t>you</a:t>
            </a:r>
            <a:r>
              <a:rPr sz="3200" spc="-15" dirty="0">
                <a:latin typeface="Calibri Light"/>
                <a:cs typeface="Calibri Light"/>
              </a:rPr>
              <a:t> </a:t>
            </a:r>
            <a:r>
              <a:rPr sz="3200" spc="-20" dirty="0">
                <a:latin typeface="Calibri Light"/>
                <a:cs typeface="Calibri Light"/>
              </a:rPr>
              <a:t>have</a:t>
            </a:r>
            <a:r>
              <a:rPr sz="3200" spc="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to</a:t>
            </a:r>
            <a:r>
              <a:rPr sz="3200" spc="-15" dirty="0">
                <a:latin typeface="Calibri Light"/>
                <a:cs typeface="Calibri Light"/>
              </a:rPr>
              <a:t> calculate</a:t>
            </a:r>
            <a:r>
              <a:rPr sz="3200" spc="-5" dirty="0">
                <a:latin typeface="Calibri Light"/>
                <a:cs typeface="Calibri Light"/>
              </a:rPr>
              <a:t> </a:t>
            </a:r>
            <a:r>
              <a:rPr sz="3200" spc="-10" dirty="0">
                <a:latin typeface="Calibri Light"/>
                <a:cs typeface="Calibri Light"/>
              </a:rPr>
              <a:t>or</a:t>
            </a:r>
            <a:r>
              <a:rPr sz="3200" spc="30" dirty="0">
                <a:latin typeface="Calibri Light"/>
                <a:cs typeface="Calibri Light"/>
              </a:rPr>
              <a:t> </a:t>
            </a:r>
            <a:r>
              <a:rPr sz="3200" spc="5" dirty="0">
                <a:latin typeface="Calibri Light"/>
                <a:cs typeface="Calibri Light"/>
              </a:rPr>
              <a:t>assume)</a:t>
            </a:r>
            <a:endParaRPr sz="32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9906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77" y="175894"/>
            <a:ext cx="61302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10" dirty="0">
                <a:solidFill>
                  <a:srgbClr val="B80000"/>
                </a:solidFill>
              </a:rPr>
              <a:t>1.</a:t>
            </a:r>
            <a:r>
              <a:rPr sz="3950" spc="-15" dirty="0">
                <a:solidFill>
                  <a:srgbClr val="B80000"/>
                </a:solidFill>
              </a:rPr>
              <a:t> </a:t>
            </a:r>
            <a:r>
              <a:rPr sz="3950" spc="5" dirty="0">
                <a:solidFill>
                  <a:srgbClr val="B80000"/>
                </a:solidFill>
              </a:rPr>
              <a:t>Understanding</a:t>
            </a:r>
            <a:r>
              <a:rPr sz="3950" spc="-15" dirty="0">
                <a:solidFill>
                  <a:srgbClr val="B80000"/>
                </a:solidFill>
              </a:rPr>
              <a:t> </a:t>
            </a:r>
            <a:r>
              <a:rPr sz="3950" spc="10" dirty="0">
                <a:solidFill>
                  <a:srgbClr val="B80000"/>
                </a:solidFill>
              </a:rPr>
              <a:t>the</a:t>
            </a:r>
            <a:r>
              <a:rPr sz="3950" spc="-25" dirty="0">
                <a:solidFill>
                  <a:srgbClr val="B80000"/>
                </a:solidFill>
              </a:rPr>
              <a:t> </a:t>
            </a:r>
            <a:r>
              <a:rPr sz="3950" spc="-5" dirty="0">
                <a:solidFill>
                  <a:srgbClr val="B80000"/>
                </a:solidFill>
              </a:rPr>
              <a:t>Problem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340042" y="1101343"/>
            <a:ext cx="8368030" cy="47605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594360" marR="5080" indent="-581660">
              <a:lnSpc>
                <a:spcPts val="3679"/>
              </a:lnSpc>
              <a:spcBef>
                <a:spcPts val="535"/>
              </a:spcBef>
              <a:buFont typeface="Arial MT"/>
              <a:buChar char="•"/>
              <a:tabLst>
                <a:tab pos="593725" algn="l"/>
                <a:tab pos="594360" algn="l"/>
              </a:tabLst>
            </a:pPr>
            <a:r>
              <a:rPr sz="3350" spc="-5" dirty="0">
                <a:latin typeface="Calibri Light"/>
                <a:cs typeface="Calibri Light"/>
              </a:rPr>
              <a:t>Example:</a:t>
            </a:r>
            <a:r>
              <a:rPr sz="3350" spc="70" dirty="0">
                <a:latin typeface="Calibri Light"/>
                <a:cs typeface="Calibri Light"/>
              </a:rPr>
              <a:t> </a:t>
            </a:r>
            <a:r>
              <a:rPr sz="3350" dirty="0">
                <a:latin typeface="Calibri Light"/>
                <a:cs typeface="Calibri Light"/>
              </a:rPr>
              <a:t>Calculate</a:t>
            </a:r>
            <a:r>
              <a:rPr sz="3350" spc="120" dirty="0">
                <a:latin typeface="Calibri Light"/>
                <a:cs typeface="Calibri Light"/>
              </a:rPr>
              <a:t> </a:t>
            </a:r>
            <a:r>
              <a:rPr sz="3350" spc="5" dirty="0">
                <a:latin typeface="Calibri Light"/>
                <a:cs typeface="Calibri Light"/>
              </a:rPr>
              <a:t>the</a:t>
            </a:r>
            <a:r>
              <a:rPr sz="3350" spc="-25" dirty="0">
                <a:latin typeface="Calibri Light"/>
                <a:cs typeface="Calibri Light"/>
              </a:rPr>
              <a:t> </a:t>
            </a:r>
            <a:r>
              <a:rPr sz="3350" spc="-10" dirty="0">
                <a:latin typeface="Calibri Light"/>
                <a:cs typeface="Calibri Light"/>
              </a:rPr>
              <a:t>area</a:t>
            </a:r>
            <a:r>
              <a:rPr sz="3350" spc="125" dirty="0">
                <a:latin typeface="Calibri Light"/>
                <a:cs typeface="Calibri Light"/>
              </a:rPr>
              <a:t> </a:t>
            </a:r>
            <a:r>
              <a:rPr sz="3350" spc="-10" dirty="0">
                <a:latin typeface="Calibri Light"/>
                <a:cs typeface="Calibri Light"/>
              </a:rPr>
              <a:t>of</a:t>
            </a:r>
            <a:r>
              <a:rPr sz="3350" spc="30" dirty="0">
                <a:latin typeface="Calibri Light"/>
                <a:cs typeface="Calibri Light"/>
              </a:rPr>
              <a:t> </a:t>
            </a:r>
            <a:r>
              <a:rPr sz="3350" spc="10" dirty="0">
                <a:latin typeface="Calibri Light"/>
                <a:cs typeface="Calibri Light"/>
              </a:rPr>
              <a:t>a</a:t>
            </a:r>
            <a:r>
              <a:rPr sz="3350" spc="-20" dirty="0">
                <a:latin typeface="Calibri Light"/>
                <a:cs typeface="Calibri Light"/>
              </a:rPr>
              <a:t> </a:t>
            </a:r>
            <a:r>
              <a:rPr sz="3350" spc="-5" dirty="0">
                <a:latin typeface="Calibri Light"/>
                <a:cs typeface="Calibri Light"/>
              </a:rPr>
              <a:t>circle</a:t>
            </a:r>
            <a:r>
              <a:rPr sz="3350" spc="125" dirty="0">
                <a:latin typeface="Calibri Light"/>
                <a:cs typeface="Calibri Light"/>
              </a:rPr>
              <a:t> </a:t>
            </a:r>
            <a:r>
              <a:rPr sz="3350" spc="-15" dirty="0">
                <a:latin typeface="Calibri Light"/>
                <a:cs typeface="Calibri Light"/>
              </a:rPr>
              <a:t>having </a:t>
            </a:r>
            <a:r>
              <a:rPr sz="3350" spc="-745" dirty="0">
                <a:latin typeface="Calibri Light"/>
                <a:cs typeface="Calibri Light"/>
              </a:rPr>
              <a:t> </a:t>
            </a:r>
            <a:r>
              <a:rPr sz="3350" spc="5" dirty="0">
                <a:latin typeface="Calibri Light"/>
                <a:cs typeface="Calibri Light"/>
              </a:rPr>
              <a:t>the</a:t>
            </a:r>
            <a:r>
              <a:rPr sz="3350" spc="35" dirty="0">
                <a:latin typeface="Calibri Light"/>
                <a:cs typeface="Calibri Light"/>
              </a:rPr>
              <a:t> </a:t>
            </a:r>
            <a:r>
              <a:rPr sz="3350" spc="-10" dirty="0">
                <a:latin typeface="Calibri Light"/>
                <a:cs typeface="Calibri Light"/>
              </a:rPr>
              <a:t>radius</a:t>
            </a:r>
            <a:r>
              <a:rPr sz="3350" spc="105" dirty="0">
                <a:latin typeface="Calibri Light"/>
                <a:cs typeface="Calibri Light"/>
              </a:rPr>
              <a:t> </a:t>
            </a:r>
            <a:r>
              <a:rPr sz="3350" spc="-10" dirty="0">
                <a:latin typeface="Calibri Light"/>
                <a:cs typeface="Calibri Light"/>
              </a:rPr>
              <a:t>of</a:t>
            </a:r>
            <a:r>
              <a:rPr sz="3350" spc="20" dirty="0">
                <a:latin typeface="Calibri Light"/>
                <a:cs typeface="Calibri Light"/>
              </a:rPr>
              <a:t> </a:t>
            </a:r>
            <a:r>
              <a:rPr sz="3350" spc="15" dirty="0">
                <a:latin typeface="Calibri Light"/>
                <a:cs typeface="Calibri Light"/>
              </a:rPr>
              <a:t>3</a:t>
            </a:r>
            <a:r>
              <a:rPr sz="3350" dirty="0">
                <a:latin typeface="Calibri Light"/>
                <a:cs typeface="Calibri Light"/>
              </a:rPr>
              <a:t> </a:t>
            </a:r>
            <a:r>
              <a:rPr sz="3350" spc="10" dirty="0">
                <a:latin typeface="Calibri Light"/>
                <a:cs typeface="Calibri Light"/>
              </a:rPr>
              <a:t>cm</a:t>
            </a:r>
            <a:endParaRPr sz="3350" dirty="0">
              <a:latin typeface="Calibri Light"/>
              <a:cs typeface="Calibri Light"/>
            </a:endParaRPr>
          </a:p>
          <a:p>
            <a:pPr marL="1156335" lvl="1" indent="-514984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1156335" algn="l"/>
                <a:tab pos="1156970" algn="l"/>
              </a:tabLst>
            </a:pPr>
            <a:r>
              <a:rPr sz="3200" dirty="0">
                <a:solidFill>
                  <a:srgbClr val="C00000"/>
                </a:solidFill>
                <a:latin typeface="Calibri Light"/>
                <a:cs typeface="Calibri Light"/>
              </a:rPr>
              <a:t>Inputs:</a:t>
            </a:r>
            <a:endParaRPr sz="3200" dirty="0">
              <a:latin typeface="Calibri Light"/>
              <a:cs typeface="Calibri Light"/>
            </a:endParaRPr>
          </a:p>
          <a:p>
            <a:pPr marL="1614170" lvl="2" indent="-51562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614170" algn="l"/>
                <a:tab pos="1614805" algn="l"/>
              </a:tabLst>
            </a:pPr>
            <a:r>
              <a:rPr sz="2750" spc="-5" dirty="0">
                <a:solidFill>
                  <a:srgbClr val="2C13DE"/>
                </a:solidFill>
                <a:latin typeface="Calibri Light"/>
                <a:cs typeface="Calibri Light"/>
              </a:rPr>
              <a:t>Radius=3</a:t>
            </a:r>
            <a:endParaRPr sz="2750" dirty="0">
              <a:latin typeface="Calibri Light"/>
              <a:cs typeface="Calibri Light"/>
            </a:endParaRPr>
          </a:p>
          <a:p>
            <a:pPr marL="1156335" lvl="1" indent="-514984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1156335" algn="l"/>
                <a:tab pos="1156970" algn="l"/>
              </a:tabLst>
            </a:pPr>
            <a:r>
              <a:rPr sz="3200" spc="-10" dirty="0">
                <a:solidFill>
                  <a:srgbClr val="C00000"/>
                </a:solidFill>
                <a:latin typeface="Calibri Light"/>
                <a:cs typeface="Calibri Light"/>
              </a:rPr>
              <a:t>Output:</a:t>
            </a:r>
            <a:endParaRPr sz="3200" dirty="0">
              <a:latin typeface="Calibri Light"/>
              <a:cs typeface="Calibri Light"/>
            </a:endParaRPr>
          </a:p>
          <a:p>
            <a:pPr marL="1614170" lvl="2" indent="-51562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614170" algn="l"/>
                <a:tab pos="1614805" algn="l"/>
              </a:tabLst>
            </a:pPr>
            <a:r>
              <a:rPr sz="2750" spc="-5" dirty="0">
                <a:solidFill>
                  <a:srgbClr val="2C13DE"/>
                </a:solidFill>
                <a:latin typeface="Calibri Light"/>
                <a:cs typeface="Calibri Light"/>
              </a:rPr>
              <a:t>Area</a:t>
            </a:r>
            <a:endParaRPr sz="2750" dirty="0">
              <a:latin typeface="Calibri Light"/>
              <a:cs typeface="Calibri Light"/>
            </a:endParaRPr>
          </a:p>
          <a:p>
            <a:pPr marL="1156335" lvl="1" indent="-514984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1156335" algn="l"/>
                <a:tab pos="1156970" algn="l"/>
              </a:tabLst>
            </a:pPr>
            <a:r>
              <a:rPr sz="3200" spc="-15" dirty="0">
                <a:solidFill>
                  <a:srgbClr val="C00000"/>
                </a:solidFill>
                <a:latin typeface="Calibri Light"/>
                <a:cs typeface="Calibri Light"/>
              </a:rPr>
              <a:t>Indirect</a:t>
            </a:r>
            <a:r>
              <a:rPr sz="32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 Light"/>
                <a:cs typeface="Calibri Light"/>
              </a:rPr>
              <a:t>Inputs:</a:t>
            </a:r>
            <a:endParaRPr sz="3200" dirty="0">
              <a:latin typeface="Calibri Light"/>
              <a:cs typeface="Calibri Light"/>
            </a:endParaRPr>
          </a:p>
          <a:p>
            <a:pPr marL="1614170" lvl="2" indent="-51562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1614170" algn="l"/>
                <a:tab pos="1614805" algn="l"/>
              </a:tabLst>
            </a:pPr>
            <a:r>
              <a:rPr sz="2750" spc="5" dirty="0">
                <a:solidFill>
                  <a:srgbClr val="2C13DE"/>
                </a:solidFill>
                <a:latin typeface="Calibri Light"/>
                <a:cs typeface="Calibri Light"/>
              </a:rPr>
              <a:t>Pi=3.14</a:t>
            </a:r>
            <a:endParaRPr sz="2750" dirty="0">
              <a:latin typeface="Calibri Light"/>
              <a:cs typeface="Calibri Light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2C13DE"/>
              </a:buClr>
              <a:buFont typeface="Arial MT"/>
              <a:buChar char="•"/>
            </a:pPr>
            <a:endParaRPr sz="3050" dirty="0">
              <a:latin typeface="Calibri Light"/>
              <a:cs typeface="Calibri Light"/>
            </a:endParaRPr>
          </a:p>
          <a:p>
            <a:pPr marL="1614170" lvl="2" indent="-5156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614170" algn="l"/>
                <a:tab pos="1614805" algn="l"/>
                <a:tab pos="4502785" algn="l"/>
              </a:tabLst>
            </a:pPr>
            <a:r>
              <a:rPr sz="2750" spc="-10" dirty="0">
                <a:solidFill>
                  <a:srgbClr val="2C13DE"/>
                </a:solidFill>
                <a:latin typeface="Calibri Light"/>
                <a:cs typeface="Calibri Light"/>
              </a:rPr>
              <a:t>Area</a:t>
            </a:r>
            <a:r>
              <a:rPr sz="2750" spc="10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2750" spc="10" dirty="0">
                <a:latin typeface="Calibri Light"/>
                <a:cs typeface="Calibri Light"/>
              </a:rPr>
              <a:t>=</a:t>
            </a:r>
            <a:r>
              <a:rPr sz="2750" spc="35" dirty="0">
                <a:latin typeface="Calibri Light"/>
                <a:cs typeface="Calibri Light"/>
              </a:rPr>
              <a:t> </a:t>
            </a:r>
            <a:r>
              <a:rPr sz="2750" spc="15" dirty="0">
                <a:latin typeface="Calibri Light"/>
                <a:cs typeface="Calibri Light"/>
              </a:rPr>
              <a:t>3.14</a:t>
            </a:r>
            <a:r>
              <a:rPr sz="2750" spc="80" dirty="0">
                <a:latin typeface="Calibri Light"/>
                <a:cs typeface="Calibri Light"/>
              </a:rPr>
              <a:t> </a:t>
            </a:r>
            <a:r>
              <a:rPr sz="2750" spc="10" dirty="0">
                <a:latin typeface="Calibri Light"/>
                <a:cs typeface="Calibri Light"/>
              </a:rPr>
              <a:t>*</a:t>
            </a:r>
            <a:r>
              <a:rPr sz="2750" spc="35" dirty="0">
                <a:latin typeface="Calibri Light"/>
                <a:cs typeface="Calibri Light"/>
              </a:rPr>
              <a:t> </a:t>
            </a:r>
            <a:r>
              <a:rPr sz="2750" spc="5" dirty="0">
                <a:latin typeface="Calibri Light"/>
                <a:cs typeface="Calibri Light"/>
              </a:rPr>
              <a:t>(3*3)	</a:t>
            </a:r>
            <a:r>
              <a:rPr sz="2750" spc="10" dirty="0">
                <a:latin typeface="Calibri Light"/>
                <a:cs typeface="Calibri Light"/>
              </a:rPr>
              <a:t>=</a:t>
            </a:r>
            <a:r>
              <a:rPr sz="2750" spc="-20" dirty="0">
                <a:latin typeface="Calibri Light"/>
                <a:cs typeface="Calibri Light"/>
              </a:rPr>
              <a:t> </a:t>
            </a:r>
            <a:r>
              <a:rPr sz="2750" spc="35" dirty="0">
                <a:solidFill>
                  <a:srgbClr val="2C13DE"/>
                </a:solidFill>
                <a:latin typeface="Calibri Light"/>
                <a:cs typeface="Calibri Light"/>
              </a:rPr>
              <a:t>28.27</a:t>
            </a:r>
            <a:endParaRPr sz="275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9906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77" y="175894"/>
            <a:ext cx="3345179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10" dirty="0">
                <a:solidFill>
                  <a:srgbClr val="B80000"/>
                </a:solidFill>
              </a:rPr>
              <a:t>2.</a:t>
            </a:r>
            <a:r>
              <a:rPr sz="3950" spc="-20" dirty="0">
                <a:solidFill>
                  <a:srgbClr val="B80000"/>
                </a:solidFill>
              </a:rPr>
              <a:t> </a:t>
            </a:r>
            <a:r>
              <a:rPr sz="3950" spc="15" dirty="0">
                <a:solidFill>
                  <a:srgbClr val="B80000"/>
                </a:solidFill>
              </a:rPr>
              <a:t>Plan </a:t>
            </a:r>
            <a:r>
              <a:rPr sz="3950" spc="10" dirty="0">
                <a:solidFill>
                  <a:srgbClr val="B80000"/>
                </a:solidFill>
              </a:rPr>
              <a:t>the</a:t>
            </a:r>
            <a:r>
              <a:rPr sz="3950" spc="-35" dirty="0">
                <a:solidFill>
                  <a:srgbClr val="B80000"/>
                </a:solidFill>
              </a:rPr>
              <a:t> </a:t>
            </a:r>
            <a:r>
              <a:rPr sz="3950" spc="15" dirty="0">
                <a:solidFill>
                  <a:srgbClr val="B80000"/>
                </a:solidFill>
              </a:rPr>
              <a:t>Logic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330517" y="1091818"/>
            <a:ext cx="8459470" cy="544703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22275" marR="309880" indent="-410209">
              <a:lnSpc>
                <a:spcPts val="3760"/>
              </a:lnSpc>
              <a:spcBef>
                <a:spcPts val="620"/>
              </a:spcBef>
              <a:buFont typeface="Arial MT"/>
              <a:buChar char="•"/>
              <a:tabLst>
                <a:tab pos="422275" algn="l"/>
                <a:tab pos="422909" algn="l"/>
              </a:tabLst>
            </a:pPr>
            <a:r>
              <a:rPr sz="3500" spc="-10" dirty="0">
                <a:solidFill>
                  <a:srgbClr val="2C13DE"/>
                </a:solidFill>
                <a:latin typeface="Calibri Light"/>
                <a:cs typeface="Calibri Light"/>
              </a:rPr>
              <a:t>Identify/Outline</a:t>
            </a:r>
            <a:r>
              <a:rPr sz="3500" spc="8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500" spc="-5" dirty="0">
                <a:solidFill>
                  <a:srgbClr val="2C13DE"/>
                </a:solidFill>
                <a:latin typeface="Calibri Light"/>
                <a:cs typeface="Calibri Light"/>
              </a:rPr>
              <a:t>small </a:t>
            </a:r>
            <a:r>
              <a:rPr sz="3500" spc="-25" dirty="0">
                <a:solidFill>
                  <a:srgbClr val="2C13DE"/>
                </a:solidFill>
                <a:latin typeface="Calibri Light"/>
                <a:cs typeface="Calibri Light"/>
              </a:rPr>
              <a:t>steps</a:t>
            </a:r>
            <a:r>
              <a:rPr sz="350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500" spc="-5" dirty="0">
                <a:latin typeface="Calibri Light"/>
                <a:cs typeface="Calibri Light"/>
              </a:rPr>
              <a:t>in </a:t>
            </a:r>
            <a:r>
              <a:rPr sz="3500" spc="-10" dirty="0">
                <a:latin typeface="Calibri Light"/>
                <a:cs typeface="Calibri Light"/>
              </a:rPr>
              <a:t>sequence,</a:t>
            </a:r>
            <a:r>
              <a:rPr sz="3500" spc="-20" dirty="0">
                <a:latin typeface="Calibri Light"/>
                <a:cs typeface="Calibri Light"/>
              </a:rPr>
              <a:t> </a:t>
            </a:r>
            <a:r>
              <a:rPr sz="3500" spc="-5" dirty="0">
                <a:solidFill>
                  <a:srgbClr val="2C13DE"/>
                </a:solidFill>
                <a:latin typeface="Calibri Light"/>
                <a:cs typeface="Calibri Light"/>
              </a:rPr>
              <a:t>to </a:t>
            </a:r>
            <a:r>
              <a:rPr sz="3500" spc="-77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500" dirty="0">
                <a:solidFill>
                  <a:srgbClr val="2C13DE"/>
                </a:solidFill>
                <a:latin typeface="Calibri Light"/>
                <a:cs typeface="Calibri Light"/>
              </a:rPr>
              <a:t>achieve</a:t>
            </a:r>
            <a:r>
              <a:rPr sz="3500" spc="-6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500" spc="-10" dirty="0">
                <a:latin typeface="Calibri Light"/>
                <a:cs typeface="Calibri Light"/>
              </a:rPr>
              <a:t>the</a:t>
            </a:r>
            <a:r>
              <a:rPr sz="3500" spc="5" dirty="0">
                <a:latin typeface="Calibri Light"/>
                <a:cs typeface="Calibri Light"/>
              </a:rPr>
              <a:t> </a:t>
            </a:r>
            <a:r>
              <a:rPr sz="3500" spc="20" dirty="0">
                <a:solidFill>
                  <a:srgbClr val="2C13DE"/>
                </a:solidFill>
                <a:latin typeface="Calibri Light"/>
                <a:cs typeface="Calibri Light"/>
              </a:rPr>
              <a:t>goal</a:t>
            </a:r>
            <a:r>
              <a:rPr sz="3500" spc="-16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500" spc="20" dirty="0">
                <a:latin typeface="Calibri Light"/>
                <a:cs typeface="Calibri Light"/>
              </a:rPr>
              <a:t>(or</a:t>
            </a:r>
            <a:r>
              <a:rPr sz="3500" spc="-55" dirty="0">
                <a:latin typeface="Calibri Light"/>
                <a:cs typeface="Calibri Light"/>
              </a:rPr>
              <a:t> </a:t>
            </a:r>
            <a:r>
              <a:rPr sz="3500" spc="-20" dirty="0">
                <a:solidFill>
                  <a:srgbClr val="2C13DE"/>
                </a:solidFill>
                <a:latin typeface="Calibri Light"/>
                <a:cs typeface="Calibri Light"/>
              </a:rPr>
              <a:t>desired</a:t>
            </a:r>
            <a:r>
              <a:rPr sz="3500" spc="7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500" spc="-20" dirty="0">
                <a:solidFill>
                  <a:srgbClr val="2C13DE"/>
                </a:solidFill>
                <a:latin typeface="Calibri Light"/>
                <a:cs typeface="Calibri Light"/>
              </a:rPr>
              <a:t>results</a:t>
            </a:r>
            <a:r>
              <a:rPr sz="3500" spc="-20" dirty="0">
                <a:latin typeface="Calibri Light"/>
                <a:cs typeface="Calibri Light"/>
              </a:rPr>
              <a:t>)</a:t>
            </a:r>
            <a:endParaRPr sz="35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3800" dirty="0">
              <a:latin typeface="Calibri Light"/>
              <a:cs typeface="Calibri Light"/>
            </a:endParaRPr>
          </a:p>
          <a:p>
            <a:pPr marL="431800" marR="5080" indent="-419734">
              <a:lnSpc>
                <a:spcPts val="3829"/>
              </a:lnSpc>
              <a:buFont typeface="Arial MT"/>
              <a:buChar char="•"/>
              <a:tabLst>
                <a:tab pos="431800" algn="l"/>
                <a:tab pos="432434" algn="l"/>
              </a:tabLst>
            </a:pPr>
            <a:r>
              <a:rPr sz="3500" spc="-275" dirty="0">
                <a:latin typeface="Calibri Light"/>
                <a:cs typeface="Calibri Light"/>
              </a:rPr>
              <a:t>T</a:t>
            </a:r>
            <a:r>
              <a:rPr sz="3500" spc="45" dirty="0">
                <a:latin typeface="Calibri Light"/>
                <a:cs typeface="Calibri Light"/>
              </a:rPr>
              <a:t>oo</a:t>
            </a:r>
            <a:r>
              <a:rPr sz="3500" spc="-25" dirty="0">
                <a:latin typeface="Calibri Light"/>
                <a:cs typeface="Calibri Light"/>
              </a:rPr>
              <a:t>l</a:t>
            </a:r>
            <a:r>
              <a:rPr sz="3500" spc="10" dirty="0">
                <a:latin typeface="Calibri Light"/>
                <a:cs typeface="Calibri Light"/>
              </a:rPr>
              <a:t>s</a:t>
            </a:r>
            <a:r>
              <a:rPr sz="3500" spc="-135" dirty="0">
                <a:latin typeface="Calibri Light"/>
                <a:cs typeface="Calibri Light"/>
              </a:rPr>
              <a:t> </a:t>
            </a:r>
            <a:r>
              <a:rPr sz="3500" spc="-5" dirty="0">
                <a:latin typeface="Calibri Light"/>
                <a:cs typeface="Calibri Light"/>
              </a:rPr>
              <a:t>s</a:t>
            </a:r>
            <a:r>
              <a:rPr sz="3500" spc="-20" dirty="0">
                <a:latin typeface="Calibri Light"/>
                <a:cs typeface="Calibri Light"/>
              </a:rPr>
              <a:t>u</a:t>
            </a:r>
            <a:r>
              <a:rPr sz="3500" spc="5" dirty="0">
                <a:latin typeface="Calibri Light"/>
                <a:cs typeface="Calibri Light"/>
              </a:rPr>
              <a:t>c</a:t>
            </a:r>
            <a:r>
              <a:rPr sz="3500" spc="15" dirty="0">
                <a:latin typeface="Calibri Light"/>
                <a:cs typeface="Calibri Light"/>
              </a:rPr>
              <a:t>h</a:t>
            </a:r>
            <a:r>
              <a:rPr sz="3500" spc="-75" dirty="0">
                <a:latin typeface="Calibri Light"/>
                <a:cs typeface="Calibri Light"/>
              </a:rPr>
              <a:t> </a:t>
            </a:r>
            <a:r>
              <a:rPr sz="3500" spc="10" dirty="0">
                <a:latin typeface="Calibri Light"/>
                <a:cs typeface="Calibri Light"/>
              </a:rPr>
              <a:t>as </a:t>
            </a:r>
            <a:r>
              <a:rPr sz="3500" i="1" spc="5" dirty="0">
                <a:solidFill>
                  <a:srgbClr val="2C13DE"/>
                </a:solidFill>
                <a:latin typeface="Calibri Light"/>
                <a:cs typeface="Calibri Light"/>
              </a:rPr>
              <a:t>f</a:t>
            </a:r>
            <a:r>
              <a:rPr sz="3500" i="1" spc="-30" dirty="0">
                <a:solidFill>
                  <a:srgbClr val="2C13DE"/>
                </a:solidFill>
                <a:latin typeface="Calibri Light"/>
                <a:cs typeface="Calibri Light"/>
              </a:rPr>
              <a:t>l</a:t>
            </a:r>
            <a:r>
              <a:rPr sz="3500" i="1" spc="25" dirty="0">
                <a:solidFill>
                  <a:srgbClr val="2C13DE"/>
                </a:solidFill>
                <a:latin typeface="Calibri Light"/>
                <a:cs typeface="Calibri Light"/>
              </a:rPr>
              <a:t>o</a:t>
            </a:r>
            <a:r>
              <a:rPr sz="3500" i="1" spc="20" dirty="0">
                <a:solidFill>
                  <a:srgbClr val="2C13DE"/>
                </a:solidFill>
                <a:latin typeface="Calibri Light"/>
                <a:cs typeface="Calibri Light"/>
              </a:rPr>
              <a:t>w</a:t>
            </a:r>
            <a:r>
              <a:rPr sz="3500" i="1" spc="40" dirty="0">
                <a:solidFill>
                  <a:srgbClr val="2C13DE"/>
                </a:solidFill>
                <a:latin typeface="Calibri Light"/>
                <a:cs typeface="Calibri Light"/>
              </a:rPr>
              <a:t>c</a:t>
            </a:r>
            <a:r>
              <a:rPr sz="3500" i="1" spc="25" dirty="0">
                <a:solidFill>
                  <a:srgbClr val="2C13DE"/>
                </a:solidFill>
                <a:latin typeface="Calibri Light"/>
                <a:cs typeface="Calibri Light"/>
              </a:rPr>
              <a:t>ha</a:t>
            </a:r>
            <a:r>
              <a:rPr sz="3500" i="1" spc="10" dirty="0">
                <a:solidFill>
                  <a:srgbClr val="2C13DE"/>
                </a:solidFill>
                <a:latin typeface="Calibri Light"/>
                <a:cs typeface="Calibri Light"/>
              </a:rPr>
              <a:t>r</a:t>
            </a:r>
            <a:r>
              <a:rPr sz="3500" i="1" spc="-25" dirty="0">
                <a:solidFill>
                  <a:srgbClr val="2C13DE"/>
                </a:solidFill>
                <a:latin typeface="Calibri Light"/>
                <a:cs typeface="Calibri Light"/>
              </a:rPr>
              <a:t>t</a:t>
            </a:r>
            <a:r>
              <a:rPr sz="3500" i="1" spc="10" dirty="0">
                <a:solidFill>
                  <a:srgbClr val="2C13DE"/>
                </a:solidFill>
                <a:latin typeface="Calibri Light"/>
                <a:cs typeface="Calibri Light"/>
              </a:rPr>
              <a:t>s</a:t>
            </a:r>
            <a:r>
              <a:rPr sz="3500" i="1" spc="-12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500" spc="10" dirty="0">
                <a:latin typeface="Calibri Light"/>
                <a:cs typeface="Calibri Light"/>
              </a:rPr>
              <a:t>a</a:t>
            </a:r>
            <a:r>
              <a:rPr sz="3500" spc="-30" dirty="0">
                <a:latin typeface="Calibri Light"/>
                <a:cs typeface="Calibri Light"/>
              </a:rPr>
              <a:t>n</a:t>
            </a:r>
            <a:r>
              <a:rPr sz="3500" spc="15" dirty="0">
                <a:latin typeface="Calibri Light"/>
                <a:cs typeface="Calibri Light"/>
              </a:rPr>
              <a:t>d</a:t>
            </a:r>
            <a:r>
              <a:rPr sz="3500" dirty="0">
                <a:latin typeface="Calibri Light"/>
                <a:cs typeface="Calibri Light"/>
              </a:rPr>
              <a:t> </a:t>
            </a:r>
            <a:r>
              <a:rPr sz="3500" i="1" spc="25" dirty="0">
                <a:solidFill>
                  <a:srgbClr val="2C13DE"/>
                </a:solidFill>
                <a:latin typeface="Calibri Light"/>
                <a:cs typeface="Calibri Light"/>
              </a:rPr>
              <a:t>p</a:t>
            </a:r>
            <a:r>
              <a:rPr sz="3500" i="1" spc="-10" dirty="0">
                <a:solidFill>
                  <a:srgbClr val="2C13DE"/>
                </a:solidFill>
                <a:latin typeface="Calibri Light"/>
                <a:cs typeface="Calibri Light"/>
              </a:rPr>
              <a:t>s</a:t>
            </a:r>
            <a:r>
              <a:rPr sz="3500" i="1" spc="10" dirty="0">
                <a:solidFill>
                  <a:srgbClr val="2C13DE"/>
                </a:solidFill>
                <a:latin typeface="Calibri Light"/>
                <a:cs typeface="Calibri Light"/>
              </a:rPr>
              <a:t>eu</a:t>
            </a:r>
            <a:r>
              <a:rPr sz="3500" i="1" spc="30" dirty="0">
                <a:solidFill>
                  <a:srgbClr val="2C13DE"/>
                </a:solidFill>
                <a:latin typeface="Calibri Light"/>
                <a:cs typeface="Calibri Light"/>
              </a:rPr>
              <a:t>d</a:t>
            </a:r>
            <a:r>
              <a:rPr sz="3500" i="1" spc="25" dirty="0">
                <a:solidFill>
                  <a:srgbClr val="2C13DE"/>
                </a:solidFill>
                <a:latin typeface="Calibri Light"/>
                <a:cs typeface="Calibri Light"/>
              </a:rPr>
              <a:t>ocod</a:t>
            </a:r>
            <a:r>
              <a:rPr sz="3500" i="1" spc="10" dirty="0">
                <a:solidFill>
                  <a:srgbClr val="2C13DE"/>
                </a:solidFill>
                <a:latin typeface="Calibri Light"/>
                <a:cs typeface="Calibri Light"/>
              </a:rPr>
              <a:t>e</a:t>
            </a:r>
            <a:r>
              <a:rPr sz="3500" i="1" spc="-26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500" spc="5" dirty="0">
                <a:latin typeface="Calibri Light"/>
                <a:cs typeface="Calibri Light"/>
              </a:rPr>
              <a:t>can  </a:t>
            </a:r>
            <a:r>
              <a:rPr sz="3500" spc="-5" dirty="0">
                <a:latin typeface="Calibri Light"/>
                <a:cs typeface="Calibri Light"/>
              </a:rPr>
              <a:t>be</a:t>
            </a:r>
            <a:r>
              <a:rPr sz="3500" spc="5" dirty="0">
                <a:latin typeface="Calibri Light"/>
                <a:cs typeface="Calibri Light"/>
              </a:rPr>
              <a:t> </a:t>
            </a:r>
            <a:r>
              <a:rPr sz="3500" spc="-10" dirty="0">
                <a:latin typeface="Calibri Light"/>
                <a:cs typeface="Calibri Light"/>
              </a:rPr>
              <a:t>used:</a:t>
            </a:r>
            <a:endParaRPr sz="3500" dirty="0">
              <a:latin typeface="Calibri Light"/>
              <a:cs typeface="Calibri Light"/>
            </a:endParaRPr>
          </a:p>
          <a:p>
            <a:pPr marL="937260" marR="158115" lvl="1" indent="-514984">
              <a:lnSpc>
                <a:spcPts val="3229"/>
              </a:lnSpc>
              <a:spcBef>
                <a:spcPts val="480"/>
              </a:spcBef>
              <a:buAutoNum type="arabicPeriod"/>
              <a:tabLst>
                <a:tab pos="937260" algn="l"/>
                <a:tab pos="937894" algn="l"/>
              </a:tabLst>
            </a:pPr>
            <a:r>
              <a:rPr sz="3000" spc="-5" dirty="0">
                <a:solidFill>
                  <a:srgbClr val="2C13DE"/>
                </a:solidFill>
                <a:latin typeface="Calibri Light"/>
                <a:cs typeface="Calibri Light"/>
              </a:rPr>
              <a:t>Flowchart: </a:t>
            </a:r>
            <a:r>
              <a:rPr sz="3000" dirty="0">
                <a:latin typeface="Calibri Light"/>
                <a:cs typeface="Calibri Light"/>
              </a:rPr>
              <a:t>a pictorial </a:t>
            </a:r>
            <a:r>
              <a:rPr sz="3000" spc="-15" dirty="0">
                <a:latin typeface="Calibri Light"/>
                <a:cs typeface="Calibri Light"/>
              </a:rPr>
              <a:t>representation </a:t>
            </a:r>
            <a:r>
              <a:rPr sz="3000" dirty="0">
                <a:latin typeface="Calibri Light"/>
                <a:cs typeface="Calibri Light"/>
              </a:rPr>
              <a:t>of the </a:t>
            </a:r>
            <a:r>
              <a:rPr sz="3000" spc="5" dirty="0">
                <a:latin typeface="Calibri Light"/>
                <a:cs typeface="Calibri Light"/>
              </a:rPr>
              <a:t>logic </a:t>
            </a:r>
            <a:r>
              <a:rPr sz="3000" spc="-670" dirty="0">
                <a:latin typeface="Calibri Light"/>
                <a:cs typeface="Calibri Light"/>
              </a:rPr>
              <a:t> </a:t>
            </a:r>
            <a:r>
              <a:rPr sz="3000" spc="-5" dirty="0">
                <a:latin typeface="Calibri Light"/>
                <a:cs typeface="Calibri Light"/>
              </a:rPr>
              <a:t>steps</a:t>
            </a:r>
            <a:endParaRPr sz="3000" dirty="0">
              <a:latin typeface="Calibri Light"/>
              <a:cs typeface="Calibri Light"/>
            </a:endParaRPr>
          </a:p>
          <a:p>
            <a:pPr marL="937260" marR="414655" lvl="1" indent="-514984">
              <a:lnSpc>
                <a:spcPts val="3229"/>
              </a:lnSpc>
              <a:spcBef>
                <a:spcPts val="525"/>
              </a:spcBef>
              <a:buAutoNum type="arabicPeriod"/>
              <a:tabLst>
                <a:tab pos="937260" algn="l"/>
                <a:tab pos="937894" algn="l"/>
              </a:tabLst>
            </a:pPr>
            <a:r>
              <a:rPr sz="3000" spc="-5" dirty="0">
                <a:solidFill>
                  <a:srgbClr val="2C13DE"/>
                </a:solidFill>
                <a:latin typeface="Calibri Light"/>
                <a:cs typeface="Calibri Light"/>
              </a:rPr>
              <a:t>Pseudocode:</a:t>
            </a:r>
            <a:r>
              <a:rPr sz="3000" spc="-5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000" dirty="0">
                <a:latin typeface="Calibri Light"/>
                <a:cs typeface="Calibri Light"/>
              </a:rPr>
              <a:t>English-like</a:t>
            </a:r>
            <a:r>
              <a:rPr sz="3000" spc="-145" dirty="0">
                <a:latin typeface="Calibri Light"/>
                <a:cs typeface="Calibri Light"/>
              </a:rPr>
              <a:t> </a:t>
            </a:r>
            <a:r>
              <a:rPr sz="3000" spc="-15" dirty="0">
                <a:latin typeface="Calibri Light"/>
                <a:cs typeface="Calibri Light"/>
              </a:rPr>
              <a:t>representation</a:t>
            </a:r>
            <a:r>
              <a:rPr sz="3000" spc="5" dirty="0">
                <a:latin typeface="Calibri Light"/>
                <a:cs typeface="Calibri Light"/>
              </a:rPr>
              <a:t> </a:t>
            </a:r>
            <a:r>
              <a:rPr sz="3000" dirty="0">
                <a:latin typeface="Calibri Light"/>
                <a:cs typeface="Calibri Light"/>
              </a:rPr>
              <a:t>of</a:t>
            </a:r>
            <a:r>
              <a:rPr sz="3000" spc="-80" dirty="0">
                <a:latin typeface="Calibri Light"/>
                <a:cs typeface="Calibri Light"/>
              </a:rPr>
              <a:t> </a:t>
            </a:r>
            <a:r>
              <a:rPr sz="3000" dirty="0">
                <a:latin typeface="Calibri Light"/>
                <a:cs typeface="Calibri Light"/>
              </a:rPr>
              <a:t>the </a:t>
            </a:r>
            <a:r>
              <a:rPr sz="3000" spc="-665" dirty="0">
                <a:latin typeface="Calibri Light"/>
                <a:cs typeface="Calibri Light"/>
              </a:rPr>
              <a:t> </a:t>
            </a:r>
            <a:r>
              <a:rPr sz="3000" spc="5" dirty="0">
                <a:latin typeface="Calibri Light"/>
                <a:cs typeface="Calibri Light"/>
              </a:rPr>
              <a:t>logic</a:t>
            </a:r>
            <a:endParaRPr sz="3000" dirty="0">
              <a:latin typeface="Calibri Light"/>
              <a:cs typeface="Calibri Ligh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2C13DE"/>
              </a:buClr>
              <a:buFont typeface="Calibri Light"/>
              <a:buAutoNum type="arabicPeriod"/>
            </a:pPr>
            <a:endParaRPr sz="3400" dirty="0">
              <a:latin typeface="Calibri Light"/>
              <a:cs typeface="Calibri Light"/>
            </a:endParaRPr>
          </a:p>
          <a:p>
            <a:pPr marL="479425" indent="-457834">
              <a:lnSpc>
                <a:spcPct val="100000"/>
              </a:lnSpc>
              <a:buFont typeface="Arial MT"/>
              <a:buChar char="•"/>
              <a:tabLst>
                <a:tab pos="479425" algn="l"/>
                <a:tab pos="480059" algn="l"/>
              </a:tabLst>
            </a:pPr>
            <a:r>
              <a:rPr sz="3500" spc="-40" dirty="0">
                <a:solidFill>
                  <a:srgbClr val="B80000"/>
                </a:solidFill>
                <a:latin typeface="Calibri Light"/>
                <a:cs typeface="Calibri Light"/>
              </a:rPr>
              <a:t>Walk</a:t>
            </a:r>
            <a:r>
              <a:rPr sz="3500" spc="35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3500" spc="-15" dirty="0">
                <a:solidFill>
                  <a:srgbClr val="B80000"/>
                </a:solidFill>
                <a:latin typeface="Calibri Light"/>
                <a:cs typeface="Calibri Light"/>
              </a:rPr>
              <a:t>through</a:t>
            </a:r>
            <a:r>
              <a:rPr sz="3500" spc="-10" dirty="0">
                <a:solidFill>
                  <a:srgbClr val="B80000"/>
                </a:solidFill>
                <a:latin typeface="Calibri Light"/>
                <a:cs typeface="Calibri Light"/>
              </a:rPr>
              <a:t> the</a:t>
            </a:r>
            <a:r>
              <a:rPr sz="3500" spc="5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3500" dirty="0">
                <a:solidFill>
                  <a:srgbClr val="B80000"/>
                </a:solidFill>
                <a:latin typeface="Calibri Light"/>
                <a:cs typeface="Calibri Light"/>
              </a:rPr>
              <a:t>logic</a:t>
            </a:r>
            <a:r>
              <a:rPr sz="3500" spc="-45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3500" spc="-20" dirty="0">
                <a:solidFill>
                  <a:srgbClr val="B80000"/>
                </a:solidFill>
                <a:latin typeface="Calibri Light"/>
                <a:cs typeface="Calibri Light"/>
              </a:rPr>
              <a:t>before</a:t>
            </a:r>
            <a:r>
              <a:rPr sz="3500" spc="-65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3500" dirty="0">
                <a:solidFill>
                  <a:srgbClr val="B80000"/>
                </a:solidFill>
                <a:latin typeface="Calibri Light"/>
                <a:cs typeface="Calibri Light"/>
              </a:rPr>
              <a:t>coding</a:t>
            </a:r>
            <a:endParaRPr sz="35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9906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77" y="175894"/>
            <a:ext cx="41979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10" dirty="0">
                <a:solidFill>
                  <a:srgbClr val="B80000"/>
                </a:solidFill>
              </a:rPr>
              <a:t>3.</a:t>
            </a:r>
            <a:r>
              <a:rPr sz="3950" spc="-25" dirty="0">
                <a:solidFill>
                  <a:srgbClr val="B80000"/>
                </a:solidFill>
              </a:rPr>
              <a:t> </a:t>
            </a:r>
            <a:r>
              <a:rPr sz="3950" spc="20" dirty="0">
                <a:solidFill>
                  <a:srgbClr val="B80000"/>
                </a:solidFill>
              </a:rPr>
              <a:t>Code</a:t>
            </a:r>
            <a:r>
              <a:rPr sz="3950" spc="-35" dirty="0">
                <a:solidFill>
                  <a:srgbClr val="B80000"/>
                </a:solidFill>
              </a:rPr>
              <a:t> </a:t>
            </a:r>
            <a:r>
              <a:rPr sz="3950" spc="10" dirty="0">
                <a:solidFill>
                  <a:srgbClr val="B80000"/>
                </a:solidFill>
              </a:rPr>
              <a:t>the</a:t>
            </a:r>
            <a:r>
              <a:rPr sz="3950" spc="35" dirty="0">
                <a:solidFill>
                  <a:srgbClr val="B80000"/>
                </a:solidFill>
              </a:rPr>
              <a:t> </a:t>
            </a:r>
            <a:r>
              <a:rPr sz="3950" spc="-20" dirty="0">
                <a:solidFill>
                  <a:srgbClr val="B80000"/>
                </a:solidFill>
              </a:rPr>
              <a:t>Program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68275" y="911698"/>
            <a:ext cx="8496300" cy="560070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620"/>
              </a:spcBef>
              <a:buFont typeface="Arial MT"/>
              <a:buChar char="•"/>
              <a:tabLst>
                <a:tab pos="241935" algn="l"/>
              </a:tabLst>
            </a:pPr>
            <a:r>
              <a:rPr sz="3350" spc="-5" dirty="0">
                <a:latin typeface="Calibri Light"/>
                <a:cs typeface="Calibri Light"/>
              </a:rPr>
              <a:t>Code</a:t>
            </a:r>
            <a:r>
              <a:rPr sz="3350" spc="90" dirty="0">
                <a:latin typeface="Calibri Light"/>
                <a:cs typeface="Calibri Light"/>
              </a:rPr>
              <a:t> </a:t>
            </a:r>
            <a:r>
              <a:rPr sz="3350" spc="5" dirty="0">
                <a:latin typeface="Calibri Light"/>
                <a:cs typeface="Calibri Light"/>
              </a:rPr>
              <a:t>the</a:t>
            </a:r>
            <a:r>
              <a:rPr sz="3350" spc="20" dirty="0">
                <a:latin typeface="Calibri Light"/>
                <a:cs typeface="Calibri Light"/>
              </a:rPr>
              <a:t> </a:t>
            </a:r>
            <a:r>
              <a:rPr sz="3350" spc="-5" dirty="0">
                <a:latin typeface="Calibri Light"/>
                <a:cs typeface="Calibri Light"/>
              </a:rPr>
              <a:t>program:</a:t>
            </a:r>
            <a:endParaRPr sz="3350" dirty="0">
              <a:latin typeface="Calibri Light"/>
              <a:cs typeface="Calibri Light"/>
            </a:endParaRPr>
          </a:p>
          <a:p>
            <a:pPr marL="699135" lvl="1" indent="-229235">
              <a:lnSpc>
                <a:spcPct val="100000"/>
              </a:lnSpc>
              <a:spcBef>
                <a:spcPts val="1465"/>
              </a:spcBef>
              <a:buFont typeface="Arial MT"/>
              <a:buChar char="•"/>
              <a:tabLst>
                <a:tab pos="699770" algn="l"/>
              </a:tabLst>
            </a:pPr>
            <a:r>
              <a:rPr sz="3200" spc="-15" dirty="0">
                <a:solidFill>
                  <a:srgbClr val="2C13DE"/>
                </a:solidFill>
                <a:latin typeface="Calibri Light"/>
                <a:cs typeface="Calibri Light"/>
              </a:rPr>
              <a:t>Select</a:t>
            </a:r>
            <a:r>
              <a:rPr sz="3200" spc="8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the</a:t>
            </a:r>
            <a:r>
              <a:rPr sz="3200" spc="-5" dirty="0">
                <a:latin typeface="Calibri Light"/>
                <a:cs typeface="Calibri Light"/>
              </a:rPr>
              <a:t> </a:t>
            </a:r>
            <a:r>
              <a:rPr sz="3200" spc="-15" dirty="0">
                <a:latin typeface="Calibri Light"/>
                <a:cs typeface="Calibri Light"/>
              </a:rPr>
              <a:t>programming</a:t>
            </a:r>
            <a:r>
              <a:rPr sz="3200" spc="10" dirty="0">
                <a:latin typeface="Calibri Light"/>
                <a:cs typeface="Calibri Light"/>
              </a:rPr>
              <a:t> </a:t>
            </a:r>
            <a:r>
              <a:rPr sz="3200" spc="-10" dirty="0">
                <a:solidFill>
                  <a:srgbClr val="2C13DE"/>
                </a:solidFill>
                <a:latin typeface="Calibri Light"/>
                <a:cs typeface="Calibri Light"/>
              </a:rPr>
              <a:t>language</a:t>
            </a:r>
            <a:endParaRPr sz="3200" dirty="0">
              <a:latin typeface="Calibri Light"/>
              <a:cs typeface="Calibri Light"/>
            </a:endParaRPr>
          </a:p>
          <a:p>
            <a:pPr marL="699135" marR="253365" lvl="1" indent="-229235">
              <a:lnSpc>
                <a:spcPts val="3460"/>
              </a:lnSpc>
              <a:spcBef>
                <a:spcPts val="1850"/>
              </a:spcBef>
              <a:buFont typeface="Arial MT"/>
              <a:buChar char="•"/>
              <a:tabLst>
                <a:tab pos="699770" algn="l"/>
              </a:tabLst>
            </a:pPr>
            <a:r>
              <a:rPr sz="3200" spc="-15" dirty="0">
                <a:solidFill>
                  <a:srgbClr val="2C13DE"/>
                </a:solidFill>
                <a:latin typeface="Calibri Light"/>
                <a:cs typeface="Calibri Light"/>
              </a:rPr>
              <a:t>Write</a:t>
            </a:r>
            <a:r>
              <a:rPr sz="3200" spc="-6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200" spc="-5" dirty="0">
                <a:latin typeface="Calibri Light"/>
                <a:cs typeface="Calibri Light"/>
              </a:rPr>
              <a:t>the</a:t>
            </a:r>
            <a:r>
              <a:rPr sz="3200" spc="10" dirty="0">
                <a:latin typeface="Calibri Light"/>
                <a:cs typeface="Calibri Light"/>
              </a:rPr>
              <a:t> </a:t>
            </a:r>
            <a:r>
              <a:rPr sz="3200" spc="-20" dirty="0">
                <a:solidFill>
                  <a:srgbClr val="2C13DE"/>
                </a:solidFill>
                <a:latin typeface="Calibri Light"/>
                <a:cs typeface="Calibri Light"/>
              </a:rPr>
              <a:t>program</a:t>
            </a:r>
            <a:r>
              <a:rPr sz="3200" spc="2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200" spc="-15" dirty="0">
                <a:solidFill>
                  <a:srgbClr val="2C13DE"/>
                </a:solidFill>
                <a:latin typeface="Calibri Light"/>
                <a:cs typeface="Calibri Light"/>
              </a:rPr>
              <a:t>instructions</a:t>
            </a:r>
            <a:r>
              <a:rPr sz="3200" spc="14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200" spc="-10" dirty="0">
                <a:latin typeface="Calibri Light"/>
                <a:cs typeface="Calibri Light"/>
              </a:rPr>
              <a:t>in</a:t>
            </a:r>
            <a:r>
              <a:rPr sz="3200" dirty="0">
                <a:latin typeface="Calibri Light"/>
                <a:cs typeface="Calibri Light"/>
              </a:rPr>
              <a:t> the </a:t>
            </a:r>
            <a:r>
              <a:rPr sz="3200" spc="-5" dirty="0">
                <a:latin typeface="Calibri Light"/>
                <a:cs typeface="Calibri Light"/>
              </a:rPr>
              <a:t>selected </a:t>
            </a:r>
            <a:r>
              <a:rPr sz="3200" spc="-710" dirty="0">
                <a:latin typeface="Calibri Light"/>
                <a:cs typeface="Calibri Light"/>
              </a:rPr>
              <a:t> </a:t>
            </a:r>
            <a:r>
              <a:rPr sz="3200" spc="-20" dirty="0">
                <a:latin typeface="Calibri Light"/>
                <a:cs typeface="Calibri Light"/>
              </a:rPr>
              <a:t>programming</a:t>
            </a:r>
            <a:r>
              <a:rPr sz="3200" dirty="0">
                <a:latin typeface="Calibri Light"/>
                <a:cs typeface="Calibri Light"/>
              </a:rPr>
              <a:t> </a:t>
            </a:r>
            <a:r>
              <a:rPr sz="3200" spc="-15" dirty="0">
                <a:latin typeface="Calibri Light"/>
                <a:cs typeface="Calibri Light"/>
              </a:rPr>
              <a:t>language</a:t>
            </a:r>
            <a:endParaRPr sz="3200" dirty="0">
              <a:latin typeface="Calibri Light"/>
              <a:cs typeface="Calibri Light"/>
            </a:endParaRPr>
          </a:p>
          <a:p>
            <a:pPr marL="699135" marR="181610" lvl="1" indent="-229235">
              <a:lnSpc>
                <a:spcPts val="3450"/>
              </a:lnSpc>
              <a:spcBef>
                <a:spcPts val="1800"/>
              </a:spcBef>
              <a:buFont typeface="Arial MT"/>
              <a:buChar char="•"/>
              <a:tabLst>
                <a:tab pos="699770" algn="l"/>
              </a:tabLst>
            </a:pPr>
            <a:r>
              <a:rPr sz="3200" spc="10" dirty="0">
                <a:latin typeface="Calibri Light"/>
                <a:cs typeface="Calibri Light"/>
              </a:rPr>
              <a:t>Use</a:t>
            </a:r>
            <a:r>
              <a:rPr sz="3200" spc="-75" dirty="0">
                <a:latin typeface="Calibri Light"/>
                <a:cs typeface="Calibri Light"/>
              </a:rPr>
              <a:t> </a:t>
            </a:r>
            <a:r>
              <a:rPr sz="3200" spc="-5" dirty="0">
                <a:latin typeface="Calibri Light"/>
                <a:cs typeface="Calibri Light"/>
              </a:rPr>
              <a:t>the</a:t>
            </a:r>
            <a:r>
              <a:rPr sz="3200" spc="20" dirty="0">
                <a:latin typeface="Calibri Light"/>
                <a:cs typeface="Calibri Light"/>
              </a:rPr>
              <a:t> </a:t>
            </a:r>
            <a:r>
              <a:rPr sz="3200" spc="-15" dirty="0">
                <a:solidFill>
                  <a:srgbClr val="2C13DE"/>
                </a:solidFill>
                <a:latin typeface="Calibri Light"/>
                <a:cs typeface="Calibri Light"/>
              </a:rPr>
              <a:t>compiler</a:t>
            </a:r>
            <a:r>
              <a:rPr sz="3200" spc="114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200" spc="-15" dirty="0">
                <a:latin typeface="Calibri Light"/>
                <a:cs typeface="Calibri Light"/>
              </a:rPr>
              <a:t>software</a:t>
            </a:r>
            <a:r>
              <a:rPr sz="3200" dirty="0">
                <a:latin typeface="Calibri Light"/>
                <a:cs typeface="Calibri Light"/>
              </a:rPr>
              <a:t> to</a:t>
            </a:r>
            <a:r>
              <a:rPr sz="3200" spc="-10" dirty="0">
                <a:latin typeface="Calibri Light"/>
                <a:cs typeface="Calibri Light"/>
              </a:rPr>
              <a:t> translate</a:t>
            </a:r>
            <a:r>
              <a:rPr sz="3200" spc="-75" dirty="0">
                <a:latin typeface="Calibri Light"/>
                <a:cs typeface="Calibri Light"/>
              </a:rPr>
              <a:t> </a:t>
            </a:r>
            <a:r>
              <a:rPr sz="3200" spc="-5" dirty="0">
                <a:latin typeface="Calibri Light"/>
                <a:cs typeface="Calibri Light"/>
              </a:rPr>
              <a:t>the </a:t>
            </a:r>
            <a:r>
              <a:rPr sz="3200" dirty="0">
                <a:latin typeface="Calibri Light"/>
                <a:cs typeface="Calibri Light"/>
              </a:rPr>
              <a:t> </a:t>
            </a:r>
            <a:r>
              <a:rPr sz="3200" spc="-20" dirty="0">
                <a:latin typeface="Calibri Light"/>
                <a:cs typeface="Calibri Light"/>
              </a:rPr>
              <a:t>program</a:t>
            </a:r>
            <a:r>
              <a:rPr sz="3200" spc="25" dirty="0">
                <a:latin typeface="Calibri Light"/>
                <a:cs typeface="Calibri Light"/>
              </a:rPr>
              <a:t> </a:t>
            </a:r>
            <a:r>
              <a:rPr sz="3200" spc="-5" dirty="0">
                <a:solidFill>
                  <a:srgbClr val="2C13DE"/>
                </a:solidFill>
                <a:latin typeface="Calibri Light"/>
                <a:cs typeface="Calibri Light"/>
              </a:rPr>
              <a:t>into</a:t>
            </a:r>
            <a:r>
              <a:rPr sz="3200" spc="-2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200" spc="-10" dirty="0">
                <a:solidFill>
                  <a:srgbClr val="2C13DE"/>
                </a:solidFill>
                <a:latin typeface="Calibri Light"/>
                <a:cs typeface="Calibri Light"/>
              </a:rPr>
              <a:t>machine</a:t>
            </a:r>
            <a:r>
              <a:rPr sz="320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200" spc="-20" dirty="0">
                <a:solidFill>
                  <a:srgbClr val="2C13DE"/>
                </a:solidFill>
                <a:latin typeface="Calibri Light"/>
                <a:cs typeface="Calibri Light"/>
              </a:rPr>
              <a:t>understandable</a:t>
            </a:r>
            <a:r>
              <a:rPr sz="3200" spc="22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200" spc="-10" dirty="0">
                <a:solidFill>
                  <a:srgbClr val="2C13DE"/>
                </a:solidFill>
                <a:latin typeface="Calibri Light"/>
                <a:cs typeface="Calibri Light"/>
              </a:rPr>
              <a:t>code</a:t>
            </a:r>
            <a:r>
              <a:rPr sz="3200" spc="-3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200" spc="-10" dirty="0">
                <a:latin typeface="Calibri Light"/>
                <a:cs typeface="Calibri Light"/>
              </a:rPr>
              <a:t>or </a:t>
            </a:r>
            <a:r>
              <a:rPr sz="3200" spc="-710" dirty="0">
                <a:latin typeface="Calibri Light"/>
                <a:cs typeface="Calibri Light"/>
              </a:rPr>
              <a:t> </a:t>
            </a:r>
            <a:r>
              <a:rPr sz="3200" spc="-35" dirty="0">
                <a:latin typeface="Calibri Light"/>
                <a:cs typeface="Calibri Light"/>
              </a:rPr>
              <a:t>executable</a:t>
            </a:r>
            <a:r>
              <a:rPr sz="3200" spc="145" dirty="0">
                <a:latin typeface="Calibri Light"/>
                <a:cs typeface="Calibri Light"/>
              </a:rPr>
              <a:t> </a:t>
            </a:r>
            <a:r>
              <a:rPr sz="3200" spc="-15" dirty="0">
                <a:latin typeface="Calibri Light"/>
                <a:cs typeface="Calibri Light"/>
              </a:rPr>
              <a:t>file</a:t>
            </a:r>
            <a:endParaRPr sz="3200" dirty="0">
              <a:latin typeface="Calibri Light"/>
              <a:cs typeface="Calibri Light"/>
            </a:endParaRPr>
          </a:p>
          <a:p>
            <a:pPr marL="699135" marR="5080" lvl="1" indent="-229235">
              <a:lnSpc>
                <a:spcPts val="3460"/>
              </a:lnSpc>
              <a:spcBef>
                <a:spcPts val="1805"/>
              </a:spcBef>
              <a:buFont typeface="Arial MT"/>
              <a:buChar char="•"/>
              <a:tabLst>
                <a:tab pos="699770" algn="l"/>
              </a:tabLst>
            </a:pPr>
            <a:r>
              <a:rPr sz="3200" spc="-35" dirty="0">
                <a:solidFill>
                  <a:srgbClr val="2C13DE"/>
                </a:solidFill>
                <a:latin typeface="Calibri Light"/>
                <a:cs typeface="Calibri Light"/>
              </a:rPr>
              <a:t>Syntax</a:t>
            </a:r>
            <a:r>
              <a:rPr sz="3200" spc="1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200" spc="-20" dirty="0">
                <a:solidFill>
                  <a:srgbClr val="2C13DE"/>
                </a:solidFill>
                <a:latin typeface="Calibri Light"/>
                <a:cs typeface="Calibri Light"/>
              </a:rPr>
              <a:t>errors</a:t>
            </a:r>
            <a:r>
              <a:rPr sz="3200" spc="1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200" spc="-5" dirty="0">
                <a:latin typeface="Calibri Light"/>
                <a:cs typeface="Calibri Light"/>
              </a:rPr>
              <a:t>(Error</a:t>
            </a:r>
            <a:r>
              <a:rPr sz="3200" spc="-40" dirty="0">
                <a:latin typeface="Calibri Light"/>
                <a:cs typeface="Calibri Light"/>
              </a:rPr>
              <a:t> </a:t>
            </a:r>
            <a:r>
              <a:rPr sz="3200" spc="-10" dirty="0">
                <a:latin typeface="Calibri Light"/>
                <a:cs typeface="Calibri Light"/>
              </a:rPr>
              <a:t>in</a:t>
            </a:r>
            <a:r>
              <a:rPr sz="3200" dirty="0">
                <a:latin typeface="Calibri Light"/>
                <a:cs typeface="Calibri Light"/>
              </a:rPr>
              <a:t> </a:t>
            </a:r>
            <a:r>
              <a:rPr sz="3200" spc="-20" dirty="0">
                <a:latin typeface="Calibri Light"/>
                <a:cs typeface="Calibri Light"/>
              </a:rPr>
              <a:t>program</a:t>
            </a:r>
            <a:r>
              <a:rPr sz="3200" spc="20" dirty="0">
                <a:latin typeface="Calibri Light"/>
                <a:cs typeface="Calibri Light"/>
              </a:rPr>
              <a:t> </a:t>
            </a:r>
            <a:r>
              <a:rPr sz="3200" spc="-15" dirty="0">
                <a:latin typeface="Calibri Light"/>
                <a:cs typeface="Calibri Light"/>
              </a:rPr>
              <a:t>instructions)</a:t>
            </a:r>
            <a:r>
              <a:rPr sz="3200" spc="110" dirty="0">
                <a:latin typeface="Calibri Light"/>
                <a:cs typeface="Calibri Light"/>
              </a:rPr>
              <a:t> </a:t>
            </a:r>
            <a:r>
              <a:rPr sz="3200" spc="-20" dirty="0">
                <a:latin typeface="Calibri Light"/>
                <a:cs typeface="Calibri Light"/>
              </a:rPr>
              <a:t>are </a:t>
            </a:r>
            <a:r>
              <a:rPr sz="3200" spc="-710" dirty="0">
                <a:latin typeface="Calibri Light"/>
                <a:cs typeface="Calibri Light"/>
              </a:rPr>
              <a:t> </a:t>
            </a:r>
            <a:r>
              <a:rPr sz="3200" spc="-15" dirty="0">
                <a:solidFill>
                  <a:srgbClr val="2C13DE"/>
                </a:solidFill>
                <a:latin typeface="Calibri Light"/>
                <a:cs typeface="Calibri Light"/>
              </a:rPr>
              <a:t>identified</a:t>
            </a:r>
            <a:r>
              <a:rPr sz="3200" spc="7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by</a:t>
            </a:r>
            <a:r>
              <a:rPr sz="3200" spc="20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the </a:t>
            </a:r>
            <a:r>
              <a:rPr sz="3200" spc="-10" dirty="0">
                <a:solidFill>
                  <a:srgbClr val="2C13DE"/>
                </a:solidFill>
                <a:latin typeface="Calibri Light"/>
                <a:cs typeface="Calibri Light"/>
              </a:rPr>
              <a:t>compiler</a:t>
            </a:r>
            <a:r>
              <a:rPr sz="3200" spc="2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200" spc="-5" dirty="0">
                <a:latin typeface="Calibri Light"/>
                <a:cs typeface="Calibri Light"/>
              </a:rPr>
              <a:t>during</a:t>
            </a:r>
            <a:r>
              <a:rPr sz="3200" spc="75" dirty="0">
                <a:latin typeface="Calibri Light"/>
                <a:cs typeface="Calibri Light"/>
              </a:rPr>
              <a:t> </a:t>
            </a:r>
            <a:r>
              <a:rPr sz="3200" spc="-15" dirty="0">
                <a:solidFill>
                  <a:srgbClr val="2C13DE"/>
                </a:solidFill>
                <a:latin typeface="Calibri Light"/>
                <a:cs typeface="Calibri Light"/>
              </a:rPr>
              <a:t>compilation </a:t>
            </a:r>
            <a:r>
              <a:rPr sz="3200" spc="-1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200" spc="-5" dirty="0">
                <a:latin typeface="Calibri Light"/>
                <a:cs typeface="Calibri Light"/>
              </a:rPr>
              <a:t>and </a:t>
            </a:r>
            <a:r>
              <a:rPr sz="3200" spc="-5" dirty="0">
                <a:solidFill>
                  <a:srgbClr val="2C13DE"/>
                </a:solidFill>
                <a:latin typeface="Calibri Light"/>
                <a:cs typeface="Calibri Light"/>
              </a:rPr>
              <a:t>can </a:t>
            </a:r>
            <a:r>
              <a:rPr sz="3200" dirty="0">
                <a:solidFill>
                  <a:srgbClr val="2C13DE"/>
                </a:solidFill>
                <a:latin typeface="Calibri Light"/>
                <a:cs typeface="Calibri Light"/>
              </a:rPr>
              <a:t>be </a:t>
            </a:r>
            <a:r>
              <a:rPr sz="3200" spc="-10" dirty="0">
                <a:solidFill>
                  <a:srgbClr val="2C13DE"/>
                </a:solidFill>
                <a:latin typeface="Calibri Light"/>
                <a:cs typeface="Calibri Light"/>
              </a:rPr>
              <a:t>corrected</a:t>
            </a:r>
            <a:r>
              <a:rPr sz="3200" spc="-10" dirty="0">
                <a:latin typeface="Calibri Light"/>
                <a:cs typeface="Calibri Light"/>
              </a:rPr>
              <a:t>.</a:t>
            </a:r>
            <a:endParaRPr sz="32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9906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025" y="609282"/>
            <a:ext cx="282448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0" dirty="0"/>
              <a:t>I</a:t>
            </a:r>
            <a:r>
              <a:rPr spc="-40" dirty="0"/>
              <a:t>n</a:t>
            </a:r>
            <a:r>
              <a:rPr spc="-20" dirty="0"/>
              <a:t>t</a:t>
            </a:r>
            <a:r>
              <a:rPr spc="-95" dirty="0"/>
              <a:t>r</a:t>
            </a:r>
            <a:r>
              <a:rPr spc="25" dirty="0"/>
              <a:t>o</a:t>
            </a:r>
            <a:r>
              <a:rPr spc="30" dirty="0"/>
              <a:t>du</a:t>
            </a:r>
            <a:r>
              <a:rPr spc="5" dirty="0"/>
              <a:t>c</a:t>
            </a:r>
            <a:r>
              <a:rPr spc="-30" dirty="0"/>
              <a:t>t</a:t>
            </a:r>
            <a:r>
              <a:rPr spc="5" dirty="0"/>
              <a:t>i</a:t>
            </a:r>
            <a:r>
              <a:rPr spc="25" dirty="0"/>
              <a:t>o</a:t>
            </a:r>
            <a:r>
              <a:rPr spc="1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1706308"/>
            <a:ext cx="7566659" cy="4453783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Without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software,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the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computer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is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useless</a:t>
            </a:r>
            <a:endParaRPr sz="275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endParaRPr lang="en-US" sz="2750" spc="5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5" dirty="0">
                <a:latin typeface="Calibri"/>
                <a:cs typeface="Calibri"/>
              </a:rPr>
              <a:t>Software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developed</a:t>
            </a:r>
            <a:r>
              <a:rPr sz="2750" spc="24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with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programming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languages</a:t>
            </a:r>
            <a:endParaRPr sz="2750" dirty="0">
              <a:latin typeface="Calibri"/>
              <a:cs typeface="Calibri"/>
            </a:endParaRPr>
          </a:p>
          <a:p>
            <a:pPr marL="699135" lvl="1" indent="-22987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9770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C++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programming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language</a:t>
            </a:r>
            <a:endParaRPr sz="24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endParaRPr lang="en-US" sz="2750" spc="5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5" dirty="0">
                <a:latin typeface="Calibri"/>
                <a:cs typeface="Calibri"/>
              </a:rPr>
              <a:t>C++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suited</a:t>
            </a:r>
            <a:r>
              <a:rPr sz="2750" spc="24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for </a:t>
            </a:r>
            <a:r>
              <a:rPr sz="2750" spc="10" dirty="0">
                <a:latin typeface="Calibri"/>
                <a:cs typeface="Calibri"/>
              </a:rPr>
              <a:t>a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wide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variety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of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programming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tasks</a:t>
            </a:r>
          </a:p>
          <a:p>
            <a:pPr marL="241300" marR="622300" indent="-229235">
              <a:lnSpc>
                <a:spcPts val="3010"/>
              </a:lnSpc>
              <a:spcBef>
                <a:spcPts val="1095"/>
              </a:spcBef>
              <a:buFont typeface="Arial MT"/>
              <a:buChar char="•"/>
              <a:tabLst>
                <a:tab pos="241935" algn="l"/>
              </a:tabLst>
            </a:pPr>
            <a:endParaRPr lang="en-US" sz="2750" spc="-10" dirty="0">
              <a:latin typeface="Calibri"/>
              <a:cs typeface="Calibri"/>
            </a:endParaRPr>
          </a:p>
          <a:p>
            <a:pPr marL="241300" marR="622300" indent="-229235">
              <a:lnSpc>
                <a:spcPts val="3010"/>
              </a:lnSpc>
              <a:spcBef>
                <a:spcPts val="109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10" dirty="0">
                <a:latin typeface="Calibri"/>
                <a:cs typeface="Calibri"/>
              </a:rPr>
              <a:t>Before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programming,</a:t>
            </a:r>
            <a:r>
              <a:rPr sz="2750" spc="26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it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is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useful</a:t>
            </a:r>
            <a:r>
              <a:rPr sz="2750" spc="24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to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understand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terminology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computer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components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6026" y="6443662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77" y="175894"/>
            <a:ext cx="395033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10" dirty="0">
                <a:solidFill>
                  <a:srgbClr val="B80000"/>
                </a:solidFill>
              </a:rPr>
              <a:t>4.</a:t>
            </a:r>
            <a:r>
              <a:rPr sz="3950" spc="-20" dirty="0">
                <a:solidFill>
                  <a:srgbClr val="B80000"/>
                </a:solidFill>
              </a:rPr>
              <a:t> </a:t>
            </a:r>
            <a:r>
              <a:rPr sz="3950" spc="-90" dirty="0">
                <a:solidFill>
                  <a:srgbClr val="B80000"/>
                </a:solidFill>
              </a:rPr>
              <a:t>Test</a:t>
            </a:r>
            <a:r>
              <a:rPr sz="3950" spc="15" dirty="0">
                <a:solidFill>
                  <a:srgbClr val="B80000"/>
                </a:solidFill>
              </a:rPr>
              <a:t> </a:t>
            </a:r>
            <a:r>
              <a:rPr sz="3950" spc="10" dirty="0">
                <a:solidFill>
                  <a:srgbClr val="B80000"/>
                </a:solidFill>
              </a:rPr>
              <a:t>the</a:t>
            </a:r>
            <a:r>
              <a:rPr sz="3950" spc="-35" dirty="0">
                <a:solidFill>
                  <a:srgbClr val="B80000"/>
                </a:solidFill>
              </a:rPr>
              <a:t> </a:t>
            </a:r>
            <a:r>
              <a:rPr sz="3950" spc="-20" dirty="0">
                <a:solidFill>
                  <a:srgbClr val="B80000"/>
                </a:solidFill>
              </a:rPr>
              <a:t>Program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68275" y="1101343"/>
            <a:ext cx="8808085" cy="4594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935" algn="l"/>
              </a:tabLst>
            </a:pPr>
            <a:r>
              <a:rPr sz="3350" spc="-200" dirty="0">
                <a:latin typeface="Calibri Light"/>
                <a:cs typeface="Calibri Light"/>
              </a:rPr>
              <a:t>T</a:t>
            </a:r>
            <a:r>
              <a:rPr sz="3350" spc="60" dirty="0">
                <a:latin typeface="Calibri Light"/>
                <a:cs typeface="Calibri Light"/>
              </a:rPr>
              <a:t>e</a:t>
            </a:r>
            <a:r>
              <a:rPr sz="3350" spc="-20" dirty="0">
                <a:latin typeface="Calibri Light"/>
                <a:cs typeface="Calibri Light"/>
              </a:rPr>
              <a:t>s</a:t>
            </a:r>
            <a:r>
              <a:rPr sz="3350" spc="15" dirty="0">
                <a:latin typeface="Calibri Light"/>
                <a:cs typeface="Calibri Light"/>
              </a:rPr>
              <a:t>t</a:t>
            </a:r>
            <a:r>
              <a:rPr sz="3350" spc="5" dirty="0">
                <a:latin typeface="Calibri Light"/>
                <a:cs typeface="Calibri Light"/>
              </a:rPr>
              <a:t>i</a:t>
            </a:r>
            <a:r>
              <a:rPr sz="3350" spc="-15" dirty="0">
                <a:latin typeface="Calibri Light"/>
                <a:cs typeface="Calibri Light"/>
              </a:rPr>
              <a:t>n</a:t>
            </a:r>
            <a:r>
              <a:rPr sz="3350" spc="10" dirty="0">
                <a:latin typeface="Calibri Light"/>
                <a:cs typeface="Calibri Light"/>
              </a:rPr>
              <a:t>g</a:t>
            </a:r>
            <a:r>
              <a:rPr sz="3350" spc="-240" dirty="0">
                <a:latin typeface="Calibri Light"/>
                <a:cs typeface="Calibri Light"/>
              </a:rPr>
              <a:t> </a:t>
            </a:r>
            <a:r>
              <a:rPr sz="3350" spc="90" dirty="0">
                <a:latin typeface="Calibri Light"/>
                <a:cs typeface="Calibri Light"/>
              </a:rPr>
              <a:t>t</a:t>
            </a:r>
            <a:r>
              <a:rPr sz="3350" spc="55" dirty="0">
                <a:latin typeface="Calibri Light"/>
                <a:cs typeface="Calibri Light"/>
              </a:rPr>
              <a:t>h</a:t>
            </a:r>
            <a:r>
              <a:rPr sz="3350" spc="10" dirty="0">
                <a:latin typeface="Calibri Light"/>
                <a:cs typeface="Calibri Light"/>
              </a:rPr>
              <a:t>e</a:t>
            </a:r>
            <a:r>
              <a:rPr sz="3350" spc="-254" dirty="0">
                <a:latin typeface="Calibri Light"/>
                <a:cs typeface="Calibri Light"/>
              </a:rPr>
              <a:t> </a:t>
            </a:r>
            <a:r>
              <a:rPr sz="3350" spc="55" dirty="0">
                <a:latin typeface="Calibri Light"/>
                <a:cs typeface="Calibri Light"/>
              </a:rPr>
              <a:t>p</a:t>
            </a:r>
            <a:r>
              <a:rPr sz="3350" spc="40" dirty="0">
                <a:latin typeface="Calibri Light"/>
                <a:cs typeface="Calibri Light"/>
              </a:rPr>
              <a:t>r</a:t>
            </a:r>
            <a:r>
              <a:rPr sz="3350" spc="50" dirty="0">
                <a:latin typeface="Calibri Light"/>
                <a:cs typeface="Calibri Light"/>
              </a:rPr>
              <a:t>o</a:t>
            </a:r>
            <a:r>
              <a:rPr sz="3350" spc="10" dirty="0">
                <a:latin typeface="Calibri Light"/>
                <a:cs typeface="Calibri Light"/>
              </a:rPr>
              <a:t>g</a:t>
            </a:r>
            <a:r>
              <a:rPr sz="3350" spc="-114" dirty="0">
                <a:latin typeface="Calibri Light"/>
                <a:cs typeface="Calibri Light"/>
              </a:rPr>
              <a:t>r</a:t>
            </a:r>
            <a:r>
              <a:rPr sz="3350" spc="-5" dirty="0">
                <a:latin typeface="Calibri Light"/>
                <a:cs typeface="Calibri Light"/>
              </a:rPr>
              <a:t>a</a:t>
            </a:r>
            <a:r>
              <a:rPr sz="3350" spc="20" dirty="0">
                <a:latin typeface="Calibri Light"/>
                <a:cs typeface="Calibri Light"/>
              </a:rPr>
              <a:t>m</a:t>
            </a:r>
            <a:endParaRPr sz="3350" dirty="0">
              <a:latin typeface="Calibri Light"/>
              <a:cs typeface="Calibri Light"/>
            </a:endParaRPr>
          </a:p>
          <a:p>
            <a:pPr marL="699135" marR="842644" lvl="1" indent="-229235">
              <a:lnSpc>
                <a:spcPts val="3679"/>
              </a:lnSpc>
              <a:spcBef>
                <a:spcPts val="590"/>
              </a:spcBef>
              <a:buFont typeface="Arial MT"/>
              <a:buChar char="•"/>
              <a:tabLst>
                <a:tab pos="699770" algn="l"/>
              </a:tabLst>
            </a:pPr>
            <a:r>
              <a:rPr sz="3350" spc="-5" dirty="0">
                <a:latin typeface="Calibri Light"/>
                <a:cs typeface="Calibri Light"/>
              </a:rPr>
              <a:t>Execute</a:t>
            </a:r>
            <a:r>
              <a:rPr sz="3350" spc="30" dirty="0">
                <a:latin typeface="Calibri Light"/>
                <a:cs typeface="Calibri Light"/>
              </a:rPr>
              <a:t> </a:t>
            </a:r>
            <a:r>
              <a:rPr sz="3350" spc="5" dirty="0">
                <a:latin typeface="Calibri Light"/>
                <a:cs typeface="Calibri Light"/>
              </a:rPr>
              <a:t>it</a:t>
            </a:r>
            <a:r>
              <a:rPr sz="3350" spc="-5" dirty="0">
                <a:latin typeface="Calibri Light"/>
                <a:cs typeface="Calibri Light"/>
              </a:rPr>
              <a:t> </a:t>
            </a:r>
            <a:r>
              <a:rPr sz="3350" spc="5" dirty="0">
                <a:latin typeface="Calibri Light"/>
                <a:cs typeface="Calibri Light"/>
              </a:rPr>
              <a:t>with</a:t>
            </a:r>
            <a:r>
              <a:rPr sz="3350" spc="50" dirty="0">
                <a:latin typeface="Calibri Light"/>
                <a:cs typeface="Calibri Light"/>
              </a:rPr>
              <a:t> </a:t>
            </a:r>
            <a:r>
              <a:rPr sz="3350" spc="5" dirty="0">
                <a:solidFill>
                  <a:srgbClr val="2C13DE"/>
                </a:solidFill>
                <a:latin typeface="Calibri Light"/>
                <a:cs typeface="Calibri Light"/>
              </a:rPr>
              <a:t>sample</a:t>
            </a:r>
            <a:r>
              <a:rPr sz="3350" spc="114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spc="-15" dirty="0">
                <a:solidFill>
                  <a:srgbClr val="2C13DE"/>
                </a:solidFill>
                <a:latin typeface="Calibri Light"/>
                <a:cs typeface="Calibri Light"/>
              </a:rPr>
              <a:t>data</a:t>
            </a:r>
            <a:r>
              <a:rPr sz="3350" spc="4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dirty="0">
                <a:latin typeface="Calibri Light"/>
                <a:cs typeface="Calibri Light"/>
              </a:rPr>
              <a:t>and</a:t>
            </a:r>
            <a:r>
              <a:rPr sz="3350" spc="30" dirty="0">
                <a:latin typeface="Calibri Light"/>
                <a:cs typeface="Calibri Light"/>
              </a:rPr>
              <a:t> </a:t>
            </a:r>
            <a:r>
              <a:rPr sz="3350" spc="-5" dirty="0">
                <a:solidFill>
                  <a:srgbClr val="2C13DE"/>
                </a:solidFill>
                <a:latin typeface="Calibri Light"/>
                <a:cs typeface="Calibri Light"/>
              </a:rPr>
              <a:t>check</a:t>
            </a:r>
            <a:r>
              <a:rPr sz="3350" spc="14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spc="5" dirty="0">
                <a:latin typeface="Calibri Light"/>
                <a:cs typeface="Calibri Light"/>
              </a:rPr>
              <a:t>the </a:t>
            </a:r>
            <a:r>
              <a:rPr sz="3350" spc="-745" dirty="0">
                <a:latin typeface="Calibri Light"/>
                <a:cs typeface="Calibri Light"/>
              </a:rPr>
              <a:t> </a:t>
            </a:r>
            <a:r>
              <a:rPr sz="3350" spc="-10" dirty="0">
                <a:solidFill>
                  <a:srgbClr val="2C13DE"/>
                </a:solidFill>
                <a:latin typeface="Calibri Light"/>
                <a:cs typeface="Calibri Light"/>
              </a:rPr>
              <a:t>results</a:t>
            </a:r>
            <a:endParaRPr sz="3350" dirty="0">
              <a:latin typeface="Calibri Light"/>
              <a:cs typeface="Calibri Ligh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har char="•"/>
            </a:pPr>
            <a:endParaRPr sz="3800" dirty="0">
              <a:latin typeface="Calibri Light"/>
              <a:cs typeface="Calibri Light"/>
            </a:endParaRPr>
          </a:p>
          <a:p>
            <a:pPr marL="699135" marR="5080" lvl="1" indent="-229235">
              <a:lnSpc>
                <a:spcPts val="3679"/>
              </a:lnSpc>
              <a:buFont typeface="Arial MT"/>
              <a:buChar char="•"/>
              <a:tabLst>
                <a:tab pos="699770" algn="l"/>
              </a:tabLst>
            </a:pPr>
            <a:r>
              <a:rPr sz="3350" spc="-5" dirty="0">
                <a:solidFill>
                  <a:srgbClr val="2C13DE"/>
                </a:solidFill>
                <a:latin typeface="Calibri Light"/>
                <a:cs typeface="Calibri Light"/>
              </a:rPr>
              <a:t>Identify</a:t>
            </a:r>
            <a:r>
              <a:rPr sz="3350" spc="14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dirty="0">
                <a:solidFill>
                  <a:srgbClr val="2C13DE"/>
                </a:solidFill>
                <a:latin typeface="Calibri Light"/>
                <a:cs typeface="Calibri Light"/>
              </a:rPr>
              <a:t>logic</a:t>
            </a:r>
            <a:r>
              <a:rPr sz="3350" spc="5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spc="-10" dirty="0">
                <a:solidFill>
                  <a:srgbClr val="2C13DE"/>
                </a:solidFill>
                <a:latin typeface="Calibri Light"/>
                <a:cs typeface="Calibri Light"/>
              </a:rPr>
              <a:t>errors</a:t>
            </a:r>
            <a:r>
              <a:rPr sz="3350" spc="7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spc="5" dirty="0">
                <a:latin typeface="Calibri Light"/>
                <a:cs typeface="Calibri Light"/>
              </a:rPr>
              <a:t>if</a:t>
            </a:r>
            <a:r>
              <a:rPr sz="3350" spc="30" dirty="0">
                <a:latin typeface="Calibri Light"/>
                <a:cs typeface="Calibri Light"/>
              </a:rPr>
              <a:t> </a:t>
            </a:r>
            <a:r>
              <a:rPr sz="3350" spc="-30" dirty="0">
                <a:latin typeface="Calibri Light"/>
                <a:cs typeface="Calibri Light"/>
              </a:rPr>
              <a:t>any</a:t>
            </a:r>
            <a:r>
              <a:rPr sz="3350" spc="70" dirty="0">
                <a:latin typeface="Calibri Light"/>
                <a:cs typeface="Calibri Light"/>
              </a:rPr>
              <a:t> </a:t>
            </a:r>
            <a:r>
              <a:rPr sz="3350" spc="5" dirty="0">
                <a:latin typeface="Calibri Light"/>
                <a:cs typeface="Calibri Light"/>
              </a:rPr>
              <a:t>(</a:t>
            </a:r>
            <a:r>
              <a:rPr sz="3350" i="1" spc="5" dirty="0">
                <a:solidFill>
                  <a:srgbClr val="2C13DE"/>
                </a:solidFill>
                <a:latin typeface="Calibri Light"/>
                <a:cs typeface="Calibri Light"/>
              </a:rPr>
              <a:t>undesired</a:t>
            </a:r>
            <a:r>
              <a:rPr sz="3350" i="1" spc="13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i="1" dirty="0">
                <a:solidFill>
                  <a:srgbClr val="2C13DE"/>
                </a:solidFill>
                <a:latin typeface="Calibri Light"/>
                <a:cs typeface="Calibri Light"/>
              </a:rPr>
              <a:t>results</a:t>
            </a:r>
            <a:r>
              <a:rPr sz="3350" i="1" spc="13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i="1" spc="10" dirty="0">
                <a:solidFill>
                  <a:srgbClr val="2C13DE"/>
                </a:solidFill>
                <a:latin typeface="Calibri Light"/>
                <a:cs typeface="Calibri Light"/>
              </a:rPr>
              <a:t>or </a:t>
            </a:r>
            <a:r>
              <a:rPr sz="3350" i="1" spc="1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i="1" spc="20" dirty="0">
                <a:solidFill>
                  <a:srgbClr val="2C13DE"/>
                </a:solidFill>
                <a:latin typeface="Calibri Light"/>
                <a:cs typeface="Calibri Light"/>
              </a:rPr>
              <a:t>output</a:t>
            </a:r>
            <a:r>
              <a:rPr sz="3350" spc="20" dirty="0">
                <a:latin typeface="Calibri Light"/>
                <a:cs typeface="Calibri Light"/>
              </a:rPr>
              <a:t>)</a:t>
            </a:r>
            <a:r>
              <a:rPr sz="3350" spc="-45" dirty="0">
                <a:latin typeface="Calibri Light"/>
                <a:cs typeface="Calibri Light"/>
              </a:rPr>
              <a:t> </a:t>
            </a:r>
            <a:r>
              <a:rPr sz="3350" dirty="0">
                <a:latin typeface="Calibri Light"/>
                <a:cs typeface="Calibri Light"/>
              </a:rPr>
              <a:t>and</a:t>
            </a:r>
            <a:r>
              <a:rPr sz="3350" spc="110" dirty="0">
                <a:latin typeface="Calibri Light"/>
                <a:cs typeface="Calibri Light"/>
              </a:rPr>
              <a:t> </a:t>
            </a:r>
            <a:r>
              <a:rPr sz="3350" dirty="0">
                <a:latin typeface="Calibri Light"/>
                <a:cs typeface="Calibri Light"/>
              </a:rPr>
              <a:t>correct</a:t>
            </a:r>
            <a:r>
              <a:rPr sz="3350" spc="65" dirty="0">
                <a:latin typeface="Calibri Light"/>
                <a:cs typeface="Calibri Light"/>
              </a:rPr>
              <a:t> </a:t>
            </a:r>
            <a:r>
              <a:rPr sz="3350" spc="5" dirty="0">
                <a:latin typeface="Calibri Light"/>
                <a:cs typeface="Calibri Light"/>
              </a:rPr>
              <a:t>them</a:t>
            </a:r>
            <a:endParaRPr sz="3350" dirty="0">
              <a:latin typeface="Calibri Light"/>
              <a:cs typeface="Calibri Ligh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har char="•"/>
            </a:pPr>
            <a:endParaRPr sz="3800" dirty="0">
              <a:latin typeface="Calibri Light"/>
              <a:cs typeface="Calibri Light"/>
            </a:endParaRPr>
          </a:p>
          <a:p>
            <a:pPr marL="699135" marR="1196975" lvl="1" indent="-229235">
              <a:lnSpc>
                <a:spcPts val="3679"/>
              </a:lnSpc>
              <a:buFont typeface="Arial MT"/>
              <a:buChar char="•"/>
              <a:tabLst>
                <a:tab pos="699770" algn="l"/>
              </a:tabLst>
            </a:pPr>
            <a:r>
              <a:rPr sz="3350" spc="-15" dirty="0">
                <a:latin typeface="Calibri Light"/>
                <a:cs typeface="Calibri Light"/>
              </a:rPr>
              <a:t>Choose </a:t>
            </a:r>
            <a:r>
              <a:rPr sz="3350" spc="-20" dirty="0">
                <a:latin typeface="Calibri Light"/>
                <a:cs typeface="Calibri Light"/>
              </a:rPr>
              <a:t>test data </a:t>
            </a:r>
            <a:r>
              <a:rPr sz="3350" spc="-10" dirty="0">
                <a:latin typeface="Calibri Light"/>
                <a:cs typeface="Calibri Light"/>
              </a:rPr>
              <a:t>carefully </a:t>
            </a:r>
            <a:r>
              <a:rPr sz="3350" spc="15" dirty="0">
                <a:solidFill>
                  <a:srgbClr val="2C13DE"/>
                </a:solidFill>
                <a:latin typeface="Calibri Light"/>
                <a:cs typeface="Calibri Light"/>
              </a:rPr>
              <a:t>to </a:t>
            </a:r>
            <a:r>
              <a:rPr sz="3350" spc="-25" dirty="0">
                <a:solidFill>
                  <a:srgbClr val="2C13DE"/>
                </a:solidFill>
                <a:latin typeface="Calibri Light"/>
                <a:cs typeface="Calibri Light"/>
              </a:rPr>
              <a:t>exercise</a:t>
            </a:r>
            <a:r>
              <a:rPr sz="3350" spc="-2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dirty="0">
                <a:solidFill>
                  <a:srgbClr val="2C13DE"/>
                </a:solidFill>
                <a:latin typeface="Calibri Light"/>
                <a:cs typeface="Calibri Light"/>
              </a:rPr>
              <a:t>all </a:t>
            </a:r>
            <a:r>
              <a:rPr sz="3350" spc="-74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spc="-15" dirty="0">
                <a:solidFill>
                  <a:srgbClr val="2C13DE"/>
                </a:solidFill>
                <a:latin typeface="Calibri Light"/>
                <a:cs typeface="Calibri Light"/>
              </a:rPr>
              <a:t>branches</a:t>
            </a:r>
            <a:r>
              <a:rPr sz="3350" spc="17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spc="-10" dirty="0">
                <a:solidFill>
                  <a:srgbClr val="2C13DE"/>
                </a:solidFill>
                <a:latin typeface="Calibri Light"/>
                <a:cs typeface="Calibri Light"/>
              </a:rPr>
              <a:t>of</a:t>
            </a:r>
            <a:r>
              <a:rPr sz="3350" spc="2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spc="5" dirty="0">
                <a:solidFill>
                  <a:srgbClr val="2C13DE"/>
                </a:solidFill>
                <a:latin typeface="Calibri Light"/>
                <a:cs typeface="Calibri Light"/>
              </a:rPr>
              <a:t>the</a:t>
            </a:r>
            <a:r>
              <a:rPr sz="3350" spc="3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dirty="0">
                <a:solidFill>
                  <a:srgbClr val="2C13DE"/>
                </a:solidFill>
                <a:latin typeface="Calibri Light"/>
                <a:cs typeface="Calibri Light"/>
              </a:rPr>
              <a:t>logic</a:t>
            </a:r>
            <a:r>
              <a:rPr sz="3350" spc="18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spc="5" dirty="0">
                <a:latin typeface="Calibri Light"/>
                <a:cs typeface="Calibri Light"/>
              </a:rPr>
              <a:t>(Important)</a:t>
            </a:r>
            <a:endParaRPr sz="335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9906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77" y="175894"/>
            <a:ext cx="456882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10" dirty="0">
                <a:solidFill>
                  <a:srgbClr val="B80000"/>
                </a:solidFill>
              </a:rPr>
              <a:t>5.</a:t>
            </a:r>
            <a:r>
              <a:rPr sz="3950" spc="-25" dirty="0">
                <a:solidFill>
                  <a:srgbClr val="B80000"/>
                </a:solidFill>
              </a:rPr>
              <a:t> </a:t>
            </a:r>
            <a:r>
              <a:rPr sz="3950" spc="20" dirty="0">
                <a:solidFill>
                  <a:srgbClr val="B80000"/>
                </a:solidFill>
              </a:rPr>
              <a:t>Deploy</a:t>
            </a:r>
            <a:r>
              <a:rPr sz="3950" spc="-55" dirty="0">
                <a:solidFill>
                  <a:srgbClr val="B80000"/>
                </a:solidFill>
              </a:rPr>
              <a:t> </a:t>
            </a:r>
            <a:r>
              <a:rPr sz="3950" spc="10" dirty="0">
                <a:solidFill>
                  <a:srgbClr val="B80000"/>
                </a:solidFill>
              </a:rPr>
              <a:t>the</a:t>
            </a:r>
            <a:r>
              <a:rPr sz="3950" spc="40" dirty="0">
                <a:solidFill>
                  <a:srgbClr val="B80000"/>
                </a:solidFill>
              </a:rPr>
              <a:t> </a:t>
            </a:r>
            <a:r>
              <a:rPr sz="3950" spc="-20" dirty="0">
                <a:solidFill>
                  <a:srgbClr val="B80000"/>
                </a:solidFill>
              </a:rPr>
              <a:t>Program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68275" y="1101343"/>
            <a:ext cx="8268334" cy="1490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935" algn="l"/>
              </a:tabLst>
            </a:pPr>
            <a:r>
              <a:rPr sz="3350" spc="15" dirty="0">
                <a:latin typeface="Calibri Light"/>
                <a:cs typeface="Calibri Light"/>
              </a:rPr>
              <a:t>Putting</a:t>
            </a:r>
            <a:r>
              <a:rPr sz="3350" spc="-240" dirty="0">
                <a:latin typeface="Calibri Light"/>
                <a:cs typeface="Calibri Light"/>
              </a:rPr>
              <a:t> </a:t>
            </a:r>
            <a:r>
              <a:rPr sz="3350" spc="55" dirty="0">
                <a:latin typeface="Calibri Light"/>
                <a:cs typeface="Calibri Light"/>
              </a:rPr>
              <a:t>the</a:t>
            </a:r>
            <a:r>
              <a:rPr sz="3350" spc="-180" dirty="0">
                <a:latin typeface="Calibri Light"/>
                <a:cs typeface="Calibri Light"/>
              </a:rPr>
              <a:t> </a:t>
            </a:r>
            <a:r>
              <a:rPr sz="3350" spc="5" dirty="0">
                <a:latin typeface="Calibri Light"/>
                <a:cs typeface="Calibri Light"/>
              </a:rPr>
              <a:t>program</a:t>
            </a:r>
            <a:r>
              <a:rPr sz="3350" spc="-285" dirty="0">
                <a:latin typeface="Calibri Light"/>
                <a:cs typeface="Calibri Light"/>
              </a:rPr>
              <a:t> </a:t>
            </a:r>
            <a:r>
              <a:rPr sz="3350" spc="40" dirty="0">
                <a:latin typeface="Calibri Light"/>
                <a:cs typeface="Calibri Light"/>
              </a:rPr>
              <a:t>into</a:t>
            </a:r>
            <a:r>
              <a:rPr sz="3350" spc="-270" dirty="0">
                <a:latin typeface="Calibri Light"/>
                <a:cs typeface="Calibri Light"/>
              </a:rPr>
              <a:t> </a:t>
            </a:r>
            <a:r>
              <a:rPr sz="3350" spc="10" dirty="0">
                <a:latin typeface="Calibri Light"/>
                <a:cs typeface="Calibri Light"/>
              </a:rPr>
              <a:t>production</a:t>
            </a:r>
            <a:endParaRPr sz="3350" dirty="0">
              <a:latin typeface="Calibri Light"/>
              <a:cs typeface="Calibri Light"/>
            </a:endParaRPr>
          </a:p>
          <a:p>
            <a:pPr marL="699135" marR="5080" lvl="1" indent="-229235">
              <a:lnSpc>
                <a:spcPts val="3529"/>
              </a:lnSpc>
              <a:spcBef>
                <a:spcPts val="484"/>
              </a:spcBef>
              <a:buFont typeface="Arial MT"/>
              <a:buChar char="•"/>
              <a:tabLst>
                <a:tab pos="699770" algn="l"/>
              </a:tabLst>
            </a:pPr>
            <a:r>
              <a:rPr sz="3200" spc="10" dirty="0">
                <a:latin typeface="Calibri Light"/>
                <a:cs typeface="Calibri Light"/>
              </a:rPr>
              <a:t>Do</a:t>
            </a:r>
            <a:r>
              <a:rPr sz="3200" spc="-15" dirty="0">
                <a:latin typeface="Calibri Light"/>
                <a:cs typeface="Calibri Light"/>
              </a:rPr>
              <a:t> this</a:t>
            </a:r>
            <a:r>
              <a:rPr sz="3200" spc="4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after</a:t>
            </a:r>
            <a:r>
              <a:rPr sz="3200" spc="-15" dirty="0">
                <a:latin typeface="Calibri Light"/>
                <a:cs typeface="Calibri Light"/>
              </a:rPr>
              <a:t> </a:t>
            </a:r>
            <a:r>
              <a:rPr sz="3200" spc="-10" dirty="0">
                <a:solidFill>
                  <a:srgbClr val="2C13DE"/>
                </a:solidFill>
                <a:latin typeface="Calibri Light"/>
                <a:cs typeface="Calibri Light"/>
              </a:rPr>
              <a:t>testing</a:t>
            </a:r>
            <a:r>
              <a:rPr sz="3200" spc="1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200" spc="-10" dirty="0">
                <a:solidFill>
                  <a:srgbClr val="2C13DE"/>
                </a:solidFill>
                <a:latin typeface="Calibri Light"/>
                <a:cs typeface="Calibri Light"/>
              </a:rPr>
              <a:t>is</a:t>
            </a:r>
            <a:r>
              <a:rPr sz="3200" spc="-2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200" spc="-10" dirty="0">
                <a:solidFill>
                  <a:srgbClr val="2C13DE"/>
                </a:solidFill>
                <a:latin typeface="Calibri Light"/>
                <a:cs typeface="Calibri Light"/>
              </a:rPr>
              <a:t>complete</a:t>
            </a:r>
            <a:r>
              <a:rPr sz="3200" spc="-1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200" spc="-5" dirty="0">
                <a:latin typeface="Calibri Light"/>
                <a:cs typeface="Calibri Light"/>
              </a:rPr>
              <a:t>and </a:t>
            </a:r>
            <a:r>
              <a:rPr sz="3200" spc="-15" dirty="0">
                <a:latin typeface="Calibri Light"/>
                <a:cs typeface="Calibri Light"/>
              </a:rPr>
              <a:t>all</a:t>
            </a:r>
            <a:r>
              <a:rPr sz="3200" spc="75" dirty="0">
                <a:latin typeface="Calibri Light"/>
                <a:cs typeface="Calibri Light"/>
              </a:rPr>
              <a:t> </a:t>
            </a:r>
            <a:r>
              <a:rPr sz="3200" dirty="0">
                <a:solidFill>
                  <a:srgbClr val="2C13DE"/>
                </a:solidFill>
                <a:latin typeface="Calibri Light"/>
                <a:cs typeface="Calibri Light"/>
              </a:rPr>
              <a:t>known </a:t>
            </a:r>
            <a:r>
              <a:rPr sz="3200" spc="-70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200" spc="-20" dirty="0">
                <a:solidFill>
                  <a:srgbClr val="2C13DE"/>
                </a:solidFill>
                <a:latin typeface="Calibri Light"/>
                <a:cs typeface="Calibri Light"/>
              </a:rPr>
              <a:t>errors </a:t>
            </a:r>
            <a:r>
              <a:rPr sz="3200" spc="-20" dirty="0">
                <a:latin typeface="Calibri Light"/>
                <a:cs typeface="Calibri Light"/>
              </a:rPr>
              <a:t>have</a:t>
            </a:r>
            <a:r>
              <a:rPr sz="3200" spc="10" dirty="0">
                <a:latin typeface="Calibri Light"/>
                <a:cs typeface="Calibri Light"/>
              </a:rPr>
              <a:t> </a:t>
            </a:r>
            <a:r>
              <a:rPr sz="3200" spc="-5" dirty="0">
                <a:latin typeface="Calibri Light"/>
                <a:cs typeface="Calibri Light"/>
              </a:rPr>
              <a:t>been</a:t>
            </a:r>
            <a:r>
              <a:rPr sz="3200" dirty="0">
                <a:latin typeface="Calibri Light"/>
                <a:cs typeface="Calibri Light"/>
              </a:rPr>
              <a:t> </a:t>
            </a:r>
            <a:r>
              <a:rPr sz="3200" spc="-10" dirty="0">
                <a:solidFill>
                  <a:srgbClr val="2C13DE"/>
                </a:solidFill>
                <a:latin typeface="Calibri Light"/>
                <a:cs typeface="Calibri Light"/>
              </a:rPr>
              <a:t>corrected</a:t>
            </a:r>
            <a:endParaRPr sz="32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9906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4895" y="56753"/>
            <a:ext cx="6168694" cy="669686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77" y="175894"/>
            <a:ext cx="569785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5" dirty="0">
                <a:solidFill>
                  <a:srgbClr val="B80000"/>
                </a:solidFill>
              </a:rPr>
              <a:t>Introduction</a:t>
            </a:r>
            <a:r>
              <a:rPr sz="3950" spc="-5" dirty="0">
                <a:solidFill>
                  <a:srgbClr val="B80000"/>
                </a:solidFill>
              </a:rPr>
              <a:t> </a:t>
            </a:r>
            <a:r>
              <a:rPr sz="3950" spc="-45" dirty="0">
                <a:solidFill>
                  <a:srgbClr val="B80000"/>
                </a:solidFill>
              </a:rPr>
              <a:t>to</a:t>
            </a:r>
            <a:r>
              <a:rPr sz="3950" spc="45" dirty="0">
                <a:solidFill>
                  <a:srgbClr val="B80000"/>
                </a:solidFill>
              </a:rPr>
              <a:t> </a:t>
            </a:r>
            <a:r>
              <a:rPr sz="3950" spc="15" dirty="0">
                <a:solidFill>
                  <a:srgbClr val="B80000"/>
                </a:solidFill>
              </a:rPr>
              <a:t>Pseudocode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68275" y="1101343"/>
            <a:ext cx="8038465" cy="458914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176530" indent="-229235">
              <a:lnSpc>
                <a:spcPts val="3679"/>
              </a:lnSpc>
              <a:spcBef>
                <a:spcPts val="535"/>
              </a:spcBef>
              <a:buFont typeface="Arial MT"/>
              <a:buChar char="•"/>
              <a:tabLst>
                <a:tab pos="241935" algn="l"/>
              </a:tabLst>
            </a:pPr>
            <a:r>
              <a:rPr sz="3350" spc="-5" dirty="0">
                <a:latin typeface="Calibri Light"/>
                <a:cs typeface="Calibri Light"/>
              </a:rPr>
              <a:t>One</a:t>
            </a:r>
            <a:r>
              <a:rPr sz="3350" spc="120" dirty="0">
                <a:latin typeface="Calibri Light"/>
                <a:cs typeface="Calibri Light"/>
              </a:rPr>
              <a:t> </a:t>
            </a:r>
            <a:r>
              <a:rPr sz="3350" spc="-10" dirty="0">
                <a:latin typeface="Calibri Light"/>
                <a:cs typeface="Calibri Light"/>
              </a:rPr>
              <a:t>of</a:t>
            </a:r>
            <a:r>
              <a:rPr sz="3350" spc="25" dirty="0">
                <a:latin typeface="Calibri Light"/>
                <a:cs typeface="Calibri Light"/>
              </a:rPr>
              <a:t> </a:t>
            </a:r>
            <a:r>
              <a:rPr sz="3350" spc="5" dirty="0">
                <a:latin typeface="Calibri Light"/>
                <a:cs typeface="Calibri Light"/>
              </a:rPr>
              <a:t>the</a:t>
            </a:r>
            <a:r>
              <a:rPr sz="3350" spc="45" dirty="0">
                <a:latin typeface="Calibri Light"/>
                <a:cs typeface="Calibri Light"/>
              </a:rPr>
              <a:t> </a:t>
            </a:r>
            <a:r>
              <a:rPr sz="3350" spc="-10" dirty="0">
                <a:latin typeface="Calibri Light"/>
                <a:cs typeface="Calibri Light"/>
              </a:rPr>
              <a:t>popular</a:t>
            </a:r>
            <a:r>
              <a:rPr sz="3350" spc="190" dirty="0">
                <a:latin typeface="Calibri Light"/>
                <a:cs typeface="Calibri Light"/>
              </a:rPr>
              <a:t> </a:t>
            </a:r>
            <a:r>
              <a:rPr sz="3350" spc="-15" dirty="0">
                <a:solidFill>
                  <a:srgbClr val="2C13DE"/>
                </a:solidFill>
                <a:latin typeface="Calibri Light"/>
                <a:cs typeface="Calibri Light"/>
              </a:rPr>
              <a:t>representation</a:t>
            </a:r>
            <a:r>
              <a:rPr sz="3350" spc="18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spc="-10" dirty="0">
                <a:solidFill>
                  <a:srgbClr val="2C13DE"/>
                </a:solidFill>
                <a:latin typeface="Calibri Light"/>
                <a:cs typeface="Calibri Light"/>
              </a:rPr>
              <a:t>based</a:t>
            </a:r>
            <a:r>
              <a:rPr sz="3350" spc="19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spc="-5" dirty="0">
                <a:latin typeface="Calibri Light"/>
                <a:cs typeface="Calibri Light"/>
              </a:rPr>
              <a:t>on </a:t>
            </a:r>
            <a:r>
              <a:rPr sz="3350" spc="-745" dirty="0">
                <a:latin typeface="Calibri Light"/>
                <a:cs typeface="Calibri Light"/>
              </a:rPr>
              <a:t> </a:t>
            </a:r>
            <a:r>
              <a:rPr sz="3350" spc="-5" dirty="0">
                <a:solidFill>
                  <a:srgbClr val="2C13DE"/>
                </a:solidFill>
                <a:latin typeface="Calibri Light"/>
                <a:cs typeface="Calibri Light"/>
              </a:rPr>
              <a:t>natural</a:t>
            </a:r>
            <a:r>
              <a:rPr sz="3350" spc="6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dirty="0">
                <a:solidFill>
                  <a:srgbClr val="2C13DE"/>
                </a:solidFill>
                <a:latin typeface="Calibri Light"/>
                <a:cs typeface="Calibri Light"/>
              </a:rPr>
              <a:t>language</a:t>
            </a:r>
            <a:endParaRPr sz="335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3750" dirty="0">
              <a:latin typeface="Calibri Light"/>
              <a:cs typeface="Calibri Light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3350" spc="5" dirty="0">
                <a:latin typeface="Calibri Light"/>
                <a:cs typeface="Calibri Light"/>
              </a:rPr>
              <a:t>Widely</a:t>
            </a:r>
            <a:r>
              <a:rPr sz="3350" spc="45" dirty="0">
                <a:latin typeface="Calibri Light"/>
                <a:cs typeface="Calibri Light"/>
              </a:rPr>
              <a:t> </a:t>
            </a:r>
            <a:r>
              <a:rPr sz="3350" spc="-10" dirty="0">
                <a:latin typeface="Calibri Light"/>
                <a:cs typeface="Calibri Light"/>
              </a:rPr>
              <a:t>used</a:t>
            </a:r>
            <a:endParaRPr sz="3350" dirty="0">
              <a:latin typeface="Calibri Light"/>
              <a:cs typeface="Calibri Light"/>
            </a:endParaRPr>
          </a:p>
          <a:p>
            <a:pPr marL="699135" lvl="1" indent="-22923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699770" algn="l"/>
              </a:tabLst>
            </a:pPr>
            <a:r>
              <a:rPr sz="3200" spc="-30" dirty="0">
                <a:latin typeface="Calibri Light"/>
                <a:cs typeface="Calibri Light"/>
              </a:rPr>
              <a:t>Easy</a:t>
            </a:r>
            <a:r>
              <a:rPr sz="3200" spc="-60" dirty="0">
                <a:latin typeface="Calibri Light"/>
                <a:cs typeface="Calibri Light"/>
              </a:rPr>
              <a:t> </a:t>
            </a:r>
            <a:r>
              <a:rPr sz="3200" spc="5" dirty="0">
                <a:latin typeface="Calibri Light"/>
                <a:cs typeface="Calibri Light"/>
              </a:rPr>
              <a:t>to</a:t>
            </a:r>
            <a:r>
              <a:rPr sz="3200" spc="-30" dirty="0">
                <a:latin typeface="Calibri Light"/>
                <a:cs typeface="Calibri Light"/>
              </a:rPr>
              <a:t> </a:t>
            </a:r>
            <a:r>
              <a:rPr sz="3200" spc="-15" dirty="0">
                <a:latin typeface="Calibri Light"/>
                <a:cs typeface="Calibri Light"/>
              </a:rPr>
              <a:t>read </a:t>
            </a:r>
            <a:r>
              <a:rPr sz="3200" spc="-5" dirty="0">
                <a:latin typeface="Calibri Light"/>
                <a:cs typeface="Calibri Light"/>
              </a:rPr>
              <a:t>and</a:t>
            </a:r>
            <a:r>
              <a:rPr sz="3200" spc="-1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write</a:t>
            </a:r>
          </a:p>
          <a:p>
            <a:pPr marL="699135" marR="5080" lvl="1" indent="-229235">
              <a:lnSpc>
                <a:spcPts val="3460"/>
              </a:lnSpc>
              <a:spcBef>
                <a:spcPts val="570"/>
              </a:spcBef>
              <a:buFont typeface="Arial MT"/>
              <a:buChar char="•"/>
              <a:tabLst>
                <a:tab pos="699770" algn="l"/>
              </a:tabLst>
            </a:pPr>
            <a:r>
              <a:rPr sz="3200" spc="-15" dirty="0">
                <a:latin typeface="Calibri Light"/>
                <a:cs typeface="Calibri Light"/>
              </a:rPr>
              <a:t>Allow </a:t>
            </a:r>
            <a:r>
              <a:rPr sz="3200" spc="-5" dirty="0">
                <a:latin typeface="Calibri Light"/>
                <a:cs typeface="Calibri Light"/>
              </a:rPr>
              <a:t>the </a:t>
            </a:r>
            <a:r>
              <a:rPr sz="3200" spc="-15" dirty="0">
                <a:latin typeface="Calibri Light"/>
                <a:cs typeface="Calibri Light"/>
              </a:rPr>
              <a:t>programmer </a:t>
            </a:r>
            <a:r>
              <a:rPr sz="3200" spc="5" dirty="0">
                <a:latin typeface="Calibri Light"/>
                <a:cs typeface="Calibri Light"/>
              </a:rPr>
              <a:t>to </a:t>
            </a:r>
            <a:r>
              <a:rPr sz="3200" spc="-15" dirty="0">
                <a:latin typeface="Calibri Light"/>
                <a:cs typeface="Calibri Light"/>
              </a:rPr>
              <a:t>concentrate </a:t>
            </a:r>
            <a:r>
              <a:rPr sz="3200" spc="-5" dirty="0">
                <a:latin typeface="Calibri Light"/>
                <a:cs typeface="Calibri Light"/>
              </a:rPr>
              <a:t>on the </a:t>
            </a:r>
            <a:r>
              <a:rPr sz="3200" spc="-710" dirty="0">
                <a:latin typeface="Calibri Light"/>
                <a:cs typeface="Calibri Light"/>
              </a:rPr>
              <a:t> </a:t>
            </a:r>
            <a:r>
              <a:rPr sz="3200" spc="-20" dirty="0">
                <a:latin typeface="Calibri Light"/>
                <a:cs typeface="Calibri Light"/>
              </a:rPr>
              <a:t>logic</a:t>
            </a:r>
            <a:r>
              <a:rPr sz="3200" spc="65" dirty="0">
                <a:latin typeface="Calibri Light"/>
                <a:cs typeface="Calibri Light"/>
              </a:rPr>
              <a:t> </a:t>
            </a:r>
            <a:r>
              <a:rPr sz="3200" spc="-10" dirty="0">
                <a:latin typeface="Calibri Light"/>
                <a:cs typeface="Calibri Light"/>
              </a:rPr>
              <a:t>of</a:t>
            </a:r>
            <a:r>
              <a:rPr sz="3200" spc="30" dirty="0">
                <a:latin typeface="Calibri Light"/>
                <a:cs typeface="Calibri Light"/>
              </a:rPr>
              <a:t> </a:t>
            </a:r>
            <a:r>
              <a:rPr sz="3200" spc="-5" dirty="0">
                <a:latin typeface="Calibri Light"/>
                <a:cs typeface="Calibri Light"/>
              </a:rPr>
              <a:t>the</a:t>
            </a:r>
            <a:r>
              <a:rPr sz="3200" dirty="0">
                <a:latin typeface="Calibri Light"/>
                <a:cs typeface="Calibri Light"/>
              </a:rPr>
              <a:t> </a:t>
            </a:r>
            <a:r>
              <a:rPr sz="3200" spc="-20" dirty="0">
                <a:latin typeface="Calibri Light"/>
                <a:cs typeface="Calibri Light"/>
              </a:rPr>
              <a:t>problem</a:t>
            </a:r>
            <a:endParaRPr sz="3200" dirty="0">
              <a:latin typeface="Calibri Light"/>
              <a:cs typeface="Calibri Ligh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850" dirty="0">
              <a:latin typeface="Calibri Light"/>
              <a:cs typeface="Calibri Light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2750" dirty="0">
                <a:latin typeface="Calibri Light"/>
                <a:cs typeface="Calibri Light"/>
              </a:rPr>
              <a:t>Structured</a:t>
            </a:r>
            <a:r>
              <a:rPr sz="2750" spc="110" dirty="0">
                <a:latin typeface="Calibri Light"/>
                <a:cs typeface="Calibri Light"/>
              </a:rPr>
              <a:t> </a:t>
            </a:r>
            <a:r>
              <a:rPr sz="2750" dirty="0">
                <a:latin typeface="Calibri Light"/>
                <a:cs typeface="Calibri Light"/>
              </a:rPr>
              <a:t>in</a:t>
            </a:r>
            <a:r>
              <a:rPr sz="2750" spc="35" dirty="0">
                <a:latin typeface="Calibri Light"/>
                <a:cs typeface="Calibri Light"/>
              </a:rPr>
              <a:t> </a:t>
            </a:r>
            <a:r>
              <a:rPr sz="2750" spc="-5" dirty="0">
                <a:latin typeface="Calibri Light"/>
                <a:cs typeface="Calibri Light"/>
              </a:rPr>
              <a:t>English</a:t>
            </a:r>
            <a:r>
              <a:rPr sz="2750" spc="185" dirty="0">
                <a:latin typeface="Calibri Light"/>
                <a:cs typeface="Calibri Light"/>
              </a:rPr>
              <a:t> </a:t>
            </a:r>
            <a:r>
              <a:rPr sz="2750" spc="-10" dirty="0">
                <a:latin typeface="Calibri Light"/>
                <a:cs typeface="Calibri Light"/>
              </a:rPr>
              <a:t>language</a:t>
            </a:r>
            <a:r>
              <a:rPr sz="2750" spc="260" dirty="0">
                <a:latin typeface="Calibri Light"/>
                <a:cs typeface="Calibri Light"/>
              </a:rPr>
              <a:t> </a:t>
            </a:r>
            <a:r>
              <a:rPr sz="2750" spc="-5" dirty="0">
                <a:latin typeface="Calibri Light"/>
                <a:cs typeface="Calibri Light"/>
              </a:rPr>
              <a:t>(Syntax/</a:t>
            </a:r>
            <a:r>
              <a:rPr sz="2750" spc="-5" dirty="0">
                <a:latin typeface="Calibri"/>
                <a:cs typeface="Calibri"/>
              </a:rPr>
              <a:t>grammar</a:t>
            </a:r>
            <a:r>
              <a:rPr sz="2750" spc="-5" dirty="0">
                <a:latin typeface="Calibri Light"/>
                <a:cs typeface="Calibri Light"/>
              </a:rPr>
              <a:t>)</a:t>
            </a:r>
            <a:endParaRPr sz="275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9906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77" y="175894"/>
            <a:ext cx="70065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5" dirty="0">
                <a:solidFill>
                  <a:srgbClr val="B80000"/>
                </a:solidFill>
              </a:rPr>
              <a:t>What</a:t>
            </a:r>
            <a:r>
              <a:rPr sz="3950" spc="35" dirty="0">
                <a:solidFill>
                  <a:srgbClr val="B80000"/>
                </a:solidFill>
              </a:rPr>
              <a:t> </a:t>
            </a:r>
            <a:r>
              <a:rPr sz="3950" spc="15" dirty="0">
                <a:solidFill>
                  <a:srgbClr val="B80000"/>
                </a:solidFill>
              </a:rPr>
              <a:t>is</a:t>
            </a:r>
            <a:r>
              <a:rPr sz="3950" spc="-10" dirty="0">
                <a:solidFill>
                  <a:srgbClr val="B80000"/>
                </a:solidFill>
              </a:rPr>
              <a:t> </a:t>
            </a:r>
            <a:r>
              <a:rPr sz="3950" spc="15" dirty="0">
                <a:solidFill>
                  <a:srgbClr val="B80000"/>
                </a:solidFill>
              </a:rPr>
              <a:t>Pseudocode</a:t>
            </a:r>
            <a:r>
              <a:rPr sz="3950" spc="-15" dirty="0">
                <a:solidFill>
                  <a:srgbClr val="B80000"/>
                </a:solidFill>
              </a:rPr>
              <a:t> </a:t>
            </a:r>
            <a:r>
              <a:rPr sz="3950" spc="5" dirty="0">
                <a:solidFill>
                  <a:srgbClr val="B80000"/>
                </a:solidFill>
              </a:rPr>
              <a:t>(continued...)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68275" y="920114"/>
            <a:ext cx="8724265" cy="4909185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55"/>
              </a:spcBef>
              <a:buFont typeface="Arial MT"/>
              <a:buChar char="•"/>
              <a:tabLst>
                <a:tab pos="241935" algn="l"/>
              </a:tabLst>
            </a:pPr>
            <a:r>
              <a:rPr sz="3350" spc="5" dirty="0">
                <a:latin typeface="Calibri"/>
                <a:cs typeface="Calibri"/>
              </a:rPr>
              <a:t>English</a:t>
            </a:r>
            <a:r>
              <a:rPr sz="3350" spc="70" dirty="0">
                <a:latin typeface="Calibri"/>
                <a:cs typeface="Calibri"/>
              </a:rPr>
              <a:t> </a:t>
            </a:r>
            <a:r>
              <a:rPr sz="3350" spc="-35" dirty="0">
                <a:latin typeface="Calibri"/>
                <a:cs typeface="Calibri"/>
              </a:rPr>
              <a:t>like</a:t>
            </a:r>
            <a:r>
              <a:rPr sz="3350" spc="25" dirty="0">
                <a:latin typeface="Calibri"/>
                <a:cs typeface="Calibri"/>
              </a:rPr>
              <a:t> </a:t>
            </a:r>
            <a:r>
              <a:rPr sz="3350" spc="-5" dirty="0">
                <a:latin typeface="Calibri"/>
                <a:cs typeface="Calibri"/>
              </a:rPr>
              <a:t>statements</a:t>
            </a:r>
            <a:endParaRPr sz="33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465"/>
              </a:spcBef>
              <a:buFont typeface="Arial MT"/>
              <a:buChar char="•"/>
              <a:tabLst>
                <a:tab pos="241935" algn="l"/>
              </a:tabLst>
            </a:pPr>
            <a:r>
              <a:rPr sz="3350" dirty="0">
                <a:latin typeface="Calibri"/>
                <a:cs typeface="Calibri"/>
              </a:rPr>
              <a:t>Each</a:t>
            </a:r>
            <a:r>
              <a:rPr sz="3350" spc="10" dirty="0">
                <a:latin typeface="Calibri"/>
                <a:cs typeface="Calibri"/>
              </a:rPr>
              <a:t> </a:t>
            </a:r>
            <a:r>
              <a:rPr sz="3350" spc="5" dirty="0">
                <a:latin typeface="Calibri"/>
                <a:cs typeface="Calibri"/>
              </a:rPr>
              <a:t>instruction</a:t>
            </a:r>
            <a:r>
              <a:rPr sz="3350" spc="85" dirty="0">
                <a:latin typeface="Calibri"/>
                <a:cs typeface="Calibri"/>
              </a:rPr>
              <a:t> </a:t>
            </a:r>
            <a:r>
              <a:rPr sz="3350" spc="-10" dirty="0">
                <a:latin typeface="Calibri"/>
                <a:cs typeface="Calibri"/>
              </a:rPr>
              <a:t>is</a:t>
            </a:r>
            <a:r>
              <a:rPr sz="3350" spc="15" dirty="0">
                <a:latin typeface="Calibri"/>
                <a:cs typeface="Calibri"/>
              </a:rPr>
              <a:t> </a:t>
            </a:r>
            <a:r>
              <a:rPr sz="3350" spc="-10" dirty="0">
                <a:latin typeface="Calibri"/>
                <a:cs typeface="Calibri"/>
              </a:rPr>
              <a:t>written</a:t>
            </a:r>
            <a:r>
              <a:rPr sz="3350" spc="80" dirty="0">
                <a:latin typeface="Calibri"/>
                <a:cs typeface="Calibri"/>
              </a:rPr>
              <a:t> </a:t>
            </a:r>
            <a:r>
              <a:rPr sz="3350" spc="20" dirty="0">
                <a:latin typeface="Calibri"/>
                <a:cs typeface="Calibri"/>
              </a:rPr>
              <a:t>on</a:t>
            </a:r>
            <a:r>
              <a:rPr sz="3350" spc="15" dirty="0">
                <a:latin typeface="Calibri"/>
                <a:cs typeface="Calibri"/>
              </a:rPr>
              <a:t> </a:t>
            </a:r>
            <a:r>
              <a:rPr sz="3350" spc="10" dirty="0">
                <a:latin typeface="Calibri"/>
                <a:cs typeface="Calibri"/>
              </a:rPr>
              <a:t>a</a:t>
            </a:r>
            <a:r>
              <a:rPr sz="3350" spc="20" dirty="0">
                <a:latin typeface="Calibri"/>
                <a:cs typeface="Calibri"/>
              </a:rPr>
              <a:t> </a:t>
            </a:r>
            <a:r>
              <a:rPr sz="3350" spc="15" dirty="0">
                <a:latin typeface="Calibri"/>
                <a:cs typeface="Calibri"/>
              </a:rPr>
              <a:t>separate</a:t>
            </a:r>
            <a:r>
              <a:rPr sz="3350" spc="-120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line</a:t>
            </a:r>
            <a:endParaRPr sz="3350">
              <a:latin typeface="Calibri"/>
              <a:cs typeface="Calibri"/>
            </a:endParaRPr>
          </a:p>
          <a:p>
            <a:pPr marL="241300" marR="616585" indent="-229235">
              <a:lnSpc>
                <a:spcPts val="3679"/>
              </a:lnSpc>
              <a:spcBef>
                <a:spcPts val="1864"/>
              </a:spcBef>
              <a:buFont typeface="Arial MT"/>
              <a:buChar char="•"/>
              <a:tabLst>
                <a:tab pos="241935" algn="l"/>
              </a:tabLst>
            </a:pPr>
            <a:r>
              <a:rPr sz="3350" spc="-10" dirty="0">
                <a:solidFill>
                  <a:srgbClr val="2C13DE"/>
                </a:solidFill>
                <a:latin typeface="Calibri"/>
                <a:cs typeface="Calibri"/>
              </a:rPr>
              <a:t>Keywords</a:t>
            </a:r>
            <a:r>
              <a:rPr sz="3350" spc="9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350" spc="30" dirty="0">
                <a:latin typeface="Calibri"/>
                <a:cs typeface="Calibri"/>
              </a:rPr>
              <a:t>and</a:t>
            </a:r>
            <a:r>
              <a:rPr sz="3350" spc="20" dirty="0">
                <a:latin typeface="Calibri"/>
                <a:cs typeface="Calibri"/>
              </a:rPr>
              <a:t> </a:t>
            </a:r>
            <a:r>
              <a:rPr sz="3350" spc="5" dirty="0">
                <a:solidFill>
                  <a:srgbClr val="2C13DE"/>
                </a:solidFill>
                <a:latin typeface="Calibri"/>
                <a:cs typeface="Calibri"/>
              </a:rPr>
              <a:t>indentation</a:t>
            </a:r>
            <a:r>
              <a:rPr sz="3350" spc="2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350" spc="5" dirty="0">
                <a:latin typeface="Calibri"/>
                <a:cs typeface="Calibri"/>
              </a:rPr>
              <a:t>are</a:t>
            </a:r>
            <a:r>
              <a:rPr sz="3350" spc="-40" dirty="0">
                <a:latin typeface="Calibri"/>
                <a:cs typeface="Calibri"/>
              </a:rPr>
              <a:t> </a:t>
            </a:r>
            <a:r>
              <a:rPr sz="3350" spc="15" dirty="0">
                <a:latin typeface="Calibri"/>
                <a:cs typeface="Calibri"/>
              </a:rPr>
              <a:t>used</a:t>
            </a:r>
            <a:r>
              <a:rPr sz="3350" spc="10" dirty="0">
                <a:latin typeface="Calibri"/>
                <a:cs typeface="Calibri"/>
              </a:rPr>
              <a:t> to</a:t>
            </a:r>
            <a:r>
              <a:rPr sz="3350" dirty="0">
                <a:latin typeface="Calibri"/>
                <a:cs typeface="Calibri"/>
              </a:rPr>
              <a:t> </a:t>
            </a:r>
            <a:r>
              <a:rPr sz="3350" spc="5" dirty="0">
                <a:latin typeface="Calibri"/>
                <a:cs typeface="Calibri"/>
              </a:rPr>
              <a:t>signify </a:t>
            </a:r>
            <a:r>
              <a:rPr sz="3350" spc="-740" dirty="0">
                <a:latin typeface="Calibri"/>
                <a:cs typeface="Calibri"/>
              </a:rPr>
              <a:t> </a:t>
            </a:r>
            <a:r>
              <a:rPr sz="3350" spc="15" dirty="0">
                <a:latin typeface="Calibri"/>
                <a:cs typeface="Calibri"/>
              </a:rPr>
              <a:t>particular</a:t>
            </a:r>
            <a:r>
              <a:rPr sz="3350" spc="5" dirty="0">
                <a:latin typeface="Calibri"/>
                <a:cs typeface="Calibri"/>
              </a:rPr>
              <a:t> </a:t>
            </a:r>
            <a:r>
              <a:rPr sz="3350" spc="10" dirty="0">
                <a:latin typeface="Calibri"/>
                <a:cs typeface="Calibri"/>
              </a:rPr>
              <a:t>control</a:t>
            </a:r>
            <a:r>
              <a:rPr sz="3350" spc="-110" dirty="0">
                <a:latin typeface="Calibri"/>
                <a:cs typeface="Calibri"/>
              </a:rPr>
              <a:t> </a:t>
            </a:r>
            <a:r>
              <a:rPr sz="3350" spc="5" dirty="0">
                <a:latin typeface="Calibri"/>
                <a:cs typeface="Calibri"/>
              </a:rPr>
              <a:t>structures.</a:t>
            </a:r>
            <a:endParaRPr sz="3350">
              <a:latin typeface="Calibri"/>
              <a:cs typeface="Calibri"/>
            </a:endParaRPr>
          </a:p>
          <a:p>
            <a:pPr marL="241300" marR="5080" indent="-229235">
              <a:lnSpc>
                <a:spcPts val="3679"/>
              </a:lnSpc>
              <a:spcBef>
                <a:spcPts val="1805"/>
              </a:spcBef>
              <a:buFont typeface="Arial MT"/>
              <a:buChar char="•"/>
              <a:tabLst>
                <a:tab pos="241935" algn="l"/>
              </a:tabLst>
            </a:pPr>
            <a:r>
              <a:rPr sz="3350" spc="-20" dirty="0">
                <a:latin typeface="Calibri"/>
                <a:cs typeface="Calibri"/>
              </a:rPr>
              <a:t>Written</a:t>
            </a:r>
            <a:r>
              <a:rPr sz="3350" spc="85" dirty="0">
                <a:latin typeface="Calibri"/>
                <a:cs typeface="Calibri"/>
              </a:rPr>
              <a:t> </a:t>
            </a:r>
            <a:r>
              <a:rPr sz="3350" spc="5" dirty="0">
                <a:latin typeface="Calibri"/>
                <a:cs typeface="Calibri"/>
              </a:rPr>
              <a:t>from</a:t>
            </a:r>
            <a:r>
              <a:rPr sz="3350" spc="10" dirty="0">
                <a:latin typeface="Calibri"/>
                <a:cs typeface="Calibri"/>
              </a:rPr>
              <a:t> </a:t>
            </a:r>
            <a:r>
              <a:rPr sz="3350" spc="15" dirty="0">
                <a:solidFill>
                  <a:srgbClr val="2C13DE"/>
                </a:solidFill>
                <a:latin typeface="Calibri"/>
                <a:cs typeface="Calibri"/>
              </a:rPr>
              <a:t>top </a:t>
            </a:r>
            <a:r>
              <a:rPr sz="3350" spc="10" dirty="0">
                <a:solidFill>
                  <a:srgbClr val="2C13DE"/>
                </a:solidFill>
                <a:latin typeface="Calibri"/>
                <a:cs typeface="Calibri"/>
              </a:rPr>
              <a:t>to</a:t>
            </a:r>
            <a:r>
              <a:rPr sz="3350" spc="-7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350" spc="10" dirty="0">
                <a:solidFill>
                  <a:srgbClr val="2C13DE"/>
                </a:solidFill>
                <a:latin typeface="Calibri"/>
                <a:cs typeface="Calibri"/>
              </a:rPr>
              <a:t>bottom</a:t>
            </a:r>
            <a:r>
              <a:rPr sz="3350" spc="10" dirty="0">
                <a:latin typeface="Calibri"/>
                <a:cs typeface="Calibri"/>
              </a:rPr>
              <a:t>,</a:t>
            </a:r>
            <a:r>
              <a:rPr sz="3350" spc="50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with</a:t>
            </a:r>
            <a:r>
              <a:rPr sz="3350" spc="75" dirty="0">
                <a:latin typeface="Calibri"/>
                <a:cs typeface="Calibri"/>
              </a:rPr>
              <a:t> </a:t>
            </a:r>
            <a:r>
              <a:rPr sz="3350" spc="10" dirty="0">
                <a:latin typeface="Calibri"/>
                <a:cs typeface="Calibri"/>
              </a:rPr>
              <a:t>only</a:t>
            </a:r>
            <a:r>
              <a:rPr sz="3350" spc="-15" dirty="0">
                <a:latin typeface="Calibri"/>
                <a:cs typeface="Calibri"/>
              </a:rPr>
              <a:t> </a:t>
            </a:r>
            <a:r>
              <a:rPr sz="3350" spc="25" dirty="0">
                <a:solidFill>
                  <a:srgbClr val="2C13DE"/>
                </a:solidFill>
                <a:latin typeface="Calibri"/>
                <a:cs typeface="Calibri"/>
              </a:rPr>
              <a:t>one</a:t>
            </a:r>
            <a:r>
              <a:rPr sz="3350" spc="4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350" spc="10" dirty="0">
                <a:solidFill>
                  <a:srgbClr val="2C13DE"/>
                </a:solidFill>
                <a:latin typeface="Calibri"/>
                <a:cs typeface="Calibri"/>
              </a:rPr>
              <a:t>entry </a:t>
            </a:r>
            <a:r>
              <a:rPr sz="3350" spc="-74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350" spc="30" dirty="0">
                <a:latin typeface="Calibri"/>
                <a:cs typeface="Calibri"/>
              </a:rPr>
              <a:t>and</a:t>
            </a:r>
            <a:r>
              <a:rPr sz="3350" spc="-55" dirty="0">
                <a:latin typeface="Calibri"/>
                <a:cs typeface="Calibri"/>
              </a:rPr>
              <a:t> </a:t>
            </a:r>
            <a:r>
              <a:rPr sz="3350" spc="25" dirty="0">
                <a:solidFill>
                  <a:srgbClr val="2C13DE"/>
                </a:solidFill>
                <a:latin typeface="Calibri"/>
                <a:cs typeface="Calibri"/>
              </a:rPr>
              <a:t>one</a:t>
            </a:r>
            <a:r>
              <a:rPr sz="3350" spc="4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350" spc="-35" dirty="0">
                <a:solidFill>
                  <a:srgbClr val="2C13DE"/>
                </a:solidFill>
                <a:latin typeface="Calibri"/>
                <a:cs typeface="Calibri"/>
              </a:rPr>
              <a:t>exit</a:t>
            </a:r>
            <a:endParaRPr sz="3350">
              <a:latin typeface="Calibri"/>
              <a:cs typeface="Calibri"/>
            </a:endParaRPr>
          </a:p>
          <a:p>
            <a:pPr marL="241300" marR="1159510" indent="-229235">
              <a:lnSpc>
                <a:spcPts val="3679"/>
              </a:lnSpc>
              <a:spcBef>
                <a:spcPts val="1800"/>
              </a:spcBef>
              <a:buFont typeface="Arial MT"/>
              <a:buChar char="•"/>
              <a:tabLst>
                <a:tab pos="241935" algn="l"/>
              </a:tabLst>
            </a:pPr>
            <a:r>
              <a:rPr sz="3350" spc="10" dirty="0">
                <a:latin typeface="Calibri"/>
                <a:cs typeface="Calibri"/>
              </a:rPr>
              <a:t>Groups </a:t>
            </a:r>
            <a:r>
              <a:rPr sz="3350" spc="20" dirty="0">
                <a:latin typeface="Calibri"/>
                <a:cs typeface="Calibri"/>
              </a:rPr>
              <a:t>of </a:t>
            </a:r>
            <a:r>
              <a:rPr sz="3350" spc="-5" dirty="0">
                <a:latin typeface="Calibri"/>
                <a:cs typeface="Calibri"/>
              </a:rPr>
              <a:t>statements </a:t>
            </a:r>
            <a:r>
              <a:rPr sz="3350" dirty="0">
                <a:latin typeface="Calibri"/>
                <a:cs typeface="Calibri"/>
              </a:rPr>
              <a:t>may </a:t>
            </a:r>
            <a:r>
              <a:rPr sz="3350" spc="25" dirty="0">
                <a:latin typeface="Calibri"/>
                <a:cs typeface="Calibri"/>
              </a:rPr>
              <a:t>be </a:t>
            </a:r>
            <a:r>
              <a:rPr sz="3350" spc="5" dirty="0">
                <a:latin typeface="Calibri"/>
                <a:cs typeface="Calibri"/>
              </a:rPr>
              <a:t>formed into </a:t>
            </a:r>
            <a:r>
              <a:rPr sz="3350" spc="-745" dirty="0">
                <a:latin typeface="Calibri"/>
                <a:cs typeface="Calibri"/>
              </a:rPr>
              <a:t> </a:t>
            </a:r>
            <a:r>
              <a:rPr sz="3350" spc="15" dirty="0">
                <a:solidFill>
                  <a:srgbClr val="2C13DE"/>
                </a:solidFill>
                <a:latin typeface="Calibri"/>
                <a:cs typeface="Calibri"/>
              </a:rPr>
              <a:t>modules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9906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77" y="175894"/>
            <a:ext cx="70065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5" dirty="0">
                <a:solidFill>
                  <a:srgbClr val="B80000"/>
                </a:solidFill>
              </a:rPr>
              <a:t>What</a:t>
            </a:r>
            <a:r>
              <a:rPr sz="3950" spc="35" dirty="0">
                <a:solidFill>
                  <a:srgbClr val="B80000"/>
                </a:solidFill>
              </a:rPr>
              <a:t> </a:t>
            </a:r>
            <a:r>
              <a:rPr sz="3950" spc="15" dirty="0">
                <a:solidFill>
                  <a:srgbClr val="B80000"/>
                </a:solidFill>
              </a:rPr>
              <a:t>is</a:t>
            </a:r>
            <a:r>
              <a:rPr sz="3950" spc="-10" dirty="0">
                <a:solidFill>
                  <a:srgbClr val="B80000"/>
                </a:solidFill>
              </a:rPr>
              <a:t> </a:t>
            </a:r>
            <a:r>
              <a:rPr sz="3950" spc="15" dirty="0">
                <a:solidFill>
                  <a:srgbClr val="B80000"/>
                </a:solidFill>
              </a:rPr>
              <a:t>Pseudocode</a:t>
            </a:r>
            <a:r>
              <a:rPr sz="3950" spc="-15" dirty="0">
                <a:solidFill>
                  <a:srgbClr val="B80000"/>
                </a:solidFill>
              </a:rPr>
              <a:t> </a:t>
            </a:r>
            <a:r>
              <a:rPr sz="3950" spc="5" dirty="0">
                <a:solidFill>
                  <a:srgbClr val="B80000"/>
                </a:solidFill>
              </a:rPr>
              <a:t>(continued...)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340042" y="1101343"/>
            <a:ext cx="8574405" cy="367215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535"/>
              </a:spcBef>
            </a:pPr>
            <a:r>
              <a:rPr sz="3350" spc="-5" dirty="0">
                <a:latin typeface="Calibri"/>
                <a:cs typeface="Calibri"/>
              </a:rPr>
              <a:t>Example:</a:t>
            </a:r>
            <a:r>
              <a:rPr sz="3350" spc="140" dirty="0">
                <a:latin typeface="Calibri"/>
                <a:cs typeface="Calibri"/>
              </a:rPr>
              <a:t> </a:t>
            </a:r>
            <a:r>
              <a:rPr sz="3350" spc="10" dirty="0">
                <a:latin typeface="Calibri"/>
                <a:cs typeface="Calibri"/>
              </a:rPr>
              <a:t>Calculate</a:t>
            </a:r>
            <a:r>
              <a:rPr sz="3350" spc="-40" dirty="0">
                <a:latin typeface="Calibri"/>
                <a:cs typeface="Calibri"/>
              </a:rPr>
              <a:t> </a:t>
            </a:r>
            <a:r>
              <a:rPr sz="3350" spc="15" dirty="0">
                <a:latin typeface="Calibri"/>
                <a:cs typeface="Calibri"/>
              </a:rPr>
              <a:t>the</a:t>
            </a:r>
            <a:r>
              <a:rPr sz="3350" spc="45" dirty="0">
                <a:latin typeface="Calibri"/>
                <a:cs typeface="Calibri"/>
              </a:rPr>
              <a:t> </a:t>
            </a:r>
            <a:r>
              <a:rPr sz="3350" spc="-5" dirty="0">
                <a:latin typeface="Calibri"/>
                <a:cs typeface="Calibri"/>
              </a:rPr>
              <a:t>area</a:t>
            </a:r>
            <a:r>
              <a:rPr sz="3350" spc="25" dirty="0">
                <a:latin typeface="Calibri"/>
                <a:cs typeface="Calibri"/>
              </a:rPr>
              <a:t> </a:t>
            </a:r>
            <a:r>
              <a:rPr sz="3350" spc="20" dirty="0">
                <a:latin typeface="Calibri"/>
                <a:cs typeface="Calibri"/>
              </a:rPr>
              <a:t>of</a:t>
            </a:r>
            <a:r>
              <a:rPr sz="3350" spc="10" dirty="0">
                <a:latin typeface="Calibri"/>
                <a:cs typeface="Calibri"/>
              </a:rPr>
              <a:t> a</a:t>
            </a:r>
            <a:r>
              <a:rPr sz="3350" spc="25" dirty="0">
                <a:latin typeface="Calibri"/>
                <a:cs typeface="Calibri"/>
              </a:rPr>
              <a:t> </a:t>
            </a:r>
            <a:r>
              <a:rPr sz="3350" spc="-15" dirty="0">
                <a:latin typeface="Calibri"/>
                <a:cs typeface="Calibri"/>
              </a:rPr>
              <a:t>circle</a:t>
            </a:r>
            <a:r>
              <a:rPr sz="3350" spc="45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having</a:t>
            </a:r>
            <a:r>
              <a:rPr sz="3350" spc="55" dirty="0">
                <a:latin typeface="Calibri"/>
                <a:cs typeface="Calibri"/>
              </a:rPr>
              <a:t> </a:t>
            </a:r>
            <a:r>
              <a:rPr sz="3350" spc="15" dirty="0">
                <a:latin typeface="Calibri"/>
                <a:cs typeface="Calibri"/>
              </a:rPr>
              <a:t>the </a:t>
            </a:r>
            <a:r>
              <a:rPr sz="3350" spc="-740" dirty="0">
                <a:latin typeface="Calibri"/>
                <a:cs typeface="Calibri"/>
              </a:rPr>
              <a:t> </a:t>
            </a:r>
            <a:r>
              <a:rPr sz="3350" spc="10" dirty="0">
                <a:latin typeface="Calibri"/>
                <a:cs typeface="Calibri"/>
              </a:rPr>
              <a:t>radius</a:t>
            </a:r>
            <a:r>
              <a:rPr sz="3350" spc="-65" dirty="0">
                <a:latin typeface="Calibri"/>
                <a:cs typeface="Calibri"/>
              </a:rPr>
              <a:t> </a:t>
            </a:r>
            <a:r>
              <a:rPr sz="3350" spc="20" dirty="0">
                <a:latin typeface="Calibri"/>
                <a:cs typeface="Calibri"/>
              </a:rPr>
              <a:t>of</a:t>
            </a:r>
            <a:r>
              <a:rPr sz="3350" spc="5" dirty="0">
                <a:latin typeface="Calibri"/>
                <a:cs typeface="Calibri"/>
              </a:rPr>
              <a:t> </a:t>
            </a:r>
            <a:r>
              <a:rPr sz="3350" spc="15" dirty="0">
                <a:latin typeface="Calibri"/>
                <a:cs typeface="Calibri"/>
              </a:rPr>
              <a:t>3</a:t>
            </a:r>
            <a:r>
              <a:rPr sz="3350" dirty="0">
                <a:latin typeface="Calibri"/>
                <a:cs typeface="Calibri"/>
              </a:rPr>
              <a:t> </a:t>
            </a:r>
            <a:r>
              <a:rPr sz="3350" spc="15" dirty="0">
                <a:latin typeface="Calibri"/>
                <a:cs typeface="Calibri"/>
              </a:rPr>
              <a:t>cm</a:t>
            </a:r>
            <a:endParaRPr sz="3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endParaRPr lang="en-US" sz="3350" spc="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spc="5" dirty="0">
                <a:latin typeface="Calibri"/>
                <a:cs typeface="Calibri"/>
              </a:rPr>
              <a:t>Pseudocode:</a:t>
            </a:r>
            <a:endParaRPr sz="3350" dirty="0">
              <a:latin typeface="Calibri"/>
              <a:cs typeface="Calibri"/>
            </a:endParaRPr>
          </a:p>
          <a:p>
            <a:pPr marL="594360" indent="-58166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593725" algn="l"/>
                <a:tab pos="594360" algn="l"/>
              </a:tabLst>
            </a:pPr>
            <a:r>
              <a:rPr sz="3350" i="1" spc="-15" dirty="0">
                <a:latin typeface="Calibri"/>
                <a:cs typeface="Calibri"/>
              </a:rPr>
              <a:t>Get</a:t>
            </a:r>
            <a:r>
              <a:rPr sz="3350" i="1" spc="45" dirty="0">
                <a:latin typeface="Calibri"/>
                <a:cs typeface="Calibri"/>
              </a:rPr>
              <a:t> </a:t>
            </a:r>
            <a:r>
              <a:rPr sz="3350" i="1" spc="-10" dirty="0">
                <a:latin typeface="Calibri"/>
                <a:cs typeface="Calibri"/>
              </a:rPr>
              <a:t>radius</a:t>
            </a:r>
            <a:r>
              <a:rPr sz="3350" i="1" spc="165" dirty="0">
                <a:latin typeface="Calibri"/>
                <a:cs typeface="Calibri"/>
              </a:rPr>
              <a:t> </a:t>
            </a:r>
            <a:r>
              <a:rPr sz="3350" i="1" spc="5" dirty="0">
                <a:latin typeface="Calibri"/>
                <a:cs typeface="Calibri"/>
              </a:rPr>
              <a:t>of</a:t>
            </a:r>
            <a:r>
              <a:rPr sz="3350" i="1" spc="-5" dirty="0">
                <a:latin typeface="Calibri"/>
                <a:cs typeface="Calibri"/>
              </a:rPr>
              <a:t> </a:t>
            </a:r>
            <a:r>
              <a:rPr sz="3350" i="1" spc="10" dirty="0">
                <a:latin typeface="Calibri"/>
                <a:cs typeface="Calibri"/>
              </a:rPr>
              <a:t>a</a:t>
            </a:r>
            <a:r>
              <a:rPr sz="3350" i="1" spc="45" dirty="0">
                <a:latin typeface="Calibri"/>
                <a:cs typeface="Calibri"/>
              </a:rPr>
              <a:t> </a:t>
            </a:r>
            <a:r>
              <a:rPr sz="3350" i="1" spc="-5" dirty="0">
                <a:latin typeface="Calibri"/>
                <a:cs typeface="Calibri"/>
              </a:rPr>
              <a:t>circle</a:t>
            </a:r>
            <a:endParaRPr sz="3350" dirty="0">
              <a:latin typeface="Calibri"/>
              <a:cs typeface="Calibri"/>
            </a:endParaRPr>
          </a:p>
          <a:p>
            <a:pPr marL="594360" indent="-58166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593725" algn="l"/>
                <a:tab pos="594360" algn="l"/>
              </a:tabLst>
            </a:pPr>
            <a:r>
              <a:rPr sz="3350" i="1" spc="5" dirty="0">
                <a:latin typeface="Calibri"/>
                <a:cs typeface="Calibri"/>
              </a:rPr>
              <a:t>Calculate</a:t>
            </a:r>
            <a:r>
              <a:rPr sz="3350" i="1" spc="55" dirty="0">
                <a:latin typeface="Calibri"/>
                <a:cs typeface="Calibri"/>
              </a:rPr>
              <a:t> </a:t>
            </a:r>
            <a:r>
              <a:rPr sz="3350" i="1" spc="-10" dirty="0">
                <a:latin typeface="Calibri"/>
                <a:cs typeface="Calibri"/>
              </a:rPr>
              <a:t>Area</a:t>
            </a:r>
            <a:endParaRPr sz="3350" dirty="0">
              <a:latin typeface="Calibri"/>
              <a:cs typeface="Calibri"/>
            </a:endParaRPr>
          </a:p>
          <a:p>
            <a:pPr marL="594360" indent="-58166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593725" algn="l"/>
                <a:tab pos="594360" algn="l"/>
              </a:tabLst>
            </a:pPr>
            <a:r>
              <a:rPr sz="3350" i="1" spc="5" dirty="0">
                <a:latin typeface="Calibri"/>
                <a:cs typeface="Calibri"/>
              </a:rPr>
              <a:t>Display</a:t>
            </a:r>
            <a:r>
              <a:rPr sz="3350" i="1" spc="15" dirty="0">
                <a:latin typeface="Calibri"/>
                <a:cs typeface="Calibri"/>
              </a:rPr>
              <a:t> </a:t>
            </a:r>
            <a:r>
              <a:rPr sz="3350" i="1" spc="-10" dirty="0">
                <a:latin typeface="Calibri"/>
                <a:cs typeface="Calibri"/>
              </a:rPr>
              <a:t>Area</a:t>
            </a:r>
            <a:endParaRPr sz="335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9906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353" y="213994"/>
            <a:ext cx="247205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>
                <a:solidFill>
                  <a:srgbClr val="B80000"/>
                </a:solidFill>
              </a:rPr>
              <a:t>Flowcharts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457" y="1034414"/>
            <a:ext cx="8421370" cy="224282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5080" indent="-229235">
              <a:lnSpc>
                <a:spcPts val="3080"/>
              </a:lnSpc>
              <a:spcBef>
                <a:spcPts val="41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120" dirty="0">
                <a:latin typeface="Calibri"/>
                <a:cs typeface="Calibri"/>
              </a:rPr>
              <a:t>“</a:t>
            </a:r>
            <a:r>
              <a:rPr sz="2750" spc="-120" dirty="0">
                <a:solidFill>
                  <a:srgbClr val="2C13DE"/>
                </a:solidFill>
                <a:latin typeface="Calibri"/>
                <a:cs typeface="Calibri"/>
              </a:rPr>
              <a:t>A</a:t>
            </a:r>
            <a:r>
              <a:rPr sz="2750" spc="9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spc="-20" dirty="0">
                <a:solidFill>
                  <a:srgbClr val="2C13DE"/>
                </a:solidFill>
                <a:latin typeface="Calibri"/>
                <a:cs typeface="Calibri"/>
              </a:rPr>
              <a:t>graphic</a:t>
            </a:r>
            <a:r>
              <a:rPr sz="2750" spc="14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2C13DE"/>
                </a:solidFill>
                <a:latin typeface="Calibri"/>
                <a:cs typeface="Calibri"/>
              </a:rPr>
              <a:t>representation</a:t>
            </a:r>
            <a:r>
              <a:rPr sz="2750" spc="27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of</a:t>
            </a:r>
            <a:r>
              <a:rPr sz="2750" spc="-4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a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sequence</a:t>
            </a:r>
            <a:r>
              <a:rPr sz="2750" spc="240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of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2C13DE"/>
                </a:solidFill>
                <a:latin typeface="Calibri"/>
                <a:cs typeface="Calibri"/>
              </a:rPr>
              <a:t>operations</a:t>
            </a:r>
            <a:r>
              <a:rPr sz="2750" spc="18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to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represent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a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computer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2C13DE"/>
                </a:solidFill>
                <a:latin typeface="Calibri"/>
                <a:cs typeface="Calibri"/>
              </a:rPr>
              <a:t>program</a:t>
            </a:r>
            <a:r>
              <a:rPr sz="2750" spc="-5" dirty="0">
                <a:latin typeface="Calibri"/>
                <a:cs typeface="Calibri"/>
              </a:rPr>
              <a:t>”</a:t>
            </a:r>
            <a:endParaRPr sz="27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4100" dirty="0">
              <a:latin typeface="Calibri"/>
              <a:cs typeface="Calibri"/>
            </a:endParaRPr>
          </a:p>
          <a:p>
            <a:pPr marL="241300" marR="72390" indent="-229235">
              <a:lnSpc>
                <a:spcPts val="3010"/>
              </a:lnSpc>
              <a:buFont typeface="Arial MT"/>
              <a:buChar char="•"/>
              <a:tabLst>
                <a:tab pos="241935" algn="l"/>
              </a:tabLst>
            </a:pPr>
            <a:r>
              <a:rPr sz="2750" dirty="0">
                <a:solidFill>
                  <a:srgbClr val="2C13DE"/>
                </a:solidFill>
                <a:latin typeface="Calibri"/>
                <a:cs typeface="Calibri"/>
              </a:rPr>
              <a:t>Flowcharts</a:t>
            </a:r>
            <a:r>
              <a:rPr sz="2750" spc="114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show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2C13DE"/>
                </a:solidFill>
                <a:latin typeface="Calibri"/>
                <a:cs typeface="Calibri"/>
              </a:rPr>
              <a:t>sequence</a:t>
            </a:r>
            <a:r>
              <a:rPr sz="2750" spc="254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spc="25" dirty="0">
                <a:solidFill>
                  <a:srgbClr val="2C13DE"/>
                </a:solidFill>
                <a:latin typeface="Calibri"/>
                <a:cs typeface="Calibri"/>
              </a:rPr>
              <a:t>of</a:t>
            </a:r>
            <a:r>
              <a:rPr sz="2750" spc="3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2C13DE"/>
                </a:solidFill>
                <a:latin typeface="Calibri"/>
                <a:cs typeface="Calibri"/>
              </a:rPr>
              <a:t>instructions</a:t>
            </a:r>
            <a:r>
              <a:rPr sz="2750" spc="30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a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20" dirty="0">
                <a:solidFill>
                  <a:srgbClr val="2C13DE"/>
                </a:solidFill>
                <a:latin typeface="Calibri"/>
                <a:cs typeface="Calibri"/>
              </a:rPr>
              <a:t>single </a:t>
            </a:r>
            <a:r>
              <a:rPr sz="2750" spc="-60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2C13DE"/>
                </a:solidFill>
                <a:latin typeface="Calibri"/>
                <a:cs typeface="Calibri"/>
              </a:rPr>
              <a:t>program</a:t>
            </a:r>
            <a:r>
              <a:rPr sz="2750" spc="16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or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-20" dirty="0">
                <a:solidFill>
                  <a:srgbClr val="2C13DE"/>
                </a:solidFill>
                <a:latin typeface="Calibri"/>
                <a:cs typeface="Calibri"/>
              </a:rPr>
              <a:t>subroutine</a:t>
            </a:r>
            <a:r>
              <a:rPr sz="2750" spc="-20" dirty="0">
                <a:latin typeface="Calibri"/>
                <a:cs typeface="Calibri"/>
              </a:rPr>
              <a:t>.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9906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6054" y="213994"/>
            <a:ext cx="269494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>
                <a:solidFill>
                  <a:srgbClr val="B80000"/>
                </a:solidFill>
              </a:rPr>
              <a:t>A</a:t>
            </a:r>
            <a:r>
              <a:rPr spc="-95" dirty="0">
                <a:solidFill>
                  <a:srgbClr val="B80000"/>
                </a:solidFill>
              </a:rPr>
              <a:t> </a:t>
            </a:r>
            <a:r>
              <a:rPr spc="-5" dirty="0">
                <a:solidFill>
                  <a:srgbClr val="B80000"/>
                </a:solidFill>
              </a:rPr>
              <a:t>Flowchart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457" y="1177543"/>
            <a:ext cx="8367395" cy="1971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935" algn="l"/>
              </a:tabLst>
            </a:pPr>
            <a:r>
              <a:rPr sz="3350" spc="15" dirty="0">
                <a:latin typeface="Calibri"/>
                <a:cs typeface="Calibri"/>
              </a:rPr>
              <a:t>A</a:t>
            </a:r>
            <a:r>
              <a:rPr sz="3350" spc="-45" dirty="0">
                <a:latin typeface="Calibri"/>
                <a:cs typeface="Calibri"/>
              </a:rPr>
              <a:t> </a:t>
            </a:r>
            <a:r>
              <a:rPr sz="3350" spc="15" dirty="0">
                <a:latin typeface="Calibri"/>
                <a:cs typeface="Calibri"/>
              </a:rPr>
              <a:t>Flowchart</a:t>
            </a:r>
            <a:endParaRPr sz="335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699135" algn="l"/>
              </a:tabLst>
            </a:pPr>
            <a:r>
              <a:rPr sz="3000" spc="-5" dirty="0">
                <a:latin typeface="Calibri"/>
                <a:cs typeface="Calibri"/>
              </a:rPr>
              <a:t>Shows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C13DE"/>
                </a:solidFill>
                <a:latin typeface="Calibri"/>
                <a:cs typeface="Calibri"/>
              </a:rPr>
              <a:t>logic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an</a:t>
            </a:r>
            <a:r>
              <a:rPr sz="3000" spc="-10" dirty="0">
                <a:latin typeface="Calibri"/>
                <a:cs typeface="Calibri"/>
              </a:rPr>
              <a:t> algorithm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C13DE"/>
                </a:solidFill>
                <a:latin typeface="Calibri"/>
                <a:cs typeface="Calibri"/>
              </a:rPr>
              <a:t>problem</a:t>
            </a:r>
            <a:endParaRPr sz="30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3000" spc="-5" dirty="0">
                <a:latin typeface="Calibri"/>
                <a:cs typeface="Calibri"/>
              </a:rPr>
              <a:t>Shows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C13DE"/>
                </a:solidFill>
                <a:latin typeface="Calibri"/>
                <a:cs typeface="Calibri"/>
              </a:rPr>
              <a:t>individual</a:t>
            </a:r>
            <a:r>
              <a:rPr sz="3000" spc="5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C13DE"/>
                </a:solidFill>
                <a:latin typeface="Calibri"/>
                <a:cs typeface="Calibri"/>
              </a:rPr>
              <a:t>steps</a:t>
            </a:r>
            <a:r>
              <a:rPr sz="3000" spc="-6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their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C13DE"/>
                </a:solidFill>
                <a:latin typeface="Calibri"/>
                <a:cs typeface="Calibri"/>
              </a:rPr>
              <a:t>interconnections</a:t>
            </a:r>
            <a:endParaRPr sz="30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3000" dirty="0">
                <a:latin typeface="Calibri"/>
                <a:cs typeface="Calibri"/>
              </a:rPr>
              <a:t>E.g.,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control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flow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from</a:t>
            </a:r>
            <a:r>
              <a:rPr sz="3000" spc="5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one</a:t>
            </a:r>
            <a:r>
              <a:rPr sz="3000" spc="-10" dirty="0">
                <a:latin typeface="Calibri"/>
                <a:cs typeface="Calibri"/>
              </a:rPr>
              <a:t> action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next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9906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6054" y="213994"/>
            <a:ext cx="269494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>
                <a:solidFill>
                  <a:srgbClr val="B80000"/>
                </a:solidFill>
              </a:rPr>
              <a:t>A</a:t>
            </a:r>
            <a:r>
              <a:rPr spc="-95" dirty="0">
                <a:solidFill>
                  <a:srgbClr val="B80000"/>
                </a:solidFill>
              </a:rPr>
              <a:t> </a:t>
            </a:r>
            <a:r>
              <a:rPr spc="-5" dirty="0">
                <a:solidFill>
                  <a:srgbClr val="B80000"/>
                </a:solidFill>
              </a:rPr>
              <a:t>Flowchart</a:t>
            </a:r>
          </a:p>
        </p:txBody>
      </p:sp>
      <p:sp>
        <p:nvSpPr>
          <p:cNvPr id="3" name="object 3"/>
          <p:cNvSpPr/>
          <p:nvPr/>
        </p:nvSpPr>
        <p:spPr>
          <a:xfrm>
            <a:off x="38100" y="9906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14776" y="1252600"/>
            <a:ext cx="2505075" cy="619125"/>
          </a:xfrm>
          <a:custGeom>
            <a:avLst/>
            <a:gdLst/>
            <a:ahLst/>
            <a:cxnLst/>
            <a:rect l="l" t="t" r="r" b="b"/>
            <a:pathLst>
              <a:path w="2505075" h="619125">
                <a:moveTo>
                  <a:pt x="402971" y="0"/>
                </a:moveTo>
                <a:lnTo>
                  <a:pt x="2101977" y="0"/>
                </a:lnTo>
                <a:lnTo>
                  <a:pt x="2156676" y="2825"/>
                </a:lnTo>
                <a:lnTo>
                  <a:pt x="2209138" y="11054"/>
                </a:lnTo>
                <a:lnTo>
                  <a:pt x="2258883" y="24320"/>
                </a:lnTo>
                <a:lnTo>
                  <a:pt x="2305431" y="42253"/>
                </a:lnTo>
                <a:lnTo>
                  <a:pt x="2348300" y="64484"/>
                </a:lnTo>
                <a:lnTo>
                  <a:pt x="2387012" y="90646"/>
                </a:lnTo>
                <a:lnTo>
                  <a:pt x="2421086" y="120368"/>
                </a:lnTo>
                <a:lnTo>
                  <a:pt x="2450041" y="153284"/>
                </a:lnTo>
                <a:lnTo>
                  <a:pt x="2473398" y="189023"/>
                </a:lnTo>
                <a:lnTo>
                  <a:pt x="2490676" y="227218"/>
                </a:lnTo>
                <a:lnTo>
                  <a:pt x="2501395" y="267499"/>
                </a:lnTo>
                <a:lnTo>
                  <a:pt x="2505075" y="309499"/>
                </a:lnTo>
                <a:lnTo>
                  <a:pt x="2501395" y="351500"/>
                </a:lnTo>
                <a:lnTo>
                  <a:pt x="2490676" y="391789"/>
                </a:lnTo>
                <a:lnTo>
                  <a:pt x="2473398" y="429994"/>
                </a:lnTo>
                <a:lnTo>
                  <a:pt x="2450041" y="465746"/>
                </a:lnTo>
                <a:lnTo>
                  <a:pt x="2421086" y="498676"/>
                </a:lnTo>
                <a:lnTo>
                  <a:pt x="2387012" y="528415"/>
                </a:lnTo>
                <a:lnTo>
                  <a:pt x="2348300" y="554592"/>
                </a:lnTo>
                <a:lnTo>
                  <a:pt x="2305430" y="576838"/>
                </a:lnTo>
                <a:lnTo>
                  <a:pt x="2258883" y="594784"/>
                </a:lnTo>
                <a:lnTo>
                  <a:pt x="2209138" y="608060"/>
                </a:lnTo>
                <a:lnTo>
                  <a:pt x="2156676" y="616297"/>
                </a:lnTo>
                <a:lnTo>
                  <a:pt x="2101977" y="619125"/>
                </a:lnTo>
                <a:lnTo>
                  <a:pt x="402971" y="619125"/>
                </a:lnTo>
                <a:lnTo>
                  <a:pt x="348274" y="616297"/>
                </a:lnTo>
                <a:lnTo>
                  <a:pt x="295818" y="608060"/>
                </a:lnTo>
                <a:lnTo>
                  <a:pt x="246084" y="594784"/>
                </a:lnTo>
                <a:lnTo>
                  <a:pt x="199549" y="576838"/>
                </a:lnTo>
                <a:lnTo>
                  <a:pt x="156694" y="554592"/>
                </a:lnTo>
                <a:lnTo>
                  <a:pt x="117998" y="528415"/>
                </a:lnTo>
                <a:lnTo>
                  <a:pt x="83940" y="498676"/>
                </a:lnTo>
                <a:lnTo>
                  <a:pt x="55000" y="465746"/>
                </a:lnTo>
                <a:lnTo>
                  <a:pt x="31656" y="429994"/>
                </a:lnTo>
                <a:lnTo>
                  <a:pt x="14389" y="391789"/>
                </a:lnTo>
                <a:lnTo>
                  <a:pt x="3677" y="351500"/>
                </a:lnTo>
                <a:lnTo>
                  <a:pt x="0" y="309499"/>
                </a:lnTo>
                <a:lnTo>
                  <a:pt x="3677" y="267499"/>
                </a:lnTo>
                <a:lnTo>
                  <a:pt x="14389" y="227218"/>
                </a:lnTo>
                <a:lnTo>
                  <a:pt x="31656" y="189023"/>
                </a:lnTo>
                <a:lnTo>
                  <a:pt x="55000" y="153284"/>
                </a:lnTo>
                <a:lnTo>
                  <a:pt x="83940" y="120368"/>
                </a:lnTo>
                <a:lnTo>
                  <a:pt x="117998" y="90646"/>
                </a:lnTo>
                <a:lnTo>
                  <a:pt x="156694" y="64484"/>
                </a:lnTo>
                <a:lnTo>
                  <a:pt x="199549" y="42253"/>
                </a:lnTo>
                <a:lnTo>
                  <a:pt x="246084" y="24320"/>
                </a:lnTo>
                <a:lnTo>
                  <a:pt x="295818" y="11054"/>
                </a:lnTo>
                <a:lnTo>
                  <a:pt x="348274" y="2825"/>
                </a:lnTo>
                <a:lnTo>
                  <a:pt x="402971" y="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36339" y="1289685"/>
            <a:ext cx="845819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5" dirty="0">
                <a:latin typeface="Calibri"/>
                <a:cs typeface="Calibri"/>
              </a:rPr>
              <a:t>S</a:t>
            </a:r>
            <a:r>
              <a:rPr sz="2600" spc="-229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RT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14776" y="4710176"/>
            <a:ext cx="2228850" cy="1819275"/>
          </a:xfrm>
          <a:custGeom>
            <a:avLst/>
            <a:gdLst/>
            <a:ahLst/>
            <a:cxnLst/>
            <a:rect l="l" t="t" r="r" b="b"/>
            <a:pathLst>
              <a:path w="2228850" h="1819275">
                <a:moveTo>
                  <a:pt x="358521" y="1200086"/>
                </a:moveTo>
                <a:lnTo>
                  <a:pt x="1870202" y="1200086"/>
                </a:lnTo>
                <a:lnTo>
                  <a:pt x="1923181" y="1203442"/>
                </a:lnTo>
                <a:lnTo>
                  <a:pt x="1973754" y="1213193"/>
                </a:lnTo>
                <a:lnTo>
                  <a:pt x="2021363" y="1228857"/>
                </a:lnTo>
                <a:lnTo>
                  <a:pt x="2065453" y="1249958"/>
                </a:lnTo>
                <a:lnTo>
                  <a:pt x="2105467" y="1276016"/>
                </a:lnTo>
                <a:lnTo>
                  <a:pt x="2140851" y="1306552"/>
                </a:lnTo>
                <a:lnTo>
                  <a:pt x="2171048" y="1341088"/>
                </a:lnTo>
                <a:lnTo>
                  <a:pt x="2195502" y="1379144"/>
                </a:lnTo>
                <a:lnTo>
                  <a:pt x="2213658" y="1420242"/>
                </a:lnTo>
                <a:lnTo>
                  <a:pt x="2224959" y="1463903"/>
                </a:lnTo>
                <a:lnTo>
                  <a:pt x="2228850" y="1509649"/>
                </a:lnTo>
                <a:lnTo>
                  <a:pt x="2224959" y="1555394"/>
                </a:lnTo>
                <a:lnTo>
                  <a:pt x="2213658" y="1599055"/>
                </a:lnTo>
                <a:lnTo>
                  <a:pt x="2195502" y="1640153"/>
                </a:lnTo>
                <a:lnTo>
                  <a:pt x="2171048" y="1678209"/>
                </a:lnTo>
                <a:lnTo>
                  <a:pt x="2140851" y="1712745"/>
                </a:lnTo>
                <a:lnTo>
                  <a:pt x="2105467" y="1743281"/>
                </a:lnTo>
                <a:lnTo>
                  <a:pt x="2065453" y="1769339"/>
                </a:lnTo>
                <a:lnTo>
                  <a:pt x="2021363" y="1790440"/>
                </a:lnTo>
                <a:lnTo>
                  <a:pt x="1973754" y="1806104"/>
                </a:lnTo>
                <a:lnTo>
                  <a:pt x="1923181" y="1815855"/>
                </a:lnTo>
                <a:lnTo>
                  <a:pt x="1870202" y="1819211"/>
                </a:lnTo>
                <a:lnTo>
                  <a:pt x="358521" y="1819211"/>
                </a:lnTo>
                <a:lnTo>
                  <a:pt x="305544" y="1815855"/>
                </a:lnTo>
                <a:lnTo>
                  <a:pt x="254980" y="1806104"/>
                </a:lnTo>
                <a:lnTo>
                  <a:pt x="207383" y="1790440"/>
                </a:lnTo>
                <a:lnTo>
                  <a:pt x="163308" y="1769339"/>
                </a:lnTo>
                <a:lnTo>
                  <a:pt x="123310" y="1743281"/>
                </a:lnTo>
                <a:lnTo>
                  <a:pt x="87943" y="1712745"/>
                </a:lnTo>
                <a:lnTo>
                  <a:pt x="57763" y="1678209"/>
                </a:lnTo>
                <a:lnTo>
                  <a:pt x="33323" y="1640153"/>
                </a:lnTo>
                <a:lnTo>
                  <a:pt x="15180" y="1599055"/>
                </a:lnTo>
                <a:lnTo>
                  <a:pt x="3887" y="1555394"/>
                </a:lnTo>
                <a:lnTo>
                  <a:pt x="0" y="1509649"/>
                </a:lnTo>
                <a:lnTo>
                  <a:pt x="3887" y="1463903"/>
                </a:lnTo>
                <a:lnTo>
                  <a:pt x="15180" y="1420242"/>
                </a:lnTo>
                <a:lnTo>
                  <a:pt x="33323" y="1379144"/>
                </a:lnTo>
                <a:lnTo>
                  <a:pt x="57763" y="1341088"/>
                </a:lnTo>
                <a:lnTo>
                  <a:pt x="87943" y="1306552"/>
                </a:lnTo>
                <a:lnTo>
                  <a:pt x="123310" y="1276016"/>
                </a:lnTo>
                <a:lnTo>
                  <a:pt x="163308" y="1249958"/>
                </a:lnTo>
                <a:lnTo>
                  <a:pt x="207383" y="1228857"/>
                </a:lnTo>
                <a:lnTo>
                  <a:pt x="254980" y="1213193"/>
                </a:lnTo>
                <a:lnTo>
                  <a:pt x="305544" y="1203442"/>
                </a:lnTo>
                <a:lnTo>
                  <a:pt x="358521" y="1200086"/>
                </a:lnTo>
                <a:close/>
              </a:path>
              <a:path w="2228850" h="1819275">
                <a:moveTo>
                  <a:pt x="95250" y="762000"/>
                </a:moveTo>
                <a:lnTo>
                  <a:pt x="521970" y="0"/>
                </a:lnTo>
                <a:lnTo>
                  <a:pt x="2228850" y="0"/>
                </a:lnTo>
                <a:lnTo>
                  <a:pt x="1802129" y="762000"/>
                </a:lnTo>
                <a:lnTo>
                  <a:pt x="95250" y="7620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13859" y="4785677"/>
            <a:ext cx="711835" cy="15982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7795" marR="5080" indent="-124460">
              <a:lnSpc>
                <a:spcPct val="100800"/>
              </a:lnSpc>
              <a:spcBef>
                <a:spcPts val="85"/>
              </a:spcBef>
            </a:pPr>
            <a:r>
              <a:rPr sz="1800" spc="15" dirty="0">
                <a:latin typeface="Calibri"/>
                <a:cs typeface="Calibri"/>
              </a:rPr>
              <a:t>D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25" dirty="0">
                <a:latin typeface="Calibri"/>
                <a:cs typeface="Calibri"/>
              </a:rPr>
              <a:t>p</a:t>
            </a:r>
            <a:r>
              <a:rPr sz="1800" spc="35" dirty="0">
                <a:latin typeface="Calibri"/>
                <a:cs typeface="Calibri"/>
              </a:rPr>
              <a:t>la</a:t>
            </a:r>
            <a:r>
              <a:rPr sz="1800" dirty="0">
                <a:latin typeface="Calibri"/>
                <a:cs typeface="Calibri"/>
              </a:rPr>
              <a:t>y  </a:t>
            </a:r>
            <a:r>
              <a:rPr sz="1800" spc="-10" dirty="0">
                <a:latin typeface="Calibri"/>
                <a:cs typeface="Calibri"/>
              </a:rPr>
              <a:t>Area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20" dirty="0">
                <a:latin typeface="Calibri"/>
                <a:cs typeface="Calibri"/>
              </a:rPr>
              <a:t>END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62426" y="2357501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762000"/>
                </a:moveTo>
                <a:lnTo>
                  <a:pt x="426720" y="0"/>
                </a:lnTo>
                <a:lnTo>
                  <a:pt x="2133600" y="0"/>
                </a:lnTo>
                <a:lnTo>
                  <a:pt x="1706879" y="762000"/>
                </a:lnTo>
                <a:lnTo>
                  <a:pt x="0" y="7620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72279" y="2428303"/>
            <a:ext cx="906144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90500">
              <a:lnSpc>
                <a:spcPct val="100800"/>
              </a:lnSpc>
              <a:spcBef>
                <a:spcPts val="85"/>
              </a:spcBef>
            </a:pPr>
            <a:r>
              <a:rPr sz="1800" spc="15" dirty="0">
                <a:latin typeface="Calibri"/>
                <a:cs typeface="Calibri"/>
              </a:rPr>
              <a:t>Input 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d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spc="2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62426" y="3529076"/>
            <a:ext cx="1981200" cy="7620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685"/>
              </a:spcBef>
            </a:pPr>
            <a:r>
              <a:rPr sz="1800" spc="10" dirty="0">
                <a:latin typeface="Calibri"/>
                <a:cs typeface="Calibri"/>
              </a:rPr>
              <a:t>C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3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25" dirty="0">
                <a:latin typeface="Calibri"/>
                <a:cs typeface="Calibri"/>
              </a:rPr>
              <a:t>u</a:t>
            </a:r>
            <a:r>
              <a:rPr sz="1800" spc="35" dirty="0">
                <a:latin typeface="Calibri"/>
                <a:cs typeface="Calibri"/>
              </a:rPr>
              <a:t>l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te</a:t>
            </a:r>
            <a:r>
              <a:rPr sz="1800" spc="-18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  <a:p>
            <a:pPr marL="490855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latin typeface="Calibri"/>
                <a:cs typeface="Calibri"/>
              </a:rPr>
              <a:t>3.14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 *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58665" y="1871344"/>
            <a:ext cx="185420" cy="1647825"/>
          </a:xfrm>
          <a:custGeom>
            <a:avLst/>
            <a:gdLst/>
            <a:ahLst/>
            <a:cxnLst/>
            <a:rect l="l" t="t" r="r" b="b"/>
            <a:pathLst>
              <a:path w="185420" h="1647825">
                <a:moveTo>
                  <a:pt x="175260" y="1485900"/>
                </a:moveTo>
                <a:lnTo>
                  <a:pt x="172339" y="1477264"/>
                </a:lnTo>
                <a:lnTo>
                  <a:pt x="158242" y="1470279"/>
                </a:lnTo>
                <a:lnTo>
                  <a:pt x="149733" y="1473200"/>
                </a:lnTo>
                <a:lnTo>
                  <a:pt x="146177" y="1480185"/>
                </a:lnTo>
                <a:lnTo>
                  <a:pt x="105346" y="1562722"/>
                </a:lnTo>
                <a:lnTo>
                  <a:pt x="89535" y="1228344"/>
                </a:lnTo>
                <a:lnTo>
                  <a:pt x="60960" y="1229741"/>
                </a:lnTo>
                <a:lnTo>
                  <a:pt x="76873" y="1563979"/>
                </a:lnTo>
                <a:lnTo>
                  <a:pt x="28448" y="1485773"/>
                </a:lnTo>
                <a:lnTo>
                  <a:pt x="24257" y="1479169"/>
                </a:lnTo>
                <a:lnTo>
                  <a:pt x="15494" y="1477010"/>
                </a:lnTo>
                <a:lnTo>
                  <a:pt x="2032" y="1485392"/>
                </a:lnTo>
                <a:lnTo>
                  <a:pt x="0" y="1494155"/>
                </a:lnTo>
                <a:lnTo>
                  <a:pt x="95123" y="1647825"/>
                </a:lnTo>
                <a:lnTo>
                  <a:pt x="109321" y="1619123"/>
                </a:lnTo>
                <a:lnTo>
                  <a:pt x="171831" y="1492885"/>
                </a:lnTo>
                <a:lnTo>
                  <a:pt x="175260" y="1485900"/>
                </a:lnTo>
                <a:close/>
              </a:path>
              <a:path w="185420" h="1647825">
                <a:moveTo>
                  <a:pt x="185293" y="331089"/>
                </a:moveTo>
                <a:lnTo>
                  <a:pt x="183007" y="322326"/>
                </a:lnTo>
                <a:lnTo>
                  <a:pt x="176149" y="318262"/>
                </a:lnTo>
                <a:lnTo>
                  <a:pt x="169291" y="314325"/>
                </a:lnTo>
                <a:lnTo>
                  <a:pt x="160528" y="316611"/>
                </a:lnTo>
                <a:lnTo>
                  <a:pt x="156591" y="323469"/>
                </a:lnTo>
                <a:lnTo>
                  <a:pt x="110337" y="402894"/>
                </a:lnTo>
                <a:lnTo>
                  <a:pt x="118491" y="635"/>
                </a:lnTo>
                <a:lnTo>
                  <a:pt x="89916" y="0"/>
                </a:lnTo>
                <a:lnTo>
                  <a:pt x="81749" y="402348"/>
                </a:lnTo>
                <a:lnTo>
                  <a:pt x="35052" y="314071"/>
                </a:lnTo>
                <a:lnTo>
                  <a:pt x="26416" y="311404"/>
                </a:lnTo>
                <a:lnTo>
                  <a:pt x="12446" y="318770"/>
                </a:lnTo>
                <a:lnTo>
                  <a:pt x="9779" y="327406"/>
                </a:lnTo>
                <a:lnTo>
                  <a:pt x="94361" y="487172"/>
                </a:lnTo>
                <a:lnTo>
                  <a:pt x="111264" y="458089"/>
                </a:lnTo>
                <a:lnTo>
                  <a:pt x="181229" y="337820"/>
                </a:lnTo>
                <a:lnTo>
                  <a:pt x="185293" y="331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88942" y="4290313"/>
            <a:ext cx="187960" cy="1668780"/>
          </a:xfrm>
          <a:custGeom>
            <a:avLst/>
            <a:gdLst/>
            <a:ahLst/>
            <a:cxnLst/>
            <a:rect l="l" t="t" r="r" b="b"/>
            <a:pathLst>
              <a:path w="187960" h="1668779">
                <a:moveTo>
                  <a:pt x="175641" y="1510677"/>
                </a:moveTo>
                <a:lnTo>
                  <a:pt x="173101" y="1501978"/>
                </a:lnTo>
                <a:lnTo>
                  <a:pt x="159258" y="1494320"/>
                </a:lnTo>
                <a:lnTo>
                  <a:pt x="150622" y="1496809"/>
                </a:lnTo>
                <a:lnTo>
                  <a:pt x="146812" y="1503705"/>
                </a:lnTo>
                <a:lnTo>
                  <a:pt x="102108" y="1584109"/>
                </a:lnTo>
                <a:lnTo>
                  <a:pt x="102108" y="1181735"/>
                </a:lnTo>
                <a:lnTo>
                  <a:pt x="73533" y="1181735"/>
                </a:lnTo>
                <a:lnTo>
                  <a:pt x="73533" y="1584109"/>
                </a:lnTo>
                <a:lnTo>
                  <a:pt x="27863" y="1501978"/>
                </a:lnTo>
                <a:lnTo>
                  <a:pt x="25019" y="1496809"/>
                </a:lnTo>
                <a:lnTo>
                  <a:pt x="16383" y="1494320"/>
                </a:lnTo>
                <a:lnTo>
                  <a:pt x="9398" y="1498155"/>
                </a:lnTo>
                <a:lnTo>
                  <a:pt x="2540" y="1501990"/>
                </a:lnTo>
                <a:lnTo>
                  <a:pt x="0" y="1510677"/>
                </a:lnTo>
                <a:lnTo>
                  <a:pt x="3937" y="1517586"/>
                </a:lnTo>
                <a:lnTo>
                  <a:pt x="87884" y="1668653"/>
                </a:lnTo>
                <a:lnTo>
                  <a:pt x="104203" y="1639227"/>
                </a:lnTo>
                <a:lnTo>
                  <a:pt x="171704" y="1517586"/>
                </a:lnTo>
                <a:lnTo>
                  <a:pt x="175641" y="1510677"/>
                </a:lnTo>
                <a:close/>
              </a:path>
              <a:path w="187960" h="1668779">
                <a:moveTo>
                  <a:pt x="187833" y="257556"/>
                </a:moveTo>
                <a:lnTo>
                  <a:pt x="184912" y="248920"/>
                </a:lnTo>
                <a:lnTo>
                  <a:pt x="170815" y="241935"/>
                </a:lnTo>
                <a:lnTo>
                  <a:pt x="162306" y="244856"/>
                </a:lnTo>
                <a:lnTo>
                  <a:pt x="158750" y="251841"/>
                </a:lnTo>
                <a:lnTo>
                  <a:pt x="117906" y="334302"/>
                </a:lnTo>
                <a:lnTo>
                  <a:pt x="102108" y="0"/>
                </a:lnTo>
                <a:lnTo>
                  <a:pt x="73533" y="1397"/>
                </a:lnTo>
                <a:lnTo>
                  <a:pt x="89446" y="335635"/>
                </a:lnTo>
                <a:lnTo>
                  <a:pt x="41021" y="257429"/>
                </a:lnTo>
                <a:lnTo>
                  <a:pt x="36830" y="250825"/>
                </a:lnTo>
                <a:lnTo>
                  <a:pt x="28067" y="248666"/>
                </a:lnTo>
                <a:lnTo>
                  <a:pt x="14605" y="257048"/>
                </a:lnTo>
                <a:lnTo>
                  <a:pt x="12573" y="265811"/>
                </a:lnTo>
                <a:lnTo>
                  <a:pt x="107696" y="419481"/>
                </a:lnTo>
                <a:lnTo>
                  <a:pt x="121894" y="390779"/>
                </a:lnTo>
                <a:lnTo>
                  <a:pt x="184404" y="264541"/>
                </a:lnTo>
                <a:lnTo>
                  <a:pt x="187833" y="257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6050" y="1060450"/>
          <a:ext cx="8839200" cy="542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1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15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Symbol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1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Oval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150" b="1" spc="20" dirty="0">
                          <a:solidFill>
                            <a:srgbClr val="B80000"/>
                          </a:solidFill>
                          <a:latin typeface="Calibri"/>
                          <a:cs typeface="Calibri"/>
                        </a:rPr>
                        <a:t>Beginning</a:t>
                      </a:r>
                      <a:r>
                        <a:rPr sz="2150" b="1" spc="-15" dirty="0">
                          <a:solidFill>
                            <a:srgbClr val="B8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5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1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50" b="1" spc="15" dirty="0">
                          <a:solidFill>
                            <a:srgbClr val="B80000"/>
                          </a:solidFill>
                          <a:latin typeface="Calibri"/>
                          <a:cs typeface="Calibri"/>
                        </a:rPr>
                        <a:t>End</a:t>
                      </a:r>
                      <a:r>
                        <a:rPr sz="2150" b="1" spc="65" dirty="0">
                          <a:solidFill>
                            <a:srgbClr val="B8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5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1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150" spc="-5" dirty="0">
                          <a:latin typeface="Calibri"/>
                          <a:cs typeface="Calibri"/>
                        </a:rPr>
                        <a:t> Program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T="200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R="781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Parallelogram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150" b="1" spc="30" dirty="0">
                          <a:solidFill>
                            <a:srgbClr val="B80000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r>
                        <a:rPr sz="2150" b="1" spc="-55" dirty="0">
                          <a:solidFill>
                            <a:srgbClr val="B8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50" spc="1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21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50" b="1" spc="30" dirty="0">
                          <a:solidFill>
                            <a:srgbClr val="B80000"/>
                          </a:solidFill>
                          <a:latin typeface="Calibri"/>
                          <a:cs typeface="Calibri"/>
                        </a:rPr>
                        <a:t>Output</a:t>
                      </a:r>
                      <a:r>
                        <a:rPr sz="2150" b="1" spc="-125" dirty="0">
                          <a:solidFill>
                            <a:srgbClr val="B8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50" spc="-5" dirty="0">
                          <a:latin typeface="Calibri"/>
                          <a:cs typeface="Calibri"/>
                        </a:rPr>
                        <a:t>Operations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Rectangle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 marR="127635">
                        <a:lnSpc>
                          <a:spcPct val="104800"/>
                        </a:lnSpc>
                        <a:spcBef>
                          <a:spcPts val="1350"/>
                        </a:spcBef>
                      </a:pPr>
                      <a:r>
                        <a:rPr sz="2150" b="1" spc="15" dirty="0">
                          <a:solidFill>
                            <a:srgbClr val="B80000"/>
                          </a:solidFill>
                          <a:latin typeface="Calibri"/>
                          <a:cs typeface="Calibri"/>
                        </a:rPr>
                        <a:t>Processing</a:t>
                      </a:r>
                      <a:r>
                        <a:rPr sz="2150" b="1" spc="-30" dirty="0">
                          <a:solidFill>
                            <a:srgbClr val="B8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50" spc="-2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215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50" spc="-5" dirty="0">
                          <a:latin typeface="Calibri"/>
                          <a:cs typeface="Calibri"/>
                        </a:rPr>
                        <a:t>example,</a:t>
                      </a:r>
                      <a:r>
                        <a:rPr sz="215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50" i="1" spc="20" dirty="0">
                          <a:latin typeface="Calibri"/>
                          <a:cs typeface="Calibri"/>
                        </a:rPr>
                        <a:t>Addition</a:t>
                      </a:r>
                      <a:r>
                        <a:rPr sz="2150" spc="2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2150" spc="-4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50" i="1" spc="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150" i="1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2150" i="1" spc="20" dirty="0">
                          <a:latin typeface="Calibri"/>
                          <a:cs typeface="Calibri"/>
                        </a:rPr>
                        <a:t>lti</a:t>
                      </a:r>
                      <a:r>
                        <a:rPr sz="2150" i="1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150" i="1" spc="20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2150" i="1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2150" i="1" spc="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150" i="1" spc="2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150" i="1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150" i="1" spc="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15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150" spc="-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50" i="1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150" i="1" spc="2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150" i="1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150" i="1" spc="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150" i="1" spc="-2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150" i="1" spc="2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150" i="1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150" i="1" spc="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15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15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5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150" spc="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150" spc="-2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150" dirty="0">
                          <a:latin typeface="Calibri"/>
                          <a:cs typeface="Calibri"/>
                        </a:rPr>
                        <a:t>.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Diamond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 marR="93345">
                        <a:lnSpc>
                          <a:spcPct val="104800"/>
                        </a:lnSpc>
                        <a:spcBef>
                          <a:spcPts val="1605"/>
                        </a:spcBef>
                      </a:pPr>
                      <a:r>
                        <a:rPr sz="2150" dirty="0">
                          <a:latin typeface="Calibri"/>
                          <a:cs typeface="Calibri"/>
                        </a:rPr>
                        <a:t>Denotes</a:t>
                      </a:r>
                      <a:r>
                        <a:rPr sz="215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5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1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50" b="1" spc="15" dirty="0">
                          <a:solidFill>
                            <a:srgbClr val="B80000"/>
                          </a:solidFill>
                          <a:latin typeface="Calibri"/>
                          <a:cs typeface="Calibri"/>
                        </a:rPr>
                        <a:t>Decision</a:t>
                      </a:r>
                      <a:r>
                        <a:rPr sz="2150" b="1" spc="-10" dirty="0">
                          <a:solidFill>
                            <a:srgbClr val="B8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50" spc="5" dirty="0">
                          <a:latin typeface="Calibri"/>
                          <a:cs typeface="Calibri"/>
                        </a:rPr>
                        <a:t>(or</a:t>
                      </a:r>
                      <a:r>
                        <a:rPr sz="215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50" spc="-5" dirty="0">
                          <a:solidFill>
                            <a:srgbClr val="B80000"/>
                          </a:solidFill>
                          <a:latin typeface="Calibri"/>
                          <a:cs typeface="Calibri"/>
                        </a:rPr>
                        <a:t>branching</a:t>
                      </a:r>
                      <a:r>
                        <a:rPr sz="2150" spc="-5" dirty="0">
                          <a:latin typeface="Calibri"/>
                          <a:cs typeface="Calibri"/>
                        </a:rPr>
                        <a:t>) </a:t>
                      </a:r>
                      <a:r>
                        <a:rPr sz="2150" spc="-4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50" spc="-2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215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50" dirty="0">
                          <a:latin typeface="Calibri"/>
                          <a:cs typeface="Calibri"/>
                        </a:rPr>
                        <a:t>example</a:t>
                      </a:r>
                      <a:r>
                        <a:rPr sz="21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50" spc="-5" dirty="0">
                          <a:latin typeface="Calibri"/>
                          <a:cs typeface="Calibri"/>
                        </a:rPr>
                        <a:t>IF-Then-Else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T="203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5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Arrow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406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150" dirty="0">
                          <a:latin typeface="Calibri"/>
                          <a:cs typeface="Calibri"/>
                        </a:rPr>
                        <a:t>Denotes</a:t>
                      </a:r>
                      <a:r>
                        <a:rPr sz="215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1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50" b="1" spc="5" dirty="0">
                          <a:solidFill>
                            <a:srgbClr val="B80000"/>
                          </a:solidFill>
                          <a:latin typeface="Calibri"/>
                          <a:cs typeface="Calibri"/>
                        </a:rPr>
                        <a:t>Direction</a:t>
                      </a:r>
                      <a:r>
                        <a:rPr sz="2150" b="1" spc="145" dirty="0">
                          <a:solidFill>
                            <a:srgbClr val="B8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5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1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50" b="1" spc="10" dirty="0">
                          <a:solidFill>
                            <a:srgbClr val="B80000"/>
                          </a:solidFill>
                          <a:latin typeface="Calibri"/>
                          <a:cs typeface="Calibri"/>
                        </a:rPr>
                        <a:t>logic</a:t>
                      </a:r>
                      <a:endParaRPr sz="2150">
                        <a:latin typeface="Calibri"/>
                        <a:cs typeface="Calibri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150" b="1" spc="10" dirty="0">
                          <a:solidFill>
                            <a:srgbClr val="B80000"/>
                          </a:solidFill>
                          <a:latin typeface="Calibri"/>
                          <a:cs typeface="Calibri"/>
                        </a:rPr>
                        <a:t>flow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00" y="213994"/>
            <a:ext cx="909320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430780" algn="l"/>
                <a:tab pos="9079865" algn="l"/>
              </a:tabLst>
            </a:pPr>
            <a:r>
              <a:rPr u="heavy" spc="5" dirty="0">
                <a:solidFill>
                  <a:srgbClr val="B80000"/>
                </a:solidFill>
                <a:uFill>
                  <a:solidFill>
                    <a:srgbClr val="333E50"/>
                  </a:solidFill>
                </a:uFill>
              </a:rPr>
              <a:t> 	</a:t>
            </a:r>
            <a:r>
              <a:rPr u="heavy" dirty="0">
                <a:solidFill>
                  <a:srgbClr val="B80000"/>
                </a:solidFill>
                <a:uFill>
                  <a:solidFill>
                    <a:srgbClr val="333E50"/>
                  </a:solidFill>
                </a:uFill>
              </a:rPr>
              <a:t>Flowchart</a:t>
            </a:r>
            <a:r>
              <a:rPr u="heavy" spc="-85" dirty="0">
                <a:solidFill>
                  <a:srgbClr val="B80000"/>
                </a:solidFill>
                <a:uFill>
                  <a:solidFill>
                    <a:srgbClr val="333E50"/>
                  </a:solidFill>
                </a:uFill>
              </a:rPr>
              <a:t> </a:t>
            </a:r>
            <a:r>
              <a:rPr u="heavy" spc="10" dirty="0">
                <a:solidFill>
                  <a:srgbClr val="B80000"/>
                </a:solidFill>
                <a:uFill>
                  <a:solidFill>
                    <a:srgbClr val="333E50"/>
                  </a:solidFill>
                </a:uFill>
              </a:rPr>
              <a:t>Symbols	</a:t>
            </a:r>
          </a:p>
        </p:txBody>
      </p:sp>
      <p:sp>
        <p:nvSpPr>
          <p:cNvPr id="5" name="object 5"/>
          <p:cNvSpPr/>
          <p:nvPr/>
        </p:nvSpPr>
        <p:spPr>
          <a:xfrm>
            <a:off x="2748026" y="1757426"/>
            <a:ext cx="1676400" cy="457200"/>
          </a:xfrm>
          <a:custGeom>
            <a:avLst/>
            <a:gdLst/>
            <a:ahLst/>
            <a:cxnLst/>
            <a:rect l="l" t="t" r="r" b="b"/>
            <a:pathLst>
              <a:path w="1676400" h="457200">
                <a:moveTo>
                  <a:pt x="269621" y="0"/>
                </a:moveTo>
                <a:lnTo>
                  <a:pt x="1406652" y="0"/>
                </a:lnTo>
                <a:lnTo>
                  <a:pt x="1455137" y="3679"/>
                </a:lnTo>
                <a:lnTo>
                  <a:pt x="1500773" y="14288"/>
                </a:lnTo>
                <a:lnTo>
                  <a:pt x="1542796" y="31185"/>
                </a:lnTo>
                <a:lnTo>
                  <a:pt x="1580444" y="53726"/>
                </a:lnTo>
                <a:lnTo>
                  <a:pt x="1612956" y="81269"/>
                </a:lnTo>
                <a:lnTo>
                  <a:pt x="1639570" y="113171"/>
                </a:lnTo>
                <a:lnTo>
                  <a:pt x="1659523" y="148788"/>
                </a:lnTo>
                <a:lnTo>
                  <a:pt x="1672053" y="187479"/>
                </a:lnTo>
                <a:lnTo>
                  <a:pt x="1676400" y="228600"/>
                </a:lnTo>
                <a:lnTo>
                  <a:pt x="1672053" y="269687"/>
                </a:lnTo>
                <a:lnTo>
                  <a:pt x="1659523" y="308360"/>
                </a:lnTo>
                <a:lnTo>
                  <a:pt x="1639569" y="343972"/>
                </a:lnTo>
                <a:lnTo>
                  <a:pt x="1612956" y="375878"/>
                </a:lnTo>
                <a:lnTo>
                  <a:pt x="1580444" y="403431"/>
                </a:lnTo>
                <a:lnTo>
                  <a:pt x="1542795" y="425986"/>
                </a:lnTo>
                <a:lnTo>
                  <a:pt x="1500773" y="442896"/>
                </a:lnTo>
                <a:lnTo>
                  <a:pt x="1455137" y="453516"/>
                </a:lnTo>
                <a:lnTo>
                  <a:pt x="1406652" y="457200"/>
                </a:lnTo>
                <a:lnTo>
                  <a:pt x="269621" y="457200"/>
                </a:lnTo>
                <a:lnTo>
                  <a:pt x="221139" y="453516"/>
                </a:lnTo>
                <a:lnTo>
                  <a:pt x="175515" y="442896"/>
                </a:lnTo>
                <a:lnTo>
                  <a:pt x="133509" y="425986"/>
                </a:lnTo>
                <a:lnTo>
                  <a:pt x="95881" y="403431"/>
                </a:lnTo>
                <a:lnTo>
                  <a:pt x="63390" y="375878"/>
                </a:lnTo>
                <a:lnTo>
                  <a:pt x="36797" y="343972"/>
                </a:lnTo>
                <a:lnTo>
                  <a:pt x="16860" y="308360"/>
                </a:lnTo>
                <a:lnTo>
                  <a:pt x="4341" y="269687"/>
                </a:lnTo>
                <a:lnTo>
                  <a:pt x="0" y="228600"/>
                </a:lnTo>
                <a:lnTo>
                  <a:pt x="4341" y="187479"/>
                </a:lnTo>
                <a:lnTo>
                  <a:pt x="16860" y="148788"/>
                </a:lnTo>
                <a:lnTo>
                  <a:pt x="36797" y="113171"/>
                </a:lnTo>
                <a:lnTo>
                  <a:pt x="63390" y="81269"/>
                </a:lnTo>
                <a:lnTo>
                  <a:pt x="95881" y="53726"/>
                </a:lnTo>
                <a:lnTo>
                  <a:pt x="133509" y="31185"/>
                </a:lnTo>
                <a:lnTo>
                  <a:pt x="175515" y="14288"/>
                </a:lnTo>
                <a:lnTo>
                  <a:pt x="221139" y="3679"/>
                </a:lnTo>
                <a:lnTo>
                  <a:pt x="269621" y="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9426" y="2519426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762000"/>
                </a:moveTo>
                <a:lnTo>
                  <a:pt x="426719" y="0"/>
                </a:lnTo>
                <a:lnTo>
                  <a:pt x="2133600" y="0"/>
                </a:lnTo>
                <a:lnTo>
                  <a:pt x="1706879" y="762000"/>
                </a:lnTo>
                <a:lnTo>
                  <a:pt x="0" y="7620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9426" y="3586226"/>
            <a:ext cx="1981200" cy="762000"/>
          </a:xfrm>
          <a:custGeom>
            <a:avLst/>
            <a:gdLst/>
            <a:ahLst/>
            <a:cxnLst/>
            <a:rect l="l" t="t" r="r" b="b"/>
            <a:pathLst>
              <a:path w="1981200" h="762000">
                <a:moveTo>
                  <a:pt x="0" y="762000"/>
                </a:moveTo>
                <a:lnTo>
                  <a:pt x="1981200" y="762000"/>
                </a:lnTo>
                <a:lnTo>
                  <a:pt x="1981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0426" y="4576826"/>
            <a:ext cx="1447800" cy="990600"/>
          </a:xfrm>
          <a:custGeom>
            <a:avLst/>
            <a:gdLst/>
            <a:ahLst/>
            <a:cxnLst/>
            <a:rect l="l" t="t" r="r" b="b"/>
            <a:pathLst>
              <a:path w="1447800" h="990600">
                <a:moveTo>
                  <a:pt x="0" y="495300"/>
                </a:moveTo>
                <a:lnTo>
                  <a:pt x="723900" y="0"/>
                </a:lnTo>
                <a:lnTo>
                  <a:pt x="1447800" y="495300"/>
                </a:lnTo>
                <a:lnTo>
                  <a:pt x="723900" y="990600"/>
                </a:lnTo>
                <a:lnTo>
                  <a:pt x="0" y="4953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4098" y="6014427"/>
            <a:ext cx="1600200" cy="175895"/>
          </a:xfrm>
          <a:custGeom>
            <a:avLst/>
            <a:gdLst/>
            <a:ahLst/>
            <a:cxnLst/>
            <a:rect l="l" t="t" r="r" b="b"/>
            <a:pathLst>
              <a:path w="1600200" h="175895">
                <a:moveTo>
                  <a:pt x="1442339" y="0"/>
                </a:moveTo>
                <a:lnTo>
                  <a:pt x="1433702" y="2476"/>
                </a:lnTo>
                <a:lnTo>
                  <a:pt x="1429892" y="9372"/>
                </a:lnTo>
                <a:lnTo>
                  <a:pt x="1425955" y="16268"/>
                </a:lnTo>
                <a:lnTo>
                  <a:pt x="1428496" y="24968"/>
                </a:lnTo>
                <a:lnTo>
                  <a:pt x="1515699" y="73554"/>
                </a:lnTo>
                <a:lnTo>
                  <a:pt x="1570863" y="73609"/>
                </a:lnTo>
                <a:lnTo>
                  <a:pt x="1570863" y="102184"/>
                </a:lnTo>
                <a:lnTo>
                  <a:pt x="1515556" y="102184"/>
                </a:lnTo>
                <a:lnTo>
                  <a:pt x="1428368" y="150533"/>
                </a:lnTo>
                <a:lnTo>
                  <a:pt x="1425828" y="159232"/>
                </a:lnTo>
                <a:lnTo>
                  <a:pt x="1433449" y="173024"/>
                </a:lnTo>
                <a:lnTo>
                  <a:pt x="1442212" y="175526"/>
                </a:lnTo>
                <a:lnTo>
                  <a:pt x="1574473" y="102184"/>
                </a:lnTo>
                <a:lnTo>
                  <a:pt x="1570863" y="102184"/>
                </a:lnTo>
                <a:lnTo>
                  <a:pt x="1574572" y="102129"/>
                </a:lnTo>
                <a:lnTo>
                  <a:pt x="1600200" y="87922"/>
                </a:lnTo>
                <a:lnTo>
                  <a:pt x="1442339" y="0"/>
                </a:lnTo>
                <a:close/>
              </a:path>
              <a:path w="1600200" h="175895">
                <a:moveTo>
                  <a:pt x="1541395" y="87861"/>
                </a:moveTo>
                <a:lnTo>
                  <a:pt x="1515655" y="102129"/>
                </a:lnTo>
                <a:lnTo>
                  <a:pt x="1570863" y="102184"/>
                </a:lnTo>
                <a:lnTo>
                  <a:pt x="1570863" y="100380"/>
                </a:lnTo>
                <a:lnTo>
                  <a:pt x="1563877" y="100380"/>
                </a:lnTo>
                <a:lnTo>
                  <a:pt x="1541395" y="87861"/>
                </a:lnTo>
                <a:close/>
              </a:path>
              <a:path w="1600200" h="175895">
                <a:moveTo>
                  <a:pt x="126" y="72047"/>
                </a:moveTo>
                <a:lnTo>
                  <a:pt x="0" y="100622"/>
                </a:lnTo>
                <a:lnTo>
                  <a:pt x="1515655" y="102129"/>
                </a:lnTo>
                <a:lnTo>
                  <a:pt x="1541395" y="87861"/>
                </a:lnTo>
                <a:lnTo>
                  <a:pt x="1515699" y="73554"/>
                </a:lnTo>
                <a:lnTo>
                  <a:pt x="126" y="72047"/>
                </a:lnTo>
                <a:close/>
              </a:path>
              <a:path w="1600200" h="175895">
                <a:moveTo>
                  <a:pt x="1563877" y="75399"/>
                </a:moveTo>
                <a:lnTo>
                  <a:pt x="1541395" y="87861"/>
                </a:lnTo>
                <a:lnTo>
                  <a:pt x="1563877" y="100380"/>
                </a:lnTo>
                <a:lnTo>
                  <a:pt x="1563877" y="75399"/>
                </a:lnTo>
                <a:close/>
              </a:path>
              <a:path w="1600200" h="175895">
                <a:moveTo>
                  <a:pt x="1570863" y="75399"/>
                </a:moveTo>
                <a:lnTo>
                  <a:pt x="1563877" y="75399"/>
                </a:lnTo>
                <a:lnTo>
                  <a:pt x="1563877" y="100380"/>
                </a:lnTo>
                <a:lnTo>
                  <a:pt x="1570863" y="100380"/>
                </a:lnTo>
                <a:lnTo>
                  <a:pt x="1570863" y="75399"/>
                </a:lnTo>
                <a:close/>
              </a:path>
              <a:path w="1600200" h="175895">
                <a:moveTo>
                  <a:pt x="1515699" y="73554"/>
                </a:moveTo>
                <a:lnTo>
                  <a:pt x="1541395" y="87861"/>
                </a:lnTo>
                <a:lnTo>
                  <a:pt x="1563877" y="75399"/>
                </a:lnTo>
                <a:lnTo>
                  <a:pt x="1570863" y="75399"/>
                </a:lnTo>
                <a:lnTo>
                  <a:pt x="1570863" y="73609"/>
                </a:lnTo>
                <a:lnTo>
                  <a:pt x="1515699" y="73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025" y="609282"/>
            <a:ext cx="650494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0" dirty="0"/>
              <a:t>T</a:t>
            </a:r>
            <a:r>
              <a:rPr spc="30" dirty="0"/>
              <a:t>h</a:t>
            </a:r>
            <a:r>
              <a:rPr spc="15" dirty="0"/>
              <a:t>e</a:t>
            </a:r>
            <a:r>
              <a:rPr spc="-105" dirty="0"/>
              <a:t> </a:t>
            </a:r>
            <a:r>
              <a:rPr spc="25" dirty="0"/>
              <a:t>La</a:t>
            </a:r>
            <a:r>
              <a:rPr spc="30" dirty="0"/>
              <a:t>ngu</a:t>
            </a:r>
            <a:r>
              <a:rPr spc="25" dirty="0"/>
              <a:t>a</a:t>
            </a:r>
            <a:r>
              <a:rPr spc="30" dirty="0"/>
              <a:t>g</a:t>
            </a:r>
            <a:r>
              <a:rPr spc="15" dirty="0"/>
              <a:t>e</a:t>
            </a:r>
            <a:r>
              <a:rPr spc="-260" dirty="0"/>
              <a:t> </a:t>
            </a:r>
            <a:r>
              <a:rPr spc="25" dirty="0"/>
              <a:t>o</a:t>
            </a:r>
            <a:r>
              <a:rPr spc="5" dirty="0"/>
              <a:t>f</a:t>
            </a:r>
            <a:r>
              <a:rPr spc="-70" dirty="0"/>
              <a:t> </a:t>
            </a:r>
            <a:r>
              <a:rPr spc="15" dirty="0"/>
              <a:t>a</a:t>
            </a:r>
            <a:r>
              <a:rPr spc="-5" dirty="0"/>
              <a:t> </a:t>
            </a:r>
            <a:r>
              <a:rPr spc="40" dirty="0"/>
              <a:t>C</a:t>
            </a:r>
            <a:r>
              <a:rPr spc="25" dirty="0"/>
              <a:t>o</a:t>
            </a:r>
            <a:r>
              <a:rPr spc="30" dirty="0"/>
              <a:t>mpu</a:t>
            </a:r>
            <a:r>
              <a:rPr spc="-95" dirty="0"/>
              <a:t>t</a:t>
            </a:r>
            <a:r>
              <a:rPr spc="5" dirty="0"/>
              <a:t>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025" y="1794827"/>
            <a:ext cx="7712709" cy="4250522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84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dirty="0">
                <a:latin typeface="Calibri"/>
                <a:cs typeface="Calibri"/>
              </a:rPr>
              <a:t>When </a:t>
            </a:r>
            <a:r>
              <a:rPr sz="2750" spc="30" dirty="0">
                <a:latin typeface="Calibri"/>
                <a:cs typeface="Calibri"/>
              </a:rPr>
              <a:t>you </a:t>
            </a:r>
            <a:r>
              <a:rPr sz="2750" spc="-10" dirty="0">
                <a:latin typeface="Calibri"/>
                <a:cs typeface="Calibri"/>
              </a:rPr>
              <a:t>press </a:t>
            </a:r>
            <a:r>
              <a:rPr sz="2750" spc="15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750" spc="25" dirty="0">
                <a:latin typeface="Calibri"/>
                <a:cs typeface="Calibri"/>
              </a:rPr>
              <a:t>on </a:t>
            </a:r>
            <a:r>
              <a:rPr sz="2750" spc="10" dirty="0">
                <a:latin typeface="Calibri"/>
                <a:cs typeface="Calibri"/>
              </a:rPr>
              <a:t>your </a:t>
            </a:r>
            <a:r>
              <a:rPr sz="2750" spc="-10" dirty="0">
                <a:latin typeface="Calibri"/>
                <a:cs typeface="Calibri"/>
              </a:rPr>
              <a:t>keyboard,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the </a:t>
            </a:r>
            <a:r>
              <a:rPr sz="2750" spc="5" dirty="0">
                <a:latin typeface="Calibri"/>
                <a:cs typeface="Calibri"/>
              </a:rPr>
              <a:t>computer 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displays</a:t>
            </a:r>
            <a:r>
              <a:rPr sz="2750" spc="240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A </a:t>
            </a:r>
            <a:r>
              <a:rPr sz="2750" spc="30" dirty="0">
                <a:latin typeface="Calibri"/>
                <a:cs typeface="Calibri"/>
              </a:rPr>
              <a:t>on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screen.</a:t>
            </a:r>
            <a:r>
              <a:rPr sz="2750" spc="175" dirty="0">
                <a:latin typeface="Calibri"/>
                <a:cs typeface="Calibri"/>
              </a:rPr>
              <a:t> </a:t>
            </a:r>
            <a:endParaRPr lang="en-US" sz="2750" spc="175" dirty="0">
              <a:latin typeface="Calibri"/>
              <a:cs typeface="Calibri"/>
            </a:endParaRPr>
          </a:p>
          <a:p>
            <a:pPr marL="241300" marR="5080" indent="-229235">
              <a:lnSpc>
                <a:spcPct val="92200"/>
              </a:lnSpc>
              <a:spcBef>
                <a:spcPts val="384"/>
              </a:spcBef>
              <a:buFont typeface="Arial MT"/>
              <a:buChar char="•"/>
              <a:tabLst>
                <a:tab pos="241935" algn="l"/>
              </a:tabLst>
            </a:pPr>
            <a:endParaRPr lang="en-US" sz="2750" spc="175" dirty="0">
              <a:latin typeface="Calibri"/>
              <a:cs typeface="Calibri"/>
            </a:endParaRPr>
          </a:p>
          <a:p>
            <a:pPr marL="241300" marR="5080" indent="-229235">
              <a:lnSpc>
                <a:spcPct val="92200"/>
              </a:lnSpc>
              <a:spcBef>
                <a:spcPts val="384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But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what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is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actually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stored </a:t>
            </a:r>
            <a:r>
              <a:rPr sz="2750" spc="-60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inside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5" dirty="0">
                <a:latin typeface="Calibri"/>
                <a:cs typeface="Calibri"/>
              </a:rPr>
              <a:t>computer’s </a:t>
            </a:r>
            <a:r>
              <a:rPr sz="2750" spc="15" dirty="0">
                <a:latin typeface="Calibri"/>
                <a:cs typeface="Calibri"/>
              </a:rPr>
              <a:t>main </a:t>
            </a:r>
            <a:r>
              <a:rPr sz="2750" spc="25" dirty="0">
                <a:latin typeface="Calibri"/>
                <a:cs typeface="Calibri"/>
              </a:rPr>
              <a:t>memory? </a:t>
            </a:r>
            <a:endParaRPr lang="en-US" sz="2750" spc="25" dirty="0">
              <a:latin typeface="Calibri"/>
              <a:cs typeface="Calibri"/>
            </a:endParaRPr>
          </a:p>
          <a:p>
            <a:pPr marL="241300" marR="5080" indent="-229235">
              <a:lnSpc>
                <a:spcPct val="92200"/>
              </a:lnSpc>
              <a:spcBef>
                <a:spcPts val="384"/>
              </a:spcBef>
              <a:buFont typeface="Arial MT"/>
              <a:buChar char="•"/>
              <a:tabLst>
                <a:tab pos="241935" algn="l"/>
              </a:tabLst>
            </a:pPr>
            <a:endParaRPr lang="en-US" sz="2750" spc="10" dirty="0">
              <a:solidFill>
                <a:srgbClr val="006FC0"/>
              </a:solidFill>
              <a:latin typeface="Calibri"/>
              <a:cs typeface="Calibri"/>
            </a:endParaRPr>
          </a:p>
          <a:p>
            <a:pPr marL="241300" marR="5080" indent="-229235">
              <a:lnSpc>
                <a:spcPct val="92200"/>
              </a:lnSpc>
              <a:spcBef>
                <a:spcPts val="384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10" dirty="0">
                <a:solidFill>
                  <a:srgbClr val="006FC0"/>
                </a:solidFill>
                <a:latin typeface="Calibri"/>
                <a:cs typeface="Calibri"/>
              </a:rPr>
              <a:t>What </a:t>
            </a:r>
            <a:r>
              <a:rPr sz="2750" spc="-15" dirty="0">
                <a:solidFill>
                  <a:srgbClr val="006FC0"/>
                </a:solidFill>
                <a:latin typeface="Calibri"/>
                <a:cs typeface="Calibri"/>
              </a:rPr>
              <a:t>is </a:t>
            </a:r>
            <a:r>
              <a:rPr sz="2750" spc="-1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 language</a:t>
            </a:r>
            <a:r>
              <a:rPr sz="2750" spc="1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2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750" spc="-1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750" spc="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006FC0"/>
                </a:solidFill>
                <a:latin typeface="Calibri"/>
                <a:cs typeface="Calibri"/>
              </a:rPr>
              <a:t>computer?</a:t>
            </a:r>
            <a:r>
              <a:rPr sz="2750" spc="1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endParaRPr lang="en-US" sz="2750" spc="135" dirty="0">
              <a:solidFill>
                <a:srgbClr val="006FC0"/>
              </a:solidFill>
              <a:latin typeface="Calibri"/>
              <a:cs typeface="Calibri"/>
            </a:endParaRPr>
          </a:p>
          <a:p>
            <a:pPr marL="241300" marR="5080" indent="-229235">
              <a:lnSpc>
                <a:spcPct val="92200"/>
              </a:lnSpc>
              <a:spcBef>
                <a:spcPts val="384"/>
              </a:spcBef>
              <a:buFont typeface="Arial MT"/>
              <a:buChar char="•"/>
              <a:tabLst>
                <a:tab pos="241935" algn="l"/>
              </a:tabLst>
            </a:pPr>
            <a:endParaRPr lang="en-US" sz="2750" spc="25" dirty="0">
              <a:latin typeface="Calibri"/>
              <a:cs typeface="Calibri"/>
            </a:endParaRPr>
          </a:p>
          <a:p>
            <a:pPr marL="241300" marR="5080" indent="-229235">
              <a:lnSpc>
                <a:spcPct val="92200"/>
              </a:lnSpc>
              <a:spcBef>
                <a:spcPts val="384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25" dirty="0">
                <a:latin typeface="Calibri"/>
                <a:cs typeface="Calibri"/>
              </a:rPr>
              <a:t>How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does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it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06FC0"/>
                </a:solidFill>
                <a:latin typeface="Calibri"/>
                <a:cs typeface="Calibri"/>
              </a:rPr>
              <a:t>store </a:t>
            </a:r>
            <a:r>
              <a:rPr sz="2750" spc="-5" dirty="0">
                <a:latin typeface="Calibri"/>
                <a:cs typeface="Calibri"/>
              </a:rPr>
              <a:t>whatever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spc="30" dirty="0">
                <a:latin typeface="Calibri"/>
                <a:cs typeface="Calibri"/>
              </a:rPr>
              <a:t>you</a:t>
            </a:r>
            <a:r>
              <a:rPr sz="2750" spc="-6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type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30" dirty="0">
                <a:latin typeface="Calibri"/>
                <a:cs typeface="Calibri"/>
              </a:rPr>
              <a:t>on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keyboard?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6026" y="6443662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313690"/>
            <a:ext cx="591375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B80000"/>
                </a:solidFill>
              </a:rPr>
              <a:t>R</a:t>
            </a:r>
            <a:r>
              <a:rPr sz="3950" spc="65" dirty="0">
                <a:solidFill>
                  <a:srgbClr val="B80000"/>
                </a:solidFill>
              </a:rPr>
              <a:t>e</a:t>
            </a:r>
            <a:r>
              <a:rPr sz="3950" spc="20" dirty="0">
                <a:solidFill>
                  <a:srgbClr val="B80000"/>
                </a:solidFill>
              </a:rPr>
              <a:t>l</a:t>
            </a:r>
            <a:r>
              <a:rPr sz="3950" spc="-65" dirty="0">
                <a:solidFill>
                  <a:srgbClr val="B80000"/>
                </a:solidFill>
              </a:rPr>
              <a:t>a</a:t>
            </a:r>
            <a:r>
              <a:rPr sz="3950" spc="-30" dirty="0">
                <a:solidFill>
                  <a:srgbClr val="B80000"/>
                </a:solidFill>
              </a:rPr>
              <a:t>t</a:t>
            </a:r>
            <a:r>
              <a:rPr sz="3950" spc="20" dirty="0">
                <a:solidFill>
                  <a:srgbClr val="B80000"/>
                </a:solidFill>
              </a:rPr>
              <a:t>i</a:t>
            </a:r>
            <a:r>
              <a:rPr sz="3950" spc="-35" dirty="0">
                <a:solidFill>
                  <a:srgbClr val="B80000"/>
                </a:solidFill>
              </a:rPr>
              <a:t>o</a:t>
            </a:r>
            <a:r>
              <a:rPr sz="3950" spc="-30" dirty="0">
                <a:solidFill>
                  <a:srgbClr val="B80000"/>
                </a:solidFill>
              </a:rPr>
              <a:t>n</a:t>
            </a:r>
            <a:r>
              <a:rPr sz="3950" spc="10" dirty="0">
                <a:solidFill>
                  <a:srgbClr val="B80000"/>
                </a:solidFill>
              </a:rPr>
              <a:t>al</a:t>
            </a:r>
            <a:r>
              <a:rPr sz="3950" spc="-275" dirty="0">
                <a:solidFill>
                  <a:srgbClr val="B80000"/>
                </a:solidFill>
              </a:rPr>
              <a:t> </a:t>
            </a:r>
            <a:r>
              <a:rPr sz="3950" spc="10" dirty="0">
                <a:solidFill>
                  <a:srgbClr val="B80000"/>
                </a:solidFill>
              </a:rPr>
              <a:t>/</a:t>
            </a:r>
            <a:r>
              <a:rPr sz="3950" spc="-15" dirty="0">
                <a:solidFill>
                  <a:srgbClr val="B80000"/>
                </a:solidFill>
              </a:rPr>
              <a:t> </a:t>
            </a:r>
            <a:r>
              <a:rPr sz="3950" spc="60" dirty="0">
                <a:solidFill>
                  <a:srgbClr val="B80000"/>
                </a:solidFill>
              </a:rPr>
              <a:t>L</a:t>
            </a:r>
            <a:r>
              <a:rPr sz="3950" spc="35" dirty="0">
                <a:solidFill>
                  <a:srgbClr val="B80000"/>
                </a:solidFill>
              </a:rPr>
              <a:t>o</a:t>
            </a:r>
            <a:r>
              <a:rPr sz="3950" spc="10" dirty="0">
                <a:solidFill>
                  <a:srgbClr val="B80000"/>
                </a:solidFill>
              </a:rPr>
              <a:t>g</a:t>
            </a:r>
            <a:r>
              <a:rPr sz="3950" spc="30" dirty="0">
                <a:solidFill>
                  <a:srgbClr val="B80000"/>
                </a:solidFill>
              </a:rPr>
              <a:t>i</a:t>
            </a:r>
            <a:r>
              <a:rPr sz="3950" spc="-35" dirty="0">
                <a:solidFill>
                  <a:srgbClr val="B80000"/>
                </a:solidFill>
              </a:rPr>
              <a:t>c</a:t>
            </a:r>
            <a:r>
              <a:rPr sz="3950" spc="10" dirty="0">
                <a:solidFill>
                  <a:srgbClr val="B80000"/>
                </a:solidFill>
              </a:rPr>
              <a:t>al</a:t>
            </a:r>
            <a:r>
              <a:rPr sz="3950" spc="-275" dirty="0">
                <a:solidFill>
                  <a:srgbClr val="B80000"/>
                </a:solidFill>
              </a:rPr>
              <a:t> </a:t>
            </a:r>
            <a:r>
              <a:rPr sz="3950" spc="30" dirty="0">
                <a:solidFill>
                  <a:srgbClr val="B80000"/>
                </a:solidFill>
              </a:rPr>
              <a:t>O</a:t>
            </a:r>
            <a:r>
              <a:rPr sz="3950" spc="40" dirty="0">
                <a:solidFill>
                  <a:srgbClr val="B80000"/>
                </a:solidFill>
              </a:rPr>
              <a:t>p</a:t>
            </a:r>
            <a:r>
              <a:rPr sz="3950" spc="65" dirty="0">
                <a:solidFill>
                  <a:srgbClr val="B80000"/>
                </a:solidFill>
              </a:rPr>
              <a:t>e</a:t>
            </a:r>
            <a:r>
              <a:rPr sz="3950" spc="-15" dirty="0">
                <a:solidFill>
                  <a:srgbClr val="B80000"/>
                </a:solidFill>
              </a:rPr>
              <a:t>r</a:t>
            </a:r>
            <a:r>
              <a:rPr sz="3950" spc="-65" dirty="0">
                <a:solidFill>
                  <a:srgbClr val="B80000"/>
                </a:solidFill>
              </a:rPr>
              <a:t>a</a:t>
            </a:r>
            <a:r>
              <a:rPr sz="3950" spc="-105" dirty="0">
                <a:solidFill>
                  <a:srgbClr val="B80000"/>
                </a:solidFill>
              </a:rPr>
              <a:t>t</a:t>
            </a:r>
            <a:r>
              <a:rPr sz="3950" spc="35" dirty="0">
                <a:solidFill>
                  <a:srgbClr val="B80000"/>
                </a:solidFill>
              </a:rPr>
              <a:t>o</a:t>
            </a:r>
            <a:r>
              <a:rPr sz="3950" spc="-90" dirty="0">
                <a:solidFill>
                  <a:srgbClr val="B80000"/>
                </a:solidFill>
              </a:rPr>
              <a:t>r</a:t>
            </a:r>
            <a:r>
              <a:rPr sz="3950" spc="10" dirty="0">
                <a:solidFill>
                  <a:srgbClr val="B80000"/>
                </a:solidFill>
              </a:rPr>
              <a:t>s</a:t>
            </a:r>
            <a:endParaRPr sz="395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2147951"/>
          <a:ext cx="8229600" cy="363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Relational</a:t>
                      </a:r>
                      <a:r>
                        <a:rPr sz="24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Operators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750" b="1" spc="20" dirty="0">
                          <a:latin typeface="Arial"/>
                          <a:cs typeface="Arial"/>
                        </a:rPr>
                        <a:t>Operator</a:t>
                      </a:r>
                      <a:endParaRPr sz="27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750" b="1" spc="15" dirty="0">
                          <a:latin typeface="Arial"/>
                          <a:cs typeface="Arial"/>
                        </a:rPr>
                        <a:t>Description</a:t>
                      </a:r>
                      <a:endParaRPr sz="27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000" b="1" spc="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eat</a:t>
                      </a:r>
                      <a:r>
                        <a:rPr sz="2000" b="1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b="1" spc="-15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ess</a:t>
                      </a:r>
                      <a:r>
                        <a:rPr sz="2000" b="1" spc="-114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spc="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qu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sz="2000" b="1" spc="-15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000080"/>
                          </a:solidFill>
                          <a:latin typeface="Symbol"/>
                          <a:cs typeface="Symbol"/>
                        </a:rPr>
                        <a:t>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000" b="1" spc="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eat</a:t>
                      </a:r>
                      <a:r>
                        <a:rPr sz="2000" b="1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b="1" spc="-15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2000" b="1" spc="-7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b="1" spc="-7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spc="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qu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sz="2000" b="1" spc="-15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150"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solidFill>
                            <a:srgbClr val="000080"/>
                          </a:solidFill>
                          <a:latin typeface="Symbol"/>
                          <a:cs typeface="Symbol"/>
                        </a:rPr>
                        <a:t>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ess</a:t>
                      </a:r>
                      <a:r>
                        <a:rPr sz="2000" b="1" spc="-114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2000" b="1" spc="-7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b="1" spc="-7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spc="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qu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sz="2000" b="1" spc="-15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611"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000080"/>
                          </a:solidFill>
                          <a:latin typeface="Symbol"/>
                          <a:cs typeface="Symbol"/>
                        </a:rPr>
                        <a:t>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b="1" spc="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1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spc="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qu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sz="2000" b="1" spc="-15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8100" y="9906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025" y="609282"/>
            <a:ext cx="650494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0" dirty="0"/>
              <a:t>T</a:t>
            </a:r>
            <a:r>
              <a:rPr spc="30" dirty="0"/>
              <a:t>h</a:t>
            </a:r>
            <a:r>
              <a:rPr spc="15" dirty="0"/>
              <a:t>e</a:t>
            </a:r>
            <a:r>
              <a:rPr spc="-105" dirty="0"/>
              <a:t> </a:t>
            </a:r>
            <a:r>
              <a:rPr spc="25" dirty="0"/>
              <a:t>La</a:t>
            </a:r>
            <a:r>
              <a:rPr spc="30" dirty="0"/>
              <a:t>ngu</a:t>
            </a:r>
            <a:r>
              <a:rPr spc="25" dirty="0"/>
              <a:t>a</a:t>
            </a:r>
            <a:r>
              <a:rPr spc="30" dirty="0"/>
              <a:t>g</a:t>
            </a:r>
            <a:r>
              <a:rPr spc="15" dirty="0"/>
              <a:t>e</a:t>
            </a:r>
            <a:r>
              <a:rPr spc="-260" dirty="0"/>
              <a:t> </a:t>
            </a:r>
            <a:r>
              <a:rPr spc="25" dirty="0"/>
              <a:t>o</a:t>
            </a:r>
            <a:r>
              <a:rPr spc="5" dirty="0"/>
              <a:t>f</a:t>
            </a:r>
            <a:r>
              <a:rPr spc="-70" dirty="0"/>
              <a:t> </a:t>
            </a:r>
            <a:r>
              <a:rPr spc="15" dirty="0"/>
              <a:t>a</a:t>
            </a:r>
            <a:r>
              <a:rPr spc="-5" dirty="0"/>
              <a:t> </a:t>
            </a:r>
            <a:r>
              <a:rPr spc="40" dirty="0"/>
              <a:t>C</a:t>
            </a:r>
            <a:r>
              <a:rPr spc="25" dirty="0"/>
              <a:t>o</a:t>
            </a:r>
            <a:r>
              <a:rPr spc="30" dirty="0"/>
              <a:t>mpu</a:t>
            </a:r>
            <a:r>
              <a:rPr spc="-95" dirty="0"/>
              <a:t>t</a:t>
            </a:r>
            <a:r>
              <a:rPr spc="5" dirty="0"/>
              <a:t>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025" y="1794827"/>
            <a:ext cx="7679055" cy="461934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1300" marR="391160" indent="-229235">
              <a:lnSpc>
                <a:spcPct val="92200"/>
              </a:lnSpc>
              <a:spcBef>
                <a:spcPts val="384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dirty="0">
                <a:latin typeface="Calibri"/>
                <a:cs typeface="Calibri"/>
              </a:rPr>
              <a:t>Electrical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signals</a:t>
            </a:r>
            <a:r>
              <a:rPr sz="2750" spc="240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are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used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inside</a:t>
            </a:r>
            <a:r>
              <a:rPr sz="2750" spc="24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the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computer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to </a:t>
            </a:r>
            <a:r>
              <a:rPr sz="2750" spc="-60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process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information.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There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are</a:t>
            </a:r>
            <a:r>
              <a:rPr sz="2750" spc="-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two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types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electrical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signals:</a:t>
            </a:r>
            <a:r>
              <a:rPr sz="2750" spc="275" dirty="0">
                <a:latin typeface="Calibri"/>
                <a:cs typeface="Calibri"/>
              </a:rPr>
              <a:t> </a:t>
            </a:r>
            <a:r>
              <a:rPr sz="2750" spc="10" dirty="0">
                <a:solidFill>
                  <a:srgbClr val="006FC0"/>
                </a:solidFill>
                <a:latin typeface="Calibri"/>
                <a:cs typeface="Calibri"/>
              </a:rPr>
              <a:t>analog</a:t>
            </a:r>
            <a:r>
              <a:rPr sz="275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20" dirty="0">
                <a:solidFill>
                  <a:srgbClr val="006FC0"/>
                </a:solidFill>
                <a:latin typeface="Calibri"/>
                <a:cs typeface="Calibri"/>
              </a:rPr>
              <a:t>digital</a:t>
            </a:r>
            <a:r>
              <a:rPr sz="2750" spc="-20" dirty="0">
                <a:latin typeface="Calibri"/>
                <a:cs typeface="Calibri"/>
              </a:rPr>
              <a:t>.</a:t>
            </a:r>
            <a:endParaRPr sz="2750" dirty="0">
              <a:latin typeface="Calibri"/>
              <a:cs typeface="Calibri"/>
            </a:endParaRPr>
          </a:p>
          <a:p>
            <a:pPr marL="699135" marR="729615" lvl="1" indent="-229235">
              <a:lnSpc>
                <a:spcPct val="90000"/>
              </a:lnSpc>
              <a:spcBef>
                <a:spcPts val="565"/>
              </a:spcBef>
              <a:buFont typeface="Arial MT"/>
              <a:buChar char="•"/>
              <a:tabLst>
                <a:tab pos="699770" algn="l"/>
              </a:tabLst>
            </a:pPr>
            <a:endParaRPr lang="en-US" sz="2400" spc="-5" dirty="0">
              <a:solidFill>
                <a:srgbClr val="006FC0"/>
              </a:solidFill>
              <a:latin typeface="Calibri"/>
              <a:cs typeface="Calibri"/>
            </a:endParaRPr>
          </a:p>
          <a:p>
            <a:pPr marL="699135" marR="729615" lvl="1" indent="-229235">
              <a:lnSpc>
                <a:spcPct val="90000"/>
              </a:lnSpc>
              <a:spcBef>
                <a:spcPts val="565"/>
              </a:spcBef>
              <a:buFont typeface="Arial MT"/>
              <a:buChar char="•"/>
              <a:tabLst>
                <a:tab pos="699770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Analog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signals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continuous</a:t>
            </a:r>
            <a:r>
              <a:rPr sz="2400" spc="-2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wave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represent </a:t>
            </a:r>
            <a:r>
              <a:rPr sz="2400" spc="15" dirty="0">
                <a:latin typeface="Calibri"/>
                <a:cs typeface="Calibri"/>
              </a:rPr>
              <a:t>such </a:t>
            </a:r>
            <a:r>
              <a:rPr sz="2400" spc="-5" dirty="0">
                <a:latin typeface="Calibri"/>
                <a:cs typeface="Calibri"/>
              </a:rPr>
              <a:t>things </a:t>
            </a:r>
            <a:r>
              <a:rPr sz="2400" spc="-15" dirty="0">
                <a:latin typeface="Calibri"/>
                <a:cs typeface="Calibri"/>
              </a:rPr>
              <a:t>as </a:t>
            </a:r>
            <a:r>
              <a:rPr sz="2400" spc="5" dirty="0">
                <a:latin typeface="Calibri"/>
                <a:cs typeface="Calibri"/>
              </a:rPr>
              <a:t>sound. </a:t>
            </a:r>
            <a:r>
              <a:rPr sz="2400" dirty="0">
                <a:latin typeface="Calibri"/>
                <a:cs typeface="Calibri"/>
              </a:rPr>
              <a:t>Audio </a:t>
            </a:r>
            <a:r>
              <a:rPr sz="2400" spc="5" dirty="0">
                <a:latin typeface="Calibri"/>
                <a:cs typeface="Calibri"/>
              </a:rPr>
              <a:t>tapes,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 example, </a:t>
            </a:r>
            <a:r>
              <a:rPr sz="2400" spc="5" dirty="0">
                <a:latin typeface="Calibri"/>
                <a:cs typeface="Calibri"/>
              </a:rPr>
              <a:t>store</a:t>
            </a:r>
            <a:r>
              <a:rPr sz="2400" spc="-1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analog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signals.</a:t>
            </a:r>
            <a:endParaRPr sz="2400" dirty="0">
              <a:latin typeface="Calibri"/>
              <a:cs typeface="Calibri"/>
            </a:endParaRPr>
          </a:p>
          <a:p>
            <a:pPr marL="699135" marR="5080" lvl="1" indent="-229235">
              <a:lnSpc>
                <a:spcPct val="90000"/>
              </a:lnSpc>
              <a:spcBef>
                <a:spcPts val="484"/>
              </a:spcBef>
              <a:buFont typeface="Arial MT"/>
              <a:buChar char="•"/>
              <a:tabLst>
                <a:tab pos="699770" algn="l"/>
              </a:tabLst>
            </a:pPr>
            <a:endParaRPr lang="en-US" sz="2400" spc="-10" dirty="0">
              <a:solidFill>
                <a:srgbClr val="006FC0"/>
              </a:solidFill>
              <a:latin typeface="Calibri"/>
              <a:cs typeface="Calibri"/>
            </a:endParaRPr>
          </a:p>
          <a:p>
            <a:pPr marL="699135" marR="5080" lvl="1" indent="-229235">
              <a:lnSpc>
                <a:spcPct val="90000"/>
              </a:lnSpc>
              <a:spcBef>
                <a:spcPts val="484"/>
              </a:spcBef>
              <a:buFont typeface="Arial MT"/>
              <a:buChar char="•"/>
              <a:tabLst>
                <a:tab pos="699770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Digital</a:t>
            </a: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signals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represent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5" dirty="0">
                <a:latin typeface="Calibri"/>
                <a:cs typeface="Calibri"/>
              </a:rPr>
              <a:t> with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sequence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0s and </a:t>
            </a:r>
            <a:r>
              <a:rPr sz="2400" dirty="0">
                <a:latin typeface="Calibri"/>
                <a:cs typeface="Calibri"/>
              </a:rPr>
              <a:t>1s. </a:t>
            </a:r>
            <a:endParaRPr lang="en-US" sz="2400" dirty="0">
              <a:latin typeface="Calibri"/>
              <a:cs typeface="Calibri"/>
            </a:endParaRPr>
          </a:p>
          <a:p>
            <a:pPr marL="1156335" marR="5080" lvl="2" indent="-229235">
              <a:lnSpc>
                <a:spcPct val="90000"/>
              </a:lnSpc>
              <a:spcBef>
                <a:spcPts val="484"/>
              </a:spcBef>
              <a:buFont typeface="Arial MT"/>
              <a:buChar char="•"/>
              <a:tabLst>
                <a:tab pos="699770" algn="l"/>
              </a:tabLst>
            </a:pPr>
            <a:r>
              <a:rPr sz="2400" dirty="0">
                <a:latin typeface="Calibri"/>
                <a:cs typeface="Calibri"/>
              </a:rPr>
              <a:t>0 </a:t>
            </a:r>
            <a:r>
              <a:rPr sz="2400" spc="5" dirty="0">
                <a:latin typeface="Calibri"/>
                <a:cs typeface="Calibri"/>
              </a:rPr>
              <a:t>represents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low voltage, and </a:t>
            </a:r>
            <a:endParaRPr lang="en-US" sz="2400" spc="-10" dirty="0">
              <a:latin typeface="Calibri"/>
              <a:cs typeface="Calibri"/>
            </a:endParaRPr>
          </a:p>
          <a:p>
            <a:pPr marL="1156335" marR="5080" lvl="2" indent="-229235">
              <a:lnSpc>
                <a:spcPct val="90000"/>
              </a:lnSpc>
              <a:spcBef>
                <a:spcPts val="484"/>
              </a:spcBef>
              <a:buFont typeface="Arial MT"/>
              <a:buChar char="•"/>
              <a:tabLst>
                <a:tab pos="699770" algn="l"/>
              </a:tabLst>
            </a:pPr>
            <a:r>
              <a:rPr sz="2400" dirty="0">
                <a:latin typeface="Calibri"/>
                <a:cs typeface="Calibri"/>
              </a:rPr>
              <a:t>1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6026" y="6443662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 MT"/>
                <a:cs typeface="Arial MT"/>
              </a:rPr>
              <a:t>5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7374"/>
            <a:ext cx="650494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0" dirty="0"/>
              <a:t>T</a:t>
            </a:r>
            <a:r>
              <a:rPr spc="30" dirty="0"/>
              <a:t>h</a:t>
            </a:r>
            <a:r>
              <a:rPr spc="15" dirty="0"/>
              <a:t>e</a:t>
            </a:r>
            <a:r>
              <a:rPr spc="-105" dirty="0"/>
              <a:t> </a:t>
            </a:r>
            <a:r>
              <a:rPr spc="25" dirty="0"/>
              <a:t>La</a:t>
            </a:r>
            <a:r>
              <a:rPr spc="30" dirty="0"/>
              <a:t>ngu</a:t>
            </a:r>
            <a:r>
              <a:rPr spc="25" dirty="0"/>
              <a:t>a</a:t>
            </a:r>
            <a:r>
              <a:rPr spc="30" dirty="0"/>
              <a:t>g</a:t>
            </a:r>
            <a:r>
              <a:rPr spc="15" dirty="0"/>
              <a:t>e</a:t>
            </a:r>
            <a:r>
              <a:rPr spc="-260" dirty="0"/>
              <a:t> </a:t>
            </a:r>
            <a:r>
              <a:rPr spc="25" dirty="0"/>
              <a:t>o</a:t>
            </a:r>
            <a:r>
              <a:rPr spc="5" dirty="0"/>
              <a:t>f</a:t>
            </a:r>
            <a:r>
              <a:rPr spc="-70" dirty="0"/>
              <a:t> </a:t>
            </a:r>
            <a:r>
              <a:rPr spc="15" dirty="0"/>
              <a:t>a</a:t>
            </a:r>
            <a:r>
              <a:rPr spc="-5" dirty="0"/>
              <a:t> </a:t>
            </a:r>
            <a:r>
              <a:rPr spc="40" dirty="0"/>
              <a:t>C</a:t>
            </a:r>
            <a:r>
              <a:rPr spc="25" dirty="0"/>
              <a:t>o</a:t>
            </a:r>
            <a:r>
              <a:rPr spc="30" dirty="0"/>
              <a:t>mpu</a:t>
            </a:r>
            <a:r>
              <a:rPr spc="-95" dirty="0"/>
              <a:t>t</a:t>
            </a:r>
            <a:r>
              <a:rPr spc="5" dirty="0"/>
              <a:t>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485" y="729161"/>
            <a:ext cx="7151115" cy="5923416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Digital</a:t>
            </a:r>
            <a:r>
              <a:rPr sz="2750" u="heavy" spc="8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750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signals</a:t>
            </a:r>
            <a:r>
              <a:rPr sz="2750" spc="-15" dirty="0">
                <a:latin typeface="Calibri"/>
                <a:cs typeface="Calibri"/>
              </a:rPr>
              <a:t>:</a:t>
            </a:r>
            <a:r>
              <a:rPr sz="2750" spc="28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sequences</a:t>
            </a:r>
            <a:r>
              <a:rPr sz="2750" spc="310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15" dirty="0">
                <a:latin typeface="Calibri"/>
                <a:cs typeface="Calibri"/>
              </a:rPr>
              <a:t>0s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1s</a:t>
            </a:r>
            <a:endParaRPr sz="275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endParaRPr lang="en-US" sz="2750" u="heavy" spc="5" dirty="0">
              <a:solidFill>
                <a:srgbClr val="006FC0"/>
              </a:solidFill>
              <a:uFill>
                <a:solidFill>
                  <a:srgbClr val="006FC0"/>
                </a:solidFill>
              </a:uFill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u="heavy" spc="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Machine</a:t>
            </a:r>
            <a:r>
              <a:rPr sz="2750" u="heavy" spc="9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750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language</a:t>
            </a:r>
            <a:r>
              <a:rPr sz="2750" spc="-10" dirty="0">
                <a:latin typeface="Calibri"/>
                <a:cs typeface="Calibri"/>
              </a:rPr>
              <a:t>:</a:t>
            </a:r>
            <a:r>
              <a:rPr sz="2750" spc="28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language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of</a:t>
            </a:r>
            <a:r>
              <a:rPr sz="2750" spc="-4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a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computer</a:t>
            </a:r>
            <a:endParaRPr sz="275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endParaRPr lang="en-US" sz="2750" u="heavy" dirty="0">
              <a:solidFill>
                <a:srgbClr val="006FC0"/>
              </a:solidFill>
              <a:uFill>
                <a:solidFill>
                  <a:srgbClr val="006FC0"/>
                </a:solidFill>
              </a:uFill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Binary</a:t>
            </a:r>
            <a:r>
              <a:rPr sz="2750" u="heavy" spc="1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750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digit</a:t>
            </a:r>
            <a:r>
              <a:rPr sz="2750" u="heavy" spc="1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750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(bit)</a:t>
            </a:r>
            <a:r>
              <a:rPr sz="2750" spc="-15" dirty="0">
                <a:latin typeface="Calibri"/>
                <a:cs typeface="Calibri"/>
              </a:rPr>
              <a:t>:</a:t>
            </a:r>
            <a:endParaRPr sz="2750" dirty="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770" algn="l"/>
              </a:tabLst>
            </a:pP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digit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called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binary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digit</a:t>
            </a:r>
            <a:r>
              <a:rPr sz="2400" dirty="0">
                <a:latin typeface="Calibri"/>
                <a:cs typeface="Calibri"/>
              </a:rPr>
              <a:t> 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bit</a:t>
            </a:r>
            <a:r>
              <a:rPr sz="2400" dirty="0">
                <a:latin typeface="Calibri"/>
                <a:cs typeface="Calibri"/>
              </a:rPr>
              <a:t> 0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</a:p>
          <a:p>
            <a:pPr marL="241300" indent="-22923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1935" algn="l"/>
              </a:tabLst>
            </a:pPr>
            <a:endParaRPr lang="en-US" sz="2750" u="heavy" dirty="0">
              <a:solidFill>
                <a:srgbClr val="006FC0"/>
              </a:solidFill>
              <a:uFill>
                <a:solidFill>
                  <a:srgbClr val="006FC0"/>
                </a:solidFill>
              </a:uFill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Binary</a:t>
            </a:r>
            <a:r>
              <a:rPr sz="2750" u="heavy" spc="10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750" u="heavy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code</a:t>
            </a:r>
            <a:r>
              <a:rPr sz="2750" spc="10" dirty="0">
                <a:latin typeface="Calibri"/>
                <a:cs typeface="Calibri"/>
              </a:rPr>
              <a:t>:</a:t>
            </a:r>
            <a:endParaRPr sz="2750" dirty="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77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q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6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241300" indent="-22923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1935" algn="l"/>
              </a:tabLst>
            </a:pPr>
            <a:endParaRPr lang="en-US" sz="2750" u="heavy" spc="-5" dirty="0">
              <a:solidFill>
                <a:srgbClr val="006FC0"/>
              </a:solidFill>
              <a:uFill>
                <a:solidFill>
                  <a:srgbClr val="006FC0"/>
                </a:solidFill>
              </a:uFill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Byte</a:t>
            </a:r>
            <a:r>
              <a:rPr sz="2750" spc="-5" dirty="0">
                <a:latin typeface="Calibri"/>
                <a:cs typeface="Calibri"/>
              </a:rPr>
              <a:t>:</a:t>
            </a:r>
            <a:endParaRPr sz="2750" dirty="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77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q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6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ght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all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6026" y="6443662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 MT"/>
                <a:cs typeface="Arial MT"/>
              </a:rPr>
              <a:t>6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025" y="683513"/>
            <a:ext cx="69564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" dirty="0"/>
              <a:t>The</a:t>
            </a:r>
            <a:r>
              <a:rPr sz="3600" spc="25" dirty="0"/>
              <a:t> </a:t>
            </a:r>
            <a:r>
              <a:rPr sz="3600" spc="15" dirty="0"/>
              <a:t>Language</a:t>
            </a:r>
            <a:r>
              <a:rPr sz="3600" spc="-200" dirty="0"/>
              <a:t> </a:t>
            </a:r>
            <a:r>
              <a:rPr sz="3600" spc="-5" dirty="0"/>
              <a:t>of</a:t>
            </a:r>
            <a:r>
              <a:rPr sz="3600" spc="-30" dirty="0"/>
              <a:t> </a:t>
            </a:r>
            <a:r>
              <a:rPr sz="3600" dirty="0"/>
              <a:t>a</a:t>
            </a:r>
            <a:r>
              <a:rPr sz="3600" spc="25" dirty="0"/>
              <a:t> </a:t>
            </a:r>
            <a:r>
              <a:rPr sz="3600" spc="5" dirty="0"/>
              <a:t>Computer</a:t>
            </a:r>
            <a:r>
              <a:rPr sz="3600" spc="-114" dirty="0"/>
              <a:t> </a:t>
            </a:r>
            <a:r>
              <a:rPr sz="3600" spc="-20" dirty="0"/>
              <a:t>(cont</a:t>
            </a:r>
            <a:r>
              <a:rPr lang="en-US" sz="3600" spc="-20" dirty="0"/>
              <a:t>'</a:t>
            </a:r>
            <a:r>
              <a:rPr sz="3600" spc="-20" dirty="0"/>
              <a:t>d.)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8336026" y="6443662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 MT"/>
                <a:cs typeface="Arial MT"/>
              </a:rPr>
              <a:t>7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917" y="1458308"/>
            <a:ext cx="6566929" cy="47437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025" y="307593"/>
            <a:ext cx="6505575" cy="13017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45"/>
              </a:spcBef>
            </a:pPr>
            <a:r>
              <a:rPr spc="40" dirty="0"/>
              <a:t>T</a:t>
            </a:r>
            <a:r>
              <a:rPr spc="30" dirty="0"/>
              <a:t>h</a:t>
            </a:r>
            <a:r>
              <a:rPr spc="10" dirty="0"/>
              <a:t>e</a:t>
            </a:r>
            <a:r>
              <a:rPr spc="-110" dirty="0"/>
              <a:t> </a:t>
            </a:r>
            <a:r>
              <a:rPr spc="25" dirty="0"/>
              <a:t>L</a:t>
            </a:r>
            <a:r>
              <a:rPr spc="20" dirty="0"/>
              <a:t>a</a:t>
            </a:r>
            <a:r>
              <a:rPr spc="30" dirty="0"/>
              <a:t>ngu</a:t>
            </a:r>
            <a:r>
              <a:rPr spc="20" dirty="0"/>
              <a:t>a</a:t>
            </a:r>
            <a:r>
              <a:rPr spc="30" dirty="0"/>
              <a:t>g</a:t>
            </a:r>
            <a:r>
              <a:rPr spc="10" dirty="0"/>
              <a:t>e</a:t>
            </a:r>
            <a:r>
              <a:rPr spc="-260" dirty="0"/>
              <a:t> </a:t>
            </a:r>
            <a:r>
              <a:rPr spc="25" dirty="0"/>
              <a:t>o</a:t>
            </a:r>
            <a:r>
              <a:rPr spc="5" dirty="0"/>
              <a:t>f</a:t>
            </a:r>
            <a:r>
              <a:rPr spc="-70" dirty="0"/>
              <a:t> </a:t>
            </a:r>
            <a:r>
              <a:rPr spc="10" dirty="0"/>
              <a:t>a</a:t>
            </a:r>
            <a:r>
              <a:rPr spc="-5" dirty="0"/>
              <a:t> </a:t>
            </a:r>
            <a:r>
              <a:rPr spc="40" dirty="0"/>
              <a:t>C</a:t>
            </a:r>
            <a:r>
              <a:rPr spc="25" dirty="0"/>
              <a:t>o</a:t>
            </a:r>
            <a:r>
              <a:rPr spc="40" dirty="0"/>
              <a:t>m</a:t>
            </a:r>
            <a:r>
              <a:rPr spc="30" dirty="0"/>
              <a:t>pu</a:t>
            </a:r>
            <a:r>
              <a:rPr spc="-100" dirty="0"/>
              <a:t>t</a:t>
            </a:r>
            <a:r>
              <a:rPr dirty="0"/>
              <a:t>er  </a:t>
            </a:r>
            <a:r>
              <a:rPr spc="-5" dirty="0"/>
              <a:t>(cont'd.)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024" y="1794827"/>
            <a:ext cx="7628001" cy="3957621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1300" marR="5080" indent="-229235" algn="just">
              <a:lnSpc>
                <a:spcPct val="92200"/>
              </a:lnSpc>
              <a:spcBef>
                <a:spcPts val="384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ASCII</a:t>
            </a:r>
            <a:r>
              <a:rPr sz="2750" u="heavy" spc="10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750" u="heavy" spc="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(American</a:t>
            </a:r>
            <a:r>
              <a:rPr sz="2750" u="heavy" spc="9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750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Standard</a:t>
            </a:r>
            <a:r>
              <a:rPr sz="2750" u="heavy" spc="16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750" u="heavy" spc="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Code</a:t>
            </a:r>
            <a:r>
              <a:rPr sz="275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750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for</a:t>
            </a:r>
            <a:r>
              <a:rPr sz="2750" u="heavy" spc="6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750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Information </a:t>
            </a:r>
            <a:r>
              <a:rPr sz="275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Interchange)</a:t>
            </a:r>
            <a:r>
              <a:rPr sz="2750" u="heavy" spc="2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750" i="1" spc="10" dirty="0">
                <a:latin typeface="Calibri"/>
                <a:cs typeface="Calibri"/>
              </a:rPr>
              <a:t>The</a:t>
            </a:r>
            <a:r>
              <a:rPr sz="2750" i="1" spc="75" dirty="0">
                <a:latin typeface="Calibri"/>
                <a:cs typeface="Calibri"/>
              </a:rPr>
              <a:t> </a:t>
            </a:r>
            <a:r>
              <a:rPr sz="2750" i="1" dirty="0">
                <a:latin typeface="Calibri"/>
                <a:cs typeface="Calibri"/>
              </a:rPr>
              <a:t>most</a:t>
            </a:r>
            <a:r>
              <a:rPr sz="2750" i="1" spc="105" dirty="0">
                <a:latin typeface="Calibri"/>
                <a:cs typeface="Calibri"/>
              </a:rPr>
              <a:t> </a:t>
            </a:r>
            <a:r>
              <a:rPr sz="2750" i="1" spc="-5" dirty="0">
                <a:latin typeface="Calibri"/>
                <a:cs typeface="Calibri"/>
              </a:rPr>
              <a:t>commonly</a:t>
            </a:r>
            <a:r>
              <a:rPr sz="2750" i="1" spc="170" dirty="0">
                <a:latin typeface="Calibri"/>
                <a:cs typeface="Calibri"/>
              </a:rPr>
              <a:t> </a:t>
            </a:r>
            <a:r>
              <a:rPr sz="2750" i="1" spc="5" dirty="0">
                <a:latin typeface="Calibri"/>
                <a:cs typeface="Calibri"/>
              </a:rPr>
              <a:t>used</a:t>
            </a:r>
            <a:r>
              <a:rPr sz="2750" i="1" spc="50" dirty="0">
                <a:latin typeface="Calibri"/>
                <a:cs typeface="Calibri"/>
              </a:rPr>
              <a:t> </a:t>
            </a:r>
            <a:r>
              <a:rPr sz="2750" i="1" dirty="0">
                <a:latin typeface="Calibri"/>
                <a:cs typeface="Calibri"/>
              </a:rPr>
              <a:t>encoding </a:t>
            </a:r>
            <a:r>
              <a:rPr sz="2750" i="1" spc="-605" dirty="0">
                <a:latin typeface="Calibri"/>
                <a:cs typeface="Calibri"/>
              </a:rPr>
              <a:t> </a:t>
            </a:r>
            <a:r>
              <a:rPr sz="2750" i="1" dirty="0">
                <a:latin typeface="Calibri"/>
                <a:cs typeface="Calibri"/>
              </a:rPr>
              <a:t>scheme</a:t>
            </a:r>
            <a:r>
              <a:rPr sz="2750" i="1" spc="145" dirty="0">
                <a:latin typeface="Calibri"/>
                <a:cs typeface="Calibri"/>
              </a:rPr>
              <a:t> </a:t>
            </a:r>
            <a:r>
              <a:rPr sz="2750" i="1" spc="10" dirty="0">
                <a:latin typeface="Calibri"/>
                <a:cs typeface="Calibri"/>
              </a:rPr>
              <a:t>on</a:t>
            </a:r>
            <a:r>
              <a:rPr sz="2750" i="1" spc="50" dirty="0">
                <a:latin typeface="Calibri"/>
                <a:cs typeface="Calibri"/>
              </a:rPr>
              <a:t> </a:t>
            </a:r>
            <a:r>
              <a:rPr sz="2750" i="1" spc="10" dirty="0">
                <a:latin typeface="Calibri"/>
                <a:cs typeface="Calibri"/>
              </a:rPr>
              <a:t>personal</a:t>
            </a:r>
            <a:r>
              <a:rPr sz="2750" i="1" spc="5" dirty="0">
                <a:latin typeface="Calibri"/>
                <a:cs typeface="Calibri"/>
              </a:rPr>
              <a:t> computers</a:t>
            </a:r>
            <a:r>
              <a:rPr sz="2750" i="1" spc="95" dirty="0">
                <a:latin typeface="Calibri"/>
                <a:cs typeface="Calibri"/>
              </a:rPr>
              <a:t> </a:t>
            </a:r>
            <a:r>
              <a:rPr sz="2750" i="1" spc="-15" dirty="0">
                <a:latin typeface="Calibri"/>
                <a:cs typeface="Calibri"/>
              </a:rPr>
              <a:t>is</a:t>
            </a:r>
            <a:r>
              <a:rPr sz="2750" i="1" spc="100" dirty="0">
                <a:latin typeface="Calibri"/>
                <a:cs typeface="Calibri"/>
              </a:rPr>
              <a:t> </a:t>
            </a:r>
            <a:r>
              <a:rPr sz="2750" i="1" spc="-5" dirty="0">
                <a:latin typeface="Calibri"/>
                <a:cs typeface="Calibri"/>
              </a:rPr>
              <a:t>the</a:t>
            </a:r>
            <a:r>
              <a:rPr sz="2750" i="1" spc="80" dirty="0">
                <a:latin typeface="Calibri"/>
                <a:cs typeface="Calibri"/>
              </a:rPr>
              <a:t> </a:t>
            </a:r>
            <a:r>
              <a:rPr sz="2750" i="1" spc="5" dirty="0">
                <a:solidFill>
                  <a:srgbClr val="006FC0"/>
                </a:solidFill>
                <a:latin typeface="Calibri"/>
                <a:cs typeface="Calibri"/>
              </a:rPr>
              <a:t>seven-bit </a:t>
            </a:r>
            <a:r>
              <a:rPr sz="2750" i="1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i="1" dirty="0">
                <a:latin typeface="Calibri"/>
                <a:cs typeface="Calibri"/>
              </a:rPr>
              <a:t>American</a:t>
            </a:r>
            <a:r>
              <a:rPr sz="2750" i="1" spc="114" dirty="0">
                <a:latin typeface="Calibri"/>
                <a:cs typeface="Calibri"/>
              </a:rPr>
              <a:t> </a:t>
            </a:r>
            <a:r>
              <a:rPr sz="2750" i="1" dirty="0">
                <a:latin typeface="Calibri"/>
                <a:cs typeface="Calibri"/>
              </a:rPr>
              <a:t>Standard</a:t>
            </a:r>
            <a:r>
              <a:rPr sz="2750" i="1" spc="120" dirty="0">
                <a:latin typeface="Calibri"/>
                <a:cs typeface="Calibri"/>
              </a:rPr>
              <a:t> </a:t>
            </a:r>
            <a:r>
              <a:rPr sz="2750" i="1" spc="5" dirty="0">
                <a:latin typeface="Calibri"/>
                <a:cs typeface="Calibri"/>
              </a:rPr>
              <a:t>Code</a:t>
            </a:r>
            <a:r>
              <a:rPr sz="2750" i="1" spc="140" dirty="0">
                <a:latin typeface="Calibri"/>
                <a:cs typeface="Calibri"/>
              </a:rPr>
              <a:t> </a:t>
            </a:r>
            <a:r>
              <a:rPr sz="2750" i="1" dirty="0">
                <a:latin typeface="Calibri"/>
                <a:cs typeface="Calibri"/>
              </a:rPr>
              <a:t>for </a:t>
            </a:r>
            <a:r>
              <a:rPr sz="2750" i="1" spc="-5" dirty="0">
                <a:latin typeface="Calibri"/>
                <a:cs typeface="Calibri"/>
              </a:rPr>
              <a:t>Information </a:t>
            </a:r>
            <a:r>
              <a:rPr sz="2750" i="1" dirty="0">
                <a:latin typeface="Calibri"/>
                <a:cs typeface="Calibri"/>
              </a:rPr>
              <a:t> </a:t>
            </a:r>
            <a:r>
              <a:rPr sz="2750" i="1" spc="5" dirty="0">
                <a:latin typeface="Calibri"/>
                <a:cs typeface="Calibri"/>
              </a:rPr>
              <a:t>Interchange</a:t>
            </a:r>
            <a:r>
              <a:rPr sz="2750" i="1" spc="55" dirty="0">
                <a:latin typeface="Calibri"/>
                <a:cs typeface="Calibri"/>
              </a:rPr>
              <a:t> </a:t>
            </a:r>
            <a:r>
              <a:rPr sz="2750" i="1" spc="-10" dirty="0">
                <a:latin typeface="Calibri"/>
                <a:cs typeface="Calibri"/>
              </a:rPr>
              <a:t>(ASCII)</a:t>
            </a:r>
            <a:endParaRPr lang="en-US" sz="2750" i="1" spc="-10" dirty="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92200"/>
              </a:lnSpc>
              <a:spcBef>
                <a:spcPts val="384"/>
              </a:spcBef>
              <a:buFont typeface="Arial MT"/>
              <a:buChar char="•"/>
              <a:tabLst>
                <a:tab pos="241935" algn="l"/>
              </a:tabLst>
            </a:pPr>
            <a:endParaRPr sz="2750" dirty="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770" algn="l"/>
              </a:tabLst>
            </a:pPr>
            <a:r>
              <a:rPr sz="2400" spc="-5" dirty="0">
                <a:latin typeface="Calibri"/>
                <a:cs typeface="Calibri"/>
              </a:rPr>
              <a:t>Co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12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8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10" dirty="0">
                <a:latin typeface="Calibri"/>
                <a:cs typeface="Calibri"/>
              </a:rPr>
              <a:t>-</a:t>
            </a:r>
            <a:r>
              <a:rPr sz="2400" spc="-20" dirty="0">
                <a:latin typeface="Calibri"/>
                <a:cs typeface="Calibri"/>
              </a:rPr>
              <a:t>127</a:t>
            </a:r>
            <a:endParaRPr sz="2400" dirty="0">
              <a:latin typeface="Calibri"/>
              <a:cs typeface="Calibri"/>
            </a:endParaRPr>
          </a:p>
          <a:p>
            <a:pPr marL="699135" lvl="1" indent="-229235">
              <a:lnSpc>
                <a:spcPts val="2715"/>
              </a:lnSpc>
              <a:spcBef>
                <a:spcPts val="275"/>
              </a:spcBef>
              <a:buFont typeface="Arial MT"/>
              <a:buChar char="•"/>
              <a:tabLst>
                <a:tab pos="69977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encoded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binary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number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1000001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(66th</a:t>
            </a:r>
            <a:endParaRPr sz="2400" dirty="0">
              <a:latin typeface="Calibri"/>
              <a:cs typeface="Calibri"/>
            </a:endParaRPr>
          </a:p>
          <a:p>
            <a:pPr marL="699135">
              <a:lnSpc>
                <a:spcPts val="2715"/>
              </a:lnSpc>
            </a:pPr>
            <a:r>
              <a:rPr sz="2400" spc="-10" dirty="0">
                <a:latin typeface="Calibri"/>
                <a:cs typeface="Calibri"/>
              </a:rPr>
              <a:t>character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ASCII)</a:t>
            </a:r>
            <a:endParaRPr sz="2400" dirty="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770" algn="l"/>
              </a:tabLst>
            </a:pPr>
            <a:r>
              <a:rPr sz="2400" dirty="0">
                <a:latin typeface="Calibri"/>
                <a:cs typeface="Calibri"/>
              </a:rPr>
              <a:t>3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encoded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0110011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6026" y="6443662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 MT"/>
                <a:cs typeface="Arial MT"/>
              </a:rPr>
              <a:t>8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1" y="307593"/>
            <a:ext cx="8686800" cy="698268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45"/>
              </a:spcBef>
            </a:pPr>
            <a:r>
              <a:rPr spc="40" dirty="0"/>
              <a:t>T</a:t>
            </a:r>
            <a:r>
              <a:rPr spc="30" dirty="0"/>
              <a:t>h</a:t>
            </a:r>
            <a:r>
              <a:rPr spc="10" dirty="0"/>
              <a:t>e</a:t>
            </a:r>
            <a:r>
              <a:rPr spc="-110" dirty="0"/>
              <a:t> </a:t>
            </a:r>
            <a:r>
              <a:rPr spc="25" dirty="0"/>
              <a:t>L</a:t>
            </a:r>
            <a:r>
              <a:rPr spc="20" dirty="0"/>
              <a:t>a</a:t>
            </a:r>
            <a:r>
              <a:rPr spc="30" dirty="0"/>
              <a:t>ngu</a:t>
            </a:r>
            <a:r>
              <a:rPr spc="20" dirty="0"/>
              <a:t>a</a:t>
            </a:r>
            <a:r>
              <a:rPr spc="30" dirty="0"/>
              <a:t>g</a:t>
            </a:r>
            <a:r>
              <a:rPr spc="10" dirty="0"/>
              <a:t>e</a:t>
            </a:r>
            <a:r>
              <a:rPr spc="-260" dirty="0"/>
              <a:t> </a:t>
            </a:r>
            <a:r>
              <a:rPr spc="25" dirty="0"/>
              <a:t>o</a:t>
            </a:r>
            <a:r>
              <a:rPr spc="5" dirty="0"/>
              <a:t>f</a:t>
            </a:r>
            <a:r>
              <a:rPr spc="-70" dirty="0"/>
              <a:t> </a:t>
            </a:r>
            <a:r>
              <a:rPr spc="10" dirty="0"/>
              <a:t>a</a:t>
            </a:r>
            <a:r>
              <a:rPr spc="-5" dirty="0"/>
              <a:t> </a:t>
            </a:r>
            <a:r>
              <a:rPr spc="40" dirty="0"/>
              <a:t>C</a:t>
            </a:r>
            <a:r>
              <a:rPr spc="25" dirty="0"/>
              <a:t>o</a:t>
            </a:r>
            <a:r>
              <a:rPr spc="40" dirty="0"/>
              <a:t>m</a:t>
            </a:r>
            <a:r>
              <a:rPr spc="30" dirty="0"/>
              <a:t>pu</a:t>
            </a:r>
            <a:r>
              <a:rPr spc="-100" dirty="0"/>
              <a:t>t</a:t>
            </a:r>
            <a:r>
              <a:rPr dirty="0"/>
              <a:t>er</a:t>
            </a:r>
            <a:r>
              <a:rPr lang="en-US" dirty="0"/>
              <a:t> </a:t>
            </a:r>
            <a:r>
              <a:rPr spc="-5" dirty="0"/>
              <a:t>(</a:t>
            </a:r>
            <a:r>
              <a:rPr spc="-5" dirty="0" err="1"/>
              <a:t>cont</a:t>
            </a:r>
            <a:r>
              <a:rPr lang="en-US" spc="-5" dirty="0"/>
              <a:t> </a:t>
            </a:r>
            <a:r>
              <a:rPr spc="-5" dirty="0"/>
              <a:t>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295400"/>
            <a:ext cx="8458200" cy="513243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marR="62865" indent="-229235">
              <a:lnSpc>
                <a:spcPts val="3080"/>
              </a:lnSpc>
              <a:spcBef>
                <a:spcPts val="409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20" dirty="0">
                <a:latin typeface="Calibri"/>
                <a:cs typeface="Calibri"/>
              </a:rPr>
              <a:t>Inside</a:t>
            </a:r>
            <a:r>
              <a:rPr sz="2750" spc="24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the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20" dirty="0">
                <a:solidFill>
                  <a:srgbClr val="006FC0"/>
                </a:solidFill>
                <a:latin typeface="Calibri"/>
                <a:cs typeface="Calibri"/>
              </a:rPr>
              <a:t>computer</a:t>
            </a:r>
            <a:r>
              <a:rPr sz="2750" spc="-20" dirty="0">
                <a:latin typeface="Calibri"/>
                <a:cs typeface="Calibri"/>
              </a:rPr>
              <a:t>,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every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character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is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represented </a:t>
            </a:r>
            <a:r>
              <a:rPr sz="2750" spc="-605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as</a:t>
            </a:r>
            <a:r>
              <a:rPr sz="2750" spc="10" dirty="0">
                <a:latin typeface="Calibri"/>
                <a:cs typeface="Calibri"/>
              </a:rPr>
              <a:t> a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sequence</a:t>
            </a:r>
            <a:r>
              <a:rPr sz="2750" spc="315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of</a:t>
            </a:r>
            <a:r>
              <a:rPr sz="2750" spc="-45" dirty="0"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06FC0"/>
                </a:solidFill>
                <a:latin typeface="Calibri"/>
                <a:cs typeface="Calibri"/>
              </a:rPr>
              <a:t>eight-bits</a:t>
            </a:r>
            <a:r>
              <a:rPr sz="2750" spc="-15" dirty="0">
                <a:latin typeface="Calibri"/>
                <a:cs typeface="Calibri"/>
              </a:rPr>
              <a:t>,</a:t>
            </a:r>
            <a:r>
              <a:rPr sz="2750" spc="3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is,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as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a</a:t>
            </a:r>
            <a:r>
              <a:rPr sz="2750" spc="-20" dirty="0"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byte</a:t>
            </a:r>
            <a:r>
              <a:rPr sz="2750" spc="-5" dirty="0">
                <a:latin typeface="Calibri"/>
                <a:cs typeface="Calibri"/>
              </a:rPr>
              <a:t>.</a:t>
            </a:r>
            <a:endParaRPr sz="2750" dirty="0">
              <a:latin typeface="Calibri"/>
              <a:cs typeface="Calibri"/>
            </a:endParaRPr>
          </a:p>
          <a:p>
            <a:pPr marL="12700" marR="117475" algn="just">
              <a:lnSpc>
                <a:spcPct val="91800"/>
              </a:lnSpc>
              <a:spcBef>
                <a:spcPts val="885"/>
              </a:spcBef>
            </a:pPr>
            <a:r>
              <a:rPr sz="2750" dirty="0">
                <a:solidFill>
                  <a:srgbClr val="006FC0"/>
                </a:solidFill>
                <a:latin typeface="Calibri"/>
                <a:cs typeface="Calibri"/>
              </a:rPr>
              <a:t>ASCII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15" dirty="0">
                <a:solidFill>
                  <a:srgbClr val="006FC0"/>
                </a:solidFill>
                <a:latin typeface="Calibri"/>
                <a:cs typeface="Calibri"/>
              </a:rPr>
              <a:t>seven-bit</a:t>
            </a:r>
            <a:r>
              <a:rPr sz="275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code. </a:t>
            </a:r>
            <a:r>
              <a:rPr sz="2750" spc="-10" dirty="0">
                <a:latin typeface="Calibri"/>
                <a:cs typeface="Calibri"/>
              </a:rPr>
              <a:t>Therefore,</a:t>
            </a:r>
            <a:r>
              <a:rPr sz="2750" spc="60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to </a:t>
            </a:r>
            <a:r>
              <a:rPr sz="2750" spc="-10" dirty="0">
                <a:latin typeface="Calibri"/>
                <a:cs typeface="Calibri"/>
              </a:rPr>
              <a:t>represent 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each </a:t>
            </a:r>
            <a:r>
              <a:rPr sz="2750" dirty="0">
                <a:latin typeface="Calibri"/>
                <a:cs typeface="Calibri"/>
              </a:rPr>
              <a:t>ASCII character </a:t>
            </a:r>
            <a:r>
              <a:rPr sz="2750" spc="-20" dirty="0">
                <a:latin typeface="Calibri"/>
                <a:cs typeface="Calibri"/>
              </a:rPr>
              <a:t>inside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20" dirty="0">
                <a:latin typeface="Calibri"/>
                <a:cs typeface="Calibri"/>
              </a:rPr>
              <a:t>computer, </a:t>
            </a:r>
            <a:r>
              <a:rPr sz="2750" spc="30" dirty="0">
                <a:latin typeface="Calibri"/>
                <a:cs typeface="Calibri"/>
              </a:rPr>
              <a:t>you </a:t>
            </a:r>
            <a:r>
              <a:rPr sz="2750" dirty="0">
                <a:latin typeface="Calibri"/>
                <a:cs typeface="Calibri"/>
              </a:rPr>
              <a:t>must 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06FC0"/>
                </a:solidFill>
                <a:latin typeface="Calibri"/>
                <a:cs typeface="Calibri"/>
              </a:rPr>
              <a:t>convert</a:t>
            </a:r>
            <a:r>
              <a:rPr sz="275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06FC0"/>
                </a:solidFill>
                <a:latin typeface="Calibri"/>
                <a:cs typeface="Calibri"/>
              </a:rPr>
              <a:t>seven-bit</a:t>
            </a:r>
            <a:r>
              <a:rPr sz="2750" spc="3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binary</a:t>
            </a:r>
            <a:r>
              <a:rPr sz="2750" spc="1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representation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20" dirty="0">
                <a:latin typeface="Calibri"/>
                <a:cs typeface="Calibri"/>
              </a:rPr>
              <a:t>an 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06FC0"/>
                </a:solidFill>
                <a:latin typeface="Calibri"/>
                <a:cs typeface="Calibri"/>
              </a:rPr>
              <a:t>ASCII</a:t>
            </a:r>
            <a:r>
              <a:rPr sz="2750" spc="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06FC0"/>
                </a:solidFill>
                <a:latin typeface="Calibri"/>
                <a:cs typeface="Calibri"/>
              </a:rPr>
              <a:t>character</a:t>
            </a:r>
            <a:r>
              <a:rPr sz="2750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to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an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20" dirty="0">
                <a:solidFill>
                  <a:srgbClr val="006FC0"/>
                </a:solidFill>
                <a:latin typeface="Calibri"/>
                <a:cs typeface="Calibri"/>
              </a:rPr>
              <a:t>eight-bit</a:t>
            </a:r>
            <a:r>
              <a:rPr sz="2750" spc="3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binary</a:t>
            </a:r>
            <a:r>
              <a:rPr sz="2750" spc="2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representation</a:t>
            </a:r>
            <a:endParaRPr sz="2750" dirty="0">
              <a:latin typeface="Calibri"/>
              <a:cs typeface="Calibri"/>
            </a:endParaRPr>
          </a:p>
          <a:p>
            <a:pPr marL="699135" lvl="1" indent="-229235">
              <a:lnSpc>
                <a:spcPts val="2755"/>
              </a:lnSpc>
              <a:spcBef>
                <a:spcPts val="280"/>
              </a:spcBef>
              <a:buFont typeface="Arial MT"/>
              <a:buChar char="•"/>
              <a:tabLst>
                <a:tab pos="699770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699135" lvl="1" indent="-229235">
              <a:lnSpc>
                <a:spcPts val="2755"/>
              </a:lnSpc>
              <a:spcBef>
                <a:spcPts val="280"/>
              </a:spcBef>
              <a:buFont typeface="Arial MT"/>
              <a:buChar char="•"/>
              <a:tabLst>
                <a:tab pos="69977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accomplished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adding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0</a:t>
            </a:r>
            <a:r>
              <a:rPr sz="2400" spc="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left</a:t>
            </a:r>
            <a:r>
              <a:rPr sz="24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seven-</a:t>
            </a:r>
            <a:endParaRPr sz="2400" dirty="0">
              <a:latin typeface="Calibri"/>
              <a:cs typeface="Calibri"/>
            </a:endParaRPr>
          </a:p>
          <a:p>
            <a:pPr marL="699135">
              <a:lnSpc>
                <a:spcPts val="2755"/>
              </a:lnSpc>
            </a:pPr>
            <a:r>
              <a:rPr sz="2400" spc="-10" dirty="0">
                <a:latin typeface="Calibri"/>
                <a:cs typeface="Calibri"/>
              </a:rPr>
              <a:t>bit </a:t>
            </a:r>
            <a:r>
              <a:rPr sz="2400" spc="5" dirty="0">
                <a:latin typeface="Calibri"/>
                <a:cs typeface="Calibri"/>
              </a:rPr>
              <a:t>ASCII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encoding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character.</a:t>
            </a:r>
            <a:endParaRPr sz="2400" dirty="0">
              <a:latin typeface="Calibri"/>
              <a:cs typeface="Calibri"/>
            </a:endParaRPr>
          </a:p>
          <a:p>
            <a:pPr marL="699135" marR="396875" lvl="1" indent="-229235">
              <a:lnSpc>
                <a:spcPct val="90000"/>
              </a:lnSpc>
              <a:spcBef>
                <a:spcPts val="484"/>
              </a:spcBef>
              <a:buFont typeface="Arial MT"/>
              <a:buChar char="•"/>
              <a:tabLst>
                <a:tab pos="699770" algn="l"/>
              </a:tabLst>
            </a:pPr>
            <a:endParaRPr lang="en-US" sz="2400" spc="-10" dirty="0">
              <a:latin typeface="Calibri"/>
              <a:cs typeface="Calibri"/>
            </a:endParaRPr>
          </a:p>
          <a:p>
            <a:pPr marL="699135" marR="396875" lvl="1" indent="-229235">
              <a:lnSpc>
                <a:spcPct val="90000"/>
              </a:lnSpc>
              <a:spcBef>
                <a:spcPts val="484"/>
              </a:spcBef>
              <a:buFont typeface="Arial MT"/>
              <a:buChar char="•"/>
              <a:tabLst>
                <a:tab pos="699770" algn="l"/>
              </a:tabLst>
            </a:pPr>
            <a:r>
              <a:rPr sz="2400" b="1" spc="-10" dirty="0">
                <a:latin typeface="Calibri"/>
                <a:cs typeface="Calibri"/>
              </a:rPr>
              <a:t>Example: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haracter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represented</a:t>
            </a:r>
            <a:r>
              <a:rPr sz="2400" spc="-22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01000001,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character </a:t>
            </a:r>
            <a:r>
              <a:rPr sz="2400" dirty="0">
                <a:latin typeface="Calibri"/>
                <a:cs typeface="Calibri"/>
              </a:rPr>
              <a:t>3 </a:t>
            </a:r>
            <a:r>
              <a:rPr sz="2400" spc="-15" dirty="0">
                <a:latin typeface="Calibri"/>
                <a:cs typeface="Calibri"/>
              </a:rPr>
              <a:t>is </a:t>
            </a:r>
            <a:r>
              <a:rPr sz="2400" spc="5" dirty="0">
                <a:latin typeface="Calibri"/>
                <a:cs typeface="Calibri"/>
              </a:rPr>
              <a:t>represented </a:t>
            </a:r>
            <a:r>
              <a:rPr sz="2400" spc="-15" dirty="0">
                <a:latin typeface="Calibri"/>
                <a:cs typeface="Calibri"/>
              </a:rPr>
              <a:t>as </a:t>
            </a:r>
            <a:r>
              <a:rPr sz="2400" spc="-20" dirty="0">
                <a:latin typeface="Calibri"/>
                <a:cs typeface="Calibri"/>
              </a:rPr>
              <a:t>00110011 </a:t>
            </a:r>
            <a:r>
              <a:rPr sz="2400" spc="5" dirty="0">
                <a:latin typeface="Calibri"/>
                <a:cs typeface="Calibri"/>
              </a:rPr>
              <a:t>by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left.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6026" y="6443662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 MT"/>
                <a:cs typeface="Arial MT"/>
              </a:rPr>
              <a:t>9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1935</Words>
  <Application>Microsoft Office PowerPoint</Application>
  <PresentationFormat>On-screen Show (4:3)</PresentationFormat>
  <Paragraphs>323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Arial</vt:lpstr>
      <vt:lpstr>Arial MT</vt:lpstr>
      <vt:lpstr>Calibri</vt:lpstr>
      <vt:lpstr>Calibri Light</vt:lpstr>
      <vt:lpstr>Courier New</vt:lpstr>
      <vt:lpstr>Symbol</vt:lpstr>
      <vt:lpstr>Times New Roman</vt:lpstr>
      <vt:lpstr>Office Theme</vt:lpstr>
      <vt:lpstr>Introduction to  Programming</vt:lpstr>
      <vt:lpstr>What is a Computer?</vt:lpstr>
      <vt:lpstr>Introduction</vt:lpstr>
      <vt:lpstr>The Language of a Computer</vt:lpstr>
      <vt:lpstr>The Language of a Computer</vt:lpstr>
      <vt:lpstr>The Language of a Computer</vt:lpstr>
      <vt:lpstr>The Language of a Computer (cont'd.)</vt:lpstr>
      <vt:lpstr>The Language of a Computer  (cont'd.)</vt:lpstr>
      <vt:lpstr>The Language of a Computer (cont d.)</vt:lpstr>
      <vt:lpstr>The Evolution of Programming  Languages</vt:lpstr>
      <vt:lpstr>The Evolution of Programming  Languages (cont'd.)</vt:lpstr>
      <vt:lpstr>The Evolution of Programming  Languages (cont'd.)</vt:lpstr>
      <vt:lpstr>The Evolution of Programming  Languages (cont'd.)</vt:lpstr>
      <vt:lpstr>Programming Languages</vt:lpstr>
      <vt:lpstr>1. Machine level languages</vt:lpstr>
      <vt:lpstr>2. Low level languages</vt:lpstr>
      <vt:lpstr>3. High level languages</vt:lpstr>
      <vt:lpstr>3. High level languages examples</vt:lpstr>
      <vt:lpstr>High-Level Language C++</vt:lpstr>
      <vt:lpstr>Processing a C++ Program</vt:lpstr>
      <vt:lpstr>Terminology</vt:lpstr>
      <vt:lpstr>Processing a C++ Program  (cont'd.)</vt:lpstr>
      <vt:lpstr>Another C++ Example</vt:lpstr>
      <vt:lpstr>C++ example</vt:lpstr>
      <vt:lpstr>Problem Solving Steps – Programming Process</vt:lpstr>
      <vt:lpstr>1. Understanding the Problem</vt:lpstr>
      <vt:lpstr>1. Understanding the Problem</vt:lpstr>
      <vt:lpstr>2. Plan the Logic</vt:lpstr>
      <vt:lpstr>3. Code the Program</vt:lpstr>
      <vt:lpstr>4. Test the Program</vt:lpstr>
      <vt:lpstr>5. Deploy the Program</vt:lpstr>
      <vt:lpstr>PowerPoint Presentation</vt:lpstr>
      <vt:lpstr>Introduction to Pseudocode</vt:lpstr>
      <vt:lpstr>What is Pseudocode (continued...)</vt:lpstr>
      <vt:lpstr>What is Pseudocode (continued...)</vt:lpstr>
      <vt:lpstr>Flowcharts</vt:lpstr>
      <vt:lpstr>A Flowchart</vt:lpstr>
      <vt:lpstr>A Flowchart</vt:lpstr>
      <vt:lpstr>  Flowchart Symbols </vt:lpstr>
      <vt:lpstr>Relational / Logical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Sana Az</dc:creator>
  <cp:lastModifiedBy>Saif Ali</cp:lastModifiedBy>
  <cp:revision>8</cp:revision>
  <dcterms:created xsi:type="dcterms:W3CDTF">2022-09-25T14:57:34Z</dcterms:created>
  <dcterms:modified xsi:type="dcterms:W3CDTF">2022-09-29T03:20:11Z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2022-09-25T00:00:00Z</vt:filetime>
  </property>
</Properties>
</file>