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 u="heavy">
                <a:solidFill>
                  <a:srgbClr val="B8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E1BC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 u="heavy">
                <a:solidFill>
                  <a:srgbClr val="B8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 u="heavy">
                <a:solidFill>
                  <a:srgbClr val="B8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00" y="-67944"/>
            <a:ext cx="909320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 u="heavy">
                <a:solidFill>
                  <a:srgbClr val="B8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357" y="1425892"/>
            <a:ext cx="8552180" cy="4756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E1BC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25" y="743267"/>
            <a:ext cx="8936990" cy="177101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321050" marR="5080" indent="-3308985" algn="ctr">
              <a:lnSpc>
                <a:spcPts val="6540"/>
              </a:lnSpc>
              <a:spcBef>
                <a:spcPts val="865"/>
              </a:spcBef>
            </a:pPr>
            <a:r>
              <a:rPr sz="4800" u="none" spc="-10" dirty="0">
                <a:solidFill>
                  <a:srgbClr val="000000"/>
                </a:solidFill>
              </a:rPr>
              <a:t>Introduction</a:t>
            </a:r>
            <a:r>
              <a:rPr sz="4800" u="none" spc="-215" dirty="0">
                <a:solidFill>
                  <a:srgbClr val="000000"/>
                </a:solidFill>
              </a:rPr>
              <a:t> </a:t>
            </a:r>
            <a:r>
              <a:rPr sz="4800" u="none" spc="-45" dirty="0">
                <a:solidFill>
                  <a:srgbClr val="000000"/>
                </a:solidFill>
              </a:rPr>
              <a:t>to</a:t>
            </a:r>
            <a:r>
              <a:rPr sz="4800" u="none" spc="70" dirty="0">
                <a:solidFill>
                  <a:srgbClr val="000000"/>
                </a:solidFill>
              </a:rPr>
              <a:t> </a:t>
            </a:r>
            <a:r>
              <a:rPr sz="4800" u="none" spc="-20" dirty="0">
                <a:solidFill>
                  <a:srgbClr val="000000"/>
                </a:solidFill>
              </a:rPr>
              <a:t>Programming</a:t>
            </a:r>
            <a:br>
              <a:rPr lang="en-US" sz="4800" u="none" spc="-20" dirty="0">
                <a:solidFill>
                  <a:srgbClr val="000000"/>
                </a:solidFill>
              </a:rPr>
            </a:br>
            <a:r>
              <a:rPr sz="4800" u="none" spc="10" dirty="0">
                <a:solidFill>
                  <a:srgbClr val="000000"/>
                </a:solidFill>
              </a:rPr>
              <a:t>CS1133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05993"/>
            <a:ext cx="20732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15" dirty="0"/>
              <a:t>Variables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60375" y="1168018"/>
            <a:ext cx="7847965" cy="46767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 indent="47625">
              <a:lnSpc>
                <a:spcPts val="3910"/>
              </a:lnSpc>
              <a:spcBef>
                <a:spcPts val="575"/>
              </a:spcBef>
            </a:pPr>
            <a:r>
              <a:rPr sz="3600" b="1" dirty="0">
                <a:latin typeface="Calibri"/>
                <a:cs typeface="Calibri"/>
              </a:rPr>
              <a:t>-</a:t>
            </a:r>
            <a:r>
              <a:rPr sz="3600" b="1" spc="-45" dirty="0"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rgbClr val="B80000"/>
                </a:solidFill>
                <a:latin typeface="Calibri"/>
                <a:cs typeface="Calibri"/>
              </a:rPr>
              <a:t>Variables</a:t>
            </a:r>
            <a:r>
              <a:rPr sz="3600" b="1" spc="1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are</a:t>
            </a:r>
            <a:r>
              <a:rPr sz="3600" spc="25" dirty="0"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E1BC6"/>
                </a:solidFill>
                <a:latin typeface="Calibri"/>
                <a:cs typeface="Calibri"/>
              </a:rPr>
              <a:t>identifiers</a:t>
            </a:r>
            <a:r>
              <a:rPr sz="3600" spc="-11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which</a:t>
            </a:r>
            <a:r>
              <a:rPr sz="3600" spc="6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represent </a:t>
            </a:r>
            <a:r>
              <a:rPr sz="3600" spc="-79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some</a:t>
            </a:r>
            <a:r>
              <a:rPr sz="3600" spc="20" dirty="0"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2E1BC6"/>
                </a:solidFill>
                <a:latin typeface="Calibri"/>
                <a:cs typeface="Calibri"/>
              </a:rPr>
              <a:t>unknown</a:t>
            </a:r>
            <a:r>
              <a:rPr sz="3600" spc="-15" dirty="0">
                <a:latin typeface="Calibri"/>
                <a:cs typeface="Calibri"/>
              </a:rPr>
              <a:t>,</a:t>
            </a:r>
            <a:r>
              <a:rPr sz="3600" spc="7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or</a:t>
            </a:r>
            <a:r>
              <a:rPr sz="3600" spc="30" dirty="0"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E1BC6"/>
                </a:solidFill>
                <a:latin typeface="Calibri"/>
                <a:cs typeface="Calibri"/>
              </a:rPr>
              <a:t>variable-value</a:t>
            </a:r>
            <a:r>
              <a:rPr sz="3600" spc="-5" dirty="0"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800">
              <a:latin typeface="Calibri"/>
              <a:cs typeface="Calibri"/>
            </a:endParaRPr>
          </a:p>
          <a:p>
            <a:pPr marL="699135" marR="1036955" indent="-505459">
              <a:lnSpc>
                <a:spcPts val="3900"/>
              </a:lnSpc>
            </a:pPr>
            <a:r>
              <a:rPr sz="3600" dirty="0">
                <a:latin typeface="Calibri"/>
                <a:cs typeface="Calibri"/>
              </a:rPr>
              <a:t>-</a:t>
            </a:r>
            <a:r>
              <a:rPr sz="3600" spc="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Calibri"/>
                <a:cs typeface="Calibri"/>
              </a:rPr>
              <a:t>variable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E1BC6"/>
                </a:solidFill>
                <a:latin typeface="Calibri"/>
                <a:cs typeface="Calibri"/>
              </a:rPr>
              <a:t>named </a:t>
            </a:r>
            <a:r>
              <a:rPr sz="3600" spc="-15" dirty="0">
                <a:solidFill>
                  <a:srgbClr val="2E1BC6"/>
                </a:solidFill>
                <a:latin typeface="Calibri"/>
                <a:cs typeface="Calibri"/>
              </a:rPr>
              <a:t>storage</a:t>
            </a:r>
            <a:r>
              <a:rPr sz="3600" spc="-6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E1BC6"/>
                </a:solidFill>
                <a:latin typeface="Calibri"/>
                <a:cs typeface="Calibri"/>
              </a:rPr>
              <a:t>(some </a:t>
            </a:r>
            <a:r>
              <a:rPr sz="3600" spc="-80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E1BC6"/>
                </a:solidFill>
                <a:latin typeface="Calibri"/>
                <a:cs typeface="Calibri"/>
              </a:rPr>
              <a:t>memory</a:t>
            </a:r>
            <a:r>
              <a:rPr sz="3600" spc="1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600" spc="-35" dirty="0">
                <a:solidFill>
                  <a:srgbClr val="2E1BC6"/>
                </a:solidFill>
                <a:latin typeface="Calibri"/>
                <a:cs typeface="Calibri"/>
              </a:rPr>
              <a:t>address’s</a:t>
            </a:r>
            <a:r>
              <a:rPr sz="3600" spc="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2E1BC6"/>
                </a:solidFill>
                <a:latin typeface="Calibri"/>
                <a:cs typeface="Calibri"/>
              </a:rPr>
              <a:t>contents)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Calibri"/>
              <a:cs typeface="Calibri"/>
            </a:endParaRPr>
          </a:p>
          <a:p>
            <a:pPr marL="1614170" marR="2917825">
              <a:lnSpc>
                <a:spcPct val="112999"/>
              </a:lnSpc>
            </a:pPr>
            <a:r>
              <a:rPr sz="3600" dirty="0">
                <a:latin typeface="Calibri"/>
                <a:cs typeface="Calibri"/>
              </a:rPr>
              <a:t>x = a + </a:t>
            </a:r>
            <a:r>
              <a:rPr sz="3600" spc="-5" dirty="0">
                <a:latin typeface="Calibri"/>
                <a:cs typeface="Calibri"/>
              </a:rPr>
              <a:t>b; 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Speed_Limit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=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90;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91122"/>
            <a:ext cx="15970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40" dirty="0"/>
              <a:t>N</a:t>
            </a:r>
            <a:r>
              <a:rPr sz="4400" u="none" spc="25" dirty="0"/>
              <a:t>a</a:t>
            </a:r>
            <a:r>
              <a:rPr sz="4400" u="none" spc="40" dirty="0"/>
              <a:t>m</a:t>
            </a:r>
            <a:r>
              <a:rPr sz="4400" u="none" spc="5" dirty="0"/>
              <a:t>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5257" y="910589"/>
            <a:ext cx="7924165" cy="474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b="1" u="heavy" spc="-2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Valid</a:t>
            </a:r>
            <a:r>
              <a:rPr sz="3350" b="1" u="heavy" spc="-6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 </a:t>
            </a:r>
            <a:r>
              <a:rPr sz="3350" b="1" u="heavy" spc="2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Names</a:t>
            </a:r>
            <a:endParaRPr sz="33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241300" algn="l"/>
              </a:tabLst>
            </a:pPr>
            <a:r>
              <a:rPr sz="3350" spc="5" dirty="0">
                <a:solidFill>
                  <a:srgbClr val="008000"/>
                </a:solidFill>
                <a:latin typeface="Calibri"/>
                <a:cs typeface="Calibri"/>
              </a:rPr>
              <a:t>Start</a:t>
            </a:r>
            <a:r>
              <a:rPr sz="3350" spc="-3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350" dirty="0">
                <a:solidFill>
                  <a:srgbClr val="008000"/>
                </a:solidFill>
                <a:latin typeface="Calibri"/>
                <a:cs typeface="Calibri"/>
              </a:rPr>
              <a:t>with</a:t>
            </a:r>
            <a:r>
              <a:rPr sz="3350" spc="7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350" spc="10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3350" spc="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350" spc="-20" dirty="0">
                <a:solidFill>
                  <a:srgbClr val="008000"/>
                </a:solidFill>
                <a:latin typeface="Calibri"/>
                <a:cs typeface="Calibri"/>
              </a:rPr>
              <a:t>letter</a:t>
            </a:r>
            <a:endParaRPr sz="33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241300" algn="l"/>
              </a:tabLst>
            </a:pPr>
            <a:r>
              <a:rPr sz="3350" spc="5" dirty="0">
                <a:solidFill>
                  <a:srgbClr val="008000"/>
                </a:solidFill>
                <a:latin typeface="Calibri"/>
                <a:cs typeface="Calibri"/>
              </a:rPr>
              <a:t>Contains</a:t>
            </a:r>
            <a:r>
              <a:rPr sz="335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350" spc="-25" dirty="0">
                <a:solidFill>
                  <a:srgbClr val="008000"/>
                </a:solidFill>
                <a:latin typeface="Calibri"/>
                <a:cs typeface="Calibri"/>
              </a:rPr>
              <a:t>letters</a:t>
            </a:r>
            <a:endParaRPr sz="33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241300" algn="l"/>
              </a:tabLst>
            </a:pPr>
            <a:r>
              <a:rPr sz="3350" spc="5" dirty="0">
                <a:solidFill>
                  <a:srgbClr val="008000"/>
                </a:solidFill>
                <a:latin typeface="Calibri"/>
                <a:cs typeface="Calibri"/>
              </a:rPr>
              <a:t>Contains</a:t>
            </a:r>
            <a:r>
              <a:rPr sz="3350" dirty="0">
                <a:solidFill>
                  <a:srgbClr val="008000"/>
                </a:solidFill>
                <a:latin typeface="Calibri"/>
                <a:cs typeface="Calibri"/>
              </a:rPr>
              <a:t> digits</a:t>
            </a:r>
            <a:endParaRPr sz="33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3350" spc="10" dirty="0">
                <a:solidFill>
                  <a:srgbClr val="008000"/>
                </a:solidFill>
                <a:latin typeface="Calibri"/>
                <a:cs typeface="Calibri"/>
              </a:rPr>
              <a:t>Contains</a:t>
            </a:r>
            <a:r>
              <a:rPr sz="335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350" spc="5" dirty="0">
                <a:solidFill>
                  <a:srgbClr val="008000"/>
                </a:solidFill>
                <a:latin typeface="Calibri"/>
                <a:cs typeface="Calibri"/>
              </a:rPr>
              <a:t>underscores</a:t>
            </a:r>
            <a:endParaRPr sz="3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2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3350" b="1" dirty="0">
                <a:solidFill>
                  <a:srgbClr val="2E5496"/>
                </a:solidFill>
                <a:latin typeface="Calibri"/>
                <a:cs typeface="Calibri"/>
              </a:rPr>
              <a:t>Do</a:t>
            </a:r>
            <a:r>
              <a:rPr sz="3350" b="1" spc="5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3350" b="1" dirty="0">
                <a:solidFill>
                  <a:srgbClr val="2E5496"/>
                </a:solidFill>
                <a:latin typeface="Calibri"/>
                <a:cs typeface="Calibri"/>
              </a:rPr>
              <a:t>not</a:t>
            </a:r>
            <a:r>
              <a:rPr sz="3350" b="1" spc="2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3350" b="1" spc="-5" dirty="0">
                <a:solidFill>
                  <a:srgbClr val="2E5496"/>
                </a:solidFill>
                <a:latin typeface="Calibri"/>
                <a:cs typeface="Calibri"/>
              </a:rPr>
              <a:t>start</a:t>
            </a:r>
            <a:r>
              <a:rPr sz="3350" b="1" spc="10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3350" b="1" spc="15" dirty="0">
                <a:solidFill>
                  <a:srgbClr val="2E5496"/>
                </a:solidFill>
                <a:latin typeface="Calibri"/>
                <a:cs typeface="Calibri"/>
              </a:rPr>
              <a:t>names</a:t>
            </a:r>
            <a:r>
              <a:rPr sz="3350" b="1" spc="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3350" b="1" spc="25" dirty="0">
                <a:solidFill>
                  <a:srgbClr val="2E5496"/>
                </a:solidFill>
                <a:latin typeface="Calibri"/>
                <a:cs typeface="Calibri"/>
              </a:rPr>
              <a:t>with</a:t>
            </a:r>
            <a:r>
              <a:rPr sz="3350" b="1" spc="6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3350" b="1" spc="-5" dirty="0">
                <a:solidFill>
                  <a:srgbClr val="2E5496"/>
                </a:solidFill>
                <a:latin typeface="Calibri"/>
                <a:cs typeface="Calibri"/>
              </a:rPr>
              <a:t>underscores:</a:t>
            </a:r>
            <a:r>
              <a:rPr sz="3350" b="1" spc="20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3350" spc="5" dirty="0">
                <a:solidFill>
                  <a:srgbClr val="2E5496"/>
                </a:solidFill>
                <a:latin typeface="Calibri"/>
                <a:cs typeface="Calibri"/>
              </a:rPr>
              <a:t>_age</a:t>
            </a:r>
            <a:endParaRPr sz="3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2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  <a:tab pos="2110105" algn="l"/>
              </a:tabLst>
            </a:pPr>
            <a:r>
              <a:rPr sz="3350" spc="20" dirty="0">
                <a:solidFill>
                  <a:srgbClr val="B80000"/>
                </a:solidFill>
                <a:latin typeface="Calibri"/>
                <a:cs typeface="Calibri"/>
              </a:rPr>
              <a:t>Don’t</a:t>
            </a:r>
            <a:r>
              <a:rPr sz="3350" spc="-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350" spc="25" dirty="0">
                <a:solidFill>
                  <a:srgbClr val="B80000"/>
                </a:solidFill>
                <a:latin typeface="Calibri"/>
                <a:cs typeface="Calibri"/>
              </a:rPr>
              <a:t>use	</a:t>
            </a:r>
            <a:r>
              <a:rPr sz="3350" dirty="0">
                <a:latin typeface="Calibri"/>
                <a:cs typeface="Calibri"/>
              </a:rPr>
              <a:t>C++</a:t>
            </a:r>
            <a:r>
              <a:rPr sz="3350" spc="90" dirty="0">
                <a:latin typeface="Calibri"/>
                <a:cs typeface="Calibri"/>
              </a:rPr>
              <a:t> </a:t>
            </a:r>
            <a:r>
              <a:rPr sz="3350" b="1" i="1" spc="-5" dirty="0">
                <a:solidFill>
                  <a:srgbClr val="B80000"/>
                </a:solidFill>
                <a:latin typeface="Calibri"/>
                <a:cs typeface="Calibri"/>
              </a:rPr>
              <a:t>Reserve</a:t>
            </a:r>
            <a:r>
              <a:rPr sz="3350" b="1" i="1" spc="18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350" b="1" i="1" spc="-10" dirty="0">
                <a:solidFill>
                  <a:srgbClr val="B80000"/>
                </a:solidFill>
                <a:latin typeface="Calibri"/>
                <a:cs typeface="Calibri"/>
              </a:rPr>
              <a:t>Words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88582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90194"/>
            <a:ext cx="15970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35" dirty="0"/>
              <a:t>N</a:t>
            </a:r>
            <a:r>
              <a:rPr sz="4400" u="none" spc="20" dirty="0"/>
              <a:t>a</a:t>
            </a:r>
            <a:r>
              <a:rPr sz="4400" u="none" spc="35" dirty="0"/>
              <a:t>m</a:t>
            </a:r>
            <a:r>
              <a:rPr sz="4400" u="none" spc="5" dirty="0"/>
              <a:t>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1082039"/>
            <a:ext cx="8494395" cy="438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ts val="3225"/>
              </a:lnSpc>
              <a:spcBef>
                <a:spcPts val="13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15" dirty="0">
                <a:solidFill>
                  <a:srgbClr val="2C13DE"/>
                </a:solidFill>
                <a:latin typeface="Calibri"/>
                <a:cs typeface="Calibri"/>
              </a:rPr>
              <a:t>Choose</a:t>
            </a:r>
            <a:r>
              <a:rPr sz="2750" spc="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2C13DE"/>
                </a:solidFill>
                <a:latin typeface="Calibri"/>
                <a:cs typeface="Calibri"/>
              </a:rPr>
              <a:t>meaningful</a:t>
            </a:r>
            <a:r>
              <a:rPr sz="2750" spc="29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2C13DE"/>
                </a:solidFill>
                <a:latin typeface="Calibri"/>
                <a:cs typeface="Calibri"/>
              </a:rPr>
              <a:t>names</a:t>
            </a:r>
            <a:endParaRPr sz="2750">
              <a:latin typeface="Calibri"/>
              <a:cs typeface="Calibri"/>
            </a:endParaRPr>
          </a:p>
          <a:p>
            <a:pPr marL="699135" lvl="1" indent="-229235">
              <a:lnSpc>
                <a:spcPts val="3225"/>
              </a:lnSpc>
              <a:buFont typeface="Arial MT"/>
              <a:buChar char="•"/>
              <a:tabLst>
                <a:tab pos="699770" algn="l"/>
              </a:tabLst>
            </a:pPr>
            <a:r>
              <a:rPr sz="2400" spc="5" dirty="0">
                <a:latin typeface="Calibri"/>
                <a:cs typeface="Calibri"/>
              </a:rPr>
              <a:t>Don’t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abbreviations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acronyms: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750" spc="-30" dirty="0">
                <a:solidFill>
                  <a:srgbClr val="2C13DE"/>
                </a:solidFill>
                <a:latin typeface="Calibri"/>
                <a:cs typeface="Calibri"/>
              </a:rPr>
              <a:t>mtbf</a:t>
            </a:r>
            <a:r>
              <a:rPr sz="2750" spc="-30" dirty="0">
                <a:latin typeface="Calibri"/>
                <a:cs typeface="Calibri"/>
              </a:rPr>
              <a:t>,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2C13DE"/>
                </a:solidFill>
                <a:latin typeface="Calibri"/>
                <a:cs typeface="Calibri"/>
              </a:rPr>
              <a:t>TLA</a:t>
            </a:r>
            <a:r>
              <a:rPr sz="2750" spc="10" dirty="0">
                <a:latin typeface="Calibri"/>
                <a:cs typeface="Calibri"/>
              </a:rPr>
              <a:t>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60" dirty="0">
                <a:solidFill>
                  <a:srgbClr val="2C13DE"/>
                </a:solidFill>
                <a:latin typeface="Calibri"/>
                <a:cs typeface="Calibri"/>
              </a:rPr>
              <a:t>myw</a:t>
            </a:r>
            <a:r>
              <a:rPr sz="2750" spc="-60" dirty="0">
                <a:latin typeface="Calibri"/>
                <a:cs typeface="Calibri"/>
              </a:rPr>
              <a:t>,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25" dirty="0">
                <a:solidFill>
                  <a:srgbClr val="2C13DE"/>
                </a:solidFill>
                <a:latin typeface="Calibri"/>
                <a:cs typeface="Calibri"/>
              </a:rPr>
              <a:t>nbv</a:t>
            </a:r>
            <a:endParaRPr sz="27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har char="•"/>
            </a:pPr>
            <a:endParaRPr sz="2650">
              <a:latin typeface="Calibri"/>
              <a:cs typeface="Calibri"/>
            </a:endParaRPr>
          </a:p>
          <a:p>
            <a:pPr marL="241300" indent="-229235">
              <a:lnSpc>
                <a:spcPts val="3229"/>
              </a:lnSpc>
              <a:buFont typeface="Arial MT"/>
              <a:buChar char="•"/>
              <a:tabLst>
                <a:tab pos="241935" algn="l"/>
              </a:tabLst>
            </a:pPr>
            <a:r>
              <a:rPr sz="2750" spc="10" dirty="0">
                <a:solidFill>
                  <a:srgbClr val="2C13DE"/>
                </a:solidFill>
                <a:latin typeface="Calibri"/>
                <a:cs typeface="Calibri"/>
              </a:rPr>
              <a:t>Don't </a:t>
            </a:r>
            <a:r>
              <a:rPr sz="2750" spc="-15" dirty="0">
                <a:solidFill>
                  <a:srgbClr val="2C13DE"/>
                </a:solidFill>
                <a:latin typeface="Calibri"/>
                <a:cs typeface="Calibri"/>
              </a:rPr>
              <a:t>use</a:t>
            </a:r>
            <a:r>
              <a:rPr sz="2750" spc="16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2C13DE"/>
                </a:solidFill>
                <a:latin typeface="Calibri"/>
                <a:cs typeface="Calibri"/>
              </a:rPr>
              <a:t>overly</a:t>
            </a:r>
            <a:r>
              <a:rPr sz="2750" spc="-1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2C13DE"/>
                </a:solidFill>
                <a:latin typeface="Calibri"/>
                <a:cs typeface="Calibri"/>
              </a:rPr>
              <a:t>long</a:t>
            </a:r>
            <a:r>
              <a:rPr sz="2750" spc="9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2C13DE"/>
                </a:solidFill>
                <a:latin typeface="Calibri"/>
                <a:cs typeface="Calibri"/>
              </a:rPr>
              <a:t>names</a:t>
            </a:r>
            <a:endParaRPr sz="2750">
              <a:latin typeface="Calibri"/>
              <a:cs typeface="Calibri"/>
            </a:endParaRPr>
          </a:p>
          <a:p>
            <a:pPr marL="1156970" lvl="1" indent="-229235">
              <a:lnSpc>
                <a:spcPts val="3190"/>
              </a:lnSpc>
              <a:buFont typeface="Arial MT"/>
              <a:buChar char="•"/>
              <a:tabLst>
                <a:tab pos="1156970" algn="l"/>
              </a:tabLst>
            </a:pPr>
            <a:r>
              <a:rPr sz="2750" b="1" spc="15" dirty="0">
                <a:solidFill>
                  <a:srgbClr val="008000"/>
                </a:solidFill>
                <a:latin typeface="Calibri"/>
                <a:cs typeface="Calibri"/>
              </a:rPr>
              <a:t>Ok:</a:t>
            </a:r>
            <a:endParaRPr sz="2750">
              <a:latin typeface="Calibri"/>
              <a:cs typeface="Calibri"/>
            </a:endParaRPr>
          </a:p>
          <a:p>
            <a:pPr marL="1614170" marR="4615180">
              <a:lnSpc>
                <a:spcPts val="2700"/>
              </a:lnSpc>
              <a:spcBef>
                <a:spcPts val="555"/>
              </a:spcBef>
            </a:pPr>
            <a:r>
              <a:rPr sz="2750" spc="-10" dirty="0">
                <a:latin typeface="Calibri"/>
                <a:cs typeface="Calibri"/>
              </a:rPr>
              <a:t>partial_sum </a:t>
            </a:r>
            <a:r>
              <a:rPr sz="2750" spc="-5" dirty="0">
                <a:latin typeface="Calibri"/>
                <a:cs typeface="Calibri"/>
              </a:rPr>
              <a:t> element_count 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s</a:t>
            </a:r>
            <a:r>
              <a:rPr sz="2750" spc="-20" dirty="0">
                <a:latin typeface="Calibri"/>
                <a:cs typeface="Calibri"/>
              </a:rPr>
              <a:t>t</a:t>
            </a:r>
            <a:r>
              <a:rPr sz="2750" spc="25" dirty="0">
                <a:latin typeface="Calibri"/>
                <a:cs typeface="Calibri"/>
              </a:rPr>
              <a:t>a</a:t>
            </a:r>
            <a:r>
              <a:rPr sz="2750" spc="-25" dirty="0">
                <a:latin typeface="Calibri"/>
                <a:cs typeface="Calibri"/>
              </a:rPr>
              <a:t>pl</a:t>
            </a:r>
            <a:r>
              <a:rPr sz="2750" spc="-20" dirty="0">
                <a:latin typeface="Calibri"/>
                <a:cs typeface="Calibri"/>
              </a:rPr>
              <a:t>e_p</a:t>
            </a:r>
            <a:r>
              <a:rPr sz="2750" spc="25" dirty="0">
                <a:latin typeface="Calibri"/>
                <a:cs typeface="Calibri"/>
              </a:rPr>
              <a:t>a</a:t>
            </a:r>
            <a:r>
              <a:rPr sz="2750" spc="10" dirty="0">
                <a:latin typeface="Calibri"/>
                <a:cs typeface="Calibri"/>
              </a:rPr>
              <a:t>r</a:t>
            </a:r>
            <a:r>
              <a:rPr sz="2750" spc="-15" dirty="0">
                <a:latin typeface="Calibri"/>
                <a:cs typeface="Calibri"/>
              </a:rPr>
              <a:t>t</a:t>
            </a:r>
            <a:r>
              <a:rPr sz="2750" spc="-30" dirty="0">
                <a:latin typeface="Calibri"/>
                <a:cs typeface="Calibri"/>
              </a:rPr>
              <a:t>i</a:t>
            </a:r>
            <a:r>
              <a:rPr sz="2750" spc="-20" dirty="0">
                <a:latin typeface="Calibri"/>
                <a:cs typeface="Calibri"/>
              </a:rPr>
              <a:t>t</a:t>
            </a:r>
            <a:r>
              <a:rPr sz="2750" spc="-30" dirty="0">
                <a:latin typeface="Calibri"/>
                <a:cs typeface="Calibri"/>
              </a:rPr>
              <a:t>i</a:t>
            </a:r>
            <a:r>
              <a:rPr sz="2750" spc="45" dirty="0">
                <a:latin typeface="Calibri"/>
                <a:cs typeface="Calibri"/>
              </a:rPr>
              <a:t>o</a:t>
            </a:r>
            <a:r>
              <a:rPr sz="2750" spc="15" dirty="0">
                <a:latin typeface="Calibri"/>
                <a:cs typeface="Calibri"/>
              </a:rPr>
              <a:t>n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alibri"/>
              <a:cs typeface="Calibri"/>
            </a:endParaRPr>
          </a:p>
          <a:p>
            <a:pPr marL="1156970" lvl="1" indent="-229235">
              <a:lnSpc>
                <a:spcPts val="3229"/>
              </a:lnSpc>
              <a:spcBef>
                <a:spcPts val="5"/>
              </a:spcBef>
              <a:buFont typeface="Arial MT"/>
              <a:buChar char="•"/>
              <a:tabLst>
                <a:tab pos="1156970" algn="l"/>
              </a:tabLst>
            </a:pPr>
            <a:r>
              <a:rPr sz="2750" b="1" spc="-70" dirty="0">
                <a:solidFill>
                  <a:srgbClr val="B80000"/>
                </a:solidFill>
                <a:latin typeface="Calibri"/>
                <a:cs typeface="Calibri"/>
              </a:rPr>
              <a:t>Too</a:t>
            </a:r>
            <a:r>
              <a:rPr sz="2750" b="1" spc="5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B80000"/>
                </a:solidFill>
                <a:latin typeface="Calibri"/>
                <a:cs typeface="Calibri"/>
              </a:rPr>
              <a:t>long</a:t>
            </a:r>
            <a:r>
              <a:rPr sz="2750" b="1" spc="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B80000"/>
                </a:solidFill>
                <a:latin typeface="Calibri"/>
                <a:cs typeface="Calibri"/>
              </a:rPr>
              <a:t>(valid</a:t>
            </a:r>
            <a:r>
              <a:rPr sz="2750" b="1" spc="5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B80000"/>
                </a:solidFill>
                <a:latin typeface="Calibri"/>
                <a:cs typeface="Calibri"/>
              </a:rPr>
              <a:t>but</a:t>
            </a:r>
            <a:r>
              <a:rPr sz="2750" b="1" spc="5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B80000"/>
                </a:solidFill>
                <a:latin typeface="Calibri"/>
                <a:cs typeface="Calibri"/>
              </a:rPr>
              <a:t>not</a:t>
            </a:r>
            <a:r>
              <a:rPr sz="2750" b="1" spc="-1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50" b="1" spc="25" dirty="0">
                <a:solidFill>
                  <a:srgbClr val="B80000"/>
                </a:solidFill>
                <a:latin typeface="Calibri"/>
                <a:cs typeface="Calibri"/>
              </a:rPr>
              <a:t>good</a:t>
            </a:r>
            <a:r>
              <a:rPr sz="2750" b="1" spc="-2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50" b="1" spc="-5" dirty="0">
                <a:solidFill>
                  <a:srgbClr val="B80000"/>
                </a:solidFill>
                <a:latin typeface="Calibri"/>
                <a:cs typeface="Calibri"/>
              </a:rPr>
              <a:t>practice):</a:t>
            </a:r>
            <a:endParaRPr sz="2750">
              <a:latin typeface="Calibri"/>
              <a:cs typeface="Calibri"/>
            </a:endParaRPr>
          </a:p>
          <a:p>
            <a:pPr marL="504190" algn="ctr">
              <a:lnSpc>
                <a:spcPts val="3229"/>
              </a:lnSpc>
            </a:pPr>
            <a:r>
              <a:rPr sz="2750" spc="5" dirty="0">
                <a:latin typeface="Calibri"/>
                <a:cs typeface="Calibri"/>
              </a:rPr>
              <a:t>remaining_free_slots_in_the_symbol_table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22249"/>
            <a:ext cx="56622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30" dirty="0"/>
              <a:t>Which</a:t>
            </a:r>
            <a:r>
              <a:rPr u="none" spc="-35" dirty="0"/>
              <a:t> </a:t>
            </a:r>
            <a:r>
              <a:rPr u="none" spc="-20" dirty="0"/>
              <a:t>are</a:t>
            </a:r>
            <a:r>
              <a:rPr u="none" spc="50" dirty="0"/>
              <a:t> </a:t>
            </a:r>
            <a:r>
              <a:rPr u="none" spc="-10" dirty="0"/>
              <a:t>Legal</a:t>
            </a:r>
            <a:r>
              <a:rPr u="none" spc="75" dirty="0"/>
              <a:t> </a:t>
            </a:r>
            <a:r>
              <a:rPr u="none" dirty="0"/>
              <a:t>Identifiers?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943102"/>
            <a:ext cx="2244089" cy="360246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48055">
              <a:lnSpc>
                <a:spcPct val="122900"/>
              </a:lnSpc>
              <a:spcBef>
                <a:spcPts val="90"/>
              </a:spcBef>
            </a:pPr>
            <a:r>
              <a:rPr sz="2750" spc="-20" dirty="0">
                <a:latin typeface="Calibri"/>
                <a:cs typeface="Calibri"/>
              </a:rPr>
              <a:t>A</a:t>
            </a:r>
            <a:r>
              <a:rPr sz="2750" spc="15" dirty="0">
                <a:latin typeface="Calibri"/>
                <a:cs typeface="Calibri"/>
              </a:rPr>
              <a:t>R</a:t>
            </a:r>
            <a:r>
              <a:rPr sz="2750" spc="-5" dirty="0">
                <a:latin typeface="Calibri"/>
                <a:cs typeface="Calibri"/>
              </a:rPr>
              <a:t>E</a:t>
            </a:r>
            <a:r>
              <a:rPr sz="2750" spc="10" dirty="0">
                <a:latin typeface="Calibri"/>
                <a:cs typeface="Calibri"/>
              </a:rPr>
              <a:t>A  </a:t>
            </a:r>
            <a:r>
              <a:rPr sz="2750" spc="30" dirty="0">
                <a:latin typeface="Calibri"/>
                <a:cs typeface="Calibri"/>
              </a:rPr>
              <a:t>2D</a:t>
            </a:r>
            <a:endParaRPr sz="2750" dirty="0">
              <a:latin typeface="Calibri"/>
              <a:cs typeface="Calibri"/>
            </a:endParaRPr>
          </a:p>
          <a:p>
            <a:pPr marL="12700" marR="5080">
              <a:lnSpc>
                <a:spcPct val="120600"/>
              </a:lnSpc>
              <a:spcBef>
                <a:spcPts val="80"/>
              </a:spcBef>
            </a:pPr>
            <a:r>
              <a:rPr sz="2750" spc="10" dirty="0">
                <a:latin typeface="Calibri"/>
                <a:cs typeface="Calibri"/>
              </a:rPr>
              <a:t>Last</a:t>
            </a:r>
            <a:r>
              <a:rPr sz="2750" spc="-5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Chance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x_yt3</a:t>
            </a:r>
          </a:p>
          <a:p>
            <a:pPr marL="12700" marR="337185">
              <a:lnSpc>
                <a:spcPct val="121800"/>
              </a:lnSpc>
              <a:spcBef>
                <a:spcPts val="35"/>
              </a:spcBef>
            </a:pPr>
            <a:r>
              <a:rPr sz="2750" spc="10" dirty="0">
                <a:latin typeface="Calibri"/>
                <a:cs typeface="Calibri"/>
              </a:rPr>
              <a:t>Num-2 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</a:t>
            </a:r>
            <a:r>
              <a:rPr sz="2750" spc="-65" dirty="0">
                <a:latin typeface="Calibri"/>
                <a:cs typeface="Calibri"/>
              </a:rPr>
              <a:t>r</a:t>
            </a:r>
            <a:r>
              <a:rPr sz="2750" spc="25" dirty="0">
                <a:latin typeface="Calibri"/>
                <a:cs typeface="Calibri"/>
              </a:rPr>
              <a:t>a</a:t>
            </a:r>
            <a:r>
              <a:rPr sz="2750" spc="-25" dirty="0">
                <a:latin typeface="Calibri"/>
                <a:cs typeface="Calibri"/>
              </a:rPr>
              <a:t>d</a:t>
            </a:r>
            <a:r>
              <a:rPr sz="2750" spc="-20" dirty="0">
                <a:latin typeface="Calibri"/>
                <a:cs typeface="Calibri"/>
              </a:rPr>
              <a:t>e</a:t>
            </a:r>
            <a:r>
              <a:rPr sz="2750" spc="-25" dirty="0">
                <a:latin typeface="Calibri"/>
                <a:cs typeface="Calibri"/>
              </a:rPr>
              <a:t>**</a:t>
            </a:r>
            <a:r>
              <a:rPr sz="2750" spc="5" dirty="0">
                <a:latin typeface="Calibri"/>
                <a:cs typeface="Calibri"/>
              </a:rPr>
              <a:t>*  </a:t>
            </a:r>
            <a:r>
              <a:rPr sz="2750" spc="-5" dirty="0">
                <a:latin typeface="Calibri"/>
                <a:cs typeface="Calibri"/>
              </a:rPr>
              <a:t>Hello!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88582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86200" y="849457"/>
            <a:ext cx="3830954" cy="41268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200" dirty="0">
                <a:latin typeface="Calibri"/>
                <a:cs typeface="Calibri"/>
              </a:rPr>
              <a:t>area_under_the_curve</a:t>
            </a: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200" spc="15" dirty="0">
                <a:latin typeface="Calibri"/>
                <a:cs typeface="Calibri"/>
              </a:rPr>
              <a:t>_Marks</a:t>
            </a:r>
            <a:endParaRPr sz="3200" dirty="0">
              <a:latin typeface="Calibri"/>
              <a:cs typeface="Calibri"/>
            </a:endParaRPr>
          </a:p>
          <a:p>
            <a:pPr marL="12700" marR="1614805">
              <a:lnSpc>
                <a:spcPct val="119300"/>
              </a:lnSpc>
              <a:spcBef>
                <a:spcPts val="80"/>
              </a:spcBef>
            </a:pPr>
            <a:r>
              <a:rPr sz="3200" spc="-5" dirty="0">
                <a:latin typeface="Calibri"/>
                <a:cs typeface="Calibri"/>
              </a:rPr>
              <a:t>#values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35" dirty="0">
                <a:latin typeface="Calibri"/>
                <a:cs typeface="Calibri"/>
              </a:rPr>
              <a:t>ao</a:t>
            </a:r>
            <a:r>
              <a:rPr sz="3200" spc="20" dirty="0">
                <a:latin typeface="Calibri"/>
                <a:cs typeface="Calibri"/>
              </a:rPr>
              <a:t>F</a:t>
            </a:r>
            <a:r>
              <a:rPr sz="3200" spc="10" dirty="0">
                <a:latin typeface="Calibri"/>
                <a:cs typeface="Calibri"/>
              </a:rPr>
              <a:t>CirCLe</a:t>
            </a:r>
            <a:endParaRPr sz="3200" dirty="0">
              <a:latin typeface="Calibri"/>
              <a:cs typeface="Calibri"/>
            </a:endParaRPr>
          </a:p>
          <a:p>
            <a:pPr marL="12700" marR="2653665" algn="just">
              <a:lnSpc>
                <a:spcPct val="120300"/>
              </a:lnSpc>
              <a:spcBef>
                <a:spcPts val="35"/>
              </a:spcBef>
            </a:pPr>
            <a:r>
              <a:rPr sz="3200" spc="35" dirty="0">
                <a:latin typeface="Calibri"/>
                <a:cs typeface="Calibri"/>
              </a:rPr>
              <a:t>%</a:t>
            </a:r>
            <a:r>
              <a:rPr sz="3200" spc="40" dirty="0">
                <a:latin typeface="Calibri"/>
                <a:cs typeface="Calibri"/>
              </a:rPr>
              <a:t>d</a:t>
            </a:r>
            <a:r>
              <a:rPr sz="3200" spc="35" dirty="0">
                <a:latin typeface="Calibri"/>
                <a:cs typeface="Calibri"/>
              </a:rPr>
              <a:t>o</a:t>
            </a:r>
            <a:r>
              <a:rPr sz="3200" spc="4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e  </a:t>
            </a:r>
            <a:r>
              <a:rPr sz="3200" spc="-10" dirty="0">
                <a:latin typeface="Calibri"/>
                <a:cs typeface="Calibri"/>
              </a:rPr>
              <a:t>return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If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CBAFA21-40F3-133B-5979-2BBA166549F2}"/>
              </a:ext>
            </a:extLst>
          </p:cNvPr>
          <p:cNvSpPr/>
          <p:nvPr/>
        </p:nvSpPr>
        <p:spPr>
          <a:xfrm>
            <a:off x="1143000" y="945906"/>
            <a:ext cx="833284" cy="418846"/>
          </a:xfrm>
          <a:prstGeom prst="wedgeRoundRectCallout">
            <a:avLst>
              <a:gd name="adj1" fmla="val -63405"/>
              <a:gd name="adj2" fmla="val -5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</a:t>
            </a:r>
            <a:endParaRPr lang="en-PK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07643A5-EADB-F8B2-F605-50B29921BD00}"/>
              </a:ext>
            </a:extLst>
          </p:cNvPr>
          <p:cNvSpPr/>
          <p:nvPr/>
        </p:nvSpPr>
        <p:spPr>
          <a:xfrm>
            <a:off x="838200" y="1524000"/>
            <a:ext cx="990600" cy="418846"/>
          </a:xfrm>
          <a:prstGeom prst="wedgeRoundRectCallout">
            <a:avLst>
              <a:gd name="adj1" fmla="val -63405"/>
              <a:gd name="adj2" fmla="val -5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</a:t>
            </a:r>
            <a:endParaRPr lang="en-PK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C1228D2-34CF-5D37-066D-D429B77A0ED6}"/>
              </a:ext>
            </a:extLst>
          </p:cNvPr>
          <p:cNvSpPr/>
          <p:nvPr/>
        </p:nvSpPr>
        <p:spPr>
          <a:xfrm>
            <a:off x="2025445" y="1969172"/>
            <a:ext cx="990600" cy="418846"/>
          </a:xfrm>
          <a:prstGeom prst="wedgeRoundRectCallout">
            <a:avLst>
              <a:gd name="adj1" fmla="val -63405"/>
              <a:gd name="adj2" fmla="val -5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</a:t>
            </a:r>
            <a:endParaRPr lang="en-PK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CCFAFE4-739A-0631-15A4-015EC5196B24}"/>
              </a:ext>
            </a:extLst>
          </p:cNvPr>
          <p:cNvSpPr/>
          <p:nvPr/>
        </p:nvSpPr>
        <p:spPr>
          <a:xfrm>
            <a:off x="1143000" y="2494223"/>
            <a:ext cx="833284" cy="418846"/>
          </a:xfrm>
          <a:prstGeom prst="wedgeRoundRectCallout">
            <a:avLst>
              <a:gd name="adj1" fmla="val -63405"/>
              <a:gd name="adj2" fmla="val -5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</a:t>
            </a:r>
            <a:endParaRPr lang="en-PK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060592E-E1F6-7B28-0423-E0392882D30F}"/>
              </a:ext>
            </a:extLst>
          </p:cNvPr>
          <p:cNvSpPr/>
          <p:nvPr/>
        </p:nvSpPr>
        <p:spPr>
          <a:xfrm>
            <a:off x="1407182" y="2978568"/>
            <a:ext cx="990600" cy="418846"/>
          </a:xfrm>
          <a:prstGeom prst="wedgeRoundRectCallout">
            <a:avLst>
              <a:gd name="adj1" fmla="val -63405"/>
              <a:gd name="adj2" fmla="val -5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</a:t>
            </a:r>
            <a:endParaRPr lang="en-PK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DC72907-106F-A26D-CB5B-C82373FCA821}"/>
              </a:ext>
            </a:extLst>
          </p:cNvPr>
          <p:cNvSpPr/>
          <p:nvPr/>
        </p:nvSpPr>
        <p:spPr>
          <a:xfrm>
            <a:off x="1751249" y="3544370"/>
            <a:ext cx="990600" cy="418846"/>
          </a:xfrm>
          <a:prstGeom prst="wedgeRoundRectCallout">
            <a:avLst>
              <a:gd name="adj1" fmla="val -63405"/>
              <a:gd name="adj2" fmla="val -5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</a:t>
            </a:r>
            <a:endParaRPr lang="en-PK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F754F9F5-2CCC-CCC1-A36C-77742261DF7B}"/>
              </a:ext>
            </a:extLst>
          </p:cNvPr>
          <p:cNvSpPr/>
          <p:nvPr/>
        </p:nvSpPr>
        <p:spPr>
          <a:xfrm>
            <a:off x="1255949" y="4110172"/>
            <a:ext cx="990600" cy="418846"/>
          </a:xfrm>
          <a:prstGeom prst="wedgeRoundRectCallout">
            <a:avLst>
              <a:gd name="adj1" fmla="val -63405"/>
              <a:gd name="adj2" fmla="val -5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</a:t>
            </a:r>
            <a:endParaRPr lang="en-PK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C6ED23F5-BB8F-079A-3CD6-E24FFCDAF258}"/>
              </a:ext>
            </a:extLst>
          </p:cNvPr>
          <p:cNvSpPr/>
          <p:nvPr/>
        </p:nvSpPr>
        <p:spPr>
          <a:xfrm>
            <a:off x="7853516" y="952754"/>
            <a:ext cx="833284" cy="418846"/>
          </a:xfrm>
          <a:prstGeom prst="wedgeRoundRectCallout">
            <a:avLst>
              <a:gd name="adj1" fmla="val -63405"/>
              <a:gd name="adj2" fmla="val -5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</a:t>
            </a:r>
            <a:endParaRPr lang="en-PK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1404AAE1-20EC-27F5-3690-649A52C8C3C4}"/>
              </a:ext>
            </a:extLst>
          </p:cNvPr>
          <p:cNvSpPr/>
          <p:nvPr/>
        </p:nvSpPr>
        <p:spPr>
          <a:xfrm>
            <a:off x="5260258" y="1481917"/>
            <a:ext cx="833284" cy="418846"/>
          </a:xfrm>
          <a:prstGeom prst="wedgeRoundRectCallout">
            <a:avLst>
              <a:gd name="adj1" fmla="val -63405"/>
              <a:gd name="adj2" fmla="val -5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</a:t>
            </a:r>
            <a:endParaRPr lang="en-PK" dirty="0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4A5DB14-FF1E-F802-5C8A-CCA8C81A0B73}"/>
              </a:ext>
            </a:extLst>
          </p:cNvPr>
          <p:cNvSpPr/>
          <p:nvPr/>
        </p:nvSpPr>
        <p:spPr>
          <a:xfrm>
            <a:off x="5306377" y="2109125"/>
            <a:ext cx="990600" cy="418846"/>
          </a:xfrm>
          <a:prstGeom prst="wedgeRoundRectCallout">
            <a:avLst>
              <a:gd name="adj1" fmla="val -63405"/>
              <a:gd name="adj2" fmla="val -5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</a:t>
            </a:r>
            <a:endParaRPr lang="en-PK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E4FAECBB-E666-AF78-7682-CE217449263F}"/>
              </a:ext>
            </a:extLst>
          </p:cNvPr>
          <p:cNvSpPr/>
          <p:nvPr/>
        </p:nvSpPr>
        <p:spPr>
          <a:xfrm>
            <a:off x="6216077" y="2703466"/>
            <a:ext cx="833284" cy="418846"/>
          </a:xfrm>
          <a:prstGeom prst="wedgeRoundRectCallout">
            <a:avLst>
              <a:gd name="adj1" fmla="val -63405"/>
              <a:gd name="adj2" fmla="val -5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</a:t>
            </a:r>
            <a:endParaRPr lang="en-PK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F9F70569-ABE2-0074-A6FD-46E7BD156452}"/>
              </a:ext>
            </a:extLst>
          </p:cNvPr>
          <p:cNvSpPr/>
          <p:nvPr/>
        </p:nvSpPr>
        <p:spPr>
          <a:xfrm>
            <a:off x="5223327" y="3297807"/>
            <a:ext cx="990600" cy="418846"/>
          </a:xfrm>
          <a:prstGeom prst="wedgeRoundRectCallout">
            <a:avLst>
              <a:gd name="adj1" fmla="val -63405"/>
              <a:gd name="adj2" fmla="val -5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</a:t>
            </a:r>
            <a:endParaRPr lang="en-PK" dirty="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FA147236-25D3-3767-A9BA-C0346B1601C1}"/>
              </a:ext>
            </a:extLst>
          </p:cNvPr>
          <p:cNvSpPr/>
          <p:nvPr/>
        </p:nvSpPr>
        <p:spPr>
          <a:xfrm>
            <a:off x="5086516" y="3876566"/>
            <a:ext cx="990600" cy="418846"/>
          </a:xfrm>
          <a:prstGeom prst="wedgeRoundRectCallout">
            <a:avLst>
              <a:gd name="adj1" fmla="val -63405"/>
              <a:gd name="adj2" fmla="val -5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</a:t>
            </a:r>
            <a:endParaRPr lang="en-PK" dirty="0"/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FD4C8142-0454-1135-F75F-9A129EB927DC}"/>
              </a:ext>
            </a:extLst>
          </p:cNvPr>
          <p:cNvSpPr/>
          <p:nvPr/>
        </p:nvSpPr>
        <p:spPr>
          <a:xfrm>
            <a:off x="4326390" y="4435801"/>
            <a:ext cx="990600" cy="418846"/>
          </a:xfrm>
          <a:prstGeom prst="wedgeRoundRectCallout">
            <a:avLst>
              <a:gd name="adj1" fmla="val -63405"/>
              <a:gd name="adj2" fmla="val -5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</a:t>
            </a:r>
            <a:endParaRPr lang="en-P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98449"/>
            <a:ext cx="80352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15" dirty="0"/>
              <a:t>Header</a:t>
            </a:r>
            <a:r>
              <a:rPr u="none" spc="45" dirty="0"/>
              <a:t> </a:t>
            </a:r>
            <a:r>
              <a:rPr u="none" spc="15" dirty="0"/>
              <a:t>files</a:t>
            </a:r>
            <a:r>
              <a:rPr u="none" spc="-50" dirty="0"/>
              <a:t> </a:t>
            </a:r>
            <a:r>
              <a:rPr u="none" spc="20" dirty="0"/>
              <a:t>(functionality</a:t>
            </a:r>
            <a:r>
              <a:rPr u="none" spc="-35" dirty="0"/>
              <a:t> </a:t>
            </a:r>
            <a:r>
              <a:rPr u="none" spc="5" dirty="0"/>
              <a:t>declarations)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8607" y="1288272"/>
          <a:ext cx="7838439" cy="1888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5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397">
                <a:tc>
                  <a:txBody>
                    <a:bodyPr/>
                    <a:lstStyle/>
                    <a:p>
                      <a:pPr marL="946785">
                        <a:lnSpc>
                          <a:spcPts val="2635"/>
                        </a:lnSpc>
                      </a:pPr>
                      <a:r>
                        <a:rPr sz="2750" u="heavy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 Light"/>
                          <a:cs typeface="Calibri Light"/>
                        </a:rPr>
                        <a:t>(Turbo</a:t>
                      </a:r>
                      <a:r>
                        <a:rPr sz="2750" u="heavy" spc="7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75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 Light"/>
                          <a:cs typeface="Calibri Light"/>
                        </a:rPr>
                        <a:t>C++)</a:t>
                      </a:r>
                      <a:endParaRPr sz="275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5330">
                        <a:lnSpc>
                          <a:spcPts val="2635"/>
                        </a:lnSpc>
                      </a:pPr>
                      <a:r>
                        <a:rPr sz="275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Calibri Light"/>
                          <a:cs typeface="Calibri Light"/>
                        </a:rPr>
                        <a:t>(Visual</a:t>
                      </a:r>
                      <a:r>
                        <a:rPr sz="2750" u="heavy" spc="7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75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 Light"/>
                          <a:cs typeface="Calibri Light"/>
                        </a:rPr>
                        <a:t>C++)</a:t>
                      </a:r>
                      <a:endParaRPr sz="275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024">
                <a:tc>
                  <a:txBody>
                    <a:bodyPr/>
                    <a:lstStyle/>
                    <a:p>
                      <a:pPr marL="260350" indent="-229235">
                        <a:lnSpc>
                          <a:spcPct val="100000"/>
                        </a:lnSpc>
                        <a:spcBef>
                          <a:spcPts val="190"/>
                        </a:spcBef>
                        <a:buFont typeface="Arial MT"/>
                        <a:buChar char="•"/>
                        <a:tabLst>
                          <a:tab pos="260985" algn="l"/>
                        </a:tabLst>
                      </a:pPr>
                      <a:r>
                        <a:rPr sz="2750" dirty="0">
                          <a:latin typeface="Calibri Light"/>
                          <a:cs typeface="Calibri Light"/>
                        </a:rPr>
                        <a:t>#include&lt;iostream.h&gt;</a:t>
                      </a:r>
                      <a:endParaRPr sz="2750">
                        <a:latin typeface="Calibri Light"/>
                        <a:cs typeface="Calibri Light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50" spc="-15" dirty="0">
                          <a:latin typeface="Calibri Light"/>
                          <a:cs typeface="Calibri Light"/>
                        </a:rPr>
                        <a:t>or</a:t>
                      </a:r>
                      <a:endParaRPr sz="2750">
                        <a:latin typeface="Calibri Light"/>
                        <a:cs typeface="Calibri Light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50" spc="-5" dirty="0">
                          <a:latin typeface="Calibri Light"/>
                          <a:cs typeface="Calibri Light"/>
                        </a:rPr>
                        <a:t>#include</a:t>
                      </a:r>
                      <a:r>
                        <a:rPr sz="2750" spc="15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750" spc="-15" dirty="0">
                          <a:latin typeface="Calibri Light"/>
                          <a:cs typeface="Calibri Light"/>
                        </a:rPr>
                        <a:t>&lt;iostream&gt;</a:t>
                      </a:r>
                      <a:endParaRPr sz="2750">
                        <a:latin typeface="Calibri Light"/>
                        <a:cs typeface="Calibri Light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131">
                <a:tc>
                  <a:txBody>
                    <a:bodyPr/>
                    <a:lstStyle/>
                    <a:p>
                      <a:pPr marL="260350" indent="-229235">
                        <a:lnSpc>
                          <a:spcPct val="100000"/>
                        </a:lnSpc>
                        <a:spcBef>
                          <a:spcPts val="185"/>
                        </a:spcBef>
                        <a:buFont typeface="Arial MT"/>
                        <a:buChar char="•"/>
                        <a:tabLst>
                          <a:tab pos="260985" algn="l"/>
                        </a:tabLst>
                      </a:pPr>
                      <a:r>
                        <a:rPr sz="2750" spc="-5" dirty="0">
                          <a:latin typeface="Calibri Light"/>
                          <a:cs typeface="Calibri Light"/>
                        </a:rPr>
                        <a:t>#include&lt;stdlib.h&gt;</a:t>
                      </a:r>
                      <a:endParaRPr sz="2750">
                        <a:latin typeface="Calibri Light"/>
                        <a:cs typeface="Calibri Light"/>
                      </a:endParaRPr>
                    </a:p>
                    <a:p>
                      <a:pPr marL="260350" indent="-229235">
                        <a:lnSpc>
                          <a:spcPct val="100000"/>
                        </a:lnSpc>
                        <a:spcBef>
                          <a:spcPts val="685"/>
                        </a:spcBef>
                        <a:buFont typeface="Arial MT"/>
                        <a:buChar char="•"/>
                        <a:tabLst>
                          <a:tab pos="260985" algn="l"/>
                        </a:tabLst>
                      </a:pPr>
                      <a:r>
                        <a:rPr sz="2750" dirty="0">
                          <a:latin typeface="Calibri Light"/>
                          <a:cs typeface="Calibri Light"/>
                        </a:rPr>
                        <a:t>…</a:t>
                      </a:r>
                      <a:endParaRPr sz="275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50" dirty="0">
                          <a:latin typeface="Calibri Light"/>
                          <a:cs typeface="Calibri Light"/>
                        </a:rPr>
                        <a:t>or</a:t>
                      </a:r>
                      <a:endParaRPr sz="275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50" spc="-5" dirty="0">
                          <a:latin typeface="Calibri Light"/>
                          <a:cs typeface="Calibri Light"/>
                        </a:rPr>
                        <a:t>#include&lt;stdlib&gt;</a:t>
                      </a:r>
                      <a:endParaRPr sz="275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492" y="76580"/>
            <a:ext cx="237680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15" dirty="0"/>
              <a:t>std::</a:t>
            </a:r>
            <a:r>
              <a:rPr sz="4400" u="none" spc="-140" dirty="0"/>
              <a:t> </a:t>
            </a:r>
            <a:r>
              <a:rPr sz="4400" u="none" spc="-30" dirty="0"/>
              <a:t>Prefix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2092" y="867365"/>
            <a:ext cx="5153660" cy="567817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dirty="0">
                <a:latin typeface="Calibri Light"/>
                <a:cs typeface="Calibri Light"/>
              </a:rPr>
              <a:t>std::cout&lt;“Hello</a:t>
            </a:r>
            <a:r>
              <a:rPr sz="2750" spc="210" dirty="0">
                <a:latin typeface="Calibri Light"/>
                <a:cs typeface="Calibri Light"/>
              </a:rPr>
              <a:t> </a:t>
            </a:r>
            <a:r>
              <a:rPr sz="2750" spc="-15" dirty="0">
                <a:latin typeface="Calibri Light"/>
                <a:cs typeface="Calibri Light"/>
              </a:rPr>
              <a:t>World”;</a:t>
            </a:r>
            <a:endParaRPr sz="2750">
              <a:latin typeface="Calibri Light"/>
              <a:cs typeface="Calibri Light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5" dirty="0">
                <a:latin typeface="Calibri Light"/>
                <a:cs typeface="Calibri Light"/>
              </a:rPr>
              <a:t>std::cout&lt;&lt;Marks;</a:t>
            </a:r>
            <a:endParaRPr sz="2750">
              <a:latin typeface="Calibri Light"/>
              <a:cs typeface="Calibri Light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dirty="0">
                <a:latin typeface="Calibri Light"/>
                <a:cs typeface="Calibri Light"/>
              </a:rPr>
              <a:t>std::cout&lt;&lt;“Hello</a:t>
            </a:r>
            <a:r>
              <a:rPr sz="2750" spc="204" dirty="0">
                <a:latin typeface="Calibri Light"/>
                <a:cs typeface="Calibri Light"/>
              </a:rPr>
              <a:t> </a:t>
            </a:r>
            <a:r>
              <a:rPr sz="2750" spc="-10" dirty="0">
                <a:latin typeface="Calibri Light"/>
                <a:cs typeface="Calibri Light"/>
              </a:rPr>
              <a:t>”&lt;&lt;name;</a:t>
            </a:r>
            <a:endParaRPr sz="2750">
              <a:latin typeface="Calibri Light"/>
              <a:cs typeface="Calibri Light"/>
            </a:endParaRPr>
          </a:p>
          <a:p>
            <a:pPr marL="241300" indent="-229235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41935" algn="l"/>
                <a:tab pos="4303395" algn="l"/>
              </a:tabLst>
            </a:pPr>
            <a:r>
              <a:rPr sz="2750" spc="10" dirty="0">
                <a:solidFill>
                  <a:srgbClr val="B80000"/>
                </a:solidFill>
                <a:latin typeface="Calibri Light"/>
                <a:cs typeface="Calibri Light"/>
              </a:rPr>
              <a:t>Scope</a:t>
            </a:r>
            <a:r>
              <a:rPr sz="2750" spc="30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2750" spc="-10" dirty="0">
                <a:solidFill>
                  <a:srgbClr val="B80000"/>
                </a:solidFill>
                <a:latin typeface="Calibri Light"/>
                <a:cs typeface="Calibri Light"/>
              </a:rPr>
              <a:t>Resolution</a:t>
            </a:r>
            <a:r>
              <a:rPr sz="2750" spc="26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2750" spc="-15" dirty="0">
                <a:solidFill>
                  <a:srgbClr val="B80000"/>
                </a:solidFill>
                <a:latin typeface="Calibri Light"/>
                <a:cs typeface="Calibri Light"/>
              </a:rPr>
              <a:t>Operator	</a:t>
            </a:r>
            <a:r>
              <a:rPr sz="3650" spc="85" dirty="0">
                <a:solidFill>
                  <a:srgbClr val="2C13DE"/>
                </a:solidFill>
                <a:latin typeface="Calibri Light"/>
                <a:cs typeface="Calibri Light"/>
              </a:rPr>
              <a:t>::</a:t>
            </a:r>
            <a:endParaRPr sz="3650">
              <a:latin typeface="Calibri Light"/>
              <a:cs typeface="Calibri Light"/>
            </a:endParaRPr>
          </a:p>
          <a:p>
            <a:pPr marL="241935" marR="5080" indent="-241935">
              <a:lnSpc>
                <a:spcPct val="243500"/>
              </a:lnSpc>
              <a:spcBef>
                <a:spcPts val="12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2C13DE"/>
                </a:solidFill>
                <a:latin typeface="Calibri Light"/>
                <a:cs typeface="Calibri Light"/>
              </a:rPr>
              <a:t>std</a:t>
            </a:r>
            <a:r>
              <a:rPr sz="2750" spc="2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 Light"/>
                <a:cs typeface="Calibri Light"/>
              </a:rPr>
              <a:t>is</a:t>
            </a:r>
            <a:r>
              <a:rPr sz="2750" spc="20" dirty="0">
                <a:solidFill>
                  <a:srgbClr val="0D0D0D"/>
                </a:solidFill>
                <a:latin typeface="Calibri Light"/>
                <a:cs typeface="Calibri Light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Calibri Light"/>
                <a:cs typeface="Calibri Light"/>
              </a:rPr>
              <a:t>a</a:t>
            </a:r>
            <a:r>
              <a:rPr sz="2750" spc="15" dirty="0">
                <a:solidFill>
                  <a:srgbClr val="0D0D0D"/>
                </a:solidFill>
                <a:latin typeface="Calibri Light"/>
                <a:cs typeface="Calibri Light"/>
              </a:rPr>
              <a:t> </a:t>
            </a:r>
            <a:r>
              <a:rPr sz="2750" spc="-5" dirty="0">
                <a:solidFill>
                  <a:srgbClr val="0D0D0D"/>
                </a:solidFill>
                <a:latin typeface="Calibri Light"/>
                <a:cs typeface="Calibri Light"/>
              </a:rPr>
              <a:t>namespace,</a:t>
            </a:r>
            <a:r>
              <a:rPr sz="2750" spc="265" dirty="0">
                <a:solidFill>
                  <a:srgbClr val="0D0D0D"/>
                </a:solidFill>
                <a:latin typeface="Calibri Light"/>
                <a:cs typeface="Calibri Light"/>
              </a:rPr>
              <a:t> </a:t>
            </a:r>
            <a:r>
              <a:rPr sz="2750" spc="-5" dirty="0">
                <a:solidFill>
                  <a:srgbClr val="2C13DE"/>
                </a:solidFill>
                <a:latin typeface="Calibri Light"/>
                <a:cs typeface="Calibri Light"/>
              </a:rPr>
              <a:t>Namespaces</a:t>
            </a:r>
            <a:r>
              <a:rPr sz="2750" spc="24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2750" spc="10" dirty="0">
                <a:solidFill>
                  <a:srgbClr val="2C13DE"/>
                </a:solidFill>
                <a:latin typeface="Calibri Light"/>
                <a:cs typeface="Calibri Light"/>
              </a:rPr>
              <a:t>? </a:t>
            </a:r>
            <a:r>
              <a:rPr sz="2750" spc="-60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2750" spc="-5" dirty="0">
                <a:solidFill>
                  <a:srgbClr val="B80000"/>
                </a:solidFill>
                <a:latin typeface="Calibri Light"/>
                <a:cs typeface="Calibri Light"/>
              </a:rPr>
              <a:t>using</a:t>
            </a:r>
            <a:r>
              <a:rPr sz="2750" spc="16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2750" spc="-5" dirty="0">
                <a:solidFill>
                  <a:srgbClr val="B80000"/>
                </a:solidFill>
                <a:latin typeface="Calibri Light"/>
                <a:cs typeface="Calibri Light"/>
              </a:rPr>
              <a:t>namespace</a:t>
            </a:r>
            <a:r>
              <a:rPr sz="2750" spc="24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2750" spc="-5" dirty="0">
                <a:solidFill>
                  <a:srgbClr val="B80000"/>
                </a:solidFill>
                <a:latin typeface="Calibri Light"/>
                <a:cs typeface="Calibri Light"/>
              </a:rPr>
              <a:t>std;</a:t>
            </a:r>
            <a:endParaRPr sz="2750">
              <a:latin typeface="Calibri Light"/>
              <a:cs typeface="Calibri Light"/>
            </a:endParaRPr>
          </a:p>
          <a:p>
            <a:pPr marL="469900" marR="1354455">
              <a:lnSpc>
                <a:spcPts val="3750"/>
              </a:lnSpc>
              <a:spcBef>
                <a:spcPts val="130"/>
              </a:spcBef>
            </a:pPr>
            <a:r>
              <a:rPr sz="3000" spc="-5" dirty="0">
                <a:latin typeface="Calibri"/>
                <a:cs typeface="Calibri"/>
              </a:rPr>
              <a:t>cout&lt;&lt;“Hello </a:t>
            </a:r>
            <a:r>
              <a:rPr sz="3000" spc="-25" dirty="0">
                <a:latin typeface="Calibri"/>
                <a:cs typeface="Calibri"/>
              </a:rPr>
              <a:t>World”; </a:t>
            </a:r>
            <a:r>
              <a:rPr sz="3000" spc="-67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cout&lt;&lt;Marks;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3000" spc="-5" dirty="0">
                <a:latin typeface="Calibri"/>
                <a:cs typeface="Calibri"/>
              </a:rPr>
              <a:t>cout&lt;&lt;“Hello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”&lt;&lt;name;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9144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52094"/>
            <a:ext cx="36195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20" dirty="0"/>
              <a:t>main(</a:t>
            </a:r>
            <a:r>
              <a:rPr sz="4400" u="none" spc="-180" dirty="0"/>
              <a:t> </a:t>
            </a:r>
            <a:r>
              <a:rPr sz="4400" u="none" spc="5" dirty="0"/>
              <a:t>)</a:t>
            </a:r>
            <a:r>
              <a:rPr sz="4400" u="none" spc="-30" dirty="0"/>
              <a:t> </a:t>
            </a:r>
            <a:r>
              <a:rPr sz="4400" u="none" spc="10" dirty="0"/>
              <a:t>function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657" y="1187386"/>
            <a:ext cx="8409940" cy="53136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2E1BC6"/>
                </a:solidFill>
                <a:latin typeface="Calibri Light"/>
                <a:cs typeface="Calibri Light"/>
              </a:rPr>
              <a:t>Every</a:t>
            </a:r>
            <a:r>
              <a:rPr sz="2750" spc="105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2750" spc="5" dirty="0">
                <a:solidFill>
                  <a:srgbClr val="2C13DE"/>
                </a:solidFill>
                <a:latin typeface="Calibri Light"/>
                <a:cs typeface="Calibri Light"/>
              </a:rPr>
              <a:t>C++</a:t>
            </a:r>
            <a:r>
              <a:rPr sz="2750" spc="8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2750" spc="-20" dirty="0">
                <a:solidFill>
                  <a:srgbClr val="2C13DE"/>
                </a:solidFill>
                <a:latin typeface="Calibri Light"/>
                <a:cs typeface="Calibri Light"/>
              </a:rPr>
              <a:t>program</a:t>
            </a:r>
            <a:r>
              <a:rPr sz="2750" spc="19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2750" spc="-20" dirty="0">
                <a:solidFill>
                  <a:srgbClr val="2C13DE"/>
                </a:solidFill>
                <a:latin typeface="Calibri Light"/>
                <a:cs typeface="Calibri Light"/>
              </a:rPr>
              <a:t>start</a:t>
            </a:r>
            <a:r>
              <a:rPr sz="2750" spc="114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2750" spc="-20" dirty="0">
                <a:latin typeface="Calibri Light"/>
                <a:cs typeface="Calibri Light"/>
              </a:rPr>
              <a:t>executing</a:t>
            </a:r>
            <a:r>
              <a:rPr sz="2750" spc="250" dirty="0">
                <a:latin typeface="Calibri Light"/>
                <a:cs typeface="Calibri Light"/>
              </a:rPr>
              <a:t> </a:t>
            </a:r>
            <a:r>
              <a:rPr sz="2750" spc="40" dirty="0">
                <a:solidFill>
                  <a:srgbClr val="2C13DE"/>
                </a:solidFill>
                <a:latin typeface="Calibri Light"/>
                <a:cs typeface="Calibri Light"/>
              </a:rPr>
              <a:t>from</a:t>
            </a:r>
            <a:r>
              <a:rPr sz="2750" spc="-4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2750" spc="-5" dirty="0">
                <a:solidFill>
                  <a:srgbClr val="C00000"/>
                </a:solidFill>
                <a:latin typeface="Calibri Light"/>
                <a:cs typeface="Calibri Light"/>
              </a:rPr>
              <a:t>main</a:t>
            </a:r>
            <a:r>
              <a:rPr sz="2750" spc="-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750" spc="5" dirty="0">
                <a:solidFill>
                  <a:srgbClr val="C00000"/>
                </a:solidFill>
                <a:latin typeface="Calibri Light"/>
                <a:cs typeface="Calibri Light"/>
              </a:rPr>
              <a:t>(</a:t>
            </a:r>
            <a:r>
              <a:rPr sz="2750" spc="-2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750" spc="5" dirty="0">
                <a:solidFill>
                  <a:srgbClr val="C00000"/>
                </a:solidFill>
                <a:latin typeface="Calibri Light"/>
                <a:cs typeface="Calibri Light"/>
              </a:rPr>
              <a:t>)</a:t>
            </a:r>
            <a:endParaRPr sz="275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4200">
              <a:latin typeface="Calibri Light"/>
              <a:cs typeface="Calibri Light"/>
            </a:endParaRPr>
          </a:p>
          <a:p>
            <a:pPr marL="241300" marR="842010" indent="-229235">
              <a:lnSpc>
                <a:spcPts val="3010"/>
              </a:lnSpc>
              <a:buFont typeface="Arial MT"/>
              <a:buChar char="•"/>
              <a:tabLst>
                <a:tab pos="241935" algn="l"/>
              </a:tabLst>
            </a:pPr>
            <a:r>
              <a:rPr sz="2750" spc="15" dirty="0">
                <a:latin typeface="Calibri Light"/>
                <a:cs typeface="Calibri Light"/>
              </a:rPr>
              <a:t>A</a:t>
            </a:r>
            <a:r>
              <a:rPr sz="2750" spc="-25" dirty="0">
                <a:latin typeface="Calibri Light"/>
                <a:cs typeface="Calibri Light"/>
              </a:rPr>
              <a:t> </a:t>
            </a:r>
            <a:r>
              <a:rPr sz="2750" dirty="0">
                <a:solidFill>
                  <a:srgbClr val="2E1BC6"/>
                </a:solidFill>
                <a:latin typeface="Calibri Light"/>
                <a:cs typeface="Calibri Light"/>
              </a:rPr>
              <a:t>function</a:t>
            </a:r>
            <a:r>
              <a:rPr sz="2750" spc="180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2750" dirty="0">
                <a:latin typeface="Calibri Light"/>
                <a:cs typeface="Calibri Light"/>
              </a:rPr>
              <a:t>is</a:t>
            </a:r>
            <a:r>
              <a:rPr sz="2750" spc="15" dirty="0">
                <a:latin typeface="Calibri Light"/>
                <a:cs typeface="Calibri Light"/>
              </a:rPr>
              <a:t> </a:t>
            </a:r>
            <a:r>
              <a:rPr sz="2750" spc="10" dirty="0">
                <a:latin typeface="Calibri Light"/>
                <a:cs typeface="Calibri Light"/>
              </a:rPr>
              <a:t>a </a:t>
            </a:r>
            <a:r>
              <a:rPr sz="2750" spc="5" dirty="0">
                <a:latin typeface="Calibri Light"/>
                <a:cs typeface="Calibri Light"/>
              </a:rPr>
              <a:t>construct</a:t>
            </a:r>
            <a:r>
              <a:rPr sz="2750" spc="100" dirty="0">
                <a:latin typeface="Calibri Light"/>
                <a:cs typeface="Calibri Light"/>
              </a:rPr>
              <a:t> </a:t>
            </a:r>
            <a:r>
              <a:rPr sz="2750" spc="-10" dirty="0">
                <a:latin typeface="Calibri Light"/>
                <a:cs typeface="Calibri Light"/>
              </a:rPr>
              <a:t>that</a:t>
            </a:r>
            <a:r>
              <a:rPr sz="2750" spc="50" dirty="0">
                <a:latin typeface="Calibri Light"/>
                <a:cs typeface="Calibri Light"/>
              </a:rPr>
              <a:t> </a:t>
            </a:r>
            <a:r>
              <a:rPr sz="2750" spc="-5" dirty="0">
                <a:solidFill>
                  <a:srgbClr val="2E1BC6"/>
                </a:solidFill>
                <a:latin typeface="Calibri Light"/>
                <a:cs typeface="Calibri Light"/>
              </a:rPr>
              <a:t>contains/encapsulates </a:t>
            </a:r>
            <a:r>
              <a:rPr sz="2750" spc="-605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2750" spc="-15" dirty="0">
                <a:latin typeface="Calibri Light"/>
                <a:cs typeface="Calibri Light"/>
              </a:rPr>
              <a:t>statements</a:t>
            </a:r>
            <a:r>
              <a:rPr sz="2750" spc="245" dirty="0">
                <a:latin typeface="Calibri Light"/>
                <a:cs typeface="Calibri Light"/>
              </a:rPr>
              <a:t> </a:t>
            </a:r>
            <a:r>
              <a:rPr sz="2750" dirty="0">
                <a:latin typeface="Calibri Light"/>
                <a:cs typeface="Calibri Light"/>
              </a:rPr>
              <a:t>in</a:t>
            </a:r>
            <a:r>
              <a:rPr sz="2750" spc="30" dirty="0">
                <a:latin typeface="Calibri Light"/>
                <a:cs typeface="Calibri Light"/>
              </a:rPr>
              <a:t> </a:t>
            </a:r>
            <a:r>
              <a:rPr sz="2750" spc="10" dirty="0">
                <a:latin typeface="Calibri Light"/>
                <a:cs typeface="Calibri Light"/>
              </a:rPr>
              <a:t>a</a:t>
            </a:r>
            <a:r>
              <a:rPr sz="2750" spc="25" dirty="0">
                <a:latin typeface="Calibri Light"/>
                <a:cs typeface="Calibri Light"/>
              </a:rPr>
              <a:t> </a:t>
            </a:r>
            <a:r>
              <a:rPr sz="2750" dirty="0">
                <a:solidFill>
                  <a:srgbClr val="2E1BC6"/>
                </a:solidFill>
                <a:latin typeface="Calibri Light"/>
                <a:cs typeface="Calibri Light"/>
              </a:rPr>
              <a:t>block</a:t>
            </a:r>
            <a:r>
              <a:rPr sz="2750" dirty="0">
                <a:latin typeface="Calibri Light"/>
                <a:cs typeface="Calibri Light"/>
              </a:rPr>
              <a:t>.</a:t>
            </a:r>
            <a:endParaRPr sz="275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800">
              <a:latin typeface="Calibri Light"/>
              <a:cs typeface="Calibri Light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5" dirty="0">
                <a:latin typeface="Calibri Light"/>
                <a:cs typeface="Calibri Light"/>
              </a:rPr>
              <a:t>Block</a:t>
            </a:r>
            <a:r>
              <a:rPr sz="2750" spc="25" dirty="0">
                <a:latin typeface="Calibri Light"/>
                <a:cs typeface="Calibri Light"/>
              </a:rPr>
              <a:t> </a:t>
            </a:r>
            <a:r>
              <a:rPr sz="2750" spc="-20" dirty="0">
                <a:latin typeface="Calibri Light"/>
                <a:cs typeface="Calibri Light"/>
              </a:rPr>
              <a:t>starts</a:t>
            </a:r>
            <a:r>
              <a:rPr sz="2750" spc="175" dirty="0">
                <a:latin typeface="Calibri Light"/>
                <a:cs typeface="Calibri Light"/>
              </a:rPr>
              <a:t> </a:t>
            </a:r>
            <a:r>
              <a:rPr sz="2750" spc="-10" dirty="0">
                <a:latin typeface="Calibri Light"/>
                <a:cs typeface="Calibri Light"/>
              </a:rPr>
              <a:t>from</a:t>
            </a:r>
            <a:r>
              <a:rPr sz="2750" spc="140" dirty="0">
                <a:latin typeface="Calibri Light"/>
                <a:cs typeface="Calibri Light"/>
              </a:rPr>
              <a:t> </a:t>
            </a:r>
            <a:r>
              <a:rPr sz="2750" spc="50" dirty="0">
                <a:latin typeface="Calibri Light"/>
                <a:cs typeface="Calibri Light"/>
              </a:rPr>
              <a:t>“</a:t>
            </a:r>
            <a:r>
              <a:rPr sz="2750" spc="50" dirty="0">
                <a:solidFill>
                  <a:srgbClr val="B80000"/>
                </a:solidFill>
                <a:latin typeface="Calibri Light"/>
                <a:cs typeface="Calibri Light"/>
              </a:rPr>
              <a:t>{</a:t>
            </a:r>
            <a:r>
              <a:rPr sz="2750" spc="50" dirty="0">
                <a:latin typeface="Calibri Light"/>
                <a:cs typeface="Calibri Light"/>
              </a:rPr>
              <a:t>“</a:t>
            </a:r>
            <a:r>
              <a:rPr sz="2750" spc="-185" dirty="0">
                <a:latin typeface="Calibri Light"/>
                <a:cs typeface="Calibri Light"/>
              </a:rPr>
              <a:t> </a:t>
            </a:r>
            <a:r>
              <a:rPr sz="2750" spc="-5" dirty="0">
                <a:latin typeface="Calibri Light"/>
                <a:cs typeface="Calibri Light"/>
              </a:rPr>
              <a:t>and</a:t>
            </a:r>
            <a:r>
              <a:rPr sz="2750" spc="110" dirty="0">
                <a:latin typeface="Calibri Light"/>
                <a:cs typeface="Calibri Light"/>
              </a:rPr>
              <a:t> </a:t>
            </a:r>
            <a:r>
              <a:rPr sz="2750" spc="-5" dirty="0">
                <a:latin typeface="Calibri Light"/>
                <a:cs typeface="Calibri Light"/>
              </a:rPr>
              <a:t>ends</a:t>
            </a:r>
            <a:r>
              <a:rPr sz="2750" spc="105" dirty="0">
                <a:latin typeface="Calibri Light"/>
                <a:cs typeface="Calibri Light"/>
              </a:rPr>
              <a:t> </a:t>
            </a:r>
            <a:r>
              <a:rPr sz="2750" spc="5" dirty="0">
                <a:latin typeface="Calibri Light"/>
                <a:cs typeface="Calibri Light"/>
              </a:rPr>
              <a:t>with</a:t>
            </a:r>
            <a:r>
              <a:rPr sz="2750" spc="100" dirty="0">
                <a:latin typeface="Calibri Light"/>
                <a:cs typeface="Calibri Light"/>
              </a:rPr>
              <a:t> </a:t>
            </a:r>
            <a:r>
              <a:rPr sz="2750" spc="55" dirty="0">
                <a:latin typeface="Calibri Light"/>
                <a:cs typeface="Calibri Light"/>
              </a:rPr>
              <a:t>“</a:t>
            </a:r>
            <a:r>
              <a:rPr sz="2750" spc="55" dirty="0">
                <a:solidFill>
                  <a:srgbClr val="B80000"/>
                </a:solidFill>
                <a:latin typeface="Calibri Light"/>
                <a:cs typeface="Calibri Light"/>
              </a:rPr>
              <a:t>}</a:t>
            </a:r>
            <a:r>
              <a:rPr sz="2750" spc="55" dirty="0">
                <a:latin typeface="Calibri Light"/>
                <a:cs typeface="Calibri Light"/>
              </a:rPr>
              <a:t>”</a:t>
            </a:r>
            <a:r>
              <a:rPr sz="2750" spc="-185" dirty="0">
                <a:latin typeface="Calibri Light"/>
                <a:cs typeface="Calibri Light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 Light"/>
                <a:cs typeface="Calibri Light"/>
              </a:rPr>
              <a:t>brace</a:t>
            </a:r>
            <a:endParaRPr sz="275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900">
              <a:latin typeface="Calibri Light"/>
              <a:cs typeface="Calibri Light"/>
            </a:endParaRPr>
          </a:p>
          <a:p>
            <a:pPr marL="241300" indent="-229235">
              <a:lnSpc>
                <a:spcPts val="3155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15" dirty="0">
                <a:latin typeface="Calibri Light"/>
                <a:cs typeface="Calibri Light"/>
              </a:rPr>
              <a:t>Every</a:t>
            </a:r>
            <a:r>
              <a:rPr sz="2750" spc="100" dirty="0">
                <a:latin typeface="Calibri Light"/>
                <a:cs typeface="Calibri Light"/>
              </a:rPr>
              <a:t> </a:t>
            </a:r>
            <a:r>
              <a:rPr sz="2750" spc="-20" dirty="0">
                <a:latin typeface="Calibri Light"/>
                <a:cs typeface="Calibri Light"/>
              </a:rPr>
              <a:t>statement</a:t>
            </a:r>
            <a:r>
              <a:rPr sz="2750" spc="190" dirty="0">
                <a:latin typeface="Calibri Light"/>
                <a:cs typeface="Calibri Light"/>
              </a:rPr>
              <a:t> </a:t>
            </a:r>
            <a:r>
              <a:rPr sz="2750" dirty="0">
                <a:latin typeface="Calibri Light"/>
                <a:cs typeface="Calibri Light"/>
              </a:rPr>
              <a:t>in</a:t>
            </a:r>
            <a:r>
              <a:rPr sz="2750" spc="35" dirty="0">
                <a:latin typeface="Calibri Light"/>
                <a:cs typeface="Calibri Light"/>
              </a:rPr>
              <a:t> </a:t>
            </a:r>
            <a:r>
              <a:rPr sz="2750" dirty="0">
                <a:latin typeface="Calibri Light"/>
                <a:cs typeface="Calibri Light"/>
              </a:rPr>
              <a:t>the</a:t>
            </a:r>
            <a:r>
              <a:rPr sz="2750" spc="105" dirty="0">
                <a:latin typeface="Calibri Light"/>
                <a:cs typeface="Calibri Light"/>
              </a:rPr>
              <a:t> </a:t>
            </a:r>
            <a:r>
              <a:rPr sz="2750" dirty="0">
                <a:latin typeface="Calibri Light"/>
                <a:cs typeface="Calibri Light"/>
              </a:rPr>
              <a:t>block</a:t>
            </a:r>
            <a:r>
              <a:rPr sz="2750" spc="105" dirty="0">
                <a:latin typeface="Calibri Light"/>
                <a:cs typeface="Calibri Light"/>
              </a:rPr>
              <a:t> </a:t>
            </a:r>
            <a:r>
              <a:rPr sz="2750" spc="-5" dirty="0">
                <a:latin typeface="Calibri Light"/>
                <a:cs typeface="Calibri Light"/>
              </a:rPr>
              <a:t>must</a:t>
            </a:r>
            <a:r>
              <a:rPr sz="2750" spc="40" dirty="0">
                <a:latin typeface="Calibri Light"/>
                <a:cs typeface="Calibri Light"/>
              </a:rPr>
              <a:t> </a:t>
            </a:r>
            <a:r>
              <a:rPr sz="2750" dirty="0">
                <a:latin typeface="Calibri Light"/>
                <a:cs typeface="Calibri Light"/>
              </a:rPr>
              <a:t>end</a:t>
            </a:r>
            <a:r>
              <a:rPr sz="2750" spc="110" dirty="0">
                <a:latin typeface="Calibri Light"/>
                <a:cs typeface="Calibri Light"/>
              </a:rPr>
              <a:t> </a:t>
            </a:r>
            <a:r>
              <a:rPr sz="2750" spc="5" dirty="0">
                <a:latin typeface="Calibri Light"/>
                <a:cs typeface="Calibri Light"/>
              </a:rPr>
              <a:t>with</a:t>
            </a:r>
            <a:r>
              <a:rPr sz="2750" spc="110" dirty="0">
                <a:latin typeface="Calibri Light"/>
                <a:cs typeface="Calibri Light"/>
              </a:rPr>
              <a:t> </a:t>
            </a:r>
            <a:r>
              <a:rPr sz="2750" spc="10" dirty="0">
                <a:latin typeface="Calibri Light"/>
                <a:cs typeface="Calibri Light"/>
              </a:rPr>
              <a:t>a</a:t>
            </a:r>
            <a:r>
              <a:rPr sz="2750" spc="20" dirty="0">
                <a:latin typeface="Calibri Light"/>
                <a:cs typeface="Calibri Light"/>
              </a:rPr>
              <a:t> </a:t>
            </a:r>
            <a:r>
              <a:rPr sz="2750" spc="-5" dirty="0">
                <a:latin typeface="Calibri Light"/>
                <a:cs typeface="Calibri Light"/>
              </a:rPr>
              <a:t>semicolon</a:t>
            </a:r>
            <a:r>
              <a:rPr sz="2750" spc="185" dirty="0">
                <a:latin typeface="Calibri Light"/>
                <a:cs typeface="Calibri Light"/>
              </a:rPr>
              <a:t> </a:t>
            </a:r>
            <a:r>
              <a:rPr sz="2750" spc="5" dirty="0">
                <a:latin typeface="Calibri Light"/>
                <a:cs typeface="Calibri Light"/>
              </a:rPr>
              <a:t>(</a:t>
            </a:r>
            <a:endParaRPr sz="2750">
              <a:latin typeface="Calibri Light"/>
              <a:cs typeface="Calibri Light"/>
            </a:endParaRPr>
          </a:p>
          <a:p>
            <a:pPr marL="241300">
              <a:lnSpc>
                <a:spcPts val="3155"/>
              </a:lnSpc>
            </a:pPr>
            <a:r>
              <a:rPr sz="2750" spc="5" dirty="0">
                <a:solidFill>
                  <a:srgbClr val="2C13DE"/>
                </a:solidFill>
                <a:latin typeface="Calibri Light"/>
                <a:cs typeface="Calibri Light"/>
              </a:rPr>
              <a:t>;</a:t>
            </a:r>
            <a:r>
              <a:rPr sz="2750" spc="-4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2750" spc="5" dirty="0">
                <a:latin typeface="Calibri Light"/>
                <a:cs typeface="Calibri Light"/>
              </a:rPr>
              <a:t>)</a:t>
            </a:r>
            <a:endParaRPr sz="275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Calibri Light"/>
              <a:cs typeface="Calibri Light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20" dirty="0">
                <a:latin typeface="Calibri Light"/>
                <a:cs typeface="Calibri Light"/>
              </a:rPr>
              <a:t>Examples…</a:t>
            </a:r>
            <a:endParaRPr sz="275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0550" y="38100"/>
            <a:ext cx="90487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92" y="255968"/>
            <a:ext cx="27584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i="1" u="none" spc="25" dirty="0">
                <a:latin typeface="Calibri Light"/>
                <a:cs typeface="Calibri Light"/>
              </a:rPr>
              <a:t>cout</a:t>
            </a:r>
            <a:r>
              <a:rPr i="1" u="none" spc="-195" dirty="0">
                <a:latin typeface="Calibri Light"/>
                <a:cs typeface="Calibri Light"/>
              </a:rPr>
              <a:t> </a:t>
            </a:r>
            <a:r>
              <a:rPr u="none" spc="20" dirty="0"/>
              <a:t>and</a:t>
            </a:r>
            <a:r>
              <a:rPr u="none" spc="-60" dirty="0"/>
              <a:t> </a:t>
            </a:r>
            <a:r>
              <a:rPr i="1" u="none" spc="15" dirty="0">
                <a:latin typeface="Calibri Light"/>
                <a:cs typeface="Calibri Light"/>
              </a:rPr>
              <a:t>endl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657" y="1112773"/>
            <a:ext cx="8383905" cy="520509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14"/>
              </a:spcBef>
              <a:buFont typeface="Arial MT"/>
              <a:buChar char="•"/>
              <a:tabLst>
                <a:tab pos="241935" algn="l"/>
              </a:tabLst>
            </a:pPr>
            <a:r>
              <a:rPr sz="3050" spc="40" dirty="0">
                <a:solidFill>
                  <a:srgbClr val="2C13DE"/>
                </a:solidFill>
                <a:latin typeface="Calibri Light"/>
                <a:cs typeface="Calibri Light"/>
              </a:rPr>
              <a:t>cout</a:t>
            </a:r>
            <a:r>
              <a:rPr sz="3050" spc="-4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050" spc="5" dirty="0">
                <a:latin typeface="Calibri Light"/>
                <a:cs typeface="Calibri Light"/>
              </a:rPr>
              <a:t>(</a:t>
            </a:r>
            <a:r>
              <a:rPr sz="3050" i="1" spc="5" dirty="0">
                <a:latin typeface="Calibri Light"/>
                <a:cs typeface="Calibri Light"/>
              </a:rPr>
              <a:t>console</a:t>
            </a:r>
            <a:r>
              <a:rPr sz="3050" i="1" spc="-100" dirty="0">
                <a:latin typeface="Calibri Light"/>
                <a:cs typeface="Calibri Light"/>
              </a:rPr>
              <a:t> </a:t>
            </a:r>
            <a:r>
              <a:rPr sz="3050" i="1" spc="10" dirty="0">
                <a:latin typeface="Calibri Light"/>
                <a:cs typeface="Calibri Light"/>
              </a:rPr>
              <a:t>output</a:t>
            </a:r>
            <a:r>
              <a:rPr sz="3050" spc="10" dirty="0">
                <a:latin typeface="Calibri Light"/>
                <a:cs typeface="Calibri Light"/>
              </a:rPr>
              <a:t>)</a:t>
            </a:r>
            <a:r>
              <a:rPr sz="3050" spc="40" dirty="0">
                <a:latin typeface="Calibri Light"/>
                <a:cs typeface="Calibri Light"/>
              </a:rPr>
              <a:t> </a:t>
            </a:r>
            <a:r>
              <a:rPr sz="3050" spc="-5" dirty="0">
                <a:latin typeface="Calibri Light"/>
                <a:cs typeface="Calibri Light"/>
              </a:rPr>
              <a:t>and</a:t>
            </a:r>
            <a:r>
              <a:rPr sz="3050" spc="100" dirty="0">
                <a:latin typeface="Calibri Light"/>
                <a:cs typeface="Calibri Light"/>
              </a:rPr>
              <a:t> </a:t>
            </a:r>
            <a:r>
              <a:rPr sz="3050" spc="-10" dirty="0">
                <a:latin typeface="Calibri Light"/>
                <a:cs typeface="Calibri Light"/>
              </a:rPr>
              <a:t>the</a:t>
            </a:r>
            <a:r>
              <a:rPr sz="3050" spc="105" dirty="0">
                <a:latin typeface="Calibri Light"/>
                <a:cs typeface="Calibri Light"/>
              </a:rPr>
              <a:t> </a:t>
            </a:r>
            <a:r>
              <a:rPr sz="3050" spc="-20" dirty="0">
                <a:latin typeface="Calibri Light"/>
                <a:cs typeface="Calibri Light"/>
              </a:rPr>
              <a:t>operator</a:t>
            </a:r>
            <a:endParaRPr sz="3050" dirty="0">
              <a:latin typeface="Calibri Light"/>
              <a:cs typeface="Calibri Light"/>
            </a:endParaRP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935" algn="l"/>
                <a:tab pos="803910" algn="l"/>
              </a:tabLst>
            </a:pPr>
            <a:r>
              <a:rPr sz="3050" spc="30" dirty="0">
                <a:solidFill>
                  <a:srgbClr val="2C13DE"/>
                </a:solidFill>
                <a:latin typeface="Calibri Light"/>
                <a:cs typeface="Calibri Light"/>
              </a:rPr>
              <a:t>&lt;&lt;	</a:t>
            </a:r>
            <a:r>
              <a:rPr sz="3050" spc="-35" dirty="0">
                <a:latin typeface="Calibri Light"/>
                <a:cs typeface="Calibri Light"/>
              </a:rPr>
              <a:t>referred</a:t>
            </a:r>
            <a:r>
              <a:rPr sz="3050" spc="175" dirty="0">
                <a:latin typeface="Calibri Light"/>
                <a:cs typeface="Calibri Light"/>
              </a:rPr>
              <a:t> </a:t>
            </a:r>
            <a:r>
              <a:rPr sz="3050" spc="-10" dirty="0">
                <a:latin typeface="Calibri Light"/>
                <a:cs typeface="Calibri Light"/>
              </a:rPr>
              <a:t>to</a:t>
            </a:r>
            <a:r>
              <a:rPr sz="3050" spc="20" dirty="0">
                <a:latin typeface="Calibri Light"/>
                <a:cs typeface="Calibri Light"/>
              </a:rPr>
              <a:t> </a:t>
            </a:r>
            <a:r>
              <a:rPr sz="3050" dirty="0">
                <a:latin typeface="Calibri Light"/>
                <a:cs typeface="Calibri Light"/>
              </a:rPr>
              <a:t>as</a:t>
            </a:r>
            <a:r>
              <a:rPr sz="3050" spc="65" dirty="0">
                <a:latin typeface="Calibri Light"/>
                <a:cs typeface="Calibri Light"/>
              </a:rPr>
              <a:t> </a:t>
            </a:r>
            <a:r>
              <a:rPr sz="3050" spc="-10" dirty="0">
                <a:latin typeface="Calibri Light"/>
                <a:cs typeface="Calibri Light"/>
              </a:rPr>
              <a:t>the</a:t>
            </a:r>
            <a:r>
              <a:rPr sz="3050" spc="135" dirty="0">
                <a:latin typeface="Calibri Light"/>
                <a:cs typeface="Calibri Light"/>
              </a:rPr>
              <a:t> </a:t>
            </a:r>
            <a:r>
              <a:rPr sz="3050" spc="-30" dirty="0">
                <a:solidFill>
                  <a:srgbClr val="2E1BC6"/>
                </a:solidFill>
                <a:latin typeface="Calibri Light"/>
                <a:cs typeface="Calibri Light"/>
              </a:rPr>
              <a:t>stream</a:t>
            </a:r>
            <a:r>
              <a:rPr sz="3050" spc="170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3050" spc="-5" dirty="0">
                <a:solidFill>
                  <a:srgbClr val="2E1BC6"/>
                </a:solidFill>
                <a:latin typeface="Calibri Light"/>
                <a:cs typeface="Calibri Light"/>
              </a:rPr>
              <a:t>insertion</a:t>
            </a:r>
            <a:r>
              <a:rPr sz="3050" spc="250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3050" spc="-25" dirty="0">
                <a:solidFill>
                  <a:srgbClr val="2E1BC6"/>
                </a:solidFill>
                <a:latin typeface="Calibri Light"/>
                <a:cs typeface="Calibri Light"/>
              </a:rPr>
              <a:t>operator</a:t>
            </a:r>
            <a:endParaRPr sz="3050" dirty="0">
              <a:latin typeface="Calibri Light"/>
              <a:cs typeface="Calibri Light"/>
            </a:endParaRP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935" algn="l"/>
              </a:tabLst>
            </a:pPr>
            <a:r>
              <a:rPr sz="3050" spc="30" dirty="0">
                <a:solidFill>
                  <a:srgbClr val="2E1BC6"/>
                </a:solidFill>
                <a:latin typeface="Calibri Light"/>
                <a:cs typeface="Calibri Light"/>
              </a:rPr>
              <a:t>&lt;&lt;</a:t>
            </a:r>
            <a:r>
              <a:rPr sz="3050" spc="-130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3050" dirty="0">
                <a:solidFill>
                  <a:srgbClr val="C00000"/>
                </a:solidFill>
                <a:latin typeface="Calibri Light"/>
                <a:cs typeface="Calibri Light"/>
              </a:rPr>
              <a:t>“Inserts</a:t>
            </a:r>
            <a:r>
              <a:rPr sz="3050" spc="1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50" spc="-15" dirty="0">
                <a:solidFill>
                  <a:srgbClr val="C00000"/>
                </a:solidFill>
                <a:latin typeface="Calibri Light"/>
                <a:cs typeface="Calibri Light"/>
              </a:rPr>
              <a:t>values</a:t>
            </a:r>
            <a:r>
              <a:rPr sz="3050" spc="2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50" spc="-5" dirty="0">
                <a:solidFill>
                  <a:srgbClr val="C00000"/>
                </a:solidFill>
                <a:latin typeface="Calibri Light"/>
                <a:cs typeface="Calibri Light"/>
              </a:rPr>
              <a:t>of</a:t>
            </a:r>
            <a:r>
              <a:rPr sz="3050" spc="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50" spc="-15" dirty="0">
                <a:solidFill>
                  <a:srgbClr val="C00000"/>
                </a:solidFill>
                <a:latin typeface="Calibri Light"/>
                <a:cs typeface="Calibri Light"/>
              </a:rPr>
              <a:t>data-items</a:t>
            </a:r>
            <a:r>
              <a:rPr sz="3050" spc="28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50" spc="-5" dirty="0">
                <a:solidFill>
                  <a:srgbClr val="C00000"/>
                </a:solidFill>
                <a:latin typeface="Calibri Light"/>
                <a:cs typeface="Calibri Light"/>
              </a:rPr>
              <a:t>or</a:t>
            </a:r>
            <a:r>
              <a:rPr sz="3050" spc="4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50" spc="-15" dirty="0">
                <a:solidFill>
                  <a:srgbClr val="C00000"/>
                </a:solidFill>
                <a:latin typeface="Calibri Light"/>
                <a:cs typeface="Calibri Light"/>
              </a:rPr>
              <a:t>string</a:t>
            </a:r>
            <a:r>
              <a:rPr sz="3050" spc="114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50" spc="-10" dirty="0">
                <a:solidFill>
                  <a:srgbClr val="C00000"/>
                </a:solidFill>
                <a:latin typeface="Calibri Light"/>
                <a:cs typeface="Calibri Light"/>
              </a:rPr>
              <a:t>to</a:t>
            </a:r>
            <a:r>
              <a:rPr sz="3050" spc="2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50" spc="-40" dirty="0">
                <a:solidFill>
                  <a:srgbClr val="C00000"/>
                </a:solidFill>
                <a:latin typeface="Calibri Light"/>
                <a:cs typeface="Calibri Light"/>
              </a:rPr>
              <a:t>screen.”</a:t>
            </a:r>
            <a:endParaRPr sz="3050" dirty="0">
              <a:latin typeface="Calibri Light"/>
              <a:cs typeface="Calibri Light"/>
            </a:endParaRPr>
          </a:p>
          <a:p>
            <a:pPr marL="241300" marR="248920" indent="-229235">
              <a:lnSpc>
                <a:spcPct val="8000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  <a:tab pos="5392420" algn="l"/>
              </a:tabLst>
            </a:pPr>
            <a:r>
              <a:rPr sz="3050" spc="30" dirty="0">
                <a:solidFill>
                  <a:srgbClr val="2E1BC6"/>
                </a:solidFill>
                <a:latin typeface="Calibri Light"/>
                <a:cs typeface="Calibri Light"/>
              </a:rPr>
              <a:t>&gt;&gt;</a:t>
            </a:r>
            <a:r>
              <a:rPr sz="3050" spc="-110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3050" spc="-35" dirty="0">
                <a:latin typeface="Calibri Light"/>
                <a:cs typeface="Calibri Light"/>
              </a:rPr>
              <a:t>referred</a:t>
            </a:r>
            <a:r>
              <a:rPr sz="3050" spc="285" dirty="0">
                <a:latin typeface="Calibri Light"/>
                <a:cs typeface="Calibri Light"/>
              </a:rPr>
              <a:t> </a:t>
            </a:r>
            <a:r>
              <a:rPr sz="3050" spc="-5" dirty="0">
                <a:latin typeface="Calibri Light"/>
                <a:cs typeface="Calibri Light"/>
              </a:rPr>
              <a:t>as</a:t>
            </a:r>
            <a:r>
              <a:rPr sz="3050" spc="75" dirty="0">
                <a:latin typeface="Calibri Light"/>
                <a:cs typeface="Calibri Light"/>
              </a:rPr>
              <a:t> </a:t>
            </a:r>
            <a:r>
              <a:rPr sz="3050" spc="-30" dirty="0">
                <a:solidFill>
                  <a:srgbClr val="2E1BC6"/>
                </a:solidFill>
                <a:latin typeface="Calibri Light"/>
                <a:cs typeface="Calibri Light"/>
              </a:rPr>
              <a:t>stream</a:t>
            </a:r>
            <a:r>
              <a:rPr sz="3050" spc="190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3050" spc="-25" dirty="0">
                <a:solidFill>
                  <a:srgbClr val="2E1BC6"/>
                </a:solidFill>
                <a:latin typeface="Calibri Light"/>
                <a:cs typeface="Calibri Light"/>
              </a:rPr>
              <a:t>extraction	</a:t>
            </a:r>
            <a:r>
              <a:rPr sz="3050" spc="-55" dirty="0">
                <a:solidFill>
                  <a:srgbClr val="2E1BC6"/>
                </a:solidFill>
                <a:latin typeface="Calibri Light"/>
                <a:cs typeface="Calibri Light"/>
              </a:rPr>
              <a:t>operator</a:t>
            </a:r>
            <a:r>
              <a:rPr sz="3050" spc="-55" dirty="0">
                <a:latin typeface="Calibri Light"/>
                <a:cs typeface="Calibri Light"/>
              </a:rPr>
              <a:t>,</a:t>
            </a:r>
            <a:r>
              <a:rPr sz="3050" spc="120" dirty="0">
                <a:latin typeface="Calibri Light"/>
                <a:cs typeface="Calibri Light"/>
              </a:rPr>
              <a:t> </a:t>
            </a:r>
            <a:r>
              <a:rPr sz="3050" spc="-30" dirty="0">
                <a:solidFill>
                  <a:srgbClr val="C00000"/>
                </a:solidFill>
                <a:latin typeface="Calibri Light"/>
                <a:cs typeface="Calibri Light"/>
              </a:rPr>
              <a:t>extracts </a:t>
            </a:r>
            <a:r>
              <a:rPr sz="3050" spc="-67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50" spc="-15" dirty="0">
                <a:solidFill>
                  <a:srgbClr val="C00000"/>
                </a:solidFill>
                <a:latin typeface="Calibri Light"/>
                <a:cs typeface="Calibri Light"/>
              </a:rPr>
              <a:t>value</a:t>
            </a:r>
            <a:r>
              <a:rPr sz="3050" spc="17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50" spc="-25" dirty="0">
                <a:solidFill>
                  <a:srgbClr val="C00000"/>
                </a:solidFill>
                <a:latin typeface="Calibri Light"/>
                <a:cs typeface="Calibri Light"/>
              </a:rPr>
              <a:t>from</a:t>
            </a:r>
            <a:r>
              <a:rPr sz="3050" spc="9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50" spc="-30" dirty="0">
                <a:solidFill>
                  <a:srgbClr val="C00000"/>
                </a:solidFill>
                <a:latin typeface="Calibri Light"/>
                <a:cs typeface="Calibri Light"/>
              </a:rPr>
              <a:t>stream</a:t>
            </a:r>
            <a:r>
              <a:rPr sz="3050" spc="16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50" spc="-5" dirty="0">
                <a:solidFill>
                  <a:srgbClr val="C00000"/>
                </a:solidFill>
                <a:latin typeface="Calibri Light"/>
                <a:cs typeface="Calibri Light"/>
              </a:rPr>
              <a:t>and</a:t>
            </a:r>
            <a:r>
              <a:rPr sz="3050" spc="10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50" spc="-15" dirty="0">
                <a:solidFill>
                  <a:srgbClr val="C00000"/>
                </a:solidFill>
                <a:latin typeface="Calibri Light"/>
                <a:cs typeface="Calibri Light"/>
              </a:rPr>
              <a:t>puts</a:t>
            </a:r>
            <a:r>
              <a:rPr sz="3050" spc="1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50" spc="-10" dirty="0">
                <a:solidFill>
                  <a:srgbClr val="C00000"/>
                </a:solidFill>
                <a:latin typeface="Calibri Light"/>
                <a:cs typeface="Calibri Light"/>
              </a:rPr>
              <a:t>into</a:t>
            </a:r>
            <a:r>
              <a:rPr sz="3050" spc="2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50" spc="-5" dirty="0">
                <a:solidFill>
                  <a:srgbClr val="C00000"/>
                </a:solidFill>
                <a:latin typeface="Calibri Light"/>
                <a:cs typeface="Calibri Light"/>
              </a:rPr>
              <a:t>“Variables”</a:t>
            </a:r>
            <a:endParaRPr sz="305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4150" dirty="0">
              <a:latin typeface="Calibri Light"/>
              <a:cs typeface="Calibri Light"/>
            </a:endParaRPr>
          </a:p>
          <a:p>
            <a:pPr marL="241300" marR="864869" indent="-229235">
              <a:lnSpc>
                <a:spcPct val="80000"/>
              </a:lnSpc>
              <a:buFont typeface="Arial MT"/>
              <a:buChar char="•"/>
              <a:tabLst>
                <a:tab pos="241935" algn="l"/>
              </a:tabLst>
            </a:pPr>
            <a:r>
              <a:rPr sz="3050" spc="15" dirty="0">
                <a:latin typeface="Calibri Light"/>
                <a:cs typeface="Calibri Light"/>
              </a:rPr>
              <a:t>A</a:t>
            </a:r>
            <a:r>
              <a:rPr sz="3050" spc="40" dirty="0">
                <a:latin typeface="Calibri Light"/>
                <a:cs typeface="Calibri Light"/>
              </a:rPr>
              <a:t> </a:t>
            </a:r>
            <a:r>
              <a:rPr sz="3050" spc="-15" dirty="0">
                <a:solidFill>
                  <a:srgbClr val="2C13DE"/>
                </a:solidFill>
                <a:latin typeface="Calibri Light"/>
                <a:cs typeface="Calibri Light"/>
              </a:rPr>
              <a:t>string</a:t>
            </a:r>
            <a:r>
              <a:rPr sz="3050" spc="114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050" spc="-20" dirty="0">
                <a:latin typeface="Calibri Light"/>
                <a:cs typeface="Calibri Light"/>
              </a:rPr>
              <a:t>must</a:t>
            </a:r>
            <a:r>
              <a:rPr sz="3050" spc="165" dirty="0">
                <a:latin typeface="Calibri Light"/>
                <a:cs typeface="Calibri Light"/>
              </a:rPr>
              <a:t> </a:t>
            </a:r>
            <a:r>
              <a:rPr sz="3050" dirty="0">
                <a:latin typeface="Calibri Light"/>
                <a:cs typeface="Calibri Light"/>
              </a:rPr>
              <a:t>be</a:t>
            </a:r>
            <a:r>
              <a:rPr sz="3050" spc="35" dirty="0">
                <a:latin typeface="Calibri Light"/>
                <a:cs typeface="Calibri Light"/>
              </a:rPr>
              <a:t> </a:t>
            </a:r>
            <a:r>
              <a:rPr sz="3050" spc="-5" dirty="0">
                <a:solidFill>
                  <a:srgbClr val="2C13DE"/>
                </a:solidFill>
                <a:latin typeface="Calibri Light"/>
                <a:cs typeface="Calibri Light"/>
              </a:rPr>
              <a:t>enclosed</a:t>
            </a:r>
            <a:r>
              <a:rPr sz="3050" spc="17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050" spc="10" dirty="0">
                <a:latin typeface="Calibri Light"/>
                <a:cs typeface="Calibri Light"/>
              </a:rPr>
              <a:t>in</a:t>
            </a:r>
            <a:r>
              <a:rPr sz="3050" spc="25" dirty="0">
                <a:latin typeface="Calibri Light"/>
                <a:cs typeface="Calibri Light"/>
              </a:rPr>
              <a:t> </a:t>
            </a:r>
            <a:r>
              <a:rPr sz="3050" spc="-5" dirty="0">
                <a:solidFill>
                  <a:srgbClr val="2E1BC6"/>
                </a:solidFill>
                <a:latin typeface="Calibri Light"/>
                <a:cs typeface="Calibri Light"/>
              </a:rPr>
              <a:t>double-quotation </a:t>
            </a:r>
            <a:r>
              <a:rPr sz="3050" spc="-675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3050" dirty="0">
                <a:solidFill>
                  <a:srgbClr val="2C13DE"/>
                </a:solidFill>
                <a:latin typeface="Calibri Light"/>
                <a:cs typeface="Calibri Light"/>
              </a:rPr>
              <a:t>marks</a:t>
            </a:r>
            <a:r>
              <a:rPr sz="3050" dirty="0">
                <a:latin typeface="Calibri Light"/>
                <a:cs typeface="Calibri Light"/>
              </a:rPr>
              <a:t>.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4050" dirty="0">
              <a:latin typeface="Calibri Light"/>
              <a:cs typeface="Calibri Light"/>
            </a:endParaRPr>
          </a:p>
          <a:p>
            <a:pPr marL="241300" marR="1086485" indent="-229235">
              <a:lnSpc>
                <a:spcPts val="3000"/>
              </a:lnSpc>
              <a:buFont typeface="Arial MT"/>
              <a:buChar char="•"/>
              <a:tabLst>
                <a:tab pos="241935" algn="l"/>
              </a:tabLst>
            </a:pPr>
            <a:r>
              <a:rPr sz="3050" spc="60" dirty="0">
                <a:solidFill>
                  <a:srgbClr val="2C13DE"/>
                </a:solidFill>
                <a:latin typeface="Calibri Light"/>
                <a:cs typeface="Calibri Light"/>
              </a:rPr>
              <a:t>end</a:t>
            </a:r>
            <a:r>
              <a:rPr sz="3050" spc="5" dirty="0">
                <a:solidFill>
                  <a:srgbClr val="2C13DE"/>
                </a:solidFill>
                <a:latin typeface="Calibri Light"/>
                <a:cs typeface="Calibri Light"/>
              </a:rPr>
              <a:t>l</a:t>
            </a:r>
            <a:r>
              <a:rPr sz="3050" spc="-23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050" spc="-55" dirty="0">
                <a:latin typeface="Calibri Light"/>
                <a:cs typeface="Calibri Light"/>
              </a:rPr>
              <a:t>s</a:t>
            </a:r>
            <a:r>
              <a:rPr sz="3050" spc="-105" dirty="0">
                <a:latin typeface="Calibri Light"/>
                <a:cs typeface="Calibri Light"/>
              </a:rPr>
              <a:t>t</a:t>
            </a:r>
            <a:r>
              <a:rPr sz="3050" spc="-10" dirty="0">
                <a:latin typeface="Calibri Light"/>
                <a:cs typeface="Calibri Light"/>
              </a:rPr>
              <a:t>and</a:t>
            </a:r>
            <a:r>
              <a:rPr sz="3050" spc="10" dirty="0">
                <a:latin typeface="Calibri Light"/>
                <a:cs typeface="Calibri Light"/>
              </a:rPr>
              <a:t>s</a:t>
            </a:r>
            <a:r>
              <a:rPr sz="3050" spc="290" dirty="0">
                <a:latin typeface="Calibri Light"/>
                <a:cs typeface="Calibri Light"/>
              </a:rPr>
              <a:t> </a:t>
            </a:r>
            <a:r>
              <a:rPr sz="3050" spc="-90" dirty="0">
                <a:latin typeface="Calibri Light"/>
                <a:cs typeface="Calibri Light"/>
              </a:rPr>
              <a:t>f</a:t>
            </a:r>
            <a:r>
              <a:rPr sz="3050" spc="-15" dirty="0">
                <a:latin typeface="Calibri Light"/>
                <a:cs typeface="Calibri Light"/>
              </a:rPr>
              <a:t>o</a:t>
            </a:r>
            <a:r>
              <a:rPr sz="3050" spc="10" dirty="0">
                <a:latin typeface="Calibri Light"/>
                <a:cs typeface="Calibri Light"/>
              </a:rPr>
              <a:t>r</a:t>
            </a:r>
            <a:r>
              <a:rPr sz="3050" spc="50" dirty="0">
                <a:latin typeface="Calibri Light"/>
                <a:cs typeface="Calibri Light"/>
              </a:rPr>
              <a:t> </a:t>
            </a:r>
            <a:r>
              <a:rPr sz="3050" i="1" spc="-15" dirty="0">
                <a:solidFill>
                  <a:srgbClr val="C00000"/>
                </a:solidFill>
                <a:latin typeface="Calibri Light"/>
                <a:cs typeface="Calibri Light"/>
              </a:rPr>
              <a:t>e</a:t>
            </a:r>
            <a:r>
              <a:rPr sz="3050" i="1" spc="20" dirty="0">
                <a:solidFill>
                  <a:srgbClr val="C00000"/>
                </a:solidFill>
                <a:latin typeface="Calibri Light"/>
                <a:cs typeface="Calibri Light"/>
              </a:rPr>
              <a:t>nd</a:t>
            </a:r>
            <a:r>
              <a:rPr sz="3050" i="1" spc="5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50" i="1" spc="5" dirty="0">
                <a:solidFill>
                  <a:srgbClr val="C00000"/>
                </a:solidFill>
                <a:latin typeface="Calibri Light"/>
                <a:cs typeface="Calibri Light"/>
              </a:rPr>
              <a:t>l</a:t>
            </a:r>
            <a:r>
              <a:rPr sz="3050" i="1" spc="-10" dirty="0">
                <a:solidFill>
                  <a:srgbClr val="C00000"/>
                </a:solidFill>
                <a:latin typeface="Calibri Light"/>
                <a:cs typeface="Calibri Light"/>
              </a:rPr>
              <a:t>i</a:t>
            </a:r>
            <a:r>
              <a:rPr sz="3050" i="1" spc="20" dirty="0">
                <a:solidFill>
                  <a:srgbClr val="C00000"/>
                </a:solidFill>
                <a:latin typeface="Calibri Light"/>
                <a:cs typeface="Calibri Light"/>
              </a:rPr>
              <a:t>n</a:t>
            </a:r>
            <a:r>
              <a:rPr sz="3050" i="1" spc="10" dirty="0">
                <a:solidFill>
                  <a:srgbClr val="C00000"/>
                </a:solidFill>
                <a:latin typeface="Calibri Light"/>
                <a:cs typeface="Calibri Light"/>
              </a:rPr>
              <a:t>e</a:t>
            </a:r>
            <a:r>
              <a:rPr sz="3050" spc="5" dirty="0">
                <a:latin typeface="Calibri Light"/>
                <a:cs typeface="Calibri Light"/>
              </a:rPr>
              <a:t>,</a:t>
            </a:r>
            <a:r>
              <a:rPr sz="3050" spc="55" dirty="0">
                <a:latin typeface="Calibri Light"/>
                <a:cs typeface="Calibri Light"/>
              </a:rPr>
              <a:t> </a:t>
            </a:r>
            <a:r>
              <a:rPr sz="3050" spc="10" dirty="0">
                <a:latin typeface="Calibri Light"/>
                <a:cs typeface="Calibri Light"/>
              </a:rPr>
              <a:t>s</a:t>
            </a:r>
            <a:r>
              <a:rPr sz="3050" spc="-5" dirty="0">
                <a:latin typeface="Calibri Light"/>
                <a:cs typeface="Calibri Light"/>
              </a:rPr>
              <a:t>e</a:t>
            </a:r>
            <a:r>
              <a:rPr sz="3050" spc="-15" dirty="0">
                <a:latin typeface="Calibri Light"/>
                <a:cs typeface="Calibri Light"/>
              </a:rPr>
              <a:t>nd</a:t>
            </a:r>
            <a:r>
              <a:rPr sz="3050" spc="5" dirty="0">
                <a:latin typeface="Calibri Light"/>
                <a:cs typeface="Calibri Light"/>
              </a:rPr>
              <a:t>i</a:t>
            </a:r>
            <a:r>
              <a:rPr sz="3050" spc="-15" dirty="0">
                <a:latin typeface="Calibri Light"/>
                <a:cs typeface="Calibri Light"/>
              </a:rPr>
              <a:t>n</a:t>
            </a:r>
            <a:r>
              <a:rPr sz="3050" spc="10" dirty="0">
                <a:latin typeface="Calibri Light"/>
                <a:cs typeface="Calibri Light"/>
              </a:rPr>
              <a:t>g</a:t>
            </a:r>
            <a:r>
              <a:rPr sz="3050" spc="185" dirty="0">
                <a:latin typeface="Calibri Light"/>
                <a:cs typeface="Calibri Light"/>
              </a:rPr>
              <a:t> </a:t>
            </a:r>
            <a:r>
              <a:rPr sz="3050" spc="-135" dirty="0">
                <a:latin typeface="Calibri Light"/>
                <a:cs typeface="Calibri Light"/>
              </a:rPr>
              <a:t>‘</a:t>
            </a:r>
            <a:r>
              <a:rPr sz="3050" spc="-15" dirty="0">
                <a:latin typeface="Calibri Light"/>
                <a:cs typeface="Calibri Light"/>
              </a:rPr>
              <a:t>end</a:t>
            </a:r>
            <a:r>
              <a:rPr sz="3050" spc="5" dirty="0">
                <a:latin typeface="Calibri Light"/>
                <a:cs typeface="Calibri Light"/>
              </a:rPr>
              <a:t>l’</a:t>
            </a:r>
            <a:r>
              <a:rPr sz="3050" spc="125" dirty="0">
                <a:latin typeface="Calibri Light"/>
                <a:cs typeface="Calibri Light"/>
              </a:rPr>
              <a:t> </a:t>
            </a:r>
            <a:r>
              <a:rPr sz="3050" spc="-35" dirty="0">
                <a:latin typeface="Calibri Light"/>
                <a:cs typeface="Calibri Light"/>
              </a:rPr>
              <a:t>t</a:t>
            </a:r>
            <a:r>
              <a:rPr sz="3050" spc="15" dirty="0">
                <a:latin typeface="Calibri Light"/>
                <a:cs typeface="Calibri Light"/>
              </a:rPr>
              <a:t>o</a:t>
            </a:r>
            <a:r>
              <a:rPr sz="3050" spc="25" dirty="0">
                <a:latin typeface="Calibri Light"/>
                <a:cs typeface="Calibri Light"/>
              </a:rPr>
              <a:t> </a:t>
            </a:r>
            <a:r>
              <a:rPr sz="3050" spc="-35" dirty="0">
                <a:latin typeface="Calibri Light"/>
                <a:cs typeface="Calibri Light"/>
              </a:rPr>
              <a:t>t</a:t>
            </a:r>
            <a:r>
              <a:rPr sz="3050" spc="-15" dirty="0">
                <a:latin typeface="Calibri Light"/>
                <a:cs typeface="Calibri Light"/>
              </a:rPr>
              <a:t>h</a:t>
            </a:r>
            <a:r>
              <a:rPr sz="3050" spc="5" dirty="0">
                <a:latin typeface="Calibri Light"/>
                <a:cs typeface="Calibri Light"/>
              </a:rPr>
              <a:t>e  </a:t>
            </a:r>
            <a:r>
              <a:rPr sz="3050" spc="-5" dirty="0">
                <a:latin typeface="Calibri Light"/>
                <a:cs typeface="Calibri Light"/>
              </a:rPr>
              <a:t>console</a:t>
            </a:r>
            <a:r>
              <a:rPr sz="3050" spc="185" dirty="0">
                <a:latin typeface="Calibri Light"/>
                <a:cs typeface="Calibri Light"/>
              </a:rPr>
              <a:t> </a:t>
            </a:r>
            <a:r>
              <a:rPr sz="3050" spc="-15" dirty="0">
                <a:solidFill>
                  <a:srgbClr val="B80000"/>
                </a:solidFill>
                <a:latin typeface="Calibri Light"/>
                <a:cs typeface="Calibri Light"/>
              </a:rPr>
              <a:t>outputs</a:t>
            </a:r>
            <a:r>
              <a:rPr sz="3050" spc="210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050" spc="10" dirty="0">
                <a:solidFill>
                  <a:srgbClr val="B80000"/>
                </a:solidFill>
                <a:latin typeface="Calibri Light"/>
                <a:cs typeface="Calibri Light"/>
              </a:rPr>
              <a:t>a</a:t>
            </a:r>
            <a:r>
              <a:rPr sz="3050" spc="3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050" dirty="0">
                <a:solidFill>
                  <a:srgbClr val="B80000"/>
                </a:solidFill>
                <a:latin typeface="Calibri Light"/>
                <a:cs typeface="Calibri Light"/>
              </a:rPr>
              <a:t>new</a:t>
            </a:r>
            <a:r>
              <a:rPr sz="3050" spc="80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050" dirty="0">
                <a:solidFill>
                  <a:srgbClr val="B80000"/>
                </a:solidFill>
                <a:latin typeface="Calibri Light"/>
                <a:cs typeface="Calibri Light"/>
              </a:rPr>
              <a:t>line</a:t>
            </a:r>
            <a:endParaRPr sz="305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0550" y="38100"/>
            <a:ext cx="904875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90194"/>
            <a:ext cx="33115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10" dirty="0"/>
              <a:t>Input</a:t>
            </a:r>
            <a:r>
              <a:rPr sz="4400" u="none" spc="-150" dirty="0"/>
              <a:t> </a:t>
            </a:r>
            <a:r>
              <a:rPr sz="4400" u="none" spc="20" dirty="0"/>
              <a:t>and</a:t>
            </a:r>
            <a:r>
              <a:rPr sz="4400" u="none" spc="-100" dirty="0"/>
              <a:t> </a:t>
            </a:r>
            <a:r>
              <a:rPr sz="4400" u="none" spc="5" dirty="0"/>
              <a:t>type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775" y="1177543"/>
            <a:ext cx="8228965" cy="371347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41300" marR="5080" indent="-229235">
              <a:lnSpc>
                <a:spcPts val="3460"/>
              </a:lnSpc>
              <a:spcBef>
                <a:spcPts val="560"/>
              </a:spcBef>
              <a:buFont typeface="Arial MT"/>
              <a:buChar char="•"/>
              <a:tabLst>
                <a:tab pos="241935" algn="l"/>
                <a:tab pos="2386330" algn="l"/>
              </a:tabLst>
            </a:pPr>
            <a:r>
              <a:rPr sz="3200" b="1" spc="5" dirty="0">
                <a:solidFill>
                  <a:srgbClr val="B80000"/>
                </a:solidFill>
                <a:latin typeface="Calibri"/>
                <a:cs typeface="Calibri"/>
              </a:rPr>
              <a:t>cin&gt;&gt;name;	</a:t>
            </a:r>
            <a:r>
              <a:rPr sz="3200" spc="-5" dirty="0">
                <a:latin typeface="Calibri"/>
                <a:cs typeface="Calibri"/>
              </a:rPr>
              <a:t>reads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characters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C00000"/>
                </a:solidFill>
                <a:latin typeface="Calibri"/>
                <a:cs typeface="Calibri"/>
              </a:rPr>
              <a:t>until</a:t>
            </a:r>
            <a:r>
              <a:rPr sz="3200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2C13DE"/>
                </a:solidFill>
                <a:latin typeface="Calibri"/>
                <a:cs typeface="Calibri"/>
              </a:rPr>
              <a:t>whitespace </a:t>
            </a:r>
            <a:r>
              <a:rPr sz="3200" spc="-70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13DE"/>
                </a:solidFill>
                <a:latin typeface="Calibri"/>
                <a:cs typeface="Calibri"/>
              </a:rPr>
              <a:t>characte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seen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3600" spc="-15" dirty="0">
                <a:solidFill>
                  <a:srgbClr val="2C13DE"/>
                </a:solidFill>
                <a:latin typeface="Calibri"/>
                <a:cs typeface="Calibri"/>
              </a:rPr>
              <a:t>Whitespace</a:t>
            </a:r>
            <a:r>
              <a:rPr sz="3600" spc="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C13DE"/>
                </a:solidFill>
                <a:latin typeface="Calibri"/>
                <a:cs typeface="Calibri"/>
              </a:rPr>
              <a:t>characters:</a:t>
            </a:r>
            <a:endParaRPr sz="3600">
              <a:latin typeface="Calibri"/>
              <a:cs typeface="Calibri"/>
            </a:endParaRPr>
          </a:p>
          <a:p>
            <a:pPr marL="803910" lvl="1" indent="-33401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804545" algn="l"/>
              </a:tabLst>
            </a:pPr>
            <a:r>
              <a:rPr sz="3600" spc="-5" dirty="0">
                <a:latin typeface="Calibri"/>
                <a:cs typeface="Calibri"/>
              </a:rPr>
              <a:t>space,</a:t>
            </a:r>
            <a:endParaRPr sz="3600">
              <a:latin typeface="Calibri"/>
              <a:cs typeface="Calibri"/>
            </a:endParaRPr>
          </a:p>
          <a:p>
            <a:pPr marL="803910" lvl="1" indent="-334010">
              <a:lnSpc>
                <a:spcPct val="100000"/>
              </a:lnSpc>
              <a:spcBef>
                <a:spcPts val="115"/>
              </a:spcBef>
              <a:buFont typeface="Arial MT"/>
              <a:buChar char="•"/>
              <a:tabLst>
                <a:tab pos="804545" algn="l"/>
              </a:tabLst>
            </a:pPr>
            <a:r>
              <a:rPr sz="3600" spc="-25" dirty="0">
                <a:latin typeface="Calibri"/>
                <a:cs typeface="Calibri"/>
              </a:rPr>
              <a:t>tab,</a:t>
            </a:r>
            <a:endParaRPr sz="3600">
              <a:latin typeface="Calibri"/>
              <a:cs typeface="Calibri"/>
            </a:endParaRPr>
          </a:p>
          <a:p>
            <a:pPr marL="803910" lvl="1" indent="-33401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804545" algn="l"/>
              </a:tabLst>
            </a:pPr>
            <a:r>
              <a:rPr sz="3600" spc="-10" dirty="0">
                <a:latin typeface="Calibri"/>
                <a:cs typeface="Calibri"/>
              </a:rPr>
              <a:t>newline {</a:t>
            </a:r>
            <a:r>
              <a:rPr sz="3600" i="1" spc="-10" dirty="0">
                <a:solidFill>
                  <a:srgbClr val="2C13DE"/>
                </a:solidFill>
                <a:latin typeface="Calibri"/>
                <a:cs typeface="Calibri"/>
              </a:rPr>
              <a:t>enter</a:t>
            </a:r>
            <a:r>
              <a:rPr sz="3600" i="1" spc="-4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600" i="1" spc="-40" dirty="0">
                <a:solidFill>
                  <a:srgbClr val="2C13DE"/>
                </a:solidFill>
                <a:latin typeface="Calibri"/>
                <a:cs typeface="Calibri"/>
              </a:rPr>
              <a:t>key</a:t>
            </a:r>
            <a:r>
              <a:rPr sz="3600" spc="-40" dirty="0">
                <a:latin typeface="Calibri"/>
                <a:cs typeface="Calibri"/>
              </a:rPr>
              <a:t>}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642" y="1104899"/>
            <a:ext cx="8750300" cy="5390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46355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spc="30" dirty="0">
                <a:latin typeface="Calibri Light"/>
                <a:cs typeface="Calibri Light"/>
              </a:rPr>
              <a:t>A</a:t>
            </a:r>
            <a:r>
              <a:rPr sz="3000" spc="-60" dirty="0">
                <a:latin typeface="Calibri Light"/>
                <a:cs typeface="Calibri Light"/>
              </a:rPr>
              <a:t>r</a:t>
            </a:r>
            <a:r>
              <a:rPr sz="3000" dirty="0">
                <a:latin typeface="Calibri Light"/>
                <a:cs typeface="Calibri Light"/>
              </a:rPr>
              <a:t>e</a:t>
            </a:r>
            <a:r>
              <a:rPr sz="3000" spc="15" dirty="0">
                <a:latin typeface="Calibri Light"/>
                <a:cs typeface="Calibri Light"/>
              </a:rPr>
              <a:t> </a:t>
            </a:r>
            <a:r>
              <a:rPr sz="3000" spc="-15" dirty="0">
                <a:latin typeface="Calibri Light"/>
                <a:cs typeface="Calibri Light"/>
              </a:rPr>
              <a:t>t</a:t>
            </a:r>
            <a:r>
              <a:rPr sz="3000" spc="10" dirty="0">
                <a:latin typeface="Calibri Light"/>
                <a:cs typeface="Calibri Light"/>
              </a:rPr>
              <a:t>h</a:t>
            </a:r>
            <a:r>
              <a:rPr sz="3000" dirty="0">
                <a:latin typeface="Calibri Light"/>
                <a:cs typeface="Calibri Light"/>
              </a:rPr>
              <a:t>e</a:t>
            </a:r>
            <a:r>
              <a:rPr sz="3000" spc="-65" dirty="0">
                <a:latin typeface="Calibri Light"/>
                <a:cs typeface="Calibri Light"/>
              </a:rPr>
              <a:t> </a:t>
            </a:r>
            <a:r>
              <a:rPr sz="3000" spc="-15" dirty="0">
                <a:latin typeface="Calibri Light"/>
                <a:cs typeface="Calibri Light"/>
              </a:rPr>
              <a:t>t</a:t>
            </a:r>
            <a:r>
              <a:rPr sz="3000" dirty="0">
                <a:latin typeface="Calibri Light"/>
                <a:cs typeface="Calibri Light"/>
              </a:rPr>
              <a:t>wo</a:t>
            </a:r>
            <a:r>
              <a:rPr sz="3000" spc="10" dirty="0">
                <a:latin typeface="Calibri Light"/>
                <a:cs typeface="Calibri Light"/>
              </a:rPr>
              <a:t> </a:t>
            </a:r>
            <a:r>
              <a:rPr sz="3000" dirty="0">
                <a:latin typeface="Calibri Light"/>
                <a:cs typeface="Calibri Light"/>
              </a:rPr>
              <a:t>o</a:t>
            </a:r>
            <a:r>
              <a:rPr sz="3000" spc="-5" dirty="0">
                <a:latin typeface="Calibri Light"/>
                <a:cs typeface="Calibri Light"/>
              </a:rPr>
              <a:t>cc</a:t>
            </a:r>
            <a:r>
              <a:rPr sz="3000" spc="10" dirty="0">
                <a:latin typeface="Calibri Light"/>
                <a:cs typeface="Calibri Light"/>
              </a:rPr>
              <a:t>ur</a:t>
            </a:r>
            <a:r>
              <a:rPr sz="3000" spc="-60" dirty="0">
                <a:latin typeface="Calibri Light"/>
                <a:cs typeface="Calibri Light"/>
              </a:rPr>
              <a:t>r</a:t>
            </a:r>
            <a:r>
              <a:rPr sz="3000" spc="10" dirty="0">
                <a:latin typeface="Calibri Light"/>
                <a:cs typeface="Calibri Light"/>
              </a:rPr>
              <a:t>en</a:t>
            </a:r>
            <a:r>
              <a:rPr sz="3000" spc="-5" dirty="0">
                <a:latin typeface="Calibri Light"/>
                <a:cs typeface="Calibri Light"/>
              </a:rPr>
              <a:t>c</a:t>
            </a:r>
            <a:r>
              <a:rPr sz="3000" spc="10" dirty="0">
                <a:latin typeface="Calibri Light"/>
                <a:cs typeface="Calibri Light"/>
              </a:rPr>
              <a:t>e</a:t>
            </a:r>
            <a:r>
              <a:rPr sz="3000" dirty="0">
                <a:latin typeface="Calibri Light"/>
                <a:cs typeface="Calibri Light"/>
              </a:rPr>
              <a:t>s</a:t>
            </a:r>
            <a:r>
              <a:rPr sz="3000" spc="-35" dirty="0">
                <a:latin typeface="Calibri Light"/>
                <a:cs typeface="Calibri Light"/>
              </a:rPr>
              <a:t> </a:t>
            </a:r>
            <a:r>
              <a:rPr sz="3000" dirty="0">
                <a:latin typeface="Calibri Light"/>
                <a:cs typeface="Calibri Light"/>
              </a:rPr>
              <a:t>of</a:t>
            </a:r>
            <a:r>
              <a:rPr sz="3000" spc="10" dirty="0">
                <a:latin typeface="Calibri Light"/>
                <a:cs typeface="Calibri Light"/>
              </a:rPr>
              <a:t> </a:t>
            </a:r>
            <a:r>
              <a:rPr sz="3000" spc="-30" dirty="0">
                <a:solidFill>
                  <a:srgbClr val="2E1BC6"/>
                </a:solidFill>
                <a:latin typeface="Calibri Light"/>
                <a:cs typeface="Calibri Light"/>
              </a:rPr>
              <a:t>“</a:t>
            </a:r>
            <a:r>
              <a:rPr sz="3000" spc="85" dirty="0">
                <a:solidFill>
                  <a:srgbClr val="2E1BC6"/>
                </a:solidFill>
                <a:latin typeface="Calibri Light"/>
                <a:cs typeface="Calibri Light"/>
              </a:rPr>
              <a:t>a</a:t>
            </a:r>
            <a:r>
              <a:rPr sz="3000" dirty="0">
                <a:solidFill>
                  <a:srgbClr val="2E1BC6"/>
                </a:solidFill>
                <a:latin typeface="Calibri Light"/>
                <a:cs typeface="Calibri Light"/>
              </a:rPr>
              <a:t>”</a:t>
            </a:r>
            <a:r>
              <a:rPr sz="3000" spc="-254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3000" spc="5" dirty="0">
                <a:latin typeface="Calibri Light"/>
                <a:cs typeface="Calibri Light"/>
              </a:rPr>
              <a:t>i</a:t>
            </a:r>
            <a:r>
              <a:rPr sz="3000" dirty="0">
                <a:latin typeface="Calibri Light"/>
                <a:cs typeface="Calibri Light"/>
              </a:rPr>
              <a:t>n</a:t>
            </a:r>
            <a:r>
              <a:rPr sz="3000" spc="10" dirty="0">
                <a:latin typeface="Calibri Light"/>
                <a:cs typeface="Calibri Light"/>
              </a:rPr>
              <a:t> </a:t>
            </a:r>
            <a:r>
              <a:rPr sz="3000" spc="-20" dirty="0">
                <a:latin typeface="Calibri Light"/>
                <a:cs typeface="Calibri Light"/>
              </a:rPr>
              <a:t>t</a:t>
            </a:r>
            <a:r>
              <a:rPr sz="3000" spc="10" dirty="0">
                <a:latin typeface="Calibri Light"/>
                <a:cs typeface="Calibri Light"/>
              </a:rPr>
              <a:t>h</a:t>
            </a:r>
            <a:r>
              <a:rPr sz="3000" spc="5" dirty="0">
                <a:latin typeface="Calibri Light"/>
                <a:cs typeface="Calibri Light"/>
              </a:rPr>
              <a:t>i</a:t>
            </a:r>
            <a:r>
              <a:rPr sz="3000" dirty="0">
                <a:latin typeface="Calibri Light"/>
                <a:cs typeface="Calibri Light"/>
              </a:rPr>
              <a:t>s</a:t>
            </a:r>
            <a:r>
              <a:rPr sz="3000" spc="-40" dirty="0">
                <a:latin typeface="Calibri Light"/>
                <a:cs typeface="Calibri Light"/>
              </a:rPr>
              <a:t> </a:t>
            </a:r>
            <a:r>
              <a:rPr sz="3000" spc="-65" dirty="0">
                <a:latin typeface="Calibri Light"/>
                <a:cs typeface="Calibri Light"/>
              </a:rPr>
              <a:t>e</a:t>
            </a:r>
            <a:r>
              <a:rPr sz="3000" spc="10" dirty="0">
                <a:latin typeface="Calibri Light"/>
                <a:cs typeface="Calibri Light"/>
              </a:rPr>
              <a:t>xp</a:t>
            </a:r>
            <a:r>
              <a:rPr sz="3000" spc="-65" dirty="0">
                <a:latin typeface="Calibri Light"/>
                <a:cs typeface="Calibri Light"/>
              </a:rPr>
              <a:t>r</a:t>
            </a:r>
            <a:r>
              <a:rPr sz="3000" spc="10" dirty="0">
                <a:latin typeface="Calibri Light"/>
                <a:cs typeface="Calibri Light"/>
              </a:rPr>
              <a:t>e</a:t>
            </a:r>
            <a:r>
              <a:rPr sz="3000" spc="-40" dirty="0">
                <a:latin typeface="Calibri Light"/>
                <a:cs typeface="Calibri Light"/>
              </a:rPr>
              <a:t>ss</a:t>
            </a:r>
            <a:r>
              <a:rPr sz="3000" spc="5" dirty="0">
                <a:latin typeface="Calibri Light"/>
                <a:cs typeface="Calibri Light"/>
              </a:rPr>
              <a:t>i</a:t>
            </a:r>
            <a:r>
              <a:rPr sz="3000" dirty="0">
                <a:latin typeface="Calibri Light"/>
                <a:cs typeface="Calibri Light"/>
              </a:rPr>
              <a:t>on</a:t>
            </a:r>
            <a:r>
              <a:rPr sz="3000" spc="80" dirty="0">
                <a:latin typeface="Calibri Light"/>
                <a:cs typeface="Calibri Light"/>
              </a:rPr>
              <a:t> </a:t>
            </a:r>
            <a:r>
              <a:rPr sz="3000" spc="-15" dirty="0">
                <a:latin typeface="Calibri Light"/>
                <a:cs typeface="Calibri Light"/>
              </a:rPr>
              <a:t>t</a:t>
            </a:r>
            <a:r>
              <a:rPr sz="3000" spc="10" dirty="0">
                <a:latin typeface="Calibri Light"/>
                <a:cs typeface="Calibri Light"/>
              </a:rPr>
              <a:t>h</a:t>
            </a:r>
            <a:r>
              <a:rPr sz="3000" dirty="0">
                <a:latin typeface="Calibri Light"/>
                <a:cs typeface="Calibri Light"/>
              </a:rPr>
              <a:t>e  same?</a:t>
            </a:r>
          </a:p>
          <a:p>
            <a:pPr marL="1384935">
              <a:lnSpc>
                <a:spcPct val="100000"/>
              </a:lnSpc>
              <a:spcBef>
                <a:spcPts val="610"/>
              </a:spcBef>
              <a:tabLst>
                <a:tab pos="1737995" algn="l"/>
              </a:tabLst>
            </a:pPr>
            <a:r>
              <a:rPr sz="3000" dirty="0">
                <a:solidFill>
                  <a:srgbClr val="2E1BC6"/>
                </a:solidFill>
                <a:latin typeface="Calibri Light"/>
                <a:cs typeface="Calibri Light"/>
              </a:rPr>
              <a:t>a	=</a:t>
            </a:r>
            <a:r>
              <a:rPr sz="3000" spc="-170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3000" dirty="0">
                <a:solidFill>
                  <a:srgbClr val="2E1BC6"/>
                </a:solidFill>
                <a:latin typeface="Calibri Light"/>
                <a:cs typeface="Calibri Light"/>
              </a:rPr>
              <a:t>a</a:t>
            </a:r>
            <a:r>
              <a:rPr sz="3000" spc="-15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3000" dirty="0">
                <a:solidFill>
                  <a:srgbClr val="2E1BC6"/>
                </a:solidFill>
                <a:latin typeface="Calibri Light"/>
                <a:cs typeface="Calibri Light"/>
              </a:rPr>
              <a:t>+</a:t>
            </a:r>
            <a:r>
              <a:rPr sz="3000" spc="-90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3000" spc="25" dirty="0">
                <a:solidFill>
                  <a:srgbClr val="2E1BC6"/>
                </a:solidFill>
                <a:latin typeface="Calibri Light"/>
                <a:cs typeface="Calibri Light"/>
              </a:rPr>
              <a:t>1;</a:t>
            </a:r>
            <a:endParaRPr sz="3000" dirty="0">
              <a:latin typeface="Calibri Light"/>
              <a:cs typeface="Calibri Light"/>
            </a:endParaRPr>
          </a:p>
          <a:p>
            <a:pPr marL="584835" marR="158115" lvl="1" indent="-229235">
              <a:lnSpc>
                <a:spcPct val="102400"/>
              </a:lnSpc>
              <a:spcBef>
                <a:spcPts val="625"/>
              </a:spcBef>
              <a:buSzPct val="96363"/>
              <a:buFont typeface="Wingdings"/>
              <a:buChar char=""/>
              <a:tabLst>
                <a:tab pos="641985" algn="l"/>
                <a:tab pos="7430770" algn="l"/>
              </a:tabLst>
            </a:pPr>
            <a:r>
              <a:rPr sz="2750" spc="-5" dirty="0">
                <a:latin typeface="Calibri Light"/>
                <a:cs typeface="Calibri Light"/>
              </a:rPr>
              <a:t>On</a:t>
            </a:r>
            <a:r>
              <a:rPr sz="2750" spc="10" dirty="0">
                <a:latin typeface="Calibri Light"/>
                <a:cs typeface="Calibri Light"/>
              </a:rPr>
              <a:t>e</a:t>
            </a:r>
            <a:r>
              <a:rPr sz="2750" spc="110" dirty="0">
                <a:latin typeface="Calibri Light"/>
                <a:cs typeface="Calibri Light"/>
              </a:rPr>
              <a:t> </a:t>
            </a:r>
            <a:r>
              <a:rPr sz="2750" spc="-15" dirty="0">
                <a:latin typeface="Calibri Light"/>
                <a:cs typeface="Calibri Light"/>
              </a:rPr>
              <a:t>o</a:t>
            </a:r>
            <a:r>
              <a:rPr sz="2750" spc="10" dirty="0">
                <a:latin typeface="Calibri Light"/>
                <a:cs typeface="Calibri Light"/>
              </a:rPr>
              <a:t>n</a:t>
            </a:r>
            <a:r>
              <a:rPr sz="2750" spc="30" dirty="0">
                <a:latin typeface="Calibri Light"/>
                <a:cs typeface="Calibri Light"/>
              </a:rPr>
              <a:t> </a:t>
            </a:r>
            <a:r>
              <a:rPr sz="2750" spc="-10" dirty="0">
                <a:latin typeface="Calibri Light"/>
                <a:cs typeface="Calibri Light"/>
              </a:rPr>
              <a:t>th</a:t>
            </a:r>
            <a:r>
              <a:rPr sz="2750" spc="10" dirty="0">
                <a:latin typeface="Calibri Light"/>
                <a:cs typeface="Calibri Light"/>
              </a:rPr>
              <a:t>e</a:t>
            </a:r>
            <a:r>
              <a:rPr sz="2750" spc="114" dirty="0">
                <a:latin typeface="Calibri Light"/>
                <a:cs typeface="Calibri Light"/>
              </a:rPr>
              <a:t> </a:t>
            </a:r>
            <a:r>
              <a:rPr sz="2750" i="1" spc="60" dirty="0">
                <a:solidFill>
                  <a:srgbClr val="B80000"/>
                </a:solidFill>
                <a:latin typeface="Calibri Light"/>
                <a:cs typeface="Calibri Light"/>
              </a:rPr>
              <a:t>l</a:t>
            </a:r>
            <a:r>
              <a:rPr sz="2750" i="1" spc="55" dirty="0">
                <a:solidFill>
                  <a:srgbClr val="B80000"/>
                </a:solidFill>
                <a:latin typeface="Calibri Light"/>
                <a:cs typeface="Calibri Light"/>
              </a:rPr>
              <a:t>e</a:t>
            </a:r>
            <a:r>
              <a:rPr sz="2750" i="1" spc="70" dirty="0">
                <a:solidFill>
                  <a:srgbClr val="B80000"/>
                </a:solidFill>
                <a:latin typeface="Calibri Light"/>
                <a:cs typeface="Calibri Light"/>
              </a:rPr>
              <a:t>f</a:t>
            </a:r>
            <a:r>
              <a:rPr sz="2750" i="1" spc="5" dirty="0">
                <a:solidFill>
                  <a:srgbClr val="B80000"/>
                </a:solidFill>
                <a:latin typeface="Calibri Light"/>
                <a:cs typeface="Calibri Light"/>
              </a:rPr>
              <a:t>t</a:t>
            </a:r>
            <a:r>
              <a:rPr sz="2750" i="1" spc="-30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2750" spc="-15" dirty="0">
                <a:latin typeface="Calibri Light"/>
                <a:cs typeface="Calibri Light"/>
              </a:rPr>
              <a:t>o</a:t>
            </a:r>
            <a:r>
              <a:rPr sz="2750" spc="5" dirty="0">
                <a:latin typeface="Calibri Light"/>
                <a:cs typeface="Calibri Light"/>
              </a:rPr>
              <a:t>f</a:t>
            </a:r>
            <a:r>
              <a:rPr sz="2750" spc="-105" dirty="0">
                <a:latin typeface="Calibri Light"/>
                <a:cs typeface="Calibri Light"/>
              </a:rPr>
              <a:t> </a:t>
            </a:r>
            <a:r>
              <a:rPr sz="2750" spc="-10" dirty="0">
                <a:latin typeface="Calibri Light"/>
                <a:cs typeface="Calibri Light"/>
              </a:rPr>
              <a:t>th</a:t>
            </a:r>
            <a:r>
              <a:rPr sz="2750" spc="10" dirty="0">
                <a:latin typeface="Calibri Light"/>
                <a:cs typeface="Calibri Light"/>
              </a:rPr>
              <a:t>e</a:t>
            </a:r>
            <a:r>
              <a:rPr sz="2750" spc="30" dirty="0">
                <a:latin typeface="Calibri Light"/>
                <a:cs typeface="Calibri Light"/>
              </a:rPr>
              <a:t> </a:t>
            </a:r>
            <a:r>
              <a:rPr sz="2750" spc="-25" dirty="0">
                <a:latin typeface="Calibri Light"/>
                <a:cs typeface="Calibri Light"/>
              </a:rPr>
              <a:t>a</a:t>
            </a:r>
            <a:r>
              <a:rPr sz="2750" spc="-15" dirty="0">
                <a:latin typeface="Calibri Light"/>
                <a:cs typeface="Calibri Light"/>
              </a:rPr>
              <a:t>ss</a:t>
            </a:r>
            <a:r>
              <a:rPr sz="2750" spc="-10" dirty="0">
                <a:latin typeface="Calibri Light"/>
                <a:cs typeface="Calibri Light"/>
              </a:rPr>
              <a:t>i</a:t>
            </a:r>
            <a:r>
              <a:rPr sz="2750" spc="-20" dirty="0">
                <a:latin typeface="Calibri Light"/>
                <a:cs typeface="Calibri Light"/>
              </a:rPr>
              <a:t>g</a:t>
            </a:r>
            <a:r>
              <a:rPr sz="2750" spc="-5" dirty="0">
                <a:latin typeface="Calibri Light"/>
                <a:cs typeface="Calibri Light"/>
              </a:rPr>
              <a:t>nmen</a:t>
            </a:r>
            <a:r>
              <a:rPr sz="2750" spc="5" dirty="0">
                <a:latin typeface="Calibri Light"/>
                <a:cs typeface="Calibri Light"/>
              </a:rPr>
              <a:t>t</a:t>
            </a:r>
            <a:r>
              <a:rPr sz="2750" dirty="0">
                <a:latin typeface="Calibri Light"/>
                <a:cs typeface="Calibri Light"/>
              </a:rPr>
              <a:t> </a:t>
            </a:r>
            <a:r>
              <a:rPr sz="2750" spc="-285" dirty="0">
                <a:latin typeface="Calibri Light"/>
                <a:cs typeface="Calibri Light"/>
              </a:rPr>
              <a:t> </a:t>
            </a:r>
            <a:r>
              <a:rPr sz="2750" spc="-55" dirty="0">
                <a:latin typeface="Calibri Light"/>
                <a:cs typeface="Calibri Light"/>
              </a:rPr>
              <a:t>r</a:t>
            </a:r>
            <a:r>
              <a:rPr sz="2750" spc="-10" dirty="0">
                <a:latin typeface="Calibri Light"/>
                <a:cs typeface="Calibri Light"/>
              </a:rPr>
              <a:t>e</a:t>
            </a:r>
            <a:r>
              <a:rPr sz="2750" spc="-80" dirty="0">
                <a:latin typeface="Calibri Light"/>
                <a:cs typeface="Calibri Light"/>
              </a:rPr>
              <a:t>f</a:t>
            </a:r>
            <a:r>
              <a:rPr sz="2750" spc="-10" dirty="0">
                <a:latin typeface="Calibri Light"/>
                <a:cs typeface="Calibri Light"/>
              </a:rPr>
              <a:t>e</a:t>
            </a:r>
            <a:r>
              <a:rPr sz="2750" spc="-55" dirty="0">
                <a:latin typeface="Calibri Light"/>
                <a:cs typeface="Calibri Light"/>
              </a:rPr>
              <a:t>r</a:t>
            </a:r>
            <a:r>
              <a:rPr sz="2750" spc="10" dirty="0">
                <a:latin typeface="Calibri Light"/>
                <a:cs typeface="Calibri Light"/>
              </a:rPr>
              <a:t>s</a:t>
            </a:r>
            <a:r>
              <a:rPr sz="2750" spc="100" dirty="0">
                <a:latin typeface="Calibri Light"/>
                <a:cs typeface="Calibri Light"/>
              </a:rPr>
              <a:t> </a:t>
            </a:r>
            <a:r>
              <a:rPr sz="2750" spc="-10" dirty="0">
                <a:latin typeface="Calibri Light"/>
                <a:cs typeface="Calibri Light"/>
              </a:rPr>
              <a:t>t</a:t>
            </a:r>
            <a:r>
              <a:rPr sz="2750" spc="10" dirty="0">
                <a:latin typeface="Calibri Light"/>
                <a:cs typeface="Calibri Light"/>
              </a:rPr>
              <a:t>o</a:t>
            </a:r>
            <a:r>
              <a:rPr sz="2750" spc="25" dirty="0">
                <a:latin typeface="Calibri Light"/>
                <a:cs typeface="Calibri Light"/>
              </a:rPr>
              <a:t> </a:t>
            </a:r>
            <a:r>
              <a:rPr sz="2750" spc="-10" dirty="0">
                <a:latin typeface="Calibri Light"/>
                <a:cs typeface="Calibri Light"/>
              </a:rPr>
              <a:t>th</a:t>
            </a:r>
            <a:r>
              <a:rPr sz="2750" spc="10" dirty="0">
                <a:latin typeface="Calibri Light"/>
                <a:cs typeface="Calibri Light"/>
              </a:rPr>
              <a:t>e</a:t>
            </a:r>
            <a:r>
              <a:rPr sz="2750" dirty="0">
                <a:latin typeface="Calibri Light"/>
                <a:cs typeface="Calibri Light"/>
              </a:rPr>
              <a:t>	</a:t>
            </a:r>
            <a:r>
              <a:rPr sz="2750" spc="60" dirty="0">
                <a:solidFill>
                  <a:srgbClr val="B80000"/>
                </a:solidFill>
                <a:latin typeface="Calibri Light"/>
                <a:cs typeface="Calibri Light"/>
              </a:rPr>
              <a:t>l</a:t>
            </a:r>
            <a:r>
              <a:rPr sz="2750" spc="55" dirty="0">
                <a:solidFill>
                  <a:srgbClr val="B80000"/>
                </a:solidFill>
                <a:latin typeface="Calibri Light"/>
                <a:cs typeface="Calibri Light"/>
              </a:rPr>
              <a:t>o</a:t>
            </a:r>
            <a:r>
              <a:rPr sz="2750" spc="25" dirty="0">
                <a:solidFill>
                  <a:srgbClr val="B80000"/>
                </a:solidFill>
                <a:latin typeface="Calibri Light"/>
                <a:cs typeface="Calibri Light"/>
              </a:rPr>
              <a:t>c</a:t>
            </a:r>
            <a:r>
              <a:rPr sz="2750" spc="-25" dirty="0">
                <a:solidFill>
                  <a:srgbClr val="B80000"/>
                </a:solidFill>
                <a:latin typeface="Calibri Light"/>
                <a:cs typeface="Calibri Light"/>
              </a:rPr>
              <a:t>a</a:t>
            </a:r>
            <a:r>
              <a:rPr sz="2750" spc="-10" dirty="0">
                <a:solidFill>
                  <a:srgbClr val="B80000"/>
                </a:solidFill>
                <a:latin typeface="Calibri Light"/>
                <a:cs typeface="Calibri Light"/>
              </a:rPr>
              <a:t>t</a:t>
            </a:r>
            <a:r>
              <a:rPr sz="2750" spc="60" dirty="0">
                <a:solidFill>
                  <a:srgbClr val="B80000"/>
                </a:solidFill>
                <a:latin typeface="Calibri Light"/>
                <a:cs typeface="Calibri Light"/>
              </a:rPr>
              <a:t>i</a:t>
            </a:r>
            <a:r>
              <a:rPr sz="2750" spc="-15" dirty="0">
                <a:solidFill>
                  <a:srgbClr val="B80000"/>
                </a:solidFill>
                <a:latin typeface="Calibri Light"/>
                <a:cs typeface="Calibri Light"/>
              </a:rPr>
              <a:t>o</a:t>
            </a:r>
            <a:r>
              <a:rPr sz="2750" spc="5" dirty="0">
                <a:solidFill>
                  <a:srgbClr val="B80000"/>
                </a:solidFill>
                <a:latin typeface="Calibri Light"/>
                <a:cs typeface="Calibri Light"/>
              </a:rPr>
              <a:t>n  </a:t>
            </a:r>
            <a:r>
              <a:rPr sz="2750" spc="-15" dirty="0">
                <a:latin typeface="Calibri Light"/>
                <a:cs typeface="Calibri Light"/>
              </a:rPr>
              <a:t>o</a:t>
            </a:r>
            <a:r>
              <a:rPr sz="2750" spc="5" dirty="0">
                <a:latin typeface="Calibri Light"/>
                <a:cs typeface="Calibri Light"/>
              </a:rPr>
              <a:t>f</a:t>
            </a:r>
            <a:r>
              <a:rPr sz="2750" spc="45" dirty="0">
                <a:latin typeface="Calibri Light"/>
                <a:cs typeface="Calibri Light"/>
              </a:rPr>
              <a:t> </a:t>
            </a:r>
            <a:r>
              <a:rPr sz="2750" spc="-10" dirty="0">
                <a:latin typeface="Calibri Light"/>
                <a:cs typeface="Calibri Light"/>
              </a:rPr>
              <a:t>th</a:t>
            </a:r>
            <a:r>
              <a:rPr sz="2750" spc="10" dirty="0">
                <a:latin typeface="Calibri Light"/>
                <a:cs typeface="Calibri Light"/>
              </a:rPr>
              <a:t>e</a:t>
            </a:r>
            <a:r>
              <a:rPr sz="2750" spc="114" dirty="0">
                <a:latin typeface="Calibri Light"/>
                <a:cs typeface="Calibri Light"/>
              </a:rPr>
              <a:t> </a:t>
            </a:r>
            <a:r>
              <a:rPr sz="2750" spc="-15" dirty="0">
                <a:solidFill>
                  <a:srgbClr val="B80000"/>
                </a:solidFill>
                <a:latin typeface="Calibri Light"/>
                <a:cs typeface="Calibri Light"/>
              </a:rPr>
              <a:t>v</a:t>
            </a:r>
            <a:r>
              <a:rPr sz="2750" spc="45" dirty="0">
                <a:solidFill>
                  <a:srgbClr val="B80000"/>
                </a:solidFill>
                <a:latin typeface="Calibri Light"/>
                <a:cs typeface="Calibri Light"/>
              </a:rPr>
              <a:t>a</a:t>
            </a:r>
            <a:r>
              <a:rPr sz="2750" spc="90" dirty="0">
                <a:solidFill>
                  <a:srgbClr val="B80000"/>
                </a:solidFill>
                <a:latin typeface="Calibri Light"/>
                <a:cs typeface="Calibri Light"/>
              </a:rPr>
              <a:t>r</a:t>
            </a:r>
            <a:r>
              <a:rPr sz="2750" spc="-10" dirty="0">
                <a:solidFill>
                  <a:srgbClr val="B80000"/>
                </a:solidFill>
                <a:latin typeface="Calibri Light"/>
                <a:cs typeface="Calibri Light"/>
              </a:rPr>
              <a:t>i</a:t>
            </a:r>
            <a:r>
              <a:rPr sz="2750" spc="45" dirty="0">
                <a:solidFill>
                  <a:srgbClr val="B80000"/>
                </a:solidFill>
                <a:latin typeface="Calibri Light"/>
                <a:cs typeface="Calibri Light"/>
              </a:rPr>
              <a:t>a</a:t>
            </a:r>
            <a:r>
              <a:rPr sz="2750" spc="-10" dirty="0">
                <a:solidFill>
                  <a:srgbClr val="B80000"/>
                </a:solidFill>
                <a:latin typeface="Calibri Light"/>
                <a:cs typeface="Calibri Light"/>
              </a:rPr>
              <a:t>bl</a:t>
            </a:r>
            <a:r>
              <a:rPr sz="2750" spc="10" dirty="0">
                <a:solidFill>
                  <a:srgbClr val="B80000"/>
                </a:solidFill>
                <a:latin typeface="Calibri Light"/>
                <a:cs typeface="Calibri Light"/>
              </a:rPr>
              <a:t>e</a:t>
            </a:r>
            <a:r>
              <a:rPr sz="2750" spc="-254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2750" spc="10" dirty="0">
                <a:latin typeface="Calibri Light"/>
                <a:cs typeface="Calibri Light"/>
              </a:rPr>
              <a:t>(w</a:t>
            </a:r>
            <a:r>
              <a:rPr sz="2750" dirty="0">
                <a:latin typeface="Calibri Light"/>
                <a:cs typeface="Calibri Light"/>
              </a:rPr>
              <a:t>h</a:t>
            </a:r>
            <a:r>
              <a:rPr sz="2750" spc="-15" dirty="0">
                <a:latin typeface="Calibri Light"/>
                <a:cs typeface="Calibri Light"/>
              </a:rPr>
              <a:t>os</a:t>
            </a:r>
            <a:r>
              <a:rPr sz="2750" spc="10" dirty="0">
                <a:latin typeface="Calibri Light"/>
                <a:cs typeface="Calibri Light"/>
              </a:rPr>
              <a:t>e</a:t>
            </a:r>
            <a:r>
              <a:rPr sz="2750" spc="175" dirty="0">
                <a:latin typeface="Calibri Light"/>
                <a:cs typeface="Calibri Light"/>
              </a:rPr>
              <a:t> </a:t>
            </a:r>
            <a:r>
              <a:rPr sz="2750" spc="-10" dirty="0">
                <a:latin typeface="Calibri Light"/>
                <a:cs typeface="Calibri Light"/>
              </a:rPr>
              <a:t>n</a:t>
            </a:r>
            <a:r>
              <a:rPr sz="2750" spc="-25" dirty="0">
                <a:latin typeface="Calibri Light"/>
                <a:cs typeface="Calibri Light"/>
              </a:rPr>
              <a:t>a</a:t>
            </a:r>
            <a:r>
              <a:rPr sz="2750" dirty="0">
                <a:latin typeface="Calibri Light"/>
                <a:cs typeface="Calibri Light"/>
              </a:rPr>
              <a:t>m</a:t>
            </a:r>
            <a:r>
              <a:rPr sz="2750" spc="10" dirty="0">
                <a:latin typeface="Calibri Light"/>
                <a:cs typeface="Calibri Light"/>
              </a:rPr>
              <a:t>e</a:t>
            </a:r>
            <a:r>
              <a:rPr sz="2750" spc="105" dirty="0">
                <a:latin typeface="Calibri Light"/>
                <a:cs typeface="Calibri Light"/>
              </a:rPr>
              <a:t> </a:t>
            </a:r>
            <a:r>
              <a:rPr sz="2750" spc="-10" dirty="0">
                <a:latin typeface="Calibri Light"/>
                <a:cs typeface="Calibri Light"/>
              </a:rPr>
              <a:t>i</a:t>
            </a:r>
            <a:r>
              <a:rPr sz="2750" spc="10" dirty="0">
                <a:latin typeface="Calibri Light"/>
                <a:cs typeface="Calibri Light"/>
              </a:rPr>
              <a:t>s</a:t>
            </a:r>
            <a:r>
              <a:rPr sz="2750" spc="105" dirty="0">
                <a:latin typeface="Calibri Light"/>
                <a:cs typeface="Calibri Light"/>
              </a:rPr>
              <a:t> </a:t>
            </a:r>
            <a:r>
              <a:rPr sz="2750" spc="-25" dirty="0">
                <a:latin typeface="Calibri Light"/>
                <a:cs typeface="Calibri Light"/>
              </a:rPr>
              <a:t>a</a:t>
            </a:r>
            <a:r>
              <a:rPr sz="2750" spc="5" dirty="0">
                <a:latin typeface="Calibri Light"/>
                <a:cs typeface="Calibri Light"/>
              </a:rPr>
              <a:t>,</a:t>
            </a:r>
            <a:r>
              <a:rPr sz="2750" spc="45" dirty="0">
                <a:latin typeface="Calibri Light"/>
                <a:cs typeface="Calibri Light"/>
              </a:rPr>
              <a:t> </a:t>
            </a:r>
            <a:r>
              <a:rPr sz="2750" spc="-15" dirty="0">
                <a:latin typeface="Calibri Light"/>
                <a:cs typeface="Calibri Light"/>
              </a:rPr>
              <a:t>o</a:t>
            </a:r>
            <a:r>
              <a:rPr sz="2750" spc="5" dirty="0">
                <a:latin typeface="Calibri Light"/>
                <a:cs typeface="Calibri Light"/>
              </a:rPr>
              <a:t>r</a:t>
            </a:r>
            <a:r>
              <a:rPr sz="2750" spc="75" dirty="0">
                <a:latin typeface="Calibri Light"/>
                <a:cs typeface="Calibri Light"/>
              </a:rPr>
              <a:t> </a:t>
            </a:r>
            <a:r>
              <a:rPr sz="2750" spc="-20" dirty="0">
                <a:solidFill>
                  <a:srgbClr val="2E1BC6"/>
                </a:solidFill>
                <a:latin typeface="Calibri Light"/>
                <a:cs typeface="Calibri Light"/>
              </a:rPr>
              <a:t>a</a:t>
            </a:r>
            <a:r>
              <a:rPr sz="2750" spc="-10" dirty="0">
                <a:solidFill>
                  <a:srgbClr val="2E1BC6"/>
                </a:solidFill>
                <a:latin typeface="Calibri Light"/>
                <a:cs typeface="Calibri Light"/>
              </a:rPr>
              <a:t>dd</a:t>
            </a:r>
            <a:r>
              <a:rPr sz="2750" spc="-55" dirty="0">
                <a:solidFill>
                  <a:srgbClr val="2E1BC6"/>
                </a:solidFill>
                <a:latin typeface="Calibri Light"/>
                <a:cs typeface="Calibri Light"/>
              </a:rPr>
              <a:t>r</a:t>
            </a:r>
            <a:r>
              <a:rPr sz="2750" spc="-10" dirty="0">
                <a:solidFill>
                  <a:srgbClr val="2E1BC6"/>
                </a:solidFill>
                <a:latin typeface="Calibri Light"/>
                <a:cs typeface="Calibri Light"/>
              </a:rPr>
              <a:t>e</a:t>
            </a:r>
            <a:r>
              <a:rPr sz="2750" spc="-15" dirty="0">
                <a:solidFill>
                  <a:srgbClr val="2E1BC6"/>
                </a:solidFill>
                <a:latin typeface="Calibri Light"/>
                <a:cs typeface="Calibri Light"/>
              </a:rPr>
              <a:t>s</a:t>
            </a:r>
            <a:r>
              <a:rPr sz="2750" spc="-20" dirty="0">
                <a:solidFill>
                  <a:srgbClr val="2E1BC6"/>
                </a:solidFill>
                <a:latin typeface="Calibri Light"/>
                <a:cs typeface="Calibri Light"/>
              </a:rPr>
              <a:t>s</a:t>
            </a:r>
            <a:r>
              <a:rPr sz="2750" dirty="0">
                <a:latin typeface="Calibri Light"/>
                <a:cs typeface="Calibri Light"/>
              </a:rPr>
              <a:t>);</a:t>
            </a:r>
          </a:p>
          <a:p>
            <a:pPr marL="584835" marR="5080" lvl="1" indent="-229235">
              <a:lnSpc>
                <a:spcPct val="100000"/>
              </a:lnSpc>
              <a:spcBef>
                <a:spcPts val="685"/>
              </a:spcBef>
              <a:buSzPct val="96363"/>
              <a:buFont typeface="Wingdings"/>
              <a:buChar char=""/>
              <a:tabLst>
                <a:tab pos="641985" algn="l"/>
                <a:tab pos="7630795" algn="l"/>
              </a:tabLst>
            </a:pPr>
            <a:r>
              <a:rPr sz="2750" spc="-5" dirty="0">
                <a:latin typeface="Calibri Light"/>
                <a:cs typeface="Calibri Light"/>
              </a:rPr>
              <a:t>On</a:t>
            </a:r>
            <a:r>
              <a:rPr sz="2750" spc="10" dirty="0">
                <a:latin typeface="Calibri Light"/>
                <a:cs typeface="Calibri Light"/>
              </a:rPr>
              <a:t>e</a:t>
            </a:r>
            <a:r>
              <a:rPr sz="2750" spc="110" dirty="0">
                <a:latin typeface="Calibri Light"/>
                <a:cs typeface="Calibri Light"/>
              </a:rPr>
              <a:t> </a:t>
            </a:r>
            <a:r>
              <a:rPr sz="2750" spc="-15" dirty="0">
                <a:latin typeface="Calibri Light"/>
                <a:cs typeface="Calibri Light"/>
              </a:rPr>
              <a:t>o</a:t>
            </a:r>
            <a:r>
              <a:rPr sz="2750" spc="10" dirty="0">
                <a:latin typeface="Calibri Light"/>
                <a:cs typeface="Calibri Light"/>
              </a:rPr>
              <a:t>n</a:t>
            </a:r>
            <a:r>
              <a:rPr sz="2750" spc="30" dirty="0">
                <a:latin typeface="Calibri Light"/>
                <a:cs typeface="Calibri Light"/>
              </a:rPr>
              <a:t> </a:t>
            </a:r>
            <a:r>
              <a:rPr sz="2750" spc="-10" dirty="0">
                <a:latin typeface="Calibri Light"/>
                <a:cs typeface="Calibri Light"/>
              </a:rPr>
              <a:t>th</a:t>
            </a:r>
            <a:r>
              <a:rPr sz="2750" spc="10" dirty="0">
                <a:latin typeface="Calibri Light"/>
                <a:cs typeface="Calibri Light"/>
              </a:rPr>
              <a:t>e</a:t>
            </a:r>
            <a:r>
              <a:rPr sz="2750" spc="114" dirty="0">
                <a:latin typeface="Calibri Light"/>
                <a:cs typeface="Calibri Light"/>
              </a:rPr>
              <a:t> </a:t>
            </a:r>
            <a:r>
              <a:rPr sz="2750" i="1" spc="114" dirty="0">
                <a:solidFill>
                  <a:srgbClr val="B80000"/>
                </a:solidFill>
                <a:latin typeface="Calibri Light"/>
                <a:cs typeface="Calibri Light"/>
              </a:rPr>
              <a:t>r</a:t>
            </a:r>
            <a:r>
              <a:rPr sz="2750" i="1" spc="60" dirty="0">
                <a:solidFill>
                  <a:srgbClr val="B80000"/>
                </a:solidFill>
                <a:latin typeface="Calibri Light"/>
                <a:cs typeface="Calibri Light"/>
              </a:rPr>
              <a:t>i</a:t>
            </a:r>
            <a:r>
              <a:rPr sz="2750" i="1" spc="25" dirty="0">
                <a:solidFill>
                  <a:srgbClr val="B80000"/>
                </a:solidFill>
                <a:latin typeface="Calibri Light"/>
                <a:cs typeface="Calibri Light"/>
              </a:rPr>
              <a:t>g</a:t>
            </a:r>
            <a:r>
              <a:rPr sz="2750" i="1" spc="-50" dirty="0">
                <a:solidFill>
                  <a:srgbClr val="B80000"/>
                </a:solidFill>
                <a:latin typeface="Calibri Light"/>
                <a:cs typeface="Calibri Light"/>
              </a:rPr>
              <a:t>h</a:t>
            </a:r>
            <a:r>
              <a:rPr sz="2750" i="1" spc="5" dirty="0">
                <a:solidFill>
                  <a:srgbClr val="B80000"/>
                </a:solidFill>
                <a:latin typeface="Calibri Light"/>
                <a:cs typeface="Calibri Light"/>
              </a:rPr>
              <a:t>t</a:t>
            </a:r>
            <a:r>
              <a:rPr sz="2750" i="1" spc="-254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2750" spc="-15" dirty="0">
                <a:latin typeface="Calibri Light"/>
                <a:cs typeface="Calibri Light"/>
              </a:rPr>
              <a:t>o</a:t>
            </a:r>
            <a:r>
              <a:rPr sz="2750" spc="5" dirty="0">
                <a:latin typeface="Calibri Light"/>
                <a:cs typeface="Calibri Light"/>
              </a:rPr>
              <a:t>f</a:t>
            </a:r>
            <a:r>
              <a:rPr sz="2750" spc="125" dirty="0">
                <a:latin typeface="Calibri Light"/>
                <a:cs typeface="Calibri Light"/>
              </a:rPr>
              <a:t> </a:t>
            </a:r>
            <a:r>
              <a:rPr sz="2750" spc="-5" dirty="0">
                <a:latin typeface="Calibri Light"/>
                <a:cs typeface="Calibri Light"/>
              </a:rPr>
              <a:t>t</a:t>
            </a:r>
            <a:r>
              <a:rPr sz="2750" spc="-10" dirty="0">
                <a:latin typeface="Calibri Light"/>
                <a:cs typeface="Calibri Light"/>
              </a:rPr>
              <a:t>h</a:t>
            </a:r>
            <a:r>
              <a:rPr sz="2750" spc="10" dirty="0">
                <a:latin typeface="Calibri Light"/>
                <a:cs typeface="Calibri Light"/>
              </a:rPr>
              <a:t>e</a:t>
            </a:r>
            <a:r>
              <a:rPr sz="2750" spc="30" dirty="0">
                <a:latin typeface="Calibri Light"/>
                <a:cs typeface="Calibri Light"/>
              </a:rPr>
              <a:t> </a:t>
            </a:r>
            <a:r>
              <a:rPr sz="2750" spc="-20" dirty="0">
                <a:latin typeface="Calibri Light"/>
                <a:cs typeface="Calibri Light"/>
              </a:rPr>
              <a:t>a</a:t>
            </a:r>
            <a:r>
              <a:rPr sz="2750" spc="-15" dirty="0">
                <a:latin typeface="Calibri Light"/>
                <a:cs typeface="Calibri Light"/>
              </a:rPr>
              <a:t>ss</a:t>
            </a:r>
            <a:r>
              <a:rPr sz="2750" spc="-10" dirty="0">
                <a:latin typeface="Calibri Light"/>
                <a:cs typeface="Calibri Light"/>
              </a:rPr>
              <a:t>i</a:t>
            </a:r>
            <a:r>
              <a:rPr sz="2750" spc="-15" dirty="0">
                <a:latin typeface="Calibri Light"/>
                <a:cs typeface="Calibri Light"/>
              </a:rPr>
              <a:t>g</a:t>
            </a:r>
            <a:r>
              <a:rPr sz="2750" spc="-5" dirty="0">
                <a:latin typeface="Calibri Light"/>
                <a:cs typeface="Calibri Light"/>
              </a:rPr>
              <a:t>nmen</a:t>
            </a:r>
            <a:r>
              <a:rPr sz="2750" spc="5" dirty="0">
                <a:latin typeface="Calibri Light"/>
                <a:cs typeface="Calibri Light"/>
              </a:rPr>
              <a:t>t</a:t>
            </a:r>
            <a:r>
              <a:rPr sz="2750" dirty="0">
                <a:latin typeface="Calibri Light"/>
                <a:cs typeface="Calibri Light"/>
              </a:rPr>
              <a:t> </a:t>
            </a:r>
            <a:r>
              <a:rPr sz="2750" spc="-280" dirty="0">
                <a:latin typeface="Calibri Light"/>
                <a:cs typeface="Calibri Light"/>
              </a:rPr>
              <a:t> </a:t>
            </a:r>
            <a:r>
              <a:rPr sz="2750" spc="-50" dirty="0">
                <a:latin typeface="Calibri Light"/>
                <a:cs typeface="Calibri Light"/>
              </a:rPr>
              <a:t>r</a:t>
            </a:r>
            <a:r>
              <a:rPr sz="2750" spc="-10" dirty="0">
                <a:latin typeface="Calibri Light"/>
                <a:cs typeface="Calibri Light"/>
              </a:rPr>
              <a:t>e</a:t>
            </a:r>
            <a:r>
              <a:rPr sz="2750" spc="-75" dirty="0">
                <a:latin typeface="Calibri Light"/>
                <a:cs typeface="Calibri Light"/>
              </a:rPr>
              <a:t>f</a:t>
            </a:r>
            <a:r>
              <a:rPr sz="2750" spc="-10" dirty="0">
                <a:latin typeface="Calibri Light"/>
                <a:cs typeface="Calibri Light"/>
              </a:rPr>
              <a:t>e</a:t>
            </a:r>
            <a:r>
              <a:rPr sz="2750" spc="-50" dirty="0">
                <a:latin typeface="Calibri Light"/>
                <a:cs typeface="Calibri Light"/>
              </a:rPr>
              <a:t>r</a:t>
            </a:r>
            <a:r>
              <a:rPr sz="2750" spc="10" dirty="0">
                <a:latin typeface="Calibri Light"/>
                <a:cs typeface="Calibri Light"/>
              </a:rPr>
              <a:t>s</a:t>
            </a:r>
            <a:r>
              <a:rPr sz="2750" spc="105" dirty="0">
                <a:latin typeface="Calibri Light"/>
                <a:cs typeface="Calibri Light"/>
              </a:rPr>
              <a:t> </a:t>
            </a:r>
            <a:r>
              <a:rPr sz="2750" spc="-5" dirty="0">
                <a:latin typeface="Calibri Light"/>
                <a:cs typeface="Calibri Light"/>
              </a:rPr>
              <a:t>t</a:t>
            </a:r>
            <a:r>
              <a:rPr sz="2750" spc="10" dirty="0">
                <a:latin typeface="Calibri Light"/>
                <a:cs typeface="Calibri Light"/>
              </a:rPr>
              <a:t>o</a:t>
            </a:r>
            <a:r>
              <a:rPr sz="2750" spc="30" dirty="0">
                <a:latin typeface="Calibri Light"/>
                <a:cs typeface="Calibri Light"/>
              </a:rPr>
              <a:t> </a:t>
            </a:r>
            <a:r>
              <a:rPr sz="2750" spc="-5" dirty="0">
                <a:latin typeface="Calibri Light"/>
                <a:cs typeface="Calibri Light"/>
              </a:rPr>
              <a:t>t</a:t>
            </a:r>
            <a:r>
              <a:rPr sz="2750" spc="-10" dirty="0">
                <a:latin typeface="Calibri Light"/>
                <a:cs typeface="Calibri Light"/>
              </a:rPr>
              <a:t>h</a:t>
            </a:r>
            <a:r>
              <a:rPr sz="2750" spc="10" dirty="0">
                <a:latin typeface="Calibri Light"/>
                <a:cs typeface="Calibri Light"/>
              </a:rPr>
              <a:t>e</a:t>
            </a:r>
            <a:r>
              <a:rPr sz="2750" dirty="0">
                <a:latin typeface="Calibri Light"/>
                <a:cs typeface="Calibri Light"/>
              </a:rPr>
              <a:t>	</a:t>
            </a:r>
            <a:r>
              <a:rPr sz="2750" spc="-10" dirty="0">
                <a:solidFill>
                  <a:srgbClr val="B80000"/>
                </a:solidFill>
                <a:latin typeface="Calibri Light"/>
                <a:cs typeface="Calibri Light"/>
              </a:rPr>
              <a:t>v</a:t>
            </a:r>
            <a:r>
              <a:rPr sz="2750" spc="50" dirty="0">
                <a:solidFill>
                  <a:srgbClr val="B80000"/>
                </a:solidFill>
                <a:latin typeface="Calibri Light"/>
                <a:cs typeface="Calibri Light"/>
              </a:rPr>
              <a:t>a</a:t>
            </a:r>
            <a:r>
              <a:rPr sz="2750" spc="65" dirty="0">
                <a:solidFill>
                  <a:srgbClr val="B80000"/>
                </a:solidFill>
                <a:latin typeface="Calibri Light"/>
                <a:cs typeface="Calibri Light"/>
              </a:rPr>
              <a:t>lu</a:t>
            </a:r>
            <a:r>
              <a:rPr sz="2750" spc="10" dirty="0">
                <a:solidFill>
                  <a:srgbClr val="B80000"/>
                </a:solidFill>
                <a:latin typeface="Calibri Light"/>
                <a:cs typeface="Calibri Light"/>
              </a:rPr>
              <a:t>e</a:t>
            </a:r>
            <a:r>
              <a:rPr sz="2750" spc="-26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2750" spc="-15" dirty="0">
                <a:latin typeface="Calibri Light"/>
                <a:cs typeface="Calibri Light"/>
              </a:rPr>
              <a:t>o</a:t>
            </a:r>
            <a:r>
              <a:rPr sz="2750" spc="5" dirty="0">
                <a:latin typeface="Calibri Light"/>
                <a:cs typeface="Calibri Light"/>
              </a:rPr>
              <a:t>f  </a:t>
            </a:r>
            <a:r>
              <a:rPr sz="2750" spc="-10" dirty="0">
                <a:latin typeface="Calibri Light"/>
                <a:cs typeface="Calibri Light"/>
              </a:rPr>
              <a:t>th</a:t>
            </a:r>
            <a:r>
              <a:rPr sz="2750" spc="10" dirty="0">
                <a:latin typeface="Calibri Light"/>
                <a:cs typeface="Calibri Light"/>
              </a:rPr>
              <a:t>e</a:t>
            </a:r>
            <a:r>
              <a:rPr sz="2750" spc="105" dirty="0">
                <a:latin typeface="Calibri Light"/>
                <a:cs typeface="Calibri Light"/>
              </a:rPr>
              <a:t> </a:t>
            </a:r>
            <a:r>
              <a:rPr sz="2750" spc="-10" dirty="0">
                <a:solidFill>
                  <a:srgbClr val="B80000"/>
                </a:solidFill>
                <a:latin typeface="Calibri Light"/>
                <a:cs typeface="Calibri Light"/>
              </a:rPr>
              <a:t>v</a:t>
            </a:r>
            <a:r>
              <a:rPr sz="2750" spc="50" dirty="0">
                <a:solidFill>
                  <a:srgbClr val="B80000"/>
                </a:solidFill>
                <a:latin typeface="Calibri Light"/>
                <a:cs typeface="Calibri Light"/>
              </a:rPr>
              <a:t>a</a:t>
            </a:r>
            <a:r>
              <a:rPr sz="2750" spc="95" dirty="0">
                <a:solidFill>
                  <a:srgbClr val="B80000"/>
                </a:solidFill>
                <a:latin typeface="Calibri Light"/>
                <a:cs typeface="Calibri Light"/>
              </a:rPr>
              <a:t>r</a:t>
            </a:r>
            <a:r>
              <a:rPr sz="2750" spc="-10" dirty="0">
                <a:solidFill>
                  <a:srgbClr val="B80000"/>
                </a:solidFill>
                <a:latin typeface="Calibri Light"/>
                <a:cs typeface="Calibri Light"/>
              </a:rPr>
              <a:t>i</a:t>
            </a:r>
            <a:r>
              <a:rPr sz="2750" spc="-20" dirty="0">
                <a:solidFill>
                  <a:srgbClr val="B80000"/>
                </a:solidFill>
                <a:latin typeface="Calibri Light"/>
                <a:cs typeface="Calibri Light"/>
              </a:rPr>
              <a:t>a</a:t>
            </a:r>
            <a:r>
              <a:rPr sz="2750" spc="-10" dirty="0">
                <a:solidFill>
                  <a:srgbClr val="B80000"/>
                </a:solidFill>
                <a:latin typeface="Calibri Light"/>
                <a:cs typeface="Calibri Light"/>
              </a:rPr>
              <a:t>b</a:t>
            </a:r>
            <a:r>
              <a:rPr sz="2750" spc="65" dirty="0">
                <a:solidFill>
                  <a:srgbClr val="B80000"/>
                </a:solidFill>
                <a:latin typeface="Calibri Light"/>
                <a:cs typeface="Calibri Light"/>
              </a:rPr>
              <a:t>l</a:t>
            </a:r>
            <a:r>
              <a:rPr sz="2750" spc="10" dirty="0">
                <a:solidFill>
                  <a:srgbClr val="B80000"/>
                </a:solidFill>
                <a:latin typeface="Calibri Light"/>
                <a:cs typeface="Calibri Light"/>
              </a:rPr>
              <a:t>e</a:t>
            </a:r>
            <a:r>
              <a:rPr sz="2750" spc="-270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2750" spc="10" dirty="0">
                <a:latin typeface="Calibri Light"/>
                <a:cs typeface="Calibri Light"/>
              </a:rPr>
              <a:t>(w</a:t>
            </a:r>
            <a:r>
              <a:rPr sz="2750" spc="-5" dirty="0">
                <a:latin typeface="Calibri Light"/>
                <a:cs typeface="Calibri Light"/>
              </a:rPr>
              <a:t>h</a:t>
            </a:r>
            <a:r>
              <a:rPr sz="2750" spc="-15" dirty="0">
                <a:latin typeface="Calibri Light"/>
                <a:cs typeface="Calibri Light"/>
              </a:rPr>
              <a:t>os</a:t>
            </a:r>
            <a:r>
              <a:rPr sz="2750" spc="10" dirty="0">
                <a:latin typeface="Calibri Light"/>
                <a:cs typeface="Calibri Light"/>
              </a:rPr>
              <a:t>e</a:t>
            </a:r>
            <a:r>
              <a:rPr sz="2750" spc="180" dirty="0">
                <a:latin typeface="Calibri Light"/>
                <a:cs typeface="Calibri Light"/>
              </a:rPr>
              <a:t> </a:t>
            </a:r>
            <a:r>
              <a:rPr sz="2750" spc="-10" dirty="0">
                <a:latin typeface="Calibri Light"/>
                <a:cs typeface="Calibri Light"/>
              </a:rPr>
              <a:t>n</a:t>
            </a:r>
            <a:r>
              <a:rPr sz="2750" spc="-25" dirty="0">
                <a:latin typeface="Calibri Light"/>
                <a:cs typeface="Calibri Light"/>
              </a:rPr>
              <a:t>a</a:t>
            </a:r>
            <a:r>
              <a:rPr sz="2750" dirty="0">
                <a:latin typeface="Calibri Light"/>
                <a:cs typeface="Calibri Light"/>
              </a:rPr>
              <a:t>m</a:t>
            </a:r>
            <a:r>
              <a:rPr sz="2750" spc="10" dirty="0">
                <a:latin typeface="Calibri Light"/>
                <a:cs typeface="Calibri Light"/>
              </a:rPr>
              <a:t>e</a:t>
            </a:r>
            <a:r>
              <a:rPr sz="2750" spc="100" dirty="0">
                <a:latin typeface="Calibri Light"/>
                <a:cs typeface="Calibri Light"/>
              </a:rPr>
              <a:t> </a:t>
            </a:r>
            <a:r>
              <a:rPr sz="2750" spc="-10" dirty="0">
                <a:latin typeface="Calibri Light"/>
                <a:cs typeface="Calibri Light"/>
              </a:rPr>
              <a:t>i</a:t>
            </a:r>
            <a:r>
              <a:rPr sz="2750" spc="10" dirty="0">
                <a:latin typeface="Calibri Light"/>
                <a:cs typeface="Calibri Light"/>
              </a:rPr>
              <a:t>s</a:t>
            </a:r>
            <a:r>
              <a:rPr sz="2750" spc="35" dirty="0">
                <a:latin typeface="Calibri Light"/>
                <a:cs typeface="Calibri Light"/>
              </a:rPr>
              <a:t> </a:t>
            </a:r>
            <a:r>
              <a:rPr sz="2750" spc="-25" dirty="0">
                <a:latin typeface="Calibri Light"/>
                <a:cs typeface="Calibri Light"/>
              </a:rPr>
              <a:t>a</a:t>
            </a:r>
            <a:r>
              <a:rPr sz="2750" spc="5" dirty="0">
                <a:latin typeface="Calibri Light"/>
                <a:cs typeface="Calibri Light"/>
              </a:rPr>
              <a:t>);</a:t>
            </a:r>
            <a:endParaRPr sz="2750" dirty="0">
              <a:latin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7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3000" spc="-60" dirty="0">
                <a:solidFill>
                  <a:srgbClr val="2E1BC6"/>
                </a:solidFill>
                <a:latin typeface="Calibri Light"/>
                <a:cs typeface="Calibri Light"/>
              </a:rPr>
              <a:t>Two</a:t>
            </a:r>
            <a:r>
              <a:rPr sz="3000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3000" spc="-5" dirty="0">
                <a:solidFill>
                  <a:srgbClr val="2E1BC6"/>
                </a:solidFill>
                <a:latin typeface="Calibri Light"/>
                <a:cs typeface="Calibri Light"/>
              </a:rPr>
              <a:t>attributes</a:t>
            </a:r>
            <a:r>
              <a:rPr sz="3000" spc="-110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3000" dirty="0">
                <a:latin typeface="Calibri Light"/>
                <a:cs typeface="Calibri Light"/>
              </a:rPr>
              <a:t>of</a:t>
            </a:r>
            <a:r>
              <a:rPr sz="3000" spc="-5" dirty="0">
                <a:latin typeface="Calibri Light"/>
                <a:cs typeface="Calibri Light"/>
              </a:rPr>
              <a:t> </a:t>
            </a:r>
            <a:r>
              <a:rPr sz="3000" dirty="0">
                <a:solidFill>
                  <a:srgbClr val="2E1BC6"/>
                </a:solidFill>
                <a:latin typeface="Calibri Light"/>
                <a:cs typeface="Calibri Light"/>
              </a:rPr>
              <a:t>variables</a:t>
            </a:r>
            <a:r>
              <a:rPr sz="3000" spc="-30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3000" i="1" spc="-10" dirty="0">
                <a:solidFill>
                  <a:srgbClr val="C00000"/>
                </a:solidFill>
                <a:latin typeface="Calibri Light"/>
                <a:cs typeface="Calibri Light"/>
              </a:rPr>
              <a:t>lvalue</a:t>
            </a:r>
            <a:r>
              <a:rPr sz="3000" i="1" spc="1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00" spc="5" dirty="0">
                <a:latin typeface="Calibri Light"/>
                <a:cs typeface="Calibri Light"/>
              </a:rPr>
              <a:t>and </a:t>
            </a:r>
            <a:r>
              <a:rPr sz="3000" i="1" spc="-5" dirty="0">
                <a:solidFill>
                  <a:srgbClr val="C00000"/>
                </a:solidFill>
                <a:latin typeface="Calibri Light"/>
                <a:cs typeface="Calibri Light"/>
              </a:rPr>
              <a:t>rvalue</a:t>
            </a:r>
            <a:endParaRPr sz="3000" dirty="0">
              <a:latin typeface="Calibri Light"/>
              <a:cs typeface="Calibri Light"/>
            </a:endParaRPr>
          </a:p>
          <a:p>
            <a:pPr marL="584835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584835" algn="l"/>
              </a:tabLst>
            </a:pPr>
            <a:r>
              <a:rPr sz="2750" spc="10" dirty="0">
                <a:latin typeface="Calibri Light"/>
                <a:cs typeface="Calibri Light"/>
              </a:rPr>
              <a:t>T</a:t>
            </a:r>
            <a:r>
              <a:rPr sz="2750" spc="-10" dirty="0">
                <a:latin typeface="Calibri Light"/>
                <a:cs typeface="Calibri Light"/>
              </a:rPr>
              <a:t>h</a:t>
            </a:r>
            <a:r>
              <a:rPr sz="2750" spc="10" dirty="0">
                <a:latin typeface="Calibri Light"/>
                <a:cs typeface="Calibri Light"/>
              </a:rPr>
              <a:t>e</a:t>
            </a:r>
            <a:r>
              <a:rPr sz="2750" spc="35" dirty="0">
                <a:latin typeface="Calibri Light"/>
                <a:cs typeface="Calibri Light"/>
              </a:rPr>
              <a:t> </a:t>
            </a:r>
            <a:r>
              <a:rPr sz="2750" i="1" spc="65" dirty="0">
                <a:solidFill>
                  <a:srgbClr val="B80000"/>
                </a:solidFill>
                <a:latin typeface="Calibri Light"/>
                <a:cs typeface="Calibri Light"/>
              </a:rPr>
              <a:t>l</a:t>
            </a:r>
            <a:r>
              <a:rPr sz="2750" i="1" spc="80" dirty="0">
                <a:solidFill>
                  <a:srgbClr val="B80000"/>
                </a:solidFill>
                <a:latin typeface="Calibri Light"/>
                <a:cs typeface="Calibri Light"/>
              </a:rPr>
              <a:t>v</a:t>
            </a:r>
            <a:r>
              <a:rPr sz="2750" i="1" spc="100" dirty="0">
                <a:solidFill>
                  <a:srgbClr val="B80000"/>
                </a:solidFill>
                <a:latin typeface="Calibri Light"/>
                <a:cs typeface="Calibri Light"/>
              </a:rPr>
              <a:t>a</a:t>
            </a:r>
            <a:r>
              <a:rPr sz="2750" i="1" spc="-10" dirty="0">
                <a:solidFill>
                  <a:srgbClr val="B80000"/>
                </a:solidFill>
                <a:latin typeface="Calibri Light"/>
                <a:cs typeface="Calibri Light"/>
              </a:rPr>
              <a:t>l</a:t>
            </a:r>
            <a:r>
              <a:rPr sz="2750" i="1" spc="-50" dirty="0">
                <a:solidFill>
                  <a:srgbClr val="B80000"/>
                </a:solidFill>
                <a:latin typeface="Calibri Light"/>
                <a:cs typeface="Calibri Light"/>
              </a:rPr>
              <a:t>u</a:t>
            </a:r>
            <a:r>
              <a:rPr sz="2750" i="1" spc="10" dirty="0">
                <a:solidFill>
                  <a:srgbClr val="B80000"/>
                </a:solidFill>
                <a:latin typeface="Calibri Light"/>
                <a:cs typeface="Calibri Light"/>
              </a:rPr>
              <a:t>e</a:t>
            </a:r>
            <a:r>
              <a:rPr sz="2750" i="1" spc="-200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2750" spc="-15" dirty="0">
                <a:latin typeface="Calibri Light"/>
                <a:cs typeface="Calibri Light"/>
              </a:rPr>
              <a:t>o</a:t>
            </a:r>
            <a:r>
              <a:rPr sz="2750" spc="5" dirty="0">
                <a:latin typeface="Calibri Light"/>
                <a:cs typeface="Calibri Light"/>
              </a:rPr>
              <a:t>f</a:t>
            </a:r>
            <a:r>
              <a:rPr sz="2750" spc="50" dirty="0">
                <a:latin typeface="Calibri Light"/>
                <a:cs typeface="Calibri Light"/>
              </a:rPr>
              <a:t> </a:t>
            </a:r>
            <a:r>
              <a:rPr sz="2750" spc="10" dirty="0">
                <a:latin typeface="Calibri Light"/>
                <a:cs typeface="Calibri Light"/>
              </a:rPr>
              <a:t>a</a:t>
            </a:r>
            <a:r>
              <a:rPr sz="2750" spc="20" dirty="0">
                <a:latin typeface="Calibri Light"/>
                <a:cs typeface="Calibri Light"/>
              </a:rPr>
              <a:t> </a:t>
            </a:r>
            <a:r>
              <a:rPr sz="2750" spc="-85" dirty="0">
                <a:latin typeface="Calibri Light"/>
                <a:cs typeface="Calibri Light"/>
              </a:rPr>
              <a:t>v</a:t>
            </a:r>
            <a:r>
              <a:rPr sz="2750" spc="-20" dirty="0">
                <a:latin typeface="Calibri Light"/>
                <a:cs typeface="Calibri Light"/>
              </a:rPr>
              <a:t>a</a:t>
            </a:r>
            <a:r>
              <a:rPr sz="2750" spc="20" dirty="0">
                <a:latin typeface="Calibri Light"/>
                <a:cs typeface="Calibri Light"/>
              </a:rPr>
              <a:t>r</a:t>
            </a:r>
            <a:r>
              <a:rPr sz="2750" spc="-10" dirty="0">
                <a:latin typeface="Calibri Light"/>
                <a:cs typeface="Calibri Light"/>
              </a:rPr>
              <a:t>i</a:t>
            </a:r>
            <a:r>
              <a:rPr sz="2750" spc="-20" dirty="0">
                <a:latin typeface="Calibri Light"/>
                <a:cs typeface="Calibri Light"/>
              </a:rPr>
              <a:t>a</a:t>
            </a:r>
            <a:r>
              <a:rPr sz="2750" spc="-10" dirty="0">
                <a:latin typeface="Calibri Light"/>
                <a:cs typeface="Calibri Light"/>
              </a:rPr>
              <a:t>bl</a:t>
            </a:r>
            <a:r>
              <a:rPr sz="2750" spc="10" dirty="0">
                <a:latin typeface="Calibri Light"/>
                <a:cs typeface="Calibri Light"/>
              </a:rPr>
              <a:t>e</a:t>
            </a:r>
            <a:r>
              <a:rPr sz="2750" spc="254" dirty="0">
                <a:latin typeface="Calibri Light"/>
                <a:cs typeface="Calibri Light"/>
              </a:rPr>
              <a:t> </a:t>
            </a:r>
            <a:r>
              <a:rPr sz="2750" spc="-10" dirty="0">
                <a:latin typeface="Calibri Light"/>
                <a:cs typeface="Calibri Light"/>
              </a:rPr>
              <a:t>i</a:t>
            </a:r>
            <a:r>
              <a:rPr sz="2750" spc="10" dirty="0">
                <a:latin typeface="Calibri Light"/>
                <a:cs typeface="Calibri Light"/>
              </a:rPr>
              <a:t>s</a:t>
            </a:r>
            <a:r>
              <a:rPr sz="2750" spc="15" dirty="0">
                <a:latin typeface="Calibri Light"/>
                <a:cs typeface="Calibri Light"/>
              </a:rPr>
              <a:t> </a:t>
            </a:r>
            <a:r>
              <a:rPr sz="2750" spc="60" dirty="0">
                <a:solidFill>
                  <a:srgbClr val="B80000"/>
                </a:solidFill>
                <a:latin typeface="Calibri Light"/>
                <a:cs typeface="Calibri Light"/>
              </a:rPr>
              <a:t>i</a:t>
            </a:r>
            <a:r>
              <a:rPr sz="2750" spc="65" dirty="0">
                <a:solidFill>
                  <a:srgbClr val="B80000"/>
                </a:solidFill>
                <a:latin typeface="Calibri Light"/>
                <a:cs typeface="Calibri Light"/>
              </a:rPr>
              <a:t>t</a:t>
            </a:r>
            <a:r>
              <a:rPr sz="2750" spc="10" dirty="0">
                <a:solidFill>
                  <a:srgbClr val="B80000"/>
                </a:solidFill>
                <a:latin typeface="Calibri Light"/>
                <a:cs typeface="Calibri Light"/>
              </a:rPr>
              <a:t>s</a:t>
            </a:r>
            <a:r>
              <a:rPr sz="2750" spc="-12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2750" spc="50" dirty="0">
                <a:solidFill>
                  <a:srgbClr val="B80000"/>
                </a:solidFill>
                <a:latin typeface="Calibri Light"/>
                <a:cs typeface="Calibri Light"/>
              </a:rPr>
              <a:t>a</a:t>
            </a:r>
            <a:r>
              <a:rPr sz="2750" spc="65" dirty="0">
                <a:solidFill>
                  <a:srgbClr val="B80000"/>
                </a:solidFill>
                <a:latin typeface="Calibri Light"/>
                <a:cs typeface="Calibri Light"/>
              </a:rPr>
              <a:t>dd</a:t>
            </a:r>
            <a:r>
              <a:rPr sz="2750" spc="-50" dirty="0">
                <a:solidFill>
                  <a:srgbClr val="B80000"/>
                </a:solidFill>
                <a:latin typeface="Calibri Light"/>
                <a:cs typeface="Calibri Light"/>
              </a:rPr>
              <a:t>r</a:t>
            </a:r>
            <a:r>
              <a:rPr sz="2750" spc="-10" dirty="0">
                <a:solidFill>
                  <a:srgbClr val="B80000"/>
                </a:solidFill>
                <a:latin typeface="Calibri Light"/>
                <a:cs typeface="Calibri Light"/>
              </a:rPr>
              <a:t>e</a:t>
            </a:r>
            <a:r>
              <a:rPr sz="2750" spc="-15" dirty="0">
                <a:solidFill>
                  <a:srgbClr val="B80000"/>
                </a:solidFill>
                <a:latin typeface="Calibri Light"/>
                <a:cs typeface="Calibri Light"/>
              </a:rPr>
              <a:t>s</a:t>
            </a:r>
            <a:r>
              <a:rPr sz="2750" spc="10" dirty="0">
                <a:solidFill>
                  <a:srgbClr val="B80000"/>
                </a:solidFill>
                <a:latin typeface="Calibri Light"/>
                <a:cs typeface="Calibri Light"/>
              </a:rPr>
              <a:t>s</a:t>
            </a:r>
            <a:endParaRPr sz="2750" dirty="0">
              <a:latin typeface="Calibri Light"/>
              <a:cs typeface="Calibri Light"/>
            </a:endParaRPr>
          </a:p>
          <a:p>
            <a:pPr marL="584835" indent="-229235">
              <a:lnSpc>
                <a:spcPct val="100000"/>
              </a:lnSpc>
              <a:spcBef>
                <a:spcPts val="680"/>
              </a:spcBef>
              <a:buChar char="•"/>
              <a:tabLst>
                <a:tab pos="584835" algn="l"/>
              </a:tabLst>
            </a:pPr>
            <a:r>
              <a:rPr sz="2750" spc="5" dirty="0">
                <a:latin typeface="Calibri Light"/>
                <a:cs typeface="Calibri Light"/>
              </a:rPr>
              <a:t>The</a:t>
            </a:r>
            <a:r>
              <a:rPr sz="2750" spc="35" dirty="0">
                <a:latin typeface="Calibri Light"/>
                <a:cs typeface="Calibri Light"/>
              </a:rPr>
              <a:t> </a:t>
            </a:r>
            <a:r>
              <a:rPr sz="2750" i="1" spc="40" dirty="0">
                <a:solidFill>
                  <a:srgbClr val="B80000"/>
                </a:solidFill>
                <a:latin typeface="Calibri Light"/>
                <a:cs typeface="Calibri Light"/>
              </a:rPr>
              <a:t>rvalue</a:t>
            </a:r>
            <a:r>
              <a:rPr sz="2750" i="1" spc="-4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2750" spc="-5" dirty="0">
                <a:latin typeface="Calibri Light"/>
                <a:cs typeface="Calibri Light"/>
              </a:rPr>
              <a:t>of</a:t>
            </a:r>
            <a:r>
              <a:rPr sz="2750" spc="-105" dirty="0">
                <a:latin typeface="Calibri Light"/>
                <a:cs typeface="Calibri Light"/>
              </a:rPr>
              <a:t> </a:t>
            </a:r>
            <a:r>
              <a:rPr sz="2750" spc="10" dirty="0">
                <a:latin typeface="Calibri Light"/>
                <a:cs typeface="Calibri Light"/>
              </a:rPr>
              <a:t>a</a:t>
            </a:r>
            <a:r>
              <a:rPr sz="2750" spc="20" dirty="0">
                <a:latin typeface="Calibri Light"/>
                <a:cs typeface="Calibri Light"/>
              </a:rPr>
              <a:t> </a:t>
            </a:r>
            <a:r>
              <a:rPr sz="2750" spc="-20" dirty="0">
                <a:latin typeface="Calibri Light"/>
                <a:cs typeface="Calibri Light"/>
              </a:rPr>
              <a:t>variable</a:t>
            </a:r>
            <a:r>
              <a:rPr sz="2750" spc="175" dirty="0">
                <a:latin typeface="Calibri Light"/>
                <a:cs typeface="Calibri Light"/>
              </a:rPr>
              <a:t> </a:t>
            </a:r>
            <a:r>
              <a:rPr sz="2750" dirty="0">
                <a:latin typeface="Calibri Light"/>
                <a:cs typeface="Calibri Light"/>
              </a:rPr>
              <a:t>is</a:t>
            </a:r>
            <a:r>
              <a:rPr sz="2750" spc="55" dirty="0">
                <a:latin typeface="Calibri Light"/>
                <a:cs typeface="Calibri Light"/>
              </a:rPr>
              <a:t> </a:t>
            </a:r>
            <a:r>
              <a:rPr sz="2750" spc="45" dirty="0">
                <a:solidFill>
                  <a:srgbClr val="B80000"/>
                </a:solidFill>
                <a:latin typeface="Calibri Light"/>
                <a:cs typeface="Calibri Light"/>
              </a:rPr>
              <a:t>its</a:t>
            </a:r>
            <a:r>
              <a:rPr sz="2750" spc="-120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2750" spc="30" dirty="0">
                <a:solidFill>
                  <a:srgbClr val="B80000"/>
                </a:solidFill>
                <a:latin typeface="Calibri Light"/>
                <a:cs typeface="Calibri Light"/>
              </a:rPr>
              <a:t>value</a:t>
            </a:r>
            <a:endParaRPr sz="275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575" y="305435"/>
            <a:ext cx="38398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10" dirty="0"/>
              <a:t>rvalue</a:t>
            </a:r>
            <a:r>
              <a:rPr sz="4400" u="none" spc="-130" dirty="0"/>
              <a:t> </a:t>
            </a:r>
            <a:r>
              <a:rPr sz="4400" u="none" spc="20" dirty="0"/>
              <a:t>and</a:t>
            </a:r>
            <a:r>
              <a:rPr sz="4400" u="none" spc="-95" dirty="0"/>
              <a:t> </a:t>
            </a:r>
            <a:r>
              <a:rPr sz="4400" u="none" dirty="0"/>
              <a:t>lvalue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77" y="175894"/>
            <a:ext cx="47351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-5" dirty="0">
                <a:solidFill>
                  <a:srgbClr val="FF0000"/>
                </a:solidFill>
              </a:rPr>
              <a:t>Programming</a:t>
            </a:r>
            <a:r>
              <a:rPr u="none" spc="75" dirty="0">
                <a:solidFill>
                  <a:srgbClr val="FF0000"/>
                </a:solidFill>
              </a:rPr>
              <a:t> </a:t>
            </a:r>
            <a:r>
              <a:rPr u="none" spc="20" dirty="0">
                <a:solidFill>
                  <a:srgbClr val="FF0000"/>
                </a:solidFill>
              </a:rPr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275" y="2140838"/>
            <a:ext cx="6588759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30"/>
              </a:spcBef>
              <a:buSzPct val="110909"/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2750" spc="15" dirty="0">
                <a:latin typeface="Calibri"/>
                <a:cs typeface="Calibri"/>
              </a:rPr>
              <a:t>A </a:t>
            </a:r>
            <a:r>
              <a:rPr sz="2750" spc="-15" dirty="0">
                <a:latin typeface="Calibri"/>
                <a:cs typeface="Calibri"/>
              </a:rPr>
              <a:t>set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rules</a:t>
            </a:r>
            <a:r>
              <a:rPr sz="2750" spc="-15" dirty="0">
                <a:latin typeface="Calibri"/>
                <a:cs typeface="Calibri"/>
              </a:rPr>
              <a:t>,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symbols</a:t>
            </a:r>
            <a:r>
              <a:rPr sz="2750" spc="-10" dirty="0">
                <a:latin typeface="Calibri"/>
                <a:cs typeface="Calibri"/>
              </a:rPr>
              <a:t>,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special</a:t>
            </a:r>
            <a:r>
              <a:rPr sz="2750" spc="1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words</a:t>
            </a:r>
            <a:r>
              <a:rPr sz="2750" spc="-15" dirty="0">
                <a:latin typeface="Calibri"/>
                <a:cs typeface="Calibri"/>
              </a:rPr>
              <a:t>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705863"/>
            <a:ext cx="6959600" cy="45567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300" marR="5080" indent="-229235" algn="just">
              <a:lnSpc>
                <a:spcPct val="101800"/>
              </a:lnSpc>
              <a:spcBef>
                <a:spcPts val="55"/>
              </a:spcBef>
              <a:buFont typeface="Arial MT"/>
              <a:buChar char="•"/>
              <a:tabLst>
                <a:tab pos="241935" algn="l"/>
              </a:tabLst>
            </a:pPr>
            <a:r>
              <a:rPr sz="3350" spc="-5" dirty="0">
                <a:solidFill>
                  <a:srgbClr val="C00000"/>
                </a:solidFill>
                <a:latin typeface="Calibri Light"/>
                <a:cs typeface="Calibri Light"/>
              </a:rPr>
              <a:t>Assignment </a:t>
            </a:r>
            <a:r>
              <a:rPr sz="3350" dirty="0">
                <a:solidFill>
                  <a:srgbClr val="C00000"/>
                </a:solidFill>
                <a:latin typeface="Calibri Light"/>
                <a:cs typeface="Calibri Light"/>
              </a:rPr>
              <a:t>Rule: </a:t>
            </a:r>
            <a:r>
              <a:rPr sz="3350" dirty="0">
                <a:latin typeface="Calibri Light"/>
                <a:cs typeface="Calibri Light"/>
              </a:rPr>
              <a:t>On </a:t>
            </a:r>
            <a:r>
              <a:rPr sz="3350" spc="5" dirty="0">
                <a:latin typeface="Calibri Light"/>
                <a:cs typeface="Calibri Light"/>
              </a:rPr>
              <a:t>the </a:t>
            </a:r>
            <a:r>
              <a:rPr sz="3350" spc="-5" dirty="0">
                <a:solidFill>
                  <a:srgbClr val="2E1BC6"/>
                </a:solidFill>
                <a:latin typeface="Calibri Light"/>
                <a:cs typeface="Calibri Light"/>
              </a:rPr>
              <a:t>left side </a:t>
            </a:r>
            <a:r>
              <a:rPr sz="3350" spc="-10" dirty="0">
                <a:latin typeface="Calibri Light"/>
                <a:cs typeface="Calibri Light"/>
              </a:rPr>
              <a:t>of </a:t>
            </a:r>
            <a:r>
              <a:rPr sz="3350" dirty="0">
                <a:latin typeface="Calibri Light"/>
                <a:cs typeface="Calibri Light"/>
              </a:rPr>
              <a:t>an </a:t>
            </a:r>
            <a:r>
              <a:rPr sz="3350" spc="-745" dirty="0">
                <a:latin typeface="Calibri Light"/>
                <a:cs typeface="Calibri Light"/>
              </a:rPr>
              <a:t> </a:t>
            </a:r>
            <a:r>
              <a:rPr sz="3350" spc="-5" dirty="0">
                <a:solidFill>
                  <a:srgbClr val="2E1BC6"/>
                </a:solidFill>
                <a:latin typeface="Calibri Light"/>
                <a:cs typeface="Calibri Light"/>
              </a:rPr>
              <a:t>assignment </a:t>
            </a:r>
            <a:r>
              <a:rPr sz="3350" spc="-5" dirty="0">
                <a:latin typeface="Calibri Light"/>
                <a:cs typeface="Calibri Light"/>
              </a:rPr>
              <a:t>there </a:t>
            </a:r>
            <a:r>
              <a:rPr sz="3350" spc="-15" dirty="0">
                <a:latin typeface="Calibri Light"/>
                <a:cs typeface="Calibri Light"/>
              </a:rPr>
              <a:t>must </a:t>
            </a:r>
            <a:r>
              <a:rPr sz="3350" spc="-5" dirty="0">
                <a:latin typeface="Calibri Light"/>
                <a:cs typeface="Calibri Light"/>
              </a:rPr>
              <a:t>be </a:t>
            </a:r>
            <a:r>
              <a:rPr sz="3350" spc="10" dirty="0">
                <a:latin typeface="Calibri Light"/>
                <a:cs typeface="Calibri Light"/>
              </a:rPr>
              <a:t>a </a:t>
            </a:r>
            <a:r>
              <a:rPr sz="3350" i="1" spc="5" dirty="0">
                <a:solidFill>
                  <a:srgbClr val="2E1BC6"/>
                </a:solidFill>
                <a:latin typeface="Calibri Light"/>
                <a:cs typeface="Calibri Light"/>
              </a:rPr>
              <a:t>lvalue </a:t>
            </a:r>
            <a:r>
              <a:rPr sz="3350" spc="-10" dirty="0">
                <a:latin typeface="Calibri Light"/>
                <a:cs typeface="Calibri Light"/>
              </a:rPr>
              <a:t>or </a:t>
            </a:r>
            <a:r>
              <a:rPr sz="3350" spc="10" dirty="0">
                <a:latin typeface="Calibri Light"/>
                <a:cs typeface="Calibri Light"/>
              </a:rPr>
              <a:t>a </a:t>
            </a:r>
            <a:r>
              <a:rPr sz="3350" spc="-745" dirty="0">
                <a:latin typeface="Calibri Light"/>
                <a:cs typeface="Calibri Light"/>
              </a:rPr>
              <a:t> </a:t>
            </a:r>
            <a:r>
              <a:rPr sz="3350" spc="-5" dirty="0">
                <a:solidFill>
                  <a:srgbClr val="2E1BC6"/>
                </a:solidFill>
                <a:latin typeface="Calibri Light"/>
                <a:cs typeface="Calibri Light"/>
              </a:rPr>
              <a:t>variable</a:t>
            </a:r>
            <a:r>
              <a:rPr sz="3350" spc="135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3350" spc="-15" dirty="0">
                <a:latin typeface="Calibri Light"/>
                <a:cs typeface="Calibri Light"/>
              </a:rPr>
              <a:t>(</a:t>
            </a:r>
            <a:r>
              <a:rPr sz="3350" spc="-15" dirty="0">
                <a:solidFill>
                  <a:srgbClr val="2E1BC6"/>
                </a:solidFill>
                <a:latin typeface="Calibri Light"/>
                <a:cs typeface="Calibri Light"/>
              </a:rPr>
              <a:t>address</a:t>
            </a:r>
            <a:r>
              <a:rPr sz="3350" spc="195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3350" spc="-10" dirty="0">
                <a:latin typeface="Calibri Light"/>
                <a:cs typeface="Calibri Light"/>
              </a:rPr>
              <a:t>of</a:t>
            </a:r>
            <a:r>
              <a:rPr sz="3350" spc="40" dirty="0">
                <a:latin typeface="Calibri Light"/>
                <a:cs typeface="Calibri Light"/>
              </a:rPr>
              <a:t> </a:t>
            </a:r>
            <a:r>
              <a:rPr sz="3350" spc="15" dirty="0">
                <a:solidFill>
                  <a:srgbClr val="2E1BC6"/>
                </a:solidFill>
                <a:latin typeface="Calibri Light"/>
                <a:cs typeface="Calibri Light"/>
              </a:rPr>
              <a:t>memory</a:t>
            </a:r>
            <a:r>
              <a:rPr sz="3350" spc="70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3350" spc="-5" dirty="0">
                <a:solidFill>
                  <a:srgbClr val="2E1BC6"/>
                </a:solidFill>
                <a:latin typeface="Calibri Light"/>
                <a:cs typeface="Calibri Light"/>
              </a:rPr>
              <a:t>location</a:t>
            </a:r>
            <a:r>
              <a:rPr sz="3350" spc="-5" dirty="0">
                <a:latin typeface="Calibri Light"/>
                <a:cs typeface="Calibri Light"/>
              </a:rPr>
              <a:t>)</a:t>
            </a:r>
            <a:endParaRPr sz="335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Calibri Light"/>
              <a:cs typeface="Calibri Light"/>
            </a:endParaRPr>
          </a:p>
          <a:p>
            <a:pPr marL="1385570" marR="4547235" indent="-48260">
              <a:lnSpc>
                <a:spcPct val="117700"/>
              </a:lnSpc>
            </a:pPr>
            <a:r>
              <a:rPr sz="3350" dirty="0">
                <a:latin typeface="Calibri Light"/>
                <a:cs typeface="Calibri Light"/>
              </a:rPr>
              <a:t>int </a:t>
            </a:r>
            <a:r>
              <a:rPr sz="3350" spc="5" dirty="0">
                <a:latin typeface="Calibri Light"/>
                <a:cs typeface="Calibri Light"/>
              </a:rPr>
              <a:t>i, </a:t>
            </a:r>
            <a:r>
              <a:rPr sz="3350" spc="-10" dirty="0">
                <a:latin typeface="Calibri Light"/>
                <a:cs typeface="Calibri Light"/>
              </a:rPr>
              <a:t>j; </a:t>
            </a:r>
            <a:r>
              <a:rPr sz="3350" spc="-745" dirty="0">
                <a:latin typeface="Calibri Light"/>
                <a:cs typeface="Calibri Light"/>
              </a:rPr>
              <a:t> </a:t>
            </a:r>
            <a:r>
              <a:rPr sz="3350" dirty="0">
                <a:latin typeface="Calibri Light"/>
                <a:cs typeface="Calibri Light"/>
              </a:rPr>
              <a:t> </a:t>
            </a:r>
            <a:r>
              <a:rPr sz="3350" spc="5" dirty="0">
                <a:solidFill>
                  <a:srgbClr val="008000"/>
                </a:solidFill>
                <a:latin typeface="Calibri Light"/>
                <a:cs typeface="Calibri Light"/>
              </a:rPr>
              <a:t>i</a:t>
            </a:r>
            <a:r>
              <a:rPr sz="3350" spc="-30" dirty="0">
                <a:solidFill>
                  <a:srgbClr val="008000"/>
                </a:solidFill>
                <a:latin typeface="Calibri Light"/>
                <a:cs typeface="Calibri Light"/>
              </a:rPr>
              <a:t> </a:t>
            </a:r>
            <a:r>
              <a:rPr sz="3350" spc="10" dirty="0">
                <a:solidFill>
                  <a:srgbClr val="008000"/>
                </a:solidFill>
                <a:latin typeface="Calibri Light"/>
                <a:cs typeface="Calibri Light"/>
              </a:rPr>
              <a:t>=</a:t>
            </a:r>
            <a:r>
              <a:rPr sz="3350" spc="-65" dirty="0">
                <a:solidFill>
                  <a:srgbClr val="008000"/>
                </a:solidFill>
                <a:latin typeface="Calibri Light"/>
                <a:cs typeface="Calibri Light"/>
              </a:rPr>
              <a:t> </a:t>
            </a:r>
            <a:r>
              <a:rPr sz="3350" spc="50" dirty="0">
                <a:solidFill>
                  <a:srgbClr val="008000"/>
                </a:solidFill>
                <a:latin typeface="Calibri Light"/>
                <a:cs typeface="Calibri Light"/>
              </a:rPr>
              <a:t>7;</a:t>
            </a:r>
            <a:endParaRPr sz="3350">
              <a:latin typeface="Calibri Light"/>
              <a:cs typeface="Calibri Light"/>
            </a:endParaRPr>
          </a:p>
          <a:p>
            <a:pPr marL="1385570">
              <a:lnSpc>
                <a:spcPct val="100000"/>
              </a:lnSpc>
              <a:spcBef>
                <a:spcPts val="635"/>
              </a:spcBef>
            </a:pPr>
            <a:r>
              <a:rPr sz="3350" spc="15" dirty="0">
                <a:solidFill>
                  <a:srgbClr val="C00000"/>
                </a:solidFill>
                <a:latin typeface="Calibri Light"/>
                <a:cs typeface="Calibri Light"/>
              </a:rPr>
              <a:t>7</a:t>
            </a:r>
            <a:r>
              <a:rPr sz="3350" spc="-114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350" spc="10" dirty="0">
                <a:solidFill>
                  <a:srgbClr val="C00000"/>
                </a:solidFill>
                <a:latin typeface="Calibri Light"/>
                <a:cs typeface="Calibri Light"/>
              </a:rPr>
              <a:t>=</a:t>
            </a:r>
            <a:r>
              <a:rPr sz="335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350" spc="40" dirty="0">
                <a:solidFill>
                  <a:srgbClr val="C00000"/>
                </a:solidFill>
                <a:latin typeface="Calibri Light"/>
                <a:cs typeface="Calibri Light"/>
              </a:rPr>
              <a:t>i;</a:t>
            </a:r>
            <a:endParaRPr sz="3350">
              <a:latin typeface="Calibri Light"/>
              <a:cs typeface="Calibri Light"/>
            </a:endParaRPr>
          </a:p>
          <a:p>
            <a:pPr marL="1385570">
              <a:lnSpc>
                <a:spcPct val="100000"/>
              </a:lnSpc>
              <a:spcBef>
                <a:spcPts val="715"/>
              </a:spcBef>
            </a:pPr>
            <a:r>
              <a:rPr sz="3350" spc="5" dirty="0">
                <a:solidFill>
                  <a:srgbClr val="B80000"/>
                </a:solidFill>
                <a:latin typeface="Calibri Light"/>
                <a:cs typeface="Calibri Light"/>
              </a:rPr>
              <a:t>j</a:t>
            </a:r>
            <a:r>
              <a:rPr sz="3350" spc="-5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350" spc="10" dirty="0">
                <a:solidFill>
                  <a:srgbClr val="B80000"/>
                </a:solidFill>
                <a:latin typeface="Calibri Light"/>
                <a:cs typeface="Calibri Light"/>
              </a:rPr>
              <a:t>*</a:t>
            </a:r>
            <a:r>
              <a:rPr sz="3350" spc="-60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350" spc="15" dirty="0">
                <a:solidFill>
                  <a:srgbClr val="B80000"/>
                </a:solidFill>
                <a:latin typeface="Calibri Light"/>
                <a:cs typeface="Calibri Light"/>
              </a:rPr>
              <a:t>4</a:t>
            </a:r>
            <a:r>
              <a:rPr sz="3350" spc="-1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350" spc="10" dirty="0">
                <a:solidFill>
                  <a:srgbClr val="B80000"/>
                </a:solidFill>
                <a:latin typeface="Calibri Light"/>
                <a:cs typeface="Calibri Light"/>
              </a:rPr>
              <a:t>=</a:t>
            </a:r>
            <a:r>
              <a:rPr sz="3350" spc="-60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350" spc="50" dirty="0">
                <a:solidFill>
                  <a:srgbClr val="B80000"/>
                </a:solidFill>
                <a:latin typeface="Calibri Light"/>
                <a:cs typeface="Calibri Light"/>
              </a:rPr>
              <a:t>7;</a:t>
            </a:r>
            <a:endParaRPr sz="335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5257" y="228663"/>
            <a:ext cx="38398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10" dirty="0"/>
              <a:t>rvalue</a:t>
            </a:r>
            <a:r>
              <a:rPr sz="4400" u="none" spc="-125" dirty="0"/>
              <a:t> </a:t>
            </a:r>
            <a:r>
              <a:rPr sz="4400" u="none" spc="20" dirty="0"/>
              <a:t>and</a:t>
            </a:r>
            <a:r>
              <a:rPr sz="4400" u="none" spc="-85" dirty="0"/>
              <a:t> </a:t>
            </a:r>
            <a:r>
              <a:rPr sz="4400" u="none" dirty="0"/>
              <a:t>lvalue</a:t>
            </a:r>
            <a:endParaRPr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57" y="129222"/>
            <a:ext cx="24745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25" dirty="0"/>
              <a:t>Data</a:t>
            </a:r>
            <a:r>
              <a:rPr sz="4400" u="none" spc="-85" dirty="0"/>
              <a:t> </a:t>
            </a:r>
            <a:r>
              <a:rPr sz="4400" u="none" spc="-25" dirty="0"/>
              <a:t>Types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1457" y="1010291"/>
            <a:ext cx="6557009" cy="540702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750" b="1" spc="5" dirty="0">
                <a:solidFill>
                  <a:srgbClr val="2E1BC6"/>
                </a:solidFill>
                <a:latin typeface="Calibri"/>
                <a:cs typeface="Calibri"/>
              </a:rPr>
              <a:t>Three</a:t>
            </a:r>
            <a:r>
              <a:rPr sz="2750" b="1" spc="9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2E1BC6"/>
                </a:solidFill>
                <a:latin typeface="Calibri"/>
                <a:cs typeface="Calibri"/>
              </a:rPr>
              <a:t>basic</a:t>
            </a:r>
            <a:r>
              <a:rPr sz="2750" b="1" spc="2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2E1BC6"/>
                </a:solidFill>
                <a:latin typeface="Calibri"/>
                <a:cs typeface="Calibri"/>
              </a:rPr>
              <a:t>PRE-DEFINED</a:t>
            </a:r>
            <a:r>
              <a:rPr sz="2750" b="1" spc="17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2E1BC6"/>
                </a:solidFill>
                <a:latin typeface="Calibri"/>
                <a:cs typeface="Calibri"/>
              </a:rPr>
              <a:t>data</a:t>
            </a:r>
            <a:r>
              <a:rPr sz="2750" b="1" spc="3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750" b="1" spc="20" dirty="0">
                <a:solidFill>
                  <a:srgbClr val="2E1BC6"/>
                </a:solidFill>
                <a:latin typeface="Calibri"/>
                <a:cs typeface="Calibri"/>
              </a:rPr>
              <a:t>types:</a:t>
            </a:r>
            <a:endParaRPr sz="2750" dirty="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750" spc="-100" dirty="0">
                <a:latin typeface="Calibri"/>
                <a:cs typeface="Calibri"/>
              </a:rPr>
              <a:t>To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store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whole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numbers</a:t>
            </a:r>
            <a:endParaRPr sz="275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b="1" spc="15" dirty="0">
                <a:solidFill>
                  <a:srgbClr val="B80000"/>
                </a:solidFill>
                <a:latin typeface="Calibri"/>
                <a:cs typeface="Calibri"/>
              </a:rPr>
              <a:t>int</a:t>
            </a:r>
            <a:r>
              <a:rPr sz="3200" b="1" spc="15" dirty="0">
                <a:latin typeface="Calibri"/>
                <a:cs typeface="Calibri"/>
              </a:rPr>
              <a:t>,</a:t>
            </a:r>
            <a:r>
              <a:rPr sz="3200" b="1" spc="-145" dirty="0">
                <a:latin typeface="Calibri"/>
                <a:cs typeface="Calibri"/>
              </a:rPr>
              <a:t> </a:t>
            </a:r>
            <a:r>
              <a:rPr sz="3200" b="1" spc="15" dirty="0">
                <a:solidFill>
                  <a:srgbClr val="B80000"/>
                </a:solidFill>
                <a:latin typeface="Calibri"/>
                <a:cs typeface="Calibri"/>
              </a:rPr>
              <a:t>long</a:t>
            </a:r>
            <a:r>
              <a:rPr sz="3200" b="1" spc="-1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200" b="1" spc="15" dirty="0">
                <a:solidFill>
                  <a:srgbClr val="B80000"/>
                </a:solidFill>
                <a:latin typeface="Calibri"/>
                <a:cs typeface="Calibri"/>
              </a:rPr>
              <a:t>int</a:t>
            </a:r>
            <a:r>
              <a:rPr sz="3200" b="1" spc="15" dirty="0">
                <a:latin typeface="Calibri"/>
                <a:cs typeface="Calibri"/>
              </a:rPr>
              <a:t>,</a:t>
            </a:r>
            <a:r>
              <a:rPr sz="3200" b="1" spc="-13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B80000"/>
                </a:solidFill>
                <a:latin typeface="Calibri"/>
                <a:cs typeface="Calibri"/>
              </a:rPr>
              <a:t>short</a:t>
            </a:r>
            <a:r>
              <a:rPr sz="3200" b="1" spc="2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200" b="1" spc="15" dirty="0">
                <a:solidFill>
                  <a:srgbClr val="B80000"/>
                </a:solidFill>
                <a:latin typeface="Calibri"/>
                <a:cs typeface="Calibri"/>
              </a:rPr>
              <a:t>int</a:t>
            </a:r>
            <a:r>
              <a:rPr sz="3200" b="1" spc="15" dirty="0">
                <a:latin typeface="Calibri"/>
                <a:cs typeface="Calibri"/>
              </a:rPr>
              <a:t>,</a:t>
            </a:r>
            <a:r>
              <a:rPr sz="3200" b="1" spc="-140" dirty="0">
                <a:latin typeface="Calibri"/>
                <a:cs typeface="Calibri"/>
              </a:rPr>
              <a:t> </a:t>
            </a:r>
            <a:r>
              <a:rPr sz="3200" b="1" spc="10" dirty="0">
                <a:solidFill>
                  <a:srgbClr val="B80000"/>
                </a:solidFill>
                <a:latin typeface="Calibri"/>
                <a:cs typeface="Calibri"/>
              </a:rPr>
              <a:t>unsigned</a:t>
            </a:r>
            <a:r>
              <a:rPr sz="3200" b="1" spc="-14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200" b="1" spc="20" dirty="0">
                <a:solidFill>
                  <a:srgbClr val="B80000"/>
                </a:solidFill>
                <a:latin typeface="Calibri"/>
                <a:cs typeface="Calibri"/>
              </a:rPr>
              <a:t>int</a:t>
            </a:r>
            <a:endParaRPr sz="32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B80000"/>
              </a:buClr>
              <a:buFont typeface="Arial MT"/>
              <a:buChar char="•"/>
            </a:pPr>
            <a:endParaRPr sz="4950" dirty="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750" spc="-100" dirty="0">
                <a:latin typeface="Calibri"/>
                <a:cs typeface="Calibri"/>
              </a:rPr>
              <a:t>To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store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real</a:t>
            </a:r>
            <a:r>
              <a:rPr sz="2750" spc="-6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numbers</a:t>
            </a:r>
            <a:endParaRPr sz="275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b="1" spc="15" dirty="0">
                <a:solidFill>
                  <a:srgbClr val="B80000"/>
                </a:solidFill>
                <a:latin typeface="Calibri"/>
                <a:cs typeface="Calibri"/>
              </a:rPr>
              <a:t>float</a:t>
            </a:r>
            <a:r>
              <a:rPr sz="3200" spc="15" dirty="0">
                <a:latin typeface="Calibri"/>
                <a:cs typeface="Calibri"/>
              </a:rPr>
              <a:t>,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b="1" spc="10" dirty="0">
                <a:solidFill>
                  <a:srgbClr val="B80000"/>
                </a:solidFill>
                <a:latin typeface="Calibri"/>
                <a:cs typeface="Calibri"/>
              </a:rPr>
              <a:t>double</a:t>
            </a:r>
            <a:endParaRPr sz="32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B80000"/>
              </a:buClr>
              <a:buFont typeface="Arial MT"/>
              <a:buChar char="•"/>
            </a:pPr>
            <a:endParaRPr sz="4950" dirty="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buAutoNum type="arabicPeriod"/>
              <a:tabLst>
                <a:tab pos="527050" algn="l"/>
                <a:tab pos="527685" algn="l"/>
              </a:tabLst>
            </a:pPr>
            <a:r>
              <a:rPr sz="2750" spc="-5" dirty="0">
                <a:latin typeface="Calibri"/>
                <a:cs typeface="Calibri"/>
              </a:rPr>
              <a:t>Characters</a:t>
            </a:r>
            <a:endParaRPr sz="275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b="1" dirty="0">
                <a:solidFill>
                  <a:srgbClr val="B80000"/>
                </a:solidFill>
                <a:latin typeface="Calibri"/>
                <a:cs typeface="Calibri"/>
              </a:rPr>
              <a:t>char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57" y="129222"/>
            <a:ext cx="24745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25" dirty="0"/>
              <a:t>Data</a:t>
            </a:r>
            <a:r>
              <a:rPr sz="4400" u="none" spc="-85" dirty="0"/>
              <a:t> </a:t>
            </a:r>
            <a:r>
              <a:rPr sz="4400" u="none" spc="-25" dirty="0"/>
              <a:t>Types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44792" y="1187386"/>
            <a:ext cx="8533130" cy="245237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09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b="1" spc="5" dirty="0">
                <a:solidFill>
                  <a:srgbClr val="006FC0"/>
                </a:solidFill>
                <a:latin typeface="Calibri"/>
                <a:cs typeface="Calibri"/>
              </a:rPr>
              <a:t>Integral</a:t>
            </a:r>
            <a:r>
              <a:rPr sz="2750" b="1" spc="5" dirty="0">
                <a:latin typeface="Calibri"/>
                <a:cs typeface="Calibri"/>
              </a:rPr>
              <a:t>, </a:t>
            </a:r>
            <a:r>
              <a:rPr sz="2750" b="1" spc="10" dirty="0">
                <a:latin typeface="Calibri"/>
                <a:cs typeface="Calibri"/>
              </a:rPr>
              <a:t>which</a:t>
            </a:r>
            <a:r>
              <a:rPr sz="2750" b="1" spc="60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is</a:t>
            </a:r>
            <a:r>
              <a:rPr sz="2750" b="1" spc="6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a</a:t>
            </a:r>
            <a:r>
              <a:rPr sz="2750" b="1" spc="25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data</a:t>
            </a:r>
            <a:r>
              <a:rPr sz="2750" b="1" spc="-40" dirty="0">
                <a:latin typeface="Calibri"/>
                <a:cs typeface="Calibri"/>
              </a:rPr>
              <a:t> </a:t>
            </a:r>
            <a:r>
              <a:rPr sz="2750" b="1" spc="20" dirty="0">
                <a:latin typeface="Calibri"/>
                <a:cs typeface="Calibri"/>
              </a:rPr>
              <a:t>type</a:t>
            </a:r>
            <a:r>
              <a:rPr sz="2750" b="1" spc="5" dirty="0">
                <a:latin typeface="Calibri"/>
                <a:cs typeface="Calibri"/>
              </a:rPr>
              <a:t> that</a:t>
            </a:r>
            <a:r>
              <a:rPr sz="2750" b="1" spc="5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deals</a:t>
            </a:r>
            <a:r>
              <a:rPr sz="2750" b="1" spc="6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with</a:t>
            </a:r>
            <a:r>
              <a:rPr sz="2750" b="1" spc="-1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integers,</a:t>
            </a:r>
            <a:r>
              <a:rPr sz="2750" b="1" spc="-6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or </a:t>
            </a:r>
            <a:r>
              <a:rPr sz="2750" b="1" spc="-61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numbers</a:t>
            </a:r>
            <a:r>
              <a:rPr sz="2750" b="1" spc="-15" dirty="0">
                <a:latin typeface="Calibri"/>
                <a:cs typeface="Calibri"/>
              </a:rPr>
              <a:t> </a:t>
            </a:r>
            <a:r>
              <a:rPr sz="2750" b="1" spc="20" dirty="0">
                <a:latin typeface="Calibri"/>
                <a:cs typeface="Calibri"/>
              </a:rPr>
              <a:t>without</a:t>
            </a:r>
            <a:r>
              <a:rPr sz="2750" b="1" spc="8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a</a:t>
            </a:r>
            <a:r>
              <a:rPr sz="2750" b="1" spc="30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decimal</a:t>
            </a:r>
            <a:r>
              <a:rPr sz="2750" b="1" spc="110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part</a:t>
            </a:r>
            <a:endParaRPr sz="2750">
              <a:latin typeface="Calibri"/>
              <a:cs typeface="Calibri"/>
            </a:endParaRPr>
          </a:p>
          <a:p>
            <a:pPr marL="241300" marR="809625" indent="-229235">
              <a:lnSpc>
                <a:spcPts val="3010"/>
              </a:lnSpc>
              <a:spcBef>
                <a:spcPts val="178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b="1" spc="10" dirty="0">
                <a:solidFill>
                  <a:srgbClr val="006FC0"/>
                </a:solidFill>
                <a:latin typeface="Calibri"/>
                <a:cs typeface="Calibri"/>
              </a:rPr>
              <a:t>Floating-point</a:t>
            </a:r>
            <a:r>
              <a:rPr sz="2750" b="1" spc="10" dirty="0">
                <a:latin typeface="Calibri"/>
                <a:cs typeface="Calibri"/>
              </a:rPr>
              <a:t>,</a:t>
            </a:r>
            <a:r>
              <a:rPr sz="2750" b="1" spc="8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which</a:t>
            </a:r>
            <a:r>
              <a:rPr sz="2750" b="1" spc="5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is</a:t>
            </a:r>
            <a:r>
              <a:rPr sz="2750" b="1" spc="-1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a</a:t>
            </a:r>
            <a:r>
              <a:rPr sz="2750" b="1" spc="2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data</a:t>
            </a:r>
            <a:r>
              <a:rPr sz="2750" b="1" spc="25" dirty="0">
                <a:latin typeface="Calibri"/>
                <a:cs typeface="Calibri"/>
              </a:rPr>
              <a:t> </a:t>
            </a:r>
            <a:r>
              <a:rPr sz="2750" b="1" spc="20" dirty="0">
                <a:latin typeface="Calibri"/>
                <a:cs typeface="Calibri"/>
              </a:rPr>
              <a:t>type</a:t>
            </a:r>
            <a:r>
              <a:rPr sz="2750" b="1" spc="15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that</a:t>
            </a:r>
            <a:r>
              <a:rPr sz="2750" b="1" spc="6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deals</a:t>
            </a:r>
            <a:r>
              <a:rPr sz="2750" b="1" spc="65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with </a:t>
            </a:r>
            <a:r>
              <a:rPr sz="2750" b="1" spc="-605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decimal</a:t>
            </a:r>
            <a:r>
              <a:rPr sz="2750" b="1" spc="12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numbers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52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b="1" spc="5" dirty="0">
                <a:solidFill>
                  <a:srgbClr val="006FC0"/>
                </a:solidFill>
                <a:latin typeface="Calibri"/>
                <a:cs typeface="Calibri"/>
              </a:rPr>
              <a:t>Enumeration</a:t>
            </a:r>
            <a:r>
              <a:rPr sz="2750" b="1" spc="5" dirty="0">
                <a:latin typeface="Calibri"/>
                <a:cs typeface="Calibri"/>
              </a:rPr>
              <a:t>,</a:t>
            </a:r>
            <a:r>
              <a:rPr sz="2750" b="1" spc="7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which</a:t>
            </a:r>
            <a:r>
              <a:rPr sz="2750" b="1" spc="50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is</a:t>
            </a:r>
            <a:r>
              <a:rPr sz="2750" b="1" spc="5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a</a:t>
            </a:r>
            <a:r>
              <a:rPr sz="2750" b="1" spc="25" dirty="0">
                <a:latin typeface="Calibri"/>
                <a:cs typeface="Calibri"/>
              </a:rPr>
              <a:t> </a:t>
            </a:r>
            <a:r>
              <a:rPr sz="2750" b="1" spc="20" dirty="0">
                <a:latin typeface="Calibri"/>
                <a:cs typeface="Calibri"/>
              </a:rPr>
              <a:t>user-defined</a:t>
            </a:r>
            <a:r>
              <a:rPr sz="2750" b="1" spc="-2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data</a:t>
            </a:r>
            <a:r>
              <a:rPr sz="2750" b="1" spc="30" dirty="0">
                <a:latin typeface="Calibri"/>
                <a:cs typeface="Calibri"/>
              </a:rPr>
              <a:t> </a:t>
            </a:r>
            <a:r>
              <a:rPr sz="2750" b="1" spc="20" dirty="0">
                <a:latin typeface="Calibri"/>
                <a:cs typeface="Calibri"/>
              </a:rPr>
              <a:t>type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57" y="129222"/>
            <a:ext cx="24745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25" dirty="0"/>
              <a:t>Data</a:t>
            </a:r>
            <a:r>
              <a:rPr sz="4400" u="none" spc="-85" dirty="0"/>
              <a:t> </a:t>
            </a:r>
            <a:r>
              <a:rPr sz="4400" u="none" spc="-25" dirty="0"/>
              <a:t>Types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342" y="1811337"/>
            <a:ext cx="8466852" cy="241760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76580"/>
            <a:ext cx="388175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25" dirty="0"/>
              <a:t>Types</a:t>
            </a:r>
            <a:r>
              <a:rPr sz="4400" u="none" spc="-130" dirty="0"/>
              <a:t> </a:t>
            </a:r>
            <a:r>
              <a:rPr sz="4400" u="none" spc="20" dirty="0"/>
              <a:t>and</a:t>
            </a:r>
            <a:r>
              <a:rPr sz="4400" u="none" spc="-110" dirty="0"/>
              <a:t> </a:t>
            </a:r>
            <a:r>
              <a:rPr sz="4400" u="none" spc="-20" dirty="0"/>
              <a:t>literals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1457" y="929957"/>
            <a:ext cx="3528695" cy="57581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306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b="1" u="heavy" spc="3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B</a:t>
            </a:r>
            <a:r>
              <a:rPr sz="2600" b="1" u="heavy" spc="2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u</a:t>
            </a:r>
            <a:r>
              <a:rPr sz="2600" b="1" u="heavy" spc="3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il</a:t>
            </a:r>
            <a:r>
              <a:rPr sz="2600" b="1" u="heavy" spc="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t</a:t>
            </a:r>
            <a:r>
              <a:rPr sz="2600" b="1" u="heavy" spc="2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-</a:t>
            </a:r>
            <a:r>
              <a:rPr sz="2600" b="1" u="heavy" spc="3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i</a:t>
            </a:r>
            <a:r>
              <a:rPr sz="2600" b="1" u="heavy" spc="1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n</a:t>
            </a:r>
            <a:r>
              <a:rPr sz="2600" b="1" u="heavy" spc="-20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t</a:t>
            </a:r>
            <a:r>
              <a:rPr sz="2600" b="1" u="heavy" spc="3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y</a:t>
            </a:r>
            <a:r>
              <a:rPr sz="2600" b="1" u="heavy" spc="2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p</a:t>
            </a:r>
            <a:r>
              <a:rPr sz="2600" b="1" u="heavy" spc="3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e</a:t>
            </a:r>
            <a:r>
              <a:rPr sz="2600" b="1" u="heavy" spc="1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699135" lvl="1" indent="-229235">
              <a:lnSpc>
                <a:spcPts val="3005"/>
              </a:lnSpc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latin typeface="Calibri"/>
                <a:cs typeface="Calibri"/>
              </a:rPr>
              <a:t>Boolean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type</a:t>
            </a:r>
            <a:endParaRPr sz="2600">
              <a:latin typeface="Calibri"/>
              <a:cs typeface="Calibri"/>
            </a:endParaRPr>
          </a:p>
          <a:p>
            <a:pPr marL="1156335" lvl="2" indent="-229235">
              <a:lnSpc>
                <a:spcPts val="3005"/>
              </a:lnSpc>
              <a:buFont typeface="Arial MT"/>
              <a:buChar char="•"/>
              <a:tabLst>
                <a:tab pos="1156970" algn="l"/>
              </a:tabLst>
            </a:pPr>
            <a:r>
              <a:rPr sz="2600" b="1" spc="20" dirty="0">
                <a:solidFill>
                  <a:srgbClr val="2C13DE"/>
                </a:solidFill>
                <a:latin typeface="Calibri"/>
                <a:cs typeface="Calibri"/>
              </a:rPr>
              <a:t>bool</a:t>
            </a:r>
            <a:endParaRPr sz="2600">
              <a:latin typeface="Calibri"/>
              <a:cs typeface="Calibri"/>
            </a:endParaRPr>
          </a:p>
          <a:p>
            <a:pPr marL="699135" lvl="1" indent="-229235">
              <a:lnSpc>
                <a:spcPts val="3005"/>
              </a:lnSpc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latin typeface="Calibri"/>
                <a:cs typeface="Calibri"/>
              </a:rPr>
              <a:t>Character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</a:t>
            </a:r>
            <a:endParaRPr sz="2600">
              <a:latin typeface="Calibri"/>
              <a:cs typeface="Calibri"/>
            </a:endParaRPr>
          </a:p>
          <a:p>
            <a:pPr marL="1156335" lvl="2" indent="-229235">
              <a:lnSpc>
                <a:spcPts val="3005"/>
              </a:lnSpc>
              <a:buFont typeface="Arial MT"/>
              <a:buChar char="•"/>
              <a:tabLst>
                <a:tab pos="1156970" algn="l"/>
              </a:tabLst>
            </a:pPr>
            <a:r>
              <a:rPr sz="2600" b="1" spc="15" dirty="0">
                <a:solidFill>
                  <a:srgbClr val="2C13DE"/>
                </a:solidFill>
                <a:latin typeface="Calibri"/>
                <a:cs typeface="Calibri"/>
              </a:rPr>
              <a:t>char</a:t>
            </a:r>
            <a:endParaRPr sz="2600">
              <a:latin typeface="Calibri"/>
              <a:cs typeface="Calibri"/>
            </a:endParaRPr>
          </a:p>
          <a:p>
            <a:pPr marL="699135" lvl="1" indent="-229235">
              <a:lnSpc>
                <a:spcPts val="3005"/>
              </a:lnSpc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latin typeface="Calibri"/>
                <a:cs typeface="Calibri"/>
              </a:rPr>
              <a:t>Integer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</a:t>
            </a:r>
            <a:endParaRPr sz="2600">
              <a:latin typeface="Calibri"/>
              <a:cs typeface="Calibri"/>
            </a:endParaRPr>
          </a:p>
          <a:p>
            <a:pPr marL="1156335" lvl="2" indent="-229235">
              <a:lnSpc>
                <a:spcPts val="3005"/>
              </a:lnSpc>
              <a:buFont typeface="Arial MT"/>
              <a:buChar char="•"/>
              <a:tabLst>
                <a:tab pos="1156970" algn="l"/>
              </a:tabLst>
            </a:pPr>
            <a:r>
              <a:rPr sz="2600" b="1" spc="20" dirty="0">
                <a:solidFill>
                  <a:srgbClr val="2C13DE"/>
                </a:solidFill>
                <a:latin typeface="Calibri"/>
                <a:cs typeface="Calibri"/>
              </a:rPr>
              <a:t>int</a:t>
            </a:r>
            <a:endParaRPr sz="2600">
              <a:latin typeface="Calibri"/>
              <a:cs typeface="Calibri"/>
            </a:endParaRPr>
          </a:p>
          <a:p>
            <a:pPr marL="1614170" lvl="3" indent="-229235">
              <a:lnSpc>
                <a:spcPts val="2740"/>
              </a:lnSpc>
              <a:buFont typeface="Arial MT"/>
              <a:buChar char="•"/>
              <a:tabLst>
                <a:tab pos="1614805" algn="l"/>
              </a:tabLst>
            </a:pPr>
            <a:r>
              <a:rPr sz="2600" b="1" spc="10" dirty="0">
                <a:latin typeface="Calibri"/>
                <a:cs typeface="Calibri"/>
              </a:rPr>
              <a:t>and</a:t>
            </a:r>
            <a:r>
              <a:rPr sz="2600" b="1" spc="-85" dirty="0">
                <a:latin typeface="Calibri"/>
                <a:cs typeface="Calibri"/>
              </a:rPr>
              <a:t> </a:t>
            </a:r>
            <a:r>
              <a:rPr sz="2600" b="1" spc="5" dirty="0">
                <a:solidFill>
                  <a:srgbClr val="2C13DE"/>
                </a:solidFill>
                <a:latin typeface="Calibri"/>
                <a:cs typeface="Calibri"/>
              </a:rPr>
              <a:t>short</a:t>
            </a:r>
            <a:r>
              <a:rPr sz="2600" b="1" spc="-3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and</a:t>
            </a:r>
            <a:endParaRPr sz="2600">
              <a:latin typeface="Calibri"/>
              <a:cs typeface="Calibri"/>
            </a:endParaRPr>
          </a:p>
          <a:p>
            <a:pPr marL="1614170">
              <a:lnSpc>
                <a:spcPts val="2740"/>
              </a:lnSpc>
            </a:pPr>
            <a:r>
              <a:rPr sz="2600" b="1" spc="20" dirty="0">
                <a:solidFill>
                  <a:srgbClr val="2C13DE"/>
                </a:solidFill>
                <a:latin typeface="Calibri"/>
                <a:cs typeface="Calibri"/>
              </a:rPr>
              <a:t>long</a:t>
            </a:r>
            <a:endParaRPr sz="2600">
              <a:latin typeface="Calibri"/>
              <a:cs typeface="Calibri"/>
            </a:endParaRPr>
          </a:p>
          <a:p>
            <a:pPr marL="699135" lvl="1" indent="-229235">
              <a:lnSpc>
                <a:spcPts val="3005"/>
              </a:lnSpc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latin typeface="Calibri"/>
                <a:cs typeface="Calibri"/>
              </a:rPr>
              <a:t>Floating-point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</a:t>
            </a:r>
            <a:endParaRPr sz="2600">
              <a:latin typeface="Calibri"/>
              <a:cs typeface="Calibri"/>
            </a:endParaRPr>
          </a:p>
          <a:p>
            <a:pPr marL="1156335" lvl="2" indent="-229235">
              <a:lnSpc>
                <a:spcPts val="3005"/>
              </a:lnSpc>
              <a:buFont typeface="Arial MT"/>
              <a:buChar char="•"/>
              <a:tabLst>
                <a:tab pos="1156970" algn="l"/>
              </a:tabLst>
            </a:pPr>
            <a:r>
              <a:rPr sz="2600" b="1" spc="25" dirty="0">
                <a:solidFill>
                  <a:srgbClr val="2C13DE"/>
                </a:solidFill>
                <a:latin typeface="Calibri"/>
                <a:cs typeface="Calibri"/>
              </a:rPr>
              <a:t>double</a:t>
            </a:r>
            <a:endParaRPr sz="2600">
              <a:latin typeface="Calibri"/>
              <a:cs typeface="Calibri"/>
            </a:endParaRPr>
          </a:p>
          <a:p>
            <a:pPr marL="1614170" lvl="3" indent="-229235">
              <a:lnSpc>
                <a:spcPts val="3065"/>
              </a:lnSpc>
              <a:buFont typeface="Arial MT"/>
              <a:buChar char="•"/>
              <a:tabLst>
                <a:tab pos="1614805" algn="l"/>
              </a:tabLst>
            </a:pPr>
            <a:r>
              <a:rPr sz="2600" spc="5" dirty="0">
                <a:latin typeface="Calibri"/>
                <a:cs typeface="Calibri"/>
              </a:rPr>
              <a:t>and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b="1" spc="5" dirty="0">
                <a:solidFill>
                  <a:srgbClr val="2C13DE"/>
                </a:solidFill>
                <a:latin typeface="Calibri"/>
                <a:cs typeface="Calibri"/>
              </a:rPr>
              <a:t>float</a:t>
            </a:r>
            <a:endParaRPr sz="2600">
              <a:latin typeface="Calibri"/>
              <a:cs typeface="Calibri"/>
            </a:endParaRPr>
          </a:p>
          <a:p>
            <a:pPr lvl="3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700">
              <a:latin typeface="Calibri"/>
              <a:cs typeface="Calibri"/>
            </a:endParaRPr>
          </a:p>
          <a:p>
            <a:pPr marL="241300" indent="-229235">
              <a:lnSpc>
                <a:spcPts val="3060"/>
              </a:lnSpc>
              <a:buFont typeface="Arial MT"/>
              <a:buChar char="•"/>
              <a:tabLst>
                <a:tab pos="241935" algn="l"/>
              </a:tabLst>
            </a:pPr>
            <a:r>
              <a:rPr sz="2600" b="1" u="heavy" spc="3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S</a:t>
            </a:r>
            <a:r>
              <a:rPr sz="2600" b="1" u="heavy" spc="-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t</a:t>
            </a:r>
            <a:r>
              <a:rPr sz="2600" b="1" u="heavy" spc="-1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a</a:t>
            </a:r>
            <a:r>
              <a:rPr sz="2600" b="1" u="heavy" spc="2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nd</a:t>
            </a:r>
            <a:r>
              <a:rPr sz="2600" b="1" u="heavy" spc="-1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a</a:t>
            </a:r>
            <a:r>
              <a:rPr sz="2600" b="1" u="heavy" spc="-3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r</a:t>
            </a:r>
            <a:r>
              <a:rPr sz="2600" b="1" u="heavy" spc="4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d</a:t>
            </a:r>
            <a:r>
              <a:rPr sz="2600" b="1" u="heavy" spc="2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-</a:t>
            </a:r>
            <a:r>
              <a:rPr sz="2600" b="1" u="heavy" spc="3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li</a:t>
            </a:r>
            <a:r>
              <a:rPr sz="2600" b="1" u="heavy" spc="2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b</a:t>
            </a:r>
            <a:r>
              <a:rPr sz="2600" b="1" u="heavy" spc="-10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r</a:t>
            </a:r>
            <a:r>
              <a:rPr sz="2600" b="1" u="heavy" spc="-1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a</a:t>
            </a:r>
            <a:r>
              <a:rPr sz="2600" b="1" u="heavy" spc="-3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r</a:t>
            </a:r>
            <a:r>
              <a:rPr sz="2600" b="1" u="heavy" spc="1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y</a:t>
            </a:r>
            <a:r>
              <a:rPr sz="2600" b="1" u="heavy" spc="-18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t</a:t>
            </a:r>
            <a:r>
              <a:rPr sz="2600" b="1" u="heavy" spc="3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y</a:t>
            </a:r>
            <a:r>
              <a:rPr sz="2600" b="1" u="heavy" spc="2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p</a:t>
            </a:r>
            <a:r>
              <a:rPr sz="2600" b="1" u="heavy" spc="3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e</a:t>
            </a:r>
            <a:r>
              <a:rPr sz="2600" b="1" u="heavy" spc="1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699135" lvl="1" indent="-229235">
              <a:lnSpc>
                <a:spcPts val="3060"/>
              </a:lnSpc>
              <a:buFont typeface="Arial MT"/>
              <a:buChar char="•"/>
              <a:tabLst>
                <a:tab pos="699135" algn="l"/>
              </a:tabLst>
            </a:pPr>
            <a:r>
              <a:rPr sz="2600" b="1" spc="5" dirty="0">
                <a:solidFill>
                  <a:srgbClr val="2C13DE"/>
                </a:solidFill>
                <a:latin typeface="Calibri"/>
                <a:cs typeface="Calibri"/>
              </a:rPr>
              <a:t>string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9239" y="939482"/>
            <a:ext cx="4395470" cy="5729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05"/>
              </a:lnSpc>
              <a:spcBef>
                <a:spcPts val="100"/>
              </a:spcBef>
            </a:pPr>
            <a:r>
              <a:rPr sz="2400" b="1" u="heavy" spc="-1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Literals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ts val="3045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spc="-10" dirty="0">
                <a:latin typeface="Calibri"/>
                <a:cs typeface="Calibri"/>
              </a:rPr>
              <a:t>Boolean: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b="1" spc="5" dirty="0">
                <a:solidFill>
                  <a:srgbClr val="00AF50"/>
                </a:solidFill>
                <a:latin typeface="Calibri"/>
                <a:cs typeface="Calibri"/>
              </a:rPr>
              <a:t>true</a:t>
            </a:r>
            <a:r>
              <a:rPr sz="2600" b="1" spc="5" dirty="0">
                <a:latin typeface="Calibri"/>
                <a:cs typeface="Calibri"/>
              </a:rPr>
              <a:t>,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AF50"/>
                </a:solidFill>
                <a:latin typeface="Calibri"/>
                <a:cs typeface="Calibri"/>
              </a:rPr>
              <a:t>false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ts val="3065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Character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literals</a:t>
            </a:r>
            <a:endParaRPr sz="2600">
              <a:latin typeface="Calibri"/>
              <a:cs typeface="Calibri"/>
            </a:endParaRPr>
          </a:p>
          <a:p>
            <a:pPr marL="699135" lvl="1" indent="-229870">
              <a:lnSpc>
                <a:spcPts val="3065"/>
              </a:lnSpc>
              <a:buFont typeface="Arial MT"/>
              <a:buChar char="•"/>
              <a:tabLst>
                <a:tab pos="699770" algn="l"/>
              </a:tabLst>
            </a:pPr>
            <a:r>
              <a:rPr sz="2600" b="1" spc="-10" dirty="0">
                <a:solidFill>
                  <a:srgbClr val="00AF50"/>
                </a:solidFill>
                <a:latin typeface="Calibri"/>
                <a:cs typeface="Calibri"/>
              </a:rPr>
              <a:t>'a'</a:t>
            </a:r>
            <a:r>
              <a:rPr sz="2600" b="1" spc="-10" dirty="0">
                <a:latin typeface="Calibri"/>
                <a:cs typeface="Calibri"/>
              </a:rPr>
              <a:t>,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AF50"/>
                </a:solidFill>
                <a:latin typeface="Calibri"/>
                <a:cs typeface="Calibri"/>
              </a:rPr>
              <a:t>'x'</a:t>
            </a:r>
            <a:r>
              <a:rPr sz="2600" b="1" spc="-5" dirty="0">
                <a:latin typeface="Calibri"/>
                <a:cs typeface="Calibri"/>
              </a:rPr>
              <a:t>, </a:t>
            </a:r>
            <a:r>
              <a:rPr sz="2600" b="1" spc="5" dirty="0">
                <a:solidFill>
                  <a:srgbClr val="00AF50"/>
                </a:solidFill>
                <a:latin typeface="Calibri"/>
                <a:cs typeface="Calibri"/>
              </a:rPr>
              <a:t>'4'</a:t>
            </a:r>
            <a:r>
              <a:rPr sz="2600" b="1" spc="5" dirty="0">
                <a:latin typeface="Calibri"/>
                <a:cs typeface="Calibri"/>
              </a:rPr>
              <a:t>, </a:t>
            </a:r>
            <a:r>
              <a:rPr sz="2600" b="1" spc="5" dirty="0">
                <a:solidFill>
                  <a:srgbClr val="00AF50"/>
                </a:solidFill>
                <a:latin typeface="Calibri"/>
                <a:cs typeface="Calibri"/>
              </a:rPr>
              <a:t>'\n'</a:t>
            </a:r>
            <a:r>
              <a:rPr sz="2600" b="1" spc="5" dirty="0">
                <a:latin typeface="Calibri"/>
                <a:cs typeface="Calibri"/>
              </a:rPr>
              <a:t>,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5" dirty="0">
                <a:solidFill>
                  <a:srgbClr val="00AF50"/>
                </a:solidFill>
                <a:latin typeface="Calibri"/>
                <a:cs typeface="Calibri"/>
              </a:rPr>
              <a:t>'$'</a:t>
            </a:r>
            <a:r>
              <a:rPr sz="2600" b="1" spc="5" dirty="0">
                <a:latin typeface="Calibri"/>
                <a:cs typeface="Calibri"/>
              </a:rPr>
              <a:t>,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spc="5" dirty="0">
                <a:solidFill>
                  <a:srgbClr val="00AF50"/>
                </a:solidFill>
                <a:latin typeface="Calibri"/>
                <a:cs typeface="Calibri"/>
              </a:rPr>
              <a:t>'</a:t>
            </a:r>
            <a:r>
              <a:rPr sz="2600" b="1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600" b="1" spc="5" dirty="0">
                <a:solidFill>
                  <a:srgbClr val="00AF50"/>
                </a:solidFill>
                <a:latin typeface="Calibri"/>
                <a:cs typeface="Calibri"/>
              </a:rPr>
              <a:t>'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0AF50"/>
              </a:buClr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marL="241300" indent="-229235">
              <a:lnSpc>
                <a:spcPts val="3065"/>
              </a:lnSpc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Integer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literals</a:t>
            </a:r>
            <a:endParaRPr sz="2600">
              <a:latin typeface="Calibri"/>
              <a:cs typeface="Calibri"/>
            </a:endParaRPr>
          </a:p>
          <a:p>
            <a:pPr marL="699135" lvl="1" indent="-229870">
              <a:lnSpc>
                <a:spcPts val="3065"/>
              </a:lnSpc>
              <a:buFont typeface="Arial MT"/>
              <a:buChar char="•"/>
              <a:tabLst>
                <a:tab pos="699770" algn="l"/>
              </a:tabLst>
            </a:pPr>
            <a:r>
              <a:rPr sz="2600" b="1" spc="30" dirty="0">
                <a:solidFill>
                  <a:srgbClr val="00AF50"/>
                </a:solidFill>
                <a:latin typeface="Calibri"/>
                <a:cs typeface="Calibri"/>
              </a:rPr>
              <a:t>0</a:t>
            </a:r>
            <a:r>
              <a:rPr sz="2600" b="1" spc="5" dirty="0">
                <a:latin typeface="Calibri"/>
                <a:cs typeface="Calibri"/>
              </a:rPr>
              <a:t>,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spc="30" dirty="0">
                <a:solidFill>
                  <a:srgbClr val="00AF50"/>
                </a:solidFill>
                <a:latin typeface="Calibri"/>
                <a:cs typeface="Calibri"/>
              </a:rPr>
              <a:t>1</a:t>
            </a:r>
            <a:r>
              <a:rPr sz="2600" b="1" spc="5" dirty="0">
                <a:latin typeface="Calibri"/>
                <a:cs typeface="Calibri"/>
              </a:rPr>
              <a:t>, </a:t>
            </a:r>
            <a:r>
              <a:rPr sz="2600" b="1" spc="30" dirty="0">
                <a:solidFill>
                  <a:srgbClr val="00AF50"/>
                </a:solidFill>
                <a:latin typeface="Calibri"/>
                <a:cs typeface="Calibri"/>
              </a:rPr>
              <a:t>123</a:t>
            </a:r>
            <a:r>
              <a:rPr sz="2600" b="1" spc="5" dirty="0">
                <a:latin typeface="Calibri"/>
                <a:cs typeface="Calibri"/>
              </a:rPr>
              <a:t>,</a:t>
            </a:r>
            <a:r>
              <a:rPr sz="2600" b="1" spc="-145" dirty="0">
                <a:latin typeface="Calibri"/>
                <a:cs typeface="Calibri"/>
              </a:rPr>
              <a:t> </a:t>
            </a:r>
            <a:r>
              <a:rPr sz="2600" b="1" spc="25" dirty="0">
                <a:solidFill>
                  <a:srgbClr val="00AF50"/>
                </a:solidFill>
                <a:latin typeface="Calibri"/>
                <a:cs typeface="Calibri"/>
              </a:rPr>
              <a:t>-</a:t>
            </a:r>
            <a:r>
              <a:rPr sz="2600" b="1" spc="30" dirty="0">
                <a:solidFill>
                  <a:srgbClr val="00AF50"/>
                </a:solidFill>
                <a:latin typeface="Calibri"/>
                <a:cs typeface="Calibri"/>
              </a:rPr>
              <a:t>6</a:t>
            </a:r>
            <a:r>
              <a:rPr sz="2600" b="1" spc="5" dirty="0">
                <a:latin typeface="Calibri"/>
                <a:cs typeface="Calibri"/>
              </a:rPr>
              <a:t>,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AF50"/>
              </a:buClr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marL="241300" indent="-229235">
              <a:lnSpc>
                <a:spcPts val="3065"/>
              </a:lnSpc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Floating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point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literals</a:t>
            </a:r>
            <a:endParaRPr sz="2600">
              <a:latin typeface="Calibri"/>
              <a:cs typeface="Calibri"/>
            </a:endParaRPr>
          </a:p>
          <a:p>
            <a:pPr marL="699135" lvl="1" indent="-229870">
              <a:lnSpc>
                <a:spcPts val="3065"/>
              </a:lnSpc>
              <a:buFont typeface="Arial MT"/>
              <a:buChar char="•"/>
              <a:tabLst>
                <a:tab pos="699770" algn="l"/>
              </a:tabLst>
            </a:pPr>
            <a:r>
              <a:rPr sz="2600" b="1" spc="25" dirty="0">
                <a:solidFill>
                  <a:srgbClr val="00AF50"/>
                </a:solidFill>
                <a:latin typeface="Calibri"/>
                <a:cs typeface="Calibri"/>
              </a:rPr>
              <a:t>1</a:t>
            </a:r>
            <a:r>
              <a:rPr sz="2600" b="1" spc="-25" dirty="0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r>
              <a:rPr sz="2600" b="1" spc="25" dirty="0">
                <a:solidFill>
                  <a:srgbClr val="00AF50"/>
                </a:solidFill>
                <a:latin typeface="Calibri"/>
                <a:cs typeface="Calibri"/>
              </a:rPr>
              <a:t>2</a:t>
            </a:r>
            <a:r>
              <a:rPr sz="2600" b="1" spc="5" dirty="0">
                <a:latin typeface="Calibri"/>
                <a:cs typeface="Calibri"/>
              </a:rPr>
              <a:t>,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spc="25" dirty="0">
                <a:solidFill>
                  <a:srgbClr val="00AF50"/>
                </a:solidFill>
                <a:latin typeface="Calibri"/>
                <a:cs typeface="Calibri"/>
              </a:rPr>
              <a:t>13</a:t>
            </a:r>
            <a:r>
              <a:rPr sz="2600" b="1" spc="-25" dirty="0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r>
              <a:rPr sz="2600" b="1" spc="25" dirty="0">
                <a:solidFill>
                  <a:srgbClr val="00AF50"/>
                </a:solidFill>
                <a:latin typeface="Calibri"/>
                <a:cs typeface="Calibri"/>
              </a:rPr>
              <a:t>34</a:t>
            </a:r>
            <a:r>
              <a:rPr sz="2600" b="1" spc="40" dirty="0">
                <a:solidFill>
                  <a:srgbClr val="00AF50"/>
                </a:solidFill>
                <a:latin typeface="Calibri"/>
                <a:cs typeface="Calibri"/>
              </a:rPr>
              <a:t>5</a:t>
            </a:r>
            <a:r>
              <a:rPr sz="2600" b="1" spc="5" dirty="0">
                <a:latin typeface="Calibri"/>
                <a:cs typeface="Calibri"/>
              </a:rPr>
              <a:t>,</a:t>
            </a:r>
            <a:r>
              <a:rPr sz="2600" b="1" spc="-145" dirty="0">
                <a:latin typeface="Calibri"/>
                <a:cs typeface="Calibri"/>
              </a:rPr>
              <a:t> </a:t>
            </a:r>
            <a:r>
              <a:rPr sz="2600" b="1" spc="25" dirty="0">
                <a:solidFill>
                  <a:srgbClr val="00AF50"/>
                </a:solidFill>
                <a:latin typeface="Calibri"/>
                <a:cs typeface="Calibri"/>
              </a:rPr>
              <a:t>0</a:t>
            </a:r>
            <a:r>
              <a:rPr sz="2600" b="1" spc="-20" dirty="0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r>
              <a:rPr sz="2600" b="1" spc="25" dirty="0">
                <a:solidFill>
                  <a:srgbClr val="00AF50"/>
                </a:solidFill>
                <a:latin typeface="Calibri"/>
                <a:cs typeface="Calibri"/>
              </a:rPr>
              <a:t>3</a:t>
            </a:r>
            <a:r>
              <a:rPr sz="2600" b="1" spc="5" dirty="0">
                <a:latin typeface="Calibri"/>
                <a:cs typeface="Calibri"/>
              </a:rPr>
              <a:t>,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spc="25" dirty="0">
                <a:solidFill>
                  <a:srgbClr val="00AF50"/>
                </a:solidFill>
                <a:latin typeface="Calibri"/>
                <a:cs typeface="Calibri"/>
              </a:rPr>
              <a:t>-0</a:t>
            </a:r>
            <a:r>
              <a:rPr sz="2600" b="1" spc="-25" dirty="0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r>
              <a:rPr sz="2600" b="1" spc="25" dirty="0">
                <a:solidFill>
                  <a:srgbClr val="00AF50"/>
                </a:solidFill>
                <a:latin typeface="Calibri"/>
                <a:cs typeface="Calibri"/>
              </a:rPr>
              <a:t>5</a:t>
            </a:r>
            <a:r>
              <a:rPr sz="2600" b="1" spc="35" dirty="0">
                <a:solidFill>
                  <a:srgbClr val="00AF50"/>
                </a:solidFill>
                <a:latin typeface="Calibri"/>
                <a:cs typeface="Calibri"/>
              </a:rPr>
              <a:t>4</a:t>
            </a:r>
            <a:r>
              <a:rPr sz="2600" b="1" spc="5" dirty="0">
                <a:latin typeface="Calibri"/>
                <a:cs typeface="Calibri"/>
              </a:rPr>
              <a:t>,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0AF50"/>
              </a:buClr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ts val="3060"/>
              </a:lnSpc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String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literals</a:t>
            </a:r>
            <a:endParaRPr sz="2600">
              <a:latin typeface="Calibri"/>
              <a:cs typeface="Calibri"/>
            </a:endParaRPr>
          </a:p>
          <a:p>
            <a:pPr marL="699135" lvl="1" indent="-229870">
              <a:lnSpc>
                <a:spcPts val="3060"/>
              </a:lnSpc>
              <a:buFont typeface="Arial MT"/>
              <a:buChar char="•"/>
              <a:tabLst>
                <a:tab pos="699770" algn="l"/>
              </a:tabLst>
            </a:pPr>
            <a:r>
              <a:rPr sz="2600" b="1" spc="-20" dirty="0">
                <a:solidFill>
                  <a:srgbClr val="00AF50"/>
                </a:solidFill>
                <a:latin typeface="Calibri"/>
                <a:cs typeface="Calibri"/>
              </a:rPr>
              <a:t>"</a:t>
            </a:r>
            <a:r>
              <a:rPr sz="2600" b="1" spc="-1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600" b="1" spc="1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600" b="1" spc="30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600" b="1" spc="145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600" b="1" spc="-235" dirty="0">
                <a:solidFill>
                  <a:srgbClr val="00AF50"/>
                </a:solidFill>
                <a:latin typeface="Calibri"/>
                <a:cs typeface="Calibri"/>
              </a:rPr>
              <a:t>”</a:t>
            </a:r>
            <a:r>
              <a:rPr sz="2600" b="1" spc="5" dirty="0">
                <a:latin typeface="Calibri"/>
                <a:cs typeface="Calibri"/>
              </a:rPr>
              <a:t>,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AF50"/>
                </a:solidFill>
                <a:latin typeface="Calibri"/>
                <a:cs typeface="Calibri"/>
              </a:rPr>
              <a:t>“</a:t>
            </a:r>
            <a:r>
              <a:rPr sz="2600" b="1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600" b="1" spc="3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600" b="1" spc="30" dirty="0">
                <a:solidFill>
                  <a:srgbClr val="00AF50"/>
                </a:solidFill>
                <a:latin typeface="Calibri"/>
                <a:cs typeface="Calibri"/>
              </a:rPr>
              <a:t>lllo</a:t>
            </a:r>
            <a:r>
              <a:rPr sz="2600" b="1" spc="-235" dirty="0">
                <a:solidFill>
                  <a:srgbClr val="00AF50"/>
                </a:solidFill>
                <a:latin typeface="Calibri"/>
                <a:cs typeface="Calibri"/>
              </a:rPr>
              <a:t>”</a:t>
            </a:r>
            <a:r>
              <a:rPr sz="2600" b="1" spc="5" dirty="0">
                <a:latin typeface="Calibri"/>
                <a:cs typeface="Calibri"/>
              </a:rPr>
              <a:t>,</a:t>
            </a:r>
            <a:r>
              <a:rPr sz="2600" b="1" spc="-22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AF50"/>
                </a:solidFill>
                <a:latin typeface="Calibri"/>
                <a:cs typeface="Calibri"/>
              </a:rPr>
              <a:t>“</a:t>
            </a:r>
            <a:r>
              <a:rPr sz="2600" b="1" spc="-3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600" b="1" spc="-1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600" b="1" spc="20" dirty="0">
                <a:solidFill>
                  <a:srgbClr val="00AF50"/>
                </a:solidFill>
                <a:latin typeface="Calibri"/>
                <a:cs typeface="Calibri"/>
              </a:rPr>
              <a:t>k</a:t>
            </a:r>
            <a:r>
              <a:rPr sz="2600" b="1" spc="3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600" b="1" spc="10" dirty="0">
                <a:solidFill>
                  <a:srgbClr val="00AF50"/>
                </a:solidFill>
                <a:latin typeface="Calibri"/>
                <a:cs typeface="Calibri"/>
              </a:rPr>
              <a:t>st</a:t>
            </a:r>
            <a:r>
              <a:rPr sz="2600" b="1" spc="-2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600" b="1" spc="2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600" b="1" spc="10" dirty="0">
                <a:solidFill>
                  <a:srgbClr val="00AF50"/>
                </a:solidFill>
                <a:latin typeface="Calibri"/>
                <a:cs typeface="Calibri"/>
              </a:rPr>
              <a:t>”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" y="8382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76580"/>
            <a:ext cx="513016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25" dirty="0"/>
              <a:t>Types</a:t>
            </a:r>
            <a:r>
              <a:rPr sz="4400" u="none" spc="-114" dirty="0"/>
              <a:t> </a:t>
            </a:r>
            <a:r>
              <a:rPr sz="4400" u="none" spc="20" dirty="0"/>
              <a:t>and</a:t>
            </a:r>
            <a:r>
              <a:rPr sz="4400" u="none" spc="-90" dirty="0"/>
              <a:t> </a:t>
            </a:r>
            <a:r>
              <a:rPr sz="4400" u="none" spc="-10" dirty="0"/>
              <a:t>Size</a:t>
            </a:r>
            <a:r>
              <a:rPr sz="4400" u="none" spc="-125" dirty="0"/>
              <a:t> </a:t>
            </a:r>
            <a:r>
              <a:rPr sz="4400" u="none" spc="10" dirty="0"/>
              <a:t>in</a:t>
            </a:r>
            <a:r>
              <a:rPr sz="4400" u="none" spc="-20" dirty="0"/>
              <a:t> </a:t>
            </a:r>
            <a:r>
              <a:rPr sz="4400" u="none" spc="-25" dirty="0"/>
              <a:t>Bytes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8100" y="8382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1819275"/>
          <a:ext cx="7412355" cy="4209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52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38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int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bytes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-32768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32767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78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long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int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bytes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-2147483648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2147483647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78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latin typeface="Calibri"/>
                          <a:cs typeface="Calibri"/>
                        </a:rPr>
                        <a:t>float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bytes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3.4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800" spc="-7" baseline="23148" dirty="0">
                          <a:latin typeface="Calibri"/>
                          <a:cs typeface="Calibri"/>
                        </a:rPr>
                        <a:t>-38</a:t>
                      </a:r>
                      <a:r>
                        <a:rPr sz="1800" spc="352" baseline="23148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3.4x10</a:t>
                      </a:r>
                      <a:r>
                        <a:rPr sz="1800" spc="-22" baseline="23148" dirty="0">
                          <a:latin typeface="Calibri"/>
                          <a:cs typeface="Calibri"/>
                        </a:rPr>
                        <a:t>+38</a:t>
                      </a:r>
                      <a:endParaRPr sz="1800" baseline="23148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78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double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bytes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1.7x10</a:t>
                      </a:r>
                      <a:r>
                        <a:rPr sz="1800" spc="-22" baseline="23148" dirty="0">
                          <a:latin typeface="Calibri"/>
                          <a:cs typeface="Calibri"/>
                        </a:rPr>
                        <a:t>-308</a:t>
                      </a:r>
                      <a:r>
                        <a:rPr sz="1800" spc="127" baseline="23148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1.7x10</a:t>
                      </a:r>
                      <a:r>
                        <a:rPr sz="1800" spc="-22" baseline="23148" dirty="0">
                          <a:latin typeface="Calibri"/>
                          <a:cs typeface="Calibri"/>
                        </a:rPr>
                        <a:t>+308</a:t>
                      </a:r>
                      <a:endParaRPr sz="1800" baseline="23148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36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10" dirty="0">
                          <a:latin typeface="Calibri"/>
                          <a:cs typeface="Calibri"/>
                        </a:rPr>
                        <a:t>char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byte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624205" algn="just">
                        <a:lnSpc>
                          <a:spcPct val="100899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case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strings, storage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fr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65535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bytes.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129222"/>
            <a:ext cx="13119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180" dirty="0"/>
              <a:t>T</a:t>
            </a:r>
            <a:r>
              <a:rPr sz="4400" u="none" spc="10" dirty="0"/>
              <a:t>y</a:t>
            </a:r>
            <a:r>
              <a:rPr sz="4400" u="none" spc="30" dirty="0"/>
              <a:t>p</a:t>
            </a:r>
            <a:r>
              <a:rPr sz="4400" u="none" spc="5" dirty="0"/>
              <a:t>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1111186"/>
            <a:ext cx="8325484" cy="441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3000" spc="-10" dirty="0">
                <a:latin typeface="Calibri"/>
                <a:cs typeface="Calibri"/>
              </a:rPr>
              <a:t>C++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provides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set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types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770" algn="l"/>
              </a:tabLst>
            </a:pPr>
            <a:r>
              <a:rPr sz="3000" spc="5" dirty="0">
                <a:latin typeface="Calibri"/>
                <a:cs typeface="Calibri"/>
              </a:rPr>
              <a:t>E.g.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b="1" spc="10" dirty="0">
                <a:solidFill>
                  <a:srgbClr val="2C13DE"/>
                </a:solidFill>
                <a:latin typeface="Calibri"/>
                <a:cs typeface="Calibri"/>
              </a:rPr>
              <a:t>bool</a:t>
            </a:r>
            <a:r>
              <a:rPr sz="3000" spc="10" dirty="0">
                <a:latin typeface="Calibri"/>
                <a:cs typeface="Calibri"/>
              </a:rPr>
              <a:t>,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C13DE"/>
                </a:solidFill>
                <a:latin typeface="Calibri"/>
                <a:cs typeface="Calibri"/>
              </a:rPr>
              <a:t>char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C13DE"/>
                </a:solidFill>
                <a:latin typeface="Calibri"/>
                <a:cs typeface="Calibri"/>
              </a:rPr>
              <a:t>int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double</a:t>
            </a:r>
            <a:r>
              <a:rPr sz="3000" b="1" spc="5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called </a:t>
            </a:r>
            <a:r>
              <a:rPr sz="3000" b="1" spc="-10" dirty="0">
                <a:solidFill>
                  <a:srgbClr val="B80000"/>
                </a:solidFill>
                <a:latin typeface="Calibri"/>
                <a:cs typeface="Calibri"/>
              </a:rPr>
              <a:t>“built-in</a:t>
            </a:r>
            <a:r>
              <a:rPr sz="3000" b="1" spc="2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B80000"/>
                </a:solidFill>
                <a:latin typeface="Calibri"/>
                <a:cs typeface="Calibri"/>
              </a:rPr>
              <a:t>types”</a:t>
            </a:r>
            <a:endParaRPr sz="3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sz="3000" spc="-10" dirty="0">
                <a:latin typeface="Calibri"/>
                <a:cs typeface="Calibri"/>
              </a:rPr>
              <a:t>C++</a:t>
            </a:r>
            <a:r>
              <a:rPr sz="3000" spc="75" dirty="0"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E1BC6"/>
                </a:solidFill>
                <a:latin typeface="Calibri"/>
                <a:cs typeface="Calibri"/>
              </a:rPr>
              <a:t>programmers</a:t>
            </a:r>
            <a:r>
              <a:rPr sz="3000" spc="2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E1BC6"/>
                </a:solidFill>
                <a:latin typeface="Calibri"/>
                <a:cs typeface="Calibri"/>
              </a:rPr>
              <a:t>define</a:t>
            </a:r>
            <a:r>
              <a:rPr sz="3000" spc="-8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E1BC6"/>
                </a:solidFill>
                <a:latin typeface="Calibri"/>
                <a:cs typeface="Calibri"/>
              </a:rPr>
              <a:t>new</a:t>
            </a:r>
            <a:r>
              <a:rPr sz="3000" spc="2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E1BC6"/>
                </a:solidFill>
                <a:latin typeface="Calibri"/>
                <a:cs typeface="Calibri"/>
              </a:rPr>
              <a:t>types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770" algn="l"/>
              </a:tabLst>
            </a:pPr>
            <a:r>
              <a:rPr sz="3000" spc="-15" dirty="0">
                <a:latin typeface="Calibri"/>
                <a:cs typeface="Calibri"/>
              </a:rPr>
              <a:t>Called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8000"/>
                </a:solidFill>
                <a:latin typeface="Calibri"/>
                <a:cs typeface="Calibri"/>
              </a:rPr>
              <a:t>“</a:t>
            </a:r>
            <a:r>
              <a:rPr sz="3000" b="1" i="1" dirty="0">
                <a:solidFill>
                  <a:srgbClr val="008000"/>
                </a:solidFill>
                <a:latin typeface="Calibri"/>
                <a:cs typeface="Calibri"/>
              </a:rPr>
              <a:t>user-defined</a:t>
            </a:r>
            <a:r>
              <a:rPr sz="3000" b="1" i="1" spc="-1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000" b="1" i="1" spc="10" dirty="0">
                <a:solidFill>
                  <a:srgbClr val="008000"/>
                </a:solidFill>
                <a:latin typeface="Calibri"/>
                <a:cs typeface="Calibri"/>
              </a:rPr>
              <a:t>types</a:t>
            </a:r>
            <a:r>
              <a:rPr sz="3000" b="1" spc="10" dirty="0">
                <a:solidFill>
                  <a:srgbClr val="008000"/>
                </a:solidFill>
                <a:latin typeface="Calibri"/>
                <a:cs typeface="Calibri"/>
              </a:rPr>
              <a:t>”</a:t>
            </a:r>
            <a:endParaRPr sz="3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3000" spc="10" dirty="0">
                <a:latin typeface="Calibri"/>
                <a:cs typeface="Calibri"/>
              </a:rPr>
              <a:t>The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E1BC6"/>
                </a:solidFill>
                <a:latin typeface="Calibri"/>
                <a:cs typeface="Calibri"/>
              </a:rPr>
              <a:t>C++</a:t>
            </a:r>
            <a:r>
              <a:rPr sz="3000" spc="7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E1BC6"/>
                </a:solidFill>
                <a:latin typeface="Calibri"/>
                <a:cs typeface="Calibri"/>
              </a:rPr>
              <a:t>standard</a:t>
            </a:r>
            <a:r>
              <a:rPr sz="3000" spc="-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E1BC6"/>
                </a:solidFill>
                <a:latin typeface="Calibri"/>
                <a:cs typeface="Calibri"/>
              </a:rPr>
              <a:t>library</a:t>
            </a:r>
            <a:r>
              <a:rPr sz="3000" spc="6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provides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5" dirty="0">
                <a:solidFill>
                  <a:srgbClr val="2E1BC6"/>
                </a:solidFill>
                <a:latin typeface="Calibri"/>
                <a:cs typeface="Calibri"/>
              </a:rPr>
              <a:t>set</a:t>
            </a:r>
            <a:r>
              <a:rPr sz="3000" spc="-2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E1BC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E1BC6"/>
                </a:solidFill>
                <a:latin typeface="Calibri"/>
                <a:cs typeface="Calibri"/>
              </a:rPr>
              <a:t> types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770" algn="l"/>
              </a:tabLst>
            </a:pPr>
            <a:r>
              <a:rPr sz="3000" spc="5" dirty="0">
                <a:latin typeface="Calibri"/>
                <a:cs typeface="Calibri"/>
              </a:rPr>
              <a:t>E.g.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C13DE"/>
                </a:solidFill>
                <a:latin typeface="Calibri"/>
                <a:cs typeface="Calibri"/>
              </a:rPr>
              <a:t>string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,</a:t>
            </a:r>
            <a:r>
              <a:rPr sz="3000" spc="-1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vector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,</a:t>
            </a:r>
            <a:r>
              <a:rPr sz="3000" spc="-9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spc="20" dirty="0">
                <a:solidFill>
                  <a:srgbClr val="2C13DE"/>
                </a:solidFill>
                <a:latin typeface="Calibri"/>
                <a:cs typeface="Calibri"/>
              </a:rPr>
              <a:t>..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770" algn="l"/>
                <a:tab pos="3263900" algn="l"/>
              </a:tabLst>
            </a:pPr>
            <a:r>
              <a:rPr sz="3000" spc="-30" dirty="0">
                <a:latin typeface="Calibri"/>
                <a:cs typeface="Calibri"/>
              </a:rPr>
              <a:t>(for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vector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type	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#include&lt;vector&gt;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52094"/>
            <a:ext cx="43110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5" dirty="0"/>
              <a:t>Declaring</a:t>
            </a:r>
            <a:r>
              <a:rPr sz="4400" u="none" spc="-100" dirty="0"/>
              <a:t> </a:t>
            </a:r>
            <a:r>
              <a:rPr sz="4400" u="none" spc="-15" dirty="0"/>
              <a:t>Variables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657" y="1778952"/>
            <a:ext cx="656209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10" dirty="0">
                <a:latin typeface="Calibri"/>
                <a:cs typeface="Calibri"/>
              </a:rPr>
              <a:t>Before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2C13DE"/>
                </a:solidFill>
                <a:latin typeface="Calibri"/>
                <a:cs typeface="Calibri"/>
              </a:rPr>
              <a:t>using</a:t>
            </a:r>
            <a:r>
              <a:rPr sz="2750" b="1" spc="1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you </a:t>
            </a:r>
            <a:r>
              <a:rPr sz="2750" dirty="0">
                <a:latin typeface="Calibri"/>
                <a:cs typeface="Calibri"/>
              </a:rPr>
              <a:t>must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2C13DE"/>
                </a:solidFill>
                <a:latin typeface="Calibri"/>
                <a:cs typeface="Calibri"/>
              </a:rPr>
              <a:t>declare</a:t>
            </a:r>
            <a:r>
              <a:rPr sz="2750" b="1" spc="14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variables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05993"/>
            <a:ext cx="45008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15" dirty="0"/>
              <a:t>Variable</a:t>
            </a:r>
            <a:r>
              <a:rPr sz="4400" u="none" spc="-175" dirty="0"/>
              <a:t> </a:t>
            </a:r>
            <a:r>
              <a:rPr sz="4400" u="none" spc="-5" dirty="0"/>
              <a:t>declaration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1457" y="1492948"/>
            <a:ext cx="8075295" cy="46818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25"/>
              </a:spcBef>
              <a:tabLst>
                <a:tab pos="1356995" algn="l"/>
              </a:tabLst>
            </a:pPr>
            <a:r>
              <a:rPr sz="3350" spc="95" dirty="0">
                <a:solidFill>
                  <a:srgbClr val="B80000"/>
                </a:solidFill>
                <a:latin typeface="Calibri Light"/>
                <a:cs typeface="Calibri Light"/>
              </a:rPr>
              <a:t>T</a:t>
            </a:r>
            <a:r>
              <a:rPr sz="3350" spc="70" dirty="0">
                <a:solidFill>
                  <a:srgbClr val="B80000"/>
                </a:solidFill>
                <a:latin typeface="Calibri Light"/>
                <a:cs typeface="Calibri Light"/>
              </a:rPr>
              <a:t>Y</a:t>
            </a:r>
            <a:r>
              <a:rPr sz="3350" spc="10" dirty="0">
                <a:solidFill>
                  <a:srgbClr val="B80000"/>
                </a:solidFill>
                <a:latin typeface="Calibri Light"/>
                <a:cs typeface="Calibri Light"/>
              </a:rPr>
              <a:t>PE</a:t>
            </a:r>
            <a:r>
              <a:rPr sz="3350" dirty="0">
                <a:solidFill>
                  <a:srgbClr val="B80000"/>
                </a:solidFill>
                <a:latin typeface="Calibri Light"/>
                <a:cs typeface="Calibri Light"/>
              </a:rPr>
              <a:t>	</a:t>
            </a:r>
            <a:r>
              <a:rPr sz="3350" spc="50" dirty="0">
                <a:solidFill>
                  <a:srgbClr val="2C13DE"/>
                </a:solidFill>
                <a:latin typeface="Calibri Light"/>
                <a:cs typeface="Calibri Light"/>
              </a:rPr>
              <a:t>&lt;</a:t>
            </a:r>
            <a:r>
              <a:rPr sz="3350" spc="-135" dirty="0">
                <a:solidFill>
                  <a:srgbClr val="2C13DE"/>
                </a:solidFill>
                <a:latin typeface="Calibri Light"/>
                <a:cs typeface="Calibri Light"/>
              </a:rPr>
              <a:t>V</a:t>
            </a:r>
            <a:r>
              <a:rPr sz="3350" spc="-5" dirty="0">
                <a:solidFill>
                  <a:srgbClr val="2C13DE"/>
                </a:solidFill>
                <a:latin typeface="Calibri Light"/>
                <a:cs typeface="Calibri Light"/>
              </a:rPr>
              <a:t>a</a:t>
            </a:r>
            <a:r>
              <a:rPr sz="3350" spc="35" dirty="0">
                <a:solidFill>
                  <a:srgbClr val="2C13DE"/>
                </a:solidFill>
                <a:latin typeface="Calibri Light"/>
                <a:cs typeface="Calibri Light"/>
              </a:rPr>
              <a:t>r</a:t>
            </a:r>
            <a:r>
              <a:rPr sz="3350" spc="5" dirty="0">
                <a:solidFill>
                  <a:srgbClr val="2C13DE"/>
                </a:solidFill>
                <a:latin typeface="Calibri Light"/>
                <a:cs typeface="Calibri Light"/>
              </a:rPr>
              <a:t>ia</a:t>
            </a:r>
            <a:r>
              <a:rPr sz="3350" spc="-30" dirty="0">
                <a:solidFill>
                  <a:srgbClr val="2C13DE"/>
                </a:solidFill>
                <a:latin typeface="Calibri Light"/>
                <a:cs typeface="Calibri Light"/>
              </a:rPr>
              <a:t>b</a:t>
            </a:r>
            <a:r>
              <a:rPr sz="3350" spc="5" dirty="0">
                <a:solidFill>
                  <a:srgbClr val="2C13DE"/>
                </a:solidFill>
                <a:latin typeface="Calibri Light"/>
                <a:cs typeface="Calibri Light"/>
              </a:rPr>
              <a:t>le</a:t>
            </a:r>
            <a:r>
              <a:rPr sz="3350" spc="-25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105" dirty="0">
                <a:solidFill>
                  <a:srgbClr val="2C13DE"/>
                </a:solidFill>
                <a:latin typeface="Calibri Light"/>
                <a:cs typeface="Calibri Light"/>
              </a:rPr>
              <a:t>N</a:t>
            </a:r>
            <a:r>
              <a:rPr sz="3350" spc="65" dirty="0">
                <a:solidFill>
                  <a:srgbClr val="2C13DE"/>
                </a:solidFill>
                <a:latin typeface="Calibri Light"/>
                <a:cs typeface="Calibri Light"/>
              </a:rPr>
              <a:t>a</a:t>
            </a:r>
            <a:r>
              <a:rPr sz="3350" spc="45" dirty="0">
                <a:solidFill>
                  <a:srgbClr val="2C13DE"/>
                </a:solidFill>
                <a:latin typeface="Calibri Light"/>
                <a:cs typeface="Calibri Light"/>
              </a:rPr>
              <a:t>m</a:t>
            </a:r>
            <a:r>
              <a:rPr sz="3350" spc="-10" dirty="0">
                <a:solidFill>
                  <a:srgbClr val="2C13DE"/>
                </a:solidFill>
                <a:latin typeface="Calibri Light"/>
                <a:cs typeface="Calibri Light"/>
              </a:rPr>
              <a:t>e</a:t>
            </a:r>
            <a:r>
              <a:rPr sz="3350" spc="10" dirty="0">
                <a:solidFill>
                  <a:srgbClr val="2C13DE"/>
                </a:solidFill>
                <a:latin typeface="Calibri Light"/>
                <a:cs typeface="Calibri Light"/>
              </a:rPr>
              <a:t>&gt;</a:t>
            </a:r>
            <a:r>
              <a:rPr sz="3350" spc="-26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350" spc="5" dirty="0">
                <a:solidFill>
                  <a:srgbClr val="2C13DE"/>
                </a:solidFill>
                <a:latin typeface="Calibri Light"/>
                <a:cs typeface="Calibri Light"/>
              </a:rPr>
              <a:t>;</a:t>
            </a:r>
            <a:endParaRPr sz="335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5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Calibri Light"/>
                <a:cs typeface="Calibri Light"/>
              </a:rPr>
              <a:t>Examples:</a:t>
            </a:r>
            <a:endParaRPr sz="2600">
              <a:latin typeface="Calibri Light"/>
              <a:cs typeface="Calibri Light"/>
            </a:endParaRPr>
          </a:p>
          <a:p>
            <a:pPr marL="2758440" marR="3527425">
              <a:lnSpc>
                <a:spcPct val="108700"/>
              </a:lnSpc>
              <a:spcBef>
                <a:spcPts val="15"/>
              </a:spcBef>
            </a:pPr>
            <a:r>
              <a:rPr sz="3050" spc="70" dirty="0">
                <a:solidFill>
                  <a:srgbClr val="B80000"/>
                </a:solidFill>
                <a:latin typeface="Calibri Light"/>
                <a:cs typeface="Calibri Light"/>
              </a:rPr>
              <a:t>i</a:t>
            </a:r>
            <a:r>
              <a:rPr sz="3050" spc="55" dirty="0">
                <a:solidFill>
                  <a:srgbClr val="B80000"/>
                </a:solidFill>
                <a:latin typeface="Calibri Light"/>
                <a:cs typeface="Calibri Light"/>
              </a:rPr>
              <a:t>n</a:t>
            </a:r>
            <a:r>
              <a:rPr sz="3050" spc="5" dirty="0">
                <a:solidFill>
                  <a:srgbClr val="B80000"/>
                </a:solidFill>
                <a:latin typeface="Calibri Light"/>
                <a:cs typeface="Calibri Light"/>
              </a:rPr>
              <a:t>t</a:t>
            </a:r>
            <a:r>
              <a:rPr sz="3050" spc="-19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050" spc="60" dirty="0">
                <a:solidFill>
                  <a:srgbClr val="2C13DE"/>
                </a:solidFill>
                <a:latin typeface="Calibri Light"/>
                <a:cs typeface="Calibri Light"/>
              </a:rPr>
              <a:t>ma</a:t>
            </a:r>
            <a:r>
              <a:rPr sz="3050" spc="65" dirty="0">
                <a:solidFill>
                  <a:srgbClr val="2C13DE"/>
                </a:solidFill>
                <a:latin typeface="Calibri Light"/>
                <a:cs typeface="Calibri Light"/>
              </a:rPr>
              <a:t>r</a:t>
            </a:r>
            <a:r>
              <a:rPr sz="3050" spc="10" dirty="0">
                <a:solidFill>
                  <a:srgbClr val="2C13DE"/>
                </a:solidFill>
                <a:latin typeface="Calibri Light"/>
                <a:cs typeface="Calibri Light"/>
              </a:rPr>
              <a:t>k</a:t>
            </a:r>
            <a:r>
              <a:rPr sz="3050" spc="20" dirty="0">
                <a:solidFill>
                  <a:srgbClr val="2C13DE"/>
                </a:solidFill>
                <a:latin typeface="Calibri Light"/>
                <a:cs typeface="Calibri Light"/>
              </a:rPr>
              <a:t>s</a:t>
            </a:r>
            <a:r>
              <a:rPr sz="3050" spc="5" dirty="0">
                <a:latin typeface="Calibri Light"/>
                <a:cs typeface="Calibri Light"/>
              </a:rPr>
              <a:t>;  </a:t>
            </a:r>
            <a:r>
              <a:rPr sz="3050" spc="60" dirty="0">
                <a:solidFill>
                  <a:srgbClr val="B80000"/>
                </a:solidFill>
                <a:latin typeface="Calibri Light"/>
                <a:cs typeface="Calibri Light"/>
              </a:rPr>
              <a:t>d</a:t>
            </a:r>
            <a:r>
              <a:rPr sz="3050" spc="55" dirty="0">
                <a:solidFill>
                  <a:srgbClr val="B80000"/>
                </a:solidFill>
                <a:latin typeface="Calibri Light"/>
                <a:cs typeface="Calibri Light"/>
              </a:rPr>
              <a:t>o</a:t>
            </a:r>
            <a:r>
              <a:rPr sz="3050" spc="60" dirty="0">
                <a:solidFill>
                  <a:srgbClr val="B80000"/>
                </a:solidFill>
                <a:latin typeface="Calibri Light"/>
                <a:cs typeface="Calibri Light"/>
              </a:rPr>
              <a:t>u</a:t>
            </a:r>
            <a:r>
              <a:rPr sz="3050" spc="-15" dirty="0">
                <a:solidFill>
                  <a:srgbClr val="B80000"/>
                </a:solidFill>
                <a:latin typeface="Calibri Light"/>
                <a:cs typeface="Calibri Light"/>
              </a:rPr>
              <a:t>b</a:t>
            </a:r>
            <a:r>
              <a:rPr sz="3050" spc="10" dirty="0">
                <a:solidFill>
                  <a:srgbClr val="B80000"/>
                </a:solidFill>
                <a:latin typeface="Calibri Light"/>
                <a:cs typeface="Calibri Light"/>
              </a:rPr>
              <a:t>le</a:t>
            </a:r>
            <a:r>
              <a:rPr sz="3050" spc="-254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050" spc="100" dirty="0">
                <a:solidFill>
                  <a:srgbClr val="2C13DE"/>
                </a:solidFill>
                <a:latin typeface="Calibri Light"/>
                <a:cs typeface="Calibri Light"/>
              </a:rPr>
              <a:t>P</a:t>
            </a:r>
            <a:r>
              <a:rPr sz="3050" spc="70" dirty="0">
                <a:solidFill>
                  <a:srgbClr val="2C13DE"/>
                </a:solidFill>
                <a:latin typeface="Calibri Light"/>
                <a:cs typeface="Calibri Light"/>
              </a:rPr>
              <a:t>i</a:t>
            </a:r>
            <a:r>
              <a:rPr sz="3050" spc="5" dirty="0">
                <a:latin typeface="Calibri Light"/>
                <a:cs typeface="Calibri Light"/>
              </a:rPr>
              <a:t>;  </a:t>
            </a:r>
            <a:r>
              <a:rPr sz="3050" spc="70" dirty="0">
                <a:solidFill>
                  <a:srgbClr val="B80000"/>
                </a:solidFill>
                <a:latin typeface="Calibri Light"/>
                <a:cs typeface="Calibri Light"/>
              </a:rPr>
              <a:t>i</a:t>
            </a:r>
            <a:r>
              <a:rPr sz="3050" spc="60" dirty="0">
                <a:solidFill>
                  <a:srgbClr val="B80000"/>
                </a:solidFill>
                <a:latin typeface="Calibri Light"/>
                <a:cs typeface="Calibri Light"/>
              </a:rPr>
              <a:t>n</a:t>
            </a:r>
            <a:r>
              <a:rPr sz="3050" spc="5" dirty="0">
                <a:solidFill>
                  <a:srgbClr val="B80000"/>
                </a:solidFill>
                <a:latin typeface="Calibri Light"/>
                <a:cs typeface="Calibri Light"/>
              </a:rPr>
              <a:t>t</a:t>
            </a:r>
            <a:r>
              <a:rPr sz="3050" spc="-19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050" spc="90" dirty="0">
                <a:solidFill>
                  <a:srgbClr val="2C13DE"/>
                </a:solidFill>
                <a:latin typeface="Calibri Light"/>
                <a:cs typeface="Calibri Light"/>
              </a:rPr>
              <a:t>s</a:t>
            </a:r>
            <a:r>
              <a:rPr sz="3050" spc="65" dirty="0">
                <a:solidFill>
                  <a:srgbClr val="2C13DE"/>
                </a:solidFill>
                <a:latin typeface="Calibri Light"/>
                <a:cs typeface="Calibri Light"/>
              </a:rPr>
              <a:t>u</a:t>
            </a:r>
            <a:r>
              <a:rPr sz="3050" spc="50" dirty="0">
                <a:solidFill>
                  <a:srgbClr val="2C13DE"/>
                </a:solidFill>
                <a:latin typeface="Calibri Light"/>
                <a:cs typeface="Calibri Light"/>
              </a:rPr>
              <a:t>M</a:t>
            </a:r>
            <a:r>
              <a:rPr sz="3050" spc="5" dirty="0">
                <a:latin typeface="Calibri Light"/>
                <a:cs typeface="Calibri Light"/>
              </a:rPr>
              <a:t>;  </a:t>
            </a:r>
            <a:r>
              <a:rPr sz="3050" spc="40" dirty="0">
                <a:solidFill>
                  <a:srgbClr val="B80000"/>
                </a:solidFill>
                <a:latin typeface="Calibri Light"/>
                <a:cs typeface="Calibri Light"/>
              </a:rPr>
              <a:t>char</a:t>
            </a:r>
            <a:r>
              <a:rPr sz="3050" spc="-9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050" spc="-5" dirty="0">
                <a:solidFill>
                  <a:srgbClr val="2C13DE"/>
                </a:solidFill>
                <a:latin typeface="Calibri Light"/>
                <a:cs typeface="Calibri Light"/>
              </a:rPr>
              <a:t>grade</a:t>
            </a:r>
            <a:r>
              <a:rPr sz="3050" spc="-5" dirty="0">
                <a:latin typeface="Calibri Light"/>
                <a:cs typeface="Calibri Light"/>
              </a:rPr>
              <a:t>;</a:t>
            </a:r>
            <a:endParaRPr sz="305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3050" spc="5" dirty="0">
                <a:latin typeface="Calibri Light"/>
                <a:cs typeface="Calibri Light"/>
              </a:rPr>
              <a:t>-</a:t>
            </a:r>
            <a:r>
              <a:rPr sz="3050" spc="15" dirty="0">
                <a:latin typeface="Calibri Light"/>
                <a:cs typeface="Calibri Light"/>
              </a:rPr>
              <a:t> </a:t>
            </a:r>
            <a:r>
              <a:rPr sz="3050" spc="10" dirty="0">
                <a:solidFill>
                  <a:srgbClr val="B80000"/>
                </a:solidFill>
                <a:latin typeface="Calibri Light"/>
                <a:cs typeface="Calibri Light"/>
              </a:rPr>
              <a:t>NOTE:</a:t>
            </a:r>
            <a:r>
              <a:rPr sz="3050" spc="-21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050" spc="-20" dirty="0">
                <a:solidFill>
                  <a:srgbClr val="B80000"/>
                </a:solidFill>
                <a:latin typeface="Calibri Light"/>
                <a:cs typeface="Calibri Light"/>
              </a:rPr>
              <a:t>Variable</a:t>
            </a:r>
            <a:r>
              <a:rPr sz="3050" spc="17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050" spc="-10" dirty="0">
                <a:solidFill>
                  <a:srgbClr val="B80000"/>
                </a:solidFill>
                <a:latin typeface="Calibri Light"/>
                <a:cs typeface="Calibri Light"/>
              </a:rPr>
              <a:t>names</a:t>
            </a:r>
            <a:r>
              <a:rPr sz="3050" spc="14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050" spc="-30" dirty="0">
                <a:solidFill>
                  <a:srgbClr val="B80000"/>
                </a:solidFill>
                <a:latin typeface="Calibri Light"/>
                <a:cs typeface="Calibri Light"/>
              </a:rPr>
              <a:t>are</a:t>
            </a:r>
            <a:r>
              <a:rPr sz="3050" spc="110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050" spc="-5" dirty="0">
                <a:solidFill>
                  <a:srgbClr val="B80000"/>
                </a:solidFill>
                <a:latin typeface="Calibri Light"/>
                <a:cs typeface="Calibri Light"/>
              </a:rPr>
              <a:t>case</a:t>
            </a:r>
            <a:r>
              <a:rPr sz="3050" spc="4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050" dirty="0">
                <a:solidFill>
                  <a:srgbClr val="B80000"/>
                </a:solidFill>
                <a:latin typeface="Calibri Light"/>
                <a:cs typeface="Calibri Light"/>
              </a:rPr>
              <a:t>sensitive</a:t>
            </a:r>
            <a:r>
              <a:rPr sz="3050" spc="180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050" spc="10" dirty="0">
                <a:solidFill>
                  <a:srgbClr val="B80000"/>
                </a:solidFill>
                <a:latin typeface="Calibri Light"/>
                <a:cs typeface="Calibri Light"/>
              </a:rPr>
              <a:t>in</a:t>
            </a:r>
            <a:r>
              <a:rPr sz="3050" spc="30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050" dirty="0">
                <a:solidFill>
                  <a:srgbClr val="B80000"/>
                </a:solidFill>
                <a:latin typeface="Calibri Light"/>
                <a:cs typeface="Calibri Light"/>
              </a:rPr>
              <a:t>C++</a:t>
            </a:r>
            <a:r>
              <a:rPr sz="3050" spc="95" dirty="0">
                <a:solidFill>
                  <a:srgbClr val="B80000"/>
                </a:solidFill>
                <a:latin typeface="Calibri Light"/>
                <a:cs typeface="Calibri Light"/>
              </a:rPr>
              <a:t> </a:t>
            </a:r>
            <a:r>
              <a:rPr sz="3050" spc="5" dirty="0">
                <a:solidFill>
                  <a:srgbClr val="B80000"/>
                </a:solidFill>
                <a:latin typeface="Calibri Light"/>
                <a:cs typeface="Calibri Light"/>
              </a:rPr>
              <a:t>??</a:t>
            </a:r>
            <a:endParaRPr sz="305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05993"/>
            <a:ext cx="45008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15" dirty="0"/>
              <a:t>Variable</a:t>
            </a:r>
            <a:r>
              <a:rPr sz="4400" u="none" spc="-175" dirty="0"/>
              <a:t> </a:t>
            </a:r>
            <a:r>
              <a:rPr sz="4400" u="none" spc="-5" dirty="0"/>
              <a:t>declaration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457" y="1177543"/>
            <a:ext cx="6483985" cy="42513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935" algn="l"/>
              </a:tabLst>
            </a:pPr>
            <a:r>
              <a:rPr sz="3350" dirty="0">
                <a:solidFill>
                  <a:srgbClr val="2E1BC6"/>
                </a:solidFill>
                <a:latin typeface="Calibri"/>
                <a:cs typeface="Calibri"/>
              </a:rPr>
              <a:t>C++</a:t>
            </a:r>
            <a:r>
              <a:rPr sz="3350" spc="9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350" spc="-10" dirty="0">
                <a:solidFill>
                  <a:srgbClr val="2E1BC6"/>
                </a:solidFill>
                <a:latin typeface="Calibri"/>
                <a:cs typeface="Calibri"/>
              </a:rPr>
              <a:t>is</a:t>
            </a:r>
            <a:r>
              <a:rPr sz="3350" spc="1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350" b="1" spc="5" dirty="0">
                <a:solidFill>
                  <a:srgbClr val="2E1BC6"/>
                </a:solidFill>
                <a:latin typeface="Calibri"/>
                <a:cs typeface="Calibri"/>
              </a:rPr>
              <a:t>case</a:t>
            </a:r>
            <a:r>
              <a:rPr sz="3350" b="1" spc="10" dirty="0">
                <a:solidFill>
                  <a:srgbClr val="2E1BC6"/>
                </a:solidFill>
                <a:latin typeface="Calibri"/>
                <a:cs typeface="Calibri"/>
              </a:rPr>
              <a:t> sensitive</a:t>
            </a:r>
            <a:endParaRPr sz="3350">
              <a:latin typeface="Calibri"/>
              <a:cs typeface="Calibri"/>
            </a:endParaRPr>
          </a:p>
          <a:p>
            <a:pPr marL="699135" lvl="1" indent="-229235" algn="just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9135" algn="l"/>
              </a:tabLst>
            </a:pPr>
            <a:r>
              <a:rPr sz="3350" spc="-5" dirty="0">
                <a:latin typeface="Calibri"/>
                <a:cs typeface="Calibri"/>
              </a:rPr>
              <a:t>Example:</a:t>
            </a:r>
            <a:endParaRPr sz="3350">
              <a:latin typeface="Calibri"/>
              <a:cs typeface="Calibri"/>
            </a:endParaRPr>
          </a:p>
          <a:p>
            <a:pPr marL="1843405" marR="3698240" algn="just">
              <a:lnSpc>
                <a:spcPts val="4210"/>
              </a:lnSpc>
              <a:spcBef>
                <a:spcPts val="95"/>
              </a:spcBef>
            </a:pPr>
            <a:r>
              <a:rPr sz="3350" spc="-5" dirty="0">
                <a:solidFill>
                  <a:srgbClr val="B80000"/>
                </a:solidFill>
                <a:latin typeface="Calibri"/>
                <a:cs typeface="Calibri"/>
              </a:rPr>
              <a:t>area </a:t>
            </a:r>
            <a:r>
              <a:rPr sz="335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350" spc="-10" dirty="0">
                <a:solidFill>
                  <a:srgbClr val="B80000"/>
                </a:solidFill>
                <a:latin typeface="Calibri"/>
                <a:cs typeface="Calibri"/>
              </a:rPr>
              <a:t>Area </a:t>
            </a:r>
            <a:r>
              <a:rPr sz="3350" spc="-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350" spc="15" dirty="0">
                <a:solidFill>
                  <a:srgbClr val="B80000"/>
                </a:solidFill>
                <a:latin typeface="Calibri"/>
                <a:cs typeface="Calibri"/>
              </a:rPr>
              <a:t>A</a:t>
            </a:r>
            <a:r>
              <a:rPr sz="3350" spc="-30" dirty="0">
                <a:solidFill>
                  <a:srgbClr val="B80000"/>
                </a:solidFill>
                <a:latin typeface="Calibri"/>
                <a:cs typeface="Calibri"/>
              </a:rPr>
              <a:t>R</a:t>
            </a:r>
            <a:r>
              <a:rPr sz="3350" spc="5" dirty="0">
                <a:solidFill>
                  <a:srgbClr val="B80000"/>
                </a:solidFill>
                <a:latin typeface="Calibri"/>
                <a:cs typeface="Calibri"/>
              </a:rPr>
              <a:t>EA</a:t>
            </a:r>
            <a:endParaRPr sz="3350">
              <a:latin typeface="Calibri"/>
              <a:cs typeface="Calibri"/>
            </a:endParaRPr>
          </a:p>
          <a:p>
            <a:pPr marL="1843405">
              <a:lnSpc>
                <a:spcPts val="3950"/>
              </a:lnSpc>
            </a:pPr>
            <a:r>
              <a:rPr sz="3350" spc="-5" dirty="0">
                <a:solidFill>
                  <a:srgbClr val="B80000"/>
                </a:solidFill>
                <a:latin typeface="Calibri"/>
                <a:cs typeface="Calibri"/>
              </a:rPr>
              <a:t>ArEa</a:t>
            </a:r>
            <a:endParaRPr sz="3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Calibri"/>
              <a:cs typeface="Calibri"/>
            </a:endParaRPr>
          </a:p>
          <a:p>
            <a:pPr marL="699135">
              <a:lnSpc>
                <a:spcPct val="100000"/>
              </a:lnSpc>
              <a:spcBef>
                <a:spcPts val="5"/>
              </a:spcBef>
            </a:pPr>
            <a:r>
              <a:rPr sz="3350" dirty="0">
                <a:solidFill>
                  <a:srgbClr val="2E1BC6"/>
                </a:solidFill>
                <a:latin typeface="Calibri"/>
                <a:cs typeface="Calibri"/>
              </a:rPr>
              <a:t>are</a:t>
            </a:r>
            <a:r>
              <a:rPr sz="3350" spc="2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350" spc="5" dirty="0">
                <a:solidFill>
                  <a:srgbClr val="2E1BC6"/>
                </a:solidFill>
                <a:latin typeface="Calibri"/>
                <a:cs typeface="Calibri"/>
              </a:rPr>
              <a:t>all</a:t>
            </a:r>
            <a:r>
              <a:rPr sz="3350" spc="-4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350" dirty="0">
                <a:solidFill>
                  <a:srgbClr val="2E1BC6"/>
                </a:solidFill>
                <a:latin typeface="Calibri"/>
                <a:cs typeface="Calibri"/>
              </a:rPr>
              <a:t>seen</a:t>
            </a:r>
            <a:r>
              <a:rPr sz="3350" spc="7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350" spc="25" dirty="0">
                <a:solidFill>
                  <a:srgbClr val="2E1BC6"/>
                </a:solidFill>
                <a:latin typeface="Calibri"/>
                <a:cs typeface="Calibri"/>
              </a:rPr>
              <a:t>as</a:t>
            </a:r>
            <a:r>
              <a:rPr sz="3350" spc="-3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350" b="1" u="heavy" spc="-10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different</a:t>
            </a:r>
            <a:r>
              <a:rPr sz="3350" b="1" spc="16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350" dirty="0">
                <a:solidFill>
                  <a:srgbClr val="2E1BC6"/>
                </a:solidFill>
                <a:latin typeface="Calibri"/>
                <a:cs typeface="Calibri"/>
              </a:rPr>
              <a:t>variables</a:t>
            </a:r>
            <a:endParaRPr sz="3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77" y="129539"/>
            <a:ext cx="18973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15" dirty="0"/>
              <a:t>C</a:t>
            </a:r>
            <a:r>
              <a:rPr sz="4400" u="none" spc="-35" dirty="0"/>
              <a:t> </a:t>
            </a:r>
            <a:r>
              <a:rPr sz="4400" u="none" spc="10" dirty="0"/>
              <a:t>vs</a:t>
            </a:r>
            <a:r>
              <a:rPr sz="4400" u="none" spc="-120" dirty="0"/>
              <a:t> </a:t>
            </a:r>
            <a:r>
              <a:rPr sz="4400" u="none" spc="10" dirty="0"/>
              <a:t>C++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68275" y="867296"/>
            <a:ext cx="8009255" cy="509397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970"/>
              </a:spcBef>
              <a:buSzPct val="111940"/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3350" dirty="0">
                <a:solidFill>
                  <a:srgbClr val="B80000"/>
                </a:solidFill>
                <a:latin typeface="Calibri"/>
                <a:cs typeface="Calibri"/>
              </a:rPr>
              <a:t>Advantages:</a:t>
            </a:r>
            <a:endParaRPr sz="3350">
              <a:latin typeface="Calibri"/>
              <a:cs typeface="Calibri"/>
            </a:endParaRPr>
          </a:p>
          <a:p>
            <a:pPr marL="927735" lvl="1" indent="-514984">
              <a:lnSpc>
                <a:spcPct val="100000"/>
              </a:lnSpc>
              <a:spcBef>
                <a:spcPts val="2115"/>
              </a:spcBef>
              <a:buSzPct val="110000"/>
              <a:buFont typeface="Arial MT"/>
              <a:buChar char="•"/>
              <a:tabLst>
                <a:tab pos="927735" algn="l"/>
                <a:tab pos="928369" algn="l"/>
              </a:tabLst>
            </a:pPr>
            <a:r>
              <a:rPr sz="3000" spc="-15" dirty="0">
                <a:latin typeface="Calibri"/>
                <a:cs typeface="Calibri"/>
              </a:rPr>
              <a:t>1.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C13DE"/>
                </a:solidFill>
                <a:latin typeface="Calibri"/>
                <a:cs typeface="Calibri"/>
              </a:rPr>
              <a:t>Faster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development</a:t>
            </a:r>
            <a:r>
              <a:rPr sz="3000" spc="-8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time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(code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reuse)</a:t>
            </a:r>
            <a:endParaRPr sz="3000">
              <a:latin typeface="Calibri"/>
              <a:cs typeface="Calibri"/>
            </a:endParaRPr>
          </a:p>
          <a:p>
            <a:pPr marL="927735" lvl="1" indent="-514984">
              <a:lnSpc>
                <a:spcPct val="100000"/>
              </a:lnSpc>
              <a:spcBef>
                <a:spcPts val="2030"/>
              </a:spcBef>
              <a:buSzPct val="110000"/>
              <a:buFont typeface="Arial MT"/>
              <a:buChar char="•"/>
              <a:tabLst>
                <a:tab pos="927735" algn="l"/>
                <a:tab pos="928369" algn="l"/>
              </a:tabLst>
            </a:pPr>
            <a:r>
              <a:rPr sz="3000" spc="-15" dirty="0">
                <a:latin typeface="Calibri"/>
                <a:cs typeface="Calibri"/>
              </a:rPr>
              <a:t>2.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C13DE"/>
                </a:solidFill>
                <a:latin typeface="Calibri"/>
                <a:cs typeface="Calibri"/>
              </a:rPr>
              <a:t>Creating</a:t>
            </a:r>
            <a:r>
              <a:rPr sz="3000" spc="7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/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using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new</a:t>
            </a:r>
            <a:r>
              <a:rPr sz="3000" spc="2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C13DE"/>
                </a:solidFill>
                <a:latin typeface="Calibri"/>
                <a:cs typeface="Calibri"/>
              </a:rPr>
              <a:t>data types</a:t>
            </a:r>
            <a:r>
              <a:rPr sz="3000" spc="4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easier</a:t>
            </a:r>
            <a:endParaRPr sz="3000">
              <a:latin typeface="Calibri"/>
              <a:cs typeface="Calibri"/>
            </a:endParaRPr>
          </a:p>
          <a:p>
            <a:pPr marL="927735" lvl="1" indent="-514984">
              <a:lnSpc>
                <a:spcPct val="100000"/>
              </a:lnSpc>
              <a:spcBef>
                <a:spcPts val="2035"/>
              </a:spcBef>
              <a:buSzPct val="110000"/>
              <a:buFont typeface="Arial MT"/>
              <a:buChar char="•"/>
              <a:tabLst>
                <a:tab pos="927735" algn="l"/>
                <a:tab pos="928369" algn="l"/>
              </a:tabLst>
            </a:pPr>
            <a:r>
              <a:rPr sz="3000" spc="-15" dirty="0">
                <a:solidFill>
                  <a:srgbClr val="2C13DE"/>
                </a:solidFill>
                <a:latin typeface="Calibri"/>
                <a:cs typeface="Calibri"/>
              </a:rPr>
              <a:t>3.</a:t>
            </a:r>
            <a:r>
              <a:rPr sz="3000" spc="-2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C13DE"/>
                </a:solidFill>
                <a:latin typeface="Calibri"/>
                <a:cs typeface="Calibri"/>
              </a:rPr>
              <a:t>Easier 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memory</a:t>
            </a:r>
            <a:r>
              <a:rPr sz="3000" spc="4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management</a:t>
            </a:r>
            <a:endParaRPr sz="3000">
              <a:latin typeface="Calibri"/>
              <a:cs typeface="Calibri"/>
            </a:endParaRPr>
          </a:p>
          <a:p>
            <a:pPr marL="927735" lvl="1" indent="-514984">
              <a:lnSpc>
                <a:spcPct val="100000"/>
              </a:lnSpc>
              <a:spcBef>
                <a:spcPts val="2035"/>
              </a:spcBef>
              <a:buSzPct val="110000"/>
              <a:buFont typeface="Arial MT"/>
              <a:buChar char="•"/>
              <a:tabLst>
                <a:tab pos="927735" algn="l"/>
                <a:tab pos="928369" algn="l"/>
              </a:tabLst>
            </a:pPr>
            <a:r>
              <a:rPr sz="3000" spc="-15" dirty="0">
                <a:latin typeface="Calibri"/>
                <a:cs typeface="Calibri"/>
              </a:rPr>
              <a:t>4.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C13DE"/>
                </a:solidFill>
                <a:latin typeface="Calibri"/>
                <a:cs typeface="Calibri"/>
              </a:rPr>
              <a:t>Stricter</a:t>
            </a:r>
            <a:r>
              <a:rPr sz="3000" spc="8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C13DE"/>
                </a:solidFill>
                <a:latin typeface="Calibri"/>
                <a:cs typeface="Calibri"/>
              </a:rPr>
              <a:t>syntax</a:t>
            </a:r>
            <a:r>
              <a:rPr sz="3000" spc="-4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C13DE"/>
                </a:solidFill>
                <a:latin typeface="Calibri"/>
                <a:cs typeface="Calibri"/>
              </a:rPr>
              <a:t>type</a:t>
            </a:r>
            <a:r>
              <a:rPr sz="3000" spc="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checking</a:t>
            </a:r>
            <a:r>
              <a:rPr sz="3000" spc="1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=&gt;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B80000"/>
                </a:solidFill>
                <a:latin typeface="Calibri"/>
                <a:cs typeface="Calibri"/>
              </a:rPr>
              <a:t>less</a:t>
            </a:r>
            <a:r>
              <a:rPr sz="3000" spc="-5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B80000"/>
                </a:solidFill>
                <a:latin typeface="Calibri"/>
                <a:cs typeface="Calibri"/>
              </a:rPr>
              <a:t>bugs</a:t>
            </a:r>
            <a:endParaRPr sz="3000">
              <a:latin typeface="Calibri"/>
              <a:cs typeface="Calibri"/>
            </a:endParaRPr>
          </a:p>
          <a:p>
            <a:pPr marL="927735" lvl="1" indent="-514984">
              <a:lnSpc>
                <a:spcPct val="100000"/>
              </a:lnSpc>
              <a:spcBef>
                <a:spcPts val="2030"/>
              </a:spcBef>
              <a:buSzPct val="110000"/>
              <a:buFont typeface="Arial MT"/>
              <a:buChar char="•"/>
              <a:tabLst>
                <a:tab pos="927735" algn="l"/>
                <a:tab pos="928369" algn="l"/>
              </a:tabLst>
            </a:pPr>
            <a:r>
              <a:rPr sz="3000" spc="-15" dirty="0">
                <a:latin typeface="Calibri"/>
                <a:cs typeface="Calibri"/>
              </a:rPr>
              <a:t>5. </a:t>
            </a:r>
            <a:r>
              <a:rPr sz="3000" spc="-10" dirty="0">
                <a:latin typeface="Calibri"/>
                <a:cs typeface="Calibri"/>
              </a:rPr>
              <a:t>Easier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implement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Data</a:t>
            </a:r>
            <a:r>
              <a:rPr sz="3000" spc="-2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C13DE"/>
                </a:solidFill>
                <a:latin typeface="Calibri"/>
                <a:cs typeface="Calibri"/>
              </a:rPr>
              <a:t>hiding</a:t>
            </a:r>
            <a:endParaRPr sz="3000">
              <a:latin typeface="Calibri"/>
              <a:cs typeface="Calibri"/>
            </a:endParaRPr>
          </a:p>
          <a:p>
            <a:pPr marL="927735" lvl="1" indent="-514984">
              <a:lnSpc>
                <a:spcPct val="100000"/>
              </a:lnSpc>
              <a:spcBef>
                <a:spcPts val="2110"/>
              </a:spcBef>
              <a:buSzPct val="110000"/>
              <a:buFont typeface="Arial MT"/>
              <a:buChar char="•"/>
              <a:tabLst>
                <a:tab pos="927735" algn="l"/>
                <a:tab pos="928369" algn="l"/>
              </a:tabLst>
            </a:pPr>
            <a:r>
              <a:rPr sz="3000" spc="-15" dirty="0">
                <a:solidFill>
                  <a:srgbClr val="2C13DE"/>
                </a:solidFill>
                <a:latin typeface="Calibri"/>
                <a:cs typeface="Calibri"/>
              </a:rPr>
              <a:t>6.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Object</a:t>
            </a:r>
            <a:r>
              <a:rPr sz="3000" spc="-3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C13DE"/>
                </a:solidFill>
                <a:latin typeface="Calibri"/>
                <a:cs typeface="Calibri"/>
              </a:rPr>
              <a:t>Oriented </a:t>
            </a:r>
            <a:r>
              <a:rPr sz="3000" spc="-5" dirty="0">
                <a:solidFill>
                  <a:srgbClr val="2C13DE"/>
                </a:solidFill>
                <a:latin typeface="Calibri"/>
                <a:cs typeface="Calibri"/>
              </a:rPr>
              <a:t>concepts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52094"/>
            <a:ext cx="46958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5" dirty="0"/>
              <a:t>Declaring</a:t>
            </a:r>
            <a:r>
              <a:rPr sz="4400" u="none" spc="-95" dirty="0"/>
              <a:t> </a:t>
            </a:r>
            <a:r>
              <a:rPr sz="4400" u="none" spc="-10" dirty="0"/>
              <a:t>Variables…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657" y="1087924"/>
            <a:ext cx="8261350" cy="27190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dirty="0">
                <a:solidFill>
                  <a:srgbClr val="2C13DE"/>
                </a:solidFill>
                <a:latin typeface="Calibri"/>
                <a:cs typeface="Calibri"/>
              </a:rPr>
              <a:t>When</a:t>
            </a:r>
            <a:r>
              <a:rPr sz="2750" spc="8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2C13DE"/>
                </a:solidFill>
                <a:latin typeface="Calibri"/>
                <a:cs typeface="Calibri"/>
              </a:rPr>
              <a:t>we</a:t>
            </a:r>
            <a:r>
              <a:rPr sz="2750" spc="8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2C13DE"/>
                </a:solidFill>
                <a:latin typeface="Calibri"/>
                <a:cs typeface="Calibri"/>
              </a:rPr>
              <a:t>declare</a:t>
            </a:r>
            <a:r>
              <a:rPr sz="2750" spc="9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2C13DE"/>
                </a:solidFill>
                <a:latin typeface="Calibri"/>
                <a:cs typeface="Calibri"/>
              </a:rPr>
              <a:t>a</a:t>
            </a:r>
            <a:r>
              <a:rPr sz="2750" spc="2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2C13DE"/>
                </a:solidFill>
                <a:latin typeface="Calibri"/>
                <a:cs typeface="Calibri"/>
              </a:rPr>
              <a:t>variable,</a:t>
            </a:r>
            <a:r>
              <a:rPr sz="2750" spc="17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2C13DE"/>
                </a:solidFill>
                <a:latin typeface="Calibri"/>
                <a:cs typeface="Calibri"/>
              </a:rPr>
              <a:t>what</a:t>
            </a:r>
            <a:r>
              <a:rPr sz="2750" spc="9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2C13DE"/>
                </a:solidFill>
                <a:latin typeface="Calibri"/>
                <a:cs typeface="Calibri"/>
              </a:rPr>
              <a:t>happens</a:t>
            </a:r>
            <a:r>
              <a:rPr sz="2750" spc="229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2C13DE"/>
                </a:solidFill>
                <a:latin typeface="Calibri"/>
                <a:cs typeface="Calibri"/>
              </a:rPr>
              <a:t>?</a:t>
            </a:r>
            <a:endParaRPr sz="2750">
              <a:latin typeface="Calibri"/>
              <a:cs typeface="Calibri"/>
            </a:endParaRPr>
          </a:p>
          <a:p>
            <a:pPr marL="699135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spc="-5" dirty="0">
                <a:latin typeface="Calibri"/>
                <a:cs typeface="Calibri"/>
              </a:rPr>
              <a:t>Memory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allocation</a:t>
            </a:r>
            <a:endParaRPr sz="3000">
              <a:latin typeface="Calibri"/>
              <a:cs typeface="Calibri"/>
            </a:endParaRPr>
          </a:p>
          <a:p>
            <a:pPr marL="1156335" lvl="2" indent="-22923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1156970" algn="l"/>
              </a:tabLst>
            </a:pPr>
            <a:r>
              <a:rPr sz="3000" spc="-5" dirty="0">
                <a:latin typeface="Calibri"/>
                <a:cs typeface="Calibri"/>
              </a:rPr>
              <a:t>How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much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memory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</a:t>
            </a:r>
            <a:r>
              <a:rPr sz="3000" i="1" spc="-10" dirty="0">
                <a:solidFill>
                  <a:srgbClr val="2C13DE"/>
                </a:solidFill>
                <a:latin typeface="Calibri"/>
                <a:cs typeface="Calibri"/>
              </a:rPr>
              <a:t>data</a:t>
            </a:r>
            <a:r>
              <a:rPr sz="3000" i="1" spc="-6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2C13DE"/>
                </a:solidFill>
                <a:latin typeface="Calibri"/>
                <a:cs typeface="Calibri"/>
              </a:rPr>
              <a:t>type</a:t>
            </a:r>
            <a:r>
              <a:rPr sz="3000" dirty="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  <a:p>
            <a:pPr marL="699135" lvl="1" indent="-228600">
              <a:lnSpc>
                <a:spcPct val="100000"/>
              </a:lnSpc>
              <a:spcBef>
                <a:spcPts val="2855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spc="-5" dirty="0">
                <a:solidFill>
                  <a:srgbClr val="2E1BC6"/>
                </a:solidFill>
                <a:latin typeface="Calibri"/>
                <a:cs typeface="Calibri"/>
              </a:rPr>
              <a:t>Memory</a:t>
            </a:r>
            <a:r>
              <a:rPr sz="3000" spc="6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E1BC6"/>
                </a:solidFill>
                <a:latin typeface="Calibri"/>
                <a:cs typeface="Calibri"/>
              </a:rPr>
              <a:t>associated</a:t>
            </a:r>
            <a:r>
              <a:rPr sz="3000" spc="-8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with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E1BC6"/>
                </a:solidFill>
                <a:latin typeface="Calibri"/>
                <a:cs typeface="Calibri"/>
              </a:rPr>
              <a:t>name</a:t>
            </a:r>
            <a:r>
              <a:rPr sz="3000" spc="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(variable</a:t>
            </a:r>
            <a:r>
              <a:rPr sz="3000" spc="8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name)</a:t>
            </a:r>
            <a:endParaRPr sz="3000">
              <a:latin typeface="Calibri"/>
              <a:cs typeface="Calibri"/>
            </a:endParaRPr>
          </a:p>
          <a:p>
            <a:pPr marL="699135" lvl="1" indent="-22860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spc="10" dirty="0">
                <a:latin typeface="Calibri"/>
                <a:cs typeface="Calibri"/>
              </a:rPr>
              <a:t>The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E1BC6"/>
                </a:solidFill>
                <a:latin typeface="Calibri"/>
                <a:cs typeface="Calibri"/>
              </a:rPr>
              <a:t>allocated</a:t>
            </a:r>
            <a:r>
              <a:rPr sz="3000" spc="-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E1BC6"/>
                </a:solidFill>
                <a:latin typeface="Calibri"/>
                <a:cs typeface="Calibri"/>
              </a:rPr>
              <a:t>space</a:t>
            </a:r>
            <a:r>
              <a:rPr sz="3000" spc="-1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unique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2E1BC6"/>
                </a:solidFill>
                <a:latin typeface="Calibri"/>
                <a:cs typeface="Calibri"/>
              </a:rPr>
              <a:t>address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5020" y="4972303"/>
            <a:ext cx="81406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5" dirty="0">
                <a:solidFill>
                  <a:srgbClr val="2C13DE"/>
                </a:solidFill>
                <a:latin typeface="Calibri"/>
                <a:cs typeface="Calibri"/>
              </a:rPr>
              <a:t>M</a:t>
            </a:r>
            <a:r>
              <a:rPr sz="2400" b="1" spc="5" dirty="0">
                <a:solidFill>
                  <a:srgbClr val="2C13DE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2C13DE"/>
                </a:solidFill>
                <a:latin typeface="Calibri"/>
                <a:cs typeface="Calibri"/>
              </a:rPr>
              <a:t>rk</a:t>
            </a:r>
            <a:r>
              <a:rPr sz="2400" b="1" dirty="0">
                <a:solidFill>
                  <a:srgbClr val="2C13DE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9159" y="6193472"/>
            <a:ext cx="475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20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6426" y="5414962"/>
            <a:ext cx="2276475" cy="752475"/>
          </a:xfrm>
          <a:prstGeom prst="rect">
            <a:avLst/>
          </a:prstGeom>
          <a:ln w="28575">
            <a:solidFill>
              <a:srgbClr val="2C13DE"/>
            </a:solidFill>
          </a:ln>
        </p:spPr>
        <p:txBody>
          <a:bodyPr vert="horz" wrap="square" lIns="0" tIns="18542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460"/>
              </a:spcBef>
            </a:pPr>
            <a:r>
              <a:rPr sz="2150" b="1" spc="5" dirty="0">
                <a:latin typeface="Calibri"/>
                <a:cs typeface="Calibri"/>
              </a:rPr>
              <a:t>%$^%$%$*^%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3777" y="5528945"/>
            <a:ext cx="163703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10" dirty="0">
                <a:solidFill>
                  <a:srgbClr val="B80000"/>
                </a:solidFill>
                <a:latin typeface="Calibri"/>
                <a:cs typeface="Calibri"/>
              </a:rPr>
              <a:t>int</a:t>
            </a:r>
            <a:r>
              <a:rPr sz="3000" b="1" spc="-5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C13DE"/>
                </a:solidFill>
                <a:latin typeface="Calibri"/>
                <a:cs typeface="Calibri"/>
              </a:rPr>
              <a:t>Marks;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5098" y="5654465"/>
            <a:ext cx="1219200" cy="285750"/>
          </a:xfrm>
          <a:custGeom>
            <a:avLst/>
            <a:gdLst/>
            <a:ahLst/>
            <a:cxnLst/>
            <a:rect l="l" t="t" r="r" b="b"/>
            <a:pathLst>
              <a:path w="1219200" h="285750">
                <a:moveTo>
                  <a:pt x="1078271" y="166713"/>
                </a:moveTo>
                <a:lnTo>
                  <a:pt x="944245" y="240975"/>
                </a:lnTo>
                <a:lnTo>
                  <a:pt x="937009" y="247099"/>
                </a:lnTo>
                <a:lnTo>
                  <a:pt x="932846" y="255231"/>
                </a:lnTo>
                <a:lnTo>
                  <a:pt x="932064" y="264325"/>
                </a:lnTo>
                <a:lnTo>
                  <a:pt x="934974" y="273335"/>
                </a:lnTo>
                <a:lnTo>
                  <a:pt x="941085" y="280538"/>
                </a:lnTo>
                <a:lnTo>
                  <a:pt x="949197" y="284689"/>
                </a:lnTo>
                <a:lnTo>
                  <a:pt x="958262" y="285486"/>
                </a:lnTo>
                <a:lnTo>
                  <a:pt x="967231" y="282631"/>
                </a:lnTo>
                <a:lnTo>
                  <a:pt x="1176318" y="166833"/>
                </a:lnTo>
                <a:lnTo>
                  <a:pt x="1078271" y="166713"/>
                </a:lnTo>
                <a:close/>
              </a:path>
              <a:path w="1219200" h="285750">
                <a:moveTo>
                  <a:pt x="1121164" y="142946"/>
                </a:moveTo>
                <a:lnTo>
                  <a:pt x="1078271" y="166713"/>
                </a:lnTo>
                <a:lnTo>
                  <a:pt x="1170177" y="166833"/>
                </a:lnTo>
                <a:lnTo>
                  <a:pt x="1170186" y="163823"/>
                </a:lnTo>
                <a:lnTo>
                  <a:pt x="1158621" y="163823"/>
                </a:lnTo>
                <a:lnTo>
                  <a:pt x="1121164" y="142946"/>
                </a:lnTo>
                <a:close/>
              </a:path>
              <a:path w="1219200" h="285750">
                <a:moveTo>
                  <a:pt x="958641" y="0"/>
                </a:moveTo>
                <a:lnTo>
                  <a:pt x="949563" y="774"/>
                </a:lnTo>
                <a:lnTo>
                  <a:pt x="941413" y="4901"/>
                </a:lnTo>
                <a:lnTo>
                  <a:pt x="935227" y="12083"/>
                </a:lnTo>
                <a:lnTo>
                  <a:pt x="932372" y="21094"/>
                </a:lnTo>
                <a:lnTo>
                  <a:pt x="933148" y="30192"/>
                </a:lnTo>
                <a:lnTo>
                  <a:pt x="937281" y="38335"/>
                </a:lnTo>
                <a:lnTo>
                  <a:pt x="944499" y="44481"/>
                </a:lnTo>
                <a:lnTo>
                  <a:pt x="1078358" y="119088"/>
                </a:lnTo>
                <a:lnTo>
                  <a:pt x="1170304" y="119208"/>
                </a:lnTo>
                <a:lnTo>
                  <a:pt x="1170177" y="166833"/>
                </a:lnTo>
                <a:lnTo>
                  <a:pt x="1176318" y="166833"/>
                </a:lnTo>
                <a:lnTo>
                  <a:pt x="1219200" y="143084"/>
                </a:lnTo>
                <a:lnTo>
                  <a:pt x="967613" y="2876"/>
                </a:lnTo>
                <a:lnTo>
                  <a:pt x="958641" y="0"/>
                </a:lnTo>
                <a:close/>
              </a:path>
              <a:path w="1219200" h="285750">
                <a:moveTo>
                  <a:pt x="126" y="117684"/>
                </a:moveTo>
                <a:lnTo>
                  <a:pt x="0" y="165309"/>
                </a:lnTo>
                <a:lnTo>
                  <a:pt x="1078271" y="166713"/>
                </a:lnTo>
                <a:lnTo>
                  <a:pt x="1121164" y="142946"/>
                </a:lnTo>
                <a:lnTo>
                  <a:pt x="1078358" y="119088"/>
                </a:lnTo>
                <a:lnTo>
                  <a:pt x="126" y="117684"/>
                </a:lnTo>
                <a:close/>
              </a:path>
              <a:path w="1219200" h="285750">
                <a:moveTo>
                  <a:pt x="1158621" y="122192"/>
                </a:moveTo>
                <a:lnTo>
                  <a:pt x="1121164" y="142946"/>
                </a:lnTo>
                <a:lnTo>
                  <a:pt x="1158621" y="163823"/>
                </a:lnTo>
                <a:lnTo>
                  <a:pt x="1158621" y="122192"/>
                </a:lnTo>
                <a:close/>
              </a:path>
              <a:path w="1219200" h="285750">
                <a:moveTo>
                  <a:pt x="1170297" y="122192"/>
                </a:moveTo>
                <a:lnTo>
                  <a:pt x="1158621" y="122192"/>
                </a:lnTo>
                <a:lnTo>
                  <a:pt x="1158621" y="163823"/>
                </a:lnTo>
                <a:lnTo>
                  <a:pt x="1170186" y="163823"/>
                </a:lnTo>
                <a:lnTo>
                  <a:pt x="1170297" y="122192"/>
                </a:lnTo>
                <a:close/>
              </a:path>
              <a:path w="1219200" h="285750">
                <a:moveTo>
                  <a:pt x="1078358" y="119088"/>
                </a:moveTo>
                <a:lnTo>
                  <a:pt x="1121164" y="142946"/>
                </a:lnTo>
                <a:lnTo>
                  <a:pt x="1158621" y="122192"/>
                </a:lnTo>
                <a:lnTo>
                  <a:pt x="1170297" y="122192"/>
                </a:lnTo>
                <a:lnTo>
                  <a:pt x="1170304" y="119208"/>
                </a:lnTo>
                <a:lnTo>
                  <a:pt x="1078358" y="119088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76860"/>
            <a:ext cx="64135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10" dirty="0"/>
              <a:t>Declaration</a:t>
            </a:r>
            <a:r>
              <a:rPr sz="4400" u="none" spc="-90" dirty="0"/>
              <a:t> </a:t>
            </a:r>
            <a:r>
              <a:rPr sz="4400" u="none" spc="20" dirty="0"/>
              <a:t>and</a:t>
            </a:r>
            <a:r>
              <a:rPr sz="4400" u="none" spc="-90" dirty="0"/>
              <a:t> </a:t>
            </a:r>
            <a:r>
              <a:rPr sz="4400" u="none" spc="-5" dirty="0"/>
              <a:t>initialization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1435417"/>
            <a:ext cx="102552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15" dirty="0">
                <a:latin typeface="Calibri"/>
                <a:cs typeface="Calibri"/>
              </a:rPr>
              <a:t>int</a:t>
            </a:r>
            <a:r>
              <a:rPr sz="2150" b="1" spc="-65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a</a:t>
            </a:r>
            <a:r>
              <a:rPr sz="2150" b="1" spc="50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=</a:t>
            </a:r>
            <a:r>
              <a:rPr sz="2150" b="1" spc="-25" dirty="0">
                <a:latin typeface="Calibri"/>
                <a:cs typeface="Calibri"/>
              </a:rPr>
              <a:t> </a:t>
            </a:r>
            <a:r>
              <a:rPr sz="2150" b="1" spc="20" dirty="0">
                <a:latin typeface="Calibri"/>
                <a:cs typeface="Calibri"/>
              </a:rPr>
              <a:t>7;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2293238"/>
            <a:ext cx="103505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spc="15" dirty="0">
                <a:latin typeface="Calibri"/>
                <a:cs typeface="Calibri"/>
              </a:rPr>
              <a:t>int</a:t>
            </a:r>
            <a:r>
              <a:rPr sz="2150" b="1" spc="-65" dirty="0">
                <a:latin typeface="Calibri"/>
                <a:cs typeface="Calibri"/>
              </a:rPr>
              <a:t> </a:t>
            </a:r>
            <a:r>
              <a:rPr sz="2150" b="1" spc="15" dirty="0">
                <a:latin typeface="Calibri"/>
                <a:cs typeface="Calibri"/>
              </a:rPr>
              <a:t>b</a:t>
            </a:r>
            <a:r>
              <a:rPr sz="2150" b="1" spc="30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=</a:t>
            </a:r>
            <a:r>
              <a:rPr sz="2150" b="1" spc="-25" dirty="0">
                <a:latin typeface="Calibri"/>
                <a:cs typeface="Calibri"/>
              </a:rPr>
              <a:t> </a:t>
            </a:r>
            <a:r>
              <a:rPr sz="2150" b="1" spc="15" dirty="0">
                <a:latin typeface="Calibri"/>
                <a:cs typeface="Calibri"/>
              </a:rPr>
              <a:t>9;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3152203"/>
            <a:ext cx="131889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5" dirty="0">
                <a:latin typeface="Calibri"/>
                <a:cs typeface="Calibri"/>
              </a:rPr>
              <a:t>char</a:t>
            </a:r>
            <a:r>
              <a:rPr sz="2150" b="1" spc="55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c</a:t>
            </a:r>
            <a:r>
              <a:rPr sz="2150" b="1" spc="-5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=</a:t>
            </a:r>
            <a:r>
              <a:rPr sz="2150" b="1" spc="-20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'a';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575" y="4010723"/>
            <a:ext cx="172847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25" dirty="0">
                <a:latin typeface="Calibri"/>
                <a:cs typeface="Calibri"/>
              </a:rPr>
              <a:t>double</a:t>
            </a:r>
            <a:r>
              <a:rPr sz="2150" b="1" spc="-100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x</a:t>
            </a:r>
            <a:r>
              <a:rPr sz="2150" b="1" spc="65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=</a:t>
            </a:r>
            <a:r>
              <a:rPr sz="2150" b="1" spc="-20" dirty="0">
                <a:latin typeface="Calibri"/>
                <a:cs typeface="Calibri"/>
              </a:rPr>
              <a:t> </a:t>
            </a:r>
            <a:r>
              <a:rPr sz="2150" b="1" spc="20" dirty="0">
                <a:latin typeface="Calibri"/>
                <a:cs typeface="Calibri"/>
              </a:rPr>
              <a:t>1.2;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575" y="4869116"/>
            <a:ext cx="299339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10" dirty="0">
                <a:latin typeface="Calibri"/>
                <a:cs typeface="Calibri"/>
              </a:rPr>
              <a:t>string</a:t>
            </a:r>
            <a:r>
              <a:rPr sz="2150" b="1" spc="-40" dirty="0">
                <a:latin typeface="Calibri"/>
                <a:cs typeface="Calibri"/>
              </a:rPr>
              <a:t> </a:t>
            </a:r>
            <a:r>
              <a:rPr sz="2150" b="1" spc="25" dirty="0">
                <a:latin typeface="Calibri"/>
                <a:cs typeface="Calibri"/>
              </a:rPr>
              <a:t>s1</a:t>
            </a:r>
            <a:r>
              <a:rPr sz="2150" b="1" spc="45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=</a:t>
            </a:r>
            <a:r>
              <a:rPr sz="2150" b="1" spc="-15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"Hello,</a:t>
            </a:r>
            <a:r>
              <a:rPr sz="2150" b="1" spc="-15" dirty="0">
                <a:latin typeface="Calibri"/>
                <a:cs typeface="Calibri"/>
              </a:rPr>
              <a:t> </a:t>
            </a:r>
            <a:r>
              <a:rPr sz="2150" b="1" spc="20" dirty="0">
                <a:latin typeface="Calibri"/>
                <a:cs typeface="Calibri"/>
              </a:rPr>
              <a:t>world";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575" y="5727700"/>
            <a:ext cx="194691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10" dirty="0">
                <a:latin typeface="Calibri"/>
                <a:cs typeface="Calibri"/>
              </a:rPr>
              <a:t>string</a:t>
            </a:r>
            <a:r>
              <a:rPr sz="2150" b="1" spc="-50" dirty="0">
                <a:latin typeface="Calibri"/>
                <a:cs typeface="Calibri"/>
              </a:rPr>
              <a:t> </a:t>
            </a:r>
            <a:r>
              <a:rPr sz="2150" b="1" spc="25" dirty="0">
                <a:latin typeface="Calibri"/>
                <a:cs typeface="Calibri"/>
              </a:rPr>
              <a:t>s2</a:t>
            </a:r>
            <a:r>
              <a:rPr sz="2150" b="1" spc="30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=</a:t>
            </a:r>
            <a:r>
              <a:rPr sz="2150" b="1" spc="-25" dirty="0">
                <a:latin typeface="Calibri"/>
                <a:cs typeface="Calibri"/>
              </a:rPr>
              <a:t> </a:t>
            </a:r>
            <a:r>
              <a:rPr sz="2150" b="1" spc="25" dirty="0">
                <a:latin typeface="Calibri"/>
                <a:cs typeface="Calibri"/>
              </a:rPr>
              <a:t>"1.2";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5626" y="1452625"/>
            <a:ext cx="1143000" cy="381000"/>
          </a:xfrm>
          <a:prstGeom prst="rect">
            <a:avLst/>
          </a:prstGeom>
          <a:solidFill>
            <a:srgbClr val="DEEBF7"/>
          </a:solidFill>
          <a:ln w="953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2150" b="1" spc="15" dirty="0">
                <a:latin typeface="Arial"/>
                <a:cs typeface="Arial"/>
              </a:rPr>
              <a:t>7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5626" y="2290826"/>
            <a:ext cx="1219200" cy="381000"/>
          </a:xfrm>
          <a:prstGeom prst="rect">
            <a:avLst/>
          </a:prstGeom>
          <a:solidFill>
            <a:srgbClr val="DEEBF7"/>
          </a:solidFill>
          <a:ln w="953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2150" b="1" spc="15" dirty="0">
                <a:latin typeface="Arial"/>
                <a:cs typeface="Arial"/>
              </a:rPr>
              <a:t>9</a:t>
            </a:r>
            <a:endParaRPr sz="2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7626" y="3129026"/>
            <a:ext cx="457200" cy="381000"/>
          </a:xfrm>
          <a:prstGeom prst="rect">
            <a:avLst/>
          </a:prstGeom>
          <a:solidFill>
            <a:srgbClr val="DEEBF7"/>
          </a:solidFill>
          <a:ln w="953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204"/>
              </a:spcBef>
            </a:pPr>
            <a:r>
              <a:rPr sz="2150" b="1" spc="15" dirty="0">
                <a:latin typeface="Arial"/>
                <a:cs typeface="Arial"/>
              </a:rPr>
              <a:t>a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1226" y="3891026"/>
            <a:ext cx="2209800" cy="381000"/>
          </a:xfrm>
          <a:prstGeom prst="rect">
            <a:avLst/>
          </a:prstGeom>
          <a:solidFill>
            <a:srgbClr val="DEEBF7"/>
          </a:solidFill>
          <a:ln w="953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2150" b="1" spc="5" dirty="0">
                <a:latin typeface="Arial"/>
                <a:cs typeface="Arial"/>
              </a:rPr>
              <a:t>1.2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0826" y="4653026"/>
            <a:ext cx="1600200" cy="381000"/>
          </a:xfrm>
          <a:prstGeom prst="rect">
            <a:avLst/>
          </a:prstGeom>
          <a:solidFill>
            <a:srgbClr val="DEEBF7"/>
          </a:solidFill>
          <a:ln w="9534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220"/>
              </a:spcBef>
            </a:pPr>
            <a:r>
              <a:rPr sz="2150" b="1" spc="10" dirty="0">
                <a:latin typeface="Arial"/>
                <a:cs typeface="Arial"/>
              </a:rPr>
              <a:t>Hello,</a:t>
            </a:r>
            <a:r>
              <a:rPr sz="2150" b="1" spc="25" dirty="0">
                <a:latin typeface="Arial"/>
                <a:cs typeface="Arial"/>
              </a:rPr>
              <a:t> </a:t>
            </a:r>
            <a:r>
              <a:rPr sz="2150" b="1" spc="15" dirty="0">
                <a:latin typeface="Arial"/>
                <a:cs typeface="Arial"/>
              </a:rPr>
              <a:t>world</a:t>
            </a:r>
            <a:endParaRPr sz="2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5226" y="5491162"/>
            <a:ext cx="685800" cy="381000"/>
          </a:xfrm>
          <a:prstGeom prst="rect">
            <a:avLst/>
          </a:prstGeom>
          <a:solidFill>
            <a:srgbClr val="DEEBF7"/>
          </a:solidFill>
          <a:ln w="953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229"/>
              </a:spcBef>
            </a:pPr>
            <a:r>
              <a:rPr sz="2150" b="1" spc="5" dirty="0">
                <a:latin typeface="Arial"/>
                <a:cs typeface="Arial"/>
              </a:rPr>
              <a:t>1.2</a:t>
            </a:r>
            <a:endParaRPr sz="21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7298" y="1616328"/>
            <a:ext cx="4572635" cy="132715"/>
          </a:xfrm>
          <a:custGeom>
            <a:avLst/>
            <a:gdLst/>
            <a:ahLst/>
            <a:cxnLst/>
            <a:rect l="l" t="t" r="r" b="b"/>
            <a:pathLst>
              <a:path w="4572635" h="132714">
                <a:moveTo>
                  <a:pt x="4458462" y="0"/>
                </a:moveTo>
                <a:lnTo>
                  <a:pt x="4449699" y="2412"/>
                </a:lnTo>
                <a:lnTo>
                  <a:pt x="4445762" y="9144"/>
                </a:lnTo>
                <a:lnTo>
                  <a:pt x="4441698" y="16001"/>
                </a:lnTo>
                <a:lnTo>
                  <a:pt x="4443984" y="24765"/>
                </a:lnTo>
                <a:lnTo>
                  <a:pt x="4490845" y="52052"/>
                </a:lnTo>
                <a:lnTo>
                  <a:pt x="4543933" y="52070"/>
                </a:lnTo>
                <a:lnTo>
                  <a:pt x="4543933" y="80645"/>
                </a:lnTo>
                <a:lnTo>
                  <a:pt x="4490977" y="80645"/>
                </a:lnTo>
                <a:lnTo>
                  <a:pt x="4450842" y="104012"/>
                </a:lnTo>
                <a:lnTo>
                  <a:pt x="4443984" y="108076"/>
                </a:lnTo>
                <a:lnTo>
                  <a:pt x="4441698" y="116712"/>
                </a:lnTo>
                <a:lnTo>
                  <a:pt x="4445635" y="123571"/>
                </a:lnTo>
                <a:lnTo>
                  <a:pt x="4449699" y="130429"/>
                </a:lnTo>
                <a:lnTo>
                  <a:pt x="4458462" y="132715"/>
                </a:lnTo>
                <a:lnTo>
                  <a:pt x="4547739" y="80645"/>
                </a:lnTo>
                <a:lnTo>
                  <a:pt x="4543933" y="80645"/>
                </a:lnTo>
                <a:lnTo>
                  <a:pt x="4547769" y="80627"/>
                </a:lnTo>
                <a:lnTo>
                  <a:pt x="4572127" y="66421"/>
                </a:lnTo>
                <a:lnTo>
                  <a:pt x="4458462" y="0"/>
                </a:lnTo>
                <a:close/>
              </a:path>
              <a:path w="4572635" h="132714">
                <a:moveTo>
                  <a:pt x="4515435" y="66405"/>
                </a:moveTo>
                <a:lnTo>
                  <a:pt x="4491008" y="80627"/>
                </a:lnTo>
                <a:lnTo>
                  <a:pt x="4543933" y="80645"/>
                </a:lnTo>
                <a:lnTo>
                  <a:pt x="4543933" y="78740"/>
                </a:lnTo>
                <a:lnTo>
                  <a:pt x="4536567" y="78740"/>
                </a:lnTo>
                <a:lnTo>
                  <a:pt x="4515435" y="66405"/>
                </a:lnTo>
                <a:close/>
              </a:path>
              <a:path w="4572635" h="132714">
                <a:moveTo>
                  <a:pt x="126" y="50546"/>
                </a:moveTo>
                <a:lnTo>
                  <a:pt x="0" y="79121"/>
                </a:lnTo>
                <a:lnTo>
                  <a:pt x="4491008" y="80627"/>
                </a:lnTo>
                <a:lnTo>
                  <a:pt x="4515435" y="66405"/>
                </a:lnTo>
                <a:lnTo>
                  <a:pt x="4490845" y="52052"/>
                </a:lnTo>
                <a:lnTo>
                  <a:pt x="126" y="50546"/>
                </a:lnTo>
                <a:close/>
              </a:path>
              <a:path w="4572635" h="132714">
                <a:moveTo>
                  <a:pt x="4536567" y="54101"/>
                </a:moveTo>
                <a:lnTo>
                  <a:pt x="4515435" y="66405"/>
                </a:lnTo>
                <a:lnTo>
                  <a:pt x="4536567" y="78740"/>
                </a:lnTo>
                <a:lnTo>
                  <a:pt x="4536567" y="54101"/>
                </a:lnTo>
                <a:close/>
              </a:path>
              <a:path w="4572635" h="132714">
                <a:moveTo>
                  <a:pt x="4543933" y="54101"/>
                </a:moveTo>
                <a:lnTo>
                  <a:pt x="4536567" y="54101"/>
                </a:lnTo>
                <a:lnTo>
                  <a:pt x="4536567" y="78740"/>
                </a:lnTo>
                <a:lnTo>
                  <a:pt x="4543933" y="78740"/>
                </a:lnTo>
                <a:lnTo>
                  <a:pt x="4543933" y="54101"/>
                </a:lnTo>
                <a:close/>
              </a:path>
              <a:path w="4572635" h="132714">
                <a:moveTo>
                  <a:pt x="4490845" y="52052"/>
                </a:moveTo>
                <a:lnTo>
                  <a:pt x="4515435" y="66405"/>
                </a:lnTo>
                <a:lnTo>
                  <a:pt x="4536567" y="54101"/>
                </a:lnTo>
                <a:lnTo>
                  <a:pt x="4543933" y="54101"/>
                </a:lnTo>
                <a:lnTo>
                  <a:pt x="4543933" y="52070"/>
                </a:lnTo>
                <a:lnTo>
                  <a:pt x="4490845" y="52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81098" y="2378329"/>
            <a:ext cx="4572635" cy="132715"/>
          </a:xfrm>
          <a:custGeom>
            <a:avLst/>
            <a:gdLst/>
            <a:ahLst/>
            <a:cxnLst/>
            <a:rect l="l" t="t" r="r" b="b"/>
            <a:pathLst>
              <a:path w="4572635" h="132714">
                <a:moveTo>
                  <a:pt x="4458462" y="0"/>
                </a:moveTo>
                <a:lnTo>
                  <a:pt x="4449699" y="2412"/>
                </a:lnTo>
                <a:lnTo>
                  <a:pt x="4445762" y="9144"/>
                </a:lnTo>
                <a:lnTo>
                  <a:pt x="4441698" y="16001"/>
                </a:lnTo>
                <a:lnTo>
                  <a:pt x="4443984" y="24765"/>
                </a:lnTo>
                <a:lnTo>
                  <a:pt x="4490845" y="52052"/>
                </a:lnTo>
                <a:lnTo>
                  <a:pt x="4543933" y="52070"/>
                </a:lnTo>
                <a:lnTo>
                  <a:pt x="4543933" y="80645"/>
                </a:lnTo>
                <a:lnTo>
                  <a:pt x="4490977" y="80645"/>
                </a:lnTo>
                <a:lnTo>
                  <a:pt x="4450842" y="104012"/>
                </a:lnTo>
                <a:lnTo>
                  <a:pt x="4443984" y="108076"/>
                </a:lnTo>
                <a:lnTo>
                  <a:pt x="4441698" y="116712"/>
                </a:lnTo>
                <a:lnTo>
                  <a:pt x="4445635" y="123571"/>
                </a:lnTo>
                <a:lnTo>
                  <a:pt x="4449699" y="130429"/>
                </a:lnTo>
                <a:lnTo>
                  <a:pt x="4458462" y="132715"/>
                </a:lnTo>
                <a:lnTo>
                  <a:pt x="4547739" y="80645"/>
                </a:lnTo>
                <a:lnTo>
                  <a:pt x="4543933" y="80645"/>
                </a:lnTo>
                <a:lnTo>
                  <a:pt x="4547769" y="80627"/>
                </a:lnTo>
                <a:lnTo>
                  <a:pt x="4572127" y="66421"/>
                </a:lnTo>
                <a:lnTo>
                  <a:pt x="4458462" y="0"/>
                </a:lnTo>
                <a:close/>
              </a:path>
              <a:path w="4572635" h="132714">
                <a:moveTo>
                  <a:pt x="4515435" y="66405"/>
                </a:moveTo>
                <a:lnTo>
                  <a:pt x="4491008" y="80627"/>
                </a:lnTo>
                <a:lnTo>
                  <a:pt x="4543933" y="80645"/>
                </a:lnTo>
                <a:lnTo>
                  <a:pt x="4543933" y="78740"/>
                </a:lnTo>
                <a:lnTo>
                  <a:pt x="4536567" y="78740"/>
                </a:lnTo>
                <a:lnTo>
                  <a:pt x="4515435" y="66405"/>
                </a:lnTo>
                <a:close/>
              </a:path>
              <a:path w="4572635" h="132714">
                <a:moveTo>
                  <a:pt x="126" y="50546"/>
                </a:moveTo>
                <a:lnTo>
                  <a:pt x="0" y="79121"/>
                </a:lnTo>
                <a:lnTo>
                  <a:pt x="4491008" y="80627"/>
                </a:lnTo>
                <a:lnTo>
                  <a:pt x="4515435" y="66405"/>
                </a:lnTo>
                <a:lnTo>
                  <a:pt x="4490845" y="52052"/>
                </a:lnTo>
                <a:lnTo>
                  <a:pt x="126" y="50546"/>
                </a:lnTo>
                <a:close/>
              </a:path>
              <a:path w="4572635" h="132714">
                <a:moveTo>
                  <a:pt x="4536567" y="54101"/>
                </a:moveTo>
                <a:lnTo>
                  <a:pt x="4515435" y="66405"/>
                </a:lnTo>
                <a:lnTo>
                  <a:pt x="4536567" y="78740"/>
                </a:lnTo>
                <a:lnTo>
                  <a:pt x="4536567" y="54101"/>
                </a:lnTo>
                <a:close/>
              </a:path>
              <a:path w="4572635" h="132714">
                <a:moveTo>
                  <a:pt x="4543933" y="54101"/>
                </a:moveTo>
                <a:lnTo>
                  <a:pt x="4536567" y="54101"/>
                </a:lnTo>
                <a:lnTo>
                  <a:pt x="4536567" y="78740"/>
                </a:lnTo>
                <a:lnTo>
                  <a:pt x="4543933" y="78740"/>
                </a:lnTo>
                <a:lnTo>
                  <a:pt x="4543933" y="54101"/>
                </a:lnTo>
                <a:close/>
              </a:path>
              <a:path w="4572635" h="132714">
                <a:moveTo>
                  <a:pt x="4490845" y="52052"/>
                </a:moveTo>
                <a:lnTo>
                  <a:pt x="4515435" y="66405"/>
                </a:lnTo>
                <a:lnTo>
                  <a:pt x="4536567" y="54101"/>
                </a:lnTo>
                <a:lnTo>
                  <a:pt x="4543933" y="54101"/>
                </a:lnTo>
                <a:lnTo>
                  <a:pt x="4543933" y="52070"/>
                </a:lnTo>
                <a:lnTo>
                  <a:pt x="4490845" y="52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09698" y="3292855"/>
            <a:ext cx="5258435" cy="132715"/>
          </a:xfrm>
          <a:custGeom>
            <a:avLst/>
            <a:gdLst/>
            <a:ahLst/>
            <a:cxnLst/>
            <a:rect l="l" t="t" r="r" b="b"/>
            <a:pathLst>
              <a:path w="5258434" h="132714">
                <a:moveTo>
                  <a:pt x="5144261" y="0"/>
                </a:moveTo>
                <a:lnTo>
                  <a:pt x="5135499" y="2286"/>
                </a:lnTo>
                <a:lnTo>
                  <a:pt x="5131561" y="9017"/>
                </a:lnTo>
                <a:lnTo>
                  <a:pt x="5127498" y="15875"/>
                </a:lnTo>
                <a:lnTo>
                  <a:pt x="5129783" y="24638"/>
                </a:lnTo>
                <a:lnTo>
                  <a:pt x="5176649" y="51927"/>
                </a:lnTo>
                <a:lnTo>
                  <a:pt x="5229733" y="51943"/>
                </a:lnTo>
                <a:lnTo>
                  <a:pt x="5229733" y="80518"/>
                </a:lnTo>
                <a:lnTo>
                  <a:pt x="5176777" y="80518"/>
                </a:lnTo>
                <a:lnTo>
                  <a:pt x="5136642" y="103886"/>
                </a:lnTo>
                <a:lnTo>
                  <a:pt x="5129783" y="107950"/>
                </a:lnTo>
                <a:lnTo>
                  <a:pt x="5127498" y="116586"/>
                </a:lnTo>
                <a:lnTo>
                  <a:pt x="5131434" y="123444"/>
                </a:lnTo>
                <a:lnTo>
                  <a:pt x="5135499" y="130302"/>
                </a:lnTo>
                <a:lnTo>
                  <a:pt x="5144261" y="132588"/>
                </a:lnTo>
                <a:lnTo>
                  <a:pt x="5233539" y="80518"/>
                </a:lnTo>
                <a:lnTo>
                  <a:pt x="5229733" y="80518"/>
                </a:lnTo>
                <a:lnTo>
                  <a:pt x="5233565" y="80502"/>
                </a:lnTo>
                <a:lnTo>
                  <a:pt x="5257927" y="66294"/>
                </a:lnTo>
                <a:lnTo>
                  <a:pt x="5144261" y="0"/>
                </a:lnTo>
                <a:close/>
              </a:path>
              <a:path w="5258434" h="132714">
                <a:moveTo>
                  <a:pt x="5201235" y="66278"/>
                </a:moveTo>
                <a:lnTo>
                  <a:pt x="5176804" y="80502"/>
                </a:lnTo>
                <a:lnTo>
                  <a:pt x="5229733" y="80518"/>
                </a:lnTo>
                <a:lnTo>
                  <a:pt x="5229733" y="78613"/>
                </a:lnTo>
                <a:lnTo>
                  <a:pt x="5222367" y="78613"/>
                </a:lnTo>
                <a:lnTo>
                  <a:pt x="5201235" y="66278"/>
                </a:lnTo>
                <a:close/>
              </a:path>
              <a:path w="5258434" h="132714">
                <a:moveTo>
                  <a:pt x="126" y="50419"/>
                </a:moveTo>
                <a:lnTo>
                  <a:pt x="0" y="78994"/>
                </a:lnTo>
                <a:lnTo>
                  <a:pt x="5176804" y="80502"/>
                </a:lnTo>
                <a:lnTo>
                  <a:pt x="5201235" y="66278"/>
                </a:lnTo>
                <a:lnTo>
                  <a:pt x="5176649" y="51927"/>
                </a:lnTo>
                <a:lnTo>
                  <a:pt x="126" y="50419"/>
                </a:lnTo>
                <a:close/>
              </a:path>
              <a:path w="5258434" h="132714">
                <a:moveTo>
                  <a:pt x="5222367" y="53975"/>
                </a:moveTo>
                <a:lnTo>
                  <a:pt x="5201235" y="66278"/>
                </a:lnTo>
                <a:lnTo>
                  <a:pt x="5222367" y="78613"/>
                </a:lnTo>
                <a:lnTo>
                  <a:pt x="5222367" y="53975"/>
                </a:lnTo>
                <a:close/>
              </a:path>
              <a:path w="5258434" h="132714">
                <a:moveTo>
                  <a:pt x="5229733" y="53975"/>
                </a:moveTo>
                <a:lnTo>
                  <a:pt x="5222367" y="53975"/>
                </a:lnTo>
                <a:lnTo>
                  <a:pt x="5222367" y="78613"/>
                </a:lnTo>
                <a:lnTo>
                  <a:pt x="5229733" y="78613"/>
                </a:lnTo>
                <a:lnTo>
                  <a:pt x="5229733" y="53975"/>
                </a:lnTo>
                <a:close/>
              </a:path>
              <a:path w="5258434" h="132714">
                <a:moveTo>
                  <a:pt x="5176649" y="51927"/>
                </a:moveTo>
                <a:lnTo>
                  <a:pt x="5201235" y="66278"/>
                </a:lnTo>
                <a:lnTo>
                  <a:pt x="5222367" y="53975"/>
                </a:lnTo>
                <a:lnTo>
                  <a:pt x="5229733" y="53975"/>
                </a:lnTo>
                <a:lnTo>
                  <a:pt x="5229733" y="51943"/>
                </a:lnTo>
                <a:lnTo>
                  <a:pt x="5176649" y="51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90698" y="4054728"/>
            <a:ext cx="3124835" cy="132715"/>
          </a:xfrm>
          <a:custGeom>
            <a:avLst/>
            <a:gdLst/>
            <a:ahLst/>
            <a:cxnLst/>
            <a:rect l="l" t="t" r="r" b="b"/>
            <a:pathLst>
              <a:path w="3124835" h="132714">
                <a:moveTo>
                  <a:pt x="3010662" y="0"/>
                </a:moveTo>
                <a:lnTo>
                  <a:pt x="3001899" y="2286"/>
                </a:lnTo>
                <a:lnTo>
                  <a:pt x="2997962" y="9144"/>
                </a:lnTo>
                <a:lnTo>
                  <a:pt x="2993898" y="16002"/>
                </a:lnTo>
                <a:lnTo>
                  <a:pt x="2996311" y="24765"/>
                </a:lnTo>
                <a:lnTo>
                  <a:pt x="3043038" y="52043"/>
                </a:lnTo>
                <a:lnTo>
                  <a:pt x="3096005" y="52070"/>
                </a:lnTo>
                <a:lnTo>
                  <a:pt x="3096005" y="80645"/>
                </a:lnTo>
                <a:lnTo>
                  <a:pt x="3043177" y="80645"/>
                </a:lnTo>
                <a:lnTo>
                  <a:pt x="2996184" y="107950"/>
                </a:lnTo>
                <a:lnTo>
                  <a:pt x="2993898" y="116713"/>
                </a:lnTo>
                <a:lnTo>
                  <a:pt x="2997835" y="123571"/>
                </a:lnTo>
                <a:lnTo>
                  <a:pt x="3001899" y="130429"/>
                </a:lnTo>
                <a:lnTo>
                  <a:pt x="3010535" y="132715"/>
                </a:lnTo>
                <a:lnTo>
                  <a:pt x="3017392" y="128651"/>
                </a:lnTo>
                <a:lnTo>
                  <a:pt x="3099884" y="80645"/>
                </a:lnTo>
                <a:lnTo>
                  <a:pt x="3096005" y="80645"/>
                </a:lnTo>
                <a:lnTo>
                  <a:pt x="3099929" y="80619"/>
                </a:lnTo>
                <a:lnTo>
                  <a:pt x="3124327" y="66421"/>
                </a:lnTo>
                <a:lnTo>
                  <a:pt x="3010662" y="0"/>
                </a:lnTo>
                <a:close/>
              </a:path>
              <a:path w="3124835" h="132714">
                <a:moveTo>
                  <a:pt x="3067636" y="66404"/>
                </a:moveTo>
                <a:lnTo>
                  <a:pt x="3043222" y="80619"/>
                </a:lnTo>
                <a:lnTo>
                  <a:pt x="3096005" y="80645"/>
                </a:lnTo>
                <a:lnTo>
                  <a:pt x="3096005" y="78740"/>
                </a:lnTo>
                <a:lnTo>
                  <a:pt x="3088766" y="78740"/>
                </a:lnTo>
                <a:lnTo>
                  <a:pt x="3067636" y="66404"/>
                </a:lnTo>
                <a:close/>
              </a:path>
              <a:path w="3124835" h="132714">
                <a:moveTo>
                  <a:pt x="126" y="50546"/>
                </a:moveTo>
                <a:lnTo>
                  <a:pt x="0" y="79121"/>
                </a:lnTo>
                <a:lnTo>
                  <a:pt x="3043222" y="80619"/>
                </a:lnTo>
                <a:lnTo>
                  <a:pt x="3067636" y="66404"/>
                </a:lnTo>
                <a:lnTo>
                  <a:pt x="3043038" y="52043"/>
                </a:lnTo>
                <a:lnTo>
                  <a:pt x="126" y="50546"/>
                </a:lnTo>
                <a:close/>
              </a:path>
              <a:path w="3124835" h="132714">
                <a:moveTo>
                  <a:pt x="3088766" y="54102"/>
                </a:moveTo>
                <a:lnTo>
                  <a:pt x="3067636" y="66404"/>
                </a:lnTo>
                <a:lnTo>
                  <a:pt x="3088766" y="78740"/>
                </a:lnTo>
                <a:lnTo>
                  <a:pt x="3088766" y="54102"/>
                </a:lnTo>
                <a:close/>
              </a:path>
              <a:path w="3124835" h="132714">
                <a:moveTo>
                  <a:pt x="3096005" y="54102"/>
                </a:moveTo>
                <a:lnTo>
                  <a:pt x="3088766" y="54102"/>
                </a:lnTo>
                <a:lnTo>
                  <a:pt x="3088766" y="78740"/>
                </a:lnTo>
                <a:lnTo>
                  <a:pt x="3096005" y="78740"/>
                </a:lnTo>
                <a:lnTo>
                  <a:pt x="3096005" y="54102"/>
                </a:lnTo>
                <a:close/>
              </a:path>
              <a:path w="3124835" h="132714">
                <a:moveTo>
                  <a:pt x="3043038" y="52043"/>
                </a:moveTo>
                <a:lnTo>
                  <a:pt x="3067636" y="66404"/>
                </a:lnTo>
                <a:lnTo>
                  <a:pt x="3088766" y="54102"/>
                </a:lnTo>
                <a:lnTo>
                  <a:pt x="3096005" y="54102"/>
                </a:lnTo>
                <a:lnTo>
                  <a:pt x="3096005" y="52070"/>
                </a:lnTo>
                <a:lnTo>
                  <a:pt x="3043038" y="52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2298" y="4816728"/>
            <a:ext cx="2362835" cy="132715"/>
          </a:xfrm>
          <a:custGeom>
            <a:avLst/>
            <a:gdLst/>
            <a:ahLst/>
            <a:cxnLst/>
            <a:rect l="l" t="t" r="r" b="b"/>
            <a:pathLst>
              <a:path w="2362835" h="132714">
                <a:moveTo>
                  <a:pt x="2248662" y="0"/>
                </a:moveTo>
                <a:lnTo>
                  <a:pt x="2239899" y="2286"/>
                </a:lnTo>
                <a:lnTo>
                  <a:pt x="2232025" y="16002"/>
                </a:lnTo>
                <a:lnTo>
                  <a:pt x="2234311" y="24638"/>
                </a:lnTo>
                <a:lnTo>
                  <a:pt x="2241041" y="28702"/>
                </a:lnTo>
                <a:lnTo>
                  <a:pt x="2281016" y="52035"/>
                </a:lnTo>
                <a:lnTo>
                  <a:pt x="2334005" y="52070"/>
                </a:lnTo>
                <a:lnTo>
                  <a:pt x="2334005" y="80645"/>
                </a:lnTo>
                <a:lnTo>
                  <a:pt x="2281177" y="80645"/>
                </a:lnTo>
                <a:lnTo>
                  <a:pt x="2234184" y="107950"/>
                </a:lnTo>
                <a:lnTo>
                  <a:pt x="2231898" y="116713"/>
                </a:lnTo>
                <a:lnTo>
                  <a:pt x="2235835" y="123571"/>
                </a:lnTo>
                <a:lnTo>
                  <a:pt x="2239899" y="130302"/>
                </a:lnTo>
                <a:lnTo>
                  <a:pt x="2248535" y="132715"/>
                </a:lnTo>
                <a:lnTo>
                  <a:pt x="2255392" y="128651"/>
                </a:lnTo>
                <a:lnTo>
                  <a:pt x="2337884" y="80645"/>
                </a:lnTo>
                <a:lnTo>
                  <a:pt x="2334005" y="80645"/>
                </a:lnTo>
                <a:lnTo>
                  <a:pt x="2337944" y="80610"/>
                </a:lnTo>
                <a:lnTo>
                  <a:pt x="2362327" y="66421"/>
                </a:lnTo>
                <a:lnTo>
                  <a:pt x="2248662" y="0"/>
                </a:lnTo>
                <a:close/>
              </a:path>
              <a:path w="2362835" h="132714">
                <a:moveTo>
                  <a:pt x="2305635" y="66405"/>
                </a:moveTo>
                <a:lnTo>
                  <a:pt x="2281237" y="80610"/>
                </a:lnTo>
                <a:lnTo>
                  <a:pt x="2334005" y="80645"/>
                </a:lnTo>
                <a:lnTo>
                  <a:pt x="2334005" y="78740"/>
                </a:lnTo>
                <a:lnTo>
                  <a:pt x="2326766" y="78740"/>
                </a:lnTo>
                <a:lnTo>
                  <a:pt x="2305635" y="66405"/>
                </a:lnTo>
                <a:close/>
              </a:path>
              <a:path w="2362835" h="132714">
                <a:moveTo>
                  <a:pt x="126" y="50546"/>
                </a:moveTo>
                <a:lnTo>
                  <a:pt x="0" y="79121"/>
                </a:lnTo>
                <a:lnTo>
                  <a:pt x="2281237" y="80610"/>
                </a:lnTo>
                <a:lnTo>
                  <a:pt x="2305635" y="66405"/>
                </a:lnTo>
                <a:lnTo>
                  <a:pt x="2281016" y="52035"/>
                </a:lnTo>
                <a:lnTo>
                  <a:pt x="126" y="50546"/>
                </a:lnTo>
                <a:close/>
              </a:path>
              <a:path w="2362835" h="132714">
                <a:moveTo>
                  <a:pt x="2326766" y="54102"/>
                </a:moveTo>
                <a:lnTo>
                  <a:pt x="2305635" y="66405"/>
                </a:lnTo>
                <a:lnTo>
                  <a:pt x="2326766" y="78740"/>
                </a:lnTo>
                <a:lnTo>
                  <a:pt x="2326766" y="54102"/>
                </a:lnTo>
                <a:close/>
              </a:path>
              <a:path w="2362835" h="132714">
                <a:moveTo>
                  <a:pt x="2334005" y="54102"/>
                </a:moveTo>
                <a:lnTo>
                  <a:pt x="2326766" y="54102"/>
                </a:lnTo>
                <a:lnTo>
                  <a:pt x="2326766" y="78740"/>
                </a:lnTo>
                <a:lnTo>
                  <a:pt x="2334005" y="78740"/>
                </a:lnTo>
                <a:lnTo>
                  <a:pt x="2334005" y="54102"/>
                </a:lnTo>
                <a:close/>
              </a:path>
              <a:path w="2362835" h="132714">
                <a:moveTo>
                  <a:pt x="2281016" y="52035"/>
                </a:moveTo>
                <a:lnTo>
                  <a:pt x="2305635" y="66405"/>
                </a:lnTo>
                <a:lnTo>
                  <a:pt x="2326766" y="54102"/>
                </a:lnTo>
                <a:lnTo>
                  <a:pt x="2334005" y="54102"/>
                </a:lnTo>
                <a:lnTo>
                  <a:pt x="2334005" y="52070"/>
                </a:lnTo>
                <a:lnTo>
                  <a:pt x="2281016" y="52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19298" y="5654992"/>
            <a:ext cx="4496435" cy="132715"/>
          </a:xfrm>
          <a:custGeom>
            <a:avLst/>
            <a:gdLst/>
            <a:ahLst/>
            <a:cxnLst/>
            <a:rect l="l" t="t" r="r" b="b"/>
            <a:pathLst>
              <a:path w="4496434" h="132714">
                <a:moveTo>
                  <a:pt x="4382261" y="0"/>
                </a:moveTo>
                <a:lnTo>
                  <a:pt x="4373499" y="2298"/>
                </a:lnTo>
                <a:lnTo>
                  <a:pt x="4369561" y="9105"/>
                </a:lnTo>
                <a:lnTo>
                  <a:pt x="4365498" y="15925"/>
                </a:lnTo>
                <a:lnTo>
                  <a:pt x="4367783" y="24676"/>
                </a:lnTo>
                <a:lnTo>
                  <a:pt x="4414709" y="52038"/>
                </a:lnTo>
                <a:lnTo>
                  <a:pt x="4467606" y="52057"/>
                </a:lnTo>
                <a:lnTo>
                  <a:pt x="4467606" y="80632"/>
                </a:lnTo>
                <a:lnTo>
                  <a:pt x="4414683" y="80632"/>
                </a:lnTo>
                <a:lnTo>
                  <a:pt x="4367783" y="107950"/>
                </a:lnTo>
                <a:lnTo>
                  <a:pt x="4365498" y="116700"/>
                </a:lnTo>
                <a:lnTo>
                  <a:pt x="4369434" y="123520"/>
                </a:lnTo>
                <a:lnTo>
                  <a:pt x="4373499" y="130340"/>
                </a:lnTo>
                <a:lnTo>
                  <a:pt x="4382261" y="132638"/>
                </a:lnTo>
                <a:lnTo>
                  <a:pt x="4471427" y="80632"/>
                </a:lnTo>
                <a:lnTo>
                  <a:pt x="4467606" y="80632"/>
                </a:lnTo>
                <a:lnTo>
                  <a:pt x="4471459" y="80613"/>
                </a:lnTo>
                <a:lnTo>
                  <a:pt x="4495927" y="66357"/>
                </a:lnTo>
                <a:lnTo>
                  <a:pt x="4382261" y="0"/>
                </a:lnTo>
                <a:close/>
              </a:path>
              <a:path w="4496434" h="132714">
                <a:moveTo>
                  <a:pt x="4439205" y="66336"/>
                </a:moveTo>
                <a:lnTo>
                  <a:pt x="4414715" y="80613"/>
                </a:lnTo>
                <a:lnTo>
                  <a:pt x="4467606" y="80632"/>
                </a:lnTo>
                <a:lnTo>
                  <a:pt x="4467606" y="78689"/>
                </a:lnTo>
                <a:lnTo>
                  <a:pt x="4460367" y="78689"/>
                </a:lnTo>
                <a:lnTo>
                  <a:pt x="4439205" y="66336"/>
                </a:lnTo>
                <a:close/>
              </a:path>
              <a:path w="4496434" h="132714">
                <a:moveTo>
                  <a:pt x="126" y="50482"/>
                </a:moveTo>
                <a:lnTo>
                  <a:pt x="0" y="79057"/>
                </a:lnTo>
                <a:lnTo>
                  <a:pt x="4414715" y="80613"/>
                </a:lnTo>
                <a:lnTo>
                  <a:pt x="4439205" y="66336"/>
                </a:lnTo>
                <a:lnTo>
                  <a:pt x="4414709" y="52038"/>
                </a:lnTo>
                <a:lnTo>
                  <a:pt x="126" y="50482"/>
                </a:lnTo>
                <a:close/>
              </a:path>
              <a:path w="4496434" h="132714">
                <a:moveTo>
                  <a:pt x="4460367" y="54000"/>
                </a:moveTo>
                <a:lnTo>
                  <a:pt x="4439205" y="66336"/>
                </a:lnTo>
                <a:lnTo>
                  <a:pt x="4460367" y="78689"/>
                </a:lnTo>
                <a:lnTo>
                  <a:pt x="4460367" y="54000"/>
                </a:lnTo>
                <a:close/>
              </a:path>
              <a:path w="4496434" h="132714">
                <a:moveTo>
                  <a:pt x="4467606" y="54000"/>
                </a:moveTo>
                <a:lnTo>
                  <a:pt x="4460367" y="54000"/>
                </a:lnTo>
                <a:lnTo>
                  <a:pt x="4460367" y="78689"/>
                </a:lnTo>
                <a:lnTo>
                  <a:pt x="4467606" y="78689"/>
                </a:lnTo>
                <a:lnTo>
                  <a:pt x="4467606" y="54000"/>
                </a:lnTo>
                <a:close/>
              </a:path>
              <a:path w="4496434" h="132714">
                <a:moveTo>
                  <a:pt x="4414709" y="52038"/>
                </a:moveTo>
                <a:lnTo>
                  <a:pt x="4439205" y="66336"/>
                </a:lnTo>
                <a:lnTo>
                  <a:pt x="4460367" y="54000"/>
                </a:lnTo>
                <a:lnTo>
                  <a:pt x="4467606" y="54000"/>
                </a:lnTo>
                <a:lnTo>
                  <a:pt x="4467606" y="52057"/>
                </a:lnTo>
                <a:lnTo>
                  <a:pt x="4414709" y="520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52094"/>
            <a:ext cx="64325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20" dirty="0"/>
              <a:t>Using</a:t>
            </a:r>
            <a:r>
              <a:rPr sz="4400" u="none" spc="-160" dirty="0"/>
              <a:t> </a:t>
            </a:r>
            <a:r>
              <a:rPr sz="4400" u="none" spc="-10" dirty="0"/>
              <a:t>Variables:</a:t>
            </a:r>
            <a:r>
              <a:rPr sz="4400" u="none" spc="-135" dirty="0"/>
              <a:t> </a:t>
            </a:r>
            <a:r>
              <a:rPr sz="4400" u="none" spc="-10" dirty="0"/>
              <a:t>Initialization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657" y="1111186"/>
            <a:ext cx="8371840" cy="8401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09"/>
              </a:spcBef>
              <a:buFont typeface="Arial MT"/>
              <a:buChar char="•"/>
              <a:tabLst>
                <a:tab pos="241935" algn="l"/>
                <a:tab pos="1745614" algn="l"/>
              </a:tabLst>
            </a:pPr>
            <a:r>
              <a:rPr sz="2750" spc="-20" dirty="0">
                <a:latin typeface="Calibri"/>
                <a:cs typeface="Calibri"/>
              </a:rPr>
              <a:t>Variables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may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be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given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initial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values,</a:t>
            </a:r>
            <a:r>
              <a:rPr sz="2750" spc="19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2E1BC6"/>
                </a:solidFill>
                <a:latin typeface="Calibri"/>
                <a:cs typeface="Calibri"/>
              </a:rPr>
              <a:t>initialized</a:t>
            </a:r>
            <a:r>
              <a:rPr sz="2750" dirty="0">
                <a:latin typeface="Calibri"/>
                <a:cs typeface="Calibri"/>
              </a:rPr>
              <a:t>,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when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declared.	</a:t>
            </a:r>
            <a:r>
              <a:rPr sz="2750" spc="-10" dirty="0">
                <a:latin typeface="Calibri"/>
                <a:cs typeface="Calibri"/>
              </a:rPr>
              <a:t>Examples: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3010" y="2522791"/>
            <a:ext cx="213995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10" dirty="0">
                <a:solidFill>
                  <a:srgbClr val="2C13DE"/>
                </a:solidFill>
                <a:latin typeface="Calibri"/>
                <a:cs typeface="Calibri"/>
              </a:rPr>
              <a:t>int</a:t>
            </a:r>
            <a:r>
              <a:rPr sz="2750" b="1" spc="-2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b="1" spc="20" dirty="0">
                <a:solidFill>
                  <a:srgbClr val="B80000"/>
                </a:solidFill>
                <a:latin typeface="Calibri"/>
                <a:cs typeface="Calibri"/>
              </a:rPr>
              <a:t>length</a:t>
            </a:r>
            <a:r>
              <a:rPr sz="2750" b="1" spc="-2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=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7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;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010" y="3543046"/>
            <a:ext cx="31127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2C13DE"/>
                </a:solidFill>
                <a:latin typeface="Calibri"/>
                <a:cs typeface="Calibri"/>
              </a:rPr>
              <a:t>float</a:t>
            </a:r>
            <a:r>
              <a:rPr sz="2750" b="1" spc="5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B80000"/>
                </a:solidFill>
                <a:latin typeface="Calibri"/>
                <a:cs typeface="Calibri"/>
              </a:rPr>
              <a:t>diameter</a:t>
            </a:r>
            <a:r>
              <a:rPr sz="2750" b="1" spc="-4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=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5.9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;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3010" y="4573587"/>
            <a:ext cx="244665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5" dirty="0">
                <a:solidFill>
                  <a:srgbClr val="2C13DE"/>
                </a:solidFill>
                <a:latin typeface="Calibri"/>
                <a:cs typeface="Calibri"/>
              </a:rPr>
              <a:t>char</a:t>
            </a:r>
            <a:r>
              <a:rPr sz="2750" b="1" spc="10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B80000"/>
                </a:solidFill>
                <a:latin typeface="Calibri"/>
                <a:cs typeface="Calibri"/>
              </a:rPr>
              <a:t>initial</a:t>
            </a:r>
            <a:r>
              <a:rPr sz="2750" b="1" spc="10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spc="-110" dirty="0">
                <a:latin typeface="Calibri"/>
                <a:cs typeface="Calibri"/>
              </a:rPr>
              <a:t>‘A’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;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9826" y="2748026"/>
            <a:ext cx="1447800" cy="457200"/>
          </a:xfrm>
          <a:prstGeom prst="rect">
            <a:avLst/>
          </a:prstGeom>
          <a:solidFill>
            <a:srgbClr val="5B9BD4"/>
          </a:solidFill>
          <a:ln w="953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2400" b="1" dirty="0"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9826" y="3738626"/>
            <a:ext cx="1600200" cy="457200"/>
          </a:xfrm>
          <a:prstGeom prst="rect">
            <a:avLst/>
          </a:prstGeom>
          <a:solidFill>
            <a:srgbClr val="5B9BD4"/>
          </a:solidFill>
          <a:ln w="953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15"/>
              </a:spcBef>
            </a:pPr>
            <a:r>
              <a:rPr sz="2400" b="1" spc="5" dirty="0">
                <a:latin typeface="Calibri"/>
                <a:cs typeface="Calibri"/>
              </a:rPr>
              <a:t>5.9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6026" y="4805426"/>
            <a:ext cx="1524000" cy="457200"/>
          </a:xfrm>
          <a:prstGeom prst="rect">
            <a:avLst/>
          </a:prstGeom>
          <a:solidFill>
            <a:srgbClr val="5B9BD4"/>
          </a:solidFill>
          <a:ln w="953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29"/>
              </a:spcBef>
            </a:pPr>
            <a:r>
              <a:rPr sz="2400" b="1" spc="-120" dirty="0">
                <a:latin typeface="Calibri"/>
                <a:cs typeface="Calibri"/>
              </a:rPr>
              <a:t>‘A’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3254" y="2303462"/>
            <a:ext cx="8293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Calibri"/>
                <a:cs typeface="Calibri"/>
              </a:rPr>
              <a:t>l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25" dirty="0">
                <a:latin typeface="Calibri"/>
                <a:cs typeface="Calibri"/>
              </a:rPr>
              <a:t>n</a:t>
            </a:r>
            <a:r>
              <a:rPr sz="2400" b="1" spc="-15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3254" y="3371215"/>
            <a:ext cx="118427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5" dirty="0">
                <a:latin typeface="Calibri"/>
                <a:cs typeface="Calibri"/>
              </a:rPr>
              <a:t>diameter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9835" y="4439856"/>
            <a:ext cx="747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Calibri"/>
                <a:cs typeface="Calibri"/>
              </a:rPr>
              <a:t>i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spc="5" dirty="0">
                <a:latin typeface="Calibri"/>
                <a:cs typeface="Calibri"/>
              </a:rPr>
              <a:t>i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5" dirty="0">
                <a:latin typeface="Calibri"/>
                <a:cs typeface="Calibri"/>
              </a:rPr>
              <a:t>i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24458" y="2743258"/>
            <a:ext cx="619760" cy="419734"/>
            <a:chOff x="4724458" y="2743258"/>
            <a:chExt cx="619760" cy="419734"/>
          </a:xfrm>
        </p:grpSpPr>
        <p:sp>
          <p:nvSpPr>
            <p:cNvPr id="14" name="object 14"/>
            <p:cNvSpPr/>
            <p:nvPr/>
          </p:nvSpPr>
          <p:spPr>
            <a:xfrm>
              <a:off x="4729226" y="2748025"/>
              <a:ext cx="609600" cy="409575"/>
            </a:xfrm>
            <a:custGeom>
              <a:avLst/>
              <a:gdLst/>
              <a:ahLst/>
              <a:cxnLst/>
              <a:rect l="l" t="t" r="r" b="b"/>
              <a:pathLst>
                <a:path w="609600" h="409575">
                  <a:moveTo>
                    <a:pt x="457200" y="0"/>
                  </a:moveTo>
                  <a:lnTo>
                    <a:pt x="457200" y="102362"/>
                  </a:lnTo>
                  <a:lnTo>
                    <a:pt x="0" y="102362"/>
                  </a:lnTo>
                  <a:lnTo>
                    <a:pt x="0" y="307086"/>
                  </a:lnTo>
                  <a:lnTo>
                    <a:pt x="457200" y="307086"/>
                  </a:lnTo>
                  <a:lnTo>
                    <a:pt x="457200" y="409575"/>
                  </a:lnTo>
                  <a:lnTo>
                    <a:pt x="609600" y="204724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9226" y="2748025"/>
              <a:ext cx="609600" cy="409575"/>
            </a:xfrm>
            <a:custGeom>
              <a:avLst/>
              <a:gdLst/>
              <a:ahLst/>
              <a:cxnLst/>
              <a:rect l="l" t="t" r="r" b="b"/>
              <a:pathLst>
                <a:path w="609600" h="409575">
                  <a:moveTo>
                    <a:pt x="0" y="102362"/>
                  </a:moveTo>
                  <a:lnTo>
                    <a:pt x="457200" y="102362"/>
                  </a:lnTo>
                  <a:lnTo>
                    <a:pt x="457200" y="0"/>
                  </a:lnTo>
                  <a:lnTo>
                    <a:pt x="609600" y="204724"/>
                  </a:lnTo>
                  <a:lnTo>
                    <a:pt x="457200" y="409575"/>
                  </a:lnTo>
                  <a:lnTo>
                    <a:pt x="457200" y="307086"/>
                  </a:lnTo>
                  <a:lnTo>
                    <a:pt x="0" y="307086"/>
                  </a:lnTo>
                  <a:lnTo>
                    <a:pt x="0" y="102362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724458" y="3733858"/>
            <a:ext cx="619760" cy="419734"/>
            <a:chOff x="4724458" y="3733858"/>
            <a:chExt cx="619760" cy="419734"/>
          </a:xfrm>
        </p:grpSpPr>
        <p:sp>
          <p:nvSpPr>
            <p:cNvPr id="18" name="object 18"/>
            <p:cNvSpPr/>
            <p:nvPr/>
          </p:nvSpPr>
          <p:spPr>
            <a:xfrm>
              <a:off x="4729226" y="3738626"/>
              <a:ext cx="609600" cy="409575"/>
            </a:xfrm>
            <a:custGeom>
              <a:avLst/>
              <a:gdLst/>
              <a:ahLst/>
              <a:cxnLst/>
              <a:rect l="l" t="t" r="r" b="b"/>
              <a:pathLst>
                <a:path w="609600" h="409575">
                  <a:moveTo>
                    <a:pt x="457200" y="0"/>
                  </a:moveTo>
                  <a:lnTo>
                    <a:pt x="457200" y="102362"/>
                  </a:lnTo>
                  <a:lnTo>
                    <a:pt x="0" y="102362"/>
                  </a:lnTo>
                  <a:lnTo>
                    <a:pt x="0" y="307086"/>
                  </a:lnTo>
                  <a:lnTo>
                    <a:pt x="457200" y="307086"/>
                  </a:lnTo>
                  <a:lnTo>
                    <a:pt x="457200" y="409575"/>
                  </a:lnTo>
                  <a:lnTo>
                    <a:pt x="609600" y="204724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29226" y="3738626"/>
              <a:ext cx="609600" cy="409575"/>
            </a:xfrm>
            <a:custGeom>
              <a:avLst/>
              <a:gdLst/>
              <a:ahLst/>
              <a:cxnLst/>
              <a:rect l="l" t="t" r="r" b="b"/>
              <a:pathLst>
                <a:path w="609600" h="409575">
                  <a:moveTo>
                    <a:pt x="0" y="102362"/>
                  </a:moveTo>
                  <a:lnTo>
                    <a:pt x="457200" y="102362"/>
                  </a:lnTo>
                  <a:lnTo>
                    <a:pt x="457200" y="0"/>
                  </a:lnTo>
                  <a:lnTo>
                    <a:pt x="609600" y="204724"/>
                  </a:lnTo>
                  <a:lnTo>
                    <a:pt x="457200" y="409575"/>
                  </a:lnTo>
                  <a:lnTo>
                    <a:pt x="457200" y="307086"/>
                  </a:lnTo>
                  <a:lnTo>
                    <a:pt x="0" y="307086"/>
                  </a:lnTo>
                  <a:lnTo>
                    <a:pt x="0" y="102362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724458" y="4800658"/>
            <a:ext cx="619760" cy="419734"/>
            <a:chOff x="4724458" y="4800658"/>
            <a:chExt cx="619760" cy="419734"/>
          </a:xfrm>
        </p:grpSpPr>
        <p:sp>
          <p:nvSpPr>
            <p:cNvPr id="21" name="object 21"/>
            <p:cNvSpPr/>
            <p:nvPr/>
          </p:nvSpPr>
          <p:spPr>
            <a:xfrm>
              <a:off x="4729226" y="4805426"/>
              <a:ext cx="609600" cy="409575"/>
            </a:xfrm>
            <a:custGeom>
              <a:avLst/>
              <a:gdLst/>
              <a:ahLst/>
              <a:cxnLst/>
              <a:rect l="l" t="t" r="r" b="b"/>
              <a:pathLst>
                <a:path w="609600" h="409575">
                  <a:moveTo>
                    <a:pt x="457200" y="0"/>
                  </a:moveTo>
                  <a:lnTo>
                    <a:pt x="457200" y="102362"/>
                  </a:lnTo>
                  <a:lnTo>
                    <a:pt x="0" y="102362"/>
                  </a:lnTo>
                  <a:lnTo>
                    <a:pt x="0" y="307086"/>
                  </a:lnTo>
                  <a:lnTo>
                    <a:pt x="457200" y="307086"/>
                  </a:lnTo>
                  <a:lnTo>
                    <a:pt x="457200" y="409575"/>
                  </a:lnTo>
                  <a:lnTo>
                    <a:pt x="609600" y="204724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29226" y="4805426"/>
              <a:ext cx="609600" cy="409575"/>
            </a:xfrm>
            <a:custGeom>
              <a:avLst/>
              <a:gdLst/>
              <a:ahLst/>
              <a:cxnLst/>
              <a:rect l="l" t="t" r="r" b="b"/>
              <a:pathLst>
                <a:path w="609600" h="409575">
                  <a:moveTo>
                    <a:pt x="0" y="102362"/>
                  </a:moveTo>
                  <a:lnTo>
                    <a:pt x="457200" y="102362"/>
                  </a:lnTo>
                  <a:lnTo>
                    <a:pt x="457200" y="0"/>
                  </a:lnTo>
                  <a:lnTo>
                    <a:pt x="609600" y="204724"/>
                  </a:lnTo>
                  <a:lnTo>
                    <a:pt x="457200" y="409575"/>
                  </a:lnTo>
                  <a:lnTo>
                    <a:pt x="457200" y="307086"/>
                  </a:lnTo>
                  <a:lnTo>
                    <a:pt x="0" y="307086"/>
                  </a:lnTo>
                  <a:lnTo>
                    <a:pt x="0" y="102362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0"/>
            <a:ext cx="22936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81760" algn="l"/>
              </a:tabLst>
            </a:pPr>
            <a:r>
              <a:rPr u="none" spc="-30" dirty="0"/>
              <a:t>st</a:t>
            </a:r>
            <a:r>
              <a:rPr u="none" spc="-15" dirty="0"/>
              <a:t>r</a:t>
            </a:r>
            <a:r>
              <a:rPr u="none" spc="20" dirty="0"/>
              <a:t>i</a:t>
            </a:r>
            <a:r>
              <a:rPr u="none" spc="40" dirty="0"/>
              <a:t>n</a:t>
            </a:r>
            <a:r>
              <a:rPr u="none" spc="10" dirty="0"/>
              <a:t>g</a:t>
            </a:r>
            <a:r>
              <a:rPr u="none" dirty="0"/>
              <a:t>	</a:t>
            </a:r>
            <a:r>
              <a:rPr u="none" spc="-20" dirty="0"/>
              <a:t>t</a:t>
            </a:r>
            <a:r>
              <a:rPr u="none" spc="-25" dirty="0"/>
              <a:t>y</a:t>
            </a:r>
            <a:r>
              <a:rPr u="none" spc="40" dirty="0"/>
              <a:t>p</a:t>
            </a:r>
            <a:r>
              <a:rPr u="none" spc="10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85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714528"/>
            <a:ext cx="8531543" cy="58146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solidFill>
                  <a:srgbClr val="2E1BC6"/>
                </a:solidFill>
                <a:latin typeface="Calibri Light"/>
                <a:cs typeface="Calibri Light"/>
              </a:rPr>
              <a:t>Special</a:t>
            </a:r>
            <a:r>
              <a:rPr sz="2750" spc="114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2750" spc="-25" dirty="0">
                <a:solidFill>
                  <a:srgbClr val="2E1BC6"/>
                </a:solidFill>
                <a:latin typeface="Calibri Light"/>
                <a:cs typeface="Calibri Light"/>
              </a:rPr>
              <a:t>data</a:t>
            </a:r>
            <a:r>
              <a:rPr sz="2750" spc="100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2750" spc="-5" dirty="0">
                <a:solidFill>
                  <a:srgbClr val="2E1BC6"/>
                </a:solidFill>
                <a:latin typeface="Calibri Light"/>
                <a:cs typeface="Calibri Light"/>
              </a:rPr>
              <a:t>type</a:t>
            </a:r>
            <a:r>
              <a:rPr sz="2750" spc="95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2750" spc="-5" dirty="0">
                <a:latin typeface="Calibri Light"/>
                <a:cs typeface="Calibri Light"/>
              </a:rPr>
              <a:t>supports</a:t>
            </a:r>
            <a:r>
              <a:rPr sz="2750" spc="185" dirty="0">
                <a:latin typeface="Calibri Light"/>
                <a:cs typeface="Calibri Light"/>
              </a:rPr>
              <a:t> </a:t>
            </a:r>
            <a:r>
              <a:rPr sz="2750" dirty="0">
                <a:latin typeface="Calibri Light"/>
                <a:cs typeface="Calibri Light"/>
              </a:rPr>
              <a:t>working</a:t>
            </a:r>
            <a:r>
              <a:rPr sz="2750" spc="180" dirty="0">
                <a:latin typeface="Calibri Light"/>
                <a:cs typeface="Calibri Light"/>
              </a:rPr>
              <a:t> </a:t>
            </a:r>
            <a:r>
              <a:rPr sz="2750" spc="5" dirty="0">
                <a:latin typeface="Calibri Light"/>
                <a:cs typeface="Calibri Light"/>
              </a:rPr>
              <a:t>with</a:t>
            </a:r>
            <a:r>
              <a:rPr sz="2750" spc="40" dirty="0">
                <a:latin typeface="Calibri Light"/>
                <a:cs typeface="Calibri Light"/>
              </a:rPr>
              <a:t> </a:t>
            </a:r>
            <a:r>
              <a:rPr sz="2750" spc="5" dirty="0">
                <a:latin typeface="Calibri Light"/>
                <a:cs typeface="Calibri Light"/>
              </a:rPr>
              <a:t>“</a:t>
            </a:r>
            <a:r>
              <a:rPr sz="2750" i="1" spc="5" dirty="0">
                <a:latin typeface="Calibri Light"/>
                <a:cs typeface="Calibri Light"/>
              </a:rPr>
              <a:t>strings</a:t>
            </a:r>
            <a:r>
              <a:rPr sz="2750" spc="5" dirty="0">
                <a:latin typeface="Calibri Light"/>
                <a:cs typeface="Calibri Light"/>
              </a:rPr>
              <a:t>”</a:t>
            </a:r>
            <a:endParaRPr sz="2750" dirty="0">
              <a:latin typeface="Calibri Light"/>
              <a:cs typeface="Calibri Light"/>
            </a:endParaRPr>
          </a:p>
          <a:p>
            <a:pPr marL="450850">
              <a:lnSpc>
                <a:spcPct val="100000"/>
              </a:lnSpc>
              <a:spcBef>
                <a:spcPts val="530"/>
              </a:spcBef>
            </a:pPr>
            <a:r>
              <a:rPr sz="2750" spc="15" dirty="0">
                <a:solidFill>
                  <a:srgbClr val="2E1BC6"/>
                </a:solidFill>
                <a:latin typeface="Courier New"/>
                <a:cs typeface="Courier New"/>
              </a:rPr>
              <a:t>#include</a:t>
            </a:r>
            <a:r>
              <a:rPr sz="2750" spc="30" dirty="0">
                <a:solidFill>
                  <a:srgbClr val="2E1BC6"/>
                </a:solidFill>
                <a:latin typeface="Courier New"/>
                <a:cs typeface="Courier New"/>
              </a:rPr>
              <a:t> </a:t>
            </a:r>
            <a:r>
              <a:rPr sz="2750" spc="15" dirty="0">
                <a:solidFill>
                  <a:srgbClr val="2E1BC6"/>
                </a:solidFill>
                <a:latin typeface="Courier New"/>
                <a:cs typeface="Courier New"/>
              </a:rPr>
              <a:t>&lt;string&gt;</a:t>
            </a:r>
            <a:endParaRPr sz="275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530"/>
              </a:spcBef>
            </a:pPr>
            <a:r>
              <a:rPr sz="2750" b="1" spc="10" dirty="0">
                <a:solidFill>
                  <a:srgbClr val="B80000"/>
                </a:solidFill>
                <a:latin typeface="Calibri"/>
                <a:cs typeface="Calibri"/>
              </a:rPr>
              <a:t>string</a:t>
            </a:r>
            <a:r>
              <a:rPr sz="2750" b="1" spc="1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2E1BC6"/>
                </a:solidFill>
                <a:latin typeface="Calibri"/>
                <a:cs typeface="Calibri"/>
              </a:rPr>
              <a:t>&lt;variable_name&gt;</a:t>
            </a:r>
            <a:r>
              <a:rPr sz="2750" b="1" spc="33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=</a:t>
            </a:r>
            <a:r>
              <a:rPr sz="2750" b="1" spc="25" dirty="0">
                <a:latin typeface="Calibri"/>
                <a:cs typeface="Calibri"/>
              </a:rPr>
              <a:t> </a:t>
            </a:r>
            <a:r>
              <a:rPr sz="2750" b="1" spc="-5" dirty="0">
                <a:solidFill>
                  <a:srgbClr val="538235"/>
                </a:solidFill>
                <a:latin typeface="Calibri"/>
                <a:cs typeface="Calibri"/>
              </a:rPr>
              <a:t>“string</a:t>
            </a:r>
            <a:r>
              <a:rPr sz="2750" b="1" spc="9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750" b="1" spc="-5" dirty="0">
                <a:solidFill>
                  <a:srgbClr val="538235"/>
                </a:solidFill>
                <a:latin typeface="Calibri"/>
                <a:cs typeface="Calibri"/>
              </a:rPr>
              <a:t>literal”</a:t>
            </a:r>
            <a:r>
              <a:rPr sz="2750" b="1" spc="-5" dirty="0">
                <a:latin typeface="Calibri"/>
                <a:cs typeface="Calibri"/>
              </a:rPr>
              <a:t>;</a:t>
            </a:r>
            <a:endParaRPr sz="27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Calibri Light"/>
                <a:cs typeface="Calibri Light"/>
              </a:rPr>
              <a:t>string</a:t>
            </a:r>
            <a:r>
              <a:rPr sz="2750" spc="100" dirty="0">
                <a:latin typeface="Calibri Light"/>
                <a:cs typeface="Calibri Light"/>
              </a:rPr>
              <a:t> </a:t>
            </a:r>
            <a:r>
              <a:rPr sz="2750" spc="-5" dirty="0">
                <a:latin typeface="Calibri Light"/>
                <a:cs typeface="Calibri Light"/>
              </a:rPr>
              <a:t>type</a:t>
            </a:r>
            <a:r>
              <a:rPr sz="2750" spc="110" dirty="0">
                <a:latin typeface="Calibri Light"/>
                <a:cs typeface="Calibri Light"/>
              </a:rPr>
              <a:t> </a:t>
            </a:r>
            <a:r>
              <a:rPr sz="2750" spc="-15" dirty="0">
                <a:latin typeface="Calibri Light"/>
                <a:cs typeface="Calibri Light"/>
              </a:rPr>
              <a:t>variables</a:t>
            </a:r>
            <a:r>
              <a:rPr sz="2750" spc="254" dirty="0">
                <a:latin typeface="Calibri Light"/>
                <a:cs typeface="Calibri Light"/>
              </a:rPr>
              <a:t> </a:t>
            </a:r>
            <a:r>
              <a:rPr sz="2750" dirty="0">
                <a:latin typeface="Calibri Light"/>
                <a:cs typeface="Calibri Light"/>
              </a:rPr>
              <a:t>in</a:t>
            </a:r>
            <a:r>
              <a:rPr sz="2750" spc="40" dirty="0">
                <a:latin typeface="Calibri Light"/>
                <a:cs typeface="Calibri Light"/>
              </a:rPr>
              <a:t> </a:t>
            </a:r>
            <a:r>
              <a:rPr sz="2750" spc="-20" dirty="0">
                <a:latin typeface="Calibri Light"/>
                <a:cs typeface="Calibri Light"/>
              </a:rPr>
              <a:t>programs:</a:t>
            </a:r>
            <a:endParaRPr sz="2750" dirty="0">
              <a:latin typeface="Calibri Light"/>
              <a:cs typeface="Calibri Light"/>
            </a:endParaRPr>
          </a:p>
          <a:p>
            <a:pPr marL="205104" algn="ctr">
              <a:lnSpc>
                <a:spcPct val="100000"/>
              </a:lnSpc>
              <a:spcBef>
                <a:spcPts val="530"/>
              </a:spcBef>
            </a:pPr>
            <a:r>
              <a:rPr sz="2750" spc="-5" dirty="0">
                <a:solidFill>
                  <a:srgbClr val="B80000"/>
                </a:solidFill>
                <a:latin typeface="Courier New"/>
                <a:cs typeface="Courier New"/>
              </a:rPr>
              <a:t>string</a:t>
            </a:r>
            <a:r>
              <a:rPr sz="2750" spc="120" dirty="0">
                <a:solidFill>
                  <a:srgbClr val="B80000"/>
                </a:solidFill>
                <a:latin typeface="Courier New"/>
                <a:cs typeface="Courier New"/>
              </a:rPr>
              <a:t> </a:t>
            </a:r>
            <a:r>
              <a:rPr sz="2750" dirty="0">
                <a:solidFill>
                  <a:srgbClr val="2E1BC6"/>
                </a:solidFill>
                <a:latin typeface="Courier New"/>
                <a:cs typeface="Courier New"/>
              </a:rPr>
              <a:t>firstName</a:t>
            </a:r>
            <a:r>
              <a:rPr sz="2750" dirty="0">
                <a:latin typeface="Courier New"/>
                <a:cs typeface="Courier New"/>
              </a:rPr>
              <a:t>,</a:t>
            </a:r>
            <a:r>
              <a:rPr sz="2750" spc="270" dirty="0">
                <a:latin typeface="Courier New"/>
                <a:cs typeface="Courier New"/>
              </a:rPr>
              <a:t> </a:t>
            </a:r>
            <a:r>
              <a:rPr sz="2750" dirty="0">
                <a:solidFill>
                  <a:srgbClr val="2E1BC6"/>
                </a:solidFill>
                <a:latin typeface="Courier New"/>
                <a:cs typeface="Courier New"/>
              </a:rPr>
              <a:t>lastName</a:t>
            </a:r>
            <a:r>
              <a:rPr sz="2750" dirty="0">
                <a:latin typeface="Calibri Light"/>
                <a:cs typeface="Calibri Light"/>
              </a:rPr>
              <a:t>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Calibri Light"/>
              <a:cs typeface="Calibri Light"/>
            </a:endParaRPr>
          </a:p>
          <a:p>
            <a:pPr marL="241300" marR="2350770" indent="-241300" algn="just">
              <a:lnSpc>
                <a:spcPct val="102800"/>
              </a:lnSpc>
              <a:buFont typeface="Arial MT"/>
              <a:buChar char="•"/>
              <a:tabLst>
                <a:tab pos="241300" algn="l"/>
              </a:tabLst>
            </a:pPr>
            <a:r>
              <a:rPr sz="2750" spc="5" dirty="0">
                <a:latin typeface="Calibri Light"/>
                <a:cs typeface="Calibri Light"/>
              </a:rPr>
              <a:t>Using with </a:t>
            </a:r>
            <a:r>
              <a:rPr sz="2750" spc="-10" dirty="0">
                <a:latin typeface="Calibri Light"/>
                <a:cs typeface="Calibri Light"/>
              </a:rPr>
              <a:t>assignment operator: </a:t>
            </a:r>
            <a:r>
              <a:rPr sz="2750" spc="-5" dirty="0"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E1BC6"/>
                </a:solidFill>
                <a:latin typeface="Courier New"/>
                <a:cs typeface="Courier New"/>
              </a:rPr>
              <a:t>firstName </a:t>
            </a:r>
            <a:r>
              <a:rPr sz="2400" dirty="0">
                <a:solidFill>
                  <a:srgbClr val="2E1BC6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“Mohammad";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2E1BC6"/>
                </a:solidFill>
                <a:latin typeface="Courier New"/>
                <a:cs typeface="Courier New"/>
              </a:rPr>
              <a:t>lastName</a:t>
            </a:r>
            <a:r>
              <a:rPr sz="2400" spc="45" dirty="0">
                <a:solidFill>
                  <a:srgbClr val="2E1BC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E1BC6"/>
                </a:solidFill>
                <a:latin typeface="Courier New"/>
                <a:cs typeface="Courier New"/>
              </a:rPr>
              <a:t>=</a:t>
            </a:r>
            <a:r>
              <a:rPr sz="2400" spc="-40" dirty="0">
                <a:solidFill>
                  <a:srgbClr val="2E1BC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“Ali";</a:t>
            </a: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3100" dirty="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-20" dirty="0">
                <a:latin typeface="Calibri Light"/>
                <a:cs typeface="Calibri Light"/>
              </a:rPr>
              <a:t>Display</a:t>
            </a:r>
            <a:r>
              <a:rPr sz="2750" spc="225" dirty="0">
                <a:latin typeface="Calibri Light"/>
                <a:cs typeface="Calibri Light"/>
              </a:rPr>
              <a:t> </a:t>
            </a:r>
            <a:r>
              <a:rPr sz="2750" spc="-5" dirty="0">
                <a:latin typeface="Calibri Light"/>
                <a:cs typeface="Calibri Light"/>
              </a:rPr>
              <a:t>using</a:t>
            </a:r>
            <a:r>
              <a:rPr sz="2750" spc="65" dirty="0">
                <a:latin typeface="Calibri Light"/>
                <a:cs typeface="Calibri Light"/>
              </a:rPr>
              <a:t> </a:t>
            </a:r>
            <a:r>
              <a:rPr sz="2750" dirty="0">
                <a:solidFill>
                  <a:srgbClr val="2E1BC6"/>
                </a:solidFill>
                <a:latin typeface="Calibri Light"/>
                <a:cs typeface="Calibri Light"/>
              </a:rPr>
              <a:t>cout</a:t>
            </a:r>
            <a:endParaRPr sz="2750" dirty="0">
              <a:latin typeface="Calibri Light"/>
              <a:cs typeface="Calibri Light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2400" spc="-15" dirty="0">
                <a:latin typeface="Courier New"/>
                <a:cs typeface="Courier New"/>
              </a:rPr>
              <a:t>cout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&lt;&lt;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firstName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&lt;&lt;</a:t>
            </a:r>
            <a:r>
              <a:rPr sz="2400" spc="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"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"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&lt;&lt;</a:t>
            </a:r>
            <a:r>
              <a:rPr sz="2400" spc="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lastName;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57" y="77152"/>
            <a:ext cx="769556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15" dirty="0"/>
              <a:t>G</a:t>
            </a:r>
            <a:r>
              <a:rPr sz="4400" u="none" spc="-5" dirty="0"/>
              <a:t>e</a:t>
            </a:r>
            <a:r>
              <a:rPr sz="4400" u="none" spc="-95" dirty="0"/>
              <a:t>t</a:t>
            </a:r>
            <a:r>
              <a:rPr sz="4400" u="none" spc="-25" dirty="0"/>
              <a:t>t</a:t>
            </a:r>
            <a:r>
              <a:rPr sz="4400" u="none" spc="5" dirty="0"/>
              <a:t>i</a:t>
            </a:r>
            <a:r>
              <a:rPr sz="4400" u="none" spc="25" dirty="0"/>
              <a:t>n</a:t>
            </a:r>
            <a:r>
              <a:rPr sz="4400" u="none" spc="15" dirty="0"/>
              <a:t>g</a:t>
            </a:r>
            <a:r>
              <a:rPr sz="4400" u="none" spc="-5" dirty="0"/>
              <a:t> </a:t>
            </a:r>
            <a:r>
              <a:rPr sz="4400" u="none" spc="5" dirty="0"/>
              <a:t>i</a:t>
            </a:r>
            <a:r>
              <a:rPr sz="4400" u="none" spc="25" dirty="0"/>
              <a:t>n</a:t>
            </a:r>
            <a:r>
              <a:rPr sz="4400" u="none" spc="30" dirty="0"/>
              <a:t>pu</a:t>
            </a:r>
            <a:r>
              <a:rPr sz="4400" u="none" spc="10" dirty="0"/>
              <a:t>t</a:t>
            </a:r>
            <a:r>
              <a:rPr sz="4400" u="none" spc="-130" dirty="0"/>
              <a:t> </a:t>
            </a:r>
            <a:r>
              <a:rPr sz="4400" u="none" spc="10" dirty="0"/>
              <a:t>in</a:t>
            </a:r>
            <a:r>
              <a:rPr sz="4400" u="none" spc="40" dirty="0"/>
              <a:t> </a:t>
            </a:r>
            <a:r>
              <a:rPr sz="4400" u="none" spc="-55" dirty="0"/>
              <a:t>s</a:t>
            </a:r>
            <a:r>
              <a:rPr sz="4400" u="none" spc="50" dirty="0"/>
              <a:t>t</a:t>
            </a:r>
            <a:r>
              <a:rPr sz="4400" u="none" spc="55" dirty="0"/>
              <a:t>r</a:t>
            </a:r>
            <a:r>
              <a:rPr sz="4400" u="none" spc="5" dirty="0"/>
              <a:t>i</a:t>
            </a:r>
            <a:r>
              <a:rPr sz="4400" u="none" spc="-40" dirty="0"/>
              <a:t>n</a:t>
            </a:r>
            <a:r>
              <a:rPr sz="4400" u="none" spc="15" dirty="0"/>
              <a:t>g</a:t>
            </a:r>
            <a:r>
              <a:rPr sz="4400" u="none" spc="-290" dirty="0"/>
              <a:t> </a:t>
            </a:r>
            <a:r>
              <a:rPr sz="4400" u="none" spc="-5" dirty="0"/>
              <a:t>w</a:t>
            </a:r>
            <a:r>
              <a:rPr sz="4400" u="none" spc="5" dirty="0"/>
              <a:t>i</a:t>
            </a:r>
            <a:r>
              <a:rPr sz="4400" u="none" spc="-30" dirty="0"/>
              <a:t>t</a:t>
            </a:r>
            <a:r>
              <a:rPr sz="4400" u="none" spc="15" dirty="0"/>
              <a:t>h</a:t>
            </a:r>
            <a:r>
              <a:rPr sz="4400" u="none" dirty="0"/>
              <a:t> </a:t>
            </a:r>
            <a:r>
              <a:rPr sz="4400" u="none" spc="20" dirty="0"/>
              <a:t>S</a:t>
            </a:r>
            <a:r>
              <a:rPr sz="4400" u="none" spc="30" dirty="0"/>
              <a:t>p</a:t>
            </a:r>
            <a:r>
              <a:rPr sz="4400" u="none" spc="25" dirty="0"/>
              <a:t>a</a:t>
            </a:r>
            <a:r>
              <a:rPr sz="4400" u="none" spc="5" dirty="0"/>
              <a:t>c</a:t>
            </a:r>
            <a:r>
              <a:rPr sz="4400" u="none" spc="-10" dirty="0"/>
              <a:t>e</a:t>
            </a:r>
            <a:r>
              <a:rPr sz="4400" u="none" spc="1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657" y="1019365"/>
            <a:ext cx="1362710" cy="1056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900"/>
              </a:lnSpc>
              <a:spcBef>
                <a:spcPts val="95"/>
              </a:spcBef>
            </a:pPr>
            <a:r>
              <a:rPr sz="2750" b="1" spc="10" dirty="0">
                <a:solidFill>
                  <a:srgbClr val="2C13DE"/>
                </a:solidFill>
                <a:latin typeface="Calibri"/>
                <a:cs typeface="Calibri"/>
              </a:rPr>
              <a:t>string</a:t>
            </a:r>
            <a:r>
              <a:rPr sz="2750" b="1" spc="-6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b="1" spc="20" dirty="0">
                <a:solidFill>
                  <a:srgbClr val="B80000"/>
                </a:solidFill>
                <a:latin typeface="Calibri"/>
                <a:cs typeface="Calibri"/>
              </a:rPr>
              <a:t>s1</a:t>
            </a:r>
            <a:r>
              <a:rPr sz="2750" b="1" spc="20" dirty="0">
                <a:latin typeface="Calibri"/>
                <a:cs typeface="Calibri"/>
              </a:rPr>
              <a:t>; </a:t>
            </a:r>
            <a:r>
              <a:rPr sz="2750" b="1" spc="-610" dirty="0">
                <a:latin typeface="Calibri"/>
                <a:cs typeface="Calibri"/>
              </a:rPr>
              <a:t> </a:t>
            </a:r>
            <a:r>
              <a:rPr sz="2750" b="1" spc="-5" dirty="0">
                <a:latin typeface="Calibri"/>
                <a:cs typeface="Calibri"/>
              </a:rPr>
              <a:t>cin&gt;&gt;</a:t>
            </a:r>
            <a:r>
              <a:rPr sz="2750" b="1" spc="110" dirty="0">
                <a:latin typeface="Calibri"/>
                <a:cs typeface="Calibri"/>
              </a:rPr>
              <a:t> </a:t>
            </a:r>
            <a:r>
              <a:rPr sz="2750" b="1" spc="20" dirty="0">
                <a:solidFill>
                  <a:srgbClr val="B80000"/>
                </a:solidFill>
                <a:latin typeface="Calibri"/>
                <a:cs typeface="Calibri"/>
              </a:rPr>
              <a:t>s1</a:t>
            </a:r>
            <a:r>
              <a:rPr sz="2750" b="1" spc="20" dirty="0">
                <a:latin typeface="Calibri"/>
                <a:cs typeface="Calibri"/>
              </a:rPr>
              <a:t>;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3245" y="1626298"/>
            <a:ext cx="447230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//Spaces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will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not </a:t>
            </a:r>
            <a:r>
              <a:rPr sz="2750" spc="-5" dirty="0">
                <a:latin typeface="Calibri"/>
                <a:cs typeface="Calibri"/>
              </a:rPr>
              <a:t>be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input</a:t>
            </a:r>
            <a:r>
              <a:rPr sz="2750" spc="2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s1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657" y="3595189"/>
            <a:ext cx="6680834" cy="15513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750" spc="-15" dirty="0">
                <a:solidFill>
                  <a:srgbClr val="008000"/>
                </a:solidFill>
                <a:latin typeface="Calibri"/>
                <a:cs typeface="Calibri"/>
              </a:rPr>
              <a:t>//Following</a:t>
            </a:r>
            <a:r>
              <a:rPr sz="2750" spc="3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8000"/>
                </a:solidFill>
                <a:latin typeface="Calibri"/>
                <a:cs typeface="Calibri"/>
              </a:rPr>
              <a:t>statements</a:t>
            </a:r>
            <a:r>
              <a:rPr sz="2750" spc="9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008000"/>
                </a:solidFill>
                <a:latin typeface="Calibri"/>
                <a:cs typeface="Calibri"/>
              </a:rPr>
              <a:t>read</a:t>
            </a:r>
            <a:r>
              <a:rPr sz="2750" spc="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8000"/>
                </a:solidFill>
                <a:latin typeface="Calibri"/>
                <a:cs typeface="Calibri"/>
              </a:rPr>
              <a:t>spaces</a:t>
            </a:r>
            <a:r>
              <a:rPr sz="2750" spc="16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8000"/>
                </a:solidFill>
                <a:latin typeface="Calibri"/>
                <a:cs typeface="Calibri"/>
              </a:rPr>
              <a:t>in</a:t>
            </a:r>
            <a:r>
              <a:rPr sz="2750" spc="9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8000"/>
                </a:solidFill>
                <a:latin typeface="Calibri"/>
                <a:cs typeface="Calibri"/>
              </a:rPr>
              <a:t>“string”</a:t>
            </a:r>
            <a:endParaRPr sz="2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750" b="1" spc="10" dirty="0">
                <a:solidFill>
                  <a:srgbClr val="2C13DE"/>
                </a:solidFill>
                <a:latin typeface="Calibri"/>
                <a:cs typeface="Calibri"/>
              </a:rPr>
              <a:t>string</a:t>
            </a:r>
            <a:r>
              <a:rPr sz="2750" b="1" spc="-2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b="1" spc="20" dirty="0">
                <a:solidFill>
                  <a:srgbClr val="B80000"/>
                </a:solidFill>
                <a:latin typeface="Calibri"/>
                <a:cs typeface="Calibri"/>
              </a:rPr>
              <a:t>s1</a:t>
            </a:r>
            <a:r>
              <a:rPr sz="2750" b="1" spc="20" dirty="0">
                <a:latin typeface="Calibri"/>
                <a:cs typeface="Calibri"/>
              </a:rPr>
              <a:t>;</a:t>
            </a:r>
            <a:endParaRPr sz="2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2510155" algn="l"/>
              </a:tabLst>
            </a:pPr>
            <a:r>
              <a:rPr sz="2750" b="1" spc="15" dirty="0">
                <a:latin typeface="Calibri"/>
                <a:cs typeface="Calibri"/>
              </a:rPr>
              <a:t>getline(cin, </a:t>
            </a:r>
            <a:r>
              <a:rPr sz="2750" b="1" spc="25" dirty="0">
                <a:solidFill>
                  <a:srgbClr val="B80000"/>
                </a:solidFill>
                <a:latin typeface="Calibri"/>
                <a:cs typeface="Calibri"/>
              </a:rPr>
              <a:t>s1</a:t>
            </a:r>
            <a:r>
              <a:rPr sz="2750" b="1" spc="25" dirty="0">
                <a:latin typeface="Calibri"/>
                <a:cs typeface="Calibri"/>
              </a:rPr>
              <a:t>);	</a:t>
            </a:r>
            <a:r>
              <a:rPr sz="2750" dirty="0">
                <a:latin typeface="Calibri"/>
                <a:cs typeface="Calibri"/>
              </a:rPr>
              <a:t>//Spaces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will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be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input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s1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525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52094"/>
            <a:ext cx="514413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5" dirty="0"/>
              <a:t>String</a:t>
            </a:r>
            <a:r>
              <a:rPr sz="4400" u="none" spc="-100" dirty="0"/>
              <a:t> </a:t>
            </a:r>
            <a:r>
              <a:rPr sz="4400" u="none" spc="20" dirty="0"/>
              <a:t>input</a:t>
            </a:r>
            <a:r>
              <a:rPr sz="4400" u="none" spc="-140" dirty="0"/>
              <a:t> </a:t>
            </a:r>
            <a:r>
              <a:rPr sz="4400" u="none" spc="-10" dirty="0"/>
              <a:t>(Variables)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28600" y="1034293"/>
            <a:ext cx="8466455" cy="577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146425">
              <a:lnSpc>
                <a:spcPct val="143400"/>
              </a:lnSpc>
              <a:spcBef>
                <a:spcPts val="105"/>
              </a:spcBef>
            </a:pPr>
            <a:r>
              <a:rPr sz="2400" b="1" spc="-10" dirty="0">
                <a:solidFill>
                  <a:srgbClr val="2C13DE"/>
                </a:solidFill>
                <a:latin typeface="Courier New"/>
                <a:cs typeface="Courier New"/>
              </a:rPr>
              <a:t>//</a:t>
            </a:r>
            <a:r>
              <a:rPr sz="2400" b="1" spc="-50" dirty="0">
                <a:solidFill>
                  <a:srgbClr val="2C13DE"/>
                </a:solidFill>
                <a:latin typeface="Courier New"/>
                <a:cs typeface="Courier New"/>
              </a:rPr>
              <a:t> </a:t>
            </a:r>
            <a:r>
              <a:rPr sz="2400" b="1" i="1" spc="-10" dirty="0">
                <a:solidFill>
                  <a:srgbClr val="2C13DE"/>
                </a:solidFill>
                <a:latin typeface="Courier New"/>
                <a:cs typeface="Courier New"/>
              </a:rPr>
              <a:t>Read</a:t>
            </a:r>
            <a:r>
              <a:rPr sz="2400" b="1" i="1" spc="-40" dirty="0">
                <a:solidFill>
                  <a:srgbClr val="2C13DE"/>
                </a:solidFill>
                <a:latin typeface="Courier New"/>
                <a:cs typeface="Courier New"/>
              </a:rPr>
              <a:t> </a:t>
            </a:r>
            <a:r>
              <a:rPr sz="2400" b="1" i="1" spc="5" dirty="0">
                <a:solidFill>
                  <a:srgbClr val="2C13DE"/>
                </a:solidFill>
                <a:latin typeface="Courier New"/>
                <a:cs typeface="Courier New"/>
              </a:rPr>
              <a:t>first</a:t>
            </a:r>
            <a:r>
              <a:rPr sz="2400" b="1" i="1" spc="-40" dirty="0">
                <a:solidFill>
                  <a:srgbClr val="2C13DE"/>
                </a:solidFill>
                <a:latin typeface="Courier New"/>
                <a:cs typeface="Courier New"/>
              </a:rPr>
              <a:t> </a:t>
            </a:r>
            <a:r>
              <a:rPr sz="2400" b="1" i="1" spc="15" dirty="0">
                <a:solidFill>
                  <a:srgbClr val="2C13DE"/>
                </a:solidFill>
                <a:latin typeface="Courier New"/>
                <a:cs typeface="Courier New"/>
              </a:rPr>
              <a:t>and</a:t>
            </a:r>
            <a:r>
              <a:rPr sz="2400" b="1" i="1" spc="-40" dirty="0">
                <a:solidFill>
                  <a:srgbClr val="2C13DE"/>
                </a:solidFill>
                <a:latin typeface="Courier New"/>
                <a:cs typeface="Courier New"/>
              </a:rPr>
              <a:t> </a:t>
            </a:r>
            <a:r>
              <a:rPr sz="2400" b="1" i="1" dirty="0">
                <a:solidFill>
                  <a:srgbClr val="2C13DE"/>
                </a:solidFill>
                <a:latin typeface="Courier New"/>
                <a:cs typeface="Courier New"/>
              </a:rPr>
              <a:t>second</a:t>
            </a:r>
            <a:r>
              <a:rPr sz="2400" b="1" i="1" spc="-40" dirty="0">
                <a:solidFill>
                  <a:srgbClr val="2C13DE"/>
                </a:solidFill>
                <a:latin typeface="Courier New"/>
                <a:cs typeface="Courier New"/>
              </a:rPr>
              <a:t> </a:t>
            </a:r>
            <a:r>
              <a:rPr sz="2400" b="1" i="1" spc="5" dirty="0">
                <a:solidFill>
                  <a:srgbClr val="2C13DE"/>
                </a:solidFill>
                <a:latin typeface="Courier New"/>
                <a:cs typeface="Courier New"/>
              </a:rPr>
              <a:t>name </a:t>
            </a:r>
            <a:r>
              <a:rPr sz="2400" b="1" i="1" spc="-1425" dirty="0">
                <a:solidFill>
                  <a:srgbClr val="2C13DE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#include&lt;iostream&gt; 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#include&lt;string&gt;</a:t>
            </a:r>
            <a:endParaRPr sz="2400" dirty="0">
              <a:latin typeface="Courier New"/>
              <a:cs typeface="Courier New"/>
            </a:endParaRPr>
          </a:p>
          <a:p>
            <a:pPr marL="241300" marR="5669280" indent="-228600">
              <a:lnSpc>
                <a:spcPct val="142200"/>
              </a:lnSpc>
              <a:spcBef>
                <a:spcPts val="35"/>
              </a:spcBef>
            </a:pPr>
            <a:r>
              <a:rPr sz="2400" b="1" spc="-15" dirty="0">
                <a:latin typeface="Courier New"/>
                <a:cs typeface="Courier New"/>
              </a:rPr>
              <a:t>int </a:t>
            </a:r>
            <a:r>
              <a:rPr sz="2400" b="1" spc="-5" dirty="0">
                <a:latin typeface="Courier New"/>
                <a:cs typeface="Courier New"/>
              </a:rPr>
              <a:t>main() </a:t>
            </a:r>
            <a:r>
              <a:rPr sz="2400" b="1" dirty="0">
                <a:solidFill>
                  <a:srgbClr val="2E1BC6"/>
                </a:solidFill>
                <a:latin typeface="Courier New"/>
                <a:cs typeface="Courier New"/>
              </a:rPr>
              <a:t>{ </a:t>
            </a:r>
            <a:r>
              <a:rPr sz="2400" b="1" spc="5" dirty="0">
                <a:solidFill>
                  <a:srgbClr val="2E1BC6"/>
                </a:solidFill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B80000"/>
                </a:solidFill>
                <a:latin typeface="Courier New"/>
                <a:cs typeface="Courier New"/>
              </a:rPr>
              <a:t>string </a:t>
            </a:r>
            <a:r>
              <a:rPr sz="2400" b="1" dirty="0">
                <a:latin typeface="Courier New"/>
                <a:cs typeface="Courier New"/>
              </a:rPr>
              <a:t>first;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B80000"/>
                </a:solidFill>
                <a:latin typeface="Courier New"/>
                <a:cs typeface="Courier New"/>
              </a:rPr>
              <a:t>string</a:t>
            </a:r>
            <a:r>
              <a:rPr sz="2400" b="1" spc="-85" dirty="0">
                <a:solidFill>
                  <a:srgbClr val="B8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second;</a:t>
            </a:r>
            <a:endParaRPr sz="240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250"/>
              </a:spcBef>
            </a:pPr>
            <a:r>
              <a:rPr sz="2400" b="1" spc="-10" dirty="0">
                <a:latin typeface="Courier New"/>
                <a:cs typeface="Courier New"/>
              </a:rPr>
              <a:t>cout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&lt;&lt;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“Enter</a:t>
            </a:r>
            <a:r>
              <a:rPr sz="2400" b="1" spc="3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your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first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10" dirty="0">
                <a:latin typeface="Courier New"/>
                <a:cs typeface="Courier New"/>
              </a:rPr>
              <a:t>and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second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names:";</a:t>
            </a:r>
            <a:endParaRPr sz="240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250"/>
              </a:spcBef>
            </a:pPr>
            <a:r>
              <a:rPr sz="2400" b="1" spc="-15" dirty="0">
                <a:latin typeface="Courier New"/>
                <a:cs typeface="Courier New"/>
              </a:rPr>
              <a:t>cin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&gt;&gt;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first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&gt;&gt;</a:t>
            </a:r>
            <a:r>
              <a:rPr sz="2400" b="1" spc="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second;</a:t>
            </a:r>
            <a:endParaRPr sz="2400" dirty="0">
              <a:latin typeface="Courier New"/>
              <a:cs typeface="Courier New"/>
            </a:endParaRPr>
          </a:p>
          <a:p>
            <a:pPr marL="241300" marR="245110" indent="133350">
              <a:lnSpc>
                <a:spcPts val="4130"/>
              </a:lnSpc>
              <a:spcBef>
                <a:spcPts val="270"/>
              </a:spcBef>
            </a:pPr>
            <a:r>
              <a:rPr sz="2400" b="1" spc="-15" dirty="0">
                <a:latin typeface="Courier New"/>
                <a:cs typeface="Courier New"/>
              </a:rPr>
              <a:t>cout </a:t>
            </a:r>
            <a:r>
              <a:rPr sz="2400" b="1" spc="-10" dirty="0">
                <a:latin typeface="Courier New"/>
                <a:cs typeface="Courier New"/>
              </a:rPr>
              <a:t>&lt;&lt; </a:t>
            </a:r>
            <a:r>
              <a:rPr sz="2400" b="1" spc="-5" dirty="0">
                <a:latin typeface="Courier New"/>
                <a:cs typeface="Courier New"/>
              </a:rPr>
              <a:t>"Hello </a:t>
            </a:r>
            <a:r>
              <a:rPr sz="2400" b="1" dirty="0">
                <a:latin typeface="Courier New"/>
                <a:cs typeface="Courier New"/>
              </a:rPr>
              <a:t>“ </a:t>
            </a:r>
            <a:r>
              <a:rPr sz="2400" b="1" spc="-10" dirty="0">
                <a:latin typeface="Courier New"/>
                <a:cs typeface="Courier New"/>
              </a:rPr>
              <a:t>&lt;&lt; </a:t>
            </a:r>
            <a:r>
              <a:rPr sz="2400" b="1" spc="-15" dirty="0">
                <a:latin typeface="Courier New"/>
                <a:cs typeface="Courier New"/>
              </a:rPr>
              <a:t>first </a:t>
            </a:r>
            <a:r>
              <a:rPr sz="2400" b="1" spc="-10" dirty="0">
                <a:latin typeface="Courier New"/>
                <a:cs typeface="Courier New"/>
              </a:rPr>
              <a:t>&lt;&lt; </a:t>
            </a:r>
            <a:r>
              <a:rPr sz="2400" b="1" dirty="0">
                <a:latin typeface="Courier New"/>
                <a:cs typeface="Courier New"/>
              </a:rPr>
              <a:t>“ “ </a:t>
            </a:r>
            <a:r>
              <a:rPr sz="2400" b="1" spc="-10" dirty="0">
                <a:latin typeface="Courier New"/>
                <a:cs typeface="Courier New"/>
              </a:rPr>
              <a:t>&lt;&lt; </a:t>
            </a:r>
            <a:r>
              <a:rPr sz="2400" b="1" spc="-5" dirty="0">
                <a:latin typeface="Courier New"/>
                <a:cs typeface="Courier New"/>
              </a:rPr>
              <a:t>second;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15" dirty="0">
                <a:latin typeface="Courier New"/>
                <a:cs typeface="Courier New"/>
              </a:rPr>
              <a:t>return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15" dirty="0">
                <a:latin typeface="Courier New"/>
                <a:cs typeface="Courier New"/>
              </a:rPr>
              <a:t>0;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400" b="1" dirty="0">
                <a:solidFill>
                  <a:srgbClr val="2E1BC6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3339"/>
            <a:ext cx="21418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15" dirty="0"/>
              <a:t>char</a:t>
            </a:r>
            <a:r>
              <a:rPr sz="4400" u="none" spc="-120" dirty="0"/>
              <a:t> </a:t>
            </a:r>
            <a:r>
              <a:rPr sz="4400" u="none" spc="5" dirty="0"/>
              <a:t>type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5257" y="882142"/>
            <a:ext cx="6456045" cy="56108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Reserves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8</a:t>
            </a:r>
            <a:r>
              <a:rPr sz="3000" b="1" spc="-2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bits</a:t>
            </a:r>
            <a:r>
              <a:rPr sz="3000" b="1" spc="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1</a:t>
            </a:r>
            <a:r>
              <a:rPr sz="3000" b="1" spc="4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C13DE"/>
                </a:solidFill>
                <a:latin typeface="Calibri"/>
                <a:cs typeface="Calibri"/>
              </a:rPr>
              <a:t>byte</a:t>
            </a:r>
            <a:r>
              <a:rPr sz="3000" b="1" spc="-1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memory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  <a:tab pos="633095" algn="l"/>
              </a:tabLst>
            </a:pPr>
            <a:r>
              <a:rPr sz="3000" dirty="0">
                <a:latin typeface="Calibri"/>
                <a:cs typeface="Calibri"/>
              </a:rPr>
              <a:t>A	char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variable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may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represent: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  <a:tab pos="3721100" algn="l"/>
                <a:tab pos="4302760" algn="l"/>
                <a:tab pos="4912995" algn="l"/>
                <a:tab pos="5513705" algn="l"/>
              </a:tabLst>
            </a:pPr>
            <a:r>
              <a:rPr sz="3000" spc="-15" dirty="0">
                <a:solidFill>
                  <a:srgbClr val="B80000"/>
                </a:solidFill>
                <a:latin typeface="Calibri"/>
                <a:cs typeface="Calibri"/>
              </a:rPr>
              <a:t>ASCII</a:t>
            </a:r>
            <a:r>
              <a:rPr sz="3000" spc="7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character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155" dirty="0">
                <a:solidFill>
                  <a:srgbClr val="2C13DE"/>
                </a:solidFill>
                <a:latin typeface="Calibri"/>
                <a:cs typeface="Calibri"/>
              </a:rPr>
              <a:t>'A‘</a:t>
            </a:r>
            <a:r>
              <a:rPr sz="3000" spc="-155" dirty="0">
                <a:latin typeface="Calibri"/>
                <a:cs typeface="Calibri"/>
              </a:rPr>
              <a:t>,	</a:t>
            </a:r>
            <a:r>
              <a:rPr sz="3000" spc="-95" dirty="0">
                <a:solidFill>
                  <a:srgbClr val="2C13DE"/>
                </a:solidFill>
                <a:latin typeface="Calibri"/>
                <a:cs typeface="Calibri"/>
              </a:rPr>
              <a:t>'a‘</a:t>
            </a:r>
            <a:r>
              <a:rPr sz="3000" spc="-95" dirty="0">
                <a:latin typeface="Calibri"/>
                <a:cs typeface="Calibri"/>
              </a:rPr>
              <a:t>,	</a:t>
            </a:r>
            <a:r>
              <a:rPr sz="3000" spc="-80" dirty="0">
                <a:solidFill>
                  <a:srgbClr val="2C13DE"/>
                </a:solidFill>
                <a:latin typeface="Calibri"/>
                <a:cs typeface="Calibri"/>
              </a:rPr>
              <a:t>'1‘</a:t>
            </a:r>
            <a:r>
              <a:rPr sz="3000" spc="-80" dirty="0">
                <a:latin typeface="Calibri"/>
                <a:cs typeface="Calibri"/>
              </a:rPr>
              <a:t>,	</a:t>
            </a:r>
            <a:r>
              <a:rPr sz="3000" spc="-80" dirty="0">
                <a:solidFill>
                  <a:srgbClr val="2C13DE"/>
                </a:solidFill>
                <a:latin typeface="Calibri"/>
                <a:cs typeface="Calibri"/>
              </a:rPr>
              <a:t>'4‘</a:t>
            </a:r>
            <a:r>
              <a:rPr sz="3000" spc="-80" dirty="0">
                <a:latin typeface="Calibri"/>
                <a:cs typeface="Calibri"/>
              </a:rPr>
              <a:t>,	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'*‘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dirty="0">
                <a:latin typeface="Calibri"/>
                <a:cs typeface="Calibri"/>
              </a:rPr>
              <a:t>signed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integers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2C13DE"/>
                </a:solidFill>
                <a:latin typeface="Calibri"/>
                <a:cs typeface="Calibri"/>
              </a:rPr>
              <a:t>127</a:t>
            </a:r>
            <a:r>
              <a:rPr sz="3000" b="1" spc="5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b="1" spc="-15" dirty="0">
                <a:solidFill>
                  <a:srgbClr val="2C13DE"/>
                </a:solidFill>
                <a:latin typeface="Calibri"/>
                <a:cs typeface="Calibri"/>
              </a:rPr>
              <a:t>-128</a:t>
            </a:r>
            <a:r>
              <a:rPr sz="3000" b="1" spc="12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(Default)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spc="-5" dirty="0">
                <a:latin typeface="Calibri"/>
                <a:cs typeface="Calibri"/>
              </a:rPr>
              <a:t>unsigned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integer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range </a:t>
            </a:r>
            <a:r>
              <a:rPr sz="3000" b="1" spc="-20" dirty="0">
                <a:solidFill>
                  <a:srgbClr val="2C13DE"/>
                </a:solidFill>
                <a:latin typeface="Calibri"/>
                <a:cs typeface="Calibri"/>
              </a:rPr>
              <a:t>255</a:t>
            </a:r>
            <a:r>
              <a:rPr sz="3000" b="1" spc="5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har char="•"/>
            </a:pP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1" spc="-10" dirty="0">
                <a:solidFill>
                  <a:srgbClr val="B80000"/>
                </a:solidFill>
                <a:latin typeface="Calibri"/>
                <a:cs typeface="Calibri"/>
              </a:rPr>
              <a:t>Examples: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699135" algn="l"/>
                <a:tab pos="1602105" algn="l"/>
              </a:tabLst>
            </a:pPr>
            <a:r>
              <a:rPr sz="3200" spc="15" dirty="0">
                <a:latin typeface="Calibri"/>
                <a:cs typeface="Calibri"/>
              </a:rPr>
              <a:t>char	</a:t>
            </a:r>
            <a:r>
              <a:rPr sz="3200" spc="-5" dirty="0">
                <a:latin typeface="Calibri"/>
                <a:cs typeface="Calibri"/>
              </a:rPr>
              <a:t>grade;</a:t>
            </a:r>
            <a:endParaRPr sz="32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35" dirty="0">
                <a:latin typeface="Calibri"/>
                <a:cs typeface="Calibri"/>
              </a:rPr>
              <a:t>un</a:t>
            </a:r>
            <a:r>
              <a:rPr sz="3200" spc="1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g</a:t>
            </a:r>
            <a:r>
              <a:rPr sz="3200" spc="35" dirty="0">
                <a:latin typeface="Calibri"/>
                <a:cs typeface="Calibri"/>
              </a:rPr>
              <a:t>n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35" dirty="0">
                <a:latin typeface="Calibri"/>
                <a:cs typeface="Calibri"/>
              </a:rPr>
              <a:t>ha</a:t>
            </a:r>
            <a:r>
              <a:rPr sz="3200" spc="1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50" dirty="0">
                <a:latin typeface="Calibri"/>
                <a:cs typeface="Calibri"/>
              </a:rPr>
              <a:t>W</a:t>
            </a:r>
            <a:r>
              <a:rPr sz="3200" spc="-25" dirty="0">
                <a:latin typeface="Calibri"/>
                <a:cs typeface="Calibri"/>
              </a:rPr>
              <a:t>ee</a:t>
            </a:r>
            <a:r>
              <a:rPr sz="3200" spc="35" dirty="0">
                <a:latin typeface="Calibri"/>
                <a:cs typeface="Calibri"/>
              </a:rPr>
              <a:t>k</a:t>
            </a:r>
            <a:r>
              <a:rPr sz="3200" spc="25" dirty="0">
                <a:latin typeface="Calibri"/>
                <a:cs typeface="Calibri"/>
              </a:rPr>
              <a:t>N</a:t>
            </a:r>
            <a:r>
              <a:rPr sz="3200" spc="35" dirty="0">
                <a:latin typeface="Calibri"/>
                <a:cs typeface="Calibri"/>
              </a:rPr>
              <a:t>u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spc="35" dirty="0">
                <a:latin typeface="Calibri"/>
                <a:cs typeface="Calibri"/>
              </a:rPr>
              <a:t>b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30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=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200</a:t>
            </a:r>
            <a:r>
              <a:rPr sz="3200" spc="5" dirty="0">
                <a:latin typeface="Calibri"/>
                <a:cs typeface="Calibri"/>
              </a:rPr>
              <a:t>;</a:t>
            </a:r>
            <a:endParaRPr sz="32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15" dirty="0">
                <a:latin typeface="Calibri"/>
                <a:cs typeface="Calibri"/>
              </a:rPr>
              <a:t>char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cGradeA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=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65;</a:t>
            </a:r>
            <a:endParaRPr sz="32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15" dirty="0">
                <a:latin typeface="Calibri"/>
                <a:cs typeface="Calibri"/>
              </a:rPr>
              <a:t>char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cGradeAA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=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‘A';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8667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3339"/>
            <a:ext cx="175196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10" dirty="0"/>
              <a:t>int</a:t>
            </a:r>
            <a:r>
              <a:rPr sz="4400" u="none" spc="-45" dirty="0"/>
              <a:t> </a:t>
            </a:r>
            <a:r>
              <a:rPr sz="4400" u="none" spc="5" dirty="0"/>
              <a:t>type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5257" y="872489"/>
            <a:ext cx="7233284" cy="4060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</a:tabLst>
            </a:pPr>
            <a:r>
              <a:rPr sz="3350" spc="20" dirty="0">
                <a:solidFill>
                  <a:srgbClr val="2C13DE"/>
                </a:solidFill>
                <a:latin typeface="Calibri"/>
                <a:cs typeface="Calibri"/>
              </a:rPr>
              <a:t>16</a:t>
            </a:r>
            <a:r>
              <a:rPr sz="335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5" dirty="0">
                <a:solidFill>
                  <a:srgbClr val="2C13DE"/>
                </a:solidFill>
                <a:latin typeface="Calibri"/>
                <a:cs typeface="Calibri"/>
              </a:rPr>
              <a:t>bits</a:t>
            </a:r>
            <a:r>
              <a:rPr sz="3350" spc="2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20" dirty="0">
                <a:latin typeface="Calibri"/>
                <a:cs typeface="Calibri"/>
              </a:rPr>
              <a:t>(2</a:t>
            </a:r>
            <a:r>
              <a:rPr sz="3350" spc="5" dirty="0">
                <a:latin typeface="Calibri"/>
                <a:cs typeface="Calibri"/>
              </a:rPr>
              <a:t> bytes)</a:t>
            </a:r>
            <a:r>
              <a:rPr sz="3350" spc="15" dirty="0">
                <a:latin typeface="Calibri"/>
                <a:cs typeface="Calibri"/>
              </a:rPr>
              <a:t> </a:t>
            </a:r>
            <a:r>
              <a:rPr sz="3350" spc="20" dirty="0">
                <a:latin typeface="Calibri"/>
                <a:cs typeface="Calibri"/>
              </a:rPr>
              <a:t>on</a:t>
            </a:r>
            <a:r>
              <a:rPr sz="3350" spc="15" dirty="0">
                <a:latin typeface="Calibri"/>
                <a:cs typeface="Calibri"/>
              </a:rPr>
              <a:t> Windows</a:t>
            </a:r>
            <a:r>
              <a:rPr sz="3350" spc="20" dirty="0">
                <a:latin typeface="Calibri"/>
                <a:cs typeface="Calibri"/>
              </a:rPr>
              <a:t> </a:t>
            </a:r>
            <a:r>
              <a:rPr sz="3350" spc="15" dirty="0">
                <a:latin typeface="Calibri"/>
                <a:cs typeface="Calibri"/>
              </a:rPr>
              <a:t>16-bits</a:t>
            </a:r>
            <a:endParaRPr sz="33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spc="-5" dirty="0">
                <a:latin typeface="Calibri"/>
                <a:cs typeface="Calibri"/>
              </a:rPr>
              <a:t>int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C13DE"/>
                </a:solidFill>
                <a:latin typeface="Calibri"/>
                <a:cs typeface="Calibri"/>
              </a:rPr>
              <a:t>-32,768</a:t>
            </a:r>
            <a:r>
              <a:rPr sz="3000" spc="10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C13DE"/>
                </a:solidFill>
                <a:latin typeface="Calibri"/>
                <a:cs typeface="Calibri"/>
              </a:rPr>
              <a:t>32,767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dirty="0">
                <a:solidFill>
                  <a:srgbClr val="B80000"/>
                </a:solidFill>
                <a:latin typeface="Calibri"/>
                <a:cs typeface="Calibri"/>
              </a:rPr>
              <a:t>unsigned</a:t>
            </a:r>
            <a:r>
              <a:rPr sz="3000" spc="-7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B80000"/>
                </a:solidFill>
                <a:latin typeface="Calibri"/>
                <a:cs typeface="Calibri"/>
              </a:rPr>
              <a:t>int</a:t>
            </a:r>
            <a:r>
              <a:rPr sz="3000" spc="2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0</a:t>
            </a:r>
            <a:r>
              <a:rPr sz="3000" spc="-4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spc="-15" dirty="0">
                <a:solidFill>
                  <a:srgbClr val="2C13DE"/>
                </a:solidFill>
                <a:latin typeface="Calibri"/>
                <a:cs typeface="Calibri"/>
              </a:rPr>
              <a:t>65,535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spc="-5" dirty="0">
                <a:latin typeface="Calibri"/>
                <a:cs typeface="Calibri"/>
              </a:rPr>
              <a:t>Also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Turbo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C++,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2</a:t>
            </a:r>
            <a:r>
              <a:rPr sz="3000" spc="-2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C13DE"/>
                </a:solidFill>
                <a:latin typeface="Calibri"/>
                <a:cs typeface="Calibri"/>
              </a:rPr>
              <a:t>bytes</a:t>
            </a:r>
            <a:r>
              <a:rPr sz="3000" spc="2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for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C13DE"/>
                </a:solidFill>
                <a:latin typeface="Calibri"/>
                <a:cs typeface="Calibri"/>
              </a:rPr>
              <a:t>int</a:t>
            </a:r>
            <a:endParaRPr sz="3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  <a:tab pos="5113655" algn="l"/>
              </a:tabLst>
            </a:pPr>
            <a:r>
              <a:rPr sz="3350" b="1" spc="20" dirty="0">
                <a:solidFill>
                  <a:srgbClr val="2C13DE"/>
                </a:solidFill>
                <a:latin typeface="Calibri"/>
                <a:cs typeface="Calibri"/>
              </a:rPr>
              <a:t>32</a:t>
            </a:r>
            <a:r>
              <a:rPr sz="3350" b="1" spc="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b="1" spc="10" dirty="0">
                <a:solidFill>
                  <a:srgbClr val="2C13DE"/>
                </a:solidFill>
                <a:latin typeface="Calibri"/>
                <a:cs typeface="Calibri"/>
              </a:rPr>
              <a:t>bits</a:t>
            </a:r>
            <a:r>
              <a:rPr sz="3350" b="1" spc="8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b="1" spc="10" dirty="0">
                <a:latin typeface="Calibri"/>
                <a:cs typeface="Calibri"/>
              </a:rPr>
              <a:t>(4</a:t>
            </a:r>
            <a:r>
              <a:rPr sz="3350" b="1" spc="5" dirty="0">
                <a:latin typeface="Calibri"/>
                <a:cs typeface="Calibri"/>
              </a:rPr>
              <a:t> </a:t>
            </a:r>
            <a:r>
              <a:rPr sz="3350" b="1" dirty="0">
                <a:latin typeface="Calibri"/>
                <a:cs typeface="Calibri"/>
              </a:rPr>
              <a:t>bytes)</a:t>
            </a:r>
            <a:r>
              <a:rPr sz="3350" b="1" spc="70" dirty="0">
                <a:latin typeface="Calibri"/>
                <a:cs typeface="Calibri"/>
              </a:rPr>
              <a:t> </a:t>
            </a:r>
            <a:r>
              <a:rPr sz="3350" b="1" spc="5" dirty="0">
                <a:latin typeface="Calibri"/>
                <a:cs typeface="Calibri"/>
              </a:rPr>
              <a:t>on</a:t>
            </a:r>
            <a:r>
              <a:rPr sz="3350" b="1" spc="60" dirty="0">
                <a:latin typeface="Calibri"/>
                <a:cs typeface="Calibri"/>
              </a:rPr>
              <a:t> </a:t>
            </a:r>
            <a:r>
              <a:rPr sz="3350" b="1" spc="15" dirty="0">
                <a:solidFill>
                  <a:srgbClr val="2C13DE"/>
                </a:solidFill>
                <a:latin typeface="Calibri"/>
                <a:cs typeface="Calibri"/>
              </a:rPr>
              <a:t>Win32	</a:t>
            </a:r>
            <a:r>
              <a:rPr sz="3350" b="1" spc="10" dirty="0">
                <a:latin typeface="Calibri"/>
                <a:cs typeface="Calibri"/>
              </a:rPr>
              <a:t>(Visual</a:t>
            </a:r>
            <a:r>
              <a:rPr sz="3350" b="1" spc="-25" dirty="0">
                <a:latin typeface="Calibri"/>
                <a:cs typeface="Calibri"/>
              </a:rPr>
              <a:t> </a:t>
            </a:r>
            <a:r>
              <a:rPr sz="3350" b="1" spc="15" dirty="0">
                <a:latin typeface="Calibri"/>
                <a:cs typeface="Calibri"/>
              </a:rPr>
              <a:t>C++)</a:t>
            </a:r>
            <a:endParaRPr sz="33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C13DE"/>
                </a:solidFill>
                <a:latin typeface="Calibri"/>
                <a:cs typeface="Calibri"/>
              </a:rPr>
              <a:t>-</a:t>
            </a:r>
            <a:r>
              <a:rPr sz="3200" spc="20" dirty="0">
                <a:solidFill>
                  <a:srgbClr val="2C13DE"/>
                </a:solidFill>
                <a:latin typeface="Calibri"/>
                <a:cs typeface="Calibri"/>
              </a:rPr>
              <a:t>2,147,483,</a:t>
            </a:r>
            <a:r>
              <a:rPr sz="3200" spc="-50" dirty="0">
                <a:solidFill>
                  <a:srgbClr val="2C13DE"/>
                </a:solidFill>
                <a:latin typeface="Calibri"/>
                <a:cs typeface="Calibri"/>
              </a:rPr>
              <a:t>6</a:t>
            </a:r>
            <a:r>
              <a:rPr sz="3200" spc="25" dirty="0">
                <a:solidFill>
                  <a:srgbClr val="2C13DE"/>
                </a:solidFill>
                <a:latin typeface="Calibri"/>
                <a:cs typeface="Calibri"/>
              </a:rPr>
              <a:t>4</a:t>
            </a:r>
            <a:r>
              <a:rPr sz="3200" spc="15" dirty="0">
                <a:solidFill>
                  <a:srgbClr val="2C13DE"/>
                </a:solidFill>
                <a:latin typeface="Calibri"/>
                <a:cs typeface="Calibri"/>
              </a:rPr>
              <a:t>8</a:t>
            </a:r>
            <a:r>
              <a:rPr sz="3200" spc="-21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o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C13DE"/>
                </a:solidFill>
                <a:latin typeface="Calibri"/>
                <a:cs typeface="Calibri"/>
              </a:rPr>
              <a:t>2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,</a:t>
            </a:r>
            <a:r>
              <a:rPr sz="3000" spc="-20" dirty="0">
                <a:solidFill>
                  <a:srgbClr val="2C13DE"/>
                </a:solidFill>
                <a:latin typeface="Calibri"/>
                <a:cs typeface="Calibri"/>
              </a:rPr>
              <a:t>1</a:t>
            </a:r>
            <a:r>
              <a:rPr sz="3000" spc="-25" dirty="0">
                <a:solidFill>
                  <a:srgbClr val="2C13DE"/>
                </a:solidFill>
                <a:latin typeface="Calibri"/>
                <a:cs typeface="Calibri"/>
              </a:rPr>
              <a:t>47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,</a:t>
            </a:r>
            <a:r>
              <a:rPr sz="3000" spc="-20" dirty="0">
                <a:solidFill>
                  <a:srgbClr val="2C13DE"/>
                </a:solidFill>
                <a:latin typeface="Calibri"/>
                <a:cs typeface="Calibri"/>
              </a:rPr>
              <a:t>4</a:t>
            </a:r>
            <a:r>
              <a:rPr sz="3000" spc="-25" dirty="0">
                <a:solidFill>
                  <a:srgbClr val="2C13DE"/>
                </a:solidFill>
                <a:latin typeface="Calibri"/>
                <a:cs typeface="Calibri"/>
              </a:rPr>
              <a:t>83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,</a:t>
            </a:r>
            <a:r>
              <a:rPr sz="3000" spc="-20" dirty="0">
                <a:solidFill>
                  <a:srgbClr val="2C13DE"/>
                </a:solidFill>
                <a:latin typeface="Calibri"/>
                <a:cs typeface="Calibri"/>
              </a:rPr>
              <a:t>6</a:t>
            </a:r>
            <a:r>
              <a:rPr sz="3000" spc="-25" dirty="0">
                <a:solidFill>
                  <a:srgbClr val="2C13DE"/>
                </a:solidFill>
                <a:latin typeface="Calibri"/>
                <a:cs typeface="Calibri"/>
              </a:rPr>
              <a:t>4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7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dirty="0">
                <a:solidFill>
                  <a:srgbClr val="B80000"/>
                </a:solidFill>
                <a:latin typeface="Calibri"/>
                <a:cs typeface="Calibri"/>
              </a:rPr>
              <a:t>unsigned</a:t>
            </a:r>
            <a:r>
              <a:rPr sz="3000" spc="-7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B80000"/>
                </a:solidFill>
                <a:latin typeface="Calibri"/>
                <a:cs typeface="Calibri"/>
              </a:rPr>
              <a:t>int</a:t>
            </a:r>
            <a:r>
              <a:rPr sz="3000" spc="2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0</a:t>
            </a:r>
            <a:r>
              <a:rPr sz="3000" spc="-3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to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C13DE"/>
                </a:solidFill>
                <a:latin typeface="Calibri"/>
                <a:cs typeface="Calibri"/>
              </a:rPr>
              <a:t>4,294,967,295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7905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3339"/>
            <a:ext cx="175196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10" dirty="0"/>
              <a:t>int</a:t>
            </a:r>
            <a:r>
              <a:rPr sz="4400" u="none" spc="-45" dirty="0"/>
              <a:t> </a:t>
            </a:r>
            <a:r>
              <a:rPr sz="4400" u="none" spc="5" dirty="0"/>
              <a:t>type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5257" y="948689"/>
            <a:ext cx="6344920" cy="26682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</a:tabLst>
            </a:pPr>
            <a:r>
              <a:rPr sz="335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Examples:</a:t>
            </a:r>
            <a:endParaRPr sz="335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185"/>
              </a:spcBef>
              <a:tabLst>
                <a:tab pos="1585595" algn="l"/>
              </a:tabLst>
            </a:pPr>
            <a:r>
              <a:rPr sz="3350" spc="5" dirty="0">
                <a:solidFill>
                  <a:srgbClr val="2C13DE"/>
                </a:solidFill>
                <a:latin typeface="Calibri"/>
                <a:cs typeface="Calibri"/>
              </a:rPr>
              <a:t>int	</a:t>
            </a:r>
            <a:r>
              <a:rPr sz="3350" spc="10" dirty="0">
                <a:solidFill>
                  <a:srgbClr val="B80000"/>
                </a:solidFill>
                <a:latin typeface="Calibri"/>
                <a:cs typeface="Calibri"/>
              </a:rPr>
              <a:t>earth_diameter</a:t>
            </a:r>
            <a:r>
              <a:rPr sz="3350" spc="10" dirty="0">
                <a:latin typeface="Calibri"/>
                <a:cs typeface="Calibri"/>
              </a:rPr>
              <a:t>;</a:t>
            </a:r>
            <a:endParaRPr sz="3350">
              <a:latin typeface="Calibri"/>
              <a:cs typeface="Calibri"/>
            </a:endParaRPr>
          </a:p>
          <a:p>
            <a:pPr marL="927735" marR="5080">
              <a:lnSpc>
                <a:spcPts val="4210"/>
              </a:lnSpc>
              <a:spcBef>
                <a:spcPts val="90"/>
              </a:spcBef>
            </a:pPr>
            <a:r>
              <a:rPr sz="3350" spc="5" dirty="0">
                <a:solidFill>
                  <a:srgbClr val="2C13DE"/>
                </a:solidFill>
                <a:latin typeface="Calibri"/>
                <a:cs typeface="Calibri"/>
              </a:rPr>
              <a:t>int</a:t>
            </a:r>
            <a:r>
              <a:rPr sz="3350" spc="-2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5" dirty="0">
                <a:solidFill>
                  <a:srgbClr val="B80000"/>
                </a:solidFill>
                <a:latin typeface="Calibri"/>
                <a:cs typeface="Calibri"/>
              </a:rPr>
              <a:t>seconds_in_week</a:t>
            </a:r>
            <a:r>
              <a:rPr sz="3350" spc="5" dirty="0">
                <a:latin typeface="Calibri"/>
                <a:cs typeface="Calibri"/>
              </a:rPr>
              <a:t>=</a:t>
            </a:r>
            <a:r>
              <a:rPr sz="3350" spc="170" dirty="0">
                <a:latin typeface="Calibri"/>
                <a:cs typeface="Calibri"/>
              </a:rPr>
              <a:t> </a:t>
            </a:r>
            <a:r>
              <a:rPr sz="3350" spc="20" dirty="0">
                <a:latin typeface="Calibri"/>
                <a:cs typeface="Calibri"/>
              </a:rPr>
              <a:t>604800; </a:t>
            </a:r>
            <a:r>
              <a:rPr sz="3350" spc="-740" dirty="0">
                <a:latin typeface="Calibri"/>
                <a:cs typeface="Calibri"/>
              </a:rPr>
              <a:t> </a:t>
            </a:r>
            <a:r>
              <a:rPr sz="3350" spc="10" dirty="0">
                <a:solidFill>
                  <a:srgbClr val="2C13DE"/>
                </a:solidFill>
                <a:latin typeface="Calibri"/>
                <a:cs typeface="Calibri"/>
              </a:rPr>
              <a:t>unsigned</a:t>
            </a:r>
            <a:r>
              <a:rPr sz="3350" spc="3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5" dirty="0">
                <a:solidFill>
                  <a:srgbClr val="2C13DE"/>
                </a:solidFill>
                <a:latin typeface="Calibri"/>
                <a:cs typeface="Calibri"/>
              </a:rPr>
              <a:t>int</a:t>
            </a:r>
            <a:r>
              <a:rPr sz="3350" spc="-1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dirty="0">
                <a:solidFill>
                  <a:srgbClr val="B80000"/>
                </a:solidFill>
                <a:latin typeface="Calibri"/>
                <a:cs typeface="Calibri"/>
              </a:rPr>
              <a:t>Height</a:t>
            </a:r>
            <a:r>
              <a:rPr sz="3350" spc="6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350" spc="10" dirty="0">
                <a:latin typeface="Calibri"/>
                <a:cs typeface="Calibri"/>
              </a:rPr>
              <a:t>=</a:t>
            </a:r>
            <a:r>
              <a:rPr sz="3350" spc="25" dirty="0">
                <a:latin typeface="Calibri"/>
                <a:cs typeface="Calibri"/>
              </a:rPr>
              <a:t> </a:t>
            </a:r>
            <a:r>
              <a:rPr sz="3350" spc="15" dirty="0">
                <a:latin typeface="Calibri"/>
                <a:cs typeface="Calibri"/>
              </a:rPr>
              <a:t>100;</a:t>
            </a:r>
            <a:endParaRPr sz="335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15"/>
              </a:spcBef>
            </a:pPr>
            <a:r>
              <a:rPr sz="3350" spc="10" dirty="0">
                <a:solidFill>
                  <a:srgbClr val="2C13DE"/>
                </a:solidFill>
                <a:latin typeface="Calibri"/>
                <a:cs typeface="Calibri"/>
              </a:rPr>
              <a:t>unsigned</a:t>
            </a:r>
            <a:r>
              <a:rPr sz="3350" spc="3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5" dirty="0">
                <a:solidFill>
                  <a:srgbClr val="2C13DE"/>
                </a:solidFill>
                <a:latin typeface="Calibri"/>
                <a:cs typeface="Calibri"/>
              </a:rPr>
              <a:t>int</a:t>
            </a:r>
            <a:r>
              <a:rPr sz="3350" spc="-1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10" dirty="0">
                <a:solidFill>
                  <a:srgbClr val="B80000"/>
                </a:solidFill>
                <a:latin typeface="Calibri"/>
                <a:cs typeface="Calibri"/>
              </a:rPr>
              <a:t>Width</a:t>
            </a:r>
            <a:r>
              <a:rPr sz="3350" spc="8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350" spc="10" dirty="0">
                <a:latin typeface="Calibri"/>
                <a:cs typeface="Calibri"/>
              </a:rPr>
              <a:t>=</a:t>
            </a:r>
            <a:r>
              <a:rPr sz="3350" spc="25" dirty="0">
                <a:latin typeface="Calibri"/>
                <a:cs typeface="Calibri"/>
              </a:rPr>
              <a:t> </a:t>
            </a:r>
            <a:r>
              <a:rPr sz="3350" spc="20" dirty="0">
                <a:latin typeface="Calibri"/>
                <a:cs typeface="Calibri"/>
              </a:rPr>
              <a:t>50000;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8667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3339"/>
            <a:ext cx="54514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10" dirty="0"/>
              <a:t>int</a:t>
            </a:r>
            <a:r>
              <a:rPr sz="4400" u="none" spc="15" dirty="0"/>
              <a:t> </a:t>
            </a:r>
            <a:r>
              <a:rPr sz="4400" u="none" spc="5" dirty="0"/>
              <a:t>type</a:t>
            </a:r>
            <a:r>
              <a:rPr sz="4400" u="none" spc="-45" dirty="0"/>
              <a:t> </a:t>
            </a:r>
            <a:r>
              <a:rPr sz="4400" u="none" spc="20" dirty="0"/>
              <a:t>(long</a:t>
            </a:r>
            <a:r>
              <a:rPr sz="4400" u="none" spc="-160" dirty="0"/>
              <a:t> </a:t>
            </a:r>
            <a:r>
              <a:rPr sz="4400" u="none" spc="20" dirty="0"/>
              <a:t>and</a:t>
            </a:r>
            <a:r>
              <a:rPr sz="4400" u="none" spc="-80" dirty="0"/>
              <a:t> </a:t>
            </a:r>
            <a:r>
              <a:rPr sz="4400" u="none" spc="5" dirty="0"/>
              <a:t>short)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5257" y="948689"/>
            <a:ext cx="7913370" cy="4752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</a:tabLst>
            </a:pPr>
            <a:r>
              <a:rPr sz="3350" b="1" dirty="0">
                <a:solidFill>
                  <a:srgbClr val="B80000"/>
                </a:solidFill>
                <a:latin typeface="Calibri"/>
                <a:cs typeface="Calibri"/>
              </a:rPr>
              <a:t>long</a:t>
            </a:r>
            <a:r>
              <a:rPr sz="3350" b="1" spc="1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350" b="1" dirty="0">
                <a:solidFill>
                  <a:srgbClr val="B80000"/>
                </a:solidFill>
                <a:latin typeface="Calibri"/>
                <a:cs typeface="Calibri"/>
              </a:rPr>
              <a:t>int</a:t>
            </a:r>
            <a:endParaRPr sz="33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15" dirty="0">
                <a:latin typeface="Calibri"/>
                <a:cs typeface="Calibri"/>
              </a:rPr>
              <a:t>reserves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2E1BC6"/>
                </a:solidFill>
                <a:latin typeface="Calibri"/>
                <a:cs typeface="Calibri"/>
              </a:rPr>
              <a:t>32</a:t>
            </a:r>
            <a:r>
              <a:rPr sz="3200" spc="-4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2E1BC6"/>
                </a:solidFill>
                <a:latin typeface="Calibri"/>
                <a:cs typeface="Calibri"/>
              </a:rPr>
              <a:t>bits</a:t>
            </a:r>
            <a:r>
              <a:rPr sz="3200" spc="-3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(</a:t>
            </a:r>
            <a:r>
              <a:rPr sz="3200" spc="5" dirty="0">
                <a:solidFill>
                  <a:srgbClr val="2E1BC6"/>
                </a:solidFill>
                <a:latin typeface="Calibri"/>
                <a:cs typeface="Calibri"/>
              </a:rPr>
              <a:t>4</a:t>
            </a:r>
            <a:r>
              <a:rPr sz="3200" spc="-4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1BC6"/>
                </a:solidFill>
                <a:latin typeface="Calibri"/>
                <a:cs typeface="Calibri"/>
              </a:rPr>
              <a:t>bytes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</a:t>
            </a:r>
            <a:endParaRPr sz="32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1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g</a:t>
            </a:r>
            <a:r>
              <a:rPr sz="3200" spc="30" dirty="0">
                <a:latin typeface="Calibri"/>
                <a:cs typeface="Calibri"/>
              </a:rPr>
              <a:t>n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d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spc="40" dirty="0">
                <a:latin typeface="Calibri"/>
                <a:cs typeface="Calibri"/>
              </a:rPr>
              <a:t>o</a:t>
            </a:r>
            <a:r>
              <a:rPr sz="3200" spc="3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g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C13DE"/>
                </a:solidFill>
                <a:latin typeface="Calibri"/>
                <a:cs typeface="Calibri"/>
              </a:rPr>
              <a:t>-</a:t>
            </a:r>
            <a:r>
              <a:rPr sz="3200" spc="20" dirty="0">
                <a:solidFill>
                  <a:srgbClr val="2C13DE"/>
                </a:solidFill>
                <a:latin typeface="Calibri"/>
                <a:cs typeface="Calibri"/>
              </a:rPr>
              <a:t>2,147,483,</a:t>
            </a:r>
            <a:r>
              <a:rPr sz="3200" spc="-55" dirty="0">
                <a:solidFill>
                  <a:srgbClr val="2C13DE"/>
                </a:solidFill>
                <a:latin typeface="Calibri"/>
                <a:cs typeface="Calibri"/>
              </a:rPr>
              <a:t>6</a:t>
            </a:r>
            <a:r>
              <a:rPr sz="3200" spc="20" dirty="0">
                <a:solidFill>
                  <a:srgbClr val="2C13DE"/>
                </a:solidFill>
                <a:latin typeface="Calibri"/>
                <a:cs typeface="Calibri"/>
              </a:rPr>
              <a:t>4</a:t>
            </a:r>
            <a:r>
              <a:rPr sz="3200" spc="10" dirty="0">
                <a:solidFill>
                  <a:srgbClr val="2C13DE"/>
                </a:solidFill>
                <a:latin typeface="Calibri"/>
                <a:cs typeface="Calibri"/>
              </a:rPr>
              <a:t>8</a:t>
            </a:r>
            <a:r>
              <a:rPr sz="3200" spc="-204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C13DE"/>
                </a:solidFill>
                <a:latin typeface="Calibri"/>
                <a:cs typeface="Calibri"/>
              </a:rPr>
              <a:t>2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,</a:t>
            </a:r>
            <a:r>
              <a:rPr sz="3000" spc="-20" dirty="0">
                <a:solidFill>
                  <a:srgbClr val="2C13DE"/>
                </a:solidFill>
                <a:latin typeface="Calibri"/>
                <a:cs typeface="Calibri"/>
              </a:rPr>
              <a:t>1</a:t>
            </a:r>
            <a:r>
              <a:rPr sz="3000" spc="-25" dirty="0">
                <a:solidFill>
                  <a:srgbClr val="2C13DE"/>
                </a:solidFill>
                <a:latin typeface="Calibri"/>
                <a:cs typeface="Calibri"/>
              </a:rPr>
              <a:t>47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,</a:t>
            </a:r>
            <a:r>
              <a:rPr sz="3000" spc="-20" dirty="0">
                <a:solidFill>
                  <a:srgbClr val="2C13DE"/>
                </a:solidFill>
                <a:latin typeface="Calibri"/>
                <a:cs typeface="Calibri"/>
              </a:rPr>
              <a:t>4</a:t>
            </a:r>
            <a:r>
              <a:rPr sz="3000" spc="-25" dirty="0">
                <a:solidFill>
                  <a:srgbClr val="2C13DE"/>
                </a:solidFill>
                <a:latin typeface="Calibri"/>
                <a:cs typeface="Calibri"/>
              </a:rPr>
              <a:t>83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,</a:t>
            </a:r>
            <a:r>
              <a:rPr sz="3000" spc="-20" dirty="0">
                <a:solidFill>
                  <a:srgbClr val="2C13DE"/>
                </a:solidFill>
                <a:latin typeface="Calibri"/>
                <a:cs typeface="Calibri"/>
              </a:rPr>
              <a:t>6</a:t>
            </a:r>
            <a:r>
              <a:rPr sz="3000" spc="-25" dirty="0">
                <a:solidFill>
                  <a:srgbClr val="2C13DE"/>
                </a:solidFill>
                <a:latin typeface="Calibri"/>
                <a:cs typeface="Calibri"/>
              </a:rPr>
              <a:t>4</a:t>
            </a:r>
            <a:r>
              <a:rPr sz="3000" dirty="0">
                <a:solidFill>
                  <a:srgbClr val="2C13DE"/>
                </a:solidFill>
                <a:latin typeface="Calibri"/>
                <a:cs typeface="Calibri"/>
              </a:rPr>
              <a:t>7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15" dirty="0">
                <a:latin typeface="Calibri"/>
                <a:cs typeface="Calibri"/>
              </a:rPr>
              <a:t>unsigned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long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int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2E1BC6"/>
                </a:solidFill>
                <a:latin typeface="Calibri"/>
                <a:cs typeface="Calibri"/>
              </a:rPr>
              <a:t>0</a:t>
            </a:r>
            <a:r>
              <a:rPr sz="3200" spc="-4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2E1BC6"/>
                </a:solidFill>
                <a:latin typeface="Calibri"/>
                <a:cs typeface="Calibri"/>
              </a:rPr>
              <a:t>4,294,967,295</a:t>
            </a:r>
            <a:endParaRPr sz="3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43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3350" b="1" spc="5" dirty="0">
                <a:solidFill>
                  <a:srgbClr val="B80000"/>
                </a:solidFill>
                <a:latin typeface="Calibri"/>
                <a:cs typeface="Calibri"/>
              </a:rPr>
              <a:t>short</a:t>
            </a:r>
            <a:r>
              <a:rPr sz="3350" b="1" spc="6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350" b="1" dirty="0">
                <a:solidFill>
                  <a:srgbClr val="B80000"/>
                </a:solidFill>
                <a:latin typeface="Calibri"/>
                <a:cs typeface="Calibri"/>
              </a:rPr>
              <a:t>int</a:t>
            </a:r>
            <a:endParaRPr sz="33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15" dirty="0">
                <a:latin typeface="Calibri"/>
                <a:cs typeface="Calibri"/>
              </a:rPr>
              <a:t>reserves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2E1BC6"/>
                </a:solidFill>
                <a:latin typeface="Calibri"/>
                <a:cs typeface="Calibri"/>
              </a:rPr>
              <a:t>16</a:t>
            </a:r>
            <a:r>
              <a:rPr sz="3200" spc="-4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2E1BC6"/>
                </a:solidFill>
                <a:latin typeface="Calibri"/>
                <a:cs typeface="Calibri"/>
              </a:rPr>
              <a:t>bits</a:t>
            </a:r>
            <a:r>
              <a:rPr sz="3200" spc="-3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(</a:t>
            </a:r>
            <a:r>
              <a:rPr sz="3200" spc="5" dirty="0">
                <a:solidFill>
                  <a:srgbClr val="2E1BC6"/>
                </a:solidFill>
                <a:latin typeface="Calibri"/>
                <a:cs typeface="Calibri"/>
              </a:rPr>
              <a:t>2</a:t>
            </a:r>
            <a:r>
              <a:rPr sz="3200" spc="-4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1BC6"/>
                </a:solidFill>
                <a:latin typeface="Calibri"/>
                <a:cs typeface="Calibri"/>
              </a:rPr>
              <a:t>bytes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</a:t>
            </a:r>
            <a:endParaRPr sz="32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5" dirty="0">
                <a:latin typeface="Calibri"/>
                <a:cs typeface="Calibri"/>
              </a:rPr>
              <a:t>signed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short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int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2E1BC6"/>
                </a:solidFill>
                <a:latin typeface="Calibri"/>
                <a:cs typeface="Calibri"/>
              </a:rPr>
              <a:t>-32,768</a:t>
            </a:r>
            <a:r>
              <a:rPr sz="3200" spc="-8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2E1BC6"/>
                </a:solidFill>
                <a:latin typeface="Calibri"/>
                <a:cs typeface="Calibri"/>
              </a:rPr>
              <a:t>32,767</a:t>
            </a:r>
            <a:endParaRPr sz="32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35" dirty="0">
                <a:latin typeface="Calibri"/>
                <a:cs typeface="Calibri"/>
              </a:rPr>
              <a:t>un</a:t>
            </a:r>
            <a:r>
              <a:rPr sz="3200" spc="1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g</a:t>
            </a:r>
            <a:r>
              <a:rPr sz="3200" spc="35" dirty="0">
                <a:latin typeface="Calibri"/>
                <a:cs typeface="Calibri"/>
              </a:rPr>
              <a:t>n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s</a:t>
            </a:r>
            <a:r>
              <a:rPr sz="3200" spc="35" dirty="0">
                <a:latin typeface="Calibri"/>
                <a:cs typeface="Calibri"/>
              </a:rPr>
              <a:t>h</a:t>
            </a:r>
            <a:r>
              <a:rPr sz="3200" spc="3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rt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5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2E1BC6"/>
                </a:solidFill>
                <a:latin typeface="Calibri"/>
                <a:cs typeface="Calibri"/>
              </a:rPr>
              <a:t>0</a:t>
            </a:r>
            <a:r>
              <a:rPr sz="3200" spc="-3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2E1BC6"/>
                </a:solidFill>
                <a:latin typeface="Calibri"/>
                <a:cs typeface="Calibri"/>
              </a:rPr>
              <a:t>65,53</a:t>
            </a:r>
            <a:r>
              <a:rPr sz="3200" spc="15" dirty="0">
                <a:solidFill>
                  <a:srgbClr val="2E1BC6"/>
                </a:solidFill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8667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52094"/>
            <a:ext cx="59931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5" dirty="0"/>
              <a:t>IDEs</a:t>
            </a:r>
            <a:r>
              <a:rPr sz="4400" u="none" spc="-20" dirty="0"/>
              <a:t> </a:t>
            </a:r>
            <a:r>
              <a:rPr sz="4400" u="none" spc="20" dirty="0"/>
              <a:t>on</a:t>
            </a:r>
            <a:r>
              <a:rPr sz="4400" u="none" spc="-95" dirty="0"/>
              <a:t> </a:t>
            </a:r>
            <a:r>
              <a:rPr sz="4400" u="none" spc="5" dirty="0"/>
              <a:t>Windows</a:t>
            </a:r>
            <a:r>
              <a:rPr sz="4400" u="none" spc="-95" dirty="0"/>
              <a:t> </a:t>
            </a:r>
            <a:r>
              <a:rPr sz="4400" u="none" spc="-10" dirty="0"/>
              <a:t>platform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09536" y="1228091"/>
            <a:ext cx="5483543" cy="34631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35" dirty="0">
                <a:latin typeface="Calibri Light"/>
                <a:cs typeface="Calibri Light"/>
              </a:rPr>
              <a:t>Turbo</a:t>
            </a:r>
            <a:r>
              <a:rPr sz="3200" spc="-15" dirty="0">
                <a:latin typeface="Calibri Light"/>
                <a:cs typeface="Calibri Light"/>
              </a:rPr>
              <a:t> </a:t>
            </a:r>
            <a:r>
              <a:rPr sz="3200" spc="-5" dirty="0">
                <a:latin typeface="Calibri Light"/>
                <a:cs typeface="Calibri Light"/>
              </a:rPr>
              <a:t>C++</a:t>
            </a:r>
            <a:endParaRPr lang="en-US" sz="3200" spc="-5" dirty="0">
              <a:latin typeface="Calibri Light"/>
              <a:cs typeface="Calibri Light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endParaRPr sz="3350" dirty="0">
              <a:latin typeface="Calibri Light"/>
              <a:cs typeface="Calibri Light"/>
            </a:endParaRPr>
          </a:p>
          <a:p>
            <a:pPr>
              <a:spcBef>
                <a:spcPts val="55"/>
              </a:spcBef>
              <a:buFont typeface="Arial MT"/>
              <a:buChar char="•"/>
            </a:pPr>
            <a:r>
              <a:rPr lang="en-US" sz="3600" spc="-5" dirty="0">
                <a:latin typeface="Calibri Light"/>
                <a:cs typeface="Calibri Light"/>
              </a:rPr>
              <a:t>Dev</a:t>
            </a:r>
            <a:r>
              <a:rPr lang="en-US" sz="3600" spc="35" dirty="0">
                <a:latin typeface="Calibri Light"/>
                <a:cs typeface="Calibri Light"/>
              </a:rPr>
              <a:t> </a:t>
            </a:r>
            <a:r>
              <a:rPr lang="en-US" sz="3600" spc="-5" dirty="0">
                <a:latin typeface="Calibri Light"/>
                <a:cs typeface="Calibri Light"/>
              </a:rPr>
              <a:t>C++</a:t>
            </a:r>
            <a:endParaRPr lang="en-US" sz="36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4350" dirty="0">
              <a:latin typeface="Calibri Light"/>
              <a:cs typeface="Calibri Light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sz="3350" b="1" u="sng" spc="-15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Microsoft</a:t>
            </a:r>
            <a:r>
              <a:rPr sz="3350" b="1" u="sng" spc="20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sz="3350" b="1" u="sng" spc="-5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Visual</a:t>
            </a:r>
            <a:r>
              <a:rPr sz="3350" b="1" u="sng" spc="5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lang="en-US" sz="3350" b="1" u="sng" spc="5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Studio </a:t>
            </a:r>
            <a:r>
              <a:rPr sz="3350" b="1" u="sng" spc="-5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C++</a:t>
            </a:r>
            <a:endParaRPr sz="3350" b="1" u="sng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43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3339"/>
            <a:ext cx="44488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61060" algn="l"/>
              </a:tabLst>
            </a:pPr>
            <a:r>
              <a:rPr sz="4400" u="none" spc="-10" dirty="0"/>
              <a:t>int	</a:t>
            </a:r>
            <a:r>
              <a:rPr sz="4400" u="none" spc="20" dirty="0"/>
              <a:t>(long</a:t>
            </a:r>
            <a:r>
              <a:rPr sz="4400" u="none" spc="-185" dirty="0"/>
              <a:t> </a:t>
            </a:r>
            <a:r>
              <a:rPr sz="4400" u="none" spc="20" dirty="0"/>
              <a:t>and</a:t>
            </a:r>
            <a:r>
              <a:rPr sz="4400" u="none" spc="-110" dirty="0"/>
              <a:t> </a:t>
            </a:r>
            <a:r>
              <a:rPr sz="4400" u="none" spc="5" dirty="0"/>
              <a:t>short)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5257" y="948689"/>
            <a:ext cx="7203440" cy="26682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</a:tabLst>
            </a:pPr>
            <a:r>
              <a:rPr sz="335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Examples:</a:t>
            </a:r>
            <a:endParaRPr sz="3350">
              <a:latin typeface="Calibri"/>
              <a:cs typeface="Calibri"/>
            </a:endParaRPr>
          </a:p>
          <a:p>
            <a:pPr marL="927735" marR="5080">
              <a:lnSpc>
                <a:spcPct val="103699"/>
              </a:lnSpc>
              <a:spcBef>
                <a:spcPts val="40"/>
              </a:spcBef>
              <a:tabLst>
                <a:tab pos="2443480" algn="l"/>
              </a:tabLst>
            </a:pPr>
            <a:r>
              <a:rPr sz="3350" spc="10" dirty="0">
                <a:solidFill>
                  <a:srgbClr val="2E1BC6"/>
                </a:solidFill>
                <a:latin typeface="Calibri"/>
                <a:cs typeface="Calibri"/>
              </a:rPr>
              <a:t>long</a:t>
            </a:r>
            <a:r>
              <a:rPr sz="3350" spc="-1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350" spc="10" dirty="0">
                <a:solidFill>
                  <a:srgbClr val="2C13DE"/>
                </a:solidFill>
                <a:latin typeface="Calibri"/>
                <a:cs typeface="Calibri"/>
              </a:rPr>
              <a:t>int	</a:t>
            </a:r>
            <a:r>
              <a:rPr sz="3350" spc="10" dirty="0">
                <a:solidFill>
                  <a:srgbClr val="B80000"/>
                </a:solidFill>
                <a:latin typeface="Calibri"/>
                <a:cs typeface="Calibri"/>
              </a:rPr>
              <a:t>light_speed</a:t>
            </a:r>
            <a:r>
              <a:rPr sz="3350" spc="10" dirty="0">
                <a:latin typeface="Calibri"/>
                <a:cs typeface="Calibri"/>
              </a:rPr>
              <a:t>=186000; </a:t>
            </a:r>
            <a:r>
              <a:rPr sz="3350" spc="15" dirty="0">
                <a:latin typeface="Calibri"/>
                <a:cs typeface="Calibri"/>
              </a:rPr>
              <a:t> </a:t>
            </a:r>
            <a:r>
              <a:rPr sz="3350" spc="10" dirty="0">
                <a:solidFill>
                  <a:srgbClr val="2C13DE"/>
                </a:solidFill>
                <a:latin typeface="Calibri"/>
                <a:cs typeface="Calibri"/>
              </a:rPr>
              <a:t>unsigned</a:t>
            </a:r>
            <a:r>
              <a:rPr sz="3350" spc="1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10" dirty="0">
                <a:solidFill>
                  <a:srgbClr val="2C13DE"/>
                </a:solidFill>
                <a:latin typeface="Calibri"/>
                <a:cs typeface="Calibri"/>
              </a:rPr>
              <a:t>long</a:t>
            </a:r>
            <a:r>
              <a:rPr sz="3350" spc="8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5" dirty="0">
                <a:solidFill>
                  <a:srgbClr val="2C13DE"/>
                </a:solidFill>
                <a:latin typeface="Calibri"/>
                <a:cs typeface="Calibri"/>
              </a:rPr>
              <a:t>int</a:t>
            </a:r>
            <a:r>
              <a:rPr sz="3350" spc="-1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20" dirty="0">
                <a:solidFill>
                  <a:srgbClr val="B80000"/>
                </a:solidFill>
                <a:latin typeface="Calibri"/>
                <a:cs typeface="Calibri"/>
              </a:rPr>
              <a:t>seconds</a:t>
            </a:r>
            <a:r>
              <a:rPr sz="3350" spc="20" dirty="0">
                <a:latin typeface="Calibri"/>
                <a:cs typeface="Calibri"/>
              </a:rPr>
              <a:t>=</a:t>
            </a:r>
            <a:r>
              <a:rPr sz="3350" spc="-40" dirty="0">
                <a:latin typeface="Calibri"/>
                <a:cs typeface="Calibri"/>
              </a:rPr>
              <a:t> </a:t>
            </a:r>
            <a:r>
              <a:rPr sz="3350" spc="20" dirty="0">
                <a:latin typeface="Calibri"/>
                <a:cs typeface="Calibri"/>
              </a:rPr>
              <a:t>604800; </a:t>
            </a:r>
            <a:r>
              <a:rPr sz="3350" spc="-740" dirty="0">
                <a:latin typeface="Calibri"/>
                <a:cs typeface="Calibri"/>
              </a:rPr>
              <a:t> </a:t>
            </a:r>
            <a:r>
              <a:rPr sz="3350" spc="25" dirty="0">
                <a:solidFill>
                  <a:srgbClr val="2C13DE"/>
                </a:solidFill>
                <a:latin typeface="Calibri"/>
                <a:cs typeface="Calibri"/>
              </a:rPr>
              <a:t>short</a:t>
            </a:r>
            <a:r>
              <a:rPr sz="3350" spc="-7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5" dirty="0">
                <a:solidFill>
                  <a:srgbClr val="2C13DE"/>
                </a:solidFill>
                <a:latin typeface="Calibri"/>
                <a:cs typeface="Calibri"/>
              </a:rPr>
              <a:t>int</a:t>
            </a:r>
            <a:r>
              <a:rPr sz="3350" spc="6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dirty="0">
                <a:solidFill>
                  <a:srgbClr val="B80000"/>
                </a:solidFill>
                <a:latin typeface="Calibri"/>
                <a:cs typeface="Calibri"/>
              </a:rPr>
              <a:t>Height</a:t>
            </a:r>
            <a:r>
              <a:rPr sz="3350" spc="6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350" spc="10" dirty="0">
                <a:latin typeface="Calibri"/>
                <a:cs typeface="Calibri"/>
              </a:rPr>
              <a:t>=</a:t>
            </a:r>
            <a:r>
              <a:rPr sz="3350" spc="-45" dirty="0">
                <a:latin typeface="Calibri"/>
                <a:cs typeface="Calibri"/>
              </a:rPr>
              <a:t> </a:t>
            </a:r>
            <a:r>
              <a:rPr sz="3350" spc="15" dirty="0">
                <a:latin typeface="Calibri"/>
                <a:cs typeface="Calibri"/>
              </a:rPr>
              <a:t>30432;</a:t>
            </a:r>
            <a:endParaRPr sz="335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185"/>
              </a:spcBef>
            </a:pPr>
            <a:r>
              <a:rPr sz="3350" spc="10" dirty="0">
                <a:solidFill>
                  <a:srgbClr val="2C13DE"/>
                </a:solidFill>
                <a:latin typeface="Calibri"/>
                <a:cs typeface="Calibri"/>
              </a:rPr>
              <a:t>unsigned</a:t>
            </a:r>
            <a:r>
              <a:rPr sz="335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25" dirty="0">
                <a:solidFill>
                  <a:srgbClr val="2C13DE"/>
                </a:solidFill>
                <a:latin typeface="Calibri"/>
                <a:cs typeface="Calibri"/>
              </a:rPr>
              <a:t>short </a:t>
            </a:r>
            <a:r>
              <a:rPr sz="3350" spc="10" dirty="0">
                <a:solidFill>
                  <a:srgbClr val="2C13DE"/>
                </a:solidFill>
                <a:latin typeface="Calibri"/>
                <a:cs typeface="Calibri"/>
              </a:rPr>
              <a:t>int</a:t>
            </a:r>
            <a:r>
              <a:rPr sz="3350" spc="-2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350" spc="10" dirty="0">
                <a:solidFill>
                  <a:srgbClr val="B80000"/>
                </a:solidFill>
                <a:latin typeface="Calibri"/>
                <a:cs typeface="Calibri"/>
              </a:rPr>
              <a:t>Width</a:t>
            </a:r>
            <a:r>
              <a:rPr sz="3350" spc="8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350" spc="10" dirty="0">
                <a:latin typeface="Calibri"/>
                <a:cs typeface="Calibri"/>
              </a:rPr>
              <a:t>=</a:t>
            </a:r>
            <a:r>
              <a:rPr sz="3350" spc="-45" dirty="0">
                <a:latin typeface="Calibri"/>
                <a:cs typeface="Calibri"/>
              </a:rPr>
              <a:t> </a:t>
            </a:r>
            <a:r>
              <a:rPr sz="3350" spc="20" dirty="0">
                <a:latin typeface="Calibri"/>
                <a:cs typeface="Calibri"/>
              </a:rPr>
              <a:t>50000;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8667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3339"/>
            <a:ext cx="317119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30" dirty="0"/>
              <a:t>Home</a:t>
            </a:r>
            <a:r>
              <a:rPr sz="4400" u="none" spc="-190" dirty="0"/>
              <a:t> </a:t>
            </a:r>
            <a:r>
              <a:rPr sz="4400" u="none" spc="-25" dirty="0"/>
              <a:t>Work-1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5257" y="958532"/>
            <a:ext cx="8319134" cy="42703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622300" indent="-228600">
              <a:lnSpc>
                <a:spcPts val="308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5" dirty="0">
                <a:latin typeface="Calibri"/>
                <a:cs typeface="Calibri"/>
              </a:rPr>
              <a:t>Use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Visual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C++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30" dirty="0">
                <a:latin typeface="Calibri"/>
                <a:cs typeface="Calibri"/>
              </a:rPr>
              <a:t>on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Windows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get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information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for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following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 </a:t>
            </a:r>
            <a:r>
              <a:rPr sz="2750" spc="-10" dirty="0">
                <a:latin typeface="Calibri"/>
                <a:cs typeface="Calibri"/>
              </a:rPr>
              <a:t>types:</a:t>
            </a:r>
            <a:endParaRPr sz="27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int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b="1" spc="-5" dirty="0">
                <a:solidFill>
                  <a:srgbClr val="2C13DE"/>
                </a:solidFill>
                <a:latin typeface="Calibri"/>
                <a:cs typeface="Calibri"/>
              </a:rPr>
              <a:t>short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long</a:t>
            </a:r>
            <a:r>
              <a:rPr sz="3000" b="1" spc="-3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int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b="1" spc="-5" dirty="0">
                <a:solidFill>
                  <a:srgbClr val="2C13DE"/>
                </a:solidFill>
                <a:latin typeface="Calibri"/>
                <a:cs typeface="Calibri"/>
              </a:rPr>
              <a:t>short</a:t>
            </a:r>
            <a:r>
              <a:rPr sz="3000" b="1" spc="-2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int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b="1" spc="-5" dirty="0">
                <a:solidFill>
                  <a:srgbClr val="2C13DE"/>
                </a:solidFill>
                <a:latin typeface="Calibri"/>
                <a:cs typeface="Calibri"/>
              </a:rPr>
              <a:t>char</a:t>
            </a: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ts val="3679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  <a:tab pos="1318895" algn="l"/>
              </a:tabLst>
            </a:pPr>
            <a:r>
              <a:rPr sz="3350" spc="25" dirty="0">
                <a:latin typeface="Calibri"/>
                <a:cs typeface="Calibri"/>
              </a:rPr>
              <a:t>Use</a:t>
            </a:r>
            <a:r>
              <a:rPr sz="3350" spc="-35" dirty="0">
                <a:latin typeface="Calibri"/>
                <a:cs typeface="Calibri"/>
              </a:rPr>
              <a:t> </a:t>
            </a:r>
            <a:r>
              <a:rPr sz="3350" spc="5" dirty="0">
                <a:latin typeface="Calibri"/>
                <a:cs typeface="Calibri"/>
              </a:rPr>
              <a:t>(	</a:t>
            </a:r>
            <a:r>
              <a:rPr sz="3350" spc="20" dirty="0">
                <a:solidFill>
                  <a:srgbClr val="B80000"/>
                </a:solidFill>
                <a:latin typeface="Calibri"/>
                <a:cs typeface="Calibri"/>
              </a:rPr>
              <a:t>cout</a:t>
            </a:r>
            <a:r>
              <a:rPr sz="3350" spc="-1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350" spc="-5" dirty="0">
                <a:solidFill>
                  <a:srgbClr val="B80000"/>
                </a:solidFill>
                <a:latin typeface="Calibri"/>
                <a:cs typeface="Calibri"/>
              </a:rPr>
              <a:t>&lt;&lt;</a:t>
            </a:r>
            <a:r>
              <a:rPr sz="3350" spc="3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350" dirty="0">
                <a:solidFill>
                  <a:srgbClr val="B80000"/>
                </a:solidFill>
                <a:latin typeface="Calibri"/>
                <a:cs typeface="Calibri"/>
              </a:rPr>
              <a:t>sizeof(</a:t>
            </a:r>
            <a:r>
              <a:rPr sz="3350" spc="1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350" spc="-20" dirty="0">
                <a:solidFill>
                  <a:srgbClr val="B80000"/>
                </a:solidFill>
                <a:latin typeface="Calibri"/>
                <a:cs typeface="Calibri"/>
              </a:rPr>
              <a:t>intVar</a:t>
            </a:r>
            <a:r>
              <a:rPr sz="3350" spc="15" dirty="0">
                <a:solidFill>
                  <a:srgbClr val="B80000"/>
                </a:solidFill>
                <a:latin typeface="Calibri"/>
                <a:cs typeface="Calibri"/>
              </a:rPr>
              <a:t> );</a:t>
            </a:r>
            <a:r>
              <a:rPr sz="3350" spc="-1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350" spc="5" dirty="0">
                <a:latin typeface="Calibri"/>
                <a:cs typeface="Calibri"/>
              </a:rPr>
              <a:t>)</a:t>
            </a:r>
            <a:r>
              <a:rPr sz="3350" spc="10" dirty="0">
                <a:latin typeface="Calibri"/>
                <a:cs typeface="Calibri"/>
              </a:rPr>
              <a:t> operator</a:t>
            </a:r>
            <a:r>
              <a:rPr sz="3350" spc="-65" dirty="0">
                <a:latin typeface="Calibri"/>
                <a:cs typeface="Calibri"/>
              </a:rPr>
              <a:t> </a:t>
            </a:r>
            <a:r>
              <a:rPr sz="3350" spc="10" dirty="0">
                <a:latin typeface="Calibri"/>
                <a:cs typeface="Calibri"/>
              </a:rPr>
              <a:t>to</a:t>
            </a:r>
            <a:r>
              <a:rPr sz="3350" spc="-70" dirty="0">
                <a:latin typeface="Calibri"/>
                <a:cs typeface="Calibri"/>
              </a:rPr>
              <a:t> </a:t>
            </a:r>
            <a:r>
              <a:rPr sz="3350" spc="-5" dirty="0">
                <a:latin typeface="Calibri"/>
                <a:cs typeface="Calibri"/>
              </a:rPr>
              <a:t>get </a:t>
            </a:r>
            <a:r>
              <a:rPr sz="3350" spc="-740" dirty="0">
                <a:latin typeface="Calibri"/>
                <a:cs typeface="Calibri"/>
              </a:rPr>
              <a:t> </a:t>
            </a:r>
            <a:r>
              <a:rPr sz="3350" spc="5" dirty="0">
                <a:latin typeface="Calibri"/>
                <a:cs typeface="Calibri"/>
              </a:rPr>
              <a:t>this</a:t>
            </a:r>
            <a:r>
              <a:rPr sz="3350" spc="15" dirty="0">
                <a:latin typeface="Calibri"/>
                <a:cs typeface="Calibri"/>
              </a:rPr>
              <a:t> </a:t>
            </a:r>
            <a:r>
              <a:rPr sz="3350" spc="10" dirty="0">
                <a:latin typeface="Calibri"/>
                <a:cs typeface="Calibri"/>
              </a:rPr>
              <a:t>information,</a:t>
            </a:r>
            <a:r>
              <a:rPr sz="3350" spc="-2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Example:…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8667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23240" algn="l"/>
                <a:tab pos="9079865" algn="l"/>
              </a:tabLst>
            </a:pPr>
            <a:r>
              <a:rPr spc="5" dirty="0"/>
              <a:t> 	</a:t>
            </a:r>
            <a:r>
              <a:rPr spc="-15" dirty="0"/>
              <a:t>Real</a:t>
            </a:r>
            <a:r>
              <a:rPr spc="50" dirty="0"/>
              <a:t> </a:t>
            </a:r>
            <a:r>
              <a:rPr spc="-25" dirty="0"/>
              <a:t>Values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257" y="576580"/>
            <a:ext cx="90360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B80000"/>
                </a:solidFill>
                <a:latin typeface="Calibri"/>
                <a:cs typeface="Calibri"/>
              </a:rPr>
              <a:t>f</a:t>
            </a:r>
            <a:r>
              <a:rPr sz="2600" b="1" spc="25" dirty="0">
                <a:solidFill>
                  <a:srgbClr val="B80000"/>
                </a:solidFill>
                <a:latin typeface="Calibri"/>
                <a:cs typeface="Calibri"/>
              </a:rPr>
              <a:t>lo</a:t>
            </a:r>
            <a:r>
              <a:rPr sz="2600" b="1" spc="-15" dirty="0">
                <a:solidFill>
                  <a:srgbClr val="B80000"/>
                </a:solidFill>
                <a:latin typeface="Calibri"/>
                <a:cs typeface="Calibri"/>
              </a:rPr>
              <a:t>a</a:t>
            </a:r>
            <a:r>
              <a:rPr sz="2600" b="1" spc="10" dirty="0">
                <a:solidFill>
                  <a:srgbClr val="B80000"/>
                </a:solidFill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775" y="996632"/>
            <a:ext cx="520890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Reserves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20" dirty="0">
                <a:solidFill>
                  <a:srgbClr val="2E1BC6"/>
                </a:solidFill>
                <a:latin typeface="Calibri"/>
                <a:cs typeface="Calibri"/>
              </a:rPr>
              <a:t>32</a:t>
            </a:r>
            <a:r>
              <a:rPr sz="2600" spc="-5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2E1BC6"/>
                </a:solidFill>
                <a:latin typeface="Calibri"/>
                <a:cs typeface="Calibri"/>
              </a:rPr>
              <a:t>bits</a:t>
            </a:r>
            <a:r>
              <a:rPr sz="2600" spc="-3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(4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bytes)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9635" y="1273111"/>
            <a:ext cx="35941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u="heavy" spc="-25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+</a:t>
            </a:r>
            <a:r>
              <a:rPr sz="1700" b="1" spc="30" dirty="0">
                <a:solidFill>
                  <a:srgbClr val="2E1BC6"/>
                </a:solidFill>
                <a:latin typeface="Calibri"/>
                <a:cs typeface="Calibri"/>
              </a:rPr>
              <a:t>38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125"/>
              </a:spcBef>
              <a:tabLst>
                <a:tab pos="1102360" algn="l"/>
                <a:tab pos="3209925" algn="l"/>
              </a:tabLst>
            </a:pPr>
            <a:r>
              <a:rPr spc="5" dirty="0">
                <a:latin typeface="Arial MT"/>
                <a:cs typeface="Arial MT"/>
              </a:rPr>
              <a:t>•</a:t>
            </a:r>
            <a:r>
              <a:rPr spc="160" dirty="0">
                <a:latin typeface="Arial MT"/>
                <a:cs typeface="Arial MT"/>
              </a:rPr>
              <a:t> </a:t>
            </a:r>
            <a:r>
              <a:rPr b="1" u="heavy" spc="10" dirty="0"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+</a:t>
            </a:r>
            <a:r>
              <a:rPr b="1" spc="10" dirty="0">
                <a:latin typeface="Calibri"/>
                <a:cs typeface="Calibri"/>
              </a:rPr>
              <a:t>	1.180000x10	</a:t>
            </a:r>
            <a:r>
              <a:rPr spc="5" dirty="0">
                <a:solidFill>
                  <a:srgbClr val="000000"/>
                </a:solidFill>
              </a:rPr>
              <a:t>,</a:t>
            </a:r>
            <a:r>
              <a:rPr spc="295" dirty="0">
                <a:solidFill>
                  <a:srgbClr val="000000"/>
                </a:solidFill>
              </a:rPr>
              <a:t> </a:t>
            </a:r>
            <a:r>
              <a:rPr spc="5" dirty="0"/>
              <a:t>7-digit</a:t>
            </a:r>
            <a:r>
              <a:rPr spc="-70" dirty="0"/>
              <a:t> </a:t>
            </a:r>
            <a:r>
              <a:rPr dirty="0"/>
              <a:t>precision</a:t>
            </a:r>
          </a:p>
          <a:p>
            <a:pPr marL="788035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788035" algn="l"/>
                <a:tab pos="2160905" algn="l"/>
              </a:tabLst>
            </a:pP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Example</a:t>
            </a:r>
            <a:r>
              <a:rPr dirty="0">
                <a:solidFill>
                  <a:srgbClr val="000000"/>
                </a:solidFill>
              </a:rPr>
              <a:t>:	</a:t>
            </a:r>
            <a:r>
              <a:rPr spc="10" dirty="0">
                <a:solidFill>
                  <a:srgbClr val="000000"/>
                </a:solidFill>
              </a:rPr>
              <a:t>float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radius=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20" dirty="0">
                <a:solidFill>
                  <a:srgbClr val="000000"/>
                </a:solidFill>
              </a:rPr>
              <a:t>33.4221;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/>
          </a:p>
          <a:p>
            <a:pPr marL="330200" indent="-228600">
              <a:lnSpc>
                <a:spcPct val="100000"/>
              </a:lnSpc>
              <a:buFont typeface="Arial MT"/>
              <a:buChar char="•"/>
              <a:tabLst>
                <a:tab pos="330200" algn="l"/>
              </a:tabLst>
            </a:pPr>
            <a:r>
              <a:rPr b="1" spc="20" dirty="0">
                <a:solidFill>
                  <a:srgbClr val="B80000"/>
                </a:solidFill>
                <a:latin typeface="Calibri"/>
                <a:cs typeface="Calibri"/>
              </a:rPr>
              <a:t>double</a:t>
            </a:r>
          </a:p>
          <a:p>
            <a:pPr marL="788035" lvl="1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788035" algn="l"/>
              </a:tabLst>
            </a:pPr>
            <a:r>
              <a:rPr sz="2600" spc="-7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30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20" dirty="0">
                <a:latin typeface="Calibri"/>
                <a:cs typeface="Calibri"/>
              </a:rPr>
              <a:t>v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25" dirty="0">
                <a:solidFill>
                  <a:srgbClr val="2E1BC6"/>
                </a:solidFill>
                <a:latin typeface="Calibri"/>
                <a:cs typeface="Calibri"/>
              </a:rPr>
              <a:t>6</a:t>
            </a:r>
            <a:r>
              <a:rPr sz="2600" spc="10" dirty="0">
                <a:solidFill>
                  <a:srgbClr val="2E1BC6"/>
                </a:solidFill>
                <a:latin typeface="Calibri"/>
                <a:cs typeface="Calibri"/>
              </a:rPr>
              <a:t>4</a:t>
            </a:r>
            <a:r>
              <a:rPr sz="2600" spc="-5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E1BC6"/>
                </a:solidFill>
                <a:latin typeface="Calibri"/>
                <a:cs typeface="Calibri"/>
              </a:rPr>
              <a:t>b</a:t>
            </a:r>
            <a:r>
              <a:rPr sz="2600" spc="5" dirty="0">
                <a:solidFill>
                  <a:srgbClr val="2E1BC6"/>
                </a:solidFill>
                <a:latin typeface="Calibri"/>
                <a:cs typeface="Calibri"/>
              </a:rPr>
              <a:t>i</a:t>
            </a:r>
            <a:r>
              <a:rPr sz="2600" spc="15" dirty="0">
                <a:solidFill>
                  <a:srgbClr val="2E1BC6"/>
                </a:solidFill>
                <a:latin typeface="Calibri"/>
                <a:cs typeface="Calibri"/>
              </a:rPr>
              <a:t>t</a:t>
            </a:r>
            <a:r>
              <a:rPr sz="2600" spc="10" dirty="0">
                <a:solidFill>
                  <a:srgbClr val="2E1BC6"/>
                </a:solidFill>
                <a:latin typeface="Calibri"/>
                <a:cs typeface="Calibri"/>
              </a:rPr>
              <a:t>s</a:t>
            </a:r>
            <a:r>
              <a:rPr sz="2600" spc="-3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(</a:t>
            </a:r>
            <a:r>
              <a:rPr sz="2600" spc="10" dirty="0">
                <a:latin typeface="Calibri"/>
                <a:cs typeface="Calibri"/>
              </a:rPr>
              <a:t>8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b</a:t>
            </a:r>
            <a:r>
              <a:rPr sz="2600" spc="15" dirty="0">
                <a:latin typeface="Calibri"/>
                <a:cs typeface="Calibri"/>
              </a:rPr>
              <a:t>y</a:t>
            </a:r>
            <a:r>
              <a:rPr sz="2600" spc="2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30" dirty="0">
                <a:latin typeface="Calibri"/>
                <a:cs typeface="Calibri"/>
              </a:rPr>
              <a:t>s</a:t>
            </a:r>
            <a:r>
              <a:rPr sz="2600" spc="-480" dirty="0">
                <a:latin typeface="Calibri"/>
                <a:cs typeface="Calibri"/>
              </a:rPr>
              <a:t>)</a:t>
            </a:r>
            <a:r>
              <a:rPr sz="2550" b="1" u="heavy" spc="-44" baseline="-22875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+</a:t>
            </a:r>
            <a:r>
              <a:rPr sz="2550" b="1" spc="-1102" baseline="-22875" dirty="0">
                <a:solidFill>
                  <a:srgbClr val="2E1BC6"/>
                </a:solidFill>
                <a:latin typeface="Calibri"/>
                <a:cs typeface="Calibri"/>
              </a:rPr>
              <a:t>3</a:t>
            </a:r>
            <a:r>
              <a:rPr sz="2600" spc="-610" dirty="0">
                <a:latin typeface="Calibri"/>
                <a:cs typeface="Calibri"/>
              </a:rPr>
              <a:t>o</a:t>
            </a:r>
            <a:r>
              <a:rPr sz="2550" b="1" spc="-419" baseline="-22875" dirty="0">
                <a:solidFill>
                  <a:srgbClr val="2E1BC6"/>
                </a:solidFill>
                <a:latin typeface="Calibri"/>
                <a:cs typeface="Calibri"/>
              </a:rPr>
              <a:t>0</a:t>
            </a:r>
            <a:r>
              <a:rPr sz="2600" spc="-484" dirty="0">
                <a:latin typeface="Calibri"/>
                <a:cs typeface="Calibri"/>
              </a:rPr>
              <a:t>f</a:t>
            </a:r>
            <a:r>
              <a:rPr sz="2550" b="1" spc="15" baseline="-22875" dirty="0">
                <a:solidFill>
                  <a:srgbClr val="2E1BC6"/>
                </a:solidFill>
                <a:latin typeface="Calibri"/>
                <a:cs typeface="Calibri"/>
              </a:rPr>
              <a:t>8</a:t>
            </a:r>
            <a:r>
              <a:rPr sz="2550" b="1" spc="-240" baseline="-2287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600" spc="25" dirty="0">
                <a:latin typeface="Calibri"/>
                <a:cs typeface="Calibri"/>
              </a:rPr>
              <a:t>m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10" dirty="0">
                <a:latin typeface="Calibri"/>
                <a:cs typeface="Calibri"/>
              </a:rPr>
              <a:t>y</a:t>
            </a:r>
            <a:endParaRPr sz="2600">
              <a:latin typeface="Calibri"/>
              <a:cs typeface="Calibri"/>
            </a:endParaRPr>
          </a:p>
          <a:p>
            <a:pPr marL="558800">
              <a:lnSpc>
                <a:spcPct val="100000"/>
              </a:lnSpc>
              <a:spcBef>
                <a:spcPts val="185"/>
              </a:spcBef>
              <a:tabLst>
                <a:tab pos="4620895" algn="l"/>
              </a:tabLst>
            </a:pPr>
            <a:r>
              <a:rPr spc="10" dirty="0">
                <a:latin typeface="Arial MT"/>
                <a:cs typeface="Arial MT"/>
              </a:rPr>
              <a:t>•</a:t>
            </a:r>
            <a:r>
              <a:rPr spc="165" dirty="0">
                <a:latin typeface="Arial MT"/>
                <a:cs typeface="Arial MT"/>
              </a:rPr>
              <a:t> </a:t>
            </a:r>
            <a:r>
              <a:rPr b="1" u="heavy" spc="10" dirty="0"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+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1.79000000000000x10	</a:t>
            </a:r>
            <a:r>
              <a:rPr spc="5" dirty="0">
                <a:solidFill>
                  <a:srgbClr val="000000"/>
                </a:solidFill>
              </a:rPr>
              <a:t>,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spc="5" dirty="0"/>
              <a:t>15-digit</a:t>
            </a:r>
            <a:r>
              <a:rPr spc="-145" dirty="0"/>
              <a:t> </a:t>
            </a:r>
            <a:r>
              <a:rPr dirty="0"/>
              <a:t>precision</a:t>
            </a:r>
          </a:p>
          <a:p>
            <a:pPr marL="788035" lvl="1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788035" algn="l"/>
                <a:tab pos="2237105" algn="l"/>
              </a:tabLst>
            </a:pPr>
            <a:r>
              <a:rPr sz="2600" i="1" dirty="0">
                <a:latin typeface="Calibri"/>
                <a:cs typeface="Calibri"/>
              </a:rPr>
              <a:t>E</a:t>
            </a:r>
            <a:r>
              <a:rPr sz="2600" i="1" spc="-80" dirty="0">
                <a:latin typeface="Calibri"/>
                <a:cs typeface="Calibri"/>
              </a:rPr>
              <a:t>x</a:t>
            </a:r>
            <a:r>
              <a:rPr sz="2600" i="1" spc="10" dirty="0">
                <a:latin typeface="Calibri"/>
                <a:cs typeface="Calibri"/>
              </a:rPr>
              <a:t>a</a:t>
            </a:r>
            <a:r>
              <a:rPr sz="2600" i="1" spc="35" dirty="0">
                <a:latin typeface="Calibri"/>
                <a:cs typeface="Calibri"/>
              </a:rPr>
              <a:t>m</a:t>
            </a:r>
            <a:r>
              <a:rPr sz="2600" i="1" spc="5" dirty="0">
                <a:latin typeface="Calibri"/>
                <a:cs typeface="Calibri"/>
              </a:rPr>
              <a:t>pl</a:t>
            </a:r>
            <a:r>
              <a:rPr sz="2600" i="1" spc="15" dirty="0">
                <a:latin typeface="Calibri"/>
                <a:cs typeface="Calibri"/>
              </a:rPr>
              <a:t>e</a:t>
            </a:r>
            <a:r>
              <a:rPr sz="2600" i="1" spc="5" dirty="0">
                <a:latin typeface="Calibri"/>
                <a:cs typeface="Calibri"/>
              </a:rPr>
              <a:t>:</a:t>
            </a:r>
            <a:r>
              <a:rPr sz="2600" i="1" dirty="0">
                <a:latin typeface="Calibri"/>
                <a:cs typeface="Calibri"/>
              </a:rPr>
              <a:t>	</a:t>
            </a:r>
            <a:r>
              <a:rPr sz="2600" spc="-15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o</a:t>
            </a:r>
            <a:r>
              <a:rPr sz="2600" spc="-15" dirty="0">
                <a:latin typeface="Calibri"/>
                <a:cs typeface="Calibri"/>
              </a:rPr>
              <a:t>ub</a:t>
            </a:r>
            <a:r>
              <a:rPr sz="2600" spc="10" dirty="0">
                <a:latin typeface="Calibri"/>
                <a:cs typeface="Calibri"/>
              </a:rPr>
              <a:t>le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45" dirty="0">
                <a:latin typeface="Calibri"/>
                <a:cs typeface="Calibri"/>
              </a:rPr>
              <a:t>D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25" dirty="0">
                <a:latin typeface="Calibri"/>
                <a:cs typeface="Calibri"/>
              </a:rPr>
              <a:t>sta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c</a:t>
            </a:r>
            <a:r>
              <a:rPr sz="2600" spc="10" dirty="0">
                <a:latin typeface="Calibri"/>
                <a:cs typeface="Calibri"/>
              </a:rPr>
              <a:t>e</a:t>
            </a:r>
            <a:r>
              <a:rPr sz="2600" spc="-24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=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257</a:t>
            </a:r>
            <a:r>
              <a:rPr sz="2600" spc="15" dirty="0">
                <a:latin typeface="Calibri"/>
                <a:cs typeface="Calibri"/>
              </a:rPr>
              <a:t>.</a:t>
            </a:r>
            <a:r>
              <a:rPr sz="2600" spc="30" dirty="0">
                <a:latin typeface="Calibri"/>
                <a:cs typeface="Calibri"/>
              </a:rPr>
              <a:t>543</a:t>
            </a:r>
            <a:r>
              <a:rPr sz="2600" spc="-40" dirty="0">
                <a:latin typeface="Calibri"/>
                <a:cs typeface="Calibri"/>
              </a:rPr>
              <a:t>4</a:t>
            </a:r>
            <a:r>
              <a:rPr sz="2600" spc="30" dirty="0">
                <a:latin typeface="Calibri"/>
                <a:cs typeface="Calibri"/>
              </a:rPr>
              <a:t>3</a:t>
            </a:r>
            <a:r>
              <a:rPr sz="2600" spc="-40" dirty="0">
                <a:latin typeface="Calibri"/>
                <a:cs typeface="Calibri"/>
              </a:rPr>
              <a:t>4</a:t>
            </a:r>
            <a:r>
              <a:rPr sz="2600" spc="30" dirty="0">
                <a:latin typeface="Calibri"/>
                <a:cs typeface="Calibri"/>
              </a:rPr>
              <a:t>2</a:t>
            </a:r>
            <a:r>
              <a:rPr sz="2600" spc="5" dirty="0">
                <a:latin typeface="Calibri"/>
                <a:cs typeface="Calibri"/>
              </a:rPr>
              <a:t>;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250"/>
          </a:p>
          <a:p>
            <a:pPr marL="330200" indent="-228600">
              <a:lnSpc>
                <a:spcPct val="100000"/>
              </a:lnSpc>
              <a:buFont typeface="Arial MT"/>
              <a:buChar char="•"/>
              <a:tabLst>
                <a:tab pos="330200" algn="l"/>
              </a:tabLst>
            </a:pPr>
            <a:r>
              <a:rPr b="1" spc="25" dirty="0">
                <a:solidFill>
                  <a:srgbClr val="B80000"/>
                </a:solidFill>
                <a:latin typeface="Calibri"/>
                <a:cs typeface="Calibri"/>
              </a:rPr>
              <a:t>long</a:t>
            </a:r>
            <a:r>
              <a:rPr b="1" spc="-14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b="1" spc="25" dirty="0">
                <a:solidFill>
                  <a:srgbClr val="B80000"/>
                </a:solidFill>
                <a:latin typeface="Calibri"/>
                <a:cs typeface="Calibri"/>
              </a:rPr>
              <a:t>double</a:t>
            </a:r>
          </a:p>
          <a:p>
            <a:pPr marL="788035" lvl="1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788035" algn="l"/>
              </a:tabLst>
            </a:pPr>
            <a:r>
              <a:rPr sz="2600" spc="-10" dirty="0">
                <a:latin typeface="Calibri"/>
                <a:cs typeface="Calibri"/>
              </a:rPr>
              <a:t>Reserves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b="1" spc="20" dirty="0">
                <a:solidFill>
                  <a:srgbClr val="2E1BC6"/>
                </a:solidFill>
                <a:latin typeface="Calibri"/>
                <a:cs typeface="Calibri"/>
              </a:rPr>
              <a:t>80</a:t>
            </a:r>
            <a:r>
              <a:rPr sz="2600" b="1" spc="-5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600" b="1" spc="15" dirty="0">
                <a:solidFill>
                  <a:srgbClr val="2E1BC6"/>
                </a:solidFill>
                <a:latin typeface="Calibri"/>
                <a:cs typeface="Calibri"/>
              </a:rPr>
              <a:t>bits</a:t>
            </a:r>
            <a:r>
              <a:rPr sz="2600" b="1" spc="-4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600" spc="25" dirty="0">
                <a:latin typeface="Calibri"/>
                <a:cs typeface="Calibri"/>
              </a:rPr>
              <a:t>(10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bytes)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2E1BC6"/>
                </a:solidFill>
                <a:latin typeface="Calibri"/>
                <a:cs typeface="Calibri"/>
              </a:rPr>
              <a:t>18-digit</a:t>
            </a:r>
            <a:r>
              <a:rPr sz="2600" spc="-4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E1BC6"/>
                </a:solidFill>
                <a:latin typeface="Calibri"/>
                <a:cs typeface="Calibri"/>
              </a:rPr>
              <a:t>precision</a:t>
            </a:r>
            <a:endParaRPr sz="2600">
              <a:latin typeface="Calibri"/>
              <a:cs typeface="Calibri"/>
            </a:endParaRPr>
          </a:p>
          <a:p>
            <a:pPr marL="788035" lvl="1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788035" algn="l"/>
                <a:tab pos="2237105" algn="l"/>
              </a:tabLst>
            </a:pPr>
            <a:r>
              <a:rPr sz="2600" i="1" dirty="0">
                <a:latin typeface="Calibri"/>
                <a:cs typeface="Calibri"/>
              </a:rPr>
              <a:t>Example:	</a:t>
            </a:r>
            <a:r>
              <a:rPr sz="2600" spc="-5" dirty="0">
                <a:latin typeface="Calibri"/>
                <a:cs typeface="Calibri"/>
              </a:rPr>
              <a:t>long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double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EarthMass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=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25343427.53434233;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" y="53339"/>
            <a:ext cx="90932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23240" algn="l"/>
                <a:tab pos="9079865" algn="l"/>
              </a:tabLst>
            </a:pPr>
            <a:r>
              <a:rPr sz="4400" spc="5" dirty="0"/>
              <a:t> 	</a:t>
            </a:r>
            <a:r>
              <a:rPr sz="4400" spc="30" dirty="0"/>
              <a:t>Home</a:t>
            </a:r>
            <a:r>
              <a:rPr sz="4400" spc="-145" dirty="0"/>
              <a:t> </a:t>
            </a:r>
            <a:r>
              <a:rPr sz="4400" spc="-25" dirty="0"/>
              <a:t>Work-2	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5257" y="958532"/>
            <a:ext cx="8474075" cy="39173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777240" indent="-228600">
              <a:lnSpc>
                <a:spcPts val="308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5" dirty="0">
                <a:latin typeface="Calibri"/>
                <a:cs typeface="Calibri"/>
              </a:rPr>
              <a:t>Use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Visual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C++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30" dirty="0">
                <a:latin typeface="Calibri"/>
                <a:cs typeface="Calibri"/>
              </a:rPr>
              <a:t>on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Windows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get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information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for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following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 </a:t>
            </a:r>
            <a:r>
              <a:rPr sz="2750" spc="-10" dirty="0">
                <a:latin typeface="Calibri"/>
                <a:cs typeface="Calibri"/>
              </a:rPr>
              <a:t>types:</a:t>
            </a:r>
            <a:endParaRPr sz="27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b="1" spc="15" dirty="0">
                <a:solidFill>
                  <a:srgbClr val="2C13DE"/>
                </a:solidFill>
                <a:latin typeface="Calibri"/>
                <a:cs typeface="Calibri"/>
              </a:rPr>
              <a:t>float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double</a:t>
            </a:r>
            <a:endParaRPr sz="3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long</a:t>
            </a:r>
            <a:r>
              <a:rPr sz="3000" b="1" spc="-3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2C13DE"/>
                </a:solidFill>
                <a:latin typeface="Calibri"/>
                <a:cs typeface="Calibri"/>
              </a:rPr>
              <a:t>double</a:t>
            </a:r>
            <a:endParaRPr sz="3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2C13DE"/>
              </a:buClr>
              <a:buFont typeface="Arial MT"/>
              <a:buChar char="•"/>
            </a:pPr>
            <a:endParaRPr sz="4650">
              <a:latin typeface="Calibri"/>
              <a:cs typeface="Calibri"/>
            </a:endParaRPr>
          </a:p>
          <a:p>
            <a:pPr marL="241300" marR="5080" indent="-228600">
              <a:lnSpc>
                <a:spcPts val="3679"/>
              </a:lnSpc>
              <a:buFont typeface="Arial MT"/>
              <a:buChar char="•"/>
              <a:tabLst>
                <a:tab pos="241300" algn="l"/>
                <a:tab pos="1318895" algn="l"/>
              </a:tabLst>
            </a:pPr>
            <a:r>
              <a:rPr sz="3350" spc="25" dirty="0">
                <a:latin typeface="Calibri"/>
                <a:cs typeface="Calibri"/>
              </a:rPr>
              <a:t>Use</a:t>
            </a:r>
            <a:r>
              <a:rPr sz="3350" spc="-35" dirty="0">
                <a:latin typeface="Calibri"/>
                <a:cs typeface="Calibri"/>
              </a:rPr>
              <a:t> </a:t>
            </a:r>
            <a:r>
              <a:rPr sz="3350" spc="5" dirty="0">
                <a:latin typeface="Calibri"/>
                <a:cs typeface="Calibri"/>
              </a:rPr>
              <a:t>(	</a:t>
            </a:r>
            <a:r>
              <a:rPr sz="3350" spc="20" dirty="0">
                <a:solidFill>
                  <a:srgbClr val="B80000"/>
                </a:solidFill>
                <a:latin typeface="Calibri"/>
                <a:cs typeface="Calibri"/>
              </a:rPr>
              <a:t>cout</a:t>
            </a:r>
            <a:r>
              <a:rPr sz="3350" spc="-5" dirty="0">
                <a:solidFill>
                  <a:srgbClr val="B80000"/>
                </a:solidFill>
                <a:latin typeface="Calibri"/>
                <a:cs typeface="Calibri"/>
              </a:rPr>
              <a:t> &lt;&lt;</a:t>
            </a:r>
            <a:r>
              <a:rPr sz="3350" spc="4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350" dirty="0">
                <a:solidFill>
                  <a:srgbClr val="B80000"/>
                </a:solidFill>
                <a:latin typeface="Calibri"/>
                <a:cs typeface="Calibri"/>
              </a:rPr>
              <a:t>sizeof(floatVar);</a:t>
            </a:r>
            <a:r>
              <a:rPr sz="3350" spc="-8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350" spc="5" dirty="0">
                <a:latin typeface="Calibri"/>
                <a:cs typeface="Calibri"/>
              </a:rPr>
              <a:t>)</a:t>
            </a:r>
            <a:r>
              <a:rPr sz="3350" spc="20" dirty="0">
                <a:latin typeface="Calibri"/>
                <a:cs typeface="Calibri"/>
              </a:rPr>
              <a:t> </a:t>
            </a:r>
            <a:r>
              <a:rPr sz="3350" spc="10" dirty="0">
                <a:latin typeface="Calibri"/>
                <a:cs typeface="Calibri"/>
              </a:rPr>
              <a:t>operator</a:t>
            </a:r>
            <a:r>
              <a:rPr sz="3350" spc="-60" dirty="0">
                <a:latin typeface="Calibri"/>
                <a:cs typeface="Calibri"/>
              </a:rPr>
              <a:t> </a:t>
            </a:r>
            <a:r>
              <a:rPr sz="3350" spc="10" dirty="0">
                <a:latin typeface="Calibri"/>
                <a:cs typeface="Calibri"/>
              </a:rPr>
              <a:t>to</a:t>
            </a:r>
            <a:r>
              <a:rPr sz="3350" spc="15" dirty="0">
                <a:latin typeface="Calibri"/>
                <a:cs typeface="Calibri"/>
              </a:rPr>
              <a:t> </a:t>
            </a:r>
            <a:r>
              <a:rPr sz="3350" spc="-5" dirty="0">
                <a:latin typeface="Calibri"/>
                <a:cs typeface="Calibri"/>
              </a:rPr>
              <a:t>get </a:t>
            </a:r>
            <a:r>
              <a:rPr sz="3350" spc="-740" dirty="0">
                <a:latin typeface="Calibri"/>
                <a:cs typeface="Calibri"/>
              </a:rPr>
              <a:t> </a:t>
            </a:r>
            <a:r>
              <a:rPr sz="3350" spc="5" dirty="0">
                <a:latin typeface="Calibri"/>
                <a:cs typeface="Calibri"/>
              </a:rPr>
              <a:t>this</a:t>
            </a:r>
            <a:r>
              <a:rPr sz="3350" spc="15" dirty="0">
                <a:latin typeface="Calibri"/>
                <a:cs typeface="Calibri"/>
              </a:rPr>
              <a:t> </a:t>
            </a:r>
            <a:r>
              <a:rPr sz="3350" spc="10" dirty="0">
                <a:latin typeface="Calibri"/>
                <a:cs typeface="Calibri"/>
              </a:rPr>
              <a:t>information,</a:t>
            </a:r>
            <a:r>
              <a:rPr sz="3350" spc="-2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Example:…</a:t>
            </a:r>
            <a:endParaRPr sz="3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23240" algn="l"/>
                <a:tab pos="9079865" algn="l"/>
              </a:tabLst>
            </a:pPr>
            <a:r>
              <a:rPr spc="5" dirty="0"/>
              <a:t> 	</a:t>
            </a:r>
            <a:r>
              <a:rPr spc="25" dirty="0"/>
              <a:t>bool</a:t>
            </a:r>
            <a:r>
              <a:rPr spc="-65" dirty="0"/>
              <a:t> </a:t>
            </a:r>
            <a:r>
              <a:rPr spc="-40" dirty="0"/>
              <a:t>Type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257" y="536681"/>
            <a:ext cx="5640070" cy="52774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  <a:tab pos="2174875" algn="l"/>
              </a:tabLst>
            </a:pPr>
            <a:r>
              <a:rPr sz="2750" dirty="0">
                <a:latin typeface="Calibri"/>
                <a:cs typeface="Calibri"/>
              </a:rPr>
              <a:t>Only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2C13DE"/>
                </a:solidFill>
                <a:latin typeface="Calibri"/>
                <a:cs typeface="Calibri"/>
              </a:rPr>
              <a:t>1</a:t>
            </a:r>
            <a:r>
              <a:rPr sz="2750" spc="6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2C13DE"/>
                </a:solidFill>
                <a:latin typeface="Calibri"/>
                <a:cs typeface="Calibri"/>
              </a:rPr>
              <a:t>bit</a:t>
            </a:r>
            <a:r>
              <a:rPr sz="2750" spc="10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25" dirty="0">
                <a:solidFill>
                  <a:srgbClr val="2C13DE"/>
                </a:solidFill>
                <a:latin typeface="Calibri"/>
                <a:cs typeface="Calibri"/>
              </a:rPr>
              <a:t>of	</a:t>
            </a:r>
            <a:r>
              <a:rPr sz="2750" spc="20" dirty="0">
                <a:solidFill>
                  <a:srgbClr val="2C13DE"/>
                </a:solidFill>
                <a:latin typeface="Calibri"/>
                <a:cs typeface="Calibri"/>
              </a:rPr>
              <a:t>memory</a:t>
            </a:r>
            <a:r>
              <a:rPr sz="2750" spc="-3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2C13DE"/>
                </a:solidFill>
                <a:latin typeface="Calibri"/>
                <a:cs typeface="Calibri"/>
              </a:rPr>
              <a:t>required</a:t>
            </a:r>
            <a:endParaRPr sz="27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9135" algn="l"/>
                <a:tab pos="3997960" algn="l"/>
              </a:tabLst>
            </a:pPr>
            <a:r>
              <a:rPr sz="2400" spc="-40" dirty="0">
                <a:latin typeface="Calibri"/>
                <a:cs typeface="Calibri"/>
              </a:rPr>
              <a:t>Generally,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C13DE"/>
                </a:solidFill>
                <a:latin typeface="Calibri"/>
                <a:cs typeface="Calibri"/>
              </a:rPr>
              <a:t>1</a:t>
            </a:r>
            <a:r>
              <a:rPr sz="2400" spc="-2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C13DE"/>
                </a:solidFill>
                <a:latin typeface="Calibri"/>
                <a:cs typeface="Calibri"/>
              </a:rPr>
              <a:t>byte</a:t>
            </a:r>
            <a:r>
              <a:rPr sz="240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C13DE"/>
                </a:solidFill>
                <a:latin typeface="Calibri"/>
                <a:cs typeface="Calibri"/>
              </a:rPr>
              <a:t>because	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reserved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har char="•"/>
            </a:pPr>
            <a:endParaRPr sz="3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750" b="1" dirty="0">
                <a:latin typeface="Calibri"/>
                <a:cs typeface="Calibri"/>
              </a:rPr>
              <a:t>Literal</a:t>
            </a:r>
            <a:r>
              <a:rPr sz="2750" b="1" spc="1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values:</a:t>
            </a:r>
            <a:endParaRPr sz="27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2C13DE"/>
                </a:solidFill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solidFill>
                  <a:srgbClr val="2C13DE"/>
                </a:solidFill>
                <a:latin typeface="Calibri"/>
                <a:cs typeface="Calibri"/>
              </a:rPr>
              <a:t>false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•"/>
            </a:pPr>
            <a:endParaRPr sz="3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20" dirty="0">
                <a:latin typeface="Calibri"/>
                <a:cs typeface="Calibri"/>
              </a:rPr>
              <a:t>Can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be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used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2C13DE"/>
                </a:solidFill>
                <a:latin typeface="Calibri"/>
                <a:cs typeface="Calibri"/>
              </a:rPr>
              <a:t>logical</a:t>
            </a:r>
            <a:r>
              <a:rPr sz="2750" spc="8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2C13DE"/>
                </a:solidFill>
                <a:latin typeface="Calibri"/>
                <a:cs typeface="Calibri"/>
              </a:rPr>
              <a:t>conditions</a:t>
            </a:r>
            <a:r>
              <a:rPr sz="2750" spc="-5" dirty="0">
                <a:latin typeface="Calibri"/>
                <a:cs typeface="Calibri"/>
              </a:rPr>
              <a:t>:</a:t>
            </a:r>
            <a:endParaRPr sz="27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Examples:</a:t>
            </a:r>
            <a:endParaRPr sz="2400">
              <a:latin typeface="Calibri"/>
              <a:cs typeface="Calibri"/>
            </a:endParaRPr>
          </a:p>
          <a:p>
            <a:pPr marL="2243455" marR="290830">
              <a:lnSpc>
                <a:spcPts val="3529"/>
              </a:lnSpc>
              <a:spcBef>
                <a:spcPts val="150"/>
              </a:spcBef>
            </a:pPr>
            <a:r>
              <a:rPr sz="2750" spc="15" dirty="0">
                <a:solidFill>
                  <a:srgbClr val="2C13DE"/>
                </a:solidFill>
                <a:latin typeface="Calibri"/>
                <a:cs typeface="Calibri"/>
              </a:rPr>
              <a:t>bool </a:t>
            </a:r>
            <a:r>
              <a:rPr sz="2750" spc="-25" dirty="0">
                <a:solidFill>
                  <a:srgbClr val="B80000"/>
                </a:solidFill>
                <a:latin typeface="Calibri"/>
                <a:cs typeface="Calibri"/>
              </a:rPr>
              <a:t>RainToday</a:t>
            </a:r>
            <a:r>
              <a:rPr sz="2750" spc="-25" dirty="0">
                <a:latin typeface="Calibri"/>
                <a:cs typeface="Calibri"/>
              </a:rPr>
              <a:t>=false; </a:t>
            </a:r>
            <a:r>
              <a:rPr sz="2750" spc="-615" dirty="0"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2C13DE"/>
                </a:solidFill>
                <a:latin typeface="Calibri"/>
                <a:cs typeface="Calibri"/>
              </a:rPr>
              <a:t>bool </a:t>
            </a:r>
            <a:r>
              <a:rPr sz="2750" spc="-15" dirty="0">
                <a:solidFill>
                  <a:srgbClr val="B80000"/>
                </a:solidFill>
                <a:latin typeface="Calibri"/>
                <a:cs typeface="Calibri"/>
              </a:rPr>
              <a:t>passed</a:t>
            </a:r>
            <a:r>
              <a:rPr sz="2750" spc="-15" dirty="0">
                <a:latin typeface="Calibri"/>
                <a:cs typeface="Calibri"/>
              </a:rPr>
              <a:t>;</a:t>
            </a:r>
            <a:endParaRPr sz="2750">
              <a:latin typeface="Calibri"/>
              <a:cs typeface="Calibri"/>
            </a:endParaRPr>
          </a:p>
          <a:p>
            <a:pPr marL="2243455">
              <a:lnSpc>
                <a:spcPct val="100000"/>
              </a:lnSpc>
              <a:spcBef>
                <a:spcPts val="75"/>
              </a:spcBef>
            </a:pPr>
            <a:r>
              <a:rPr sz="2750" spc="-10" dirty="0">
                <a:solidFill>
                  <a:srgbClr val="2C13DE"/>
                </a:solidFill>
                <a:latin typeface="Calibri"/>
                <a:cs typeface="Calibri"/>
              </a:rPr>
              <a:t>passed</a:t>
            </a:r>
            <a:r>
              <a:rPr sz="2750" spc="21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=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GetResult(80);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692" y="180086"/>
            <a:ext cx="22218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dirty="0"/>
              <a:t>Comments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57" y="1111186"/>
            <a:ext cx="39154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3000" spc="-60" dirty="0">
                <a:solidFill>
                  <a:srgbClr val="2C13DE"/>
                </a:solidFill>
                <a:latin typeface="Calibri Light"/>
                <a:cs typeface="Calibri Light"/>
              </a:rPr>
              <a:t>Two</a:t>
            </a:r>
            <a:r>
              <a:rPr sz="3000" spc="-1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000" spc="5" dirty="0">
                <a:solidFill>
                  <a:srgbClr val="2C13DE"/>
                </a:solidFill>
                <a:latin typeface="Calibri Light"/>
                <a:cs typeface="Calibri Light"/>
              </a:rPr>
              <a:t>types</a:t>
            </a:r>
            <a:r>
              <a:rPr sz="3000" spc="-5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000" spc="-5" dirty="0">
                <a:solidFill>
                  <a:srgbClr val="2C13DE"/>
                </a:solidFill>
                <a:latin typeface="Calibri Light"/>
                <a:cs typeface="Calibri Light"/>
              </a:rPr>
              <a:t>of</a:t>
            </a:r>
            <a:r>
              <a:rPr sz="3000" spc="-2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000" spc="5" dirty="0">
                <a:solidFill>
                  <a:srgbClr val="2C13DE"/>
                </a:solidFill>
                <a:latin typeface="Calibri Light"/>
                <a:cs typeface="Calibri Light"/>
              </a:rPr>
              <a:t>comments</a:t>
            </a:r>
            <a:endParaRPr sz="3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975" y="1588198"/>
            <a:ext cx="5965190" cy="950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050" algn="l"/>
                <a:tab pos="527685" algn="l"/>
                <a:tab pos="3806825" algn="l"/>
              </a:tabLst>
            </a:pPr>
            <a:r>
              <a:rPr sz="3000" spc="5" dirty="0">
                <a:solidFill>
                  <a:srgbClr val="2E1BC6"/>
                </a:solidFill>
                <a:latin typeface="Calibri Light"/>
                <a:cs typeface="Calibri Light"/>
              </a:rPr>
              <a:t>Single</a:t>
            </a:r>
            <a:r>
              <a:rPr sz="3000" spc="-55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3000" spc="5" dirty="0">
                <a:solidFill>
                  <a:srgbClr val="2E1BC6"/>
                </a:solidFill>
                <a:latin typeface="Calibri Light"/>
                <a:cs typeface="Calibri Light"/>
              </a:rPr>
              <a:t>line</a:t>
            </a:r>
            <a:r>
              <a:rPr sz="3000" spc="20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3000" spc="5" dirty="0">
                <a:solidFill>
                  <a:srgbClr val="2E1BC6"/>
                </a:solidFill>
                <a:latin typeface="Calibri Light"/>
                <a:cs typeface="Calibri Light"/>
              </a:rPr>
              <a:t>comment	</a:t>
            </a:r>
            <a:r>
              <a:rPr sz="3000" spc="10" dirty="0">
                <a:solidFill>
                  <a:srgbClr val="C00000"/>
                </a:solidFill>
                <a:latin typeface="Calibri Light"/>
                <a:cs typeface="Calibri Light"/>
              </a:rPr>
              <a:t>//….</a:t>
            </a:r>
            <a:endParaRPr sz="3000">
              <a:latin typeface="Calibri Light"/>
              <a:cs typeface="Calibri Light"/>
            </a:endParaRPr>
          </a:p>
          <a:p>
            <a:pPr marL="527685" indent="-514984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27050" algn="l"/>
                <a:tab pos="527685" algn="l"/>
                <a:tab pos="5618480" algn="l"/>
              </a:tabLst>
            </a:pPr>
            <a:r>
              <a:rPr sz="3000" spc="5" dirty="0">
                <a:solidFill>
                  <a:srgbClr val="2E1BC6"/>
                </a:solidFill>
                <a:latin typeface="Calibri Light"/>
                <a:cs typeface="Calibri Light"/>
              </a:rPr>
              <a:t>M</a:t>
            </a:r>
            <a:r>
              <a:rPr sz="3000" spc="10" dirty="0">
                <a:solidFill>
                  <a:srgbClr val="2E1BC6"/>
                </a:solidFill>
                <a:latin typeface="Calibri Light"/>
                <a:cs typeface="Calibri Light"/>
              </a:rPr>
              <a:t>u</a:t>
            </a:r>
            <a:r>
              <a:rPr sz="3000" spc="5" dirty="0">
                <a:solidFill>
                  <a:srgbClr val="2E1BC6"/>
                </a:solidFill>
                <a:latin typeface="Calibri Light"/>
                <a:cs typeface="Calibri Light"/>
              </a:rPr>
              <a:t>l</a:t>
            </a:r>
            <a:r>
              <a:rPr sz="3000" spc="-15" dirty="0">
                <a:solidFill>
                  <a:srgbClr val="2E1BC6"/>
                </a:solidFill>
                <a:latin typeface="Calibri Light"/>
                <a:cs typeface="Calibri Light"/>
              </a:rPr>
              <a:t>t</a:t>
            </a:r>
            <a:r>
              <a:rPr sz="3000" spc="25" dirty="0">
                <a:solidFill>
                  <a:srgbClr val="2E1BC6"/>
                </a:solidFill>
                <a:latin typeface="Calibri Light"/>
                <a:cs typeface="Calibri Light"/>
              </a:rPr>
              <a:t>i</a:t>
            </a:r>
            <a:r>
              <a:rPr sz="3000" spc="-20" dirty="0">
                <a:solidFill>
                  <a:srgbClr val="2E1BC6"/>
                </a:solidFill>
                <a:latin typeface="Calibri Light"/>
                <a:cs typeface="Calibri Light"/>
              </a:rPr>
              <a:t>-</a:t>
            </a:r>
            <a:r>
              <a:rPr sz="3000" spc="5" dirty="0">
                <a:solidFill>
                  <a:srgbClr val="2E1BC6"/>
                </a:solidFill>
                <a:latin typeface="Calibri Light"/>
                <a:cs typeface="Calibri Light"/>
              </a:rPr>
              <a:t>li</a:t>
            </a:r>
            <a:r>
              <a:rPr sz="3000" spc="10" dirty="0">
                <a:solidFill>
                  <a:srgbClr val="2E1BC6"/>
                </a:solidFill>
                <a:latin typeface="Calibri Light"/>
                <a:cs typeface="Calibri Light"/>
              </a:rPr>
              <a:t>n</a:t>
            </a:r>
            <a:r>
              <a:rPr sz="3000" dirty="0">
                <a:solidFill>
                  <a:srgbClr val="2E1BC6"/>
                </a:solidFill>
                <a:latin typeface="Calibri Light"/>
                <a:cs typeface="Calibri Light"/>
              </a:rPr>
              <a:t>e</a:t>
            </a:r>
            <a:r>
              <a:rPr sz="3000" spc="-55" dirty="0">
                <a:solidFill>
                  <a:srgbClr val="2E1BC6"/>
                </a:solidFill>
                <a:latin typeface="Calibri Light"/>
                <a:cs typeface="Calibri Light"/>
              </a:rPr>
              <a:t> </a:t>
            </a:r>
            <a:r>
              <a:rPr sz="3000" dirty="0">
                <a:latin typeface="Calibri Light"/>
                <a:cs typeface="Calibri Light"/>
              </a:rPr>
              <a:t>(</a:t>
            </a:r>
            <a:r>
              <a:rPr sz="3000" spc="10" dirty="0">
                <a:latin typeface="Calibri Light"/>
                <a:cs typeface="Calibri Light"/>
              </a:rPr>
              <a:t>p</a:t>
            </a:r>
            <a:r>
              <a:rPr sz="3000" spc="5" dirty="0">
                <a:latin typeface="Calibri Light"/>
                <a:cs typeface="Calibri Light"/>
              </a:rPr>
              <a:t>a</a:t>
            </a:r>
            <a:r>
              <a:rPr sz="3000" spc="-65" dirty="0">
                <a:latin typeface="Calibri Light"/>
                <a:cs typeface="Calibri Light"/>
              </a:rPr>
              <a:t>r</a:t>
            </a:r>
            <a:r>
              <a:rPr sz="3000" spc="5" dirty="0">
                <a:latin typeface="Calibri Light"/>
                <a:cs typeface="Calibri Light"/>
              </a:rPr>
              <a:t>a</a:t>
            </a:r>
            <a:r>
              <a:rPr sz="3000" spc="15" dirty="0">
                <a:latin typeface="Calibri Light"/>
                <a:cs typeface="Calibri Light"/>
              </a:rPr>
              <a:t>g</a:t>
            </a:r>
            <a:r>
              <a:rPr sz="3000" spc="-65" dirty="0">
                <a:latin typeface="Calibri Light"/>
                <a:cs typeface="Calibri Light"/>
              </a:rPr>
              <a:t>r</a:t>
            </a:r>
            <a:r>
              <a:rPr sz="3000" spc="5" dirty="0">
                <a:latin typeface="Calibri Light"/>
                <a:cs typeface="Calibri Light"/>
              </a:rPr>
              <a:t>a</a:t>
            </a:r>
            <a:r>
              <a:rPr sz="3000" spc="10" dirty="0">
                <a:latin typeface="Calibri Light"/>
                <a:cs typeface="Calibri Light"/>
              </a:rPr>
              <a:t>ph</a:t>
            </a:r>
            <a:r>
              <a:rPr sz="3000" dirty="0">
                <a:latin typeface="Calibri Light"/>
                <a:cs typeface="Calibri Light"/>
              </a:rPr>
              <a:t>)</a:t>
            </a:r>
            <a:r>
              <a:rPr sz="3000" spc="-55" dirty="0">
                <a:latin typeface="Calibri Light"/>
                <a:cs typeface="Calibri Light"/>
              </a:rPr>
              <a:t> </a:t>
            </a:r>
            <a:r>
              <a:rPr sz="3000" spc="-5" dirty="0">
                <a:solidFill>
                  <a:srgbClr val="2E1BC6"/>
                </a:solidFill>
                <a:latin typeface="Calibri Light"/>
                <a:cs typeface="Calibri Light"/>
              </a:rPr>
              <a:t>c</a:t>
            </a:r>
            <a:r>
              <a:rPr sz="3000" spc="5" dirty="0">
                <a:solidFill>
                  <a:srgbClr val="2E1BC6"/>
                </a:solidFill>
                <a:latin typeface="Calibri Light"/>
                <a:cs typeface="Calibri Light"/>
              </a:rPr>
              <a:t>o</a:t>
            </a:r>
            <a:r>
              <a:rPr sz="3000" spc="20" dirty="0">
                <a:solidFill>
                  <a:srgbClr val="2E1BC6"/>
                </a:solidFill>
                <a:latin typeface="Calibri Light"/>
                <a:cs typeface="Calibri Light"/>
              </a:rPr>
              <a:t>mm</a:t>
            </a:r>
            <a:r>
              <a:rPr sz="3000" spc="10" dirty="0">
                <a:solidFill>
                  <a:srgbClr val="2E1BC6"/>
                </a:solidFill>
                <a:latin typeface="Calibri Light"/>
                <a:cs typeface="Calibri Light"/>
              </a:rPr>
              <a:t>en</a:t>
            </a:r>
            <a:r>
              <a:rPr sz="3000" dirty="0">
                <a:solidFill>
                  <a:srgbClr val="2E1BC6"/>
                </a:solidFill>
                <a:latin typeface="Calibri Light"/>
                <a:cs typeface="Calibri Light"/>
              </a:rPr>
              <a:t>t	</a:t>
            </a:r>
            <a:r>
              <a:rPr sz="3000" spc="35" dirty="0">
                <a:solidFill>
                  <a:srgbClr val="C00000"/>
                </a:solidFill>
                <a:latin typeface="Calibri Light"/>
                <a:cs typeface="Calibri Light"/>
              </a:rPr>
              <a:t>/</a:t>
            </a:r>
            <a:r>
              <a:rPr sz="3000" dirty="0">
                <a:solidFill>
                  <a:srgbClr val="C00000"/>
                </a:solidFill>
                <a:latin typeface="Calibri Light"/>
                <a:cs typeface="Calibri Light"/>
              </a:rPr>
              <a:t>*</a:t>
            </a:r>
            <a:endParaRPr sz="3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4403" y="2055113"/>
            <a:ext cx="35433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5" dirty="0">
                <a:solidFill>
                  <a:srgbClr val="C00000"/>
                </a:solidFill>
                <a:latin typeface="Calibri Light"/>
                <a:cs typeface="Calibri Light"/>
              </a:rPr>
              <a:t>*/</a:t>
            </a:r>
            <a:endParaRPr sz="30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457" y="3610292"/>
            <a:ext cx="8282940" cy="23907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9235">
              <a:lnSpc>
                <a:spcPts val="3310"/>
              </a:lnSpc>
              <a:spcBef>
                <a:spcPts val="455"/>
              </a:spcBef>
              <a:buFont typeface="Arial MT"/>
              <a:buChar char="•"/>
              <a:tabLst>
                <a:tab pos="241935" algn="l"/>
              </a:tabLst>
            </a:pPr>
            <a:r>
              <a:rPr sz="3000" spc="-20" dirty="0">
                <a:latin typeface="Calibri Light"/>
                <a:cs typeface="Calibri Light"/>
              </a:rPr>
              <a:t>W</a:t>
            </a:r>
            <a:r>
              <a:rPr sz="3000" spc="10" dirty="0">
                <a:latin typeface="Calibri Light"/>
                <a:cs typeface="Calibri Light"/>
              </a:rPr>
              <a:t>he</a:t>
            </a:r>
            <a:r>
              <a:rPr sz="3000" dirty="0">
                <a:latin typeface="Calibri Light"/>
                <a:cs typeface="Calibri Light"/>
              </a:rPr>
              <a:t>n</a:t>
            </a:r>
            <a:r>
              <a:rPr sz="3000" spc="10" dirty="0">
                <a:latin typeface="Calibri Light"/>
                <a:cs typeface="Calibri Light"/>
              </a:rPr>
              <a:t> </a:t>
            </a:r>
            <a:r>
              <a:rPr sz="3000" spc="-5" dirty="0">
                <a:latin typeface="Calibri Light"/>
                <a:cs typeface="Calibri Light"/>
              </a:rPr>
              <a:t>co</a:t>
            </a:r>
            <a:r>
              <a:rPr sz="3000" spc="25" dirty="0">
                <a:latin typeface="Calibri Light"/>
                <a:cs typeface="Calibri Light"/>
              </a:rPr>
              <a:t>m</a:t>
            </a:r>
            <a:r>
              <a:rPr sz="3000" spc="10" dirty="0">
                <a:latin typeface="Calibri Light"/>
                <a:cs typeface="Calibri Light"/>
              </a:rPr>
              <a:t>p</a:t>
            </a:r>
            <a:r>
              <a:rPr sz="3000" spc="5" dirty="0">
                <a:latin typeface="Calibri Light"/>
                <a:cs typeface="Calibri Light"/>
              </a:rPr>
              <a:t>il</a:t>
            </a:r>
            <a:r>
              <a:rPr sz="3000" spc="10" dirty="0">
                <a:latin typeface="Calibri Light"/>
                <a:cs typeface="Calibri Light"/>
              </a:rPr>
              <a:t>e</a:t>
            </a:r>
            <a:r>
              <a:rPr sz="3000" dirty="0">
                <a:latin typeface="Calibri Light"/>
                <a:cs typeface="Calibri Light"/>
              </a:rPr>
              <a:t>r</a:t>
            </a:r>
            <a:r>
              <a:rPr sz="3000" spc="-140" dirty="0">
                <a:latin typeface="Calibri Light"/>
                <a:cs typeface="Calibri Light"/>
              </a:rPr>
              <a:t> </a:t>
            </a:r>
            <a:r>
              <a:rPr sz="3000" spc="-40" dirty="0">
                <a:latin typeface="Calibri Light"/>
                <a:cs typeface="Calibri Light"/>
              </a:rPr>
              <a:t>s</a:t>
            </a:r>
            <a:r>
              <a:rPr sz="3000" spc="10" dirty="0">
                <a:latin typeface="Calibri Light"/>
                <a:cs typeface="Calibri Light"/>
              </a:rPr>
              <a:t>ee</a:t>
            </a:r>
            <a:r>
              <a:rPr sz="3000" dirty="0">
                <a:latin typeface="Calibri Light"/>
                <a:cs typeface="Calibri Light"/>
              </a:rPr>
              <a:t>s</a:t>
            </a:r>
            <a:r>
              <a:rPr sz="3000" spc="75" dirty="0">
                <a:latin typeface="Calibri Light"/>
                <a:cs typeface="Calibri Light"/>
              </a:rPr>
              <a:t> </a:t>
            </a:r>
            <a:r>
              <a:rPr sz="3000" spc="110" dirty="0">
                <a:solidFill>
                  <a:srgbClr val="2C13DE"/>
                </a:solidFill>
                <a:latin typeface="Calibri Light"/>
                <a:cs typeface="Calibri Light"/>
              </a:rPr>
              <a:t>/</a:t>
            </a:r>
            <a:r>
              <a:rPr sz="3000" dirty="0">
                <a:solidFill>
                  <a:srgbClr val="2C13DE"/>
                </a:solidFill>
                <a:latin typeface="Calibri Light"/>
                <a:cs typeface="Calibri Light"/>
              </a:rPr>
              <a:t>/</a:t>
            </a:r>
            <a:r>
              <a:rPr sz="3000" spc="-19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000" spc="5" dirty="0">
                <a:latin typeface="Calibri Light"/>
                <a:cs typeface="Calibri Light"/>
              </a:rPr>
              <a:t>i</a:t>
            </a:r>
            <a:r>
              <a:rPr sz="3000" dirty="0">
                <a:latin typeface="Calibri Light"/>
                <a:cs typeface="Calibri Light"/>
              </a:rPr>
              <a:t>t</a:t>
            </a:r>
            <a:r>
              <a:rPr sz="3000" spc="-15" dirty="0">
                <a:latin typeface="Calibri Light"/>
                <a:cs typeface="Calibri Light"/>
              </a:rPr>
              <a:t> </a:t>
            </a:r>
            <a:r>
              <a:rPr sz="3000" dirty="0">
                <a:latin typeface="Calibri Light"/>
                <a:cs typeface="Calibri Light"/>
              </a:rPr>
              <a:t>i</a:t>
            </a:r>
            <a:r>
              <a:rPr sz="3000" spc="20" dirty="0">
                <a:latin typeface="Calibri Light"/>
                <a:cs typeface="Calibri Light"/>
              </a:rPr>
              <a:t>g</a:t>
            </a:r>
            <a:r>
              <a:rPr sz="3000" spc="10" dirty="0">
                <a:latin typeface="Calibri Light"/>
                <a:cs typeface="Calibri Light"/>
              </a:rPr>
              <a:t>n</a:t>
            </a:r>
            <a:r>
              <a:rPr sz="3000" spc="5" dirty="0">
                <a:latin typeface="Calibri Light"/>
                <a:cs typeface="Calibri Light"/>
              </a:rPr>
              <a:t>o</a:t>
            </a:r>
            <a:r>
              <a:rPr sz="3000" spc="-60" dirty="0">
                <a:latin typeface="Calibri Light"/>
                <a:cs typeface="Calibri Light"/>
              </a:rPr>
              <a:t>r</a:t>
            </a:r>
            <a:r>
              <a:rPr sz="3000" spc="10" dirty="0">
                <a:latin typeface="Calibri Light"/>
                <a:cs typeface="Calibri Light"/>
              </a:rPr>
              <a:t>e</a:t>
            </a:r>
            <a:r>
              <a:rPr sz="3000" dirty="0">
                <a:latin typeface="Calibri Light"/>
                <a:cs typeface="Calibri Light"/>
              </a:rPr>
              <a:t>s</a:t>
            </a:r>
            <a:r>
              <a:rPr sz="3000" spc="-35" dirty="0">
                <a:latin typeface="Calibri Light"/>
                <a:cs typeface="Calibri Light"/>
              </a:rPr>
              <a:t> </a:t>
            </a:r>
            <a:r>
              <a:rPr sz="3000" spc="5" dirty="0">
                <a:latin typeface="Calibri Light"/>
                <a:cs typeface="Calibri Light"/>
              </a:rPr>
              <a:t>al</a:t>
            </a:r>
            <a:r>
              <a:rPr sz="3000" dirty="0">
                <a:latin typeface="Calibri Light"/>
                <a:cs typeface="Calibri Light"/>
              </a:rPr>
              <a:t>l</a:t>
            </a:r>
            <a:r>
              <a:rPr sz="3000" spc="-70" dirty="0">
                <a:latin typeface="Calibri Light"/>
                <a:cs typeface="Calibri Light"/>
              </a:rPr>
              <a:t> </a:t>
            </a:r>
            <a:r>
              <a:rPr sz="3000" spc="-15" dirty="0">
                <a:latin typeface="Calibri Light"/>
                <a:cs typeface="Calibri Light"/>
              </a:rPr>
              <a:t>t</a:t>
            </a:r>
            <a:r>
              <a:rPr sz="3000" spc="-60" dirty="0">
                <a:latin typeface="Calibri Light"/>
                <a:cs typeface="Calibri Light"/>
              </a:rPr>
              <a:t>e</a:t>
            </a:r>
            <a:r>
              <a:rPr sz="3000" spc="15" dirty="0">
                <a:latin typeface="Calibri Light"/>
                <a:cs typeface="Calibri Light"/>
              </a:rPr>
              <a:t>x</a:t>
            </a:r>
            <a:r>
              <a:rPr sz="3000" dirty="0">
                <a:latin typeface="Calibri Light"/>
                <a:cs typeface="Calibri Light"/>
              </a:rPr>
              <a:t>t</a:t>
            </a:r>
            <a:r>
              <a:rPr sz="3000" spc="-15" dirty="0">
                <a:latin typeface="Calibri Light"/>
                <a:cs typeface="Calibri Light"/>
              </a:rPr>
              <a:t> </a:t>
            </a:r>
            <a:r>
              <a:rPr sz="3000" spc="5" dirty="0">
                <a:latin typeface="Calibri Light"/>
                <a:cs typeface="Calibri Light"/>
              </a:rPr>
              <a:t>a</a:t>
            </a:r>
            <a:r>
              <a:rPr sz="3000" dirty="0">
                <a:latin typeface="Calibri Light"/>
                <a:cs typeface="Calibri Light"/>
              </a:rPr>
              <a:t>f</a:t>
            </a:r>
            <a:r>
              <a:rPr sz="3000" spc="-15" dirty="0">
                <a:latin typeface="Calibri Light"/>
                <a:cs typeface="Calibri Light"/>
              </a:rPr>
              <a:t>t</a:t>
            </a:r>
            <a:r>
              <a:rPr sz="3000" spc="10" dirty="0">
                <a:latin typeface="Calibri Light"/>
                <a:cs typeface="Calibri Light"/>
              </a:rPr>
              <a:t>e</a:t>
            </a:r>
            <a:r>
              <a:rPr sz="3000" dirty="0">
                <a:latin typeface="Calibri Light"/>
                <a:cs typeface="Calibri Light"/>
              </a:rPr>
              <a:t>r</a:t>
            </a:r>
            <a:r>
              <a:rPr sz="3000" spc="-65" dirty="0">
                <a:latin typeface="Calibri Light"/>
                <a:cs typeface="Calibri Light"/>
              </a:rPr>
              <a:t> </a:t>
            </a:r>
            <a:r>
              <a:rPr sz="3000" spc="-15" dirty="0">
                <a:latin typeface="Calibri Light"/>
                <a:cs typeface="Calibri Light"/>
              </a:rPr>
              <a:t>t</a:t>
            </a:r>
            <a:r>
              <a:rPr sz="3000" spc="10" dirty="0">
                <a:latin typeface="Calibri Light"/>
                <a:cs typeface="Calibri Light"/>
              </a:rPr>
              <a:t>h</a:t>
            </a:r>
            <a:r>
              <a:rPr sz="3000" spc="5" dirty="0">
                <a:latin typeface="Calibri Light"/>
                <a:cs typeface="Calibri Light"/>
              </a:rPr>
              <a:t>i</a:t>
            </a:r>
            <a:r>
              <a:rPr sz="3000" dirty="0">
                <a:latin typeface="Calibri Light"/>
                <a:cs typeface="Calibri Light"/>
              </a:rPr>
              <a:t>s</a:t>
            </a:r>
            <a:r>
              <a:rPr sz="3000" spc="30" dirty="0">
                <a:latin typeface="Calibri Light"/>
                <a:cs typeface="Calibri Light"/>
              </a:rPr>
              <a:t> </a:t>
            </a:r>
            <a:r>
              <a:rPr sz="3000" spc="5" dirty="0">
                <a:latin typeface="Calibri Light"/>
                <a:cs typeface="Calibri Light"/>
              </a:rPr>
              <a:t>o</a:t>
            </a:r>
            <a:r>
              <a:rPr sz="3000" dirty="0">
                <a:latin typeface="Calibri Light"/>
                <a:cs typeface="Calibri Light"/>
              </a:rPr>
              <a:t>n  </a:t>
            </a:r>
            <a:r>
              <a:rPr sz="3000" spc="-5" dirty="0">
                <a:latin typeface="Calibri Light"/>
                <a:cs typeface="Calibri Light"/>
              </a:rPr>
              <a:t>same</a:t>
            </a:r>
            <a:r>
              <a:rPr sz="3000" spc="5" dirty="0">
                <a:latin typeface="Calibri Light"/>
                <a:cs typeface="Calibri Light"/>
              </a:rPr>
              <a:t> line</a:t>
            </a:r>
            <a:endParaRPr sz="3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4250">
              <a:latin typeface="Calibri Light"/>
              <a:cs typeface="Calibri Light"/>
            </a:endParaRPr>
          </a:p>
          <a:p>
            <a:pPr marL="241300" marR="262890" indent="-229235">
              <a:lnSpc>
                <a:spcPts val="3229"/>
              </a:lnSpc>
              <a:buFont typeface="Arial MT"/>
              <a:buChar char="•"/>
              <a:tabLst>
                <a:tab pos="241935" algn="l"/>
                <a:tab pos="3559175" algn="l"/>
              </a:tabLst>
            </a:pPr>
            <a:r>
              <a:rPr sz="3000" dirty="0">
                <a:latin typeface="Calibri Light"/>
                <a:cs typeface="Calibri Light"/>
              </a:rPr>
              <a:t>When</a:t>
            </a:r>
            <a:r>
              <a:rPr sz="3000" spc="10" dirty="0">
                <a:latin typeface="Calibri Light"/>
                <a:cs typeface="Calibri Light"/>
              </a:rPr>
              <a:t> </a:t>
            </a:r>
            <a:r>
              <a:rPr sz="3000" dirty="0">
                <a:latin typeface="Calibri Light"/>
                <a:cs typeface="Calibri Light"/>
              </a:rPr>
              <a:t>it</a:t>
            </a:r>
            <a:r>
              <a:rPr sz="3000" spc="-10" dirty="0">
                <a:latin typeface="Calibri Light"/>
                <a:cs typeface="Calibri Light"/>
              </a:rPr>
              <a:t> </a:t>
            </a:r>
            <a:r>
              <a:rPr sz="3000" spc="-5" dirty="0">
                <a:latin typeface="Calibri Light"/>
                <a:cs typeface="Calibri Light"/>
              </a:rPr>
              <a:t>sees </a:t>
            </a:r>
            <a:r>
              <a:rPr sz="3000" spc="60" dirty="0">
                <a:solidFill>
                  <a:srgbClr val="B80000"/>
                </a:solidFill>
                <a:latin typeface="Calibri Light"/>
                <a:cs typeface="Calibri Light"/>
              </a:rPr>
              <a:t>/*</a:t>
            </a:r>
            <a:r>
              <a:rPr sz="3000" spc="60" dirty="0">
                <a:solidFill>
                  <a:srgbClr val="2C13DE"/>
                </a:solidFill>
                <a:latin typeface="Calibri Light"/>
                <a:cs typeface="Calibri Light"/>
              </a:rPr>
              <a:t>,</a:t>
            </a:r>
            <a:r>
              <a:rPr sz="3000" spc="-215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000" dirty="0">
                <a:latin typeface="Calibri Light"/>
                <a:cs typeface="Calibri Light"/>
              </a:rPr>
              <a:t>it</a:t>
            </a:r>
            <a:r>
              <a:rPr sz="3000" spc="-15" dirty="0">
                <a:latin typeface="Calibri Light"/>
                <a:cs typeface="Calibri Light"/>
              </a:rPr>
              <a:t> </a:t>
            </a:r>
            <a:r>
              <a:rPr sz="3000" spc="-10" dirty="0">
                <a:latin typeface="Calibri Light"/>
                <a:cs typeface="Calibri Light"/>
              </a:rPr>
              <a:t>scans</a:t>
            </a:r>
            <a:r>
              <a:rPr sz="3000" spc="-35" dirty="0">
                <a:latin typeface="Calibri Light"/>
                <a:cs typeface="Calibri Light"/>
              </a:rPr>
              <a:t> </a:t>
            </a:r>
            <a:r>
              <a:rPr sz="3000" spc="-25" dirty="0">
                <a:latin typeface="Calibri Light"/>
                <a:cs typeface="Calibri Light"/>
              </a:rPr>
              <a:t>for</a:t>
            </a:r>
            <a:r>
              <a:rPr sz="3000" spc="10" dirty="0">
                <a:latin typeface="Calibri Light"/>
                <a:cs typeface="Calibri Light"/>
              </a:rPr>
              <a:t> </a:t>
            </a:r>
            <a:r>
              <a:rPr sz="3000" spc="-5" dirty="0">
                <a:latin typeface="Calibri Light"/>
                <a:cs typeface="Calibri Light"/>
              </a:rPr>
              <a:t>the</a:t>
            </a:r>
            <a:r>
              <a:rPr sz="3000" spc="-70" dirty="0">
                <a:latin typeface="Calibri Light"/>
                <a:cs typeface="Calibri Light"/>
              </a:rPr>
              <a:t> </a:t>
            </a:r>
            <a:r>
              <a:rPr sz="3000" spc="-20" dirty="0">
                <a:latin typeface="Calibri Light"/>
                <a:cs typeface="Calibri Light"/>
              </a:rPr>
              <a:t>text</a:t>
            </a:r>
            <a:r>
              <a:rPr sz="3000" spc="114" dirty="0">
                <a:latin typeface="Calibri Light"/>
                <a:cs typeface="Calibri Light"/>
              </a:rPr>
              <a:t> </a:t>
            </a:r>
            <a:r>
              <a:rPr sz="3000" spc="40" dirty="0">
                <a:solidFill>
                  <a:srgbClr val="2C13DE"/>
                </a:solidFill>
                <a:latin typeface="Calibri Light"/>
                <a:cs typeface="Calibri Light"/>
              </a:rPr>
              <a:t>*/</a:t>
            </a:r>
            <a:r>
              <a:rPr sz="3000" spc="-19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000" spc="5" dirty="0">
                <a:latin typeface="Calibri Light"/>
                <a:cs typeface="Calibri Light"/>
              </a:rPr>
              <a:t>and</a:t>
            </a:r>
            <a:r>
              <a:rPr sz="3000" spc="10" dirty="0">
                <a:latin typeface="Calibri Light"/>
                <a:cs typeface="Calibri Light"/>
              </a:rPr>
              <a:t> </a:t>
            </a:r>
            <a:r>
              <a:rPr sz="3000" spc="-5" dirty="0">
                <a:latin typeface="Calibri Light"/>
                <a:cs typeface="Calibri Light"/>
              </a:rPr>
              <a:t>ignores </a:t>
            </a:r>
            <a:r>
              <a:rPr sz="3000" spc="-660" dirty="0">
                <a:latin typeface="Calibri Light"/>
                <a:cs typeface="Calibri Light"/>
              </a:rPr>
              <a:t> </a:t>
            </a:r>
            <a:r>
              <a:rPr sz="3000" spc="-20" dirty="0">
                <a:latin typeface="Calibri Light"/>
                <a:cs typeface="Calibri Light"/>
              </a:rPr>
              <a:t>any</a:t>
            </a:r>
            <a:r>
              <a:rPr sz="3000" spc="25" dirty="0">
                <a:latin typeface="Calibri Light"/>
                <a:cs typeface="Calibri Light"/>
              </a:rPr>
              <a:t> </a:t>
            </a:r>
            <a:r>
              <a:rPr sz="3000" spc="-20" dirty="0">
                <a:latin typeface="Calibri Light"/>
                <a:cs typeface="Calibri Light"/>
              </a:rPr>
              <a:t>text</a:t>
            </a:r>
            <a:r>
              <a:rPr sz="3000" spc="-10" dirty="0">
                <a:latin typeface="Calibri Light"/>
                <a:cs typeface="Calibri Light"/>
              </a:rPr>
              <a:t> </a:t>
            </a:r>
            <a:r>
              <a:rPr sz="3000" spc="5" dirty="0">
                <a:latin typeface="Calibri Light"/>
                <a:cs typeface="Calibri Light"/>
              </a:rPr>
              <a:t>between</a:t>
            </a:r>
            <a:r>
              <a:rPr sz="3000" spc="-95" dirty="0">
                <a:latin typeface="Calibri Light"/>
                <a:cs typeface="Calibri Light"/>
              </a:rPr>
              <a:t> </a:t>
            </a:r>
            <a:r>
              <a:rPr sz="3000" spc="55" dirty="0">
                <a:solidFill>
                  <a:srgbClr val="B80000"/>
                </a:solidFill>
                <a:latin typeface="Calibri Light"/>
                <a:cs typeface="Calibri Light"/>
              </a:rPr>
              <a:t>/*	</a:t>
            </a:r>
            <a:r>
              <a:rPr sz="3000" spc="5" dirty="0">
                <a:latin typeface="Calibri Light"/>
                <a:cs typeface="Calibri Light"/>
              </a:rPr>
              <a:t>and</a:t>
            </a:r>
            <a:r>
              <a:rPr sz="3000" spc="15" dirty="0">
                <a:latin typeface="Calibri Light"/>
                <a:cs typeface="Calibri Light"/>
              </a:rPr>
              <a:t> </a:t>
            </a:r>
            <a:r>
              <a:rPr sz="3000" spc="80" dirty="0">
                <a:solidFill>
                  <a:srgbClr val="2C13DE"/>
                </a:solidFill>
                <a:latin typeface="Calibri Light"/>
                <a:cs typeface="Calibri Light"/>
              </a:rPr>
              <a:t>*/</a:t>
            </a:r>
            <a:endParaRPr sz="3000">
              <a:latin typeface="Calibri Light"/>
              <a:cs typeface="Calibr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692" y="180086"/>
            <a:ext cx="32480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15" dirty="0"/>
              <a:t>Special</a:t>
            </a:r>
            <a:r>
              <a:rPr u="none" spc="-25" dirty="0"/>
              <a:t> </a:t>
            </a:r>
            <a:r>
              <a:rPr u="none" spc="5" dirty="0"/>
              <a:t>Symbols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6611" y="1811019"/>
            <a:ext cx="21590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dirty="0">
                <a:solidFill>
                  <a:srgbClr val="2C13DE"/>
                </a:solidFill>
                <a:latin typeface="Calibri Light"/>
                <a:cs typeface="Calibri Light"/>
              </a:rPr>
              <a:t>+</a:t>
            </a:r>
            <a:endParaRPr sz="3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7625" y="1811019"/>
            <a:ext cx="199453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7735" algn="l"/>
                <a:tab pos="1842770" algn="l"/>
              </a:tabLst>
            </a:pPr>
            <a:r>
              <a:rPr sz="3000" dirty="0">
                <a:solidFill>
                  <a:srgbClr val="2C13DE"/>
                </a:solidFill>
                <a:latin typeface="Calibri Light"/>
                <a:cs typeface="Calibri Light"/>
              </a:rPr>
              <a:t>-	*	/</a:t>
            </a:r>
            <a:endParaRPr sz="3000">
              <a:latin typeface="Calibri Light"/>
              <a:cs typeface="Calibri Ligh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71525"/>
              </p:ext>
            </p:extLst>
          </p:nvPr>
        </p:nvGraphicFramePr>
        <p:xfrm>
          <a:off x="1567561" y="2453163"/>
          <a:ext cx="3191510" cy="925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724">
                <a:tc>
                  <a:txBody>
                    <a:bodyPr/>
                    <a:lstStyle/>
                    <a:p>
                      <a:pPr marL="31750">
                        <a:lnSpc>
                          <a:spcPts val="2855"/>
                        </a:lnSpc>
                      </a:pPr>
                      <a:r>
                        <a:rPr sz="3000" dirty="0">
                          <a:solidFill>
                            <a:srgbClr val="2C13DE"/>
                          </a:solidFill>
                          <a:latin typeface="Calibri Light"/>
                          <a:cs typeface="Calibri Light"/>
                        </a:rPr>
                        <a:t>.</a:t>
                      </a:r>
                      <a:endParaRPr sz="300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855"/>
                        </a:lnSpc>
                      </a:pPr>
                      <a:r>
                        <a:rPr sz="3000" dirty="0">
                          <a:solidFill>
                            <a:srgbClr val="2C13DE"/>
                          </a:solidFill>
                          <a:latin typeface="Calibri Light"/>
                          <a:cs typeface="Calibri Light"/>
                        </a:rPr>
                        <a:t>;</a:t>
                      </a:r>
                      <a:endParaRPr sz="300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2855"/>
                        </a:lnSpc>
                      </a:pPr>
                      <a:r>
                        <a:rPr sz="3000" dirty="0">
                          <a:solidFill>
                            <a:srgbClr val="2C13DE"/>
                          </a:solidFill>
                          <a:latin typeface="Calibri Light"/>
                          <a:cs typeface="Calibri Light"/>
                        </a:rPr>
                        <a:t>?</a:t>
                      </a:r>
                      <a:endParaRPr sz="300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855"/>
                        </a:lnSpc>
                      </a:pPr>
                      <a:r>
                        <a:rPr sz="3000" dirty="0">
                          <a:solidFill>
                            <a:srgbClr val="2C13DE"/>
                          </a:solidFill>
                          <a:latin typeface="Calibri Light"/>
                          <a:cs typeface="Calibri Light"/>
                        </a:rPr>
                        <a:t>,</a:t>
                      </a:r>
                      <a:endParaRPr sz="300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724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3000" dirty="0">
                          <a:solidFill>
                            <a:srgbClr val="2C13DE"/>
                          </a:solidFill>
                          <a:latin typeface="Calibri Light"/>
                          <a:cs typeface="Calibri Light"/>
                        </a:rPr>
                        <a:t>&lt;=</a:t>
                      </a:r>
                      <a:endParaRPr sz="300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3490"/>
                        </a:lnSpc>
                      </a:pPr>
                      <a:r>
                        <a:rPr sz="3000" dirty="0">
                          <a:solidFill>
                            <a:srgbClr val="2C13DE"/>
                          </a:solidFill>
                          <a:latin typeface="Calibri Light"/>
                          <a:cs typeface="Calibri Light"/>
                        </a:rPr>
                        <a:t>!=</a:t>
                      </a:r>
                      <a:endParaRPr sz="300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3490"/>
                        </a:lnSpc>
                      </a:pPr>
                      <a:r>
                        <a:rPr sz="3000" dirty="0">
                          <a:solidFill>
                            <a:srgbClr val="2C13DE"/>
                          </a:solidFill>
                          <a:latin typeface="Calibri Light"/>
                          <a:cs typeface="Calibri Light"/>
                        </a:rPr>
                        <a:t>==</a:t>
                      </a:r>
                      <a:endParaRPr sz="300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3490"/>
                        </a:lnSpc>
                      </a:pPr>
                      <a:r>
                        <a:rPr sz="3000" dirty="0">
                          <a:solidFill>
                            <a:srgbClr val="2C13DE"/>
                          </a:solidFill>
                          <a:latin typeface="Calibri Light"/>
                          <a:cs typeface="Calibri Light"/>
                        </a:rPr>
                        <a:t>&gt;=</a:t>
                      </a:r>
                      <a:endParaRPr sz="30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6736"/>
            <a:ext cx="36683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15" dirty="0"/>
              <a:t>Special</a:t>
            </a:r>
            <a:r>
              <a:rPr u="none" spc="-5" dirty="0"/>
              <a:t> </a:t>
            </a:r>
            <a:r>
              <a:rPr u="none" spc="-15" dirty="0"/>
              <a:t>characters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257" y="710311"/>
            <a:ext cx="6902450" cy="594360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marR="5080" indent="-228600">
              <a:lnSpc>
                <a:spcPts val="375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3500" spc="-95" dirty="0">
                <a:solidFill>
                  <a:srgbClr val="B80000"/>
                </a:solidFill>
                <a:latin typeface="Calibri"/>
                <a:cs typeface="Calibri"/>
              </a:rPr>
              <a:t>Text</a:t>
            </a:r>
            <a:r>
              <a:rPr sz="3500" spc="-2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B80000"/>
                </a:solidFill>
                <a:latin typeface="Calibri"/>
                <a:cs typeface="Calibri"/>
              </a:rPr>
              <a:t>string</a:t>
            </a:r>
            <a:r>
              <a:rPr sz="3500" spc="2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500" spc="10" dirty="0">
                <a:solidFill>
                  <a:srgbClr val="B80000"/>
                </a:solidFill>
                <a:latin typeface="Calibri"/>
                <a:cs typeface="Calibri"/>
              </a:rPr>
              <a:t>special</a:t>
            </a:r>
            <a:r>
              <a:rPr sz="3500" spc="-10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B80000"/>
                </a:solidFill>
                <a:latin typeface="Calibri"/>
                <a:cs typeface="Calibri"/>
              </a:rPr>
              <a:t>characters</a:t>
            </a:r>
            <a:r>
              <a:rPr sz="3500" spc="-22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500" spc="10" dirty="0">
                <a:solidFill>
                  <a:srgbClr val="B80000"/>
                </a:solidFill>
                <a:latin typeface="Calibri"/>
                <a:cs typeface="Calibri"/>
              </a:rPr>
              <a:t>(</a:t>
            </a:r>
            <a:r>
              <a:rPr sz="3500" spc="10" dirty="0">
                <a:solidFill>
                  <a:srgbClr val="2C13DE"/>
                </a:solidFill>
                <a:latin typeface="Calibri"/>
                <a:cs typeface="Calibri"/>
              </a:rPr>
              <a:t>Escape </a:t>
            </a:r>
            <a:r>
              <a:rPr sz="3500" spc="-78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500" spc="5" dirty="0">
                <a:solidFill>
                  <a:srgbClr val="2C13DE"/>
                </a:solidFill>
                <a:latin typeface="Calibri"/>
                <a:cs typeface="Calibri"/>
              </a:rPr>
              <a:t>Sequences</a:t>
            </a:r>
            <a:r>
              <a:rPr sz="3500" spc="5" dirty="0">
                <a:solidFill>
                  <a:srgbClr val="B80000"/>
                </a:solidFill>
                <a:latin typeface="Calibri"/>
                <a:cs typeface="Calibri"/>
              </a:rPr>
              <a:t>)</a:t>
            </a:r>
            <a:endParaRPr sz="35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09"/>
              </a:spcBef>
              <a:buFont typeface="Arial MT"/>
              <a:buChar char="•"/>
              <a:tabLst>
                <a:tab pos="699135" algn="l"/>
                <a:tab pos="1127760" algn="l"/>
              </a:tabLst>
            </a:pPr>
            <a:r>
              <a:rPr sz="2400" b="1" spc="5" dirty="0">
                <a:solidFill>
                  <a:srgbClr val="2C13DE"/>
                </a:solidFill>
                <a:latin typeface="Calibri"/>
                <a:cs typeface="Calibri"/>
              </a:rPr>
              <a:t>\n	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newline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b="1" spc="5" dirty="0">
                <a:solidFill>
                  <a:srgbClr val="2C13DE"/>
                </a:solidFill>
                <a:latin typeface="Calibri"/>
                <a:cs typeface="Calibri"/>
              </a:rPr>
              <a:t>\r</a:t>
            </a:r>
            <a:r>
              <a:rPr sz="2400" b="1" spc="-5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carriage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  <a:tab pos="1070610" algn="l"/>
              </a:tabLst>
            </a:pPr>
            <a:r>
              <a:rPr sz="2400" b="1" spc="5" dirty="0">
                <a:solidFill>
                  <a:srgbClr val="2C13DE"/>
                </a:solidFill>
                <a:latin typeface="Calibri"/>
                <a:cs typeface="Calibri"/>
              </a:rPr>
              <a:t>\t	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b="1" spc="5" dirty="0">
                <a:solidFill>
                  <a:srgbClr val="2C13DE"/>
                </a:solidFill>
                <a:latin typeface="Calibri"/>
                <a:cs typeface="Calibri"/>
              </a:rPr>
              <a:t>\"</a:t>
            </a:r>
            <a:r>
              <a:rPr sz="2400" b="1" spc="-3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double </a:t>
            </a:r>
            <a:r>
              <a:rPr sz="2400" spc="5" dirty="0">
                <a:latin typeface="Calibri"/>
                <a:cs typeface="Calibri"/>
              </a:rPr>
              <a:t>quote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b="1" spc="5" dirty="0">
                <a:solidFill>
                  <a:srgbClr val="2C13DE"/>
                </a:solidFill>
                <a:latin typeface="Calibri"/>
                <a:cs typeface="Calibri"/>
              </a:rPr>
              <a:t>\?</a:t>
            </a:r>
            <a:r>
              <a:rPr sz="2400" b="1" spc="-3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question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b="1" spc="5" dirty="0">
                <a:solidFill>
                  <a:srgbClr val="2C13DE"/>
                </a:solidFill>
                <a:latin typeface="Calibri"/>
                <a:cs typeface="Calibri"/>
              </a:rPr>
              <a:t>\\</a:t>
            </a:r>
            <a:r>
              <a:rPr sz="2400" b="1" spc="-3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backslash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b="1" spc="5" dirty="0">
                <a:solidFill>
                  <a:srgbClr val="2C13DE"/>
                </a:solidFill>
                <a:latin typeface="Calibri"/>
                <a:cs typeface="Calibri"/>
              </a:rPr>
              <a:t>\'</a:t>
            </a:r>
            <a:r>
              <a:rPr sz="2400" b="1" spc="-7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quote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2C13DE"/>
              </a:buClr>
              <a:buFont typeface="Arial MT"/>
              <a:buChar char="•"/>
            </a:pPr>
            <a:endParaRPr sz="36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35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Examples:</a:t>
            </a:r>
            <a:endParaRPr sz="3500">
              <a:latin typeface="Calibri"/>
              <a:cs typeface="Calibri"/>
            </a:endParaRPr>
          </a:p>
          <a:p>
            <a:pPr marL="241300" marR="1962785">
              <a:lnSpc>
                <a:spcPct val="120600"/>
              </a:lnSpc>
              <a:spcBef>
                <a:spcPts val="155"/>
              </a:spcBef>
            </a:pPr>
            <a:r>
              <a:rPr sz="2750" spc="15" dirty="0">
                <a:latin typeface="Calibri"/>
                <a:cs typeface="Calibri"/>
              </a:rPr>
              <a:t>cout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&lt;&lt;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"Hello\t"</a:t>
            </a:r>
            <a:r>
              <a:rPr sz="2750" spc="21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&lt;&lt;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"I\’m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Ali\n";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cout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&lt;&lt;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"123\nabc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spc="-30" dirty="0">
                <a:latin typeface="Calibri"/>
                <a:cs typeface="Calibri"/>
              </a:rPr>
              <a:t>“;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685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91122"/>
            <a:ext cx="43586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10" dirty="0"/>
              <a:t>C++</a:t>
            </a:r>
            <a:r>
              <a:rPr sz="4400" u="none" spc="-85" dirty="0"/>
              <a:t> </a:t>
            </a:r>
            <a:r>
              <a:rPr sz="4400" u="none" spc="-10" dirty="0"/>
              <a:t>Reserve</a:t>
            </a:r>
            <a:r>
              <a:rPr sz="4400" u="none" spc="-70" dirty="0"/>
              <a:t> </a:t>
            </a:r>
            <a:r>
              <a:rPr sz="4400" u="none" spc="-50" dirty="0"/>
              <a:t>Words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8100" y="88582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7525" y="2241880"/>
          <a:ext cx="7374890" cy="39938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313">
                <a:tc>
                  <a:txBody>
                    <a:bodyPr/>
                    <a:lstStyle/>
                    <a:p>
                      <a:pPr marL="374650" indent="-343535">
                        <a:lnSpc>
                          <a:spcPts val="3065"/>
                        </a:lnSpc>
                        <a:buFont typeface="Arial MT"/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2750" b="1" spc="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auto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ts val="3065"/>
                        </a:lnSpc>
                      </a:pPr>
                      <a:r>
                        <a:rPr sz="2750" b="1" spc="1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break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ts val="3055"/>
                        </a:lnSpc>
                      </a:pPr>
                      <a:r>
                        <a:rPr sz="2750" b="1" spc="1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3055"/>
                        </a:lnSpc>
                      </a:pPr>
                      <a:r>
                        <a:rPr sz="2750" b="1" spc="1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long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78">
                <a:tc>
                  <a:txBody>
                    <a:bodyPr/>
                    <a:lstStyle/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185"/>
                        </a:spcBef>
                        <a:buFont typeface="Arial MT"/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275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5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char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50" b="1" spc="1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register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50" b="1" spc="1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262">
                <a:tc>
                  <a:txBody>
                    <a:bodyPr/>
                    <a:lstStyle/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150"/>
                        </a:spcBef>
                        <a:buFont typeface="Arial MT"/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2750" b="1" spc="1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const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750" b="1" spc="1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continue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750" b="1" spc="1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short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750" b="1" spc="2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signed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319">
                <a:tc>
                  <a:txBody>
                    <a:bodyPr/>
                    <a:lstStyle/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185"/>
                        </a:spcBef>
                        <a:buFont typeface="Arial MT"/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2750" b="1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default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50" b="1" spc="2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do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50" b="1" spc="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sizeof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50" b="1" spc="1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static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072">
                <a:tc>
                  <a:txBody>
                    <a:bodyPr/>
                    <a:lstStyle/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185"/>
                        </a:spcBef>
                        <a:buFont typeface="Arial MT"/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2750" b="1" spc="1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double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50" b="1" spc="2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50" b="1" spc="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struct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50" b="1" spc="1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switch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841">
                <a:tc>
                  <a:txBody>
                    <a:bodyPr/>
                    <a:lstStyle/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185"/>
                        </a:spcBef>
                        <a:buFont typeface="Arial MT"/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2750" b="1" spc="2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enum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50" b="1" spc="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extern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50" b="1" spc="2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typedef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50" b="1" spc="1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union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262">
                <a:tc>
                  <a:txBody>
                    <a:bodyPr/>
                    <a:lstStyle/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185"/>
                        </a:spcBef>
                        <a:buFont typeface="Arial MT"/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2750" b="1" spc="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float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50" b="1" spc="-1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50" b="1" spc="2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unsigned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50" b="1" spc="2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670">
                <a:tc>
                  <a:txBody>
                    <a:bodyPr/>
                    <a:lstStyle/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150"/>
                        </a:spcBef>
                        <a:buFont typeface="Arial MT"/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2750" b="1" spc="2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75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if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750" b="1" spc="1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volatile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750" b="1" spc="1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while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8302" y="965835"/>
            <a:ext cx="8623935" cy="8788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6235" marR="5080" indent="-343535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750" spc="-15" dirty="0">
                <a:latin typeface="Calibri"/>
                <a:cs typeface="Calibri"/>
              </a:rPr>
              <a:t>Reserved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words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are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also</a:t>
            </a:r>
            <a:r>
              <a:rPr sz="2750" spc="1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called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keywords</a:t>
            </a:r>
            <a:r>
              <a:rPr sz="2750" spc="-15" dirty="0">
                <a:latin typeface="Calibri"/>
                <a:cs typeface="Calibri"/>
              </a:rPr>
              <a:t>.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35" dirty="0">
                <a:latin typeface="Calibri"/>
                <a:cs typeface="Calibri"/>
              </a:rPr>
              <a:t>letters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make</a:t>
            </a:r>
            <a:r>
              <a:rPr sz="2750" spc="-6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up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reserved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word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are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always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lowercase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692" y="180086"/>
            <a:ext cx="20681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-5" dirty="0"/>
              <a:t>Identifiers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745" y="1270888"/>
            <a:ext cx="8703310" cy="5555367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marR="5080" indent="-228600">
              <a:lnSpc>
                <a:spcPts val="3229"/>
              </a:lnSpc>
              <a:spcBef>
                <a:spcPts val="520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spc="5" dirty="0">
                <a:solidFill>
                  <a:srgbClr val="2C13DE"/>
                </a:solidFill>
                <a:latin typeface="Calibri Light"/>
                <a:cs typeface="Calibri Light"/>
              </a:rPr>
              <a:t>Identifier:</a:t>
            </a:r>
            <a:r>
              <a:rPr sz="3000" spc="-100" dirty="0">
                <a:solidFill>
                  <a:srgbClr val="2C13DE"/>
                </a:solidFill>
                <a:latin typeface="Calibri Light"/>
                <a:cs typeface="Calibri Light"/>
              </a:rPr>
              <a:t> </a:t>
            </a:r>
            <a:r>
              <a:rPr sz="3000" dirty="0">
                <a:latin typeface="Calibri Light"/>
                <a:cs typeface="Calibri Light"/>
              </a:rPr>
              <a:t>A</a:t>
            </a:r>
            <a:r>
              <a:rPr sz="3000" spc="-45" dirty="0">
                <a:latin typeface="Calibri Light"/>
                <a:cs typeface="Calibri Light"/>
              </a:rPr>
              <a:t> </a:t>
            </a:r>
            <a:r>
              <a:rPr sz="3000" spc="-15" dirty="0">
                <a:latin typeface="Calibri Light"/>
                <a:cs typeface="Calibri Light"/>
              </a:rPr>
              <a:t>C++</a:t>
            </a:r>
            <a:r>
              <a:rPr sz="3000" spc="80" dirty="0">
                <a:latin typeface="Calibri Light"/>
                <a:cs typeface="Calibri Light"/>
              </a:rPr>
              <a:t> </a:t>
            </a:r>
            <a:r>
              <a:rPr sz="3000" spc="5" dirty="0">
                <a:latin typeface="Calibri Light"/>
                <a:cs typeface="Calibri Light"/>
              </a:rPr>
              <a:t>identifier</a:t>
            </a:r>
            <a:r>
              <a:rPr sz="3000" spc="-140" dirty="0">
                <a:latin typeface="Calibri Light"/>
                <a:cs typeface="Calibri Light"/>
              </a:rPr>
              <a:t> </a:t>
            </a:r>
            <a:r>
              <a:rPr sz="3000" spc="-10" dirty="0">
                <a:latin typeface="Calibri Light"/>
                <a:cs typeface="Calibri Light"/>
              </a:rPr>
              <a:t>consists</a:t>
            </a:r>
            <a:r>
              <a:rPr sz="3000" spc="30" dirty="0">
                <a:latin typeface="Calibri Light"/>
                <a:cs typeface="Calibri Light"/>
              </a:rPr>
              <a:t> </a:t>
            </a:r>
            <a:r>
              <a:rPr sz="3000" dirty="0">
                <a:latin typeface="Calibri Light"/>
                <a:cs typeface="Calibri Light"/>
              </a:rPr>
              <a:t>of</a:t>
            </a:r>
            <a:r>
              <a:rPr sz="3000" spc="5" dirty="0">
                <a:latin typeface="Calibri Light"/>
                <a:cs typeface="Calibri Light"/>
              </a:rPr>
              <a:t> </a:t>
            </a:r>
            <a:r>
              <a:rPr sz="3000" spc="-25" dirty="0">
                <a:latin typeface="Calibri Light"/>
                <a:cs typeface="Calibri Light"/>
              </a:rPr>
              <a:t>letters,</a:t>
            </a:r>
            <a:r>
              <a:rPr sz="3000" spc="15" dirty="0">
                <a:latin typeface="Calibri Light"/>
                <a:cs typeface="Calibri Light"/>
              </a:rPr>
              <a:t> </a:t>
            </a:r>
            <a:r>
              <a:rPr sz="3000" spc="-5" dirty="0">
                <a:latin typeface="Calibri Light"/>
                <a:cs typeface="Calibri Light"/>
              </a:rPr>
              <a:t>digits,</a:t>
            </a:r>
            <a:r>
              <a:rPr sz="3000" spc="-60" dirty="0">
                <a:latin typeface="Calibri Light"/>
                <a:cs typeface="Calibri Light"/>
              </a:rPr>
              <a:t> </a:t>
            </a:r>
            <a:r>
              <a:rPr sz="3000" spc="5" dirty="0">
                <a:latin typeface="Calibri Light"/>
                <a:cs typeface="Calibri Light"/>
              </a:rPr>
              <a:t>and </a:t>
            </a:r>
            <a:r>
              <a:rPr sz="3000" spc="-665" dirty="0">
                <a:latin typeface="Calibri Light"/>
                <a:cs typeface="Calibri Light"/>
              </a:rPr>
              <a:t> </a:t>
            </a:r>
            <a:r>
              <a:rPr sz="3000" dirty="0">
                <a:latin typeface="Calibri Light"/>
                <a:cs typeface="Calibri Light"/>
              </a:rPr>
              <a:t>the </a:t>
            </a:r>
            <a:r>
              <a:rPr sz="3000" spc="-10" dirty="0">
                <a:latin typeface="Calibri Light"/>
                <a:cs typeface="Calibri Light"/>
              </a:rPr>
              <a:t>underscore </a:t>
            </a:r>
            <a:r>
              <a:rPr sz="3000" spc="-5" dirty="0">
                <a:latin typeface="Calibri Light"/>
                <a:cs typeface="Calibri Light"/>
              </a:rPr>
              <a:t>character </a:t>
            </a:r>
            <a:r>
              <a:rPr sz="3000" dirty="0">
                <a:latin typeface="Calibri Light"/>
                <a:cs typeface="Calibri Light"/>
              </a:rPr>
              <a:t>(_) </a:t>
            </a:r>
            <a:r>
              <a:rPr sz="3000" spc="5" dirty="0">
                <a:latin typeface="Calibri Light"/>
                <a:cs typeface="Calibri Light"/>
              </a:rPr>
              <a:t>and </a:t>
            </a:r>
            <a:r>
              <a:rPr sz="3000" dirty="0">
                <a:latin typeface="Calibri Light"/>
                <a:cs typeface="Calibri Light"/>
              </a:rPr>
              <a:t>must </a:t>
            </a:r>
            <a:r>
              <a:rPr sz="3000" spc="5" dirty="0">
                <a:latin typeface="Calibri Light"/>
                <a:cs typeface="Calibri Light"/>
              </a:rPr>
              <a:t>begin </a:t>
            </a:r>
            <a:r>
              <a:rPr sz="3000" dirty="0">
                <a:latin typeface="Calibri Light"/>
                <a:cs typeface="Calibri Light"/>
              </a:rPr>
              <a:t>with a </a:t>
            </a:r>
            <a:r>
              <a:rPr sz="3000" spc="5" dirty="0">
                <a:latin typeface="Calibri Light"/>
                <a:cs typeface="Calibri Light"/>
              </a:rPr>
              <a:t> </a:t>
            </a:r>
            <a:r>
              <a:rPr sz="3000" spc="-15" dirty="0">
                <a:latin typeface="Calibri Light"/>
                <a:cs typeface="Calibri Light"/>
              </a:rPr>
              <a:t>letter</a:t>
            </a:r>
            <a:r>
              <a:rPr sz="3000" spc="-70" dirty="0">
                <a:latin typeface="Calibri Light"/>
                <a:cs typeface="Calibri Light"/>
              </a:rPr>
              <a:t> </a:t>
            </a:r>
            <a:r>
              <a:rPr sz="3000" dirty="0">
                <a:latin typeface="Calibri Light"/>
                <a:cs typeface="Calibri Light"/>
              </a:rPr>
              <a:t>or</a:t>
            </a:r>
            <a:r>
              <a:rPr sz="3000" spc="20" dirty="0">
                <a:latin typeface="Calibri Light"/>
                <a:cs typeface="Calibri Light"/>
              </a:rPr>
              <a:t> </a:t>
            </a:r>
            <a:r>
              <a:rPr sz="3000" spc="-10" dirty="0">
                <a:latin typeface="Calibri Light"/>
                <a:cs typeface="Calibri Light"/>
              </a:rPr>
              <a:t>underscore.</a:t>
            </a:r>
            <a:endParaRPr sz="3000" dirty="0">
              <a:latin typeface="Calibri Light"/>
              <a:cs typeface="Calibri Light"/>
            </a:endParaRPr>
          </a:p>
          <a:p>
            <a:pPr marL="241300" marR="142875" indent="-228600">
              <a:lnSpc>
                <a:spcPts val="3229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endParaRPr lang="en-US" sz="3000" dirty="0">
              <a:latin typeface="Calibri Light"/>
              <a:cs typeface="Calibri Light"/>
            </a:endParaRPr>
          </a:p>
          <a:p>
            <a:pPr marL="241300" marR="142875" indent="-228600">
              <a:lnSpc>
                <a:spcPts val="3229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dirty="0">
                <a:latin typeface="Calibri Light"/>
                <a:cs typeface="Calibri Light"/>
              </a:rPr>
              <a:t>Identifiers </a:t>
            </a:r>
            <a:r>
              <a:rPr sz="3000" spc="-5" dirty="0">
                <a:latin typeface="Calibri Light"/>
                <a:cs typeface="Calibri Light"/>
              </a:rPr>
              <a:t>can </a:t>
            </a:r>
            <a:r>
              <a:rPr sz="3000" spc="5" dirty="0">
                <a:latin typeface="Calibri Light"/>
                <a:cs typeface="Calibri Light"/>
              </a:rPr>
              <a:t>be </a:t>
            </a:r>
            <a:r>
              <a:rPr sz="3000" spc="10" dirty="0">
                <a:latin typeface="Calibri Light"/>
                <a:cs typeface="Calibri Light"/>
              </a:rPr>
              <a:t>made </a:t>
            </a:r>
            <a:r>
              <a:rPr sz="3000" dirty="0">
                <a:latin typeface="Calibri Light"/>
                <a:cs typeface="Calibri Light"/>
              </a:rPr>
              <a:t>of only </a:t>
            </a:r>
            <a:r>
              <a:rPr sz="3000" spc="-25" dirty="0">
                <a:latin typeface="Calibri Light"/>
                <a:cs typeface="Calibri Light"/>
              </a:rPr>
              <a:t>letters, </a:t>
            </a:r>
            <a:r>
              <a:rPr sz="3000" spc="-5" dirty="0">
                <a:latin typeface="Calibri Light"/>
                <a:cs typeface="Calibri Light"/>
              </a:rPr>
              <a:t>digits, </a:t>
            </a:r>
            <a:r>
              <a:rPr sz="3000" spc="5" dirty="0">
                <a:latin typeface="Calibri Light"/>
                <a:cs typeface="Calibri Light"/>
              </a:rPr>
              <a:t>and </a:t>
            </a:r>
            <a:r>
              <a:rPr sz="3000" spc="-5" dirty="0">
                <a:latin typeface="Calibri Light"/>
                <a:cs typeface="Calibri Light"/>
              </a:rPr>
              <a:t>the </a:t>
            </a:r>
            <a:r>
              <a:rPr sz="3000" dirty="0">
                <a:latin typeface="Calibri Light"/>
                <a:cs typeface="Calibri Light"/>
              </a:rPr>
              <a:t> </a:t>
            </a:r>
            <a:r>
              <a:rPr sz="3000" spc="-10" dirty="0">
                <a:latin typeface="Calibri Light"/>
                <a:cs typeface="Calibri Light"/>
              </a:rPr>
              <a:t>underscore </a:t>
            </a:r>
            <a:r>
              <a:rPr sz="3000" spc="-5" dirty="0">
                <a:latin typeface="Calibri Light"/>
                <a:cs typeface="Calibri Light"/>
              </a:rPr>
              <a:t>character; </a:t>
            </a:r>
            <a:r>
              <a:rPr sz="3000" spc="5" dirty="0">
                <a:latin typeface="Calibri Light"/>
                <a:cs typeface="Calibri Light"/>
              </a:rPr>
              <a:t>no </a:t>
            </a:r>
            <a:r>
              <a:rPr sz="3000" dirty="0">
                <a:latin typeface="Calibri Light"/>
                <a:cs typeface="Calibri Light"/>
              </a:rPr>
              <a:t>other </a:t>
            </a:r>
            <a:r>
              <a:rPr sz="3000" spc="-10" dirty="0">
                <a:latin typeface="Calibri Light"/>
                <a:cs typeface="Calibri Light"/>
              </a:rPr>
              <a:t>symbols </a:t>
            </a:r>
            <a:r>
              <a:rPr sz="3000" spc="-20" dirty="0">
                <a:latin typeface="Calibri Light"/>
                <a:cs typeface="Calibri Light"/>
              </a:rPr>
              <a:t>are </a:t>
            </a:r>
            <a:r>
              <a:rPr sz="3000" spc="-5" dirty="0">
                <a:latin typeface="Calibri Light"/>
                <a:cs typeface="Calibri Light"/>
              </a:rPr>
              <a:t>permitted </a:t>
            </a:r>
            <a:r>
              <a:rPr sz="3000" spc="-665" dirty="0">
                <a:latin typeface="Calibri Light"/>
                <a:cs typeface="Calibri Light"/>
              </a:rPr>
              <a:t> </a:t>
            </a:r>
            <a:r>
              <a:rPr sz="3000" spc="-10" dirty="0">
                <a:latin typeface="Calibri Light"/>
                <a:cs typeface="Calibri Light"/>
              </a:rPr>
              <a:t>to</a:t>
            </a:r>
            <a:r>
              <a:rPr sz="3000" dirty="0">
                <a:latin typeface="Calibri Light"/>
                <a:cs typeface="Calibri Light"/>
              </a:rPr>
              <a:t> </a:t>
            </a:r>
            <a:r>
              <a:rPr sz="3000" spc="-15" dirty="0">
                <a:latin typeface="Calibri Light"/>
                <a:cs typeface="Calibri Light"/>
              </a:rPr>
              <a:t>form</a:t>
            </a:r>
            <a:r>
              <a:rPr sz="3000" spc="-55" dirty="0">
                <a:latin typeface="Calibri Light"/>
                <a:cs typeface="Calibri Light"/>
              </a:rPr>
              <a:t> </a:t>
            </a:r>
            <a:r>
              <a:rPr sz="3000" spc="5" dirty="0">
                <a:latin typeface="Calibri Light"/>
                <a:cs typeface="Calibri Light"/>
              </a:rPr>
              <a:t>an</a:t>
            </a:r>
            <a:r>
              <a:rPr sz="3000" spc="15" dirty="0">
                <a:latin typeface="Calibri Light"/>
                <a:cs typeface="Calibri Light"/>
              </a:rPr>
              <a:t> </a:t>
            </a:r>
            <a:r>
              <a:rPr sz="3000" spc="5" dirty="0">
                <a:latin typeface="Calibri Light"/>
                <a:cs typeface="Calibri Light"/>
              </a:rPr>
              <a:t>identifier</a:t>
            </a:r>
            <a:endParaRPr sz="3000" dirty="0">
              <a:latin typeface="Calibri Light"/>
              <a:cs typeface="Calibri Light"/>
            </a:endParaRPr>
          </a:p>
          <a:p>
            <a:pPr marL="241300" marR="272415" indent="-228600">
              <a:lnSpc>
                <a:spcPct val="897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endParaRPr lang="en-US" sz="3000" spc="105" dirty="0">
              <a:latin typeface="Calibri Light"/>
              <a:cs typeface="Calibri Light"/>
            </a:endParaRPr>
          </a:p>
          <a:p>
            <a:pPr marL="241300" marR="272415" indent="-228600">
              <a:lnSpc>
                <a:spcPct val="897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b="1" spc="105" dirty="0">
                <a:latin typeface="Calibri Light"/>
                <a:cs typeface="Calibri Light"/>
              </a:rPr>
              <a:t>N</a:t>
            </a:r>
            <a:r>
              <a:rPr sz="3000" b="1" spc="-90" dirty="0">
                <a:latin typeface="Calibri Light"/>
                <a:cs typeface="Calibri Light"/>
              </a:rPr>
              <a:t>O</a:t>
            </a:r>
            <a:r>
              <a:rPr sz="3000" b="1" spc="-30" dirty="0">
                <a:latin typeface="Calibri Light"/>
                <a:cs typeface="Calibri Light"/>
              </a:rPr>
              <a:t>T</a:t>
            </a:r>
            <a:r>
              <a:rPr sz="3000" b="1" spc="30" dirty="0">
                <a:latin typeface="Calibri Light"/>
                <a:cs typeface="Calibri Light"/>
              </a:rPr>
              <a:t>E</a:t>
            </a:r>
            <a:r>
              <a:rPr sz="3000" b="1" dirty="0">
                <a:latin typeface="Calibri Light"/>
                <a:cs typeface="Calibri Light"/>
              </a:rPr>
              <a:t>:</a:t>
            </a:r>
            <a:r>
              <a:rPr sz="3000" b="1" spc="-265" dirty="0">
                <a:latin typeface="Calibri Light"/>
                <a:cs typeface="Calibri Light"/>
              </a:rPr>
              <a:t> </a:t>
            </a:r>
            <a:r>
              <a:rPr sz="3000" spc="40" dirty="0">
                <a:latin typeface="Calibri Light"/>
                <a:cs typeface="Calibri Light"/>
              </a:rPr>
              <a:t>C</a:t>
            </a:r>
            <a:r>
              <a:rPr sz="3000" spc="75" dirty="0">
                <a:latin typeface="Calibri Light"/>
                <a:cs typeface="Calibri Light"/>
              </a:rPr>
              <a:t>+</a:t>
            </a:r>
            <a:r>
              <a:rPr sz="3000" dirty="0">
                <a:latin typeface="Calibri Light"/>
                <a:cs typeface="Calibri Light"/>
              </a:rPr>
              <a:t>+</a:t>
            </a:r>
            <a:r>
              <a:rPr sz="3000" spc="-220" dirty="0">
                <a:latin typeface="Calibri Light"/>
                <a:cs typeface="Calibri Light"/>
              </a:rPr>
              <a:t> </a:t>
            </a:r>
            <a:r>
              <a:rPr sz="3000" spc="85" dirty="0">
                <a:latin typeface="Calibri Light"/>
                <a:cs typeface="Calibri Light"/>
              </a:rPr>
              <a:t>i</a:t>
            </a:r>
            <a:r>
              <a:rPr sz="3000" dirty="0">
                <a:latin typeface="Calibri Light"/>
                <a:cs typeface="Calibri Light"/>
              </a:rPr>
              <a:t>s</a:t>
            </a:r>
            <a:r>
              <a:rPr sz="3000" spc="-114" dirty="0">
                <a:latin typeface="Calibri Light"/>
                <a:cs typeface="Calibri Light"/>
              </a:rPr>
              <a:t> </a:t>
            </a:r>
            <a:r>
              <a:rPr sz="3000" spc="70" dirty="0">
                <a:latin typeface="Calibri Light"/>
                <a:cs typeface="Calibri Light"/>
              </a:rPr>
              <a:t>c</a:t>
            </a:r>
            <a:r>
              <a:rPr sz="3000" spc="5" dirty="0">
                <a:latin typeface="Calibri Light"/>
                <a:cs typeface="Calibri Light"/>
              </a:rPr>
              <a:t>a</a:t>
            </a:r>
            <a:r>
              <a:rPr sz="3000" spc="-40" dirty="0">
                <a:latin typeface="Calibri Light"/>
                <a:cs typeface="Calibri Light"/>
              </a:rPr>
              <a:t>s</a:t>
            </a:r>
            <a:r>
              <a:rPr sz="3000" dirty="0">
                <a:latin typeface="Calibri Light"/>
                <a:cs typeface="Calibri Light"/>
              </a:rPr>
              <a:t>e</a:t>
            </a:r>
            <a:r>
              <a:rPr sz="3000" spc="-210" dirty="0">
                <a:latin typeface="Calibri Light"/>
                <a:cs typeface="Calibri Light"/>
              </a:rPr>
              <a:t> </a:t>
            </a:r>
            <a:r>
              <a:rPr sz="3000" spc="35" dirty="0">
                <a:latin typeface="Calibri Light"/>
                <a:cs typeface="Calibri Light"/>
              </a:rPr>
              <a:t>s</a:t>
            </a:r>
            <a:r>
              <a:rPr sz="3000" spc="10" dirty="0">
                <a:latin typeface="Calibri Light"/>
                <a:cs typeface="Calibri Light"/>
              </a:rPr>
              <a:t>en</a:t>
            </a:r>
            <a:r>
              <a:rPr sz="3000" spc="-40" dirty="0">
                <a:latin typeface="Calibri Light"/>
                <a:cs typeface="Calibri Light"/>
              </a:rPr>
              <a:t>s</a:t>
            </a:r>
            <a:r>
              <a:rPr sz="3000" spc="5" dirty="0">
                <a:latin typeface="Calibri Light"/>
                <a:cs typeface="Calibri Light"/>
              </a:rPr>
              <a:t>i</a:t>
            </a:r>
            <a:r>
              <a:rPr sz="3000" spc="-15" dirty="0">
                <a:latin typeface="Calibri Light"/>
                <a:cs typeface="Calibri Light"/>
              </a:rPr>
              <a:t>t</a:t>
            </a:r>
            <a:r>
              <a:rPr sz="3000" spc="5" dirty="0">
                <a:latin typeface="Calibri Light"/>
                <a:cs typeface="Calibri Light"/>
              </a:rPr>
              <a:t>i</a:t>
            </a:r>
            <a:r>
              <a:rPr sz="3000" spc="-45" dirty="0">
                <a:latin typeface="Calibri Light"/>
                <a:cs typeface="Calibri Light"/>
              </a:rPr>
              <a:t>v</a:t>
            </a:r>
            <a:r>
              <a:rPr sz="3000" spc="-50" dirty="0">
                <a:latin typeface="Calibri Light"/>
                <a:cs typeface="Calibri Light"/>
              </a:rPr>
              <a:t>e</a:t>
            </a:r>
            <a:r>
              <a:rPr sz="3000" spc="-20" dirty="0">
                <a:latin typeface="Calibri Light"/>
                <a:cs typeface="Calibri Light"/>
              </a:rPr>
              <a:t>—</a:t>
            </a:r>
            <a:r>
              <a:rPr sz="3000" spc="-65" dirty="0">
                <a:latin typeface="Calibri Light"/>
                <a:cs typeface="Calibri Light"/>
              </a:rPr>
              <a:t>up</a:t>
            </a:r>
            <a:r>
              <a:rPr sz="3000" spc="10" dirty="0">
                <a:latin typeface="Calibri Light"/>
                <a:cs typeface="Calibri Light"/>
              </a:rPr>
              <a:t>p</a:t>
            </a:r>
            <a:r>
              <a:rPr sz="3000" spc="-65" dirty="0">
                <a:latin typeface="Calibri Light"/>
                <a:cs typeface="Calibri Light"/>
              </a:rPr>
              <a:t>er</a:t>
            </a:r>
            <a:r>
              <a:rPr sz="3000" spc="-80" dirty="0">
                <a:latin typeface="Calibri Light"/>
                <a:cs typeface="Calibri Light"/>
              </a:rPr>
              <a:t>c</a:t>
            </a:r>
            <a:r>
              <a:rPr sz="3000" spc="5" dirty="0">
                <a:latin typeface="Calibri Light"/>
                <a:cs typeface="Calibri Light"/>
              </a:rPr>
              <a:t>a</a:t>
            </a:r>
            <a:r>
              <a:rPr sz="3000" spc="-40" dirty="0">
                <a:latin typeface="Calibri Light"/>
                <a:cs typeface="Calibri Light"/>
              </a:rPr>
              <a:t>s</a:t>
            </a:r>
            <a:r>
              <a:rPr sz="3000" dirty="0">
                <a:latin typeface="Calibri Light"/>
                <a:cs typeface="Calibri Light"/>
              </a:rPr>
              <a:t>e</a:t>
            </a:r>
            <a:r>
              <a:rPr sz="3000" spc="-290" dirty="0">
                <a:latin typeface="Calibri Light"/>
                <a:cs typeface="Calibri Light"/>
              </a:rPr>
              <a:t> </a:t>
            </a:r>
            <a:r>
              <a:rPr sz="3000" spc="80" dirty="0">
                <a:latin typeface="Calibri Light"/>
                <a:cs typeface="Calibri Light"/>
              </a:rPr>
              <a:t>a</a:t>
            </a:r>
            <a:r>
              <a:rPr sz="3000" spc="10" dirty="0">
                <a:latin typeface="Calibri Light"/>
                <a:cs typeface="Calibri Light"/>
              </a:rPr>
              <a:t>n</a:t>
            </a:r>
            <a:r>
              <a:rPr sz="3000" dirty="0">
                <a:latin typeface="Calibri Light"/>
                <a:cs typeface="Calibri Light"/>
              </a:rPr>
              <a:t>d</a:t>
            </a:r>
            <a:r>
              <a:rPr sz="3000" spc="-220" dirty="0">
                <a:latin typeface="Calibri Light"/>
                <a:cs typeface="Calibri Light"/>
              </a:rPr>
              <a:t> </a:t>
            </a:r>
            <a:r>
              <a:rPr sz="3000" spc="85" dirty="0">
                <a:latin typeface="Calibri Light"/>
                <a:cs typeface="Calibri Light"/>
              </a:rPr>
              <a:t>l</a:t>
            </a:r>
            <a:r>
              <a:rPr sz="3000" dirty="0">
                <a:latin typeface="Calibri Light"/>
                <a:cs typeface="Calibri Light"/>
              </a:rPr>
              <a:t>ow</a:t>
            </a:r>
            <a:r>
              <a:rPr sz="3000" spc="-60" dirty="0">
                <a:latin typeface="Calibri Light"/>
                <a:cs typeface="Calibri Light"/>
              </a:rPr>
              <a:t>e</a:t>
            </a:r>
            <a:r>
              <a:rPr sz="3000" spc="-65" dirty="0">
                <a:latin typeface="Calibri Light"/>
                <a:cs typeface="Calibri Light"/>
              </a:rPr>
              <a:t>r</a:t>
            </a:r>
            <a:r>
              <a:rPr sz="3000" spc="-5" dirty="0">
                <a:latin typeface="Calibri Light"/>
                <a:cs typeface="Calibri Light"/>
              </a:rPr>
              <a:t>c</a:t>
            </a:r>
            <a:r>
              <a:rPr sz="3000" spc="-70" dirty="0">
                <a:latin typeface="Calibri Light"/>
                <a:cs typeface="Calibri Light"/>
              </a:rPr>
              <a:t>a</a:t>
            </a:r>
            <a:r>
              <a:rPr sz="3000" spc="-40" dirty="0">
                <a:latin typeface="Calibri Light"/>
                <a:cs typeface="Calibri Light"/>
              </a:rPr>
              <a:t>s</a:t>
            </a:r>
            <a:r>
              <a:rPr sz="3000" dirty="0">
                <a:latin typeface="Calibri Light"/>
                <a:cs typeface="Calibri Light"/>
              </a:rPr>
              <a:t>e  </a:t>
            </a:r>
            <a:r>
              <a:rPr sz="3000" spc="-10" dirty="0">
                <a:latin typeface="Calibri Light"/>
                <a:cs typeface="Calibri Light"/>
              </a:rPr>
              <a:t>letters </a:t>
            </a:r>
            <a:r>
              <a:rPr sz="3000" spc="10" dirty="0">
                <a:latin typeface="Calibri Light"/>
                <a:cs typeface="Calibri Light"/>
              </a:rPr>
              <a:t>are </a:t>
            </a:r>
            <a:r>
              <a:rPr sz="3000" spc="-10" dirty="0">
                <a:latin typeface="Calibri Light"/>
                <a:cs typeface="Calibri Light"/>
              </a:rPr>
              <a:t>considered </a:t>
            </a:r>
            <a:r>
              <a:rPr sz="3000" spc="-25" dirty="0">
                <a:latin typeface="Calibri Light"/>
                <a:cs typeface="Calibri Light"/>
              </a:rPr>
              <a:t>different. </a:t>
            </a:r>
            <a:r>
              <a:rPr sz="3000" spc="5" dirty="0">
                <a:latin typeface="Calibri Light"/>
                <a:cs typeface="Calibri Light"/>
              </a:rPr>
              <a:t>Thus, </a:t>
            </a:r>
            <a:r>
              <a:rPr sz="3000" spc="20" dirty="0">
                <a:latin typeface="Calibri Light"/>
                <a:cs typeface="Calibri Light"/>
              </a:rPr>
              <a:t>the </a:t>
            </a:r>
            <a:r>
              <a:rPr sz="3000" spc="-5" dirty="0">
                <a:latin typeface="Calibri Light"/>
                <a:cs typeface="Calibri Light"/>
              </a:rPr>
              <a:t>identifier </a:t>
            </a:r>
            <a:r>
              <a:rPr sz="3000" dirty="0">
                <a:latin typeface="Calibri Light"/>
                <a:cs typeface="Calibri Light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 Light"/>
                <a:cs typeface="Calibri Light"/>
              </a:rPr>
              <a:t>NUMBER </a:t>
            </a:r>
            <a:r>
              <a:rPr sz="3000" spc="40" dirty="0">
                <a:latin typeface="Calibri Light"/>
                <a:cs typeface="Calibri Light"/>
              </a:rPr>
              <a:t>is </a:t>
            </a:r>
            <a:r>
              <a:rPr sz="3000" spc="30" dirty="0">
                <a:latin typeface="Calibri Light"/>
                <a:cs typeface="Calibri Light"/>
              </a:rPr>
              <a:t>not </a:t>
            </a:r>
            <a:r>
              <a:rPr sz="3000" spc="50" dirty="0">
                <a:latin typeface="Calibri Light"/>
                <a:cs typeface="Calibri Light"/>
              </a:rPr>
              <a:t>the </a:t>
            </a:r>
            <a:r>
              <a:rPr sz="3000" spc="15" dirty="0">
                <a:latin typeface="Calibri Light"/>
                <a:cs typeface="Calibri Light"/>
              </a:rPr>
              <a:t>same </a:t>
            </a:r>
            <a:r>
              <a:rPr sz="3000" spc="40" dirty="0">
                <a:latin typeface="Calibri Light"/>
                <a:cs typeface="Calibri Light"/>
              </a:rPr>
              <a:t>as </a:t>
            </a:r>
            <a:r>
              <a:rPr sz="3000" spc="25" dirty="0">
                <a:latin typeface="Calibri Light"/>
                <a:cs typeface="Calibri Light"/>
              </a:rPr>
              <a:t>the </a:t>
            </a:r>
            <a:r>
              <a:rPr sz="3000" spc="-5" dirty="0">
                <a:latin typeface="Calibri Light"/>
                <a:cs typeface="Calibri Light"/>
              </a:rPr>
              <a:t>identifier </a:t>
            </a:r>
            <a:r>
              <a:rPr sz="3000" spc="-50" dirty="0">
                <a:solidFill>
                  <a:srgbClr val="FF0000"/>
                </a:solidFill>
                <a:latin typeface="Calibri Light"/>
                <a:cs typeface="Calibri Light"/>
              </a:rPr>
              <a:t>number</a:t>
            </a:r>
            <a:r>
              <a:rPr sz="3000" spc="-50" dirty="0">
                <a:latin typeface="Calibri Light"/>
                <a:cs typeface="Calibri Light"/>
              </a:rPr>
              <a:t>. </a:t>
            </a:r>
            <a:r>
              <a:rPr sz="3000" spc="-45" dirty="0">
                <a:latin typeface="Calibri Light"/>
                <a:cs typeface="Calibri Light"/>
              </a:rPr>
              <a:t> </a:t>
            </a:r>
            <a:r>
              <a:rPr sz="3000" spc="-25" dirty="0">
                <a:latin typeface="Calibri Light"/>
                <a:cs typeface="Calibri Light"/>
              </a:rPr>
              <a:t>Similarly,</a:t>
            </a:r>
            <a:r>
              <a:rPr sz="3000" spc="-275" dirty="0">
                <a:latin typeface="Calibri Light"/>
                <a:cs typeface="Calibri Light"/>
              </a:rPr>
              <a:t> </a:t>
            </a:r>
            <a:r>
              <a:rPr sz="3000" spc="45" dirty="0">
                <a:latin typeface="Calibri Light"/>
                <a:cs typeface="Calibri Light"/>
              </a:rPr>
              <a:t>the</a:t>
            </a:r>
            <a:r>
              <a:rPr sz="3000" spc="-215" dirty="0">
                <a:latin typeface="Calibri Light"/>
                <a:cs typeface="Calibri Light"/>
              </a:rPr>
              <a:t> </a:t>
            </a:r>
            <a:r>
              <a:rPr sz="3000" spc="-15" dirty="0">
                <a:latin typeface="Calibri Light"/>
                <a:cs typeface="Calibri Light"/>
              </a:rPr>
              <a:t>identifiers</a:t>
            </a:r>
            <a:r>
              <a:rPr sz="3000" spc="-240" dirty="0">
                <a:latin typeface="Calibri Light"/>
                <a:cs typeface="Calibri Light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 Light"/>
                <a:cs typeface="Calibri Light"/>
              </a:rPr>
              <a:t>X</a:t>
            </a:r>
            <a:r>
              <a:rPr sz="3000" spc="-8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000" spc="30" dirty="0">
                <a:latin typeface="Calibri Light"/>
                <a:cs typeface="Calibri Light"/>
              </a:rPr>
              <a:t>and</a:t>
            </a:r>
            <a:r>
              <a:rPr sz="3000" spc="-204" dirty="0">
                <a:latin typeface="Calibri Light"/>
                <a:cs typeface="Calibri Light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 Light"/>
                <a:cs typeface="Calibri Light"/>
              </a:rPr>
              <a:t>x</a:t>
            </a:r>
            <a:r>
              <a:rPr sz="3000" spc="2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000" spc="5" dirty="0">
                <a:latin typeface="Calibri Light"/>
                <a:cs typeface="Calibri Light"/>
              </a:rPr>
              <a:t>are</a:t>
            </a:r>
            <a:r>
              <a:rPr sz="3000" spc="-210" dirty="0">
                <a:latin typeface="Calibri Light"/>
                <a:cs typeface="Calibri Light"/>
              </a:rPr>
              <a:t> </a:t>
            </a:r>
            <a:r>
              <a:rPr sz="3000" spc="-25" dirty="0">
                <a:latin typeface="Calibri Light"/>
                <a:cs typeface="Calibri Light"/>
              </a:rPr>
              <a:t>different</a:t>
            </a:r>
            <a:endParaRPr sz="30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" y="10668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2026</Words>
  <Application>Microsoft Office PowerPoint</Application>
  <PresentationFormat>On-screen Show (4:3)</PresentationFormat>
  <Paragraphs>427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Arial MT</vt:lpstr>
      <vt:lpstr>Calibri</vt:lpstr>
      <vt:lpstr>Calibri Light</vt:lpstr>
      <vt:lpstr>Courier New</vt:lpstr>
      <vt:lpstr>Times New Roman</vt:lpstr>
      <vt:lpstr>Wingdings</vt:lpstr>
      <vt:lpstr>Office Theme</vt:lpstr>
      <vt:lpstr>Introduction to Programming CS1133</vt:lpstr>
      <vt:lpstr>Programming language</vt:lpstr>
      <vt:lpstr>C vs C++</vt:lpstr>
      <vt:lpstr>IDEs on Windows platform</vt:lpstr>
      <vt:lpstr>Comments</vt:lpstr>
      <vt:lpstr>Special Symbols</vt:lpstr>
      <vt:lpstr>Special characters</vt:lpstr>
      <vt:lpstr>C++ Reserve Words</vt:lpstr>
      <vt:lpstr>Identifiers</vt:lpstr>
      <vt:lpstr>Variables</vt:lpstr>
      <vt:lpstr>Names</vt:lpstr>
      <vt:lpstr>Names</vt:lpstr>
      <vt:lpstr>Which are Legal Identifiers?</vt:lpstr>
      <vt:lpstr>Header files (functionality declarations)</vt:lpstr>
      <vt:lpstr>std:: Prefix</vt:lpstr>
      <vt:lpstr>main( ) function</vt:lpstr>
      <vt:lpstr>cout and endl</vt:lpstr>
      <vt:lpstr>Input and type</vt:lpstr>
      <vt:lpstr>rvalue and lvalue</vt:lpstr>
      <vt:lpstr>rvalue and lvalue</vt:lpstr>
      <vt:lpstr>Data Types</vt:lpstr>
      <vt:lpstr>Data Types</vt:lpstr>
      <vt:lpstr>Data Types</vt:lpstr>
      <vt:lpstr>Types and literals</vt:lpstr>
      <vt:lpstr>Types and Size in Bytes</vt:lpstr>
      <vt:lpstr>Types</vt:lpstr>
      <vt:lpstr>Declaring Variables</vt:lpstr>
      <vt:lpstr>Variable declaration</vt:lpstr>
      <vt:lpstr>Variable declaration</vt:lpstr>
      <vt:lpstr>Declaring Variables…</vt:lpstr>
      <vt:lpstr>Declaration and initialization</vt:lpstr>
      <vt:lpstr>Using Variables: Initialization</vt:lpstr>
      <vt:lpstr>string type</vt:lpstr>
      <vt:lpstr>Getting input in string with Spaces</vt:lpstr>
      <vt:lpstr>String input (Variables)</vt:lpstr>
      <vt:lpstr>char type</vt:lpstr>
      <vt:lpstr>int type</vt:lpstr>
      <vt:lpstr>int type</vt:lpstr>
      <vt:lpstr>int type (long and short)</vt:lpstr>
      <vt:lpstr>int (long and short)</vt:lpstr>
      <vt:lpstr>Home Work-1</vt:lpstr>
      <vt:lpstr>  Real Values </vt:lpstr>
      <vt:lpstr>  Home Work-2 </vt:lpstr>
      <vt:lpstr>  bool Type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Sana Az</dc:creator>
  <cp:lastModifiedBy>Saif Ali</cp:lastModifiedBy>
  <cp:revision>2</cp:revision>
  <dcterms:created xsi:type="dcterms:W3CDTF">2022-09-28T04:31:49Z</dcterms:created>
  <dcterms:modified xsi:type="dcterms:W3CDTF">2022-09-29T03:25:21Z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2022-09-28T00:00:00Z</vt:filetime>
  </property>
</Properties>
</file>