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4" r:id="rId37"/>
    <p:sldId id="295" r:id="rId38"/>
    <p:sldId id="296" r:id="rId39"/>
    <p:sldId id="297" r:id="rId40"/>
    <p:sldId id="298" r:id="rId41"/>
  </p:sldIdLst>
  <p:sldSz cx="9144000" cy="6858000" type="screen4x3"/>
  <p:notesSz cx="9144000" cy="6858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8" d="100"/>
          <a:sy n="48" d="100"/>
        </p:scale>
        <p:origin x="1483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B80000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B80000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10/13/2022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B80000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10/13/2022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10/13/2022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68674" y="162813"/>
            <a:ext cx="1406651" cy="701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B80000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12407" y="1323990"/>
            <a:ext cx="8552815" cy="4521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169" y="675386"/>
            <a:ext cx="6676390" cy="1368425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2491740" marR="5080" indent="-2479040">
              <a:lnSpc>
                <a:spcPts val="5260"/>
              </a:lnSpc>
              <a:spcBef>
                <a:spcPts val="320"/>
              </a:spcBef>
            </a:pPr>
            <a:r>
              <a:rPr spc="5" dirty="0">
                <a:solidFill>
                  <a:srgbClr val="000000"/>
                </a:solidFill>
              </a:rPr>
              <a:t>Introduction </a:t>
            </a:r>
            <a:r>
              <a:rPr spc="-20" dirty="0">
                <a:solidFill>
                  <a:srgbClr val="000000"/>
                </a:solidFill>
              </a:rPr>
              <a:t>to</a:t>
            </a:r>
            <a:r>
              <a:rPr spc="-22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Programming  </a:t>
            </a:r>
            <a:r>
              <a:rPr spc="5" dirty="0">
                <a:solidFill>
                  <a:srgbClr val="000000"/>
                </a:solidFill>
              </a:rPr>
              <a:t>CS1133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7444" y="255587"/>
            <a:ext cx="578675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dirty="0"/>
              <a:t>Binary Arithmetic</a:t>
            </a:r>
            <a:r>
              <a:rPr sz="3950" spc="260" dirty="0"/>
              <a:t> </a:t>
            </a:r>
            <a:r>
              <a:rPr sz="3950" spc="-30" dirty="0"/>
              <a:t>Operators</a:t>
            </a:r>
            <a:endParaRPr sz="3950"/>
          </a:p>
        </p:txBody>
      </p:sp>
      <p:sp>
        <p:nvSpPr>
          <p:cNvPr id="3" name="object 3"/>
          <p:cNvSpPr/>
          <p:nvPr/>
        </p:nvSpPr>
        <p:spPr>
          <a:xfrm>
            <a:off x="353630" y="2138771"/>
            <a:ext cx="8419465" cy="0"/>
          </a:xfrm>
          <a:custGeom>
            <a:avLst/>
            <a:gdLst/>
            <a:ahLst/>
            <a:cxnLst/>
            <a:rect l="l" t="t" r="r" b="b"/>
            <a:pathLst>
              <a:path w="8419465">
                <a:moveTo>
                  <a:pt x="0" y="0"/>
                </a:moveTo>
                <a:lnTo>
                  <a:pt x="8419329" y="0"/>
                </a:lnTo>
              </a:path>
            </a:pathLst>
          </a:custGeom>
          <a:ln w="245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63629" y="1764436"/>
          <a:ext cx="8602341" cy="360759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1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05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37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93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93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3143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97612">
                <a:tc>
                  <a:txBody>
                    <a:bodyPr/>
                    <a:lstStyle/>
                    <a:p>
                      <a:pPr marL="31750">
                        <a:lnSpc>
                          <a:spcPts val="2140"/>
                        </a:lnSpc>
                      </a:pPr>
                      <a:r>
                        <a:rPr sz="2100" b="1" spc="-20" dirty="0">
                          <a:latin typeface="Courier New"/>
                          <a:cs typeface="Courier New"/>
                        </a:rPr>
                        <a:t>Name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AD3B4"/>
                    </a:solidFill>
                  </a:tcPr>
                </a:tc>
                <a:tc>
                  <a:txBody>
                    <a:bodyPr/>
                    <a:lstStyle/>
                    <a:p>
                      <a:pPr marL="396240">
                        <a:lnSpc>
                          <a:spcPts val="2140"/>
                        </a:lnSpc>
                      </a:pPr>
                      <a:r>
                        <a:rPr sz="2100" b="1" spc="-20" dirty="0">
                          <a:latin typeface="Courier New"/>
                          <a:cs typeface="Courier New"/>
                        </a:rPr>
                        <a:t>Meanin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AD3B4"/>
                    </a:solidFill>
                  </a:tcPr>
                </a:tc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AD3B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72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9127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595"/>
                        </a:spcBef>
                      </a:pPr>
                      <a:r>
                        <a:rPr sz="2100" b="1" dirty="0">
                          <a:latin typeface="Courier New"/>
                          <a:cs typeface="Courier New"/>
                        </a:rPr>
                        <a:t>+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202565" marB="0"/>
                </a:tc>
                <a:tc>
                  <a:txBody>
                    <a:bodyPr/>
                    <a:lstStyle/>
                    <a:p>
                      <a:pPr marL="396240">
                        <a:lnSpc>
                          <a:spcPct val="100000"/>
                        </a:lnSpc>
                        <a:spcBef>
                          <a:spcPts val="1595"/>
                        </a:spcBef>
                      </a:pPr>
                      <a:r>
                        <a:rPr sz="2100" b="1" spc="-20" dirty="0">
                          <a:latin typeface="Courier New"/>
                          <a:cs typeface="Courier New"/>
                        </a:rPr>
                        <a:t>Addition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202565" marB="0"/>
                </a:tc>
                <a:tc>
                  <a:txBody>
                    <a:bodyPr/>
                    <a:lstStyle/>
                    <a:p>
                      <a:pPr marL="240029">
                        <a:lnSpc>
                          <a:spcPct val="100000"/>
                        </a:lnSpc>
                        <a:spcBef>
                          <a:spcPts val="1595"/>
                        </a:spcBef>
                      </a:pPr>
                      <a:r>
                        <a:rPr sz="2100" b="1" spc="-20" dirty="0">
                          <a:latin typeface="Courier New"/>
                          <a:cs typeface="Courier New"/>
                        </a:rPr>
                        <a:t>34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202565" marB="0"/>
                </a:tc>
                <a:tc>
                  <a:txBody>
                    <a:bodyPr/>
                    <a:lstStyle/>
                    <a:p>
                      <a:pPr marL="635">
                        <a:lnSpc>
                          <a:spcPct val="100000"/>
                        </a:lnSpc>
                        <a:spcBef>
                          <a:spcPts val="1595"/>
                        </a:spcBef>
                      </a:pPr>
                      <a:r>
                        <a:rPr sz="2100" b="1" dirty="0">
                          <a:latin typeface="Courier New"/>
                          <a:cs typeface="Courier New"/>
                        </a:rPr>
                        <a:t>+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202565" marB="0"/>
                </a:tc>
                <a:tc>
                  <a:txBody>
                    <a:bodyPr/>
                    <a:lstStyle/>
                    <a:p>
                      <a:pPr marL="635">
                        <a:lnSpc>
                          <a:spcPct val="100000"/>
                        </a:lnSpc>
                        <a:spcBef>
                          <a:spcPts val="1595"/>
                        </a:spcBef>
                      </a:pPr>
                      <a:r>
                        <a:rPr sz="2100" b="1" dirty="0">
                          <a:latin typeface="Courier New"/>
                          <a:cs typeface="Courier New"/>
                        </a:rPr>
                        <a:t>1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202565" marB="0"/>
                </a:tc>
                <a:tc gridSpan="2">
                  <a:txBody>
                    <a:bodyPr/>
                    <a:lstStyle/>
                    <a:p>
                      <a:pPr marL="1029335">
                        <a:lnSpc>
                          <a:spcPct val="100000"/>
                        </a:lnSpc>
                        <a:spcBef>
                          <a:spcPts val="1595"/>
                        </a:spcBef>
                      </a:pPr>
                      <a:r>
                        <a:rPr sz="2100" b="1" spc="-20" dirty="0">
                          <a:latin typeface="Courier New"/>
                          <a:cs typeface="Courier New"/>
                        </a:rPr>
                        <a:t>35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20256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8388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980"/>
                        </a:spcBef>
                      </a:pPr>
                      <a:r>
                        <a:rPr sz="2100" b="1" dirty="0">
                          <a:latin typeface="Courier New"/>
                          <a:cs typeface="Courier New"/>
                        </a:rPr>
                        <a:t>-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251460" marB="0"/>
                </a:tc>
                <a:tc>
                  <a:txBody>
                    <a:bodyPr/>
                    <a:lstStyle/>
                    <a:p>
                      <a:pPr marL="396240">
                        <a:lnSpc>
                          <a:spcPct val="100000"/>
                        </a:lnSpc>
                        <a:spcBef>
                          <a:spcPts val="1980"/>
                        </a:spcBef>
                      </a:pPr>
                      <a:r>
                        <a:rPr sz="2100" b="1" spc="-20" dirty="0">
                          <a:latin typeface="Courier New"/>
                          <a:cs typeface="Courier New"/>
                        </a:rPr>
                        <a:t>Subtraction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251460" marB="0"/>
                </a:tc>
                <a:tc gridSpan="2">
                  <a:txBody>
                    <a:bodyPr/>
                    <a:lstStyle/>
                    <a:p>
                      <a:pPr marL="238125">
                        <a:lnSpc>
                          <a:spcPct val="100000"/>
                        </a:lnSpc>
                        <a:spcBef>
                          <a:spcPts val="1980"/>
                        </a:spcBef>
                      </a:pPr>
                      <a:r>
                        <a:rPr sz="2100" b="1" spc="-20" dirty="0">
                          <a:latin typeface="Courier New"/>
                          <a:cs typeface="Courier New"/>
                        </a:rPr>
                        <a:t>34.0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25146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">
                        <a:lnSpc>
                          <a:spcPct val="100000"/>
                        </a:lnSpc>
                        <a:spcBef>
                          <a:spcPts val="1980"/>
                        </a:spcBef>
                      </a:pPr>
                      <a:r>
                        <a:rPr sz="2100" b="1" dirty="0">
                          <a:latin typeface="Courier New"/>
                          <a:cs typeface="Courier New"/>
                        </a:rPr>
                        <a:t>–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251460" marB="0"/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1980"/>
                        </a:spcBef>
                      </a:pPr>
                      <a:r>
                        <a:rPr sz="2100" b="1" spc="-20" dirty="0">
                          <a:latin typeface="Courier New"/>
                          <a:cs typeface="Courier New"/>
                        </a:rPr>
                        <a:t>0.1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251460" marB="0"/>
                </a:tc>
                <a:tc>
                  <a:txBody>
                    <a:bodyPr/>
                    <a:lstStyle/>
                    <a:p>
                      <a:pPr marL="238760">
                        <a:lnSpc>
                          <a:spcPct val="100000"/>
                        </a:lnSpc>
                        <a:spcBef>
                          <a:spcPts val="1980"/>
                        </a:spcBef>
                      </a:pPr>
                      <a:r>
                        <a:rPr sz="2100" b="1" spc="-20" dirty="0">
                          <a:latin typeface="Courier New"/>
                          <a:cs typeface="Courier New"/>
                        </a:rPr>
                        <a:t>33.9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25146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4711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980"/>
                        </a:spcBef>
                      </a:pPr>
                      <a:r>
                        <a:rPr sz="2100" b="1" dirty="0">
                          <a:latin typeface="Courier New"/>
                          <a:cs typeface="Courier New"/>
                        </a:rPr>
                        <a:t>*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251460" marB="0"/>
                </a:tc>
                <a:tc>
                  <a:txBody>
                    <a:bodyPr/>
                    <a:lstStyle/>
                    <a:p>
                      <a:pPr marL="395605">
                        <a:lnSpc>
                          <a:spcPct val="100000"/>
                        </a:lnSpc>
                        <a:spcBef>
                          <a:spcPts val="1980"/>
                        </a:spcBef>
                      </a:pPr>
                      <a:r>
                        <a:rPr sz="2100" b="1" spc="-20" dirty="0">
                          <a:latin typeface="Courier New"/>
                          <a:cs typeface="Courier New"/>
                        </a:rPr>
                        <a:t>Multiplication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251460" marB="0"/>
                </a:tc>
                <a:tc>
                  <a:txBody>
                    <a:bodyPr/>
                    <a:lstStyle/>
                    <a:p>
                      <a:pPr marL="237490">
                        <a:lnSpc>
                          <a:spcPct val="100000"/>
                        </a:lnSpc>
                        <a:spcBef>
                          <a:spcPts val="1980"/>
                        </a:spcBef>
                      </a:pPr>
                      <a:r>
                        <a:rPr sz="2100" b="1" spc="-10" dirty="0">
                          <a:latin typeface="Courier New"/>
                          <a:cs typeface="Courier New"/>
                        </a:rPr>
                        <a:t>300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25146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980"/>
                        </a:spcBef>
                      </a:pPr>
                      <a:r>
                        <a:rPr sz="2100" b="1" dirty="0">
                          <a:latin typeface="Courier New"/>
                          <a:cs typeface="Courier New"/>
                        </a:rPr>
                        <a:t>*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251460" marB="0"/>
                </a:tc>
                <a:tc gridSpan="2">
                  <a:txBody>
                    <a:bodyPr/>
                    <a:lstStyle/>
                    <a:p>
                      <a:pPr marL="156210">
                        <a:lnSpc>
                          <a:spcPct val="100000"/>
                        </a:lnSpc>
                        <a:spcBef>
                          <a:spcPts val="1980"/>
                        </a:spcBef>
                      </a:pPr>
                      <a:r>
                        <a:rPr sz="2100" b="1" spc="-20" dirty="0">
                          <a:latin typeface="Courier New"/>
                          <a:cs typeface="Courier New"/>
                        </a:rPr>
                        <a:t>30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25146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35585">
                        <a:lnSpc>
                          <a:spcPct val="100000"/>
                        </a:lnSpc>
                        <a:spcBef>
                          <a:spcPts val="1980"/>
                        </a:spcBef>
                      </a:pPr>
                      <a:r>
                        <a:rPr sz="2100" b="1" spc="-20" dirty="0">
                          <a:latin typeface="Courier New"/>
                          <a:cs typeface="Courier New"/>
                        </a:rPr>
                        <a:t>9000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25146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997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2100" b="1" dirty="0">
                          <a:latin typeface="Courier New"/>
                          <a:cs typeface="Courier New"/>
                        </a:rPr>
                        <a:t>/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102870" marB="0"/>
                </a:tc>
                <a:tc>
                  <a:txBody>
                    <a:bodyPr/>
                    <a:lstStyle/>
                    <a:p>
                      <a:pPr marL="395605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2100" b="1" spc="-20" dirty="0">
                          <a:latin typeface="Courier New"/>
                          <a:cs typeface="Courier New"/>
                        </a:rPr>
                        <a:t>Division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102870" marB="0"/>
                </a:tc>
                <a:tc>
                  <a:txBody>
                    <a:bodyPr/>
                    <a:lstStyle/>
                    <a:p>
                      <a:pPr marL="237490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2100" b="1" spc="-10" dirty="0">
                          <a:latin typeface="Courier New"/>
                          <a:cs typeface="Courier New"/>
                        </a:rPr>
                        <a:t>1.0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10287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2100" b="1" dirty="0">
                          <a:latin typeface="Courier New"/>
                          <a:cs typeface="Courier New"/>
                        </a:rPr>
                        <a:t>/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102870" marB="0"/>
                </a:tc>
                <a:tc gridSpan="2">
                  <a:txBody>
                    <a:bodyPr/>
                    <a:lstStyle/>
                    <a:p>
                      <a:pPr marL="156210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2100" b="1" spc="-20" dirty="0">
                          <a:latin typeface="Courier New"/>
                          <a:cs typeface="Courier New"/>
                        </a:rPr>
                        <a:t>2.0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10287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35585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2100" b="1" spc="-20" dirty="0">
                          <a:latin typeface="Courier New"/>
                          <a:cs typeface="Courier New"/>
                        </a:rPr>
                        <a:t>0.5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10287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1252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sz="2100" b="1" dirty="0">
                          <a:latin typeface="Courier New"/>
                          <a:cs typeface="Courier New"/>
                        </a:rPr>
                        <a:t>%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104775" marB="0"/>
                </a:tc>
                <a:tc>
                  <a:txBody>
                    <a:bodyPr/>
                    <a:lstStyle/>
                    <a:p>
                      <a:pPr marL="396240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sz="2100" b="1" spc="-20" dirty="0">
                          <a:latin typeface="Courier New"/>
                          <a:cs typeface="Courier New"/>
                        </a:rPr>
                        <a:t>Remainder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104775" marB="0"/>
                </a:tc>
                <a:tc>
                  <a:txBody>
                    <a:bodyPr/>
                    <a:lstStyle/>
                    <a:p>
                      <a:pPr marL="240029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sz="2100" b="1" spc="-20" dirty="0">
                          <a:latin typeface="Courier New"/>
                          <a:cs typeface="Courier New"/>
                        </a:rPr>
                        <a:t>20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104775" marB="0"/>
                </a:tc>
                <a:tc>
                  <a:txBody>
                    <a:bodyPr/>
                    <a:lstStyle/>
                    <a:p>
                      <a:pPr marL="635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sz="2100" b="1" dirty="0">
                          <a:latin typeface="Courier New"/>
                          <a:cs typeface="Courier New"/>
                        </a:rPr>
                        <a:t>%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104775" marB="0"/>
                </a:tc>
                <a:tc gridSpan="2">
                  <a:txBody>
                    <a:bodyPr/>
                    <a:lstStyle/>
                    <a:p>
                      <a:pPr marL="635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sz="2100" b="1" dirty="0">
                          <a:latin typeface="Courier New"/>
                          <a:cs typeface="Courier New"/>
                        </a:rPr>
                        <a:t>3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10477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0029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sz="2100" b="1" dirty="0">
                          <a:latin typeface="Courier New"/>
                          <a:cs typeface="Courier New"/>
                        </a:rPr>
                        <a:t>2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104775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402907" y="5673725"/>
            <a:ext cx="7619365" cy="42608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600" b="1" i="1" spc="-10" dirty="0">
                <a:solidFill>
                  <a:srgbClr val="2E1BC6"/>
                </a:solidFill>
                <a:latin typeface="Carlito"/>
                <a:cs typeface="Carlito"/>
              </a:rPr>
              <a:t>Remainder </a:t>
            </a:r>
            <a:r>
              <a:rPr sz="2600" b="1" i="1" spc="-15" dirty="0">
                <a:solidFill>
                  <a:srgbClr val="2E1BC6"/>
                </a:solidFill>
                <a:latin typeface="Carlito"/>
                <a:cs typeface="Carlito"/>
              </a:rPr>
              <a:t>operator </a:t>
            </a:r>
            <a:r>
              <a:rPr sz="2600" b="1" spc="20" dirty="0">
                <a:latin typeface="Carlito"/>
                <a:cs typeface="Carlito"/>
              </a:rPr>
              <a:t>is </a:t>
            </a:r>
            <a:r>
              <a:rPr sz="2600" b="1" spc="10" dirty="0">
                <a:latin typeface="Carlito"/>
                <a:cs typeface="Carlito"/>
              </a:rPr>
              <a:t>also </a:t>
            </a:r>
            <a:r>
              <a:rPr sz="2600" b="1" spc="15" dirty="0">
                <a:latin typeface="Carlito"/>
                <a:cs typeface="Carlito"/>
              </a:rPr>
              <a:t>known </a:t>
            </a:r>
            <a:r>
              <a:rPr sz="2600" b="1" spc="-5" dirty="0">
                <a:latin typeface="Carlito"/>
                <a:cs typeface="Carlito"/>
              </a:rPr>
              <a:t>as </a:t>
            </a:r>
            <a:r>
              <a:rPr sz="2600" b="1" i="1" spc="-10" dirty="0">
                <a:solidFill>
                  <a:srgbClr val="B80000"/>
                </a:solidFill>
                <a:latin typeface="Carlito"/>
                <a:cs typeface="Carlito"/>
              </a:rPr>
              <a:t>modulus</a:t>
            </a:r>
            <a:r>
              <a:rPr sz="2600" b="1" i="1" spc="-15" dirty="0">
                <a:solidFill>
                  <a:srgbClr val="B80000"/>
                </a:solidFill>
                <a:latin typeface="Carlito"/>
                <a:cs typeface="Carlito"/>
              </a:rPr>
              <a:t> operator</a:t>
            </a:r>
            <a:endParaRPr sz="2600">
              <a:latin typeface="Carlito"/>
              <a:cs typeface="Carlit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1019175"/>
            <a:ext cx="9067800" cy="47625"/>
          </a:xfrm>
          <a:custGeom>
            <a:avLst/>
            <a:gdLst/>
            <a:ahLst/>
            <a:cxnLst/>
            <a:rect l="l" t="t" r="r" b="b"/>
            <a:pathLst>
              <a:path w="9067800" h="47625">
                <a:moveTo>
                  <a:pt x="9067800" y="0"/>
                </a:moveTo>
                <a:lnTo>
                  <a:pt x="0" y="0"/>
                </a:lnTo>
                <a:lnTo>
                  <a:pt x="0" y="47625"/>
                </a:lnTo>
                <a:lnTo>
                  <a:pt x="9067800" y="47625"/>
                </a:lnTo>
                <a:lnTo>
                  <a:pt x="9067800" y="0"/>
                </a:lnTo>
                <a:close/>
              </a:path>
            </a:pathLst>
          </a:custGeom>
          <a:solidFill>
            <a:srgbClr val="17375E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97304" y="188594"/>
            <a:ext cx="511302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10" dirty="0"/>
              <a:t>Integer </a:t>
            </a:r>
            <a:r>
              <a:rPr sz="3950" spc="5" dirty="0"/>
              <a:t>and </a:t>
            </a:r>
            <a:r>
              <a:rPr sz="3950" spc="-20" dirty="0"/>
              <a:t>Real</a:t>
            </a:r>
            <a:r>
              <a:rPr sz="3950" spc="140" dirty="0"/>
              <a:t> </a:t>
            </a:r>
            <a:r>
              <a:rPr sz="3950" spc="10" dirty="0"/>
              <a:t>Division</a:t>
            </a:r>
            <a:endParaRPr sz="3950"/>
          </a:p>
        </p:txBody>
      </p:sp>
      <p:sp>
        <p:nvSpPr>
          <p:cNvPr id="3" name="object 3"/>
          <p:cNvSpPr txBox="1"/>
          <p:nvPr/>
        </p:nvSpPr>
        <p:spPr>
          <a:xfrm>
            <a:off x="232092" y="1101724"/>
            <a:ext cx="770890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4074160" algn="l"/>
              </a:tabLst>
            </a:pPr>
            <a:r>
              <a:rPr sz="3200" spc="15" dirty="0">
                <a:solidFill>
                  <a:srgbClr val="B80000"/>
                </a:solidFill>
                <a:latin typeface="Carlito"/>
                <a:cs typeface="Carlito"/>
              </a:rPr>
              <a:t>float </a:t>
            </a:r>
            <a:r>
              <a:rPr sz="3200" spc="-5" dirty="0">
                <a:latin typeface="Carlito"/>
                <a:cs typeface="Carlito"/>
              </a:rPr>
              <a:t>result </a:t>
            </a:r>
            <a:r>
              <a:rPr sz="3200" spc="10" dirty="0">
                <a:latin typeface="Carlito"/>
                <a:cs typeface="Carlito"/>
              </a:rPr>
              <a:t>= </a:t>
            </a:r>
            <a:r>
              <a:rPr sz="3200" spc="15" dirty="0">
                <a:latin typeface="Carlito"/>
                <a:cs typeface="Carlito"/>
              </a:rPr>
              <a:t>5</a:t>
            </a:r>
            <a:r>
              <a:rPr sz="3200" spc="-180" dirty="0">
                <a:latin typeface="Carlito"/>
                <a:cs typeface="Carlito"/>
              </a:rPr>
              <a:t> </a:t>
            </a:r>
            <a:r>
              <a:rPr sz="3200" spc="10" dirty="0">
                <a:latin typeface="Carlito"/>
                <a:cs typeface="Carlito"/>
              </a:rPr>
              <a:t>/</a:t>
            </a:r>
            <a:r>
              <a:rPr sz="3200" spc="-15" dirty="0">
                <a:latin typeface="Carlito"/>
                <a:cs typeface="Carlito"/>
              </a:rPr>
              <a:t> </a:t>
            </a:r>
            <a:r>
              <a:rPr sz="3200" spc="15" dirty="0">
                <a:latin typeface="Carlito"/>
                <a:cs typeface="Carlito"/>
              </a:rPr>
              <a:t>2;	</a:t>
            </a:r>
            <a:r>
              <a:rPr sz="3200" spc="20" dirty="0">
                <a:latin typeface="Carlito"/>
                <a:cs typeface="Carlito"/>
              </a:rPr>
              <a:t>// </a:t>
            </a:r>
            <a:r>
              <a:rPr sz="3200" spc="30" dirty="0">
                <a:solidFill>
                  <a:srgbClr val="2E1BC6"/>
                </a:solidFill>
                <a:latin typeface="Wingdings"/>
                <a:cs typeface="Wingdings"/>
              </a:rPr>
              <a:t></a:t>
            </a:r>
            <a:r>
              <a:rPr sz="3200" spc="30" dirty="0">
                <a:solidFill>
                  <a:srgbClr val="2E1BC6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2E1BC6"/>
                </a:solidFill>
                <a:latin typeface="Carlito"/>
                <a:cs typeface="Carlito"/>
              </a:rPr>
              <a:t>result </a:t>
            </a:r>
            <a:r>
              <a:rPr sz="3200" spc="20" dirty="0">
                <a:solidFill>
                  <a:srgbClr val="2E1BC6"/>
                </a:solidFill>
                <a:latin typeface="Carlito"/>
                <a:cs typeface="Carlito"/>
              </a:rPr>
              <a:t>equal </a:t>
            </a:r>
            <a:r>
              <a:rPr sz="3200" spc="-5" dirty="0">
                <a:solidFill>
                  <a:srgbClr val="2E1BC6"/>
                </a:solidFill>
                <a:latin typeface="Carlito"/>
                <a:cs typeface="Carlito"/>
              </a:rPr>
              <a:t>to</a:t>
            </a:r>
            <a:r>
              <a:rPr sz="3200" spc="-465" dirty="0">
                <a:solidFill>
                  <a:srgbClr val="2E1BC6"/>
                </a:solidFill>
                <a:latin typeface="Carlito"/>
                <a:cs typeface="Carlito"/>
              </a:rPr>
              <a:t> </a:t>
            </a:r>
            <a:r>
              <a:rPr sz="3200" spc="15" dirty="0">
                <a:solidFill>
                  <a:srgbClr val="2E1BC6"/>
                </a:solidFill>
                <a:latin typeface="Carlito"/>
                <a:cs typeface="Carlito"/>
              </a:rPr>
              <a:t>2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2092" y="2418397"/>
            <a:ext cx="3386454" cy="5175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200" spc="15" dirty="0">
                <a:solidFill>
                  <a:srgbClr val="B80000"/>
                </a:solidFill>
                <a:latin typeface="Carlito"/>
                <a:cs typeface="Carlito"/>
              </a:rPr>
              <a:t>float </a:t>
            </a:r>
            <a:r>
              <a:rPr sz="3200" spc="-5" dirty="0">
                <a:latin typeface="Carlito"/>
                <a:cs typeface="Carlito"/>
              </a:rPr>
              <a:t>result </a:t>
            </a:r>
            <a:r>
              <a:rPr sz="3200" spc="10" dirty="0">
                <a:latin typeface="Carlito"/>
                <a:cs typeface="Carlito"/>
              </a:rPr>
              <a:t>= </a:t>
            </a:r>
            <a:r>
              <a:rPr sz="3200" spc="15" dirty="0">
                <a:latin typeface="Carlito"/>
                <a:cs typeface="Carlito"/>
              </a:rPr>
              <a:t>5.0 </a:t>
            </a:r>
            <a:r>
              <a:rPr sz="3200" spc="10" dirty="0">
                <a:latin typeface="Carlito"/>
                <a:cs typeface="Carlito"/>
              </a:rPr>
              <a:t>/</a:t>
            </a:r>
            <a:r>
              <a:rPr sz="3200" spc="-290" dirty="0">
                <a:latin typeface="Carlito"/>
                <a:cs typeface="Carlito"/>
              </a:rPr>
              <a:t> </a:t>
            </a:r>
            <a:r>
              <a:rPr sz="3200" spc="15" dirty="0">
                <a:latin typeface="Carlito"/>
                <a:cs typeface="Carlito"/>
              </a:rPr>
              <a:t>2;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60240" y="2418397"/>
            <a:ext cx="3961765" cy="5175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200" spc="20" dirty="0">
                <a:latin typeface="Carlito"/>
                <a:cs typeface="Carlito"/>
              </a:rPr>
              <a:t>// </a:t>
            </a:r>
            <a:r>
              <a:rPr sz="3200" spc="25" dirty="0">
                <a:solidFill>
                  <a:srgbClr val="2E1BC6"/>
                </a:solidFill>
                <a:latin typeface="Wingdings"/>
                <a:cs typeface="Wingdings"/>
              </a:rPr>
              <a:t></a:t>
            </a:r>
            <a:r>
              <a:rPr sz="3200" spc="25" dirty="0">
                <a:solidFill>
                  <a:srgbClr val="2E1BC6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2E1BC6"/>
                </a:solidFill>
                <a:latin typeface="Carlito"/>
                <a:cs typeface="Carlito"/>
              </a:rPr>
              <a:t>result </a:t>
            </a:r>
            <a:r>
              <a:rPr sz="3200" spc="20" dirty="0">
                <a:solidFill>
                  <a:srgbClr val="2E1BC6"/>
                </a:solidFill>
                <a:latin typeface="Carlito"/>
                <a:cs typeface="Carlito"/>
              </a:rPr>
              <a:t>equal </a:t>
            </a:r>
            <a:r>
              <a:rPr sz="3200" spc="-5" dirty="0">
                <a:solidFill>
                  <a:srgbClr val="2E1BC6"/>
                </a:solidFill>
                <a:latin typeface="Carlito"/>
                <a:cs typeface="Carlito"/>
              </a:rPr>
              <a:t>to</a:t>
            </a:r>
            <a:r>
              <a:rPr sz="3200" spc="-450" dirty="0">
                <a:solidFill>
                  <a:srgbClr val="2E1BC6"/>
                </a:solidFill>
                <a:latin typeface="Carlito"/>
                <a:cs typeface="Carlito"/>
              </a:rPr>
              <a:t> </a:t>
            </a:r>
            <a:r>
              <a:rPr sz="3200" spc="15" dirty="0">
                <a:solidFill>
                  <a:srgbClr val="2E1BC6"/>
                </a:solidFill>
                <a:latin typeface="Carlito"/>
                <a:cs typeface="Carlito"/>
              </a:rPr>
              <a:t>2.5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2092" y="3734180"/>
            <a:ext cx="8315325" cy="1395095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527050" marR="5080" indent="-514984">
              <a:lnSpc>
                <a:spcPts val="3450"/>
              </a:lnSpc>
              <a:spcBef>
                <a:spcPts val="570"/>
              </a:spcBef>
              <a:buFont typeface="Wingdings"/>
              <a:buChar char=""/>
              <a:tabLst>
                <a:tab pos="527050" algn="l"/>
                <a:tab pos="527685" algn="l"/>
              </a:tabLst>
            </a:pPr>
            <a:r>
              <a:rPr sz="3200" spc="10" dirty="0">
                <a:latin typeface="Carlito"/>
                <a:cs typeface="Carlito"/>
              </a:rPr>
              <a:t>If </a:t>
            </a:r>
            <a:r>
              <a:rPr sz="3200" spc="5" dirty="0">
                <a:solidFill>
                  <a:srgbClr val="2C13DE"/>
                </a:solidFill>
                <a:latin typeface="Carlito"/>
                <a:cs typeface="Carlito"/>
              </a:rPr>
              <a:t>any </a:t>
            </a:r>
            <a:r>
              <a:rPr sz="3200" spc="20" dirty="0">
                <a:latin typeface="Carlito"/>
                <a:cs typeface="Carlito"/>
              </a:rPr>
              <a:t>of </a:t>
            </a:r>
            <a:r>
              <a:rPr sz="3200" spc="5" dirty="0">
                <a:latin typeface="Carlito"/>
                <a:cs typeface="Carlito"/>
              </a:rPr>
              <a:t>the </a:t>
            </a:r>
            <a:r>
              <a:rPr sz="3200" spc="10" dirty="0">
                <a:solidFill>
                  <a:srgbClr val="2C13DE"/>
                </a:solidFill>
                <a:latin typeface="Carlito"/>
                <a:cs typeface="Carlito"/>
              </a:rPr>
              <a:t>operand </a:t>
            </a:r>
            <a:r>
              <a:rPr sz="3200" spc="5" dirty="0">
                <a:latin typeface="Carlito"/>
                <a:cs typeface="Carlito"/>
              </a:rPr>
              <a:t>is </a:t>
            </a:r>
            <a:r>
              <a:rPr sz="3200" spc="10" dirty="0">
                <a:latin typeface="Carlito"/>
                <a:cs typeface="Carlito"/>
              </a:rPr>
              <a:t>a </a:t>
            </a:r>
            <a:r>
              <a:rPr sz="3200" spc="-15" dirty="0">
                <a:solidFill>
                  <a:srgbClr val="2C13DE"/>
                </a:solidFill>
                <a:latin typeface="Carlito"/>
                <a:cs typeface="Carlito"/>
              </a:rPr>
              <a:t>real </a:t>
            </a:r>
            <a:r>
              <a:rPr sz="3200" dirty="0">
                <a:solidFill>
                  <a:srgbClr val="2C13DE"/>
                </a:solidFill>
                <a:latin typeface="Carlito"/>
                <a:cs typeface="Carlito"/>
              </a:rPr>
              <a:t>value </a:t>
            </a:r>
            <a:r>
              <a:rPr sz="3200" spc="15" dirty="0">
                <a:latin typeface="Carlito"/>
                <a:cs typeface="Carlito"/>
              </a:rPr>
              <a:t>(float </a:t>
            </a:r>
            <a:r>
              <a:rPr sz="3200" spc="20" dirty="0">
                <a:latin typeface="Carlito"/>
                <a:cs typeface="Carlito"/>
              </a:rPr>
              <a:t>or  double)</a:t>
            </a:r>
            <a:r>
              <a:rPr sz="3200" spc="-125" dirty="0">
                <a:latin typeface="Carlito"/>
                <a:cs typeface="Carlito"/>
              </a:rPr>
              <a:t> </a:t>
            </a:r>
            <a:r>
              <a:rPr sz="3200" spc="10" dirty="0">
                <a:latin typeface="Carlito"/>
                <a:cs typeface="Carlito"/>
              </a:rPr>
              <a:t>the</a:t>
            </a:r>
            <a:r>
              <a:rPr sz="3200" spc="-75" dirty="0">
                <a:latin typeface="Carlito"/>
                <a:cs typeface="Carlito"/>
              </a:rPr>
              <a:t> </a:t>
            </a:r>
            <a:r>
              <a:rPr sz="3200" spc="15" dirty="0">
                <a:solidFill>
                  <a:srgbClr val="2C13DE"/>
                </a:solidFill>
                <a:latin typeface="Carlito"/>
                <a:cs typeface="Carlito"/>
              </a:rPr>
              <a:t>division</a:t>
            </a:r>
            <a:r>
              <a:rPr sz="3200" spc="-85" dirty="0">
                <a:solidFill>
                  <a:srgbClr val="2C13DE"/>
                </a:solidFill>
                <a:latin typeface="Carlito"/>
                <a:cs typeface="Carlito"/>
              </a:rPr>
              <a:t> </a:t>
            </a:r>
            <a:r>
              <a:rPr sz="3200" spc="15" dirty="0">
                <a:latin typeface="Carlito"/>
                <a:cs typeface="Carlito"/>
              </a:rPr>
              <a:t>will</a:t>
            </a:r>
            <a:r>
              <a:rPr sz="3200" spc="-35" dirty="0">
                <a:latin typeface="Carlito"/>
                <a:cs typeface="Carlito"/>
              </a:rPr>
              <a:t> </a:t>
            </a:r>
            <a:r>
              <a:rPr sz="3200" spc="25" dirty="0">
                <a:latin typeface="Carlito"/>
                <a:cs typeface="Carlito"/>
              </a:rPr>
              <a:t>be</a:t>
            </a:r>
            <a:r>
              <a:rPr sz="3200" spc="-80" dirty="0">
                <a:latin typeface="Carlito"/>
                <a:cs typeface="Carlito"/>
              </a:rPr>
              <a:t> </a:t>
            </a:r>
            <a:r>
              <a:rPr sz="3200" spc="-5" dirty="0">
                <a:solidFill>
                  <a:srgbClr val="2C13DE"/>
                </a:solidFill>
                <a:latin typeface="Carlito"/>
                <a:cs typeface="Carlito"/>
              </a:rPr>
              <a:t>performed</a:t>
            </a:r>
            <a:r>
              <a:rPr sz="3200" spc="-95" dirty="0">
                <a:solidFill>
                  <a:srgbClr val="2C13DE"/>
                </a:solidFill>
                <a:latin typeface="Carlito"/>
                <a:cs typeface="Carlito"/>
              </a:rPr>
              <a:t> </a:t>
            </a:r>
            <a:r>
              <a:rPr sz="3200" spc="25" dirty="0">
                <a:latin typeface="Carlito"/>
                <a:cs typeface="Carlito"/>
              </a:rPr>
              <a:t>as</a:t>
            </a:r>
            <a:r>
              <a:rPr sz="3200" spc="-25" dirty="0">
                <a:latin typeface="Carlito"/>
                <a:cs typeface="Carlito"/>
              </a:rPr>
              <a:t> </a:t>
            </a:r>
            <a:r>
              <a:rPr sz="3200" b="1" i="1" spc="-5" dirty="0">
                <a:solidFill>
                  <a:srgbClr val="2C13DE"/>
                </a:solidFill>
                <a:latin typeface="Carlito"/>
                <a:cs typeface="Carlito"/>
              </a:rPr>
              <a:t>“Real  </a:t>
            </a:r>
            <a:r>
              <a:rPr sz="3200" b="1" i="1" spc="20" dirty="0">
                <a:solidFill>
                  <a:srgbClr val="2C13DE"/>
                </a:solidFill>
                <a:latin typeface="Carlito"/>
                <a:cs typeface="Carlito"/>
              </a:rPr>
              <a:t>Division”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1019175"/>
            <a:ext cx="9067800" cy="47625"/>
          </a:xfrm>
          <a:custGeom>
            <a:avLst/>
            <a:gdLst/>
            <a:ahLst/>
            <a:cxnLst/>
            <a:rect l="l" t="t" r="r" b="b"/>
            <a:pathLst>
              <a:path w="9067800" h="47625">
                <a:moveTo>
                  <a:pt x="9067800" y="0"/>
                </a:moveTo>
                <a:lnTo>
                  <a:pt x="0" y="0"/>
                </a:lnTo>
                <a:lnTo>
                  <a:pt x="0" y="47625"/>
                </a:lnTo>
                <a:lnTo>
                  <a:pt x="9067800" y="47625"/>
                </a:lnTo>
                <a:lnTo>
                  <a:pt x="9067800" y="0"/>
                </a:lnTo>
                <a:close/>
              </a:path>
            </a:pathLst>
          </a:custGeom>
          <a:solidFill>
            <a:srgbClr val="17375E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5202" y="206755"/>
            <a:ext cx="619823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5" dirty="0"/>
              <a:t>Remainder/Modulus</a:t>
            </a:r>
            <a:r>
              <a:rPr sz="3950" spc="395" dirty="0"/>
              <a:t> </a:t>
            </a:r>
            <a:r>
              <a:rPr sz="3950" spc="-20" dirty="0"/>
              <a:t>operator</a:t>
            </a:r>
            <a:endParaRPr sz="3950"/>
          </a:p>
        </p:txBody>
      </p:sp>
      <p:sp>
        <p:nvSpPr>
          <p:cNvPr id="3" name="object 3"/>
          <p:cNvSpPr txBox="1"/>
          <p:nvPr/>
        </p:nvSpPr>
        <p:spPr>
          <a:xfrm>
            <a:off x="155257" y="1025461"/>
            <a:ext cx="7285990" cy="5071110"/>
          </a:xfrm>
          <a:prstGeom prst="rect">
            <a:avLst/>
          </a:prstGeom>
        </p:spPr>
        <p:txBody>
          <a:bodyPr vert="horz" wrap="square" lIns="0" tIns="163830" rIns="0" bIns="0" rtlCol="0">
            <a:spAutoFit/>
          </a:bodyPr>
          <a:lstStyle/>
          <a:p>
            <a:pPr marL="355600" marR="5080" indent="-343535">
              <a:lnSpc>
                <a:spcPct val="71000"/>
              </a:lnSpc>
              <a:spcBef>
                <a:spcPts val="129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350" spc="15" dirty="0">
                <a:latin typeface="Carlito"/>
                <a:cs typeface="Carlito"/>
              </a:rPr>
              <a:t>Operands of </a:t>
            </a:r>
            <a:r>
              <a:rPr sz="3350" spc="20" dirty="0">
                <a:solidFill>
                  <a:srgbClr val="B80000"/>
                </a:solidFill>
                <a:latin typeface="Carlito"/>
                <a:cs typeface="Carlito"/>
              </a:rPr>
              <a:t>modulus </a:t>
            </a:r>
            <a:r>
              <a:rPr sz="3350" spc="10" dirty="0">
                <a:latin typeface="Carlito"/>
                <a:cs typeface="Carlito"/>
              </a:rPr>
              <a:t>operator </a:t>
            </a:r>
            <a:r>
              <a:rPr sz="3350" spc="10" dirty="0">
                <a:solidFill>
                  <a:srgbClr val="B80000"/>
                </a:solidFill>
                <a:latin typeface="Carlito"/>
                <a:cs typeface="Carlito"/>
              </a:rPr>
              <a:t>must</a:t>
            </a:r>
            <a:r>
              <a:rPr sz="3350" spc="-155" dirty="0">
                <a:solidFill>
                  <a:srgbClr val="B80000"/>
                </a:solidFill>
                <a:latin typeface="Carlito"/>
                <a:cs typeface="Carlito"/>
              </a:rPr>
              <a:t> </a:t>
            </a:r>
            <a:r>
              <a:rPr sz="3350" spc="25" dirty="0">
                <a:solidFill>
                  <a:srgbClr val="B80000"/>
                </a:solidFill>
                <a:latin typeface="Carlito"/>
                <a:cs typeface="Carlito"/>
              </a:rPr>
              <a:t>be  </a:t>
            </a:r>
            <a:r>
              <a:rPr sz="3350" spc="-10" dirty="0">
                <a:solidFill>
                  <a:srgbClr val="B80000"/>
                </a:solidFill>
                <a:latin typeface="Carlito"/>
                <a:cs typeface="Carlito"/>
              </a:rPr>
              <a:t>integers</a:t>
            </a:r>
            <a:endParaRPr sz="3350">
              <a:latin typeface="Carlito"/>
              <a:cs typeface="Carlito"/>
            </a:endParaRPr>
          </a:p>
          <a:p>
            <a:pPr marL="1404620" lvl="1" indent="-477520">
              <a:lnSpc>
                <a:spcPts val="3235"/>
              </a:lnSpc>
              <a:buFont typeface="Wingdings"/>
              <a:buChar char=""/>
              <a:tabLst>
                <a:tab pos="1404620" algn="l"/>
                <a:tab pos="1405255" algn="l"/>
                <a:tab pos="2605405" algn="l"/>
              </a:tabLst>
            </a:pPr>
            <a:r>
              <a:rPr sz="3000" b="1" spc="-10" dirty="0">
                <a:latin typeface="Carlito"/>
                <a:cs typeface="Carlito"/>
              </a:rPr>
              <a:t>34</a:t>
            </a:r>
            <a:r>
              <a:rPr sz="3000" b="1" spc="55" dirty="0">
                <a:latin typeface="Carlito"/>
                <a:cs typeface="Carlito"/>
              </a:rPr>
              <a:t> </a:t>
            </a:r>
            <a:r>
              <a:rPr sz="3000" b="1" dirty="0">
                <a:solidFill>
                  <a:srgbClr val="2E1BC6"/>
                </a:solidFill>
                <a:latin typeface="Carlito"/>
                <a:cs typeface="Carlito"/>
              </a:rPr>
              <a:t>%</a:t>
            </a:r>
            <a:r>
              <a:rPr sz="3000" b="1" spc="-15" dirty="0">
                <a:solidFill>
                  <a:srgbClr val="2E1BC6"/>
                </a:solidFill>
                <a:latin typeface="Carlito"/>
                <a:cs typeface="Carlito"/>
              </a:rPr>
              <a:t> </a:t>
            </a:r>
            <a:r>
              <a:rPr sz="3000" b="1" dirty="0">
                <a:latin typeface="Carlito"/>
                <a:cs typeface="Carlito"/>
              </a:rPr>
              <a:t>5	</a:t>
            </a:r>
            <a:r>
              <a:rPr sz="3000" spc="-20" dirty="0">
                <a:latin typeface="Carlito"/>
                <a:cs typeface="Carlito"/>
              </a:rPr>
              <a:t>(</a:t>
            </a:r>
            <a:r>
              <a:rPr sz="3000" spc="-20" dirty="0">
                <a:solidFill>
                  <a:srgbClr val="008000"/>
                </a:solidFill>
                <a:latin typeface="Carlito"/>
                <a:cs typeface="Carlito"/>
              </a:rPr>
              <a:t>valid, </a:t>
            </a:r>
            <a:r>
              <a:rPr sz="3000" spc="-10" dirty="0">
                <a:latin typeface="Carlito"/>
                <a:cs typeface="Carlito"/>
              </a:rPr>
              <a:t>result </a:t>
            </a:r>
            <a:r>
              <a:rPr sz="3000" dirty="0">
                <a:latin typeface="Wingdings"/>
                <a:cs typeface="Wingdings"/>
              </a:rPr>
              <a:t></a:t>
            </a:r>
            <a:r>
              <a:rPr sz="3000" spc="40" dirty="0">
                <a:latin typeface="Times New Roman"/>
                <a:cs typeface="Times New Roman"/>
              </a:rPr>
              <a:t> </a:t>
            </a:r>
            <a:r>
              <a:rPr sz="3000" spc="-25" dirty="0">
                <a:latin typeface="Carlito"/>
                <a:cs typeface="Carlito"/>
              </a:rPr>
              <a:t>4)</a:t>
            </a:r>
            <a:endParaRPr sz="3000">
              <a:latin typeface="Carlito"/>
              <a:cs typeface="Carlito"/>
            </a:endParaRPr>
          </a:p>
          <a:p>
            <a:pPr marL="476250" marR="846455" lvl="1" indent="-476250">
              <a:lnSpc>
                <a:spcPct val="100000"/>
              </a:lnSpc>
              <a:spcBef>
                <a:spcPts val="2860"/>
              </a:spcBef>
              <a:buFont typeface="Wingdings"/>
              <a:buChar char=""/>
              <a:tabLst>
                <a:tab pos="476250" algn="l"/>
                <a:tab pos="1405255" algn="l"/>
              </a:tabLst>
            </a:pPr>
            <a:r>
              <a:rPr sz="3000" b="1" spc="-15" dirty="0">
                <a:latin typeface="Carlito"/>
                <a:cs typeface="Carlito"/>
              </a:rPr>
              <a:t>-34 </a:t>
            </a:r>
            <a:r>
              <a:rPr sz="3000" b="1" dirty="0">
                <a:solidFill>
                  <a:srgbClr val="2E1BC6"/>
                </a:solidFill>
                <a:latin typeface="Carlito"/>
                <a:cs typeface="Carlito"/>
              </a:rPr>
              <a:t>% </a:t>
            </a:r>
            <a:r>
              <a:rPr sz="3000" b="1" dirty="0">
                <a:latin typeface="Carlito"/>
                <a:cs typeface="Carlito"/>
              </a:rPr>
              <a:t>5 </a:t>
            </a:r>
            <a:r>
              <a:rPr sz="3000" spc="-20" dirty="0">
                <a:latin typeface="Carlito"/>
                <a:cs typeface="Carlito"/>
              </a:rPr>
              <a:t>(</a:t>
            </a:r>
            <a:r>
              <a:rPr sz="3000" spc="-20" dirty="0">
                <a:solidFill>
                  <a:srgbClr val="008000"/>
                </a:solidFill>
                <a:latin typeface="Carlito"/>
                <a:cs typeface="Carlito"/>
              </a:rPr>
              <a:t>valid, </a:t>
            </a:r>
            <a:r>
              <a:rPr sz="3000" spc="-10" dirty="0">
                <a:latin typeface="Carlito"/>
                <a:cs typeface="Carlito"/>
              </a:rPr>
              <a:t>result </a:t>
            </a:r>
            <a:r>
              <a:rPr sz="3000" dirty="0">
                <a:latin typeface="Wingdings"/>
                <a:cs typeface="Wingdings"/>
              </a:rPr>
              <a:t></a:t>
            </a:r>
            <a:r>
              <a:rPr sz="3000" spc="35" dirty="0">
                <a:latin typeface="Times New Roman"/>
                <a:cs typeface="Times New Roman"/>
              </a:rPr>
              <a:t> </a:t>
            </a:r>
            <a:r>
              <a:rPr sz="3000" spc="-20" dirty="0">
                <a:latin typeface="Carlito"/>
                <a:cs typeface="Carlito"/>
              </a:rPr>
              <a:t>-4)</a:t>
            </a:r>
            <a:endParaRPr sz="3000">
              <a:latin typeface="Carlito"/>
              <a:cs typeface="Carlito"/>
            </a:endParaRPr>
          </a:p>
          <a:p>
            <a:pPr marL="1404620" lvl="1" indent="-477520">
              <a:lnSpc>
                <a:spcPct val="100000"/>
              </a:lnSpc>
              <a:spcBef>
                <a:spcPts val="2935"/>
              </a:spcBef>
              <a:buFont typeface="Wingdings"/>
              <a:buChar char=""/>
              <a:tabLst>
                <a:tab pos="1404620" algn="l"/>
                <a:tab pos="1405255" algn="l"/>
              </a:tabLst>
            </a:pPr>
            <a:r>
              <a:rPr sz="3000" b="1" spc="-10" dirty="0">
                <a:latin typeface="Carlito"/>
                <a:cs typeface="Carlito"/>
              </a:rPr>
              <a:t>34 </a:t>
            </a:r>
            <a:r>
              <a:rPr sz="3000" b="1" dirty="0">
                <a:solidFill>
                  <a:srgbClr val="2E1BC6"/>
                </a:solidFill>
                <a:latin typeface="Carlito"/>
                <a:cs typeface="Carlito"/>
              </a:rPr>
              <a:t>% </a:t>
            </a:r>
            <a:r>
              <a:rPr sz="3000" b="1" spc="-10" dirty="0">
                <a:latin typeface="Carlito"/>
                <a:cs typeface="Carlito"/>
              </a:rPr>
              <a:t>-5 </a:t>
            </a:r>
            <a:r>
              <a:rPr sz="3000" spc="-20" dirty="0">
                <a:latin typeface="Carlito"/>
                <a:cs typeface="Carlito"/>
              </a:rPr>
              <a:t>(</a:t>
            </a:r>
            <a:r>
              <a:rPr sz="3000" spc="-20" dirty="0">
                <a:solidFill>
                  <a:srgbClr val="008000"/>
                </a:solidFill>
                <a:latin typeface="Carlito"/>
                <a:cs typeface="Carlito"/>
              </a:rPr>
              <a:t>valid, </a:t>
            </a:r>
            <a:r>
              <a:rPr sz="3000" spc="-10" dirty="0">
                <a:latin typeface="Carlito"/>
                <a:cs typeface="Carlito"/>
              </a:rPr>
              <a:t>result </a:t>
            </a:r>
            <a:r>
              <a:rPr sz="3000" dirty="0">
                <a:latin typeface="Wingdings"/>
                <a:cs typeface="Wingdings"/>
              </a:rPr>
              <a:t></a:t>
            </a:r>
            <a:r>
              <a:rPr sz="3000" spc="55" dirty="0">
                <a:latin typeface="Times New Roman"/>
                <a:cs typeface="Times New Roman"/>
              </a:rPr>
              <a:t> </a:t>
            </a:r>
            <a:r>
              <a:rPr sz="3000" spc="-25" dirty="0">
                <a:latin typeface="Carlito"/>
                <a:cs typeface="Carlito"/>
              </a:rPr>
              <a:t>4)</a:t>
            </a:r>
            <a:endParaRPr sz="3000">
              <a:latin typeface="Carlito"/>
              <a:cs typeface="Carlito"/>
            </a:endParaRPr>
          </a:p>
          <a:p>
            <a:pPr marL="1318895" marR="817880" lvl="1" indent="-1320165">
              <a:lnSpc>
                <a:spcPct val="100000"/>
              </a:lnSpc>
              <a:spcBef>
                <a:spcPts val="2860"/>
              </a:spcBef>
              <a:buFont typeface="Wingdings"/>
              <a:buChar char=""/>
              <a:tabLst>
                <a:tab pos="1319530" algn="l"/>
              </a:tabLst>
            </a:pPr>
            <a:r>
              <a:rPr sz="3000" b="1" spc="-15" dirty="0">
                <a:latin typeface="Carlito"/>
                <a:cs typeface="Carlito"/>
              </a:rPr>
              <a:t>-34 </a:t>
            </a:r>
            <a:r>
              <a:rPr sz="3000" b="1" dirty="0">
                <a:solidFill>
                  <a:srgbClr val="2E1BC6"/>
                </a:solidFill>
                <a:latin typeface="Carlito"/>
                <a:cs typeface="Carlito"/>
              </a:rPr>
              <a:t>% </a:t>
            </a:r>
            <a:r>
              <a:rPr sz="3000" b="1" spc="-10" dirty="0">
                <a:latin typeface="Carlito"/>
                <a:cs typeface="Carlito"/>
              </a:rPr>
              <a:t>-5 </a:t>
            </a:r>
            <a:r>
              <a:rPr sz="3000" spc="-20" dirty="0">
                <a:latin typeface="Carlito"/>
                <a:cs typeface="Carlito"/>
              </a:rPr>
              <a:t>(</a:t>
            </a:r>
            <a:r>
              <a:rPr sz="3000" spc="-20" dirty="0">
                <a:solidFill>
                  <a:srgbClr val="008000"/>
                </a:solidFill>
                <a:latin typeface="Carlito"/>
                <a:cs typeface="Carlito"/>
              </a:rPr>
              <a:t>valid, </a:t>
            </a:r>
            <a:r>
              <a:rPr sz="3000" spc="-10" dirty="0">
                <a:latin typeface="Carlito"/>
                <a:cs typeface="Carlito"/>
              </a:rPr>
              <a:t>result </a:t>
            </a:r>
            <a:r>
              <a:rPr sz="3000" dirty="0">
                <a:latin typeface="Wingdings"/>
                <a:cs typeface="Wingdings"/>
              </a:rPr>
              <a:t></a:t>
            </a:r>
            <a:r>
              <a:rPr sz="3000" spc="50" dirty="0">
                <a:latin typeface="Times New Roman"/>
                <a:cs typeface="Times New Roman"/>
              </a:rPr>
              <a:t> </a:t>
            </a:r>
            <a:r>
              <a:rPr sz="3000" spc="-25" dirty="0">
                <a:latin typeface="Carlito"/>
                <a:cs typeface="Carlito"/>
              </a:rPr>
              <a:t>-4)</a:t>
            </a:r>
            <a:endParaRPr sz="3000">
              <a:latin typeface="Carlito"/>
              <a:cs typeface="Carlito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Font typeface="Wingdings"/>
              <a:buChar char=""/>
            </a:pPr>
            <a:endParaRPr sz="50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350" spc="15" dirty="0">
                <a:latin typeface="Carlito"/>
                <a:cs typeface="Carlito"/>
              </a:rPr>
              <a:t>34 </a:t>
            </a:r>
            <a:r>
              <a:rPr sz="3350" b="1" spc="20" dirty="0">
                <a:solidFill>
                  <a:srgbClr val="2E1BC6"/>
                </a:solidFill>
                <a:latin typeface="Carlito"/>
                <a:cs typeface="Carlito"/>
              </a:rPr>
              <a:t>% </a:t>
            </a:r>
            <a:r>
              <a:rPr sz="3350" dirty="0">
                <a:latin typeface="Carlito"/>
                <a:cs typeface="Carlito"/>
              </a:rPr>
              <a:t>1.2 </a:t>
            </a:r>
            <a:r>
              <a:rPr sz="3350" b="1" spc="5" dirty="0">
                <a:solidFill>
                  <a:srgbClr val="B80000"/>
                </a:solidFill>
                <a:latin typeface="Carlito"/>
                <a:cs typeface="Carlito"/>
              </a:rPr>
              <a:t>is </a:t>
            </a:r>
            <a:r>
              <a:rPr sz="3350" b="1" dirty="0">
                <a:solidFill>
                  <a:srgbClr val="B80000"/>
                </a:solidFill>
                <a:latin typeface="Carlito"/>
                <a:cs typeface="Carlito"/>
              </a:rPr>
              <a:t>an</a:t>
            </a:r>
            <a:r>
              <a:rPr sz="3350" b="1" spc="90" dirty="0">
                <a:solidFill>
                  <a:srgbClr val="B80000"/>
                </a:solidFill>
                <a:latin typeface="Carlito"/>
                <a:cs typeface="Carlito"/>
              </a:rPr>
              <a:t> </a:t>
            </a:r>
            <a:r>
              <a:rPr sz="3350" b="1" spc="-10" dirty="0">
                <a:solidFill>
                  <a:srgbClr val="B80000"/>
                </a:solidFill>
                <a:latin typeface="Carlito"/>
                <a:cs typeface="Carlito"/>
              </a:rPr>
              <a:t>Error</a:t>
            </a:r>
            <a:endParaRPr sz="335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1019175"/>
            <a:ext cx="9067800" cy="47625"/>
          </a:xfrm>
          <a:custGeom>
            <a:avLst/>
            <a:gdLst/>
            <a:ahLst/>
            <a:cxnLst/>
            <a:rect l="l" t="t" r="r" b="b"/>
            <a:pathLst>
              <a:path w="9067800" h="47625">
                <a:moveTo>
                  <a:pt x="9067800" y="0"/>
                </a:moveTo>
                <a:lnTo>
                  <a:pt x="0" y="0"/>
                </a:lnTo>
                <a:lnTo>
                  <a:pt x="0" y="47625"/>
                </a:lnTo>
                <a:lnTo>
                  <a:pt x="9067800" y="47625"/>
                </a:lnTo>
                <a:lnTo>
                  <a:pt x="9067800" y="0"/>
                </a:lnTo>
                <a:close/>
              </a:path>
            </a:pathLst>
          </a:custGeom>
          <a:solidFill>
            <a:srgbClr val="17375E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40154" y="211772"/>
            <a:ext cx="5226050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 dirty="0"/>
              <a:t>Arithmetic</a:t>
            </a:r>
            <a:r>
              <a:rPr spc="-220" dirty="0"/>
              <a:t> </a:t>
            </a:r>
            <a:r>
              <a:rPr spc="5" dirty="0"/>
              <a:t>Expressions</a:t>
            </a:r>
          </a:p>
        </p:txBody>
      </p:sp>
      <p:sp>
        <p:nvSpPr>
          <p:cNvPr id="3" name="object 3"/>
          <p:cNvSpPr/>
          <p:nvPr/>
        </p:nvSpPr>
        <p:spPr>
          <a:xfrm>
            <a:off x="2420549" y="2680250"/>
            <a:ext cx="888365" cy="0"/>
          </a:xfrm>
          <a:custGeom>
            <a:avLst/>
            <a:gdLst/>
            <a:ahLst/>
            <a:cxnLst/>
            <a:rect l="l" t="t" r="r" b="b"/>
            <a:pathLst>
              <a:path w="888364">
                <a:moveTo>
                  <a:pt x="0" y="0"/>
                </a:moveTo>
                <a:lnTo>
                  <a:pt x="888201" y="0"/>
                </a:lnTo>
              </a:path>
            </a:pathLst>
          </a:custGeom>
          <a:ln w="142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54507" y="2680250"/>
            <a:ext cx="2728595" cy="0"/>
          </a:xfrm>
          <a:custGeom>
            <a:avLst/>
            <a:gdLst/>
            <a:ahLst/>
            <a:cxnLst/>
            <a:rect l="l" t="t" r="r" b="b"/>
            <a:pathLst>
              <a:path w="2728595">
                <a:moveTo>
                  <a:pt x="0" y="0"/>
                </a:moveTo>
                <a:lnTo>
                  <a:pt x="2728010" y="0"/>
                </a:lnTo>
              </a:path>
            </a:pathLst>
          </a:custGeom>
          <a:ln w="142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033646" y="2680250"/>
            <a:ext cx="226060" cy="0"/>
          </a:xfrm>
          <a:custGeom>
            <a:avLst/>
            <a:gdLst/>
            <a:ahLst/>
            <a:cxnLst/>
            <a:rect l="l" t="t" r="r" b="b"/>
            <a:pathLst>
              <a:path w="226059">
                <a:moveTo>
                  <a:pt x="0" y="0"/>
                </a:moveTo>
                <a:lnTo>
                  <a:pt x="225627" y="0"/>
                </a:lnTo>
              </a:path>
            </a:pathLst>
          </a:custGeom>
          <a:ln w="142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608396" y="2680250"/>
            <a:ext cx="725170" cy="0"/>
          </a:xfrm>
          <a:custGeom>
            <a:avLst/>
            <a:gdLst/>
            <a:ahLst/>
            <a:cxnLst/>
            <a:rect l="l" t="t" r="r" b="b"/>
            <a:pathLst>
              <a:path w="725170">
                <a:moveTo>
                  <a:pt x="0" y="0"/>
                </a:moveTo>
                <a:lnTo>
                  <a:pt x="724874" y="0"/>
                </a:lnTo>
              </a:path>
            </a:pathLst>
          </a:custGeom>
          <a:ln w="142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386316" y="2111383"/>
            <a:ext cx="6135370" cy="1013460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685"/>
              </a:spcBef>
            </a:pPr>
            <a:r>
              <a:rPr sz="2750" spc="25" dirty="0">
                <a:latin typeface="Times New Roman"/>
                <a:cs typeface="Times New Roman"/>
              </a:rPr>
              <a:t>3</a:t>
            </a:r>
            <a:r>
              <a:rPr sz="2750" spc="-340" dirty="0">
                <a:latin typeface="Times New Roman"/>
                <a:cs typeface="Times New Roman"/>
              </a:rPr>
              <a:t> </a:t>
            </a:r>
            <a:r>
              <a:rPr sz="2750" spc="30" dirty="0">
                <a:latin typeface="Symbol"/>
                <a:cs typeface="Symbol"/>
              </a:rPr>
              <a:t></a:t>
            </a:r>
            <a:r>
              <a:rPr sz="2750" spc="-170" dirty="0">
                <a:latin typeface="Times New Roman"/>
                <a:cs typeface="Times New Roman"/>
              </a:rPr>
              <a:t> </a:t>
            </a:r>
            <a:r>
              <a:rPr sz="2750" spc="125" dirty="0">
                <a:latin typeface="Times New Roman"/>
                <a:cs typeface="Times New Roman"/>
              </a:rPr>
              <a:t>4</a:t>
            </a:r>
            <a:r>
              <a:rPr sz="2750" i="1" spc="125" dirty="0">
                <a:latin typeface="Times New Roman"/>
                <a:cs typeface="Times New Roman"/>
              </a:rPr>
              <a:t>x</a:t>
            </a:r>
            <a:r>
              <a:rPr sz="2750" i="1" spc="120" dirty="0">
                <a:latin typeface="Times New Roman"/>
                <a:cs typeface="Times New Roman"/>
              </a:rPr>
              <a:t> </a:t>
            </a:r>
            <a:r>
              <a:rPr sz="4125" spc="44" baseline="-35353" dirty="0">
                <a:latin typeface="Symbol"/>
                <a:cs typeface="Symbol"/>
              </a:rPr>
              <a:t></a:t>
            </a:r>
            <a:r>
              <a:rPr sz="4125" spc="-307" baseline="-35353" dirty="0">
                <a:latin typeface="Times New Roman"/>
                <a:cs typeface="Times New Roman"/>
              </a:rPr>
              <a:t> </a:t>
            </a:r>
            <a:r>
              <a:rPr sz="2750" spc="5" dirty="0">
                <a:latin typeface="Times New Roman"/>
                <a:cs typeface="Times New Roman"/>
              </a:rPr>
              <a:t>10(</a:t>
            </a:r>
            <a:r>
              <a:rPr sz="2750" spc="-305" dirty="0">
                <a:latin typeface="Times New Roman"/>
                <a:cs typeface="Times New Roman"/>
              </a:rPr>
              <a:t> </a:t>
            </a:r>
            <a:r>
              <a:rPr sz="2750" i="1" spc="25" dirty="0">
                <a:latin typeface="Times New Roman"/>
                <a:cs typeface="Times New Roman"/>
              </a:rPr>
              <a:t>y</a:t>
            </a:r>
            <a:r>
              <a:rPr sz="2750" i="1" spc="-75" dirty="0">
                <a:latin typeface="Times New Roman"/>
                <a:cs typeface="Times New Roman"/>
              </a:rPr>
              <a:t> </a:t>
            </a:r>
            <a:r>
              <a:rPr sz="2750" spc="30" dirty="0">
                <a:latin typeface="Symbol"/>
                <a:cs typeface="Symbol"/>
              </a:rPr>
              <a:t></a:t>
            </a:r>
            <a:r>
              <a:rPr sz="2750" spc="-254" dirty="0">
                <a:latin typeface="Times New Roman"/>
                <a:cs typeface="Times New Roman"/>
              </a:rPr>
              <a:t> </a:t>
            </a:r>
            <a:r>
              <a:rPr sz="2750" spc="20" dirty="0">
                <a:latin typeface="Times New Roman"/>
                <a:cs typeface="Times New Roman"/>
              </a:rPr>
              <a:t>5)(</a:t>
            </a:r>
            <a:r>
              <a:rPr sz="2750" i="1" spc="20" dirty="0">
                <a:latin typeface="Times New Roman"/>
                <a:cs typeface="Times New Roman"/>
              </a:rPr>
              <a:t>a</a:t>
            </a:r>
            <a:r>
              <a:rPr sz="2750" i="1" spc="-100" dirty="0">
                <a:latin typeface="Times New Roman"/>
                <a:cs typeface="Times New Roman"/>
              </a:rPr>
              <a:t> </a:t>
            </a:r>
            <a:r>
              <a:rPr sz="2750" spc="30" dirty="0">
                <a:latin typeface="Symbol"/>
                <a:cs typeface="Symbol"/>
              </a:rPr>
              <a:t></a:t>
            </a:r>
            <a:r>
              <a:rPr sz="2750" spc="-195" dirty="0">
                <a:latin typeface="Times New Roman"/>
                <a:cs typeface="Times New Roman"/>
              </a:rPr>
              <a:t> </a:t>
            </a:r>
            <a:r>
              <a:rPr sz="2750" i="1" spc="25" dirty="0">
                <a:latin typeface="Times New Roman"/>
                <a:cs typeface="Times New Roman"/>
              </a:rPr>
              <a:t>b</a:t>
            </a:r>
            <a:r>
              <a:rPr sz="2750" i="1" spc="-200" dirty="0">
                <a:latin typeface="Times New Roman"/>
                <a:cs typeface="Times New Roman"/>
              </a:rPr>
              <a:t> </a:t>
            </a:r>
            <a:r>
              <a:rPr sz="2750" spc="30" dirty="0">
                <a:latin typeface="Symbol"/>
                <a:cs typeface="Symbol"/>
              </a:rPr>
              <a:t></a:t>
            </a:r>
            <a:r>
              <a:rPr sz="2750" spc="-165" dirty="0">
                <a:latin typeface="Times New Roman"/>
                <a:cs typeface="Times New Roman"/>
              </a:rPr>
              <a:t> </a:t>
            </a:r>
            <a:r>
              <a:rPr sz="2750" i="1" spc="55" dirty="0">
                <a:latin typeface="Times New Roman"/>
                <a:cs typeface="Times New Roman"/>
              </a:rPr>
              <a:t>c</a:t>
            </a:r>
            <a:r>
              <a:rPr sz="2750" spc="55" dirty="0">
                <a:latin typeface="Times New Roman"/>
                <a:cs typeface="Times New Roman"/>
              </a:rPr>
              <a:t>)</a:t>
            </a:r>
            <a:r>
              <a:rPr sz="2750" spc="45" dirty="0">
                <a:latin typeface="Times New Roman"/>
                <a:cs typeface="Times New Roman"/>
              </a:rPr>
              <a:t> </a:t>
            </a:r>
            <a:r>
              <a:rPr sz="4125" spc="44" baseline="-35353" dirty="0">
                <a:latin typeface="Symbol"/>
                <a:cs typeface="Symbol"/>
              </a:rPr>
              <a:t></a:t>
            </a:r>
            <a:r>
              <a:rPr sz="4125" spc="-300" baseline="-35353" dirty="0">
                <a:latin typeface="Times New Roman"/>
                <a:cs typeface="Times New Roman"/>
              </a:rPr>
              <a:t> </a:t>
            </a:r>
            <a:r>
              <a:rPr sz="4125" spc="30" baseline="-35353" dirty="0">
                <a:latin typeface="Times New Roman"/>
                <a:cs typeface="Times New Roman"/>
              </a:rPr>
              <a:t>9(</a:t>
            </a:r>
            <a:r>
              <a:rPr sz="4125" spc="-502" baseline="-35353" dirty="0">
                <a:latin typeface="Times New Roman"/>
                <a:cs typeface="Times New Roman"/>
              </a:rPr>
              <a:t> </a:t>
            </a:r>
            <a:r>
              <a:rPr sz="2750" spc="25" dirty="0">
                <a:latin typeface="Times New Roman"/>
                <a:cs typeface="Times New Roman"/>
              </a:rPr>
              <a:t>4</a:t>
            </a:r>
            <a:r>
              <a:rPr sz="2750" spc="85" dirty="0">
                <a:latin typeface="Times New Roman"/>
                <a:cs typeface="Times New Roman"/>
              </a:rPr>
              <a:t> </a:t>
            </a:r>
            <a:r>
              <a:rPr sz="4125" spc="44" baseline="-35353" dirty="0">
                <a:latin typeface="Symbol"/>
                <a:cs typeface="Symbol"/>
              </a:rPr>
              <a:t></a:t>
            </a:r>
            <a:r>
              <a:rPr sz="4125" spc="52" baseline="-35353" dirty="0">
                <a:latin typeface="Times New Roman"/>
                <a:cs typeface="Times New Roman"/>
              </a:rPr>
              <a:t> </a:t>
            </a:r>
            <a:r>
              <a:rPr sz="2750" spc="25" dirty="0">
                <a:latin typeface="Times New Roman"/>
                <a:cs typeface="Times New Roman"/>
              </a:rPr>
              <a:t>9</a:t>
            </a:r>
            <a:r>
              <a:rPr sz="2750" spc="-200" dirty="0">
                <a:latin typeface="Times New Roman"/>
                <a:cs typeface="Times New Roman"/>
              </a:rPr>
              <a:t> </a:t>
            </a:r>
            <a:r>
              <a:rPr sz="2750" spc="30" dirty="0">
                <a:latin typeface="Symbol"/>
                <a:cs typeface="Symbol"/>
              </a:rPr>
              <a:t></a:t>
            </a:r>
            <a:r>
              <a:rPr sz="2750" spc="5" dirty="0">
                <a:latin typeface="Times New Roman"/>
                <a:cs typeface="Times New Roman"/>
              </a:rPr>
              <a:t> </a:t>
            </a:r>
            <a:r>
              <a:rPr sz="2750" i="1" spc="25" dirty="0">
                <a:latin typeface="Times New Roman"/>
                <a:cs typeface="Times New Roman"/>
              </a:rPr>
              <a:t>x</a:t>
            </a:r>
            <a:r>
              <a:rPr sz="2750" i="1" spc="-350" dirty="0">
                <a:latin typeface="Times New Roman"/>
                <a:cs typeface="Times New Roman"/>
              </a:rPr>
              <a:t> </a:t>
            </a:r>
            <a:r>
              <a:rPr sz="4125" spc="22" baseline="-35353" dirty="0">
                <a:latin typeface="Times New Roman"/>
                <a:cs typeface="Times New Roman"/>
              </a:rPr>
              <a:t>)</a:t>
            </a:r>
            <a:endParaRPr sz="4125" baseline="-35353">
              <a:latin typeface="Times New Roman"/>
              <a:cs typeface="Times New Roman"/>
            </a:endParaRPr>
          </a:p>
          <a:p>
            <a:pPr marL="394335">
              <a:lnSpc>
                <a:spcPct val="100000"/>
              </a:lnSpc>
              <a:spcBef>
                <a:spcPts val="590"/>
              </a:spcBef>
              <a:tabLst>
                <a:tab pos="2560955" algn="l"/>
                <a:tab pos="4689475" algn="l"/>
                <a:tab pos="5520690" algn="l"/>
              </a:tabLst>
            </a:pPr>
            <a:r>
              <a:rPr sz="2750" spc="25" dirty="0">
                <a:latin typeface="Times New Roman"/>
                <a:cs typeface="Times New Roman"/>
              </a:rPr>
              <a:t>5	</a:t>
            </a:r>
            <a:r>
              <a:rPr sz="2750" i="1" spc="25" dirty="0">
                <a:latin typeface="Times New Roman"/>
                <a:cs typeface="Times New Roman"/>
              </a:rPr>
              <a:t>x	x	y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6220" y="3752850"/>
            <a:ext cx="8646160" cy="17278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spc="-15" dirty="0">
                <a:solidFill>
                  <a:srgbClr val="2E1BC6"/>
                </a:solidFill>
                <a:latin typeface="Carlito"/>
                <a:cs typeface="Carlito"/>
              </a:rPr>
              <a:t>is translated</a:t>
            </a:r>
            <a:r>
              <a:rPr sz="2750" spc="260" dirty="0">
                <a:solidFill>
                  <a:srgbClr val="2E1BC6"/>
                </a:solidFill>
                <a:latin typeface="Carlito"/>
                <a:cs typeface="Carlito"/>
              </a:rPr>
              <a:t> </a:t>
            </a:r>
            <a:r>
              <a:rPr sz="2750" spc="-5" dirty="0">
                <a:solidFill>
                  <a:srgbClr val="2E1BC6"/>
                </a:solidFill>
                <a:latin typeface="Carlito"/>
                <a:cs typeface="Carlito"/>
              </a:rPr>
              <a:t>to</a:t>
            </a:r>
            <a:endParaRPr sz="275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2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7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tabLst>
                <a:tab pos="5981065" algn="l"/>
              </a:tabLst>
            </a:pPr>
            <a:r>
              <a:rPr sz="2750" spc="-15" dirty="0">
                <a:solidFill>
                  <a:srgbClr val="B80000"/>
                </a:solidFill>
                <a:latin typeface="Carlito"/>
                <a:cs typeface="Carlito"/>
              </a:rPr>
              <a:t>result </a:t>
            </a:r>
            <a:r>
              <a:rPr sz="2750" spc="10" dirty="0">
                <a:solidFill>
                  <a:srgbClr val="B80000"/>
                </a:solidFill>
                <a:latin typeface="Carlito"/>
                <a:cs typeface="Carlito"/>
              </a:rPr>
              <a:t>= </a:t>
            </a:r>
            <a:r>
              <a:rPr sz="2750" dirty="0">
                <a:solidFill>
                  <a:srgbClr val="B80000"/>
                </a:solidFill>
                <a:latin typeface="Carlito"/>
                <a:cs typeface="Carlito"/>
              </a:rPr>
              <a:t>(3+4*x)/5</a:t>
            </a:r>
            <a:r>
              <a:rPr sz="2750" spc="465" dirty="0">
                <a:solidFill>
                  <a:srgbClr val="B80000"/>
                </a:solidFill>
                <a:latin typeface="Carlito"/>
                <a:cs typeface="Carlito"/>
              </a:rPr>
              <a:t> </a:t>
            </a:r>
            <a:r>
              <a:rPr sz="2750" spc="10" dirty="0">
                <a:solidFill>
                  <a:srgbClr val="B80000"/>
                </a:solidFill>
                <a:latin typeface="Carlito"/>
                <a:cs typeface="Carlito"/>
              </a:rPr>
              <a:t>–</a:t>
            </a:r>
            <a:r>
              <a:rPr sz="2750" spc="40" dirty="0">
                <a:solidFill>
                  <a:srgbClr val="B80000"/>
                </a:solidFill>
                <a:latin typeface="Carlito"/>
                <a:cs typeface="Carlito"/>
              </a:rPr>
              <a:t> </a:t>
            </a:r>
            <a:r>
              <a:rPr sz="2750" dirty="0">
                <a:solidFill>
                  <a:srgbClr val="B80000"/>
                </a:solidFill>
                <a:latin typeface="Carlito"/>
                <a:cs typeface="Carlito"/>
              </a:rPr>
              <a:t>(10*(y-5)*(a+b+c))/x	</a:t>
            </a:r>
            <a:r>
              <a:rPr sz="2750" spc="10" dirty="0">
                <a:solidFill>
                  <a:srgbClr val="B80000"/>
                </a:solidFill>
                <a:latin typeface="Carlito"/>
                <a:cs typeface="Carlito"/>
              </a:rPr>
              <a:t>+ </a:t>
            </a:r>
            <a:r>
              <a:rPr sz="2750" dirty="0">
                <a:solidFill>
                  <a:srgbClr val="B80000"/>
                </a:solidFill>
                <a:latin typeface="Carlito"/>
                <a:cs typeface="Carlito"/>
              </a:rPr>
              <a:t>9*(4/x </a:t>
            </a:r>
            <a:r>
              <a:rPr sz="2750" spc="10" dirty="0">
                <a:solidFill>
                  <a:srgbClr val="B80000"/>
                </a:solidFill>
                <a:latin typeface="Carlito"/>
                <a:cs typeface="Carlito"/>
              </a:rPr>
              <a:t>+</a:t>
            </a:r>
            <a:r>
              <a:rPr sz="2750" spc="85" dirty="0">
                <a:solidFill>
                  <a:srgbClr val="B80000"/>
                </a:solidFill>
                <a:latin typeface="Carlito"/>
                <a:cs typeface="Carlito"/>
              </a:rPr>
              <a:t> </a:t>
            </a:r>
            <a:r>
              <a:rPr sz="2750" dirty="0">
                <a:solidFill>
                  <a:srgbClr val="B80000"/>
                </a:solidFill>
                <a:latin typeface="Carlito"/>
                <a:cs typeface="Carlito"/>
              </a:rPr>
              <a:t>(9+x)/y)</a:t>
            </a:r>
            <a:endParaRPr sz="2750">
              <a:latin typeface="Carlito"/>
              <a:cs typeface="Carlito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1019175"/>
            <a:ext cx="9067800" cy="47625"/>
          </a:xfrm>
          <a:custGeom>
            <a:avLst/>
            <a:gdLst/>
            <a:ahLst/>
            <a:cxnLst/>
            <a:rect l="l" t="t" r="r" b="b"/>
            <a:pathLst>
              <a:path w="9067800" h="47625">
                <a:moveTo>
                  <a:pt x="9067800" y="0"/>
                </a:moveTo>
                <a:lnTo>
                  <a:pt x="0" y="0"/>
                </a:lnTo>
                <a:lnTo>
                  <a:pt x="0" y="47625"/>
                </a:lnTo>
                <a:lnTo>
                  <a:pt x="9067800" y="47625"/>
                </a:lnTo>
                <a:lnTo>
                  <a:pt x="9067800" y="0"/>
                </a:lnTo>
                <a:close/>
              </a:path>
            </a:pathLst>
          </a:custGeom>
          <a:solidFill>
            <a:srgbClr val="1737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31457" y="1225168"/>
            <a:ext cx="6910705" cy="483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31775" indent="-21971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32410" algn="l"/>
              </a:tabLst>
            </a:pPr>
            <a:r>
              <a:rPr sz="3000" spc="-20" dirty="0">
                <a:solidFill>
                  <a:srgbClr val="B80000"/>
                </a:solidFill>
                <a:latin typeface="Carlito"/>
                <a:cs typeface="Carlito"/>
              </a:rPr>
              <a:t>Convert following </a:t>
            </a:r>
            <a:r>
              <a:rPr sz="3000" spc="-15" dirty="0">
                <a:solidFill>
                  <a:srgbClr val="B80000"/>
                </a:solidFill>
                <a:latin typeface="Carlito"/>
                <a:cs typeface="Carlito"/>
              </a:rPr>
              <a:t>expression into </a:t>
            </a:r>
            <a:r>
              <a:rPr sz="3000" spc="-10" dirty="0">
                <a:solidFill>
                  <a:srgbClr val="B80000"/>
                </a:solidFill>
                <a:latin typeface="Carlito"/>
                <a:cs typeface="Carlito"/>
              </a:rPr>
              <a:t>C++</a:t>
            </a:r>
            <a:r>
              <a:rPr sz="3000" spc="145" dirty="0">
                <a:solidFill>
                  <a:srgbClr val="B80000"/>
                </a:solidFill>
                <a:latin typeface="Carlito"/>
                <a:cs typeface="Carlito"/>
              </a:rPr>
              <a:t> </a:t>
            </a:r>
            <a:r>
              <a:rPr sz="3000" dirty="0">
                <a:solidFill>
                  <a:srgbClr val="B80000"/>
                </a:solidFill>
                <a:latin typeface="Carlito"/>
                <a:cs typeface="Carlito"/>
              </a:rPr>
              <a:t>code</a:t>
            </a:r>
            <a:endParaRPr sz="3000">
              <a:latin typeface="Carlito"/>
              <a:cs typeface="Carlit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27417" y="2379344"/>
            <a:ext cx="1191895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1003300" algn="l"/>
              </a:tabLst>
            </a:pPr>
            <a:r>
              <a:rPr sz="2750" spc="10" dirty="0">
                <a:latin typeface="Carlito"/>
                <a:cs typeface="Carlito"/>
              </a:rPr>
              <a:t>r</a:t>
            </a:r>
            <a:r>
              <a:rPr sz="2750" spc="-20" dirty="0">
                <a:latin typeface="Carlito"/>
                <a:cs typeface="Carlito"/>
              </a:rPr>
              <a:t>e</a:t>
            </a:r>
            <a:r>
              <a:rPr sz="2750" spc="-30" dirty="0">
                <a:latin typeface="Carlito"/>
                <a:cs typeface="Carlito"/>
              </a:rPr>
              <a:t>s</a:t>
            </a:r>
            <a:r>
              <a:rPr sz="2750" spc="-20" dirty="0">
                <a:latin typeface="Carlito"/>
                <a:cs typeface="Carlito"/>
              </a:rPr>
              <a:t>u</a:t>
            </a:r>
            <a:r>
              <a:rPr sz="2750" spc="-35" dirty="0">
                <a:latin typeface="Carlito"/>
                <a:cs typeface="Carlito"/>
              </a:rPr>
              <a:t>l</a:t>
            </a:r>
            <a:r>
              <a:rPr sz="2750" spc="10" dirty="0">
                <a:latin typeface="Carlito"/>
                <a:cs typeface="Carlito"/>
              </a:rPr>
              <a:t>t</a:t>
            </a:r>
            <a:r>
              <a:rPr sz="2750" dirty="0">
                <a:latin typeface="Carlito"/>
                <a:cs typeface="Carlito"/>
              </a:rPr>
              <a:t>	</a:t>
            </a:r>
            <a:r>
              <a:rPr sz="2750" spc="10" dirty="0">
                <a:latin typeface="Carlito"/>
                <a:cs typeface="Carlito"/>
              </a:rPr>
              <a:t>=</a:t>
            </a:r>
            <a:endParaRPr sz="27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4359" y="193293"/>
            <a:ext cx="6885940" cy="6096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800" dirty="0"/>
              <a:t>Example: Converting</a:t>
            </a:r>
            <a:r>
              <a:rPr sz="3800" spc="-295" dirty="0"/>
              <a:t> </a:t>
            </a:r>
            <a:r>
              <a:rPr sz="3800" spc="-30" dirty="0"/>
              <a:t>Temperatures</a:t>
            </a:r>
            <a:endParaRPr sz="3800"/>
          </a:p>
        </p:txBody>
      </p:sp>
      <p:sp>
        <p:nvSpPr>
          <p:cNvPr id="3" name="object 3"/>
          <p:cNvSpPr txBox="1"/>
          <p:nvPr/>
        </p:nvSpPr>
        <p:spPr>
          <a:xfrm>
            <a:off x="79375" y="1149349"/>
            <a:ext cx="7832090" cy="10045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30"/>
              </a:spcBef>
            </a:pPr>
            <a:r>
              <a:rPr sz="3200" spc="5" dirty="0">
                <a:latin typeface="Carlito"/>
                <a:cs typeface="Carlito"/>
              </a:rPr>
              <a:t>- </a:t>
            </a:r>
            <a:r>
              <a:rPr sz="3200" spc="-15" dirty="0">
                <a:latin typeface="Carlito"/>
                <a:cs typeface="Carlito"/>
              </a:rPr>
              <a:t>Write </a:t>
            </a:r>
            <a:r>
              <a:rPr sz="3200" spc="10" dirty="0">
                <a:latin typeface="Carlito"/>
                <a:cs typeface="Carlito"/>
              </a:rPr>
              <a:t>a </a:t>
            </a:r>
            <a:r>
              <a:rPr sz="3200" spc="-5" dirty="0">
                <a:latin typeface="Carlito"/>
                <a:cs typeface="Carlito"/>
              </a:rPr>
              <a:t>program </a:t>
            </a:r>
            <a:r>
              <a:rPr sz="3200" spc="15" dirty="0">
                <a:latin typeface="Carlito"/>
                <a:cs typeface="Carlito"/>
              </a:rPr>
              <a:t>that </a:t>
            </a:r>
            <a:r>
              <a:rPr sz="3200" spc="-5" dirty="0">
                <a:latin typeface="Carlito"/>
                <a:cs typeface="Carlito"/>
              </a:rPr>
              <a:t>converts </a:t>
            </a:r>
            <a:r>
              <a:rPr sz="3200" spc="10" dirty="0">
                <a:latin typeface="Carlito"/>
                <a:cs typeface="Carlito"/>
              </a:rPr>
              <a:t>a </a:t>
            </a:r>
            <a:r>
              <a:rPr sz="3200" dirty="0">
                <a:solidFill>
                  <a:srgbClr val="2E1BC6"/>
                </a:solidFill>
                <a:latin typeface="Carlito"/>
                <a:cs typeface="Carlito"/>
              </a:rPr>
              <a:t>Fahrenheit</a:t>
            </a:r>
            <a:r>
              <a:rPr sz="3200" spc="-515" dirty="0">
                <a:solidFill>
                  <a:srgbClr val="2E1BC6"/>
                </a:solidFill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to </a:t>
            </a:r>
            <a:r>
              <a:rPr sz="3200" spc="-5" dirty="0">
                <a:solidFill>
                  <a:srgbClr val="2E1BC6"/>
                </a:solidFill>
                <a:latin typeface="Carlito"/>
                <a:cs typeface="Carlito"/>
              </a:rPr>
              <a:t> </a:t>
            </a:r>
            <a:r>
              <a:rPr sz="3200" spc="15" dirty="0">
                <a:solidFill>
                  <a:srgbClr val="2E1BC6"/>
                </a:solidFill>
                <a:latin typeface="Carlito"/>
                <a:cs typeface="Carlito"/>
              </a:rPr>
              <a:t>Celsius </a:t>
            </a:r>
            <a:r>
              <a:rPr sz="3200" spc="25" dirty="0">
                <a:latin typeface="Carlito"/>
                <a:cs typeface="Carlito"/>
              </a:rPr>
              <a:t>using </a:t>
            </a:r>
            <a:r>
              <a:rPr sz="3200" spc="10" dirty="0">
                <a:latin typeface="Carlito"/>
                <a:cs typeface="Carlito"/>
              </a:rPr>
              <a:t>the</a:t>
            </a:r>
            <a:r>
              <a:rPr sz="3200" spc="-305" dirty="0">
                <a:latin typeface="Carlito"/>
                <a:cs typeface="Carlito"/>
              </a:rPr>
              <a:t> </a:t>
            </a:r>
            <a:r>
              <a:rPr sz="3200" spc="5" dirty="0">
                <a:latin typeface="Carlito"/>
                <a:cs typeface="Carlito"/>
              </a:rPr>
              <a:t>formula: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56302" y="2625898"/>
            <a:ext cx="142875" cy="2990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00" spc="20" dirty="0">
                <a:latin typeface="Times New Roman"/>
                <a:cs typeface="Times New Roman"/>
              </a:rPr>
              <a:t>9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96018" y="2350694"/>
            <a:ext cx="4702810" cy="4940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3050" i="1" spc="60" dirty="0">
                <a:latin typeface="Times New Roman"/>
                <a:cs typeface="Times New Roman"/>
              </a:rPr>
              <a:t>celsius</a:t>
            </a:r>
            <a:r>
              <a:rPr sz="3050" i="1" spc="-345" dirty="0">
                <a:latin typeface="Times New Roman"/>
                <a:cs typeface="Times New Roman"/>
              </a:rPr>
              <a:t> </a:t>
            </a:r>
            <a:r>
              <a:rPr sz="3050" spc="55" dirty="0">
                <a:latin typeface="Symbol"/>
                <a:cs typeface="Symbol"/>
              </a:rPr>
              <a:t></a:t>
            </a:r>
            <a:r>
              <a:rPr sz="3050" spc="-135" dirty="0">
                <a:latin typeface="Times New Roman"/>
                <a:cs typeface="Times New Roman"/>
              </a:rPr>
              <a:t> </a:t>
            </a:r>
            <a:r>
              <a:rPr sz="3050" spc="35" dirty="0">
                <a:latin typeface="Times New Roman"/>
                <a:cs typeface="Times New Roman"/>
              </a:rPr>
              <a:t>(</a:t>
            </a:r>
            <a:r>
              <a:rPr sz="3050" spc="-480" dirty="0">
                <a:latin typeface="Times New Roman"/>
                <a:cs typeface="Times New Roman"/>
              </a:rPr>
              <a:t> </a:t>
            </a:r>
            <a:r>
              <a:rPr sz="2700" u="heavy" spc="30" baseline="3395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5</a:t>
            </a:r>
            <a:r>
              <a:rPr sz="2700" spc="-247" baseline="33950" dirty="0">
                <a:latin typeface="Times New Roman"/>
                <a:cs typeface="Times New Roman"/>
              </a:rPr>
              <a:t> </a:t>
            </a:r>
            <a:r>
              <a:rPr sz="3050" spc="60" dirty="0">
                <a:latin typeface="Times New Roman"/>
                <a:cs typeface="Times New Roman"/>
              </a:rPr>
              <a:t>)(</a:t>
            </a:r>
            <a:r>
              <a:rPr sz="3050" spc="-220" dirty="0">
                <a:latin typeface="Times New Roman"/>
                <a:cs typeface="Times New Roman"/>
              </a:rPr>
              <a:t> </a:t>
            </a:r>
            <a:r>
              <a:rPr sz="3050" i="1" spc="75" dirty="0">
                <a:latin typeface="Times New Roman"/>
                <a:cs typeface="Times New Roman"/>
              </a:rPr>
              <a:t>fahrenheit</a:t>
            </a:r>
            <a:r>
              <a:rPr sz="3050" spc="75" dirty="0">
                <a:latin typeface="Symbol"/>
                <a:cs typeface="Symbol"/>
              </a:rPr>
              <a:t></a:t>
            </a:r>
            <a:r>
              <a:rPr sz="3050" spc="-380" dirty="0">
                <a:latin typeface="Times New Roman"/>
                <a:cs typeface="Times New Roman"/>
              </a:rPr>
              <a:t> </a:t>
            </a:r>
            <a:r>
              <a:rPr sz="3050" spc="20" dirty="0">
                <a:latin typeface="Times New Roman"/>
                <a:cs typeface="Times New Roman"/>
              </a:rPr>
              <a:t>32)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1019175"/>
            <a:ext cx="9067800" cy="47625"/>
          </a:xfrm>
          <a:custGeom>
            <a:avLst/>
            <a:gdLst/>
            <a:ahLst/>
            <a:cxnLst/>
            <a:rect l="l" t="t" r="r" b="b"/>
            <a:pathLst>
              <a:path w="9067800" h="47625">
                <a:moveTo>
                  <a:pt x="9067800" y="0"/>
                </a:moveTo>
                <a:lnTo>
                  <a:pt x="0" y="0"/>
                </a:lnTo>
                <a:lnTo>
                  <a:pt x="0" y="47625"/>
                </a:lnTo>
                <a:lnTo>
                  <a:pt x="9067800" y="47625"/>
                </a:lnTo>
                <a:lnTo>
                  <a:pt x="9067800" y="0"/>
                </a:lnTo>
                <a:close/>
              </a:path>
            </a:pathLst>
          </a:custGeom>
          <a:solidFill>
            <a:srgbClr val="17375E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8659" y="285749"/>
            <a:ext cx="6983730" cy="4724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900" b="1" spc="10" dirty="0">
                <a:latin typeface="Carlito"/>
                <a:cs typeface="Carlito"/>
              </a:rPr>
              <a:t>Shorthand/Compound </a:t>
            </a:r>
            <a:r>
              <a:rPr sz="2900" b="1" spc="15" dirty="0">
                <a:latin typeface="Carlito"/>
                <a:cs typeface="Carlito"/>
              </a:rPr>
              <a:t>Assignment</a:t>
            </a:r>
            <a:r>
              <a:rPr sz="2900" b="1" spc="-475" dirty="0">
                <a:latin typeface="Carlito"/>
                <a:cs typeface="Carlito"/>
              </a:rPr>
              <a:t> </a:t>
            </a:r>
            <a:r>
              <a:rPr sz="2900" b="1" spc="5" dirty="0">
                <a:latin typeface="Carlito"/>
                <a:cs typeface="Carlito"/>
              </a:rPr>
              <a:t>Operators</a:t>
            </a:r>
            <a:endParaRPr sz="2900">
              <a:latin typeface="Carlito"/>
              <a:cs typeface="Carlito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93725" y="1486058"/>
          <a:ext cx="5573395" cy="40514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72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11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39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7258">
                <a:tc>
                  <a:txBody>
                    <a:bodyPr/>
                    <a:lstStyle/>
                    <a:p>
                      <a:pPr marL="31750">
                        <a:lnSpc>
                          <a:spcPts val="2855"/>
                        </a:lnSpc>
                      </a:pPr>
                      <a:r>
                        <a:rPr sz="3000" b="1" i="1" dirty="0">
                          <a:solidFill>
                            <a:srgbClr val="B80000"/>
                          </a:solidFill>
                          <a:latin typeface="Carlito"/>
                          <a:cs typeface="Carlito"/>
                        </a:rPr>
                        <a:t>Operator</a:t>
                      </a:r>
                      <a:endParaRPr sz="30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90195">
                        <a:lnSpc>
                          <a:spcPts val="2855"/>
                        </a:lnSpc>
                      </a:pPr>
                      <a:r>
                        <a:rPr sz="3000" b="1" i="1" spc="-15" dirty="0">
                          <a:solidFill>
                            <a:srgbClr val="B80000"/>
                          </a:solidFill>
                          <a:latin typeface="Carlito"/>
                          <a:cs typeface="Carlito"/>
                        </a:rPr>
                        <a:t>Example</a:t>
                      </a:r>
                      <a:endParaRPr sz="30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30504">
                        <a:lnSpc>
                          <a:spcPts val="2855"/>
                        </a:lnSpc>
                      </a:pPr>
                      <a:r>
                        <a:rPr sz="3000" b="1" i="1" spc="-5" dirty="0">
                          <a:solidFill>
                            <a:srgbClr val="B80000"/>
                          </a:solidFill>
                          <a:latin typeface="Carlito"/>
                          <a:cs typeface="Carlito"/>
                        </a:rPr>
                        <a:t>Equivalent</a:t>
                      </a:r>
                      <a:endParaRPr sz="30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3186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3200" spc="-25" dirty="0">
                          <a:latin typeface="Carlito"/>
                          <a:cs typeface="Carlito"/>
                        </a:rPr>
                        <a:t>+=</a:t>
                      </a:r>
                      <a:endParaRPr sz="3200">
                        <a:latin typeface="Carlito"/>
                        <a:cs typeface="Carlito"/>
                      </a:endParaRPr>
                    </a:p>
                  </a:txBody>
                  <a:tcPr marL="0" marR="0" marT="66675" marB="0"/>
                </a:tc>
                <a:tc>
                  <a:txBody>
                    <a:bodyPr/>
                    <a:lstStyle/>
                    <a:p>
                      <a:pPr marL="309245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3200" spc="5" dirty="0">
                          <a:latin typeface="Carlito"/>
                          <a:cs typeface="Carlito"/>
                        </a:rPr>
                        <a:t>i </a:t>
                      </a:r>
                      <a:r>
                        <a:rPr sz="3200" spc="-5" dirty="0">
                          <a:latin typeface="Carlito"/>
                          <a:cs typeface="Carlito"/>
                        </a:rPr>
                        <a:t>+= </a:t>
                      </a:r>
                      <a:r>
                        <a:rPr sz="3200" spc="15" dirty="0">
                          <a:latin typeface="Carlito"/>
                          <a:cs typeface="Carlito"/>
                        </a:rPr>
                        <a:t>8</a:t>
                      </a:r>
                      <a:endParaRPr sz="3200">
                        <a:latin typeface="Carlito"/>
                        <a:cs typeface="Carlito"/>
                      </a:endParaRPr>
                    </a:p>
                  </a:txBody>
                  <a:tcPr marL="0" marR="0" marT="66675" marB="0"/>
                </a:tc>
                <a:tc>
                  <a:txBody>
                    <a:bodyPr/>
                    <a:lstStyle/>
                    <a:p>
                      <a:pPr marL="335915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3200" spc="5" dirty="0">
                          <a:latin typeface="Carlito"/>
                          <a:cs typeface="Carlito"/>
                        </a:rPr>
                        <a:t>i </a:t>
                      </a:r>
                      <a:r>
                        <a:rPr sz="3200" spc="10" dirty="0">
                          <a:latin typeface="Carlito"/>
                          <a:cs typeface="Carlito"/>
                        </a:rPr>
                        <a:t>= </a:t>
                      </a:r>
                      <a:r>
                        <a:rPr sz="3200" spc="5" dirty="0">
                          <a:latin typeface="Carlito"/>
                          <a:cs typeface="Carlito"/>
                        </a:rPr>
                        <a:t>i </a:t>
                      </a:r>
                      <a:r>
                        <a:rPr sz="3200" spc="10" dirty="0">
                          <a:latin typeface="Carlito"/>
                          <a:cs typeface="Carlito"/>
                        </a:rPr>
                        <a:t>+</a:t>
                      </a:r>
                      <a:r>
                        <a:rPr sz="3200" spc="-8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3200" spc="15" dirty="0">
                          <a:latin typeface="Carlito"/>
                          <a:cs typeface="Carlito"/>
                        </a:rPr>
                        <a:t>8</a:t>
                      </a:r>
                      <a:endParaRPr sz="3200">
                        <a:latin typeface="Carlito"/>
                        <a:cs typeface="Carlito"/>
                      </a:endParaRPr>
                    </a:p>
                  </a:txBody>
                  <a:tcPr marL="0" marR="0" marT="6667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992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3200" dirty="0">
                          <a:latin typeface="Carlito"/>
                          <a:cs typeface="Carlito"/>
                        </a:rPr>
                        <a:t>-=</a:t>
                      </a:r>
                      <a:endParaRPr sz="3200">
                        <a:latin typeface="Carlito"/>
                        <a:cs typeface="Carlito"/>
                      </a:endParaRPr>
                    </a:p>
                  </a:txBody>
                  <a:tcPr marL="0" marR="0" marT="58419" marB="0"/>
                </a:tc>
                <a:tc>
                  <a:txBody>
                    <a:bodyPr/>
                    <a:lstStyle/>
                    <a:p>
                      <a:pPr marL="30924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3200" spc="5" dirty="0">
                          <a:latin typeface="Carlito"/>
                          <a:cs typeface="Carlito"/>
                        </a:rPr>
                        <a:t>f </a:t>
                      </a:r>
                      <a:r>
                        <a:rPr sz="3200" dirty="0">
                          <a:latin typeface="Carlito"/>
                          <a:cs typeface="Carlito"/>
                        </a:rPr>
                        <a:t>-=</a:t>
                      </a:r>
                      <a:r>
                        <a:rPr sz="3200" spc="-3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3200" spc="15" dirty="0">
                          <a:latin typeface="Carlito"/>
                          <a:cs typeface="Carlito"/>
                        </a:rPr>
                        <a:t>8.0</a:t>
                      </a:r>
                      <a:endParaRPr sz="3200">
                        <a:latin typeface="Carlito"/>
                        <a:cs typeface="Carlito"/>
                      </a:endParaRPr>
                    </a:p>
                  </a:txBody>
                  <a:tcPr marL="0" marR="0" marT="58419" marB="0"/>
                </a:tc>
                <a:tc>
                  <a:txBody>
                    <a:bodyPr/>
                    <a:lstStyle/>
                    <a:p>
                      <a:pPr marL="33591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3200" spc="5" dirty="0">
                          <a:latin typeface="Carlito"/>
                          <a:cs typeface="Carlito"/>
                        </a:rPr>
                        <a:t>f </a:t>
                      </a:r>
                      <a:r>
                        <a:rPr sz="3200" spc="10" dirty="0">
                          <a:latin typeface="Carlito"/>
                          <a:cs typeface="Carlito"/>
                        </a:rPr>
                        <a:t>= </a:t>
                      </a:r>
                      <a:r>
                        <a:rPr sz="3200" spc="5" dirty="0">
                          <a:latin typeface="Carlito"/>
                          <a:cs typeface="Carlito"/>
                        </a:rPr>
                        <a:t>f -</a:t>
                      </a:r>
                      <a:r>
                        <a:rPr sz="3200" spc="-114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3200" spc="15" dirty="0">
                          <a:latin typeface="Carlito"/>
                          <a:cs typeface="Carlito"/>
                        </a:rPr>
                        <a:t>8.0</a:t>
                      </a:r>
                      <a:endParaRPr sz="3200">
                        <a:latin typeface="Carlito"/>
                        <a:cs typeface="Carlito"/>
                      </a:endParaRPr>
                    </a:p>
                  </a:txBody>
                  <a:tcPr marL="0" marR="0" marT="58419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434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200" spc="-20" dirty="0">
                          <a:latin typeface="Carlito"/>
                          <a:cs typeface="Carlito"/>
                        </a:rPr>
                        <a:t>*=</a:t>
                      </a:r>
                      <a:endParaRPr sz="3200">
                        <a:latin typeface="Carlito"/>
                        <a:cs typeface="Carlito"/>
                      </a:endParaRPr>
                    </a:p>
                  </a:txBody>
                  <a:tcPr marL="0" marR="0" marT="63500" marB="0"/>
                </a:tc>
                <a:tc>
                  <a:txBody>
                    <a:bodyPr/>
                    <a:lstStyle/>
                    <a:p>
                      <a:pPr marL="30924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200" spc="5" dirty="0">
                          <a:latin typeface="Carlito"/>
                          <a:cs typeface="Carlito"/>
                        </a:rPr>
                        <a:t>i </a:t>
                      </a:r>
                      <a:r>
                        <a:rPr sz="3200" spc="-5" dirty="0">
                          <a:latin typeface="Carlito"/>
                          <a:cs typeface="Carlito"/>
                        </a:rPr>
                        <a:t>*=</a:t>
                      </a:r>
                      <a:r>
                        <a:rPr sz="3200" spc="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3200" spc="10" dirty="0">
                          <a:latin typeface="Carlito"/>
                          <a:cs typeface="Carlito"/>
                        </a:rPr>
                        <a:t>8</a:t>
                      </a:r>
                      <a:endParaRPr sz="3200">
                        <a:latin typeface="Carlito"/>
                        <a:cs typeface="Carlito"/>
                      </a:endParaRPr>
                    </a:p>
                  </a:txBody>
                  <a:tcPr marL="0" marR="0" marT="63500" marB="0"/>
                </a:tc>
                <a:tc>
                  <a:txBody>
                    <a:bodyPr/>
                    <a:lstStyle/>
                    <a:p>
                      <a:pPr marL="33591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200" spc="5" dirty="0">
                          <a:latin typeface="Carlito"/>
                          <a:cs typeface="Carlito"/>
                        </a:rPr>
                        <a:t>i </a:t>
                      </a:r>
                      <a:r>
                        <a:rPr sz="3200" spc="10" dirty="0">
                          <a:latin typeface="Carlito"/>
                          <a:cs typeface="Carlito"/>
                        </a:rPr>
                        <a:t>= </a:t>
                      </a:r>
                      <a:r>
                        <a:rPr sz="3200" spc="5" dirty="0">
                          <a:latin typeface="Carlito"/>
                          <a:cs typeface="Carlito"/>
                        </a:rPr>
                        <a:t>i </a:t>
                      </a:r>
                      <a:r>
                        <a:rPr sz="3200" spc="10" dirty="0">
                          <a:latin typeface="Carlito"/>
                          <a:cs typeface="Carlito"/>
                        </a:rPr>
                        <a:t>*</a:t>
                      </a:r>
                      <a:r>
                        <a:rPr sz="3200" spc="-8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3200" spc="10" dirty="0">
                          <a:latin typeface="Carlito"/>
                          <a:cs typeface="Carlito"/>
                        </a:rPr>
                        <a:t>8</a:t>
                      </a:r>
                      <a:endParaRPr sz="3200">
                        <a:latin typeface="Carlito"/>
                        <a:cs typeface="Carlito"/>
                      </a:endParaRPr>
                    </a:p>
                  </a:txBody>
                  <a:tcPr marL="0" marR="0" marT="6350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4417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3200" spc="40" dirty="0">
                          <a:latin typeface="Carlito"/>
                          <a:cs typeface="Carlito"/>
                        </a:rPr>
                        <a:t>/=</a:t>
                      </a:r>
                      <a:endParaRPr sz="3200">
                        <a:latin typeface="Carlito"/>
                        <a:cs typeface="Carlito"/>
                      </a:endParaRPr>
                    </a:p>
                  </a:txBody>
                  <a:tcPr marL="0" marR="0" marT="62865" marB="0"/>
                </a:tc>
                <a:tc>
                  <a:txBody>
                    <a:bodyPr/>
                    <a:lstStyle/>
                    <a:p>
                      <a:pPr marL="309245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3200" spc="5" dirty="0">
                          <a:latin typeface="Carlito"/>
                          <a:cs typeface="Carlito"/>
                        </a:rPr>
                        <a:t>i </a:t>
                      </a:r>
                      <a:r>
                        <a:rPr sz="3200" spc="25" dirty="0">
                          <a:latin typeface="Carlito"/>
                          <a:cs typeface="Carlito"/>
                        </a:rPr>
                        <a:t>/=</a:t>
                      </a:r>
                      <a:r>
                        <a:rPr sz="3200" spc="-7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3200" spc="15" dirty="0">
                          <a:latin typeface="Carlito"/>
                          <a:cs typeface="Carlito"/>
                        </a:rPr>
                        <a:t>8</a:t>
                      </a:r>
                      <a:endParaRPr sz="3200">
                        <a:latin typeface="Carlito"/>
                        <a:cs typeface="Carlito"/>
                      </a:endParaRPr>
                    </a:p>
                  </a:txBody>
                  <a:tcPr marL="0" marR="0" marT="62865" marB="0"/>
                </a:tc>
                <a:tc>
                  <a:txBody>
                    <a:bodyPr/>
                    <a:lstStyle/>
                    <a:p>
                      <a:pPr marL="335915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3200" spc="5" dirty="0">
                          <a:latin typeface="Carlito"/>
                          <a:cs typeface="Carlito"/>
                        </a:rPr>
                        <a:t>i </a:t>
                      </a:r>
                      <a:r>
                        <a:rPr sz="3200" spc="10" dirty="0">
                          <a:latin typeface="Carlito"/>
                          <a:cs typeface="Carlito"/>
                        </a:rPr>
                        <a:t>= </a:t>
                      </a:r>
                      <a:r>
                        <a:rPr sz="3200" spc="5" dirty="0">
                          <a:latin typeface="Carlito"/>
                          <a:cs typeface="Carlito"/>
                        </a:rPr>
                        <a:t>i </a:t>
                      </a:r>
                      <a:r>
                        <a:rPr sz="3200" spc="10" dirty="0">
                          <a:latin typeface="Carlito"/>
                          <a:cs typeface="Carlito"/>
                        </a:rPr>
                        <a:t>/</a:t>
                      </a:r>
                      <a:r>
                        <a:rPr sz="3200" spc="-10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3200" spc="15" dirty="0">
                          <a:latin typeface="Carlito"/>
                          <a:cs typeface="Carlito"/>
                        </a:rPr>
                        <a:t>8</a:t>
                      </a:r>
                      <a:endParaRPr sz="3200">
                        <a:latin typeface="Carlito"/>
                        <a:cs typeface="Carlito"/>
                      </a:endParaRPr>
                    </a:p>
                  </a:txBody>
                  <a:tcPr marL="0" marR="0" marT="6286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232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3200" spc="30" dirty="0">
                          <a:latin typeface="Carlito"/>
                          <a:cs typeface="Carlito"/>
                        </a:rPr>
                        <a:t>%=</a:t>
                      </a:r>
                      <a:endParaRPr sz="3200">
                        <a:latin typeface="Carlito"/>
                        <a:cs typeface="Carlito"/>
                      </a:endParaRPr>
                    </a:p>
                  </a:txBody>
                  <a:tcPr marL="0" marR="0" marT="62865" marB="0"/>
                </a:tc>
                <a:tc>
                  <a:txBody>
                    <a:bodyPr/>
                    <a:lstStyle/>
                    <a:p>
                      <a:pPr marL="309245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3200" spc="5" dirty="0">
                          <a:latin typeface="Carlito"/>
                          <a:cs typeface="Carlito"/>
                        </a:rPr>
                        <a:t>i </a:t>
                      </a:r>
                      <a:r>
                        <a:rPr sz="3200" spc="25" dirty="0">
                          <a:latin typeface="Carlito"/>
                          <a:cs typeface="Carlito"/>
                        </a:rPr>
                        <a:t>%=</a:t>
                      </a:r>
                      <a:r>
                        <a:rPr sz="3200" spc="-8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3200" spc="15" dirty="0">
                          <a:latin typeface="Carlito"/>
                          <a:cs typeface="Carlito"/>
                        </a:rPr>
                        <a:t>8</a:t>
                      </a:r>
                      <a:endParaRPr sz="3200">
                        <a:latin typeface="Carlito"/>
                        <a:cs typeface="Carlito"/>
                      </a:endParaRPr>
                    </a:p>
                  </a:txBody>
                  <a:tcPr marL="0" marR="0" marT="62865" marB="0"/>
                </a:tc>
                <a:tc>
                  <a:txBody>
                    <a:bodyPr/>
                    <a:lstStyle/>
                    <a:p>
                      <a:pPr marL="335915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3200" spc="5" dirty="0">
                          <a:latin typeface="Carlito"/>
                          <a:cs typeface="Carlito"/>
                        </a:rPr>
                        <a:t>i </a:t>
                      </a:r>
                      <a:r>
                        <a:rPr sz="3200" spc="10" dirty="0">
                          <a:latin typeface="Carlito"/>
                          <a:cs typeface="Carlito"/>
                        </a:rPr>
                        <a:t>= </a:t>
                      </a:r>
                      <a:r>
                        <a:rPr sz="3200" spc="5" dirty="0">
                          <a:latin typeface="Carlito"/>
                          <a:cs typeface="Carlito"/>
                        </a:rPr>
                        <a:t>i </a:t>
                      </a:r>
                      <a:r>
                        <a:rPr sz="3200" spc="20" dirty="0">
                          <a:latin typeface="Carlito"/>
                          <a:cs typeface="Carlito"/>
                        </a:rPr>
                        <a:t>%</a:t>
                      </a:r>
                      <a:r>
                        <a:rPr sz="3200" spc="-12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3200" spc="15" dirty="0">
                          <a:latin typeface="Carlito"/>
                          <a:cs typeface="Carlito"/>
                        </a:rPr>
                        <a:t>8</a:t>
                      </a:r>
                      <a:endParaRPr sz="3200">
                        <a:latin typeface="Carlito"/>
                        <a:cs typeface="Carlito"/>
                      </a:endParaRPr>
                    </a:p>
                  </a:txBody>
                  <a:tcPr marL="0" marR="0" marT="62865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0" y="1019175"/>
            <a:ext cx="9067800" cy="47625"/>
          </a:xfrm>
          <a:custGeom>
            <a:avLst/>
            <a:gdLst/>
            <a:ahLst/>
            <a:cxnLst/>
            <a:rect l="l" t="t" r="r" b="b"/>
            <a:pathLst>
              <a:path w="9067800" h="47625">
                <a:moveTo>
                  <a:pt x="9067800" y="0"/>
                </a:moveTo>
                <a:lnTo>
                  <a:pt x="0" y="0"/>
                </a:lnTo>
                <a:lnTo>
                  <a:pt x="0" y="47625"/>
                </a:lnTo>
                <a:lnTo>
                  <a:pt x="9067800" y="47625"/>
                </a:lnTo>
                <a:lnTo>
                  <a:pt x="9067800" y="0"/>
                </a:lnTo>
                <a:close/>
              </a:path>
            </a:pathLst>
          </a:custGeom>
          <a:solidFill>
            <a:srgbClr val="17375E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8634" y="161543"/>
            <a:ext cx="759587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15" dirty="0"/>
              <a:t>Increment </a:t>
            </a:r>
            <a:r>
              <a:rPr sz="3950" spc="5" dirty="0"/>
              <a:t>and </a:t>
            </a:r>
            <a:r>
              <a:rPr sz="3950" spc="-15" dirty="0"/>
              <a:t>Decrement</a:t>
            </a:r>
            <a:r>
              <a:rPr sz="3950" spc="465" dirty="0"/>
              <a:t> </a:t>
            </a:r>
            <a:r>
              <a:rPr sz="3950" spc="-30" dirty="0"/>
              <a:t>Operators</a:t>
            </a:r>
            <a:endParaRPr sz="395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12407" y="1323990"/>
          <a:ext cx="8554084" cy="452126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15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9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835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3605">
                <a:tc>
                  <a:txBody>
                    <a:bodyPr/>
                    <a:lstStyle/>
                    <a:p>
                      <a:pPr marL="31750">
                        <a:lnSpc>
                          <a:spcPts val="2280"/>
                        </a:lnSpc>
                      </a:pPr>
                      <a:r>
                        <a:rPr sz="2400" b="1" spc="-20" dirty="0">
                          <a:solidFill>
                            <a:srgbClr val="6F2F9F"/>
                          </a:solidFill>
                          <a:latin typeface="Carlito"/>
                          <a:cs typeface="Carlito"/>
                        </a:rPr>
                        <a:t>Operator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3030">
                        <a:lnSpc>
                          <a:spcPts val="2280"/>
                        </a:lnSpc>
                      </a:pPr>
                      <a:r>
                        <a:rPr sz="2400" b="1" dirty="0">
                          <a:solidFill>
                            <a:srgbClr val="6F2F9F"/>
                          </a:solidFill>
                          <a:latin typeface="Carlito"/>
                          <a:cs typeface="Carlito"/>
                        </a:rPr>
                        <a:t>Name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3530">
                        <a:lnSpc>
                          <a:spcPts val="2280"/>
                        </a:lnSpc>
                      </a:pPr>
                      <a:r>
                        <a:rPr sz="2400" b="1" spc="-10" dirty="0">
                          <a:solidFill>
                            <a:srgbClr val="6F2F9F"/>
                          </a:solidFill>
                          <a:latin typeface="Carlito"/>
                          <a:cs typeface="Carlito"/>
                        </a:rPr>
                        <a:t>Description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854">
                <a:tc>
                  <a:txBody>
                    <a:bodyPr/>
                    <a:lstStyle/>
                    <a:p>
                      <a:pPr marL="31750">
                        <a:lnSpc>
                          <a:spcPts val="2510"/>
                        </a:lnSpc>
                      </a:pPr>
                      <a:r>
                        <a:rPr sz="2400" b="1" dirty="0">
                          <a:latin typeface="Carlito"/>
                          <a:cs typeface="Carlito"/>
                        </a:rPr>
                        <a:t>++var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303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b="1" spc="5" dirty="0">
                          <a:latin typeface="Carlito"/>
                          <a:cs typeface="Carlito"/>
                        </a:rPr>
                        <a:t>preincrement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marL="30353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spc="10" dirty="0">
                          <a:latin typeface="Carlito"/>
                          <a:cs typeface="Carlito"/>
                        </a:rPr>
                        <a:t>The</a:t>
                      </a:r>
                      <a:r>
                        <a:rPr sz="1800" spc="-3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expression</a:t>
                      </a:r>
                      <a:r>
                        <a:rPr sz="1800" spc="-8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(++var)</a:t>
                      </a:r>
                      <a:r>
                        <a:rPr sz="1800" spc="2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5" dirty="0">
                          <a:latin typeface="Carlito"/>
                          <a:cs typeface="Carlito"/>
                        </a:rPr>
                        <a:t>increments</a:t>
                      </a:r>
                      <a:r>
                        <a:rPr sz="1800" spc="-7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u="sng" spc="15" dirty="0">
                          <a:uFill>
                            <a:solidFill>
                              <a:srgbClr val="000000"/>
                            </a:solidFill>
                          </a:uFill>
                          <a:latin typeface="Carlito"/>
                          <a:cs typeface="Carlito"/>
                        </a:rPr>
                        <a:t>var</a:t>
                      </a:r>
                      <a:r>
                        <a:rPr sz="1800" spc="-6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10" dirty="0">
                          <a:latin typeface="Carlito"/>
                          <a:cs typeface="Carlito"/>
                        </a:rPr>
                        <a:t>by</a:t>
                      </a:r>
                      <a:r>
                        <a:rPr sz="1800" spc="-3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1</a:t>
                      </a:r>
                      <a:r>
                        <a:rPr sz="1800" spc="-4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20" dirty="0">
                          <a:latin typeface="Carlito"/>
                          <a:cs typeface="Carlito"/>
                        </a:rPr>
                        <a:t>and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2857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81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3530">
                        <a:lnSpc>
                          <a:spcPts val="1900"/>
                        </a:lnSpc>
                      </a:pPr>
                      <a:r>
                        <a:rPr sz="1800" spc="15" dirty="0">
                          <a:latin typeface="Carlito"/>
                          <a:cs typeface="Carlito"/>
                        </a:rPr>
                        <a:t>evaluates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to </a:t>
                      </a:r>
                      <a:r>
                        <a:rPr sz="1800" spc="5" dirty="0">
                          <a:latin typeface="Carlito"/>
                          <a:cs typeface="Carlito"/>
                        </a:rPr>
                        <a:t>the </a:t>
                      </a:r>
                      <a:r>
                        <a:rPr sz="1800" i="1" spc="-25" dirty="0">
                          <a:latin typeface="Carlito"/>
                          <a:cs typeface="Carlito"/>
                        </a:rPr>
                        <a:t>new </a:t>
                      </a:r>
                      <a:r>
                        <a:rPr sz="1800" spc="20" dirty="0">
                          <a:latin typeface="Carlito"/>
                          <a:cs typeface="Carlito"/>
                        </a:rPr>
                        <a:t>value </a:t>
                      </a:r>
                      <a:r>
                        <a:rPr sz="1800" spc="15" dirty="0">
                          <a:latin typeface="Carlito"/>
                          <a:cs typeface="Carlito"/>
                        </a:rPr>
                        <a:t>in </a:t>
                      </a:r>
                      <a:r>
                        <a:rPr sz="1800" u="sng" spc="10" dirty="0">
                          <a:uFill>
                            <a:solidFill>
                              <a:srgbClr val="000000"/>
                            </a:solidFill>
                          </a:uFill>
                          <a:latin typeface="Carlito"/>
                          <a:cs typeface="Carlito"/>
                        </a:rPr>
                        <a:t>var</a:t>
                      </a:r>
                      <a:r>
                        <a:rPr sz="1800" spc="1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i="1" spc="-20" dirty="0">
                          <a:latin typeface="Carlito"/>
                          <a:cs typeface="Carlito"/>
                        </a:rPr>
                        <a:t>after </a:t>
                      </a:r>
                      <a:r>
                        <a:rPr sz="1800" spc="5" dirty="0">
                          <a:latin typeface="Carlito"/>
                          <a:cs typeface="Carlito"/>
                        </a:rPr>
                        <a:t>the</a:t>
                      </a:r>
                      <a:r>
                        <a:rPr sz="1800" spc="5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increment.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4238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805"/>
                        </a:spcBef>
                      </a:pPr>
                      <a:r>
                        <a:rPr sz="2400" b="1" spc="-5" dirty="0">
                          <a:latin typeface="Carlito"/>
                          <a:cs typeface="Carlito"/>
                        </a:rPr>
                        <a:t>var++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22923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marL="113030">
                        <a:lnSpc>
                          <a:spcPct val="100000"/>
                        </a:lnSpc>
                      </a:pPr>
                      <a:r>
                        <a:rPr sz="1800" b="1" spc="5" dirty="0">
                          <a:latin typeface="Carlito"/>
                          <a:cs typeface="Carlito"/>
                        </a:rPr>
                        <a:t>postincrement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marL="303530">
                        <a:lnSpc>
                          <a:spcPct val="100000"/>
                        </a:lnSpc>
                      </a:pPr>
                      <a:r>
                        <a:rPr sz="1800" spc="10" dirty="0">
                          <a:latin typeface="Carlito"/>
                          <a:cs typeface="Carlito"/>
                        </a:rPr>
                        <a:t>The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expression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(var++) </a:t>
                      </a:r>
                      <a:r>
                        <a:rPr sz="1800" spc="15" dirty="0">
                          <a:latin typeface="Carlito"/>
                          <a:cs typeface="Carlito"/>
                        </a:rPr>
                        <a:t>evaluates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to </a:t>
                      </a:r>
                      <a:r>
                        <a:rPr sz="1800" spc="5" dirty="0">
                          <a:latin typeface="Carlito"/>
                          <a:cs typeface="Carlito"/>
                        </a:rPr>
                        <a:t>the</a:t>
                      </a:r>
                      <a:r>
                        <a:rPr sz="1800" spc="-26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i="1" spc="-10" dirty="0">
                          <a:latin typeface="Carlito"/>
                          <a:cs typeface="Carlito"/>
                        </a:rPr>
                        <a:t>original </a:t>
                      </a:r>
                      <a:r>
                        <a:rPr sz="1800" spc="20" dirty="0">
                          <a:latin typeface="Carlito"/>
                          <a:cs typeface="Carlito"/>
                        </a:rPr>
                        <a:t>value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571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803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3530">
                        <a:lnSpc>
                          <a:spcPts val="1900"/>
                        </a:lnSpc>
                      </a:pPr>
                      <a:r>
                        <a:rPr sz="1800" spc="15" dirty="0">
                          <a:latin typeface="Carlito"/>
                          <a:cs typeface="Carlito"/>
                        </a:rPr>
                        <a:t>in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u="sng" spc="10" dirty="0">
                          <a:uFill>
                            <a:solidFill>
                              <a:srgbClr val="000000"/>
                            </a:solidFill>
                          </a:uFill>
                          <a:latin typeface="Carlito"/>
                          <a:cs typeface="Carlito"/>
                        </a:rPr>
                        <a:t>var</a:t>
                      </a:r>
                      <a:r>
                        <a:rPr sz="1800" spc="-13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15" dirty="0">
                          <a:latin typeface="Carlito"/>
                          <a:cs typeface="Carlito"/>
                        </a:rPr>
                        <a:t>and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increments</a:t>
                      </a:r>
                      <a:r>
                        <a:rPr sz="1800" spc="-4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u="sng" spc="10" dirty="0">
                          <a:uFill>
                            <a:solidFill>
                              <a:srgbClr val="000000"/>
                            </a:solidFill>
                          </a:uFill>
                          <a:latin typeface="Carlito"/>
                          <a:cs typeface="Carlito"/>
                        </a:rPr>
                        <a:t>var</a:t>
                      </a:r>
                      <a:r>
                        <a:rPr sz="1800" spc="-13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10" dirty="0">
                          <a:latin typeface="Carlito"/>
                          <a:cs typeface="Carlito"/>
                        </a:rPr>
                        <a:t>by</a:t>
                      </a:r>
                      <a:r>
                        <a:rPr sz="1800" spc="-2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1.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92029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805"/>
                        </a:spcBef>
                      </a:pPr>
                      <a:r>
                        <a:rPr sz="2400" b="1" u="heavy" spc="5" dirty="0">
                          <a:uFill>
                            <a:solidFill>
                              <a:srgbClr val="000000"/>
                            </a:solidFill>
                          </a:uFill>
                          <a:latin typeface="Carlito"/>
                          <a:cs typeface="Carlito"/>
                        </a:rPr>
                        <a:t>--var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22923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marL="113030">
                        <a:lnSpc>
                          <a:spcPct val="100000"/>
                        </a:lnSpc>
                      </a:pPr>
                      <a:r>
                        <a:rPr sz="1800" b="1" spc="5" dirty="0">
                          <a:latin typeface="Carlito"/>
                          <a:cs typeface="Carlito"/>
                        </a:rPr>
                        <a:t>predecrement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marL="303530" marR="24130">
                        <a:lnSpc>
                          <a:spcPct val="107700"/>
                        </a:lnSpc>
                        <a:spcBef>
                          <a:spcPts val="5"/>
                        </a:spcBef>
                      </a:pPr>
                      <a:r>
                        <a:rPr sz="1800" spc="10" dirty="0">
                          <a:latin typeface="Carlito"/>
                          <a:cs typeface="Carlito"/>
                        </a:rPr>
                        <a:t>The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expression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(--var)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decrements </a:t>
                      </a:r>
                      <a:r>
                        <a:rPr sz="1800" u="sng" spc="15" dirty="0">
                          <a:uFill>
                            <a:solidFill>
                              <a:srgbClr val="000000"/>
                            </a:solidFill>
                          </a:uFill>
                          <a:latin typeface="Carlito"/>
                          <a:cs typeface="Carlito"/>
                        </a:rPr>
                        <a:t>var</a:t>
                      </a:r>
                      <a:r>
                        <a:rPr sz="1800" spc="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10" dirty="0">
                          <a:latin typeface="Carlito"/>
                          <a:cs typeface="Carlito"/>
                        </a:rPr>
                        <a:t>by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1 </a:t>
                      </a:r>
                      <a:r>
                        <a:rPr sz="1800" spc="20" dirty="0">
                          <a:latin typeface="Carlito"/>
                          <a:cs typeface="Carlito"/>
                        </a:rPr>
                        <a:t>and  </a:t>
                      </a:r>
                      <a:r>
                        <a:rPr sz="1800" spc="15" dirty="0">
                          <a:latin typeface="Carlito"/>
                          <a:cs typeface="Carlito"/>
                        </a:rPr>
                        <a:t>evaluates</a:t>
                      </a:r>
                      <a:r>
                        <a:rPr sz="1800" spc="-22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to</a:t>
                      </a:r>
                      <a:r>
                        <a:rPr sz="1800" spc="5" dirty="0">
                          <a:latin typeface="Carlito"/>
                          <a:cs typeface="Carlito"/>
                        </a:rPr>
                        <a:t> the</a:t>
                      </a:r>
                      <a:r>
                        <a:rPr sz="1800" spc="-3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i="1" spc="-25" dirty="0">
                          <a:latin typeface="Carlito"/>
                          <a:cs typeface="Carlito"/>
                        </a:rPr>
                        <a:t>new</a:t>
                      </a:r>
                      <a:r>
                        <a:rPr sz="1800" i="1" spc="3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20" dirty="0">
                          <a:latin typeface="Carlito"/>
                          <a:cs typeface="Carlito"/>
                        </a:rPr>
                        <a:t>value</a:t>
                      </a:r>
                      <a:r>
                        <a:rPr sz="1800" spc="-10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15" dirty="0">
                          <a:latin typeface="Carlito"/>
                          <a:cs typeface="Carlito"/>
                        </a:rPr>
                        <a:t>in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u="sng" spc="10" dirty="0">
                          <a:uFill>
                            <a:solidFill>
                              <a:srgbClr val="000000"/>
                            </a:solidFill>
                          </a:uFill>
                          <a:latin typeface="Carlito"/>
                          <a:cs typeface="Carlito"/>
                        </a:rPr>
                        <a:t>var</a:t>
                      </a:r>
                      <a:r>
                        <a:rPr sz="1800" spc="-13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i="1" spc="-20" dirty="0">
                          <a:latin typeface="Carlito"/>
                          <a:cs typeface="Carlito"/>
                        </a:rPr>
                        <a:t>after</a:t>
                      </a:r>
                      <a:r>
                        <a:rPr sz="1800" i="1" spc="10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5" dirty="0">
                          <a:latin typeface="Carlito"/>
                          <a:cs typeface="Carlito"/>
                        </a:rPr>
                        <a:t>the</a:t>
                      </a:r>
                      <a:r>
                        <a:rPr sz="1800" spc="-2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decrement.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635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4523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805"/>
                        </a:spcBef>
                      </a:pPr>
                      <a:r>
                        <a:rPr sz="2400" b="1" u="heavy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Carlito"/>
                          <a:cs typeface="Carlito"/>
                        </a:rPr>
                        <a:t>var--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22923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marL="11303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postdecrement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marL="30353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10" dirty="0">
                          <a:latin typeface="Carlito"/>
                          <a:cs typeface="Carlito"/>
                        </a:rPr>
                        <a:t>The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expression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(var--) </a:t>
                      </a:r>
                      <a:r>
                        <a:rPr sz="1800" spc="15" dirty="0">
                          <a:latin typeface="Carlito"/>
                          <a:cs typeface="Carlito"/>
                        </a:rPr>
                        <a:t>evaluates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to </a:t>
                      </a:r>
                      <a:r>
                        <a:rPr sz="1800" spc="5" dirty="0">
                          <a:latin typeface="Carlito"/>
                          <a:cs typeface="Carlito"/>
                        </a:rPr>
                        <a:t>the </a:t>
                      </a:r>
                      <a:r>
                        <a:rPr sz="1800" i="1" spc="-10" dirty="0">
                          <a:latin typeface="Carlito"/>
                          <a:cs typeface="Carlito"/>
                        </a:rPr>
                        <a:t>original</a:t>
                      </a:r>
                      <a:r>
                        <a:rPr sz="1800" i="1" spc="-27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20" dirty="0">
                          <a:latin typeface="Carlito"/>
                          <a:cs typeface="Carlito"/>
                        </a:rPr>
                        <a:t>value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5715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28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3530">
                        <a:lnSpc>
                          <a:spcPts val="1889"/>
                        </a:lnSpc>
                      </a:pPr>
                      <a:r>
                        <a:rPr sz="1800" spc="15" dirty="0">
                          <a:latin typeface="Carlito"/>
                          <a:cs typeface="Carlito"/>
                        </a:rPr>
                        <a:t>in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u="sng" spc="10" dirty="0">
                          <a:uFill>
                            <a:solidFill>
                              <a:srgbClr val="000000"/>
                            </a:solidFill>
                          </a:uFill>
                          <a:latin typeface="Carlito"/>
                          <a:cs typeface="Carlito"/>
                        </a:rPr>
                        <a:t>var</a:t>
                      </a:r>
                      <a:r>
                        <a:rPr sz="1800" spc="-13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15" dirty="0">
                          <a:latin typeface="Carlito"/>
                          <a:cs typeface="Carlito"/>
                        </a:rPr>
                        <a:t>and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decrements</a:t>
                      </a:r>
                      <a:r>
                        <a:rPr sz="1800" spc="-5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u="sng" spc="10" dirty="0">
                          <a:uFill>
                            <a:solidFill>
                              <a:srgbClr val="000000"/>
                            </a:solidFill>
                          </a:uFill>
                          <a:latin typeface="Carlito"/>
                          <a:cs typeface="Carlito"/>
                        </a:rPr>
                        <a:t>var</a:t>
                      </a:r>
                      <a:r>
                        <a:rPr sz="1800" spc="-5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10" dirty="0">
                          <a:latin typeface="Carlito"/>
                          <a:cs typeface="Carlito"/>
                        </a:rPr>
                        <a:t>by</a:t>
                      </a:r>
                      <a:r>
                        <a:rPr sz="1800" spc="-2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1.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0" y="1019175"/>
            <a:ext cx="9067800" cy="47625"/>
          </a:xfrm>
          <a:custGeom>
            <a:avLst/>
            <a:gdLst/>
            <a:ahLst/>
            <a:cxnLst/>
            <a:rect l="l" t="t" r="r" b="b"/>
            <a:pathLst>
              <a:path w="9067800" h="47625">
                <a:moveTo>
                  <a:pt x="9067800" y="0"/>
                </a:moveTo>
                <a:lnTo>
                  <a:pt x="0" y="0"/>
                </a:lnTo>
                <a:lnTo>
                  <a:pt x="0" y="47625"/>
                </a:lnTo>
                <a:lnTo>
                  <a:pt x="9067800" y="47625"/>
                </a:lnTo>
                <a:lnTo>
                  <a:pt x="9067800" y="0"/>
                </a:lnTo>
                <a:close/>
              </a:path>
            </a:pathLst>
          </a:custGeom>
          <a:solidFill>
            <a:srgbClr val="17375E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654" y="224155"/>
            <a:ext cx="8404225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10" dirty="0"/>
              <a:t>Increment </a:t>
            </a:r>
            <a:r>
              <a:rPr spc="5" dirty="0"/>
              <a:t>and </a:t>
            </a:r>
            <a:r>
              <a:rPr spc="-15" dirty="0"/>
              <a:t>Decrement</a:t>
            </a:r>
            <a:r>
              <a:rPr spc="-25" dirty="0"/>
              <a:t> Operators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1019175"/>
            <a:ext cx="9067800" cy="47625"/>
          </a:xfrm>
          <a:custGeom>
            <a:avLst/>
            <a:gdLst/>
            <a:ahLst/>
            <a:cxnLst/>
            <a:rect l="l" t="t" r="r" b="b"/>
            <a:pathLst>
              <a:path w="9067800" h="47625">
                <a:moveTo>
                  <a:pt x="9067800" y="0"/>
                </a:moveTo>
                <a:lnTo>
                  <a:pt x="0" y="0"/>
                </a:lnTo>
                <a:lnTo>
                  <a:pt x="0" y="47625"/>
                </a:lnTo>
                <a:lnTo>
                  <a:pt x="9067800" y="47625"/>
                </a:lnTo>
                <a:lnTo>
                  <a:pt x="9067800" y="0"/>
                </a:lnTo>
                <a:close/>
              </a:path>
            </a:pathLst>
          </a:custGeom>
          <a:solidFill>
            <a:srgbClr val="1737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55257" y="1053718"/>
            <a:ext cx="4768215" cy="52717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6235" algn="l"/>
              </a:tabLst>
            </a:pPr>
            <a:r>
              <a:rPr sz="3600" spc="-35" dirty="0">
                <a:solidFill>
                  <a:srgbClr val="2E1BC6"/>
                </a:solidFill>
                <a:latin typeface="Carlito"/>
                <a:cs typeface="Carlito"/>
              </a:rPr>
              <a:t>Evaluate </a:t>
            </a:r>
            <a:r>
              <a:rPr sz="3600" spc="-10" dirty="0">
                <a:solidFill>
                  <a:srgbClr val="2E1BC6"/>
                </a:solidFill>
                <a:latin typeface="Carlito"/>
                <a:cs typeface="Carlito"/>
              </a:rPr>
              <a:t>the</a:t>
            </a:r>
            <a:r>
              <a:rPr sz="3600" spc="-15" dirty="0">
                <a:solidFill>
                  <a:srgbClr val="2E1BC6"/>
                </a:solidFill>
                <a:latin typeface="Carlito"/>
                <a:cs typeface="Carlito"/>
              </a:rPr>
              <a:t> </a:t>
            </a:r>
            <a:r>
              <a:rPr sz="3600" spc="-10" dirty="0">
                <a:solidFill>
                  <a:srgbClr val="2E1BC6"/>
                </a:solidFill>
                <a:latin typeface="Carlito"/>
                <a:cs typeface="Carlito"/>
              </a:rPr>
              <a:t>followings:</a:t>
            </a:r>
            <a:endParaRPr sz="36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550" dirty="0">
              <a:latin typeface="Carlito"/>
              <a:cs typeface="Carlito"/>
            </a:endParaRPr>
          </a:p>
          <a:p>
            <a:pPr marL="469900">
              <a:lnSpc>
                <a:spcPct val="100000"/>
              </a:lnSpc>
            </a:pPr>
            <a:r>
              <a:rPr sz="3350" spc="5" dirty="0">
                <a:latin typeface="Carlito"/>
                <a:cs typeface="Carlito"/>
              </a:rPr>
              <a:t>int </a:t>
            </a:r>
            <a:r>
              <a:rPr sz="3350" spc="-15" dirty="0">
                <a:latin typeface="Carlito"/>
                <a:cs typeface="Carlito"/>
              </a:rPr>
              <a:t>val </a:t>
            </a:r>
            <a:r>
              <a:rPr sz="3350" spc="10" dirty="0">
                <a:latin typeface="Carlito"/>
                <a:cs typeface="Carlito"/>
              </a:rPr>
              <a:t>=</a:t>
            </a:r>
            <a:r>
              <a:rPr sz="3350" spc="60" dirty="0">
                <a:latin typeface="Carlito"/>
                <a:cs typeface="Carlito"/>
              </a:rPr>
              <a:t> </a:t>
            </a:r>
            <a:r>
              <a:rPr sz="3350" spc="15" dirty="0">
                <a:latin typeface="Carlito"/>
                <a:cs typeface="Carlito"/>
              </a:rPr>
              <a:t>10;</a:t>
            </a:r>
            <a:endParaRPr sz="3350" dirty="0">
              <a:latin typeface="Carlito"/>
              <a:cs typeface="Carlito"/>
            </a:endParaRPr>
          </a:p>
          <a:p>
            <a:pPr marL="469900" marR="74295">
              <a:lnSpc>
                <a:spcPct val="100899"/>
              </a:lnSpc>
              <a:spcBef>
                <a:spcPts val="75"/>
              </a:spcBef>
              <a:tabLst>
                <a:tab pos="2977515" algn="l"/>
              </a:tabLst>
            </a:pPr>
            <a:r>
              <a:rPr sz="3350" spc="5" dirty="0">
                <a:latin typeface="Carlito"/>
                <a:cs typeface="Carlito"/>
              </a:rPr>
              <a:t>int </a:t>
            </a:r>
            <a:r>
              <a:rPr sz="3350" spc="-5" dirty="0">
                <a:latin typeface="Carlito"/>
                <a:cs typeface="Carlito"/>
              </a:rPr>
              <a:t>result </a:t>
            </a:r>
            <a:r>
              <a:rPr sz="3350" spc="10" dirty="0">
                <a:latin typeface="Carlito"/>
                <a:cs typeface="Carlito"/>
              </a:rPr>
              <a:t>= </a:t>
            </a:r>
            <a:r>
              <a:rPr sz="3350" spc="20" dirty="0">
                <a:latin typeface="Carlito"/>
                <a:cs typeface="Carlito"/>
              </a:rPr>
              <a:t>10 </a:t>
            </a:r>
            <a:r>
              <a:rPr sz="3350" spc="10" dirty="0">
                <a:latin typeface="Carlito"/>
                <a:cs typeface="Carlito"/>
              </a:rPr>
              <a:t>* </a:t>
            </a:r>
            <a:r>
              <a:rPr sz="3350" spc="-25" dirty="0">
                <a:latin typeface="Carlito"/>
                <a:cs typeface="Carlito"/>
              </a:rPr>
              <a:t>val++;  </a:t>
            </a:r>
            <a:r>
              <a:rPr sz="3350" spc="10" dirty="0">
                <a:latin typeface="Carlito"/>
                <a:cs typeface="Carlito"/>
              </a:rPr>
              <a:t>c</a:t>
            </a:r>
            <a:r>
              <a:rPr sz="3350" spc="30" dirty="0">
                <a:latin typeface="Carlito"/>
                <a:cs typeface="Carlito"/>
              </a:rPr>
              <a:t>o</a:t>
            </a:r>
            <a:r>
              <a:rPr sz="3350" spc="35" dirty="0">
                <a:latin typeface="Carlito"/>
                <a:cs typeface="Carlito"/>
              </a:rPr>
              <a:t>u</a:t>
            </a:r>
            <a:r>
              <a:rPr sz="3350" spc="5" dirty="0">
                <a:latin typeface="Carlito"/>
                <a:cs typeface="Carlito"/>
              </a:rPr>
              <a:t>t</a:t>
            </a:r>
            <a:r>
              <a:rPr sz="3350" spc="-25" dirty="0">
                <a:latin typeface="Carlito"/>
                <a:cs typeface="Carlito"/>
              </a:rPr>
              <a:t>&lt;&lt;</a:t>
            </a:r>
            <a:r>
              <a:rPr sz="3350" spc="-95" dirty="0">
                <a:latin typeface="Carlito"/>
                <a:cs typeface="Carlito"/>
              </a:rPr>
              <a:t>v</a:t>
            </a:r>
            <a:r>
              <a:rPr sz="3350" spc="40" dirty="0">
                <a:latin typeface="Carlito"/>
                <a:cs typeface="Carlito"/>
              </a:rPr>
              <a:t>a</a:t>
            </a:r>
            <a:r>
              <a:rPr sz="3350" spc="-20" dirty="0">
                <a:latin typeface="Carlito"/>
                <a:cs typeface="Carlito"/>
              </a:rPr>
              <a:t>l</a:t>
            </a:r>
            <a:r>
              <a:rPr sz="3350" spc="-25" dirty="0">
                <a:latin typeface="Carlito"/>
                <a:cs typeface="Carlito"/>
              </a:rPr>
              <a:t>&lt;&lt;</a:t>
            </a:r>
            <a:r>
              <a:rPr sz="3350" spc="10" dirty="0">
                <a:latin typeface="Carlito"/>
                <a:cs typeface="Carlito"/>
              </a:rPr>
              <a:t>“</a:t>
            </a:r>
            <a:r>
              <a:rPr sz="3350" dirty="0">
                <a:latin typeface="Carlito"/>
                <a:cs typeface="Carlito"/>
              </a:rPr>
              <a:t>	</a:t>
            </a:r>
            <a:r>
              <a:rPr sz="3350" spc="15" dirty="0">
                <a:latin typeface="Carlito"/>
                <a:cs typeface="Carlito"/>
              </a:rPr>
              <a:t>“</a:t>
            </a:r>
            <a:r>
              <a:rPr sz="3350" spc="-25" dirty="0">
                <a:latin typeface="Carlito"/>
                <a:cs typeface="Carlito"/>
              </a:rPr>
              <a:t>&lt;&lt;</a:t>
            </a:r>
            <a:r>
              <a:rPr sz="3350" spc="-40" dirty="0">
                <a:latin typeface="Carlito"/>
                <a:cs typeface="Carlito"/>
              </a:rPr>
              <a:t>r</a:t>
            </a:r>
            <a:r>
              <a:rPr sz="3350" spc="-20" dirty="0">
                <a:latin typeface="Carlito"/>
                <a:cs typeface="Carlito"/>
              </a:rPr>
              <a:t>e</a:t>
            </a:r>
            <a:r>
              <a:rPr sz="3350" spc="35" dirty="0">
                <a:latin typeface="Carlito"/>
                <a:cs typeface="Carlito"/>
              </a:rPr>
              <a:t>su</a:t>
            </a:r>
            <a:r>
              <a:rPr sz="3350" spc="-20" dirty="0">
                <a:latin typeface="Carlito"/>
                <a:cs typeface="Carlito"/>
              </a:rPr>
              <a:t>l</a:t>
            </a:r>
            <a:r>
              <a:rPr sz="3350" spc="5" dirty="0">
                <a:latin typeface="Carlito"/>
                <a:cs typeface="Carlito"/>
              </a:rPr>
              <a:t>t;</a:t>
            </a:r>
            <a:endParaRPr sz="335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34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300" dirty="0">
              <a:latin typeface="Carlito"/>
              <a:cs typeface="Carlito"/>
            </a:endParaRPr>
          </a:p>
          <a:p>
            <a:pPr marL="469900">
              <a:lnSpc>
                <a:spcPct val="100000"/>
              </a:lnSpc>
            </a:pPr>
            <a:r>
              <a:rPr sz="3350" spc="5" dirty="0">
                <a:latin typeface="Carlito"/>
                <a:cs typeface="Carlito"/>
              </a:rPr>
              <a:t>int </a:t>
            </a:r>
            <a:r>
              <a:rPr sz="3350" spc="-15" dirty="0">
                <a:latin typeface="Carlito"/>
                <a:cs typeface="Carlito"/>
              </a:rPr>
              <a:t>val </a:t>
            </a:r>
            <a:r>
              <a:rPr sz="3350" spc="10" dirty="0">
                <a:latin typeface="Carlito"/>
                <a:cs typeface="Carlito"/>
              </a:rPr>
              <a:t>=</a:t>
            </a:r>
            <a:r>
              <a:rPr sz="3350" spc="65" dirty="0">
                <a:latin typeface="Carlito"/>
                <a:cs typeface="Carlito"/>
              </a:rPr>
              <a:t> </a:t>
            </a:r>
            <a:r>
              <a:rPr sz="3350" spc="15" dirty="0">
                <a:latin typeface="Carlito"/>
                <a:cs typeface="Carlito"/>
              </a:rPr>
              <a:t>10;</a:t>
            </a:r>
            <a:endParaRPr sz="3350" dirty="0">
              <a:latin typeface="Carlito"/>
              <a:cs typeface="Carlito"/>
            </a:endParaRPr>
          </a:p>
          <a:p>
            <a:pPr marL="469900" marR="170180">
              <a:lnSpc>
                <a:spcPct val="100899"/>
              </a:lnSpc>
              <a:spcBef>
                <a:spcPts val="75"/>
              </a:spcBef>
            </a:pPr>
            <a:r>
              <a:rPr sz="3350" spc="5" dirty="0">
                <a:latin typeface="Carlito"/>
                <a:cs typeface="Carlito"/>
              </a:rPr>
              <a:t>int </a:t>
            </a:r>
            <a:r>
              <a:rPr sz="3350" spc="-5" dirty="0">
                <a:latin typeface="Carlito"/>
                <a:cs typeface="Carlito"/>
              </a:rPr>
              <a:t>result </a:t>
            </a:r>
            <a:r>
              <a:rPr sz="3350" spc="10" dirty="0">
                <a:latin typeface="Carlito"/>
                <a:cs typeface="Carlito"/>
              </a:rPr>
              <a:t>= </a:t>
            </a:r>
            <a:r>
              <a:rPr sz="3350" spc="20" dirty="0">
                <a:latin typeface="Carlito"/>
                <a:cs typeface="Carlito"/>
              </a:rPr>
              <a:t>10 </a:t>
            </a:r>
            <a:r>
              <a:rPr sz="3350" spc="10" dirty="0">
                <a:latin typeface="Carlito"/>
                <a:cs typeface="Carlito"/>
              </a:rPr>
              <a:t>* </a:t>
            </a:r>
            <a:r>
              <a:rPr sz="3350" spc="-15" dirty="0">
                <a:latin typeface="Carlito"/>
                <a:cs typeface="Carlito"/>
              </a:rPr>
              <a:t>++val;  </a:t>
            </a:r>
            <a:r>
              <a:rPr sz="3350" spc="-5" dirty="0">
                <a:latin typeface="Carlito"/>
                <a:cs typeface="Carlito"/>
              </a:rPr>
              <a:t>cout&lt;&lt;val&lt;&lt;“</a:t>
            </a:r>
            <a:r>
              <a:rPr sz="3350" spc="180" dirty="0">
                <a:latin typeface="Carlito"/>
                <a:cs typeface="Carlito"/>
              </a:rPr>
              <a:t> </a:t>
            </a:r>
            <a:r>
              <a:rPr sz="3350" spc="-5" dirty="0">
                <a:latin typeface="Carlito"/>
                <a:cs typeface="Carlito"/>
              </a:rPr>
              <a:t>“&lt;&lt;result;</a:t>
            </a:r>
            <a:endParaRPr sz="335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2092" y="1302448"/>
            <a:ext cx="8430260" cy="33502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>
              <a:lnSpc>
                <a:spcPts val="3829"/>
              </a:lnSpc>
              <a:spcBef>
                <a:spcPts val="260"/>
              </a:spcBef>
            </a:pPr>
            <a:r>
              <a:rPr sz="3200" spc="5" dirty="0">
                <a:latin typeface="Carlito"/>
                <a:cs typeface="Carlito"/>
              </a:rPr>
              <a:t>-</a:t>
            </a:r>
            <a:r>
              <a:rPr sz="3200" spc="15" dirty="0">
                <a:latin typeface="Carlito"/>
                <a:cs typeface="Carlito"/>
              </a:rPr>
              <a:t> </a:t>
            </a:r>
            <a:r>
              <a:rPr sz="3200" spc="20" dirty="0">
                <a:latin typeface="Carlito"/>
                <a:cs typeface="Carlito"/>
              </a:rPr>
              <a:t>The</a:t>
            </a:r>
            <a:r>
              <a:rPr sz="3200" spc="-70" dirty="0">
                <a:latin typeface="Carlito"/>
                <a:cs typeface="Carlito"/>
              </a:rPr>
              <a:t> </a:t>
            </a:r>
            <a:r>
              <a:rPr sz="3200" b="1" spc="15" dirty="0">
                <a:solidFill>
                  <a:srgbClr val="2C13DE"/>
                </a:solidFill>
                <a:latin typeface="Carlito"/>
                <a:cs typeface="Carlito"/>
              </a:rPr>
              <a:t>increment</a:t>
            </a:r>
            <a:r>
              <a:rPr sz="3200" b="1" spc="-260" dirty="0">
                <a:solidFill>
                  <a:srgbClr val="2C13DE"/>
                </a:solidFill>
                <a:latin typeface="Carlito"/>
                <a:cs typeface="Carlito"/>
              </a:rPr>
              <a:t> </a:t>
            </a:r>
            <a:r>
              <a:rPr sz="3200" spc="25" dirty="0">
                <a:latin typeface="Carlito"/>
                <a:cs typeface="Carlito"/>
              </a:rPr>
              <a:t>and</a:t>
            </a:r>
            <a:r>
              <a:rPr sz="3200" spc="-85" dirty="0">
                <a:latin typeface="Carlito"/>
                <a:cs typeface="Carlito"/>
              </a:rPr>
              <a:t> </a:t>
            </a:r>
            <a:r>
              <a:rPr sz="3200" b="1" spc="15" dirty="0">
                <a:solidFill>
                  <a:srgbClr val="2C13DE"/>
                </a:solidFill>
                <a:latin typeface="Carlito"/>
                <a:cs typeface="Carlito"/>
              </a:rPr>
              <a:t>decrement</a:t>
            </a:r>
            <a:r>
              <a:rPr sz="3200" b="1" spc="-195" dirty="0">
                <a:solidFill>
                  <a:srgbClr val="2C13DE"/>
                </a:solidFill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operators</a:t>
            </a:r>
            <a:r>
              <a:rPr sz="3200" spc="-185" dirty="0">
                <a:latin typeface="Carlito"/>
                <a:cs typeface="Carlito"/>
              </a:rPr>
              <a:t> </a:t>
            </a:r>
            <a:r>
              <a:rPr sz="3200" spc="15" dirty="0">
                <a:latin typeface="Carlito"/>
                <a:cs typeface="Carlito"/>
              </a:rPr>
              <a:t>can</a:t>
            </a:r>
            <a:r>
              <a:rPr sz="3200" spc="-100" dirty="0">
                <a:latin typeface="Carlito"/>
                <a:cs typeface="Carlito"/>
              </a:rPr>
              <a:t> </a:t>
            </a:r>
            <a:r>
              <a:rPr sz="3200" spc="20" dirty="0">
                <a:latin typeface="Carlito"/>
                <a:cs typeface="Carlito"/>
              </a:rPr>
              <a:t>also  </a:t>
            </a:r>
            <a:r>
              <a:rPr sz="3200" spc="25" dirty="0">
                <a:latin typeface="Carlito"/>
                <a:cs typeface="Carlito"/>
              </a:rPr>
              <a:t>be </a:t>
            </a:r>
            <a:r>
              <a:rPr sz="3200" spc="20" dirty="0">
                <a:latin typeface="Carlito"/>
                <a:cs typeface="Carlito"/>
              </a:rPr>
              <a:t>applied </a:t>
            </a:r>
            <a:r>
              <a:rPr sz="3200" spc="25" dirty="0">
                <a:latin typeface="Carlito"/>
                <a:cs typeface="Carlito"/>
              </a:rPr>
              <a:t>on </a:t>
            </a:r>
            <a:r>
              <a:rPr sz="3200" b="1" dirty="0">
                <a:solidFill>
                  <a:srgbClr val="B80000"/>
                </a:solidFill>
                <a:latin typeface="Carlito"/>
                <a:cs typeface="Carlito"/>
              </a:rPr>
              <a:t>char </a:t>
            </a:r>
            <a:r>
              <a:rPr sz="3200" dirty="0">
                <a:latin typeface="Carlito"/>
                <a:cs typeface="Carlito"/>
              </a:rPr>
              <a:t>type</a:t>
            </a:r>
            <a:r>
              <a:rPr sz="3200" spc="-340" dirty="0">
                <a:latin typeface="Carlito"/>
                <a:cs typeface="Carlito"/>
              </a:rPr>
              <a:t> </a:t>
            </a:r>
            <a:r>
              <a:rPr sz="3200" spc="5" dirty="0">
                <a:latin typeface="Carlito"/>
                <a:cs typeface="Carlito"/>
              </a:rPr>
              <a:t>variables:</a:t>
            </a:r>
            <a:endParaRPr sz="32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3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400" spc="5" dirty="0">
                <a:solidFill>
                  <a:srgbClr val="EDEBE0"/>
                </a:solidFill>
                <a:latin typeface="Carlito"/>
                <a:cs typeface="Carlito"/>
              </a:rPr>
              <a:t>-</a:t>
            </a:r>
            <a:r>
              <a:rPr sz="3200" b="1" u="heavy" spc="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Example:</a:t>
            </a:r>
            <a:endParaRPr sz="3200" dirty="0">
              <a:latin typeface="Carlito"/>
              <a:cs typeface="Carlito"/>
            </a:endParaRPr>
          </a:p>
          <a:p>
            <a:pPr marL="1842770" marR="4352290">
              <a:lnSpc>
                <a:spcPts val="4650"/>
              </a:lnSpc>
              <a:spcBef>
                <a:spcPts val="220"/>
              </a:spcBef>
            </a:pPr>
            <a:r>
              <a:rPr sz="3200" b="1" dirty="0">
                <a:latin typeface="Carlito"/>
                <a:cs typeface="Carlito"/>
              </a:rPr>
              <a:t>char </a:t>
            </a:r>
            <a:r>
              <a:rPr sz="3200" spc="5" dirty="0">
                <a:latin typeface="Carlito"/>
                <a:cs typeface="Carlito"/>
              </a:rPr>
              <a:t>ch </a:t>
            </a:r>
            <a:r>
              <a:rPr sz="3200" spc="10" dirty="0">
                <a:latin typeface="Carlito"/>
                <a:cs typeface="Carlito"/>
              </a:rPr>
              <a:t>= </a:t>
            </a:r>
            <a:r>
              <a:rPr sz="3200" spc="-10" dirty="0">
                <a:latin typeface="Carlito"/>
                <a:cs typeface="Carlito"/>
              </a:rPr>
              <a:t>'a';  </a:t>
            </a:r>
            <a:r>
              <a:rPr sz="3200" spc="15" dirty="0">
                <a:latin typeface="Carlito"/>
                <a:cs typeface="Carlito"/>
              </a:rPr>
              <a:t>cout </a:t>
            </a:r>
            <a:r>
              <a:rPr sz="3200" spc="-5" dirty="0">
                <a:latin typeface="Carlito"/>
                <a:cs typeface="Carlito"/>
              </a:rPr>
              <a:t>&lt;&lt;</a:t>
            </a:r>
            <a:r>
              <a:rPr sz="3200" spc="-170" dirty="0">
                <a:latin typeface="Carlito"/>
                <a:cs typeface="Carlito"/>
              </a:rPr>
              <a:t> </a:t>
            </a:r>
            <a:r>
              <a:rPr sz="3200" dirty="0">
                <a:solidFill>
                  <a:srgbClr val="B80000"/>
                </a:solidFill>
                <a:latin typeface="Carlito"/>
                <a:cs typeface="Carlito"/>
              </a:rPr>
              <a:t>++ch;</a:t>
            </a:r>
            <a:endParaRPr sz="3200" dirty="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952500"/>
            <a:ext cx="9067800" cy="47625"/>
          </a:xfrm>
          <a:custGeom>
            <a:avLst/>
            <a:gdLst/>
            <a:ahLst/>
            <a:cxnLst/>
            <a:rect l="l" t="t" r="r" b="b"/>
            <a:pathLst>
              <a:path w="9067800" h="47625">
                <a:moveTo>
                  <a:pt x="9067800" y="0"/>
                </a:moveTo>
                <a:lnTo>
                  <a:pt x="0" y="0"/>
                </a:lnTo>
                <a:lnTo>
                  <a:pt x="0" y="47625"/>
                </a:lnTo>
                <a:lnTo>
                  <a:pt x="9067800" y="47625"/>
                </a:lnTo>
                <a:lnTo>
                  <a:pt x="9067800" y="0"/>
                </a:lnTo>
                <a:close/>
              </a:path>
            </a:pathLst>
          </a:custGeom>
          <a:solidFill>
            <a:srgbClr val="1737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293494" y="180086"/>
            <a:ext cx="547243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15" dirty="0"/>
              <a:t>Using </a:t>
            </a:r>
            <a:r>
              <a:rPr sz="3950" spc="-10" dirty="0"/>
              <a:t>++, </a:t>
            </a:r>
            <a:r>
              <a:rPr sz="3950" spc="-5" dirty="0"/>
              <a:t>-- </a:t>
            </a:r>
            <a:r>
              <a:rPr sz="3950" spc="10" dirty="0"/>
              <a:t>on </a:t>
            </a:r>
            <a:r>
              <a:rPr sz="3950" spc="-10" dirty="0"/>
              <a:t>“char”</a:t>
            </a:r>
            <a:r>
              <a:rPr sz="3950" spc="320" dirty="0"/>
              <a:t> </a:t>
            </a:r>
            <a:r>
              <a:rPr sz="3950" spc="15" dirty="0"/>
              <a:t>type</a:t>
            </a:r>
            <a:endParaRPr sz="395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12700" y="34607"/>
            <a:ext cx="909320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848360" algn="l"/>
                <a:tab pos="9079865" algn="l"/>
              </a:tabLst>
            </a:pPr>
            <a:r>
              <a:rPr sz="3950" u="heavy" spc="5" dirty="0">
                <a:uFill>
                  <a:solidFill>
                    <a:srgbClr val="17375E"/>
                  </a:solidFill>
                </a:uFill>
              </a:rPr>
              <a:t> 	</a:t>
            </a:r>
            <a:r>
              <a:rPr sz="3950" u="heavy" spc="-5" dirty="0">
                <a:uFill>
                  <a:solidFill>
                    <a:srgbClr val="17375E"/>
                  </a:solidFill>
                </a:uFill>
              </a:rPr>
              <a:t>Equality </a:t>
            </a:r>
            <a:r>
              <a:rPr sz="3950" u="heavy" dirty="0">
                <a:uFill>
                  <a:solidFill>
                    <a:srgbClr val="17375E"/>
                  </a:solidFill>
                </a:uFill>
              </a:rPr>
              <a:t>and </a:t>
            </a:r>
            <a:r>
              <a:rPr sz="3950" u="heavy" spc="-5" dirty="0">
                <a:uFill>
                  <a:solidFill>
                    <a:srgbClr val="17375E"/>
                  </a:solidFill>
                </a:uFill>
              </a:rPr>
              <a:t>Relational</a:t>
            </a:r>
            <a:r>
              <a:rPr sz="3950" u="heavy" spc="210" dirty="0">
                <a:uFill>
                  <a:solidFill>
                    <a:srgbClr val="17375E"/>
                  </a:solidFill>
                </a:uFill>
              </a:rPr>
              <a:t> </a:t>
            </a:r>
            <a:r>
              <a:rPr sz="3950" u="heavy" spc="-30" dirty="0">
                <a:uFill>
                  <a:solidFill>
                    <a:srgbClr val="17375E"/>
                  </a:solidFill>
                </a:uFill>
              </a:rPr>
              <a:t>Operators	</a:t>
            </a:r>
            <a:endParaRPr sz="3950"/>
          </a:p>
        </p:txBody>
      </p:sp>
      <p:sp>
        <p:nvSpPr>
          <p:cNvPr id="3" name="object 3"/>
          <p:cNvSpPr txBox="1"/>
          <p:nvPr/>
        </p:nvSpPr>
        <p:spPr>
          <a:xfrm>
            <a:off x="120332" y="767461"/>
            <a:ext cx="3567429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3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5" dirty="0">
                <a:latin typeface="Carlito"/>
                <a:cs typeface="Carlito"/>
              </a:rPr>
              <a:t>Equality</a:t>
            </a:r>
            <a:r>
              <a:rPr sz="3200" spc="-130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Operators: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8034" y="1257998"/>
            <a:ext cx="1358900" cy="1570990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sz="2750" b="1" u="heavy" spc="10" dirty="0">
                <a:solidFill>
                  <a:srgbClr val="B80000"/>
                </a:solidFill>
                <a:uFill>
                  <a:solidFill>
                    <a:srgbClr val="B80000"/>
                  </a:solidFill>
                </a:uFill>
                <a:latin typeface="Carlito"/>
                <a:cs typeface="Carlito"/>
              </a:rPr>
              <a:t>Op</a:t>
            </a:r>
            <a:r>
              <a:rPr sz="2750" b="1" u="heavy" spc="35" dirty="0">
                <a:solidFill>
                  <a:srgbClr val="B80000"/>
                </a:solidFill>
                <a:uFill>
                  <a:solidFill>
                    <a:srgbClr val="B80000"/>
                  </a:solidFill>
                </a:uFill>
                <a:latin typeface="Carlito"/>
                <a:cs typeface="Carlito"/>
              </a:rPr>
              <a:t>e</a:t>
            </a:r>
            <a:r>
              <a:rPr sz="2750" b="1" u="heavy" spc="-85" dirty="0">
                <a:solidFill>
                  <a:srgbClr val="B80000"/>
                </a:solidFill>
                <a:uFill>
                  <a:solidFill>
                    <a:srgbClr val="B80000"/>
                  </a:solidFill>
                </a:uFill>
                <a:latin typeface="Carlito"/>
                <a:cs typeface="Carlito"/>
              </a:rPr>
              <a:t>r</a:t>
            </a:r>
            <a:r>
              <a:rPr sz="2750" b="1" u="heavy" spc="-15" dirty="0">
                <a:solidFill>
                  <a:srgbClr val="B80000"/>
                </a:solidFill>
                <a:uFill>
                  <a:solidFill>
                    <a:srgbClr val="B80000"/>
                  </a:solidFill>
                </a:uFill>
                <a:latin typeface="Carlito"/>
                <a:cs typeface="Carlito"/>
              </a:rPr>
              <a:t>a</a:t>
            </a:r>
            <a:r>
              <a:rPr sz="2750" b="1" u="heavy" spc="10" dirty="0">
                <a:solidFill>
                  <a:srgbClr val="B80000"/>
                </a:solidFill>
                <a:uFill>
                  <a:solidFill>
                    <a:srgbClr val="B80000"/>
                  </a:solidFill>
                </a:uFill>
                <a:latin typeface="Carlito"/>
                <a:cs typeface="Carlito"/>
              </a:rPr>
              <a:t>tor</a:t>
            </a:r>
            <a:endParaRPr sz="2750">
              <a:latin typeface="Carlito"/>
              <a:cs typeface="Carlito"/>
            </a:endParaRPr>
          </a:p>
          <a:p>
            <a:pPr marL="260350">
              <a:lnSpc>
                <a:spcPct val="100000"/>
              </a:lnSpc>
              <a:spcBef>
                <a:spcPts val="755"/>
              </a:spcBef>
            </a:pPr>
            <a:r>
              <a:rPr sz="2750" b="1" spc="-25" dirty="0">
                <a:solidFill>
                  <a:srgbClr val="2C13DE"/>
                </a:solidFill>
                <a:latin typeface="Carlito"/>
                <a:cs typeface="Carlito"/>
              </a:rPr>
              <a:t>==</a:t>
            </a:r>
            <a:endParaRPr sz="2750">
              <a:latin typeface="Carlito"/>
              <a:cs typeface="Carlito"/>
            </a:endParaRPr>
          </a:p>
          <a:p>
            <a:pPr marL="260350">
              <a:lnSpc>
                <a:spcPct val="100000"/>
              </a:lnSpc>
              <a:spcBef>
                <a:spcPts val="755"/>
              </a:spcBef>
            </a:pPr>
            <a:r>
              <a:rPr sz="2750" b="1" spc="5" dirty="0">
                <a:solidFill>
                  <a:srgbClr val="2C13DE"/>
                </a:solidFill>
                <a:latin typeface="Carlito"/>
                <a:cs typeface="Carlito"/>
              </a:rPr>
              <a:t>!=</a:t>
            </a:r>
            <a:endParaRPr sz="275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66389" y="1257998"/>
            <a:ext cx="1261745" cy="15709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50825" marR="5080" indent="-238760">
              <a:lnSpc>
                <a:spcPct val="122900"/>
              </a:lnSpc>
              <a:spcBef>
                <a:spcPts val="90"/>
              </a:spcBef>
            </a:pPr>
            <a:r>
              <a:rPr sz="2750" b="1" u="heavy" spc="10" dirty="0">
                <a:solidFill>
                  <a:srgbClr val="B80000"/>
                </a:solidFill>
                <a:uFill>
                  <a:solidFill>
                    <a:srgbClr val="B80000"/>
                  </a:solidFill>
                </a:uFill>
                <a:latin typeface="Carlito"/>
                <a:cs typeface="Carlito"/>
              </a:rPr>
              <a:t>E</a:t>
            </a:r>
            <a:r>
              <a:rPr sz="2750" b="1" u="heavy" spc="-65" dirty="0">
                <a:solidFill>
                  <a:srgbClr val="B80000"/>
                </a:solidFill>
                <a:uFill>
                  <a:solidFill>
                    <a:srgbClr val="B80000"/>
                  </a:solidFill>
                </a:uFill>
                <a:latin typeface="Carlito"/>
                <a:cs typeface="Carlito"/>
              </a:rPr>
              <a:t>x</a:t>
            </a:r>
            <a:r>
              <a:rPr sz="2750" b="1" u="heavy" spc="-10" dirty="0">
                <a:solidFill>
                  <a:srgbClr val="B80000"/>
                </a:solidFill>
                <a:uFill>
                  <a:solidFill>
                    <a:srgbClr val="B80000"/>
                  </a:solidFill>
                </a:uFill>
                <a:latin typeface="Carlito"/>
                <a:cs typeface="Carlito"/>
              </a:rPr>
              <a:t>a</a:t>
            </a:r>
            <a:r>
              <a:rPr sz="2750" b="1" u="heavy" spc="5" dirty="0">
                <a:solidFill>
                  <a:srgbClr val="B80000"/>
                </a:solidFill>
                <a:uFill>
                  <a:solidFill>
                    <a:srgbClr val="B80000"/>
                  </a:solidFill>
                </a:uFill>
                <a:latin typeface="Carlito"/>
                <a:cs typeface="Carlito"/>
              </a:rPr>
              <a:t>mple </a:t>
            </a:r>
            <a:r>
              <a:rPr sz="2750" b="1" dirty="0">
                <a:solidFill>
                  <a:srgbClr val="B80000"/>
                </a:solidFill>
                <a:latin typeface="Carlito"/>
                <a:cs typeface="Carlito"/>
              </a:rPr>
              <a:t> </a:t>
            </a:r>
            <a:r>
              <a:rPr sz="2750" spc="10" dirty="0">
                <a:solidFill>
                  <a:srgbClr val="2C13DE"/>
                </a:solidFill>
                <a:latin typeface="Carlito"/>
                <a:cs typeface="Carlito"/>
              </a:rPr>
              <a:t>x </a:t>
            </a:r>
            <a:r>
              <a:rPr sz="2750" spc="-5" dirty="0">
                <a:solidFill>
                  <a:srgbClr val="2C13DE"/>
                </a:solidFill>
                <a:latin typeface="Carlito"/>
                <a:cs typeface="Carlito"/>
              </a:rPr>
              <a:t>== </a:t>
            </a:r>
            <a:r>
              <a:rPr sz="2750" spc="10" dirty="0">
                <a:solidFill>
                  <a:srgbClr val="2C13DE"/>
                </a:solidFill>
                <a:latin typeface="Carlito"/>
                <a:cs typeface="Carlito"/>
              </a:rPr>
              <a:t>y  x !=</a:t>
            </a:r>
            <a:r>
              <a:rPr sz="2750" dirty="0">
                <a:solidFill>
                  <a:srgbClr val="2C13DE"/>
                </a:solidFill>
                <a:latin typeface="Carlito"/>
                <a:cs typeface="Carlito"/>
              </a:rPr>
              <a:t> </a:t>
            </a:r>
            <a:r>
              <a:rPr sz="2750" spc="10" dirty="0">
                <a:solidFill>
                  <a:srgbClr val="2C13DE"/>
                </a:solidFill>
                <a:latin typeface="Carlito"/>
                <a:cs typeface="Carlito"/>
              </a:rPr>
              <a:t>y</a:t>
            </a:r>
            <a:endParaRPr sz="275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12510" y="1257998"/>
            <a:ext cx="2566670" cy="1570990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sz="2750" b="1" u="heavy" spc="10" dirty="0">
                <a:solidFill>
                  <a:srgbClr val="B80000"/>
                </a:solidFill>
                <a:uFill>
                  <a:solidFill>
                    <a:srgbClr val="B80000"/>
                  </a:solidFill>
                </a:uFill>
                <a:latin typeface="Carlito"/>
                <a:cs typeface="Carlito"/>
              </a:rPr>
              <a:t>Meaning</a:t>
            </a:r>
            <a:endParaRPr sz="27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2750" spc="10" dirty="0">
                <a:latin typeface="Carlito"/>
                <a:cs typeface="Carlito"/>
              </a:rPr>
              <a:t>x </a:t>
            </a:r>
            <a:r>
              <a:rPr sz="2750" spc="-15" dirty="0">
                <a:latin typeface="Carlito"/>
                <a:cs typeface="Carlito"/>
              </a:rPr>
              <a:t>is </a:t>
            </a:r>
            <a:r>
              <a:rPr sz="2750" spc="-10" dirty="0">
                <a:latin typeface="Carlito"/>
                <a:cs typeface="Carlito"/>
              </a:rPr>
              <a:t>equal to</a:t>
            </a:r>
            <a:r>
              <a:rPr sz="2750" spc="220" dirty="0">
                <a:latin typeface="Carlito"/>
                <a:cs typeface="Carlito"/>
              </a:rPr>
              <a:t> </a:t>
            </a:r>
            <a:r>
              <a:rPr sz="2750" spc="10" dirty="0">
                <a:latin typeface="Carlito"/>
                <a:cs typeface="Carlito"/>
              </a:rPr>
              <a:t>y</a:t>
            </a:r>
            <a:endParaRPr sz="27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2750" spc="10" dirty="0">
                <a:latin typeface="Carlito"/>
                <a:cs typeface="Carlito"/>
              </a:rPr>
              <a:t>x </a:t>
            </a:r>
            <a:r>
              <a:rPr sz="2750" spc="-15" dirty="0">
                <a:latin typeface="Carlito"/>
                <a:cs typeface="Carlito"/>
              </a:rPr>
              <a:t>is </a:t>
            </a:r>
            <a:r>
              <a:rPr sz="2750" spc="10" dirty="0">
                <a:latin typeface="Carlito"/>
                <a:cs typeface="Carlito"/>
              </a:rPr>
              <a:t>not </a:t>
            </a:r>
            <a:r>
              <a:rPr sz="2750" spc="-5" dirty="0">
                <a:latin typeface="Carlito"/>
                <a:cs typeface="Carlito"/>
              </a:rPr>
              <a:t>equal to</a:t>
            </a:r>
            <a:r>
              <a:rPr sz="2750" spc="245" dirty="0">
                <a:latin typeface="Carlito"/>
                <a:cs typeface="Carlito"/>
              </a:rPr>
              <a:t> </a:t>
            </a:r>
            <a:r>
              <a:rPr sz="2750" spc="10" dirty="0">
                <a:latin typeface="Carlito"/>
                <a:cs typeface="Carlito"/>
              </a:rPr>
              <a:t>y</a:t>
            </a:r>
            <a:endParaRPr sz="275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0332" y="3695700"/>
            <a:ext cx="389255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3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5" dirty="0">
                <a:latin typeface="Carlito"/>
                <a:cs typeface="Carlito"/>
              </a:rPr>
              <a:t>Relational</a:t>
            </a:r>
            <a:r>
              <a:rPr sz="3200" spc="-170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Operators:</a:t>
            </a:r>
            <a:endParaRPr sz="3200">
              <a:latin typeface="Carlito"/>
              <a:cs typeface="Carlito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444500" y="4378817"/>
          <a:ext cx="7934959" cy="24035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05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16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580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3863">
                <a:tc>
                  <a:txBody>
                    <a:bodyPr/>
                    <a:lstStyle/>
                    <a:p>
                      <a:pPr marL="31750">
                        <a:lnSpc>
                          <a:spcPts val="2635"/>
                        </a:lnSpc>
                      </a:pPr>
                      <a:r>
                        <a:rPr sz="2750" b="1" u="heavy" dirty="0">
                          <a:solidFill>
                            <a:srgbClr val="B80000"/>
                          </a:solidFill>
                          <a:uFill>
                            <a:solidFill>
                              <a:srgbClr val="B80000"/>
                            </a:solidFill>
                          </a:uFill>
                          <a:latin typeface="Carlito"/>
                          <a:cs typeface="Carlito"/>
                        </a:rPr>
                        <a:t>Operator</a:t>
                      </a:r>
                      <a:endParaRPr sz="275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38125">
                        <a:lnSpc>
                          <a:spcPts val="2635"/>
                        </a:lnSpc>
                      </a:pPr>
                      <a:r>
                        <a:rPr sz="2750" b="1" u="heavy" spc="-5" dirty="0">
                          <a:solidFill>
                            <a:srgbClr val="B80000"/>
                          </a:solidFill>
                          <a:uFill>
                            <a:solidFill>
                              <a:srgbClr val="B80000"/>
                            </a:solidFill>
                          </a:uFill>
                          <a:latin typeface="Carlito"/>
                          <a:cs typeface="Carlito"/>
                        </a:rPr>
                        <a:t>Example</a:t>
                      </a:r>
                      <a:endParaRPr sz="275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97180">
                        <a:lnSpc>
                          <a:spcPts val="2635"/>
                        </a:lnSpc>
                      </a:pPr>
                      <a:r>
                        <a:rPr sz="2750" b="1" u="heavy" spc="10" dirty="0">
                          <a:solidFill>
                            <a:srgbClr val="B80000"/>
                          </a:solidFill>
                          <a:uFill>
                            <a:solidFill>
                              <a:srgbClr val="B80000"/>
                            </a:solidFill>
                          </a:uFill>
                          <a:latin typeface="Carlito"/>
                          <a:cs typeface="Carlito"/>
                        </a:rPr>
                        <a:t>Meaning</a:t>
                      </a:r>
                      <a:endParaRPr sz="275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897">
                <a:tc>
                  <a:txBody>
                    <a:bodyPr/>
                    <a:lstStyle/>
                    <a:p>
                      <a:pPr marL="31750">
                        <a:lnSpc>
                          <a:spcPts val="3270"/>
                        </a:lnSpc>
                      </a:pPr>
                      <a:r>
                        <a:rPr sz="2750" b="1" dirty="0">
                          <a:solidFill>
                            <a:srgbClr val="2C13DE"/>
                          </a:solidFill>
                          <a:latin typeface="Carlito"/>
                          <a:cs typeface="Carlito"/>
                        </a:rPr>
                        <a:t>&gt;</a:t>
                      </a:r>
                      <a:endParaRPr sz="275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38125">
                        <a:lnSpc>
                          <a:spcPts val="3270"/>
                        </a:lnSpc>
                      </a:pPr>
                      <a:r>
                        <a:rPr sz="2750" b="1" spc="10" dirty="0">
                          <a:solidFill>
                            <a:srgbClr val="2C13DE"/>
                          </a:solidFill>
                          <a:latin typeface="Carlito"/>
                          <a:cs typeface="Carlito"/>
                        </a:rPr>
                        <a:t>x &gt;</a:t>
                      </a:r>
                      <a:r>
                        <a:rPr sz="2750" b="1" spc="45" dirty="0">
                          <a:solidFill>
                            <a:srgbClr val="2C13DE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2750" b="1" spc="10" dirty="0">
                          <a:solidFill>
                            <a:srgbClr val="2C13DE"/>
                          </a:solidFill>
                          <a:latin typeface="Carlito"/>
                          <a:cs typeface="Carlito"/>
                        </a:rPr>
                        <a:t>y</a:t>
                      </a:r>
                      <a:endParaRPr sz="275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97180">
                        <a:lnSpc>
                          <a:spcPts val="3270"/>
                        </a:lnSpc>
                      </a:pPr>
                      <a:r>
                        <a:rPr sz="2750" spc="10" dirty="0">
                          <a:latin typeface="Carlito"/>
                          <a:cs typeface="Carlito"/>
                        </a:rPr>
                        <a:t>x </a:t>
                      </a:r>
                      <a:r>
                        <a:rPr sz="2750" spc="-15" dirty="0">
                          <a:latin typeface="Carlito"/>
                          <a:cs typeface="Carlito"/>
                        </a:rPr>
                        <a:t>is </a:t>
                      </a:r>
                      <a:r>
                        <a:rPr sz="2750" spc="-5" dirty="0">
                          <a:latin typeface="Carlito"/>
                          <a:cs typeface="Carlito"/>
                        </a:rPr>
                        <a:t>greater than</a:t>
                      </a:r>
                      <a:r>
                        <a:rPr sz="2750" spc="27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750" spc="10" dirty="0">
                          <a:latin typeface="Carlito"/>
                          <a:cs typeface="Carlito"/>
                        </a:rPr>
                        <a:t>y</a:t>
                      </a:r>
                      <a:endParaRPr sz="275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5056">
                <a:tc>
                  <a:txBody>
                    <a:bodyPr/>
                    <a:lstStyle/>
                    <a:p>
                      <a:pPr marL="31750">
                        <a:lnSpc>
                          <a:spcPts val="3275"/>
                        </a:lnSpc>
                      </a:pPr>
                      <a:r>
                        <a:rPr sz="2750" b="1" dirty="0">
                          <a:solidFill>
                            <a:srgbClr val="2C13DE"/>
                          </a:solidFill>
                          <a:latin typeface="Carlito"/>
                          <a:cs typeface="Carlito"/>
                        </a:rPr>
                        <a:t>&lt;</a:t>
                      </a:r>
                      <a:endParaRPr sz="275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38125">
                        <a:lnSpc>
                          <a:spcPts val="3275"/>
                        </a:lnSpc>
                      </a:pPr>
                      <a:r>
                        <a:rPr sz="2750" b="1" spc="10" dirty="0">
                          <a:solidFill>
                            <a:srgbClr val="2C13DE"/>
                          </a:solidFill>
                          <a:latin typeface="Carlito"/>
                          <a:cs typeface="Carlito"/>
                        </a:rPr>
                        <a:t>x &lt;</a:t>
                      </a:r>
                      <a:r>
                        <a:rPr sz="2750" b="1" spc="45" dirty="0">
                          <a:solidFill>
                            <a:srgbClr val="2C13DE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2750" b="1" spc="10" dirty="0">
                          <a:solidFill>
                            <a:srgbClr val="2C13DE"/>
                          </a:solidFill>
                          <a:latin typeface="Carlito"/>
                          <a:cs typeface="Carlito"/>
                        </a:rPr>
                        <a:t>y</a:t>
                      </a:r>
                      <a:endParaRPr sz="275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97180">
                        <a:lnSpc>
                          <a:spcPts val="3275"/>
                        </a:lnSpc>
                      </a:pPr>
                      <a:r>
                        <a:rPr sz="2750" spc="10" dirty="0">
                          <a:latin typeface="Carlito"/>
                          <a:cs typeface="Carlito"/>
                        </a:rPr>
                        <a:t>x </a:t>
                      </a:r>
                      <a:r>
                        <a:rPr sz="2750" spc="-15" dirty="0">
                          <a:latin typeface="Carlito"/>
                          <a:cs typeface="Carlito"/>
                        </a:rPr>
                        <a:t>is </a:t>
                      </a:r>
                      <a:r>
                        <a:rPr sz="2750" spc="-20" dirty="0">
                          <a:latin typeface="Carlito"/>
                          <a:cs typeface="Carlito"/>
                        </a:rPr>
                        <a:t>less </a:t>
                      </a:r>
                      <a:r>
                        <a:rPr sz="2750" dirty="0">
                          <a:latin typeface="Carlito"/>
                          <a:cs typeface="Carlito"/>
                        </a:rPr>
                        <a:t>than</a:t>
                      </a:r>
                      <a:r>
                        <a:rPr sz="2750" spc="32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750" spc="10" dirty="0">
                          <a:latin typeface="Carlito"/>
                          <a:cs typeface="Carlito"/>
                        </a:rPr>
                        <a:t>y</a:t>
                      </a:r>
                      <a:endParaRPr sz="275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0500">
                <a:tc>
                  <a:txBody>
                    <a:bodyPr/>
                    <a:lstStyle/>
                    <a:p>
                      <a:pPr marL="31750">
                        <a:lnSpc>
                          <a:spcPts val="3275"/>
                        </a:lnSpc>
                      </a:pPr>
                      <a:r>
                        <a:rPr sz="2750" b="1" spc="-25" dirty="0">
                          <a:solidFill>
                            <a:srgbClr val="2C13DE"/>
                          </a:solidFill>
                          <a:latin typeface="Carlito"/>
                          <a:cs typeface="Carlito"/>
                        </a:rPr>
                        <a:t>&gt;=</a:t>
                      </a:r>
                      <a:endParaRPr sz="275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38125">
                        <a:lnSpc>
                          <a:spcPts val="3275"/>
                        </a:lnSpc>
                      </a:pPr>
                      <a:r>
                        <a:rPr sz="2750" b="1" spc="10" dirty="0">
                          <a:solidFill>
                            <a:srgbClr val="2C13DE"/>
                          </a:solidFill>
                          <a:latin typeface="Carlito"/>
                          <a:cs typeface="Carlito"/>
                        </a:rPr>
                        <a:t>x </a:t>
                      </a:r>
                      <a:r>
                        <a:rPr sz="2750" b="1" spc="-5" dirty="0">
                          <a:solidFill>
                            <a:srgbClr val="2C13DE"/>
                          </a:solidFill>
                          <a:latin typeface="Carlito"/>
                          <a:cs typeface="Carlito"/>
                        </a:rPr>
                        <a:t>&gt;=</a:t>
                      </a:r>
                      <a:r>
                        <a:rPr sz="2750" b="1" spc="40" dirty="0">
                          <a:solidFill>
                            <a:srgbClr val="2C13DE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2750" b="1" spc="10" dirty="0">
                          <a:solidFill>
                            <a:srgbClr val="2C13DE"/>
                          </a:solidFill>
                          <a:latin typeface="Carlito"/>
                          <a:cs typeface="Carlito"/>
                        </a:rPr>
                        <a:t>y</a:t>
                      </a:r>
                      <a:endParaRPr sz="275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97180">
                        <a:lnSpc>
                          <a:spcPts val="3275"/>
                        </a:lnSpc>
                      </a:pPr>
                      <a:r>
                        <a:rPr sz="2750" spc="10" dirty="0">
                          <a:latin typeface="Carlito"/>
                          <a:cs typeface="Carlito"/>
                        </a:rPr>
                        <a:t>x </a:t>
                      </a:r>
                      <a:r>
                        <a:rPr sz="2750" spc="-15" dirty="0">
                          <a:latin typeface="Carlito"/>
                          <a:cs typeface="Carlito"/>
                        </a:rPr>
                        <a:t>is </a:t>
                      </a:r>
                      <a:r>
                        <a:rPr sz="2750" spc="-5" dirty="0">
                          <a:latin typeface="Carlito"/>
                          <a:cs typeface="Carlito"/>
                        </a:rPr>
                        <a:t>greater </a:t>
                      </a:r>
                      <a:r>
                        <a:rPr sz="2750" dirty="0">
                          <a:latin typeface="Carlito"/>
                          <a:cs typeface="Carlito"/>
                        </a:rPr>
                        <a:t>than </a:t>
                      </a:r>
                      <a:r>
                        <a:rPr sz="2750" spc="25" dirty="0">
                          <a:latin typeface="Carlito"/>
                          <a:cs typeface="Carlito"/>
                        </a:rPr>
                        <a:t>or </a:t>
                      </a:r>
                      <a:r>
                        <a:rPr sz="2750" spc="-5" dirty="0">
                          <a:latin typeface="Carlito"/>
                          <a:cs typeface="Carlito"/>
                        </a:rPr>
                        <a:t>equal to</a:t>
                      </a:r>
                      <a:r>
                        <a:rPr sz="2750" spc="36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750" spc="10" dirty="0">
                          <a:latin typeface="Carlito"/>
                          <a:cs typeface="Carlito"/>
                        </a:rPr>
                        <a:t>y</a:t>
                      </a:r>
                      <a:endParaRPr sz="275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9220">
                <a:tc>
                  <a:txBody>
                    <a:bodyPr/>
                    <a:lstStyle/>
                    <a:p>
                      <a:pPr marL="31750">
                        <a:lnSpc>
                          <a:spcPts val="3235"/>
                        </a:lnSpc>
                      </a:pPr>
                      <a:r>
                        <a:rPr sz="2750" b="1" spc="-25" dirty="0">
                          <a:solidFill>
                            <a:srgbClr val="2C13DE"/>
                          </a:solidFill>
                          <a:latin typeface="Carlito"/>
                          <a:cs typeface="Carlito"/>
                        </a:rPr>
                        <a:t>&lt;=</a:t>
                      </a:r>
                      <a:endParaRPr sz="275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38125">
                        <a:lnSpc>
                          <a:spcPts val="3235"/>
                        </a:lnSpc>
                      </a:pPr>
                      <a:r>
                        <a:rPr sz="2750" b="1" spc="10" dirty="0">
                          <a:solidFill>
                            <a:srgbClr val="2C13DE"/>
                          </a:solidFill>
                          <a:latin typeface="Carlito"/>
                          <a:cs typeface="Carlito"/>
                        </a:rPr>
                        <a:t>x </a:t>
                      </a:r>
                      <a:r>
                        <a:rPr sz="2750" b="1" spc="-5" dirty="0">
                          <a:solidFill>
                            <a:srgbClr val="2C13DE"/>
                          </a:solidFill>
                          <a:latin typeface="Carlito"/>
                          <a:cs typeface="Carlito"/>
                        </a:rPr>
                        <a:t>&lt;=</a:t>
                      </a:r>
                      <a:r>
                        <a:rPr sz="2750" b="1" spc="40" dirty="0">
                          <a:solidFill>
                            <a:srgbClr val="2C13DE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2750" b="1" spc="10" dirty="0">
                          <a:solidFill>
                            <a:srgbClr val="2C13DE"/>
                          </a:solidFill>
                          <a:latin typeface="Carlito"/>
                          <a:cs typeface="Carlito"/>
                        </a:rPr>
                        <a:t>y</a:t>
                      </a:r>
                      <a:endParaRPr sz="275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97180">
                        <a:lnSpc>
                          <a:spcPts val="3235"/>
                        </a:lnSpc>
                      </a:pPr>
                      <a:r>
                        <a:rPr sz="2750" spc="10" dirty="0">
                          <a:latin typeface="Carlito"/>
                          <a:cs typeface="Carlito"/>
                        </a:rPr>
                        <a:t>x </a:t>
                      </a:r>
                      <a:r>
                        <a:rPr sz="2750" spc="-15" dirty="0">
                          <a:latin typeface="Carlito"/>
                          <a:cs typeface="Carlito"/>
                        </a:rPr>
                        <a:t>is </a:t>
                      </a:r>
                      <a:r>
                        <a:rPr sz="2750" spc="-20" dirty="0">
                          <a:latin typeface="Carlito"/>
                          <a:cs typeface="Carlito"/>
                        </a:rPr>
                        <a:t>less </a:t>
                      </a:r>
                      <a:r>
                        <a:rPr sz="2750" spc="-5" dirty="0">
                          <a:latin typeface="Carlito"/>
                          <a:cs typeface="Carlito"/>
                        </a:rPr>
                        <a:t>than </a:t>
                      </a:r>
                      <a:r>
                        <a:rPr sz="2750" spc="25" dirty="0">
                          <a:latin typeface="Carlito"/>
                          <a:cs typeface="Carlito"/>
                        </a:rPr>
                        <a:t>or </a:t>
                      </a:r>
                      <a:r>
                        <a:rPr sz="2750" spc="-5" dirty="0">
                          <a:latin typeface="Carlito"/>
                          <a:cs typeface="Carlito"/>
                        </a:rPr>
                        <a:t>equal </a:t>
                      </a:r>
                      <a:r>
                        <a:rPr sz="2750" spc="-10" dirty="0">
                          <a:latin typeface="Carlito"/>
                          <a:cs typeface="Carlito"/>
                        </a:rPr>
                        <a:t>to</a:t>
                      </a:r>
                      <a:r>
                        <a:rPr sz="2750" spc="45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750" spc="10" dirty="0">
                          <a:latin typeface="Carlito"/>
                          <a:cs typeface="Carlito"/>
                        </a:rPr>
                        <a:t>y</a:t>
                      </a:r>
                      <a:endParaRPr sz="275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7940">
              <a:lnSpc>
                <a:spcPct val="100000"/>
              </a:lnSpc>
              <a:spcBef>
                <a:spcPts val="130"/>
              </a:spcBef>
            </a:pPr>
            <a:r>
              <a:rPr spc="5" dirty="0"/>
              <a:t>Sc</a:t>
            </a:r>
            <a:r>
              <a:rPr spc="-5" dirty="0"/>
              <a:t>o</a:t>
            </a:r>
            <a:r>
              <a:rPr spc="10" dirty="0"/>
              <a:t>pe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457" y="1225168"/>
            <a:ext cx="8506460" cy="4175125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55600" marR="5080" indent="-343535">
              <a:lnSpc>
                <a:spcPct val="102800"/>
              </a:lnSpc>
              <a:spcBef>
                <a:spcPts val="1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350" spc="20" dirty="0">
                <a:latin typeface="Carlito"/>
                <a:cs typeface="Carlito"/>
              </a:rPr>
              <a:t>The </a:t>
            </a:r>
            <a:r>
              <a:rPr sz="3350" b="1" spc="5" dirty="0">
                <a:solidFill>
                  <a:srgbClr val="B80000"/>
                </a:solidFill>
                <a:latin typeface="Carlito"/>
                <a:cs typeface="Carlito"/>
              </a:rPr>
              <a:t>scope </a:t>
            </a:r>
            <a:r>
              <a:rPr sz="3350" spc="20" dirty="0">
                <a:latin typeface="Carlito"/>
                <a:cs typeface="Carlito"/>
              </a:rPr>
              <a:t>of </a:t>
            </a:r>
            <a:r>
              <a:rPr sz="3350" spc="10" dirty="0">
                <a:latin typeface="Carlito"/>
                <a:cs typeface="Carlito"/>
              </a:rPr>
              <a:t>a </a:t>
            </a:r>
            <a:r>
              <a:rPr sz="3350" dirty="0">
                <a:latin typeface="Carlito"/>
                <a:cs typeface="Carlito"/>
              </a:rPr>
              <a:t>variable: </a:t>
            </a:r>
            <a:r>
              <a:rPr sz="3350" spc="15" dirty="0">
                <a:latin typeface="Carlito"/>
                <a:cs typeface="Carlito"/>
              </a:rPr>
              <a:t>the </a:t>
            </a:r>
            <a:r>
              <a:rPr sz="3350" spc="25" dirty="0">
                <a:solidFill>
                  <a:srgbClr val="2E1BC6"/>
                </a:solidFill>
                <a:latin typeface="Carlito"/>
                <a:cs typeface="Carlito"/>
              </a:rPr>
              <a:t>part </a:t>
            </a:r>
            <a:r>
              <a:rPr sz="3350" spc="20" dirty="0">
                <a:solidFill>
                  <a:srgbClr val="2E1BC6"/>
                </a:solidFill>
                <a:latin typeface="Carlito"/>
                <a:cs typeface="Carlito"/>
              </a:rPr>
              <a:t>of </a:t>
            </a:r>
            <a:r>
              <a:rPr sz="3350" spc="15" dirty="0">
                <a:solidFill>
                  <a:srgbClr val="2E1BC6"/>
                </a:solidFill>
                <a:latin typeface="Carlito"/>
                <a:cs typeface="Carlito"/>
              </a:rPr>
              <a:t>the  </a:t>
            </a:r>
            <a:r>
              <a:rPr sz="3350" spc="5" dirty="0">
                <a:solidFill>
                  <a:srgbClr val="2E1BC6"/>
                </a:solidFill>
                <a:latin typeface="Carlito"/>
                <a:cs typeface="Carlito"/>
              </a:rPr>
              <a:t>program </a:t>
            </a:r>
            <a:r>
              <a:rPr sz="3350" spc="-5" dirty="0">
                <a:latin typeface="Carlito"/>
                <a:cs typeface="Carlito"/>
              </a:rPr>
              <a:t>in </a:t>
            </a:r>
            <a:r>
              <a:rPr sz="3350" spc="5" dirty="0">
                <a:latin typeface="Carlito"/>
                <a:cs typeface="Carlito"/>
              </a:rPr>
              <a:t>which </a:t>
            </a:r>
            <a:r>
              <a:rPr sz="3350" spc="15" dirty="0">
                <a:latin typeface="Carlito"/>
                <a:cs typeface="Carlito"/>
              </a:rPr>
              <a:t>the </a:t>
            </a:r>
            <a:r>
              <a:rPr sz="3350" spc="5" dirty="0">
                <a:solidFill>
                  <a:srgbClr val="2E1BC6"/>
                </a:solidFill>
                <a:latin typeface="Carlito"/>
                <a:cs typeface="Carlito"/>
              </a:rPr>
              <a:t>variable </a:t>
            </a:r>
            <a:r>
              <a:rPr sz="3350" spc="20" dirty="0">
                <a:solidFill>
                  <a:srgbClr val="2E1BC6"/>
                </a:solidFill>
                <a:latin typeface="Carlito"/>
                <a:cs typeface="Carlito"/>
              </a:rPr>
              <a:t>can </a:t>
            </a:r>
            <a:r>
              <a:rPr sz="3350" spc="25" dirty="0">
                <a:solidFill>
                  <a:srgbClr val="2E1BC6"/>
                </a:solidFill>
                <a:latin typeface="Carlito"/>
                <a:cs typeface="Carlito"/>
              </a:rPr>
              <a:t>be</a:t>
            </a:r>
            <a:r>
              <a:rPr sz="3350" spc="80" dirty="0">
                <a:solidFill>
                  <a:srgbClr val="2E1BC6"/>
                </a:solidFill>
                <a:latin typeface="Carlito"/>
                <a:cs typeface="Carlito"/>
              </a:rPr>
              <a:t> </a:t>
            </a:r>
            <a:r>
              <a:rPr sz="3350" spc="15" dirty="0">
                <a:solidFill>
                  <a:srgbClr val="2E1BC6"/>
                </a:solidFill>
                <a:latin typeface="Carlito"/>
                <a:cs typeface="Carlito"/>
              </a:rPr>
              <a:t>accessed</a:t>
            </a:r>
            <a:endParaRPr sz="3350">
              <a:latin typeface="Carlito"/>
              <a:cs typeface="Carlito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3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33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350" spc="15" dirty="0">
                <a:latin typeface="Carlito"/>
                <a:cs typeface="Carlito"/>
              </a:rPr>
              <a:t>A </a:t>
            </a:r>
            <a:r>
              <a:rPr sz="3350" dirty="0">
                <a:latin typeface="Carlito"/>
                <a:cs typeface="Carlito"/>
              </a:rPr>
              <a:t>variable </a:t>
            </a:r>
            <a:r>
              <a:rPr sz="3350" spc="25" dirty="0">
                <a:latin typeface="Carlito"/>
                <a:cs typeface="Carlito"/>
              </a:rPr>
              <a:t>cannot be </a:t>
            </a:r>
            <a:r>
              <a:rPr sz="3350" spc="15" dirty="0">
                <a:latin typeface="Carlito"/>
                <a:cs typeface="Carlito"/>
              </a:rPr>
              <a:t>used </a:t>
            </a:r>
            <a:r>
              <a:rPr sz="3350" spc="-5" dirty="0">
                <a:latin typeface="Carlito"/>
                <a:cs typeface="Carlito"/>
              </a:rPr>
              <a:t>before </a:t>
            </a:r>
            <a:r>
              <a:rPr sz="3350" spc="-10" dirty="0">
                <a:latin typeface="Carlito"/>
                <a:cs typeface="Carlito"/>
              </a:rPr>
              <a:t>it is</a:t>
            </a:r>
            <a:r>
              <a:rPr sz="3350" spc="15" dirty="0">
                <a:latin typeface="Carlito"/>
                <a:cs typeface="Carlito"/>
              </a:rPr>
              <a:t> </a:t>
            </a:r>
            <a:r>
              <a:rPr sz="3350" spc="5" dirty="0">
                <a:latin typeface="Carlito"/>
                <a:cs typeface="Carlito"/>
              </a:rPr>
              <a:t>defined</a:t>
            </a:r>
            <a:endParaRPr sz="3350">
              <a:latin typeface="Carlito"/>
              <a:cs typeface="Carlito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39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spcBef>
                <a:spcPts val="3459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350" dirty="0">
                <a:latin typeface="Carlito"/>
                <a:cs typeface="Carlito"/>
              </a:rPr>
              <a:t>Example:…</a:t>
            </a:r>
            <a:endParaRPr sz="335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1019175"/>
            <a:ext cx="9067800" cy="47625"/>
          </a:xfrm>
          <a:custGeom>
            <a:avLst/>
            <a:gdLst/>
            <a:ahLst/>
            <a:cxnLst/>
            <a:rect l="l" t="t" r="r" b="b"/>
            <a:pathLst>
              <a:path w="9067800" h="47625">
                <a:moveTo>
                  <a:pt x="9067800" y="0"/>
                </a:moveTo>
                <a:lnTo>
                  <a:pt x="0" y="0"/>
                </a:lnTo>
                <a:lnTo>
                  <a:pt x="0" y="47625"/>
                </a:lnTo>
                <a:lnTo>
                  <a:pt x="9067800" y="47625"/>
                </a:lnTo>
                <a:lnTo>
                  <a:pt x="9067800" y="0"/>
                </a:lnTo>
                <a:close/>
              </a:path>
            </a:pathLst>
          </a:custGeom>
          <a:solidFill>
            <a:srgbClr val="17375E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2689" y="164718"/>
            <a:ext cx="358902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5" dirty="0"/>
              <a:t>Logical</a:t>
            </a:r>
            <a:r>
              <a:rPr sz="3950" spc="95" dirty="0"/>
              <a:t> </a:t>
            </a:r>
            <a:r>
              <a:rPr sz="3950" spc="-30" dirty="0"/>
              <a:t>Operators</a:t>
            </a:r>
            <a:endParaRPr sz="3950"/>
          </a:p>
        </p:txBody>
      </p:sp>
      <p:sp>
        <p:nvSpPr>
          <p:cNvPr id="3" name="object 3"/>
          <p:cNvSpPr txBox="1"/>
          <p:nvPr/>
        </p:nvSpPr>
        <p:spPr>
          <a:xfrm>
            <a:off x="155257" y="1024889"/>
            <a:ext cx="8587105" cy="3479165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355600" marR="5080" indent="-343535">
              <a:lnSpc>
                <a:spcPts val="3450"/>
              </a:lnSpc>
              <a:spcBef>
                <a:spcPts val="57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10" dirty="0">
                <a:solidFill>
                  <a:srgbClr val="B80000"/>
                </a:solidFill>
                <a:latin typeface="Carlito"/>
                <a:cs typeface="Carlito"/>
              </a:rPr>
              <a:t>Logical</a:t>
            </a:r>
            <a:r>
              <a:rPr sz="3200" spc="-120" dirty="0">
                <a:solidFill>
                  <a:srgbClr val="B80000"/>
                </a:solidFill>
                <a:latin typeface="Carlito"/>
                <a:cs typeface="Carlito"/>
              </a:rPr>
              <a:t> </a:t>
            </a:r>
            <a:r>
              <a:rPr sz="3200" spc="-5" dirty="0">
                <a:solidFill>
                  <a:srgbClr val="B80000"/>
                </a:solidFill>
                <a:latin typeface="Carlito"/>
                <a:cs typeface="Carlito"/>
              </a:rPr>
              <a:t>operators</a:t>
            </a:r>
            <a:r>
              <a:rPr sz="3200" spc="-150" dirty="0">
                <a:solidFill>
                  <a:srgbClr val="B80000"/>
                </a:solidFill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are</a:t>
            </a:r>
            <a:r>
              <a:rPr sz="3200" spc="-15" dirty="0">
                <a:latin typeface="Carlito"/>
                <a:cs typeface="Carlito"/>
              </a:rPr>
              <a:t> </a:t>
            </a:r>
            <a:r>
              <a:rPr sz="3200" spc="10" dirty="0">
                <a:latin typeface="Carlito"/>
                <a:cs typeface="Carlito"/>
              </a:rPr>
              <a:t>useful</a:t>
            </a:r>
            <a:r>
              <a:rPr sz="3200" spc="-114" dirty="0">
                <a:latin typeface="Carlito"/>
                <a:cs typeface="Carlito"/>
              </a:rPr>
              <a:t> </a:t>
            </a:r>
            <a:r>
              <a:rPr sz="3200" spc="15" dirty="0">
                <a:latin typeface="Carlito"/>
                <a:cs typeface="Carlito"/>
              </a:rPr>
              <a:t>when</a:t>
            </a:r>
            <a:r>
              <a:rPr sz="3200" spc="-95" dirty="0">
                <a:latin typeface="Carlito"/>
                <a:cs typeface="Carlito"/>
              </a:rPr>
              <a:t> </a:t>
            </a:r>
            <a:r>
              <a:rPr sz="3200" spc="25" dirty="0">
                <a:latin typeface="Carlito"/>
                <a:cs typeface="Carlito"/>
              </a:rPr>
              <a:t>we</a:t>
            </a:r>
            <a:r>
              <a:rPr sz="3200" spc="-85" dirty="0">
                <a:latin typeface="Carlito"/>
                <a:cs typeface="Carlito"/>
              </a:rPr>
              <a:t> </a:t>
            </a:r>
            <a:r>
              <a:rPr sz="3200" spc="30" dirty="0">
                <a:latin typeface="Carlito"/>
                <a:cs typeface="Carlito"/>
              </a:rPr>
              <a:t>want</a:t>
            </a:r>
            <a:r>
              <a:rPr sz="3200" spc="-155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to</a:t>
            </a:r>
            <a:r>
              <a:rPr sz="3200" spc="-30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test </a:t>
            </a:r>
            <a:r>
              <a:rPr sz="3200" spc="-5" dirty="0">
                <a:solidFill>
                  <a:srgbClr val="2C13DE"/>
                </a:solidFill>
                <a:latin typeface="Carlito"/>
                <a:cs typeface="Carlito"/>
              </a:rPr>
              <a:t> </a:t>
            </a:r>
            <a:r>
              <a:rPr sz="3200" spc="10" dirty="0">
                <a:solidFill>
                  <a:srgbClr val="2C13DE"/>
                </a:solidFill>
                <a:latin typeface="Carlito"/>
                <a:cs typeface="Carlito"/>
              </a:rPr>
              <a:t>multiple</a:t>
            </a:r>
            <a:r>
              <a:rPr sz="3200" spc="-70" dirty="0">
                <a:solidFill>
                  <a:srgbClr val="2C13DE"/>
                </a:solidFill>
                <a:latin typeface="Carlito"/>
                <a:cs typeface="Carlito"/>
              </a:rPr>
              <a:t> </a:t>
            </a:r>
            <a:r>
              <a:rPr sz="3200" spc="20" dirty="0">
                <a:solidFill>
                  <a:srgbClr val="2C13DE"/>
                </a:solidFill>
                <a:latin typeface="Carlito"/>
                <a:cs typeface="Carlito"/>
              </a:rPr>
              <a:t>conditions</a:t>
            </a:r>
            <a:endParaRPr sz="3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har char="•"/>
            </a:pPr>
            <a:endParaRPr sz="33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5" dirty="0">
                <a:solidFill>
                  <a:srgbClr val="2C13DE"/>
                </a:solidFill>
                <a:latin typeface="Carlito"/>
                <a:cs typeface="Carlito"/>
              </a:rPr>
              <a:t>Three</a:t>
            </a:r>
            <a:r>
              <a:rPr sz="3200" spc="-15" dirty="0">
                <a:solidFill>
                  <a:srgbClr val="2C13DE"/>
                </a:solidFill>
                <a:latin typeface="Carlito"/>
                <a:cs typeface="Carlito"/>
              </a:rPr>
              <a:t> </a:t>
            </a:r>
            <a:r>
              <a:rPr sz="3200" spc="-5" dirty="0">
                <a:solidFill>
                  <a:srgbClr val="2C13DE"/>
                </a:solidFill>
                <a:latin typeface="Carlito"/>
                <a:cs typeface="Carlito"/>
              </a:rPr>
              <a:t>types:</a:t>
            </a:r>
            <a:endParaRPr sz="3200">
              <a:latin typeface="Carlito"/>
              <a:cs typeface="Carlito"/>
            </a:endParaRPr>
          </a:p>
          <a:p>
            <a:pPr marL="984885" lvl="1" indent="-515620">
              <a:lnSpc>
                <a:spcPct val="100000"/>
              </a:lnSpc>
              <a:spcBef>
                <a:spcPts val="420"/>
              </a:spcBef>
              <a:buAutoNum type="arabicPeriod"/>
              <a:tabLst>
                <a:tab pos="984885" algn="l"/>
                <a:tab pos="985519" algn="l"/>
              </a:tabLst>
            </a:pPr>
            <a:r>
              <a:rPr sz="3000" spc="-10" dirty="0">
                <a:latin typeface="Carlito"/>
                <a:cs typeface="Carlito"/>
              </a:rPr>
              <a:t>boolean</a:t>
            </a:r>
            <a:r>
              <a:rPr sz="3000" dirty="0">
                <a:latin typeface="Carlito"/>
                <a:cs typeface="Carlito"/>
              </a:rPr>
              <a:t> </a:t>
            </a:r>
            <a:r>
              <a:rPr sz="3000" dirty="0">
                <a:solidFill>
                  <a:srgbClr val="2C13DE"/>
                </a:solidFill>
                <a:latin typeface="Carlito"/>
                <a:cs typeface="Carlito"/>
              </a:rPr>
              <a:t>AND</a:t>
            </a:r>
            <a:endParaRPr sz="3000">
              <a:latin typeface="Carlito"/>
              <a:cs typeface="Carlito"/>
            </a:endParaRPr>
          </a:p>
          <a:p>
            <a:pPr marL="984885" lvl="1" indent="-515620">
              <a:lnSpc>
                <a:spcPct val="100000"/>
              </a:lnSpc>
              <a:spcBef>
                <a:spcPts val="305"/>
              </a:spcBef>
              <a:buAutoNum type="arabicPeriod"/>
              <a:tabLst>
                <a:tab pos="984885" algn="l"/>
                <a:tab pos="985519" algn="l"/>
              </a:tabLst>
            </a:pPr>
            <a:r>
              <a:rPr sz="3000" spc="-10" dirty="0">
                <a:latin typeface="Carlito"/>
                <a:cs typeface="Carlito"/>
              </a:rPr>
              <a:t>boolean</a:t>
            </a:r>
            <a:r>
              <a:rPr sz="3000" dirty="0">
                <a:latin typeface="Carlito"/>
                <a:cs typeface="Carlito"/>
              </a:rPr>
              <a:t> </a:t>
            </a:r>
            <a:r>
              <a:rPr sz="3000" spc="-40" dirty="0">
                <a:solidFill>
                  <a:srgbClr val="2C13DE"/>
                </a:solidFill>
                <a:latin typeface="Carlito"/>
                <a:cs typeface="Carlito"/>
              </a:rPr>
              <a:t>OR</a:t>
            </a:r>
            <a:endParaRPr sz="3000">
              <a:latin typeface="Carlito"/>
              <a:cs typeface="Carlito"/>
            </a:endParaRPr>
          </a:p>
          <a:p>
            <a:pPr marL="984885" lvl="1" indent="-515620">
              <a:lnSpc>
                <a:spcPct val="100000"/>
              </a:lnSpc>
              <a:spcBef>
                <a:spcPts val="380"/>
              </a:spcBef>
              <a:buAutoNum type="arabicPeriod"/>
              <a:tabLst>
                <a:tab pos="984885" algn="l"/>
                <a:tab pos="985519" algn="l"/>
              </a:tabLst>
            </a:pPr>
            <a:r>
              <a:rPr sz="3000" spc="-10" dirty="0">
                <a:latin typeface="Carlito"/>
                <a:cs typeface="Carlito"/>
              </a:rPr>
              <a:t>boolean</a:t>
            </a:r>
            <a:r>
              <a:rPr sz="3000" spc="-15" dirty="0">
                <a:latin typeface="Carlito"/>
                <a:cs typeface="Carlito"/>
              </a:rPr>
              <a:t> </a:t>
            </a:r>
            <a:r>
              <a:rPr sz="3000" spc="-35" dirty="0">
                <a:solidFill>
                  <a:srgbClr val="2C13DE"/>
                </a:solidFill>
                <a:latin typeface="Carlito"/>
                <a:cs typeface="Carlito"/>
              </a:rPr>
              <a:t>NOT</a:t>
            </a:r>
            <a:endParaRPr sz="3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952500"/>
            <a:ext cx="9067800" cy="47625"/>
          </a:xfrm>
          <a:custGeom>
            <a:avLst/>
            <a:gdLst/>
            <a:ahLst/>
            <a:cxnLst/>
            <a:rect l="l" t="t" r="r" b="b"/>
            <a:pathLst>
              <a:path w="9067800" h="47625">
                <a:moveTo>
                  <a:pt x="9067800" y="0"/>
                </a:moveTo>
                <a:lnTo>
                  <a:pt x="0" y="0"/>
                </a:lnTo>
                <a:lnTo>
                  <a:pt x="0" y="47625"/>
                </a:lnTo>
                <a:lnTo>
                  <a:pt x="9067800" y="47625"/>
                </a:lnTo>
                <a:lnTo>
                  <a:pt x="9067800" y="0"/>
                </a:lnTo>
                <a:close/>
              </a:path>
            </a:pathLst>
          </a:custGeom>
          <a:solidFill>
            <a:srgbClr val="17375E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66774" y="164718"/>
            <a:ext cx="579945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dirty="0"/>
              <a:t>Boolean </a:t>
            </a:r>
            <a:r>
              <a:rPr sz="3950" spc="15" dirty="0">
                <a:solidFill>
                  <a:srgbClr val="2C13DE"/>
                </a:solidFill>
              </a:rPr>
              <a:t>AND </a:t>
            </a:r>
            <a:r>
              <a:rPr sz="3950" spc="10" dirty="0"/>
              <a:t>or </a:t>
            </a:r>
            <a:r>
              <a:rPr sz="3950" spc="-5" dirty="0"/>
              <a:t>logical</a:t>
            </a:r>
            <a:r>
              <a:rPr sz="3950" spc="265" dirty="0"/>
              <a:t> </a:t>
            </a:r>
            <a:r>
              <a:rPr sz="3950" spc="15" dirty="0">
                <a:solidFill>
                  <a:srgbClr val="2C13DE"/>
                </a:solidFill>
              </a:rPr>
              <a:t>AND</a:t>
            </a:r>
            <a:endParaRPr sz="3950"/>
          </a:p>
        </p:txBody>
      </p:sp>
      <p:sp>
        <p:nvSpPr>
          <p:cNvPr id="3" name="object 3"/>
          <p:cNvSpPr txBox="1"/>
          <p:nvPr/>
        </p:nvSpPr>
        <p:spPr>
          <a:xfrm>
            <a:off x="155257" y="1206118"/>
            <a:ext cx="8221980" cy="41427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6235" algn="l"/>
                <a:tab pos="2043430" algn="l"/>
              </a:tabLst>
            </a:pPr>
            <a:r>
              <a:rPr sz="3600" spc="-20" dirty="0">
                <a:latin typeface="Carlito"/>
                <a:cs typeface="Carlito"/>
              </a:rPr>
              <a:t>Symbol:	</a:t>
            </a:r>
            <a:r>
              <a:rPr sz="3600" b="1" spc="10" dirty="0">
                <a:solidFill>
                  <a:srgbClr val="2C13DE"/>
                </a:solidFill>
                <a:latin typeface="Carlito"/>
                <a:cs typeface="Carlito"/>
              </a:rPr>
              <a:t>&amp;&amp;</a:t>
            </a:r>
            <a:endParaRPr sz="36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har char="•"/>
            </a:pPr>
            <a:endParaRPr sz="3400">
              <a:latin typeface="Carlito"/>
              <a:cs typeface="Carlito"/>
            </a:endParaRPr>
          </a:p>
          <a:p>
            <a:pPr marL="355600" marR="398780" indent="-343535">
              <a:lnSpc>
                <a:spcPts val="3529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b="1" spc="15" dirty="0">
                <a:solidFill>
                  <a:srgbClr val="B80000"/>
                </a:solidFill>
                <a:latin typeface="Carlito"/>
                <a:cs typeface="Carlito"/>
              </a:rPr>
              <a:t>All</a:t>
            </a:r>
            <a:r>
              <a:rPr sz="3200" b="1" spc="-90" dirty="0">
                <a:solidFill>
                  <a:srgbClr val="B80000"/>
                </a:solidFill>
                <a:latin typeface="Carlito"/>
                <a:cs typeface="Carlito"/>
              </a:rPr>
              <a:t> </a:t>
            </a:r>
            <a:r>
              <a:rPr sz="3200" spc="10" dirty="0">
                <a:solidFill>
                  <a:srgbClr val="2C13DE"/>
                </a:solidFill>
                <a:latin typeface="Carlito"/>
                <a:cs typeface="Carlito"/>
              </a:rPr>
              <a:t>the</a:t>
            </a:r>
            <a:r>
              <a:rPr sz="3200" spc="-10" dirty="0">
                <a:solidFill>
                  <a:srgbClr val="2C13DE"/>
                </a:solidFill>
                <a:latin typeface="Carlito"/>
                <a:cs typeface="Carlito"/>
              </a:rPr>
              <a:t> </a:t>
            </a:r>
            <a:r>
              <a:rPr sz="3200" spc="20" dirty="0">
                <a:solidFill>
                  <a:srgbClr val="2C13DE"/>
                </a:solidFill>
                <a:latin typeface="Carlito"/>
                <a:cs typeface="Carlito"/>
              </a:rPr>
              <a:t>conditions</a:t>
            </a:r>
            <a:r>
              <a:rPr sz="3200" spc="-190" dirty="0">
                <a:solidFill>
                  <a:srgbClr val="2C13DE"/>
                </a:solidFill>
                <a:latin typeface="Carlito"/>
                <a:cs typeface="Carlito"/>
              </a:rPr>
              <a:t> </a:t>
            </a:r>
            <a:r>
              <a:rPr sz="3200" spc="15" dirty="0">
                <a:solidFill>
                  <a:srgbClr val="2C13DE"/>
                </a:solidFill>
                <a:latin typeface="Carlito"/>
                <a:cs typeface="Carlito"/>
              </a:rPr>
              <a:t>must</a:t>
            </a:r>
            <a:r>
              <a:rPr sz="3200" spc="-155" dirty="0">
                <a:solidFill>
                  <a:srgbClr val="2C13DE"/>
                </a:solidFill>
                <a:latin typeface="Carlito"/>
                <a:cs typeface="Carlito"/>
              </a:rPr>
              <a:t> </a:t>
            </a:r>
            <a:r>
              <a:rPr sz="3200" spc="25" dirty="0">
                <a:solidFill>
                  <a:srgbClr val="2C13DE"/>
                </a:solidFill>
                <a:latin typeface="Carlito"/>
                <a:cs typeface="Carlito"/>
              </a:rPr>
              <a:t>be</a:t>
            </a:r>
            <a:r>
              <a:rPr sz="3200" spc="-10" dirty="0">
                <a:solidFill>
                  <a:srgbClr val="2C13DE"/>
                </a:solidFill>
                <a:latin typeface="Carlito"/>
                <a:cs typeface="Carlito"/>
              </a:rPr>
              <a:t> </a:t>
            </a:r>
            <a:r>
              <a:rPr sz="3200" spc="10" dirty="0">
                <a:solidFill>
                  <a:srgbClr val="2C13DE"/>
                </a:solidFill>
                <a:latin typeface="Carlito"/>
                <a:cs typeface="Carlito"/>
              </a:rPr>
              <a:t>true</a:t>
            </a:r>
            <a:r>
              <a:rPr sz="3200" spc="-80" dirty="0">
                <a:solidFill>
                  <a:srgbClr val="2C13DE"/>
                </a:solidFill>
                <a:latin typeface="Carlito"/>
                <a:cs typeface="Carlito"/>
              </a:rPr>
              <a:t> </a:t>
            </a:r>
            <a:r>
              <a:rPr sz="3200" spc="-10" dirty="0">
                <a:solidFill>
                  <a:srgbClr val="2C13DE"/>
                </a:solidFill>
                <a:latin typeface="Carlito"/>
                <a:cs typeface="Carlito"/>
              </a:rPr>
              <a:t>for</a:t>
            </a:r>
            <a:r>
              <a:rPr sz="3200" spc="-50" dirty="0">
                <a:solidFill>
                  <a:srgbClr val="2C13DE"/>
                </a:solidFill>
                <a:latin typeface="Carlito"/>
                <a:cs typeface="Carlito"/>
              </a:rPr>
              <a:t> </a:t>
            </a:r>
            <a:r>
              <a:rPr sz="3200" spc="10" dirty="0">
                <a:solidFill>
                  <a:srgbClr val="2C13DE"/>
                </a:solidFill>
                <a:latin typeface="Carlito"/>
                <a:cs typeface="Carlito"/>
              </a:rPr>
              <a:t>the</a:t>
            </a:r>
            <a:r>
              <a:rPr sz="3200" spc="-10" dirty="0">
                <a:solidFill>
                  <a:srgbClr val="2C13DE"/>
                </a:solidFill>
                <a:latin typeface="Carlito"/>
                <a:cs typeface="Carlito"/>
              </a:rPr>
              <a:t> </a:t>
            </a:r>
            <a:r>
              <a:rPr sz="3200" spc="25" dirty="0">
                <a:solidFill>
                  <a:srgbClr val="2C13DE"/>
                </a:solidFill>
                <a:latin typeface="Carlito"/>
                <a:cs typeface="Carlito"/>
              </a:rPr>
              <a:t>whole  </a:t>
            </a:r>
            <a:r>
              <a:rPr sz="3200" spc="-5" dirty="0">
                <a:solidFill>
                  <a:srgbClr val="2C13DE"/>
                </a:solidFill>
                <a:latin typeface="Carlito"/>
                <a:cs typeface="Carlito"/>
              </a:rPr>
              <a:t>expression to </a:t>
            </a:r>
            <a:r>
              <a:rPr sz="3200" spc="25" dirty="0">
                <a:solidFill>
                  <a:srgbClr val="2C13DE"/>
                </a:solidFill>
                <a:latin typeface="Carlito"/>
                <a:cs typeface="Carlito"/>
              </a:rPr>
              <a:t>be</a:t>
            </a:r>
            <a:r>
              <a:rPr sz="3200" spc="-165" dirty="0">
                <a:solidFill>
                  <a:srgbClr val="2C13DE"/>
                </a:solidFill>
                <a:latin typeface="Carlito"/>
                <a:cs typeface="Carlito"/>
              </a:rPr>
              <a:t> </a:t>
            </a:r>
            <a:r>
              <a:rPr sz="3200" spc="5" dirty="0">
                <a:solidFill>
                  <a:srgbClr val="2C13DE"/>
                </a:solidFill>
                <a:latin typeface="Carlito"/>
                <a:cs typeface="Carlito"/>
              </a:rPr>
              <a:t>true</a:t>
            </a:r>
            <a:endParaRPr sz="3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650">
              <a:latin typeface="Carlito"/>
              <a:cs typeface="Carlito"/>
            </a:endParaRPr>
          </a:p>
          <a:p>
            <a:pPr marL="469900">
              <a:lnSpc>
                <a:spcPct val="100000"/>
              </a:lnSpc>
            </a:pPr>
            <a:r>
              <a:rPr sz="3200" spc="15" dirty="0">
                <a:latin typeface="Arial"/>
                <a:cs typeface="Arial"/>
              </a:rPr>
              <a:t>–</a:t>
            </a:r>
            <a:r>
              <a:rPr sz="3200" spc="-440" dirty="0">
                <a:latin typeface="Arial"/>
                <a:cs typeface="Arial"/>
              </a:rPr>
              <a:t> </a:t>
            </a:r>
            <a:r>
              <a:rPr sz="3200" spc="5" dirty="0">
                <a:latin typeface="Carlito"/>
                <a:cs typeface="Carlito"/>
              </a:rPr>
              <a:t>Example:</a:t>
            </a:r>
            <a:endParaRPr sz="3200">
              <a:latin typeface="Carlito"/>
              <a:cs typeface="Carlito"/>
            </a:endParaRPr>
          </a:p>
          <a:p>
            <a:pPr marL="756285">
              <a:lnSpc>
                <a:spcPct val="100000"/>
              </a:lnSpc>
              <a:spcBef>
                <a:spcPts val="445"/>
              </a:spcBef>
            </a:pPr>
            <a:r>
              <a:rPr sz="3200" b="1" spc="20" dirty="0">
                <a:latin typeface="Carlito"/>
                <a:cs typeface="Carlito"/>
              </a:rPr>
              <a:t>if </a:t>
            </a:r>
            <a:r>
              <a:rPr sz="3200" b="1" spc="5" dirty="0">
                <a:latin typeface="Carlito"/>
                <a:cs typeface="Carlito"/>
              </a:rPr>
              <a:t>( </a:t>
            </a:r>
            <a:r>
              <a:rPr sz="3200" b="1" dirty="0">
                <a:latin typeface="Carlito"/>
                <a:cs typeface="Carlito"/>
              </a:rPr>
              <a:t>(</a:t>
            </a:r>
            <a:r>
              <a:rPr sz="3200" b="1" dirty="0">
                <a:solidFill>
                  <a:srgbClr val="2C13DE"/>
                </a:solidFill>
                <a:latin typeface="Carlito"/>
                <a:cs typeface="Carlito"/>
              </a:rPr>
              <a:t>a </a:t>
            </a:r>
            <a:r>
              <a:rPr sz="3200" b="1" spc="-5" dirty="0">
                <a:solidFill>
                  <a:srgbClr val="2C13DE"/>
                </a:solidFill>
                <a:latin typeface="Carlito"/>
                <a:cs typeface="Carlito"/>
              </a:rPr>
              <a:t>== </a:t>
            </a:r>
            <a:r>
              <a:rPr sz="3200" b="1" spc="15" dirty="0">
                <a:solidFill>
                  <a:srgbClr val="2C13DE"/>
                </a:solidFill>
                <a:latin typeface="Carlito"/>
                <a:cs typeface="Carlito"/>
              </a:rPr>
              <a:t>10) </a:t>
            </a:r>
            <a:r>
              <a:rPr sz="3200" b="1" spc="5" dirty="0">
                <a:solidFill>
                  <a:srgbClr val="B80000"/>
                </a:solidFill>
                <a:latin typeface="Carlito"/>
                <a:cs typeface="Carlito"/>
              </a:rPr>
              <a:t>&amp;&amp; </a:t>
            </a:r>
            <a:r>
              <a:rPr sz="3200" b="1" spc="-5" dirty="0">
                <a:latin typeface="Carlito"/>
                <a:cs typeface="Carlito"/>
              </a:rPr>
              <a:t>(</a:t>
            </a:r>
            <a:r>
              <a:rPr sz="3200" b="1" spc="-5" dirty="0">
                <a:solidFill>
                  <a:srgbClr val="2C13DE"/>
                </a:solidFill>
                <a:latin typeface="Carlito"/>
                <a:cs typeface="Carlito"/>
              </a:rPr>
              <a:t>b == </a:t>
            </a:r>
            <a:r>
              <a:rPr sz="3200" b="1" spc="20" dirty="0">
                <a:solidFill>
                  <a:srgbClr val="2C13DE"/>
                </a:solidFill>
                <a:latin typeface="Carlito"/>
                <a:cs typeface="Carlito"/>
              </a:rPr>
              <a:t>10) </a:t>
            </a:r>
            <a:r>
              <a:rPr sz="3200" b="1" spc="5" dirty="0">
                <a:solidFill>
                  <a:srgbClr val="B80000"/>
                </a:solidFill>
                <a:latin typeface="Carlito"/>
                <a:cs typeface="Carlito"/>
              </a:rPr>
              <a:t>&amp;&amp; </a:t>
            </a:r>
            <a:r>
              <a:rPr sz="3200" b="1" spc="-5" dirty="0">
                <a:latin typeface="Carlito"/>
                <a:cs typeface="Carlito"/>
              </a:rPr>
              <a:t>(</a:t>
            </a:r>
            <a:r>
              <a:rPr sz="3200" b="1" spc="-5" dirty="0">
                <a:solidFill>
                  <a:srgbClr val="2C13DE"/>
                </a:solidFill>
                <a:latin typeface="Carlito"/>
                <a:cs typeface="Carlito"/>
              </a:rPr>
              <a:t>d == </a:t>
            </a:r>
            <a:r>
              <a:rPr sz="3200" b="1" spc="20" dirty="0">
                <a:solidFill>
                  <a:srgbClr val="2C13DE"/>
                </a:solidFill>
                <a:latin typeface="Carlito"/>
                <a:cs typeface="Carlito"/>
              </a:rPr>
              <a:t>10</a:t>
            </a:r>
            <a:r>
              <a:rPr sz="3200" b="1" spc="20" dirty="0">
                <a:latin typeface="Carlito"/>
                <a:cs typeface="Carlito"/>
              </a:rPr>
              <a:t>)</a:t>
            </a:r>
            <a:r>
              <a:rPr sz="3200" b="1" spc="-229" dirty="0">
                <a:latin typeface="Carlito"/>
                <a:cs typeface="Carlito"/>
              </a:rPr>
              <a:t> </a:t>
            </a:r>
            <a:r>
              <a:rPr sz="3200" b="1" spc="5" dirty="0">
                <a:latin typeface="Carlito"/>
                <a:cs typeface="Carlito"/>
              </a:rPr>
              <a:t>)</a:t>
            </a:r>
            <a:endParaRPr sz="3200">
              <a:latin typeface="Carlito"/>
              <a:cs typeface="Carlito"/>
            </a:endParaRPr>
          </a:p>
          <a:p>
            <a:pPr marL="1842770">
              <a:lnSpc>
                <a:spcPct val="100000"/>
              </a:lnSpc>
              <a:spcBef>
                <a:spcPts val="365"/>
              </a:spcBef>
            </a:pPr>
            <a:r>
              <a:rPr sz="3200" spc="-5" dirty="0">
                <a:latin typeface="Carlito"/>
                <a:cs typeface="Carlito"/>
              </a:rPr>
              <a:t>cout&lt;&lt;“a, </a:t>
            </a:r>
            <a:r>
              <a:rPr sz="3200" spc="20" dirty="0">
                <a:latin typeface="Carlito"/>
                <a:cs typeface="Carlito"/>
              </a:rPr>
              <a:t>b, </a:t>
            </a:r>
            <a:r>
              <a:rPr sz="3200" spc="30" dirty="0">
                <a:latin typeface="Carlito"/>
                <a:cs typeface="Carlito"/>
              </a:rPr>
              <a:t>and </a:t>
            </a:r>
            <a:r>
              <a:rPr sz="3200" spc="15" dirty="0">
                <a:latin typeface="Carlito"/>
                <a:cs typeface="Carlito"/>
              </a:rPr>
              <a:t>d </a:t>
            </a:r>
            <a:r>
              <a:rPr sz="3200" spc="-10" dirty="0">
                <a:latin typeface="Carlito"/>
                <a:cs typeface="Carlito"/>
              </a:rPr>
              <a:t>are </a:t>
            </a:r>
            <a:r>
              <a:rPr sz="3200" spc="15" dirty="0">
                <a:latin typeface="Carlito"/>
                <a:cs typeface="Carlito"/>
              </a:rPr>
              <a:t>all </a:t>
            </a:r>
            <a:r>
              <a:rPr sz="3200" spc="20" dirty="0">
                <a:latin typeface="Carlito"/>
                <a:cs typeface="Carlito"/>
              </a:rPr>
              <a:t>equal</a:t>
            </a:r>
            <a:r>
              <a:rPr sz="3200" spc="-535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to </a:t>
            </a:r>
            <a:r>
              <a:rPr sz="3200" spc="15" dirty="0">
                <a:latin typeface="Carlito"/>
                <a:cs typeface="Carlito"/>
              </a:rPr>
              <a:t>10”;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952500"/>
            <a:ext cx="9067800" cy="47625"/>
          </a:xfrm>
          <a:custGeom>
            <a:avLst/>
            <a:gdLst/>
            <a:ahLst/>
            <a:cxnLst/>
            <a:rect l="l" t="t" r="r" b="b"/>
            <a:pathLst>
              <a:path w="9067800" h="47625">
                <a:moveTo>
                  <a:pt x="9067800" y="0"/>
                </a:moveTo>
                <a:lnTo>
                  <a:pt x="0" y="0"/>
                </a:lnTo>
                <a:lnTo>
                  <a:pt x="0" y="47625"/>
                </a:lnTo>
                <a:lnTo>
                  <a:pt x="9067800" y="47625"/>
                </a:lnTo>
                <a:lnTo>
                  <a:pt x="9067800" y="0"/>
                </a:lnTo>
                <a:close/>
              </a:path>
            </a:pathLst>
          </a:custGeom>
          <a:solidFill>
            <a:srgbClr val="17375E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72385" y="248919"/>
            <a:ext cx="499999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dirty="0"/>
              <a:t>Boolean </a:t>
            </a:r>
            <a:r>
              <a:rPr sz="3950" spc="10" dirty="0">
                <a:solidFill>
                  <a:srgbClr val="2C13DE"/>
                </a:solidFill>
              </a:rPr>
              <a:t>OR </a:t>
            </a:r>
            <a:r>
              <a:rPr sz="3950" spc="10" dirty="0"/>
              <a:t>/ </a:t>
            </a:r>
            <a:r>
              <a:rPr sz="3950" spc="-5" dirty="0"/>
              <a:t>Logical</a:t>
            </a:r>
            <a:r>
              <a:rPr sz="3950" spc="235" dirty="0"/>
              <a:t> </a:t>
            </a:r>
            <a:r>
              <a:rPr sz="3950" spc="5" dirty="0">
                <a:solidFill>
                  <a:srgbClr val="2C13DE"/>
                </a:solidFill>
              </a:rPr>
              <a:t>OR</a:t>
            </a:r>
            <a:endParaRPr sz="3950"/>
          </a:p>
        </p:txBody>
      </p:sp>
      <p:sp>
        <p:nvSpPr>
          <p:cNvPr id="3" name="object 3"/>
          <p:cNvSpPr/>
          <p:nvPr/>
        </p:nvSpPr>
        <p:spPr>
          <a:xfrm>
            <a:off x="0" y="952500"/>
            <a:ext cx="9067800" cy="47625"/>
          </a:xfrm>
          <a:custGeom>
            <a:avLst/>
            <a:gdLst/>
            <a:ahLst/>
            <a:cxnLst/>
            <a:rect l="l" t="t" r="r" b="b"/>
            <a:pathLst>
              <a:path w="9067800" h="47625">
                <a:moveTo>
                  <a:pt x="9067800" y="0"/>
                </a:moveTo>
                <a:lnTo>
                  <a:pt x="0" y="0"/>
                </a:lnTo>
                <a:lnTo>
                  <a:pt x="0" y="47625"/>
                </a:lnTo>
                <a:lnTo>
                  <a:pt x="9067800" y="47625"/>
                </a:lnTo>
                <a:lnTo>
                  <a:pt x="9067800" y="0"/>
                </a:lnTo>
                <a:close/>
              </a:path>
            </a:pathLst>
          </a:custGeom>
          <a:solidFill>
            <a:srgbClr val="1737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55257" y="1206118"/>
            <a:ext cx="7668895" cy="41427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6235" algn="l"/>
                <a:tab pos="2043430" algn="l"/>
              </a:tabLst>
            </a:pPr>
            <a:r>
              <a:rPr sz="3600" spc="-20" dirty="0">
                <a:latin typeface="Carlito"/>
                <a:cs typeface="Carlito"/>
              </a:rPr>
              <a:t>Symbol:	</a:t>
            </a:r>
            <a:r>
              <a:rPr sz="3600" b="1" spc="10" dirty="0">
                <a:solidFill>
                  <a:srgbClr val="2C13DE"/>
                </a:solidFill>
                <a:latin typeface="Carlito"/>
                <a:cs typeface="Carlito"/>
              </a:rPr>
              <a:t>||</a:t>
            </a:r>
            <a:endParaRPr sz="36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har char="•"/>
            </a:pPr>
            <a:endParaRPr sz="3400">
              <a:latin typeface="Carlito"/>
              <a:cs typeface="Carlito"/>
            </a:endParaRPr>
          </a:p>
          <a:p>
            <a:pPr marL="355600" marR="5080" indent="-343535">
              <a:lnSpc>
                <a:spcPts val="3529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b="1" spc="5" dirty="0">
                <a:solidFill>
                  <a:srgbClr val="B80000"/>
                </a:solidFill>
                <a:latin typeface="Carlito"/>
                <a:cs typeface="Carlito"/>
              </a:rPr>
              <a:t>ANY</a:t>
            </a:r>
            <a:r>
              <a:rPr sz="3200" b="1" spc="-5" dirty="0">
                <a:solidFill>
                  <a:srgbClr val="B80000"/>
                </a:solidFill>
                <a:latin typeface="Carlito"/>
                <a:cs typeface="Carlito"/>
              </a:rPr>
              <a:t> </a:t>
            </a:r>
            <a:r>
              <a:rPr sz="3200" spc="20" dirty="0">
                <a:solidFill>
                  <a:srgbClr val="2C13DE"/>
                </a:solidFill>
                <a:latin typeface="Carlito"/>
                <a:cs typeface="Carlito"/>
              </a:rPr>
              <a:t>condition</a:t>
            </a:r>
            <a:r>
              <a:rPr sz="3200" spc="-175" dirty="0">
                <a:solidFill>
                  <a:srgbClr val="2C13DE"/>
                </a:solidFill>
                <a:latin typeface="Carlito"/>
                <a:cs typeface="Carlito"/>
              </a:rPr>
              <a:t> </a:t>
            </a:r>
            <a:r>
              <a:rPr sz="3200" spc="5" dirty="0">
                <a:solidFill>
                  <a:srgbClr val="2C13DE"/>
                </a:solidFill>
                <a:latin typeface="Carlito"/>
                <a:cs typeface="Carlito"/>
              </a:rPr>
              <a:t>is</a:t>
            </a:r>
            <a:r>
              <a:rPr sz="3200" spc="-30" dirty="0">
                <a:solidFill>
                  <a:srgbClr val="2C13DE"/>
                </a:solidFill>
                <a:latin typeface="Carlito"/>
                <a:cs typeface="Carlito"/>
              </a:rPr>
              <a:t> </a:t>
            </a:r>
            <a:r>
              <a:rPr sz="3200" spc="10" dirty="0">
                <a:solidFill>
                  <a:srgbClr val="2C13DE"/>
                </a:solidFill>
                <a:latin typeface="Carlito"/>
                <a:cs typeface="Carlito"/>
              </a:rPr>
              <a:t>sufficient</a:t>
            </a:r>
            <a:r>
              <a:rPr sz="3200" spc="-235" dirty="0">
                <a:solidFill>
                  <a:srgbClr val="2C13DE"/>
                </a:solidFill>
                <a:latin typeface="Carlito"/>
                <a:cs typeface="Carlito"/>
              </a:rPr>
              <a:t> </a:t>
            </a:r>
            <a:r>
              <a:rPr sz="3200" spc="-5" dirty="0">
                <a:solidFill>
                  <a:srgbClr val="2C13DE"/>
                </a:solidFill>
                <a:latin typeface="Carlito"/>
                <a:cs typeface="Carlito"/>
              </a:rPr>
              <a:t>to</a:t>
            </a:r>
            <a:r>
              <a:rPr sz="3200" spc="40" dirty="0">
                <a:solidFill>
                  <a:srgbClr val="2C13DE"/>
                </a:solidFill>
                <a:latin typeface="Carlito"/>
                <a:cs typeface="Carlito"/>
              </a:rPr>
              <a:t> </a:t>
            </a:r>
            <a:r>
              <a:rPr sz="3200" spc="25" dirty="0">
                <a:solidFill>
                  <a:srgbClr val="2C13DE"/>
                </a:solidFill>
                <a:latin typeface="Carlito"/>
                <a:cs typeface="Carlito"/>
              </a:rPr>
              <a:t>be</a:t>
            </a:r>
            <a:r>
              <a:rPr sz="3200" spc="-85" dirty="0">
                <a:solidFill>
                  <a:srgbClr val="2C13DE"/>
                </a:solidFill>
                <a:latin typeface="Carlito"/>
                <a:cs typeface="Carlito"/>
              </a:rPr>
              <a:t> </a:t>
            </a:r>
            <a:r>
              <a:rPr sz="3200" spc="10" dirty="0">
                <a:solidFill>
                  <a:srgbClr val="2C13DE"/>
                </a:solidFill>
                <a:latin typeface="Carlito"/>
                <a:cs typeface="Carlito"/>
              </a:rPr>
              <a:t>true</a:t>
            </a:r>
            <a:r>
              <a:rPr sz="3200" spc="-80" dirty="0">
                <a:solidFill>
                  <a:srgbClr val="2C13DE"/>
                </a:solidFill>
                <a:latin typeface="Carlito"/>
                <a:cs typeface="Carlito"/>
              </a:rPr>
              <a:t> </a:t>
            </a:r>
            <a:r>
              <a:rPr sz="3200" spc="-10" dirty="0">
                <a:solidFill>
                  <a:srgbClr val="2C13DE"/>
                </a:solidFill>
                <a:latin typeface="Carlito"/>
                <a:cs typeface="Carlito"/>
              </a:rPr>
              <a:t>for</a:t>
            </a:r>
            <a:r>
              <a:rPr sz="3200" spc="20" dirty="0">
                <a:solidFill>
                  <a:srgbClr val="2C13DE"/>
                </a:solidFill>
                <a:latin typeface="Carlito"/>
                <a:cs typeface="Carlito"/>
              </a:rPr>
              <a:t> </a:t>
            </a:r>
            <a:r>
              <a:rPr sz="3200" spc="10" dirty="0">
                <a:solidFill>
                  <a:srgbClr val="2C13DE"/>
                </a:solidFill>
                <a:latin typeface="Carlito"/>
                <a:cs typeface="Carlito"/>
              </a:rPr>
              <a:t>the  </a:t>
            </a:r>
            <a:r>
              <a:rPr sz="3200" spc="25" dirty="0">
                <a:solidFill>
                  <a:srgbClr val="2C13DE"/>
                </a:solidFill>
                <a:latin typeface="Carlito"/>
                <a:cs typeface="Carlito"/>
              </a:rPr>
              <a:t>whole </a:t>
            </a:r>
            <a:r>
              <a:rPr sz="3200" spc="-5" dirty="0">
                <a:solidFill>
                  <a:srgbClr val="2C13DE"/>
                </a:solidFill>
                <a:latin typeface="Carlito"/>
                <a:cs typeface="Carlito"/>
              </a:rPr>
              <a:t>expression to </a:t>
            </a:r>
            <a:r>
              <a:rPr sz="3200" spc="25" dirty="0">
                <a:solidFill>
                  <a:srgbClr val="2C13DE"/>
                </a:solidFill>
                <a:latin typeface="Carlito"/>
                <a:cs typeface="Carlito"/>
              </a:rPr>
              <a:t>be</a:t>
            </a:r>
            <a:r>
              <a:rPr sz="3200" spc="-390" dirty="0">
                <a:solidFill>
                  <a:srgbClr val="2C13DE"/>
                </a:solidFill>
                <a:latin typeface="Carlito"/>
                <a:cs typeface="Carlito"/>
              </a:rPr>
              <a:t> </a:t>
            </a:r>
            <a:r>
              <a:rPr sz="3200" spc="5" dirty="0">
                <a:solidFill>
                  <a:srgbClr val="2C13DE"/>
                </a:solidFill>
                <a:latin typeface="Carlito"/>
                <a:cs typeface="Carlito"/>
              </a:rPr>
              <a:t>true</a:t>
            </a:r>
            <a:endParaRPr sz="3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650">
              <a:latin typeface="Carlito"/>
              <a:cs typeface="Carlito"/>
            </a:endParaRPr>
          </a:p>
          <a:p>
            <a:pPr marR="4913630" algn="ctr">
              <a:lnSpc>
                <a:spcPct val="100000"/>
              </a:lnSpc>
            </a:pPr>
            <a:r>
              <a:rPr sz="3200" spc="15" dirty="0">
                <a:latin typeface="Arial"/>
                <a:cs typeface="Arial"/>
              </a:rPr>
              <a:t>–</a:t>
            </a:r>
            <a:r>
              <a:rPr sz="3200" spc="-445" dirty="0">
                <a:latin typeface="Arial"/>
                <a:cs typeface="Arial"/>
              </a:rPr>
              <a:t> </a:t>
            </a:r>
            <a:r>
              <a:rPr sz="3200" spc="5" dirty="0">
                <a:latin typeface="Carlito"/>
                <a:cs typeface="Carlito"/>
              </a:rPr>
              <a:t>Example:</a:t>
            </a:r>
            <a:endParaRPr sz="3200">
              <a:latin typeface="Carlito"/>
              <a:cs typeface="Carlito"/>
            </a:endParaRPr>
          </a:p>
          <a:p>
            <a:pPr marR="1186180" algn="ctr">
              <a:lnSpc>
                <a:spcPct val="100000"/>
              </a:lnSpc>
              <a:spcBef>
                <a:spcPts val="445"/>
              </a:spcBef>
            </a:pPr>
            <a:r>
              <a:rPr sz="3200" b="1" spc="20" dirty="0">
                <a:latin typeface="Carlito"/>
                <a:cs typeface="Carlito"/>
              </a:rPr>
              <a:t>if </a:t>
            </a:r>
            <a:r>
              <a:rPr sz="3200" b="1" spc="-5" dirty="0">
                <a:latin typeface="Carlito"/>
                <a:cs typeface="Carlito"/>
              </a:rPr>
              <a:t>(</a:t>
            </a:r>
            <a:r>
              <a:rPr sz="3200" b="1" spc="-5" dirty="0">
                <a:solidFill>
                  <a:srgbClr val="2C13DE"/>
                </a:solidFill>
                <a:latin typeface="Carlito"/>
                <a:cs typeface="Carlito"/>
              </a:rPr>
              <a:t>a == </a:t>
            </a:r>
            <a:r>
              <a:rPr sz="3200" b="1" spc="20" dirty="0">
                <a:solidFill>
                  <a:srgbClr val="2C13DE"/>
                </a:solidFill>
                <a:latin typeface="Carlito"/>
                <a:cs typeface="Carlito"/>
              </a:rPr>
              <a:t>10 </a:t>
            </a:r>
            <a:r>
              <a:rPr sz="3200" b="1" spc="-5" dirty="0">
                <a:solidFill>
                  <a:srgbClr val="B80000"/>
                </a:solidFill>
                <a:latin typeface="Carlito"/>
                <a:cs typeface="Carlito"/>
              </a:rPr>
              <a:t>|| </a:t>
            </a:r>
            <a:r>
              <a:rPr sz="3200" b="1" spc="15" dirty="0">
                <a:solidFill>
                  <a:srgbClr val="2C13DE"/>
                </a:solidFill>
                <a:latin typeface="Carlito"/>
                <a:cs typeface="Carlito"/>
              </a:rPr>
              <a:t>b </a:t>
            </a:r>
            <a:r>
              <a:rPr sz="3200" b="1" spc="-5" dirty="0">
                <a:solidFill>
                  <a:srgbClr val="2C13DE"/>
                </a:solidFill>
                <a:latin typeface="Carlito"/>
                <a:cs typeface="Carlito"/>
              </a:rPr>
              <a:t>== </a:t>
            </a:r>
            <a:r>
              <a:rPr sz="3200" b="1" spc="15" dirty="0">
                <a:solidFill>
                  <a:srgbClr val="2C13DE"/>
                </a:solidFill>
                <a:latin typeface="Carlito"/>
                <a:cs typeface="Carlito"/>
              </a:rPr>
              <a:t>9 </a:t>
            </a:r>
            <a:r>
              <a:rPr sz="3200" b="1" spc="-5" dirty="0">
                <a:solidFill>
                  <a:srgbClr val="B80000"/>
                </a:solidFill>
                <a:latin typeface="Carlito"/>
                <a:cs typeface="Carlito"/>
              </a:rPr>
              <a:t>|| </a:t>
            </a:r>
            <a:r>
              <a:rPr sz="3200" b="1" spc="15" dirty="0">
                <a:solidFill>
                  <a:srgbClr val="2C13DE"/>
                </a:solidFill>
                <a:latin typeface="Carlito"/>
                <a:cs typeface="Carlito"/>
              </a:rPr>
              <a:t>d </a:t>
            </a:r>
            <a:r>
              <a:rPr sz="3200" b="1" spc="-5" dirty="0">
                <a:solidFill>
                  <a:srgbClr val="2C13DE"/>
                </a:solidFill>
                <a:latin typeface="Carlito"/>
                <a:cs typeface="Carlito"/>
              </a:rPr>
              <a:t>==</a:t>
            </a:r>
            <a:r>
              <a:rPr sz="3200" b="1" spc="-110" dirty="0">
                <a:solidFill>
                  <a:srgbClr val="2C13DE"/>
                </a:solidFill>
                <a:latin typeface="Carlito"/>
                <a:cs typeface="Carlito"/>
              </a:rPr>
              <a:t> </a:t>
            </a:r>
            <a:r>
              <a:rPr sz="3200" b="1" spc="15" dirty="0">
                <a:solidFill>
                  <a:srgbClr val="2C13DE"/>
                </a:solidFill>
                <a:latin typeface="Carlito"/>
                <a:cs typeface="Carlito"/>
              </a:rPr>
              <a:t>1</a:t>
            </a:r>
            <a:r>
              <a:rPr sz="3200" b="1" spc="15" dirty="0">
                <a:latin typeface="Carlito"/>
                <a:cs typeface="Carlito"/>
              </a:rPr>
              <a:t>)</a:t>
            </a:r>
            <a:endParaRPr sz="3200">
              <a:latin typeface="Carlito"/>
              <a:cs typeface="Carlito"/>
            </a:endParaRPr>
          </a:p>
          <a:p>
            <a:pPr marR="1282700" algn="ctr">
              <a:lnSpc>
                <a:spcPct val="100000"/>
              </a:lnSpc>
              <a:spcBef>
                <a:spcPts val="365"/>
              </a:spcBef>
            </a:pPr>
            <a:r>
              <a:rPr sz="3200" spc="20" dirty="0">
                <a:latin typeface="Carlito"/>
                <a:cs typeface="Carlito"/>
              </a:rPr>
              <a:t>// </a:t>
            </a:r>
            <a:r>
              <a:rPr sz="3200" spc="25" dirty="0">
                <a:latin typeface="Carlito"/>
                <a:cs typeface="Carlito"/>
              </a:rPr>
              <a:t>do</a:t>
            </a:r>
            <a:r>
              <a:rPr sz="3200" spc="-145" dirty="0">
                <a:latin typeface="Carlito"/>
                <a:cs typeface="Carlito"/>
              </a:rPr>
              <a:t> </a:t>
            </a:r>
            <a:r>
              <a:rPr sz="3200" spc="10" dirty="0">
                <a:latin typeface="Carlito"/>
                <a:cs typeface="Carlito"/>
              </a:rPr>
              <a:t>something</a:t>
            </a:r>
            <a:endParaRPr sz="3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52929" y="248919"/>
            <a:ext cx="543941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dirty="0"/>
              <a:t>Boolean </a:t>
            </a:r>
            <a:r>
              <a:rPr sz="3950" spc="-65" dirty="0">
                <a:solidFill>
                  <a:srgbClr val="2C13DE"/>
                </a:solidFill>
              </a:rPr>
              <a:t>NOT</a:t>
            </a:r>
            <a:r>
              <a:rPr sz="3950" spc="-65" dirty="0"/>
              <a:t>/ </a:t>
            </a:r>
            <a:r>
              <a:rPr sz="3950" spc="-10" dirty="0"/>
              <a:t>Logical</a:t>
            </a:r>
            <a:r>
              <a:rPr sz="3950" spc="409" dirty="0"/>
              <a:t> </a:t>
            </a:r>
            <a:r>
              <a:rPr sz="3950" spc="-20" dirty="0">
                <a:solidFill>
                  <a:srgbClr val="2C13DE"/>
                </a:solidFill>
              </a:rPr>
              <a:t>NOT</a:t>
            </a:r>
            <a:endParaRPr sz="3950"/>
          </a:p>
        </p:txBody>
      </p:sp>
      <p:sp>
        <p:nvSpPr>
          <p:cNvPr id="3" name="object 3"/>
          <p:cNvSpPr/>
          <p:nvPr/>
        </p:nvSpPr>
        <p:spPr>
          <a:xfrm>
            <a:off x="0" y="952500"/>
            <a:ext cx="9067800" cy="47625"/>
          </a:xfrm>
          <a:custGeom>
            <a:avLst/>
            <a:gdLst/>
            <a:ahLst/>
            <a:cxnLst/>
            <a:rect l="l" t="t" r="r" b="b"/>
            <a:pathLst>
              <a:path w="9067800" h="47625">
                <a:moveTo>
                  <a:pt x="9067800" y="0"/>
                </a:moveTo>
                <a:lnTo>
                  <a:pt x="0" y="0"/>
                </a:lnTo>
                <a:lnTo>
                  <a:pt x="0" y="47625"/>
                </a:lnTo>
                <a:lnTo>
                  <a:pt x="9067800" y="47625"/>
                </a:lnTo>
                <a:lnTo>
                  <a:pt x="9067800" y="0"/>
                </a:lnTo>
                <a:close/>
              </a:path>
            </a:pathLst>
          </a:custGeom>
          <a:solidFill>
            <a:srgbClr val="1737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55257" y="1206118"/>
            <a:ext cx="8325484" cy="41427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6235" algn="l"/>
                <a:tab pos="2043430" algn="l"/>
              </a:tabLst>
            </a:pPr>
            <a:r>
              <a:rPr sz="3600" spc="-20" dirty="0">
                <a:latin typeface="Carlito"/>
                <a:cs typeface="Carlito"/>
              </a:rPr>
              <a:t>Symbol:	</a:t>
            </a:r>
            <a:r>
              <a:rPr sz="3600" b="1" dirty="0">
                <a:solidFill>
                  <a:srgbClr val="2C13DE"/>
                </a:solidFill>
                <a:latin typeface="Carlito"/>
                <a:cs typeface="Carlito"/>
              </a:rPr>
              <a:t>!</a:t>
            </a:r>
            <a:endParaRPr sz="36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har char="•"/>
            </a:pPr>
            <a:endParaRPr sz="3400">
              <a:latin typeface="Carlito"/>
              <a:cs typeface="Carlito"/>
            </a:endParaRPr>
          </a:p>
          <a:p>
            <a:pPr marL="355600" marR="5080" indent="-343535">
              <a:lnSpc>
                <a:spcPts val="3529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b="1" spc="-10" dirty="0">
                <a:solidFill>
                  <a:srgbClr val="B80000"/>
                </a:solidFill>
                <a:latin typeface="Carlito"/>
                <a:cs typeface="Carlito"/>
              </a:rPr>
              <a:t>Reverses </a:t>
            </a:r>
            <a:r>
              <a:rPr sz="3200" spc="5" dirty="0">
                <a:solidFill>
                  <a:srgbClr val="2C13DE"/>
                </a:solidFill>
                <a:latin typeface="Carlito"/>
                <a:cs typeface="Carlito"/>
              </a:rPr>
              <a:t>the </a:t>
            </a:r>
            <a:r>
              <a:rPr sz="3200" spc="15" dirty="0">
                <a:solidFill>
                  <a:srgbClr val="2C13DE"/>
                </a:solidFill>
                <a:latin typeface="Carlito"/>
                <a:cs typeface="Carlito"/>
              </a:rPr>
              <a:t>meaning </a:t>
            </a:r>
            <a:r>
              <a:rPr sz="3200" spc="20" dirty="0">
                <a:solidFill>
                  <a:srgbClr val="2C13DE"/>
                </a:solidFill>
                <a:latin typeface="Carlito"/>
                <a:cs typeface="Carlito"/>
              </a:rPr>
              <a:t>of </a:t>
            </a:r>
            <a:r>
              <a:rPr sz="3200" spc="5" dirty="0">
                <a:solidFill>
                  <a:srgbClr val="2C13DE"/>
                </a:solidFill>
                <a:latin typeface="Carlito"/>
                <a:cs typeface="Carlito"/>
              </a:rPr>
              <a:t>the </a:t>
            </a:r>
            <a:r>
              <a:rPr sz="3200" spc="15" dirty="0">
                <a:solidFill>
                  <a:srgbClr val="2C13DE"/>
                </a:solidFill>
                <a:latin typeface="Carlito"/>
                <a:cs typeface="Carlito"/>
              </a:rPr>
              <a:t>condition</a:t>
            </a:r>
            <a:r>
              <a:rPr sz="3200" spc="-525" dirty="0">
                <a:solidFill>
                  <a:srgbClr val="2C13DE"/>
                </a:solidFill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(makes </a:t>
            </a:r>
            <a:r>
              <a:rPr sz="3200" spc="10" dirty="0">
                <a:latin typeface="Carlito"/>
                <a:cs typeface="Carlito"/>
              </a:rPr>
              <a:t>a  </a:t>
            </a:r>
            <a:r>
              <a:rPr sz="3200" spc="5" dirty="0">
                <a:latin typeface="Carlito"/>
                <a:cs typeface="Carlito"/>
              </a:rPr>
              <a:t>true</a:t>
            </a:r>
            <a:r>
              <a:rPr sz="3200" spc="-85" dirty="0">
                <a:latin typeface="Carlito"/>
                <a:cs typeface="Carlito"/>
              </a:rPr>
              <a:t> </a:t>
            </a:r>
            <a:r>
              <a:rPr sz="3200" spc="15" dirty="0">
                <a:latin typeface="Carlito"/>
                <a:cs typeface="Carlito"/>
              </a:rPr>
              <a:t>condition</a:t>
            </a:r>
            <a:r>
              <a:rPr sz="3200" spc="-175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false,</a:t>
            </a:r>
            <a:r>
              <a:rPr sz="3200" spc="-35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OR</a:t>
            </a:r>
            <a:r>
              <a:rPr sz="3200" spc="-10" dirty="0">
                <a:latin typeface="Carlito"/>
                <a:cs typeface="Carlito"/>
              </a:rPr>
              <a:t> </a:t>
            </a:r>
            <a:r>
              <a:rPr sz="3200" spc="10" dirty="0">
                <a:latin typeface="Carlito"/>
                <a:cs typeface="Carlito"/>
              </a:rPr>
              <a:t>a</a:t>
            </a:r>
            <a:r>
              <a:rPr sz="3200" spc="-2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false</a:t>
            </a:r>
            <a:r>
              <a:rPr sz="3200" spc="-80" dirty="0">
                <a:latin typeface="Carlito"/>
                <a:cs typeface="Carlito"/>
              </a:rPr>
              <a:t> </a:t>
            </a:r>
            <a:r>
              <a:rPr sz="3200" spc="15" dirty="0">
                <a:latin typeface="Carlito"/>
                <a:cs typeface="Carlito"/>
              </a:rPr>
              <a:t>condition</a:t>
            </a:r>
            <a:r>
              <a:rPr sz="3200" spc="-17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true)</a:t>
            </a:r>
            <a:endParaRPr sz="3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650">
              <a:latin typeface="Carlito"/>
              <a:cs typeface="Carlito"/>
            </a:endParaRPr>
          </a:p>
          <a:p>
            <a:pPr marL="469900">
              <a:lnSpc>
                <a:spcPct val="100000"/>
              </a:lnSpc>
            </a:pPr>
            <a:r>
              <a:rPr sz="3200" spc="15" dirty="0">
                <a:latin typeface="Arial"/>
                <a:cs typeface="Arial"/>
              </a:rPr>
              <a:t>–</a:t>
            </a:r>
            <a:r>
              <a:rPr sz="3200" spc="-440" dirty="0">
                <a:latin typeface="Arial"/>
                <a:cs typeface="Arial"/>
              </a:rPr>
              <a:t> </a:t>
            </a:r>
            <a:r>
              <a:rPr sz="3200" spc="5" dirty="0">
                <a:latin typeface="Carlito"/>
                <a:cs typeface="Carlito"/>
              </a:rPr>
              <a:t>Example:</a:t>
            </a:r>
            <a:endParaRPr sz="3200">
              <a:latin typeface="Carlito"/>
              <a:cs typeface="Carlito"/>
            </a:endParaRPr>
          </a:p>
          <a:p>
            <a:pPr marL="756285">
              <a:lnSpc>
                <a:spcPct val="100000"/>
              </a:lnSpc>
              <a:spcBef>
                <a:spcPts val="445"/>
              </a:spcBef>
            </a:pPr>
            <a:r>
              <a:rPr sz="3200" b="1" spc="20" dirty="0">
                <a:latin typeface="Carlito"/>
                <a:cs typeface="Carlito"/>
              </a:rPr>
              <a:t>if </a:t>
            </a:r>
            <a:r>
              <a:rPr sz="3200" b="1" spc="5" dirty="0">
                <a:latin typeface="Carlito"/>
                <a:cs typeface="Carlito"/>
              </a:rPr>
              <a:t>( </a:t>
            </a:r>
            <a:r>
              <a:rPr sz="3200" b="1" spc="5" dirty="0">
                <a:solidFill>
                  <a:srgbClr val="B80000"/>
                </a:solidFill>
                <a:latin typeface="Carlito"/>
                <a:cs typeface="Carlito"/>
              </a:rPr>
              <a:t>! </a:t>
            </a:r>
            <a:r>
              <a:rPr sz="3200" b="1" dirty="0">
                <a:latin typeface="Carlito"/>
                <a:cs typeface="Carlito"/>
              </a:rPr>
              <a:t>(</a:t>
            </a:r>
            <a:r>
              <a:rPr sz="3200" b="1" dirty="0">
                <a:solidFill>
                  <a:srgbClr val="2C13DE"/>
                </a:solidFill>
                <a:latin typeface="Carlito"/>
                <a:cs typeface="Carlito"/>
              </a:rPr>
              <a:t>marks </a:t>
            </a:r>
            <a:r>
              <a:rPr sz="3200" b="1" spc="10" dirty="0">
                <a:solidFill>
                  <a:srgbClr val="2C13DE"/>
                </a:solidFill>
                <a:latin typeface="Carlito"/>
                <a:cs typeface="Carlito"/>
              </a:rPr>
              <a:t>&gt; </a:t>
            </a:r>
            <a:r>
              <a:rPr sz="3200" b="1" spc="25" dirty="0">
                <a:solidFill>
                  <a:srgbClr val="2C13DE"/>
                </a:solidFill>
                <a:latin typeface="Carlito"/>
                <a:cs typeface="Carlito"/>
              </a:rPr>
              <a:t>90</a:t>
            </a:r>
            <a:r>
              <a:rPr sz="3200" b="1" spc="25" dirty="0">
                <a:latin typeface="Carlito"/>
                <a:cs typeface="Carlito"/>
              </a:rPr>
              <a:t>)</a:t>
            </a:r>
            <a:r>
              <a:rPr sz="3200" b="1" spc="-275" dirty="0">
                <a:latin typeface="Carlito"/>
                <a:cs typeface="Carlito"/>
              </a:rPr>
              <a:t> </a:t>
            </a:r>
            <a:r>
              <a:rPr sz="3200" b="1" spc="5" dirty="0">
                <a:latin typeface="Carlito"/>
                <a:cs typeface="Carlito"/>
              </a:rPr>
              <a:t>)</a:t>
            </a:r>
            <a:endParaRPr sz="3200">
              <a:latin typeface="Carlito"/>
              <a:cs typeface="Carlito"/>
            </a:endParaRPr>
          </a:p>
          <a:p>
            <a:pPr marL="1842770">
              <a:lnSpc>
                <a:spcPct val="100000"/>
              </a:lnSpc>
              <a:spcBef>
                <a:spcPts val="365"/>
              </a:spcBef>
            </a:pPr>
            <a:r>
              <a:rPr sz="3200" spc="20" dirty="0">
                <a:latin typeface="Carlito"/>
                <a:cs typeface="Carlito"/>
              </a:rPr>
              <a:t>// </a:t>
            </a:r>
            <a:r>
              <a:rPr sz="3200" spc="25" dirty="0">
                <a:latin typeface="Carlito"/>
                <a:cs typeface="Carlito"/>
              </a:rPr>
              <a:t>do</a:t>
            </a:r>
            <a:r>
              <a:rPr sz="3200" spc="-145" dirty="0">
                <a:latin typeface="Carlito"/>
                <a:cs typeface="Carlito"/>
              </a:rPr>
              <a:t> </a:t>
            </a:r>
            <a:r>
              <a:rPr sz="3200" spc="10" dirty="0">
                <a:latin typeface="Carlito"/>
                <a:cs typeface="Carlito"/>
              </a:rPr>
              <a:t>something</a:t>
            </a:r>
            <a:endParaRPr sz="3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96489" y="287019"/>
            <a:ext cx="436753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5" dirty="0"/>
              <a:t>Conditional</a:t>
            </a:r>
            <a:r>
              <a:rPr sz="3950" spc="110" dirty="0"/>
              <a:t> </a:t>
            </a:r>
            <a:r>
              <a:rPr sz="3950" spc="-20" dirty="0"/>
              <a:t>Operator</a:t>
            </a:r>
            <a:endParaRPr sz="3950"/>
          </a:p>
        </p:txBody>
      </p:sp>
      <p:sp>
        <p:nvSpPr>
          <p:cNvPr id="3" name="object 3"/>
          <p:cNvSpPr txBox="1"/>
          <p:nvPr/>
        </p:nvSpPr>
        <p:spPr>
          <a:xfrm>
            <a:off x="231457" y="1073086"/>
            <a:ext cx="8486140" cy="20472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000" spc="10" dirty="0">
                <a:latin typeface="Carlito"/>
                <a:cs typeface="Carlito"/>
              </a:rPr>
              <a:t>The </a:t>
            </a:r>
            <a:r>
              <a:rPr sz="3000" spc="-10" dirty="0">
                <a:latin typeface="Carlito"/>
                <a:cs typeface="Carlito"/>
              </a:rPr>
              <a:t>conditional </a:t>
            </a:r>
            <a:r>
              <a:rPr sz="3000" spc="-20" dirty="0">
                <a:latin typeface="Carlito"/>
                <a:cs typeface="Carlito"/>
              </a:rPr>
              <a:t>operator </a:t>
            </a:r>
            <a:r>
              <a:rPr sz="3000" spc="-10" dirty="0">
                <a:latin typeface="Carlito"/>
                <a:cs typeface="Carlito"/>
              </a:rPr>
              <a:t>is </a:t>
            </a:r>
            <a:r>
              <a:rPr sz="3000" dirty="0">
                <a:latin typeface="Carlito"/>
                <a:cs typeface="Carlito"/>
              </a:rPr>
              <a:t>a </a:t>
            </a:r>
            <a:r>
              <a:rPr sz="3000" spc="-5" dirty="0">
                <a:latin typeface="Carlito"/>
                <a:cs typeface="Carlito"/>
              </a:rPr>
              <a:t>ternary </a:t>
            </a:r>
            <a:r>
              <a:rPr sz="3000" spc="-20" dirty="0">
                <a:latin typeface="Carlito"/>
                <a:cs typeface="Carlito"/>
              </a:rPr>
              <a:t>operator </a:t>
            </a:r>
            <a:r>
              <a:rPr sz="3000" spc="-25" dirty="0">
                <a:latin typeface="Carlito"/>
                <a:cs typeface="Carlito"/>
              </a:rPr>
              <a:t>(three  </a:t>
            </a:r>
            <a:r>
              <a:rPr sz="3000" spc="-10" dirty="0">
                <a:latin typeface="Carlito"/>
                <a:cs typeface="Carlito"/>
              </a:rPr>
              <a:t>operands), is </a:t>
            </a:r>
            <a:r>
              <a:rPr sz="3000" dirty="0">
                <a:latin typeface="Carlito"/>
                <a:cs typeface="Carlito"/>
              </a:rPr>
              <a:t>used </a:t>
            </a:r>
            <a:r>
              <a:rPr sz="3000" spc="-15" dirty="0">
                <a:latin typeface="Carlito"/>
                <a:cs typeface="Carlito"/>
              </a:rPr>
              <a:t>to </a:t>
            </a:r>
            <a:r>
              <a:rPr sz="3000" spc="-5" dirty="0">
                <a:latin typeface="Carlito"/>
                <a:cs typeface="Carlito"/>
              </a:rPr>
              <a:t>simplify </a:t>
            </a:r>
            <a:r>
              <a:rPr sz="3000" spc="-10" dirty="0">
                <a:latin typeface="Carlito"/>
                <a:cs typeface="Carlito"/>
              </a:rPr>
              <a:t>an </a:t>
            </a:r>
            <a:r>
              <a:rPr sz="3000" spc="-20" dirty="0">
                <a:latin typeface="Carlito"/>
                <a:cs typeface="Carlito"/>
              </a:rPr>
              <a:t>if/else</a:t>
            </a:r>
            <a:r>
              <a:rPr sz="3000" spc="100" dirty="0">
                <a:latin typeface="Carlito"/>
                <a:cs typeface="Carlito"/>
              </a:rPr>
              <a:t> </a:t>
            </a:r>
            <a:r>
              <a:rPr sz="3000" spc="-10" dirty="0">
                <a:latin typeface="Carlito"/>
                <a:cs typeface="Carlito"/>
              </a:rPr>
              <a:t>statement.</a:t>
            </a:r>
            <a:endParaRPr sz="3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har char="•"/>
            </a:pPr>
            <a:endParaRPr sz="415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000" spc="-25" dirty="0">
                <a:solidFill>
                  <a:srgbClr val="B80000"/>
                </a:solidFill>
                <a:latin typeface="Carlito"/>
                <a:cs typeface="Carlito"/>
              </a:rPr>
              <a:t>We </a:t>
            </a:r>
            <a:r>
              <a:rPr sz="3000" dirty="0">
                <a:solidFill>
                  <a:srgbClr val="B80000"/>
                </a:solidFill>
                <a:latin typeface="Carlito"/>
                <a:cs typeface="Carlito"/>
              </a:rPr>
              <a:t>will </a:t>
            </a:r>
            <a:r>
              <a:rPr sz="3000" spc="-5" dirty="0">
                <a:solidFill>
                  <a:srgbClr val="B80000"/>
                </a:solidFill>
                <a:latin typeface="Carlito"/>
                <a:cs typeface="Carlito"/>
              </a:rPr>
              <a:t>study </a:t>
            </a:r>
            <a:r>
              <a:rPr sz="3000" spc="-15" dirty="0">
                <a:solidFill>
                  <a:srgbClr val="B80000"/>
                </a:solidFill>
                <a:latin typeface="Carlito"/>
                <a:cs typeface="Carlito"/>
              </a:rPr>
              <a:t>this after </a:t>
            </a:r>
            <a:r>
              <a:rPr sz="3000" b="1" spc="5" dirty="0">
                <a:solidFill>
                  <a:srgbClr val="2C13DE"/>
                </a:solidFill>
                <a:latin typeface="Carlito"/>
                <a:cs typeface="Carlito"/>
              </a:rPr>
              <a:t>if</a:t>
            </a:r>
            <a:r>
              <a:rPr sz="3000" b="1" spc="-65" dirty="0">
                <a:solidFill>
                  <a:srgbClr val="2C13DE"/>
                </a:solidFill>
                <a:latin typeface="Carlito"/>
                <a:cs typeface="Carlito"/>
              </a:rPr>
              <a:t> </a:t>
            </a:r>
            <a:r>
              <a:rPr sz="3000" b="1" dirty="0">
                <a:solidFill>
                  <a:srgbClr val="2C13DE"/>
                </a:solidFill>
                <a:latin typeface="Carlito"/>
                <a:cs typeface="Carlito"/>
              </a:rPr>
              <a:t>statement</a:t>
            </a:r>
            <a:endParaRPr sz="3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952500"/>
            <a:ext cx="9067800" cy="47625"/>
          </a:xfrm>
          <a:custGeom>
            <a:avLst/>
            <a:gdLst/>
            <a:ahLst/>
            <a:cxnLst/>
            <a:rect l="l" t="t" r="r" b="b"/>
            <a:pathLst>
              <a:path w="9067800" h="47625">
                <a:moveTo>
                  <a:pt x="9067800" y="0"/>
                </a:moveTo>
                <a:lnTo>
                  <a:pt x="0" y="0"/>
                </a:lnTo>
                <a:lnTo>
                  <a:pt x="0" y="47625"/>
                </a:lnTo>
                <a:lnTo>
                  <a:pt x="9067800" y="47625"/>
                </a:lnTo>
                <a:lnTo>
                  <a:pt x="9067800" y="0"/>
                </a:lnTo>
                <a:close/>
              </a:path>
            </a:pathLst>
          </a:custGeom>
          <a:solidFill>
            <a:srgbClr val="17375E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8785" y="150749"/>
            <a:ext cx="364553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20" dirty="0"/>
              <a:t>Precedence</a:t>
            </a:r>
            <a:r>
              <a:rPr sz="3950" spc="240" dirty="0"/>
              <a:t> </a:t>
            </a:r>
            <a:r>
              <a:rPr sz="3950" spc="5" dirty="0"/>
              <a:t>Rules</a:t>
            </a:r>
            <a:endParaRPr sz="3950"/>
          </a:p>
        </p:txBody>
      </p:sp>
      <p:sp>
        <p:nvSpPr>
          <p:cNvPr id="3" name="object 3"/>
          <p:cNvSpPr txBox="1"/>
          <p:nvPr/>
        </p:nvSpPr>
        <p:spPr>
          <a:xfrm>
            <a:off x="78739" y="1082611"/>
            <a:ext cx="8962390" cy="5693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3340" indent="-343535">
              <a:lnSpc>
                <a:spcPct val="1006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  <a:tab pos="356235" algn="l"/>
                <a:tab pos="5027295" algn="l"/>
              </a:tabLst>
            </a:pPr>
            <a:r>
              <a:rPr sz="3050" spc="-10" dirty="0">
                <a:solidFill>
                  <a:srgbClr val="C00000"/>
                </a:solidFill>
                <a:latin typeface="Carlito"/>
                <a:cs typeface="Carlito"/>
              </a:rPr>
              <a:t>Precedence </a:t>
            </a:r>
            <a:r>
              <a:rPr sz="3050" dirty="0">
                <a:solidFill>
                  <a:srgbClr val="C00000"/>
                </a:solidFill>
                <a:latin typeface="Carlito"/>
                <a:cs typeface="Carlito"/>
              </a:rPr>
              <a:t>rules </a:t>
            </a:r>
            <a:r>
              <a:rPr sz="3050" spc="-15" dirty="0">
                <a:latin typeface="Carlito"/>
                <a:cs typeface="Carlito"/>
              </a:rPr>
              <a:t>are </a:t>
            </a:r>
            <a:r>
              <a:rPr sz="3050" dirty="0">
                <a:latin typeface="Carlito"/>
                <a:cs typeface="Carlito"/>
              </a:rPr>
              <a:t>vital </a:t>
            </a:r>
            <a:r>
              <a:rPr sz="3050" spc="5" dirty="0">
                <a:latin typeface="Carlito"/>
                <a:cs typeface="Carlito"/>
              </a:rPr>
              <a:t>when </a:t>
            </a:r>
            <a:r>
              <a:rPr sz="3050" dirty="0">
                <a:latin typeface="Carlito"/>
                <a:cs typeface="Carlito"/>
              </a:rPr>
              <a:t>we </a:t>
            </a:r>
            <a:r>
              <a:rPr sz="3050" spc="10" dirty="0">
                <a:latin typeface="Carlito"/>
                <a:cs typeface="Carlito"/>
              </a:rPr>
              <a:t>have </a:t>
            </a:r>
            <a:r>
              <a:rPr sz="3050" spc="5" dirty="0">
                <a:solidFill>
                  <a:srgbClr val="2C13DE"/>
                </a:solidFill>
                <a:latin typeface="Carlito"/>
                <a:cs typeface="Carlito"/>
              </a:rPr>
              <a:t>mix </a:t>
            </a:r>
            <a:r>
              <a:rPr sz="3050" spc="20" dirty="0">
                <a:solidFill>
                  <a:srgbClr val="2C13DE"/>
                </a:solidFill>
                <a:latin typeface="Carlito"/>
                <a:cs typeface="Carlito"/>
              </a:rPr>
              <a:t>of </a:t>
            </a:r>
            <a:r>
              <a:rPr sz="3050" spc="10" dirty="0">
                <a:solidFill>
                  <a:srgbClr val="2C13DE"/>
                </a:solidFill>
                <a:latin typeface="Carlito"/>
                <a:cs typeface="Carlito"/>
              </a:rPr>
              <a:t>many  </a:t>
            </a:r>
            <a:r>
              <a:rPr sz="3050" dirty="0">
                <a:solidFill>
                  <a:srgbClr val="2C13DE"/>
                </a:solidFill>
                <a:latin typeface="Carlito"/>
                <a:cs typeface="Carlito"/>
              </a:rPr>
              <a:t>operators </a:t>
            </a:r>
            <a:r>
              <a:rPr sz="3050" spc="-10" dirty="0">
                <a:latin typeface="Carlito"/>
                <a:cs typeface="Carlito"/>
              </a:rPr>
              <a:t>in</a:t>
            </a:r>
            <a:r>
              <a:rPr sz="3050" spc="85" dirty="0">
                <a:latin typeface="Carlito"/>
                <a:cs typeface="Carlito"/>
              </a:rPr>
              <a:t> </a:t>
            </a:r>
            <a:r>
              <a:rPr sz="3050" spc="20" dirty="0">
                <a:latin typeface="Carlito"/>
                <a:cs typeface="Carlito"/>
              </a:rPr>
              <a:t>an</a:t>
            </a:r>
            <a:r>
              <a:rPr sz="3050" spc="35" dirty="0">
                <a:latin typeface="Carlito"/>
                <a:cs typeface="Carlito"/>
              </a:rPr>
              <a:t> </a:t>
            </a:r>
            <a:r>
              <a:rPr sz="3050" spc="-5" dirty="0">
                <a:solidFill>
                  <a:srgbClr val="2C13DE"/>
                </a:solidFill>
                <a:latin typeface="Carlito"/>
                <a:cs typeface="Carlito"/>
              </a:rPr>
              <a:t>expression</a:t>
            </a:r>
            <a:r>
              <a:rPr sz="3050" spc="-5" dirty="0">
                <a:latin typeface="Carlito"/>
                <a:cs typeface="Carlito"/>
              </a:rPr>
              <a:t>:	</a:t>
            </a:r>
            <a:r>
              <a:rPr sz="3050" b="1" spc="10" dirty="0">
                <a:solidFill>
                  <a:srgbClr val="C00000"/>
                </a:solidFill>
                <a:latin typeface="Carlito"/>
                <a:cs typeface="Carlito"/>
              </a:rPr>
              <a:t>x = 3 * a </a:t>
            </a:r>
            <a:r>
              <a:rPr sz="3050" b="1" spc="5" dirty="0">
                <a:solidFill>
                  <a:srgbClr val="C00000"/>
                </a:solidFill>
                <a:latin typeface="Carlito"/>
                <a:cs typeface="Carlito"/>
              </a:rPr>
              <a:t>-</a:t>
            </a:r>
            <a:r>
              <a:rPr sz="3050" b="1" spc="40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3050" b="1" spc="15" dirty="0">
                <a:solidFill>
                  <a:srgbClr val="C00000"/>
                </a:solidFill>
                <a:latin typeface="Carlito"/>
                <a:cs typeface="Carlito"/>
              </a:rPr>
              <a:t>++b%3;</a:t>
            </a:r>
            <a:endParaRPr sz="305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C00000"/>
              </a:buClr>
              <a:buFont typeface="Arial"/>
              <a:buChar char="•"/>
            </a:pPr>
            <a:endParaRPr sz="43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050" b="1" spc="-10" dirty="0">
                <a:solidFill>
                  <a:srgbClr val="C00000"/>
                </a:solidFill>
                <a:latin typeface="Carlito"/>
                <a:cs typeface="Carlito"/>
              </a:rPr>
              <a:t>Two </a:t>
            </a:r>
            <a:r>
              <a:rPr sz="3050" b="1" spc="5" dirty="0">
                <a:solidFill>
                  <a:srgbClr val="C00000"/>
                </a:solidFill>
                <a:latin typeface="Carlito"/>
                <a:cs typeface="Carlito"/>
              </a:rPr>
              <a:t>Important</a:t>
            </a:r>
            <a:r>
              <a:rPr sz="3050" b="1" spc="110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3050" b="1" spc="-45" dirty="0">
                <a:solidFill>
                  <a:srgbClr val="C00000"/>
                </a:solidFill>
                <a:latin typeface="Carlito"/>
                <a:cs typeface="Carlito"/>
              </a:rPr>
              <a:t>Terms:</a:t>
            </a:r>
            <a:endParaRPr sz="3050">
              <a:latin typeface="Carlito"/>
              <a:cs typeface="Carlito"/>
            </a:endParaRPr>
          </a:p>
          <a:p>
            <a:pPr marL="984885" marR="297180" lvl="1" indent="-514984">
              <a:lnSpc>
                <a:spcPct val="101600"/>
              </a:lnSpc>
              <a:spcBef>
                <a:spcPts val="790"/>
              </a:spcBef>
              <a:buAutoNum type="arabicPeriod"/>
              <a:tabLst>
                <a:tab pos="984885" algn="l"/>
                <a:tab pos="985519" algn="l"/>
              </a:tabLst>
            </a:pPr>
            <a:r>
              <a:rPr sz="3050" spc="-10" dirty="0">
                <a:solidFill>
                  <a:srgbClr val="C00000"/>
                </a:solidFill>
                <a:latin typeface="Carlito"/>
                <a:cs typeface="Carlito"/>
              </a:rPr>
              <a:t>Precedence </a:t>
            </a:r>
            <a:r>
              <a:rPr sz="3050" dirty="0">
                <a:solidFill>
                  <a:srgbClr val="C00000"/>
                </a:solidFill>
                <a:latin typeface="Carlito"/>
                <a:cs typeface="Carlito"/>
              </a:rPr>
              <a:t>Rules: </a:t>
            </a:r>
            <a:r>
              <a:rPr sz="3050" spc="5" dirty="0">
                <a:latin typeface="Carlito"/>
                <a:cs typeface="Carlito"/>
              </a:rPr>
              <a:t>specify </a:t>
            </a:r>
            <a:r>
              <a:rPr sz="3050" dirty="0">
                <a:solidFill>
                  <a:srgbClr val="2C13DE"/>
                </a:solidFill>
                <a:latin typeface="Carlito"/>
                <a:cs typeface="Carlito"/>
              </a:rPr>
              <a:t>which </a:t>
            </a:r>
            <a:r>
              <a:rPr sz="3050" spc="10" dirty="0">
                <a:solidFill>
                  <a:srgbClr val="2C13DE"/>
                </a:solidFill>
                <a:latin typeface="Carlito"/>
                <a:cs typeface="Carlito"/>
              </a:rPr>
              <a:t>operator </a:t>
            </a:r>
            <a:r>
              <a:rPr sz="3050" spc="-10" dirty="0">
                <a:latin typeface="Carlito"/>
                <a:cs typeface="Carlito"/>
              </a:rPr>
              <a:t>is </a:t>
            </a:r>
            <a:r>
              <a:rPr sz="3050" spc="-10" dirty="0">
                <a:solidFill>
                  <a:srgbClr val="2C13DE"/>
                </a:solidFill>
                <a:latin typeface="Carlito"/>
                <a:cs typeface="Carlito"/>
              </a:rPr>
              <a:t> </a:t>
            </a:r>
            <a:r>
              <a:rPr sz="3050" spc="5" dirty="0">
                <a:solidFill>
                  <a:srgbClr val="2C13DE"/>
                </a:solidFill>
                <a:latin typeface="Carlito"/>
                <a:cs typeface="Carlito"/>
              </a:rPr>
              <a:t>evaluated </a:t>
            </a:r>
            <a:r>
              <a:rPr sz="3050" spc="-15" dirty="0">
                <a:solidFill>
                  <a:srgbClr val="2C13DE"/>
                </a:solidFill>
                <a:latin typeface="Carlito"/>
                <a:cs typeface="Carlito"/>
              </a:rPr>
              <a:t>first </a:t>
            </a:r>
            <a:r>
              <a:rPr sz="3050" spc="10" dirty="0">
                <a:latin typeface="Carlito"/>
                <a:cs typeface="Carlito"/>
              </a:rPr>
              <a:t>when two </a:t>
            </a:r>
            <a:r>
              <a:rPr sz="3050" dirty="0">
                <a:latin typeface="Carlito"/>
                <a:cs typeface="Carlito"/>
              </a:rPr>
              <a:t>operators </a:t>
            </a:r>
            <a:r>
              <a:rPr sz="3050" spc="-15" dirty="0">
                <a:latin typeface="Carlito"/>
                <a:cs typeface="Carlito"/>
              </a:rPr>
              <a:t>are </a:t>
            </a:r>
            <a:r>
              <a:rPr sz="3050" spc="20" dirty="0">
                <a:latin typeface="Carlito"/>
                <a:cs typeface="Carlito"/>
              </a:rPr>
              <a:t>adjacent  </a:t>
            </a:r>
            <a:r>
              <a:rPr sz="3050" spc="-5" dirty="0">
                <a:latin typeface="Carlito"/>
                <a:cs typeface="Carlito"/>
              </a:rPr>
              <a:t>in </a:t>
            </a:r>
            <a:r>
              <a:rPr sz="3050" spc="25" dirty="0">
                <a:latin typeface="Carlito"/>
                <a:cs typeface="Carlito"/>
              </a:rPr>
              <a:t>an</a:t>
            </a:r>
            <a:r>
              <a:rPr sz="3050" spc="40" dirty="0">
                <a:latin typeface="Carlito"/>
                <a:cs typeface="Carlito"/>
              </a:rPr>
              <a:t> </a:t>
            </a:r>
            <a:r>
              <a:rPr sz="3050" spc="-5" dirty="0">
                <a:latin typeface="Carlito"/>
                <a:cs typeface="Carlito"/>
              </a:rPr>
              <a:t>expression.</a:t>
            </a:r>
            <a:endParaRPr sz="3050">
              <a:latin typeface="Carlito"/>
              <a:cs typeface="Carlito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Clr>
                <a:srgbClr val="C00000"/>
              </a:buClr>
              <a:buFont typeface="Carlito"/>
              <a:buAutoNum type="arabicPeriod"/>
            </a:pPr>
            <a:endParaRPr sz="4250">
              <a:latin typeface="Carlito"/>
              <a:cs typeface="Carlito"/>
            </a:endParaRPr>
          </a:p>
          <a:p>
            <a:pPr marL="984885" marR="5080" lvl="1" indent="-514984">
              <a:lnSpc>
                <a:spcPct val="101600"/>
              </a:lnSpc>
              <a:buAutoNum type="arabicPeriod"/>
              <a:tabLst>
                <a:tab pos="984885" algn="l"/>
                <a:tab pos="985519" algn="l"/>
              </a:tabLst>
            </a:pPr>
            <a:r>
              <a:rPr sz="3050" spc="10" dirty="0">
                <a:solidFill>
                  <a:srgbClr val="C00000"/>
                </a:solidFill>
                <a:latin typeface="Carlito"/>
                <a:cs typeface="Carlito"/>
              </a:rPr>
              <a:t>Associativity </a:t>
            </a:r>
            <a:r>
              <a:rPr sz="3050" dirty="0">
                <a:solidFill>
                  <a:srgbClr val="C00000"/>
                </a:solidFill>
                <a:latin typeface="Carlito"/>
                <a:cs typeface="Carlito"/>
              </a:rPr>
              <a:t>Rules: </a:t>
            </a:r>
            <a:r>
              <a:rPr sz="3050" dirty="0">
                <a:latin typeface="Carlito"/>
                <a:cs typeface="Carlito"/>
              </a:rPr>
              <a:t>specify </a:t>
            </a:r>
            <a:r>
              <a:rPr sz="3050" dirty="0">
                <a:solidFill>
                  <a:srgbClr val="2C13DE"/>
                </a:solidFill>
                <a:latin typeface="Carlito"/>
                <a:cs typeface="Carlito"/>
              </a:rPr>
              <a:t>which </a:t>
            </a:r>
            <a:r>
              <a:rPr sz="3050" spc="10" dirty="0">
                <a:solidFill>
                  <a:srgbClr val="2C13DE"/>
                </a:solidFill>
                <a:latin typeface="Carlito"/>
                <a:cs typeface="Carlito"/>
              </a:rPr>
              <a:t>operator </a:t>
            </a:r>
            <a:r>
              <a:rPr sz="3050" spc="-10" dirty="0">
                <a:latin typeface="Carlito"/>
                <a:cs typeface="Carlito"/>
              </a:rPr>
              <a:t>is </a:t>
            </a:r>
            <a:r>
              <a:rPr sz="3050" spc="-10" dirty="0">
                <a:solidFill>
                  <a:srgbClr val="2C13DE"/>
                </a:solidFill>
                <a:latin typeface="Carlito"/>
                <a:cs typeface="Carlito"/>
              </a:rPr>
              <a:t> </a:t>
            </a:r>
            <a:r>
              <a:rPr sz="3050" spc="5" dirty="0">
                <a:solidFill>
                  <a:srgbClr val="2C13DE"/>
                </a:solidFill>
                <a:latin typeface="Carlito"/>
                <a:cs typeface="Carlito"/>
              </a:rPr>
              <a:t>evaluated </a:t>
            </a:r>
            <a:r>
              <a:rPr sz="3050" spc="-15" dirty="0">
                <a:solidFill>
                  <a:srgbClr val="2C13DE"/>
                </a:solidFill>
                <a:latin typeface="Carlito"/>
                <a:cs typeface="Carlito"/>
              </a:rPr>
              <a:t>first </a:t>
            </a:r>
            <a:r>
              <a:rPr sz="3050" spc="10" dirty="0">
                <a:latin typeface="Carlito"/>
                <a:cs typeface="Carlito"/>
              </a:rPr>
              <a:t>when two </a:t>
            </a:r>
            <a:r>
              <a:rPr sz="3050" dirty="0">
                <a:solidFill>
                  <a:srgbClr val="2C13DE"/>
                </a:solidFill>
                <a:latin typeface="Carlito"/>
                <a:cs typeface="Carlito"/>
              </a:rPr>
              <a:t>operators with </a:t>
            </a:r>
            <a:r>
              <a:rPr sz="3050" spc="25" dirty="0">
                <a:solidFill>
                  <a:srgbClr val="2C13DE"/>
                </a:solidFill>
                <a:latin typeface="Carlito"/>
                <a:cs typeface="Carlito"/>
              </a:rPr>
              <a:t>the </a:t>
            </a:r>
            <a:r>
              <a:rPr sz="3050" spc="20" dirty="0">
                <a:solidFill>
                  <a:srgbClr val="2C13DE"/>
                </a:solidFill>
                <a:latin typeface="Carlito"/>
                <a:cs typeface="Carlito"/>
              </a:rPr>
              <a:t>same  </a:t>
            </a:r>
            <a:r>
              <a:rPr sz="3050" spc="-5" dirty="0">
                <a:solidFill>
                  <a:srgbClr val="2C13DE"/>
                </a:solidFill>
                <a:latin typeface="Carlito"/>
                <a:cs typeface="Carlito"/>
              </a:rPr>
              <a:t>precedence </a:t>
            </a:r>
            <a:r>
              <a:rPr sz="3050" spc="-15" dirty="0">
                <a:solidFill>
                  <a:srgbClr val="2C13DE"/>
                </a:solidFill>
                <a:latin typeface="Carlito"/>
                <a:cs typeface="Carlito"/>
              </a:rPr>
              <a:t>are </a:t>
            </a:r>
            <a:r>
              <a:rPr sz="3050" spc="15" dirty="0">
                <a:solidFill>
                  <a:srgbClr val="2C13DE"/>
                </a:solidFill>
                <a:latin typeface="Carlito"/>
                <a:cs typeface="Carlito"/>
              </a:rPr>
              <a:t>adjacent </a:t>
            </a:r>
            <a:r>
              <a:rPr sz="3050" spc="-5" dirty="0">
                <a:latin typeface="Carlito"/>
                <a:cs typeface="Carlito"/>
              </a:rPr>
              <a:t>in </a:t>
            </a:r>
            <a:r>
              <a:rPr sz="3050" spc="20" dirty="0">
                <a:latin typeface="Carlito"/>
                <a:cs typeface="Carlito"/>
              </a:rPr>
              <a:t>an</a:t>
            </a:r>
            <a:r>
              <a:rPr sz="3050" spc="335" dirty="0">
                <a:latin typeface="Carlito"/>
                <a:cs typeface="Carlito"/>
              </a:rPr>
              <a:t> </a:t>
            </a:r>
            <a:r>
              <a:rPr sz="3050" spc="-5" dirty="0">
                <a:latin typeface="Carlito"/>
                <a:cs typeface="Carlito"/>
              </a:rPr>
              <a:t>expression.</a:t>
            </a:r>
            <a:endParaRPr sz="305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952500"/>
            <a:ext cx="9067800" cy="47625"/>
          </a:xfrm>
          <a:custGeom>
            <a:avLst/>
            <a:gdLst/>
            <a:ahLst/>
            <a:cxnLst/>
            <a:rect l="l" t="t" r="r" b="b"/>
            <a:pathLst>
              <a:path w="9067800" h="47625">
                <a:moveTo>
                  <a:pt x="9067800" y="0"/>
                </a:moveTo>
                <a:lnTo>
                  <a:pt x="0" y="0"/>
                </a:lnTo>
                <a:lnTo>
                  <a:pt x="0" y="47625"/>
                </a:lnTo>
                <a:lnTo>
                  <a:pt x="9067800" y="47625"/>
                </a:lnTo>
                <a:lnTo>
                  <a:pt x="9067800" y="0"/>
                </a:lnTo>
                <a:close/>
              </a:path>
            </a:pathLst>
          </a:custGeom>
          <a:solidFill>
            <a:srgbClr val="17375E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8785" y="150749"/>
            <a:ext cx="364553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20" dirty="0"/>
              <a:t>Precedence</a:t>
            </a:r>
            <a:r>
              <a:rPr sz="3950" spc="240" dirty="0"/>
              <a:t> </a:t>
            </a:r>
            <a:r>
              <a:rPr sz="3950" spc="5" dirty="0"/>
              <a:t>Rules</a:t>
            </a:r>
            <a:endParaRPr sz="3950"/>
          </a:p>
        </p:txBody>
      </p:sp>
      <p:sp>
        <p:nvSpPr>
          <p:cNvPr id="3" name="object 3"/>
          <p:cNvSpPr/>
          <p:nvPr/>
        </p:nvSpPr>
        <p:spPr>
          <a:xfrm>
            <a:off x="0" y="952500"/>
            <a:ext cx="9067800" cy="47625"/>
          </a:xfrm>
          <a:custGeom>
            <a:avLst/>
            <a:gdLst/>
            <a:ahLst/>
            <a:cxnLst/>
            <a:rect l="l" t="t" r="r" b="b"/>
            <a:pathLst>
              <a:path w="9067800" h="47625">
                <a:moveTo>
                  <a:pt x="9067800" y="0"/>
                </a:moveTo>
                <a:lnTo>
                  <a:pt x="0" y="0"/>
                </a:lnTo>
                <a:lnTo>
                  <a:pt x="0" y="47625"/>
                </a:lnTo>
                <a:lnTo>
                  <a:pt x="9067800" y="47625"/>
                </a:lnTo>
                <a:lnTo>
                  <a:pt x="9067800" y="0"/>
                </a:lnTo>
                <a:close/>
              </a:path>
            </a:pathLst>
          </a:custGeom>
          <a:solidFill>
            <a:srgbClr val="1737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9692" y="1102011"/>
            <a:ext cx="8868415" cy="54226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207128" y="1558988"/>
            <a:ext cx="1790700" cy="1085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32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2C13DE"/>
                </a:solidFill>
                <a:latin typeface="Carlito"/>
                <a:cs typeface="Carlito"/>
              </a:rPr>
              <a:t>(Unary</a:t>
            </a:r>
            <a:r>
              <a:rPr sz="1800" b="1" spc="-85" dirty="0">
                <a:solidFill>
                  <a:srgbClr val="2C13DE"/>
                </a:solidFill>
                <a:latin typeface="Carlito"/>
                <a:cs typeface="Carlito"/>
              </a:rPr>
              <a:t> </a:t>
            </a:r>
            <a:r>
              <a:rPr sz="1800" b="1" spc="-5" dirty="0">
                <a:solidFill>
                  <a:srgbClr val="2C13DE"/>
                </a:solidFill>
                <a:latin typeface="Carlito"/>
                <a:cs typeface="Carlito"/>
              </a:rPr>
              <a:t>Operators)</a:t>
            </a: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5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2C13DE"/>
                </a:solidFill>
                <a:latin typeface="Carlito"/>
                <a:cs typeface="Carlito"/>
              </a:rPr>
              <a:t>(Binary</a:t>
            </a:r>
            <a:r>
              <a:rPr sz="1800" b="1" spc="-40" dirty="0">
                <a:solidFill>
                  <a:srgbClr val="2C13DE"/>
                </a:solidFill>
                <a:latin typeface="Carlito"/>
                <a:cs typeface="Carlito"/>
              </a:rPr>
              <a:t> </a:t>
            </a:r>
            <a:r>
              <a:rPr sz="1800" b="1" spc="-5" dirty="0">
                <a:solidFill>
                  <a:srgbClr val="2C13DE"/>
                </a:solidFill>
                <a:latin typeface="Carlito"/>
                <a:cs typeface="Carlito"/>
              </a:rPr>
              <a:t>Operators)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9675" y="150749"/>
            <a:ext cx="624840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20" dirty="0"/>
              <a:t>Precedence </a:t>
            </a:r>
            <a:r>
              <a:rPr sz="3950" spc="5" dirty="0"/>
              <a:t>Rules </a:t>
            </a:r>
            <a:r>
              <a:rPr sz="3950" spc="10" dirty="0"/>
              <a:t>– </a:t>
            </a:r>
            <a:r>
              <a:rPr sz="3950" spc="-10" dirty="0"/>
              <a:t>Example</a:t>
            </a:r>
            <a:r>
              <a:rPr sz="3950" spc="480" dirty="0"/>
              <a:t> </a:t>
            </a:r>
            <a:r>
              <a:rPr sz="3950" spc="15" dirty="0"/>
              <a:t>1</a:t>
            </a:r>
            <a:endParaRPr sz="3950"/>
          </a:p>
        </p:txBody>
      </p:sp>
      <p:sp>
        <p:nvSpPr>
          <p:cNvPr id="3" name="object 3"/>
          <p:cNvSpPr txBox="1"/>
          <p:nvPr/>
        </p:nvSpPr>
        <p:spPr>
          <a:xfrm>
            <a:off x="2062226" y="1002029"/>
            <a:ext cx="3235325" cy="3230880"/>
          </a:xfrm>
          <a:prstGeom prst="rect">
            <a:avLst/>
          </a:prstGeom>
        </p:spPr>
        <p:txBody>
          <a:bodyPr vert="horz" wrap="square" lIns="0" tIns="1631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5"/>
              </a:spcBef>
              <a:tabLst>
                <a:tab pos="401955" algn="l"/>
                <a:tab pos="782955" algn="l"/>
                <a:tab pos="1172210" algn="l"/>
                <a:tab pos="1562100" algn="l"/>
                <a:tab pos="1957070" algn="l"/>
                <a:tab pos="2262505" algn="l"/>
                <a:tab pos="2652395" algn="l"/>
                <a:tab pos="3013710" algn="l"/>
              </a:tabLst>
            </a:pPr>
            <a:r>
              <a:rPr sz="3200" b="1" spc="15" dirty="0">
                <a:solidFill>
                  <a:srgbClr val="B80000"/>
                </a:solidFill>
                <a:latin typeface="Carlito"/>
                <a:cs typeface="Carlito"/>
              </a:rPr>
              <a:t>6	</a:t>
            </a:r>
            <a:r>
              <a:rPr sz="3200" b="1" spc="10" dirty="0">
                <a:solidFill>
                  <a:srgbClr val="B80000"/>
                </a:solidFill>
                <a:latin typeface="Carlito"/>
                <a:cs typeface="Carlito"/>
              </a:rPr>
              <a:t>+	</a:t>
            </a:r>
            <a:r>
              <a:rPr sz="3200" b="1" spc="15" dirty="0">
                <a:solidFill>
                  <a:srgbClr val="B80000"/>
                </a:solidFill>
                <a:latin typeface="Carlito"/>
                <a:cs typeface="Carlito"/>
              </a:rPr>
              <a:t>2	</a:t>
            </a:r>
            <a:r>
              <a:rPr sz="3200" b="1" spc="10" dirty="0">
                <a:solidFill>
                  <a:srgbClr val="B80000"/>
                </a:solidFill>
                <a:latin typeface="Carlito"/>
                <a:cs typeface="Carlito"/>
              </a:rPr>
              <a:t>*	</a:t>
            </a:r>
            <a:r>
              <a:rPr sz="3200" b="1" spc="15" dirty="0">
                <a:solidFill>
                  <a:srgbClr val="B80000"/>
                </a:solidFill>
                <a:latin typeface="Carlito"/>
                <a:cs typeface="Carlito"/>
              </a:rPr>
              <a:t>3	</a:t>
            </a:r>
            <a:r>
              <a:rPr sz="3200" b="1" spc="5" dirty="0">
                <a:solidFill>
                  <a:srgbClr val="B80000"/>
                </a:solidFill>
                <a:latin typeface="Carlito"/>
                <a:cs typeface="Carlito"/>
              </a:rPr>
              <a:t>-	</a:t>
            </a:r>
            <a:r>
              <a:rPr sz="3200" b="1" spc="15" dirty="0">
                <a:solidFill>
                  <a:srgbClr val="B80000"/>
                </a:solidFill>
                <a:latin typeface="Carlito"/>
                <a:cs typeface="Carlito"/>
              </a:rPr>
              <a:t>4	</a:t>
            </a:r>
            <a:r>
              <a:rPr sz="3200" b="1" spc="10" dirty="0">
                <a:solidFill>
                  <a:srgbClr val="B80000"/>
                </a:solidFill>
                <a:latin typeface="Carlito"/>
                <a:cs typeface="Carlito"/>
              </a:rPr>
              <a:t>/	</a:t>
            </a:r>
            <a:r>
              <a:rPr sz="3200" b="1" spc="15" dirty="0">
                <a:solidFill>
                  <a:srgbClr val="B80000"/>
                </a:solidFill>
                <a:latin typeface="Carlito"/>
                <a:cs typeface="Carlito"/>
              </a:rPr>
              <a:t>2</a:t>
            </a:r>
            <a:endParaRPr sz="3200">
              <a:latin typeface="Carlito"/>
              <a:cs typeface="Carlito"/>
            </a:endParaRPr>
          </a:p>
          <a:p>
            <a:pPr marL="184150">
              <a:lnSpc>
                <a:spcPct val="100000"/>
              </a:lnSpc>
              <a:spcBef>
                <a:spcPts val="1195"/>
              </a:spcBef>
              <a:tabLst>
                <a:tab pos="574675" algn="l"/>
                <a:tab pos="1060450" algn="l"/>
                <a:tab pos="1451610" algn="l"/>
                <a:tab pos="1757045" algn="l"/>
                <a:tab pos="2147570" algn="l"/>
                <a:tab pos="2510155" algn="l"/>
              </a:tabLst>
            </a:pPr>
            <a:r>
              <a:rPr sz="3200" b="1" spc="15" dirty="0">
                <a:latin typeface="Carlito"/>
                <a:cs typeface="Carlito"/>
              </a:rPr>
              <a:t>6	</a:t>
            </a:r>
            <a:r>
              <a:rPr sz="3200" b="1" spc="10" dirty="0">
                <a:latin typeface="Carlito"/>
                <a:cs typeface="Carlito"/>
              </a:rPr>
              <a:t>+	</a:t>
            </a:r>
            <a:r>
              <a:rPr sz="3200" b="1" spc="15" dirty="0">
                <a:latin typeface="Carlito"/>
                <a:cs typeface="Carlito"/>
              </a:rPr>
              <a:t>6	</a:t>
            </a:r>
            <a:r>
              <a:rPr sz="3200" b="1" spc="5" dirty="0">
                <a:latin typeface="Carlito"/>
                <a:cs typeface="Carlito"/>
              </a:rPr>
              <a:t>-	</a:t>
            </a:r>
            <a:r>
              <a:rPr sz="3200" b="1" spc="15" dirty="0">
                <a:latin typeface="Carlito"/>
                <a:cs typeface="Carlito"/>
              </a:rPr>
              <a:t>4	</a:t>
            </a:r>
            <a:r>
              <a:rPr sz="3200" b="1" spc="10" dirty="0">
                <a:latin typeface="Carlito"/>
                <a:cs typeface="Carlito"/>
              </a:rPr>
              <a:t>/	</a:t>
            </a:r>
            <a:r>
              <a:rPr sz="3200" b="1" spc="15" dirty="0">
                <a:latin typeface="Carlito"/>
                <a:cs typeface="Carlito"/>
              </a:rPr>
              <a:t>2</a:t>
            </a:r>
            <a:endParaRPr sz="3200">
              <a:latin typeface="Carlito"/>
              <a:cs typeface="Carlito"/>
            </a:endParaRPr>
          </a:p>
          <a:p>
            <a:pPr marR="534035" algn="ctr">
              <a:lnSpc>
                <a:spcPct val="100000"/>
              </a:lnSpc>
              <a:spcBef>
                <a:spcPts val="1190"/>
              </a:spcBef>
              <a:tabLst>
                <a:tab pos="390525" algn="l"/>
                <a:tab pos="1076960" algn="l"/>
                <a:tab pos="1391920" algn="l"/>
              </a:tabLst>
            </a:pPr>
            <a:r>
              <a:rPr sz="3200" b="1" spc="10" dirty="0">
                <a:latin typeface="Carlito"/>
                <a:cs typeface="Carlito"/>
              </a:rPr>
              <a:t>6	+</a:t>
            </a:r>
            <a:r>
              <a:rPr sz="3200" b="1" spc="-5" dirty="0">
                <a:latin typeface="Carlito"/>
                <a:cs typeface="Carlito"/>
              </a:rPr>
              <a:t> </a:t>
            </a:r>
            <a:r>
              <a:rPr sz="3200" b="1" spc="10" dirty="0">
                <a:latin typeface="Carlito"/>
                <a:cs typeface="Carlito"/>
              </a:rPr>
              <a:t>6	</a:t>
            </a:r>
            <a:r>
              <a:rPr sz="3200" b="1" spc="5" dirty="0">
                <a:latin typeface="Carlito"/>
                <a:cs typeface="Carlito"/>
              </a:rPr>
              <a:t>-	</a:t>
            </a:r>
            <a:r>
              <a:rPr sz="3200" b="1" spc="10" dirty="0">
                <a:latin typeface="Carlito"/>
                <a:cs typeface="Carlito"/>
              </a:rPr>
              <a:t>2</a:t>
            </a:r>
            <a:endParaRPr sz="3200">
              <a:latin typeface="Carlito"/>
              <a:cs typeface="Carlito"/>
            </a:endParaRPr>
          </a:p>
          <a:p>
            <a:pPr marR="524510" algn="ctr">
              <a:lnSpc>
                <a:spcPct val="100000"/>
              </a:lnSpc>
              <a:spcBef>
                <a:spcPts val="1265"/>
              </a:spcBef>
              <a:tabLst>
                <a:tab pos="685800" algn="l"/>
                <a:tab pos="1000760" algn="l"/>
              </a:tabLst>
            </a:pPr>
            <a:r>
              <a:rPr sz="3200" b="1" spc="20" dirty="0">
                <a:latin typeface="Carlito"/>
                <a:cs typeface="Carlito"/>
              </a:rPr>
              <a:t>12	</a:t>
            </a:r>
            <a:r>
              <a:rPr sz="3200" b="1" spc="5" dirty="0">
                <a:latin typeface="Carlito"/>
                <a:cs typeface="Carlito"/>
              </a:rPr>
              <a:t>-	</a:t>
            </a:r>
            <a:r>
              <a:rPr sz="3200" b="1" spc="15" dirty="0">
                <a:latin typeface="Carlito"/>
                <a:cs typeface="Carlito"/>
              </a:rPr>
              <a:t>2</a:t>
            </a:r>
            <a:endParaRPr sz="3200">
              <a:latin typeface="Carlito"/>
              <a:cs typeface="Carlito"/>
            </a:endParaRPr>
          </a:p>
          <a:p>
            <a:pPr marR="627380" algn="ctr">
              <a:lnSpc>
                <a:spcPct val="100000"/>
              </a:lnSpc>
              <a:spcBef>
                <a:spcPts val="1195"/>
              </a:spcBef>
            </a:pPr>
            <a:r>
              <a:rPr sz="3200" b="1" spc="30" dirty="0">
                <a:solidFill>
                  <a:srgbClr val="008000"/>
                </a:solidFill>
                <a:latin typeface="Carlito"/>
                <a:cs typeface="Carlito"/>
              </a:rPr>
              <a:t>10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952500"/>
            <a:ext cx="9067800" cy="47625"/>
          </a:xfrm>
          <a:custGeom>
            <a:avLst/>
            <a:gdLst/>
            <a:ahLst/>
            <a:cxnLst/>
            <a:rect l="l" t="t" r="r" b="b"/>
            <a:pathLst>
              <a:path w="9067800" h="47625">
                <a:moveTo>
                  <a:pt x="9067800" y="0"/>
                </a:moveTo>
                <a:lnTo>
                  <a:pt x="0" y="0"/>
                </a:lnTo>
                <a:lnTo>
                  <a:pt x="0" y="47625"/>
                </a:lnTo>
                <a:lnTo>
                  <a:pt x="9067800" y="47625"/>
                </a:lnTo>
                <a:lnTo>
                  <a:pt x="9067800" y="0"/>
                </a:lnTo>
                <a:close/>
              </a:path>
            </a:pathLst>
          </a:custGeom>
          <a:solidFill>
            <a:srgbClr val="17375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2952750" y="1581150"/>
            <a:ext cx="800100" cy="342900"/>
            <a:chOff x="2952750" y="1581150"/>
            <a:chExt cx="800100" cy="342900"/>
          </a:xfrm>
        </p:grpSpPr>
        <p:sp>
          <p:nvSpPr>
            <p:cNvPr id="7" name="object 7"/>
            <p:cNvSpPr/>
            <p:nvPr/>
          </p:nvSpPr>
          <p:spPr>
            <a:xfrm>
              <a:off x="2971800" y="1600200"/>
              <a:ext cx="228600" cy="304800"/>
            </a:xfrm>
            <a:custGeom>
              <a:avLst/>
              <a:gdLst/>
              <a:ahLst/>
              <a:cxnLst/>
              <a:rect l="l" t="t" r="r" b="b"/>
              <a:pathLst>
                <a:path w="228600" h="304800">
                  <a:moveTo>
                    <a:pt x="0" y="0"/>
                  </a:moveTo>
                  <a:lnTo>
                    <a:pt x="228600" y="304800"/>
                  </a:lnTo>
                </a:path>
              </a:pathLst>
            </a:custGeom>
            <a:ln w="38100">
              <a:solidFill>
                <a:srgbClr val="2C13D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276600" y="1600200"/>
              <a:ext cx="457200" cy="304800"/>
            </a:xfrm>
            <a:custGeom>
              <a:avLst/>
              <a:gdLst/>
              <a:ahLst/>
              <a:cxnLst/>
              <a:rect l="l" t="t" r="r" b="b"/>
              <a:pathLst>
                <a:path w="457200" h="304800">
                  <a:moveTo>
                    <a:pt x="457200" y="0"/>
                  </a:moveTo>
                  <a:lnTo>
                    <a:pt x="0" y="304800"/>
                  </a:lnTo>
                </a:path>
              </a:pathLst>
            </a:custGeom>
            <a:ln w="38100">
              <a:solidFill>
                <a:srgbClr val="2C13D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3876675" y="2190750"/>
            <a:ext cx="800100" cy="342900"/>
            <a:chOff x="3876675" y="2190750"/>
            <a:chExt cx="800100" cy="342900"/>
          </a:xfrm>
        </p:grpSpPr>
        <p:sp>
          <p:nvSpPr>
            <p:cNvPr id="10" name="object 10"/>
            <p:cNvSpPr/>
            <p:nvPr/>
          </p:nvSpPr>
          <p:spPr>
            <a:xfrm>
              <a:off x="3895725" y="2209800"/>
              <a:ext cx="228600" cy="304800"/>
            </a:xfrm>
            <a:custGeom>
              <a:avLst/>
              <a:gdLst/>
              <a:ahLst/>
              <a:cxnLst/>
              <a:rect l="l" t="t" r="r" b="b"/>
              <a:pathLst>
                <a:path w="228600" h="304800">
                  <a:moveTo>
                    <a:pt x="0" y="0"/>
                  </a:moveTo>
                  <a:lnTo>
                    <a:pt x="228600" y="304800"/>
                  </a:lnTo>
                </a:path>
              </a:pathLst>
            </a:custGeom>
            <a:ln w="38100">
              <a:solidFill>
                <a:srgbClr val="2C13D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200525" y="2209800"/>
              <a:ext cx="457200" cy="304800"/>
            </a:xfrm>
            <a:custGeom>
              <a:avLst/>
              <a:gdLst/>
              <a:ahLst/>
              <a:cxnLst/>
              <a:rect l="l" t="t" r="r" b="b"/>
              <a:pathLst>
                <a:path w="457200" h="304800">
                  <a:moveTo>
                    <a:pt x="457200" y="0"/>
                  </a:moveTo>
                  <a:lnTo>
                    <a:pt x="0" y="304800"/>
                  </a:lnTo>
                </a:path>
              </a:pathLst>
            </a:custGeom>
            <a:ln w="38100">
              <a:solidFill>
                <a:srgbClr val="2C13D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2686050" y="2838450"/>
            <a:ext cx="800100" cy="342900"/>
            <a:chOff x="2686050" y="2838450"/>
            <a:chExt cx="800100" cy="342900"/>
          </a:xfrm>
        </p:grpSpPr>
        <p:sp>
          <p:nvSpPr>
            <p:cNvPr id="13" name="object 13"/>
            <p:cNvSpPr/>
            <p:nvPr/>
          </p:nvSpPr>
          <p:spPr>
            <a:xfrm>
              <a:off x="2705100" y="2857500"/>
              <a:ext cx="228600" cy="304800"/>
            </a:xfrm>
            <a:custGeom>
              <a:avLst/>
              <a:gdLst/>
              <a:ahLst/>
              <a:cxnLst/>
              <a:rect l="l" t="t" r="r" b="b"/>
              <a:pathLst>
                <a:path w="228600" h="304800">
                  <a:moveTo>
                    <a:pt x="0" y="0"/>
                  </a:moveTo>
                  <a:lnTo>
                    <a:pt x="228600" y="304800"/>
                  </a:lnTo>
                </a:path>
              </a:pathLst>
            </a:custGeom>
            <a:ln w="38100">
              <a:solidFill>
                <a:srgbClr val="2C13D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009900" y="2857500"/>
              <a:ext cx="457200" cy="304800"/>
            </a:xfrm>
            <a:custGeom>
              <a:avLst/>
              <a:gdLst/>
              <a:ahLst/>
              <a:cxnLst/>
              <a:rect l="l" t="t" r="r" b="b"/>
              <a:pathLst>
                <a:path w="457200" h="304800">
                  <a:moveTo>
                    <a:pt x="457200" y="0"/>
                  </a:moveTo>
                  <a:lnTo>
                    <a:pt x="0" y="304800"/>
                  </a:lnTo>
                </a:path>
              </a:pathLst>
            </a:custGeom>
            <a:ln w="38100">
              <a:solidFill>
                <a:srgbClr val="2C13D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3028950" y="3486150"/>
            <a:ext cx="800100" cy="342900"/>
            <a:chOff x="3028950" y="3486150"/>
            <a:chExt cx="800100" cy="342900"/>
          </a:xfrm>
        </p:grpSpPr>
        <p:sp>
          <p:nvSpPr>
            <p:cNvPr id="16" name="object 16"/>
            <p:cNvSpPr/>
            <p:nvPr/>
          </p:nvSpPr>
          <p:spPr>
            <a:xfrm>
              <a:off x="3048000" y="3505200"/>
              <a:ext cx="228600" cy="304800"/>
            </a:xfrm>
            <a:custGeom>
              <a:avLst/>
              <a:gdLst/>
              <a:ahLst/>
              <a:cxnLst/>
              <a:rect l="l" t="t" r="r" b="b"/>
              <a:pathLst>
                <a:path w="228600" h="304800">
                  <a:moveTo>
                    <a:pt x="0" y="0"/>
                  </a:moveTo>
                  <a:lnTo>
                    <a:pt x="228600" y="304800"/>
                  </a:lnTo>
                </a:path>
              </a:pathLst>
            </a:custGeom>
            <a:ln w="38100">
              <a:solidFill>
                <a:srgbClr val="2C13D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352800" y="3505200"/>
              <a:ext cx="457200" cy="304800"/>
            </a:xfrm>
            <a:custGeom>
              <a:avLst/>
              <a:gdLst/>
              <a:ahLst/>
              <a:cxnLst/>
              <a:rect l="l" t="t" r="r" b="b"/>
              <a:pathLst>
                <a:path w="457200" h="304800">
                  <a:moveTo>
                    <a:pt x="457200" y="0"/>
                  </a:moveTo>
                  <a:lnTo>
                    <a:pt x="0" y="304800"/>
                  </a:lnTo>
                </a:path>
              </a:pathLst>
            </a:custGeom>
            <a:ln w="38100">
              <a:solidFill>
                <a:srgbClr val="2C13D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9675" y="150749"/>
            <a:ext cx="624840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20" dirty="0"/>
              <a:t>Precedence </a:t>
            </a:r>
            <a:r>
              <a:rPr sz="3950" spc="5" dirty="0"/>
              <a:t>Rules </a:t>
            </a:r>
            <a:r>
              <a:rPr sz="3950" spc="10" dirty="0"/>
              <a:t>– </a:t>
            </a:r>
            <a:r>
              <a:rPr sz="3950" spc="-10" dirty="0"/>
              <a:t>Example</a:t>
            </a:r>
            <a:r>
              <a:rPr sz="3950" spc="480" dirty="0"/>
              <a:t> </a:t>
            </a:r>
            <a:r>
              <a:rPr sz="3950" spc="15" dirty="0"/>
              <a:t>2</a:t>
            </a:r>
            <a:endParaRPr sz="3950"/>
          </a:p>
        </p:txBody>
      </p:sp>
      <p:sp>
        <p:nvSpPr>
          <p:cNvPr id="3" name="object 3"/>
          <p:cNvSpPr txBox="1"/>
          <p:nvPr/>
        </p:nvSpPr>
        <p:spPr>
          <a:xfrm>
            <a:off x="2062226" y="1002029"/>
            <a:ext cx="3236595" cy="3230880"/>
          </a:xfrm>
          <a:prstGeom prst="rect">
            <a:avLst/>
          </a:prstGeom>
        </p:spPr>
        <p:txBody>
          <a:bodyPr vert="horz" wrap="square" lIns="0" tIns="1631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5"/>
              </a:spcBef>
              <a:tabLst>
                <a:tab pos="401955" algn="l"/>
                <a:tab pos="782955" algn="l"/>
                <a:tab pos="1172210" algn="l"/>
                <a:tab pos="1533525" algn="l"/>
                <a:tab pos="1922780" algn="l"/>
                <a:tab pos="2312670" algn="l"/>
                <a:tab pos="2710180" algn="l"/>
                <a:tab pos="3015615" algn="l"/>
              </a:tabLst>
            </a:pPr>
            <a:r>
              <a:rPr sz="3200" b="1" spc="15" dirty="0">
                <a:solidFill>
                  <a:srgbClr val="B80000"/>
                </a:solidFill>
                <a:latin typeface="Carlito"/>
                <a:cs typeface="Carlito"/>
              </a:rPr>
              <a:t>3	</a:t>
            </a:r>
            <a:r>
              <a:rPr sz="3200" b="1" spc="10" dirty="0">
                <a:solidFill>
                  <a:srgbClr val="B80000"/>
                </a:solidFill>
                <a:latin typeface="Carlito"/>
                <a:cs typeface="Carlito"/>
              </a:rPr>
              <a:t>*	</a:t>
            </a:r>
            <a:r>
              <a:rPr sz="3200" b="1" spc="15" dirty="0">
                <a:solidFill>
                  <a:srgbClr val="B80000"/>
                </a:solidFill>
                <a:latin typeface="Carlito"/>
                <a:cs typeface="Carlito"/>
              </a:rPr>
              <a:t>4	</a:t>
            </a:r>
            <a:r>
              <a:rPr sz="3200" b="1" spc="10" dirty="0">
                <a:solidFill>
                  <a:srgbClr val="B80000"/>
                </a:solidFill>
                <a:latin typeface="Carlito"/>
                <a:cs typeface="Carlito"/>
              </a:rPr>
              <a:t>/	</a:t>
            </a:r>
            <a:r>
              <a:rPr sz="3200" b="1" spc="15" dirty="0">
                <a:solidFill>
                  <a:srgbClr val="B80000"/>
                </a:solidFill>
                <a:latin typeface="Carlito"/>
                <a:cs typeface="Carlito"/>
              </a:rPr>
              <a:t>2	</a:t>
            </a:r>
            <a:r>
              <a:rPr sz="3200" b="1" spc="10" dirty="0">
                <a:solidFill>
                  <a:srgbClr val="B80000"/>
                </a:solidFill>
                <a:latin typeface="Carlito"/>
                <a:cs typeface="Carlito"/>
              </a:rPr>
              <a:t>+	</a:t>
            </a:r>
            <a:r>
              <a:rPr sz="3200" b="1" spc="15" dirty="0">
                <a:solidFill>
                  <a:srgbClr val="B80000"/>
                </a:solidFill>
                <a:latin typeface="Carlito"/>
                <a:cs typeface="Carlito"/>
              </a:rPr>
              <a:t>3	</a:t>
            </a:r>
            <a:r>
              <a:rPr sz="3200" b="1" spc="5" dirty="0">
                <a:solidFill>
                  <a:srgbClr val="B80000"/>
                </a:solidFill>
                <a:latin typeface="Carlito"/>
                <a:cs typeface="Carlito"/>
              </a:rPr>
              <a:t>-	</a:t>
            </a:r>
            <a:r>
              <a:rPr sz="3200" b="1" spc="15" dirty="0">
                <a:solidFill>
                  <a:srgbClr val="B80000"/>
                </a:solidFill>
                <a:latin typeface="Carlito"/>
                <a:cs typeface="Carlito"/>
              </a:rPr>
              <a:t>1</a:t>
            </a:r>
            <a:endParaRPr sz="3200">
              <a:latin typeface="Carlito"/>
              <a:cs typeface="Carlito"/>
            </a:endParaRPr>
          </a:p>
          <a:p>
            <a:pPr marL="184150">
              <a:lnSpc>
                <a:spcPct val="100000"/>
              </a:lnSpc>
              <a:spcBef>
                <a:spcPts val="1195"/>
              </a:spcBef>
              <a:tabLst>
                <a:tab pos="784225" algn="l"/>
                <a:tab pos="1232535" algn="l"/>
                <a:tab pos="1623695" algn="l"/>
                <a:tab pos="2014220" algn="l"/>
                <a:tab pos="2405380" algn="l"/>
                <a:tab pos="2710180" algn="l"/>
              </a:tabLst>
            </a:pPr>
            <a:r>
              <a:rPr sz="3200" b="1" spc="20" dirty="0">
                <a:latin typeface="Carlito"/>
                <a:cs typeface="Carlito"/>
              </a:rPr>
              <a:t>12	</a:t>
            </a:r>
            <a:r>
              <a:rPr sz="3200" b="1" spc="10" dirty="0">
                <a:latin typeface="Carlito"/>
                <a:cs typeface="Carlito"/>
              </a:rPr>
              <a:t>/	</a:t>
            </a:r>
            <a:r>
              <a:rPr sz="3200" b="1" spc="15" dirty="0">
                <a:latin typeface="Carlito"/>
                <a:cs typeface="Carlito"/>
              </a:rPr>
              <a:t>2	</a:t>
            </a:r>
            <a:r>
              <a:rPr sz="3200" b="1" spc="10" dirty="0">
                <a:latin typeface="Carlito"/>
                <a:cs typeface="Carlito"/>
              </a:rPr>
              <a:t>+	</a:t>
            </a:r>
            <a:r>
              <a:rPr sz="3200" b="1" spc="15" dirty="0">
                <a:latin typeface="Carlito"/>
                <a:cs typeface="Carlito"/>
              </a:rPr>
              <a:t>3	</a:t>
            </a:r>
            <a:r>
              <a:rPr sz="3200" b="1" spc="5" dirty="0">
                <a:latin typeface="Carlito"/>
                <a:cs typeface="Carlito"/>
              </a:rPr>
              <a:t>-	</a:t>
            </a:r>
            <a:r>
              <a:rPr sz="3200" b="1" spc="15" dirty="0">
                <a:latin typeface="Carlito"/>
                <a:cs typeface="Carlito"/>
              </a:rPr>
              <a:t>1</a:t>
            </a:r>
            <a:endParaRPr sz="3200">
              <a:latin typeface="Carlito"/>
              <a:cs typeface="Carlito"/>
            </a:endParaRPr>
          </a:p>
          <a:p>
            <a:pPr marR="535940" algn="ctr">
              <a:lnSpc>
                <a:spcPct val="100000"/>
              </a:lnSpc>
              <a:spcBef>
                <a:spcPts val="1190"/>
              </a:spcBef>
              <a:tabLst>
                <a:tab pos="390525" algn="l"/>
                <a:tab pos="1076960" algn="l"/>
                <a:tab pos="1391920" algn="l"/>
              </a:tabLst>
            </a:pPr>
            <a:r>
              <a:rPr sz="3200" b="1" spc="10" dirty="0">
                <a:latin typeface="Carlito"/>
                <a:cs typeface="Carlito"/>
              </a:rPr>
              <a:t>6	+</a:t>
            </a:r>
            <a:r>
              <a:rPr sz="3200" b="1" spc="-5" dirty="0">
                <a:latin typeface="Carlito"/>
                <a:cs typeface="Carlito"/>
              </a:rPr>
              <a:t> </a:t>
            </a:r>
            <a:r>
              <a:rPr sz="3200" b="1" spc="10" dirty="0">
                <a:latin typeface="Carlito"/>
                <a:cs typeface="Carlito"/>
              </a:rPr>
              <a:t>3	</a:t>
            </a:r>
            <a:r>
              <a:rPr sz="3200" b="1" spc="5" dirty="0">
                <a:latin typeface="Carlito"/>
                <a:cs typeface="Carlito"/>
              </a:rPr>
              <a:t>-	</a:t>
            </a:r>
            <a:r>
              <a:rPr sz="3200" b="1" spc="10" dirty="0">
                <a:latin typeface="Carlito"/>
                <a:cs typeface="Carlito"/>
              </a:rPr>
              <a:t>1</a:t>
            </a:r>
            <a:endParaRPr sz="3200">
              <a:latin typeface="Carlito"/>
              <a:cs typeface="Carlito"/>
            </a:endParaRPr>
          </a:p>
          <a:p>
            <a:pPr marR="545465" algn="ctr">
              <a:lnSpc>
                <a:spcPct val="100000"/>
              </a:lnSpc>
              <a:spcBef>
                <a:spcPts val="1265"/>
              </a:spcBef>
              <a:tabLst>
                <a:tab pos="476884" algn="l"/>
                <a:tab pos="791210" algn="l"/>
              </a:tabLst>
            </a:pPr>
            <a:r>
              <a:rPr sz="3200" b="1" spc="15" dirty="0">
                <a:latin typeface="Carlito"/>
                <a:cs typeface="Carlito"/>
              </a:rPr>
              <a:t>9	</a:t>
            </a:r>
            <a:r>
              <a:rPr sz="3200" b="1" spc="5" dirty="0">
                <a:latin typeface="Carlito"/>
                <a:cs typeface="Carlito"/>
              </a:rPr>
              <a:t>-	</a:t>
            </a:r>
            <a:r>
              <a:rPr sz="3200" b="1" spc="15" dirty="0">
                <a:latin typeface="Carlito"/>
                <a:cs typeface="Carlito"/>
              </a:rPr>
              <a:t>1</a:t>
            </a:r>
            <a:endParaRPr sz="3200">
              <a:latin typeface="Carlito"/>
              <a:cs typeface="Carlito"/>
            </a:endParaRPr>
          </a:p>
          <a:p>
            <a:pPr marR="650240" algn="ctr">
              <a:lnSpc>
                <a:spcPct val="100000"/>
              </a:lnSpc>
              <a:spcBef>
                <a:spcPts val="1195"/>
              </a:spcBef>
            </a:pPr>
            <a:r>
              <a:rPr sz="3200" b="1" spc="15" dirty="0">
                <a:solidFill>
                  <a:srgbClr val="008000"/>
                </a:solidFill>
                <a:latin typeface="Carlito"/>
                <a:cs typeface="Carlito"/>
              </a:rPr>
              <a:t>8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952500"/>
            <a:ext cx="9067800" cy="47625"/>
          </a:xfrm>
          <a:custGeom>
            <a:avLst/>
            <a:gdLst/>
            <a:ahLst/>
            <a:cxnLst/>
            <a:rect l="l" t="t" r="r" b="b"/>
            <a:pathLst>
              <a:path w="9067800" h="47625">
                <a:moveTo>
                  <a:pt x="9067800" y="0"/>
                </a:moveTo>
                <a:lnTo>
                  <a:pt x="0" y="0"/>
                </a:lnTo>
                <a:lnTo>
                  <a:pt x="0" y="47625"/>
                </a:lnTo>
                <a:lnTo>
                  <a:pt x="9067800" y="47625"/>
                </a:lnTo>
                <a:lnTo>
                  <a:pt x="9067800" y="0"/>
                </a:lnTo>
                <a:close/>
              </a:path>
            </a:pathLst>
          </a:custGeom>
          <a:solidFill>
            <a:srgbClr val="1737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210550" y="38100"/>
            <a:ext cx="904875" cy="495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2114550" y="1581150"/>
            <a:ext cx="800100" cy="342900"/>
            <a:chOff x="2114550" y="1581150"/>
            <a:chExt cx="800100" cy="342900"/>
          </a:xfrm>
        </p:grpSpPr>
        <p:sp>
          <p:nvSpPr>
            <p:cNvPr id="7" name="object 7"/>
            <p:cNvSpPr/>
            <p:nvPr/>
          </p:nvSpPr>
          <p:spPr>
            <a:xfrm>
              <a:off x="2133600" y="1600200"/>
              <a:ext cx="228600" cy="304800"/>
            </a:xfrm>
            <a:custGeom>
              <a:avLst/>
              <a:gdLst/>
              <a:ahLst/>
              <a:cxnLst/>
              <a:rect l="l" t="t" r="r" b="b"/>
              <a:pathLst>
                <a:path w="228600" h="304800">
                  <a:moveTo>
                    <a:pt x="0" y="0"/>
                  </a:moveTo>
                  <a:lnTo>
                    <a:pt x="228600" y="304800"/>
                  </a:lnTo>
                </a:path>
              </a:pathLst>
            </a:custGeom>
            <a:ln w="38100">
              <a:solidFill>
                <a:srgbClr val="2C13D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438400" y="1600200"/>
              <a:ext cx="457200" cy="304800"/>
            </a:xfrm>
            <a:custGeom>
              <a:avLst/>
              <a:gdLst/>
              <a:ahLst/>
              <a:cxnLst/>
              <a:rect l="l" t="t" r="r" b="b"/>
              <a:pathLst>
                <a:path w="457200" h="304800">
                  <a:moveTo>
                    <a:pt x="457200" y="0"/>
                  </a:moveTo>
                  <a:lnTo>
                    <a:pt x="0" y="304800"/>
                  </a:lnTo>
                </a:path>
              </a:pathLst>
            </a:custGeom>
            <a:ln w="38100">
              <a:solidFill>
                <a:srgbClr val="2C13D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2495550" y="2266950"/>
            <a:ext cx="800100" cy="342900"/>
            <a:chOff x="2495550" y="2266950"/>
            <a:chExt cx="800100" cy="342900"/>
          </a:xfrm>
        </p:grpSpPr>
        <p:sp>
          <p:nvSpPr>
            <p:cNvPr id="10" name="object 10"/>
            <p:cNvSpPr/>
            <p:nvPr/>
          </p:nvSpPr>
          <p:spPr>
            <a:xfrm>
              <a:off x="2514600" y="2286000"/>
              <a:ext cx="228600" cy="304800"/>
            </a:xfrm>
            <a:custGeom>
              <a:avLst/>
              <a:gdLst/>
              <a:ahLst/>
              <a:cxnLst/>
              <a:rect l="l" t="t" r="r" b="b"/>
              <a:pathLst>
                <a:path w="228600" h="304800">
                  <a:moveTo>
                    <a:pt x="0" y="0"/>
                  </a:moveTo>
                  <a:lnTo>
                    <a:pt x="228600" y="304800"/>
                  </a:lnTo>
                </a:path>
              </a:pathLst>
            </a:custGeom>
            <a:ln w="38100">
              <a:solidFill>
                <a:srgbClr val="2C13D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819400" y="2286000"/>
              <a:ext cx="457200" cy="304800"/>
            </a:xfrm>
            <a:custGeom>
              <a:avLst/>
              <a:gdLst/>
              <a:ahLst/>
              <a:cxnLst/>
              <a:rect l="l" t="t" r="r" b="b"/>
              <a:pathLst>
                <a:path w="457200" h="304800">
                  <a:moveTo>
                    <a:pt x="457200" y="0"/>
                  </a:moveTo>
                  <a:lnTo>
                    <a:pt x="0" y="304800"/>
                  </a:lnTo>
                </a:path>
              </a:pathLst>
            </a:custGeom>
            <a:ln w="38100">
              <a:solidFill>
                <a:srgbClr val="2C13D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2686050" y="2838450"/>
            <a:ext cx="800100" cy="342900"/>
            <a:chOff x="2686050" y="2838450"/>
            <a:chExt cx="800100" cy="342900"/>
          </a:xfrm>
        </p:grpSpPr>
        <p:sp>
          <p:nvSpPr>
            <p:cNvPr id="13" name="object 13"/>
            <p:cNvSpPr/>
            <p:nvPr/>
          </p:nvSpPr>
          <p:spPr>
            <a:xfrm>
              <a:off x="2705100" y="2857500"/>
              <a:ext cx="228600" cy="304800"/>
            </a:xfrm>
            <a:custGeom>
              <a:avLst/>
              <a:gdLst/>
              <a:ahLst/>
              <a:cxnLst/>
              <a:rect l="l" t="t" r="r" b="b"/>
              <a:pathLst>
                <a:path w="228600" h="304800">
                  <a:moveTo>
                    <a:pt x="0" y="0"/>
                  </a:moveTo>
                  <a:lnTo>
                    <a:pt x="228600" y="304800"/>
                  </a:lnTo>
                </a:path>
              </a:pathLst>
            </a:custGeom>
            <a:ln w="38100">
              <a:solidFill>
                <a:srgbClr val="2C13D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009900" y="2857500"/>
              <a:ext cx="457200" cy="304800"/>
            </a:xfrm>
            <a:custGeom>
              <a:avLst/>
              <a:gdLst/>
              <a:ahLst/>
              <a:cxnLst/>
              <a:rect l="l" t="t" r="r" b="b"/>
              <a:pathLst>
                <a:path w="457200" h="304800">
                  <a:moveTo>
                    <a:pt x="457200" y="0"/>
                  </a:moveTo>
                  <a:lnTo>
                    <a:pt x="0" y="304800"/>
                  </a:lnTo>
                </a:path>
              </a:pathLst>
            </a:custGeom>
            <a:ln w="38100">
              <a:solidFill>
                <a:srgbClr val="2C13D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3028950" y="3486150"/>
            <a:ext cx="800100" cy="342900"/>
            <a:chOff x="3028950" y="3486150"/>
            <a:chExt cx="800100" cy="342900"/>
          </a:xfrm>
        </p:grpSpPr>
        <p:sp>
          <p:nvSpPr>
            <p:cNvPr id="16" name="object 16"/>
            <p:cNvSpPr/>
            <p:nvPr/>
          </p:nvSpPr>
          <p:spPr>
            <a:xfrm>
              <a:off x="3048000" y="3505200"/>
              <a:ext cx="228600" cy="304800"/>
            </a:xfrm>
            <a:custGeom>
              <a:avLst/>
              <a:gdLst/>
              <a:ahLst/>
              <a:cxnLst/>
              <a:rect l="l" t="t" r="r" b="b"/>
              <a:pathLst>
                <a:path w="228600" h="304800">
                  <a:moveTo>
                    <a:pt x="0" y="0"/>
                  </a:moveTo>
                  <a:lnTo>
                    <a:pt x="228600" y="304800"/>
                  </a:lnTo>
                </a:path>
              </a:pathLst>
            </a:custGeom>
            <a:ln w="38100">
              <a:solidFill>
                <a:srgbClr val="2C13D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352800" y="3505200"/>
              <a:ext cx="457200" cy="304800"/>
            </a:xfrm>
            <a:custGeom>
              <a:avLst/>
              <a:gdLst/>
              <a:ahLst/>
              <a:cxnLst/>
              <a:rect l="l" t="t" r="r" b="b"/>
              <a:pathLst>
                <a:path w="457200" h="304800">
                  <a:moveTo>
                    <a:pt x="457200" y="0"/>
                  </a:moveTo>
                  <a:lnTo>
                    <a:pt x="0" y="304800"/>
                  </a:lnTo>
                </a:path>
              </a:pathLst>
            </a:custGeom>
            <a:ln w="38100">
              <a:solidFill>
                <a:srgbClr val="2C13D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9675" y="150749"/>
            <a:ext cx="624840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20" dirty="0"/>
              <a:t>Precedence </a:t>
            </a:r>
            <a:r>
              <a:rPr sz="3950" spc="5" dirty="0"/>
              <a:t>Rules </a:t>
            </a:r>
            <a:r>
              <a:rPr sz="3950" spc="10" dirty="0"/>
              <a:t>– </a:t>
            </a:r>
            <a:r>
              <a:rPr sz="3950" spc="-10" dirty="0"/>
              <a:t>Example</a:t>
            </a:r>
            <a:r>
              <a:rPr sz="3950" spc="480" dirty="0"/>
              <a:t> </a:t>
            </a:r>
            <a:r>
              <a:rPr sz="3950" spc="15" dirty="0"/>
              <a:t>3</a:t>
            </a:r>
            <a:endParaRPr sz="3950"/>
          </a:p>
        </p:txBody>
      </p:sp>
      <p:sp>
        <p:nvSpPr>
          <p:cNvPr id="3" name="object 3"/>
          <p:cNvSpPr/>
          <p:nvPr/>
        </p:nvSpPr>
        <p:spPr>
          <a:xfrm>
            <a:off x="0" y="952500"/>
            <a:ext cx="9067800" cy="47625"/>
          </a:xfrm>
          <a:custGeom>
            <a:avLst/>
            <a:gdLst/>
            <a:ahLst/>
            <a:cxnLst/>
            <a:rect l="l" t="t" r="r" b="b"/>
            <a:pathLst>
              <a:path w="9067800" h="47625">
                <a:moveTo>
                  <a:pt x="9067800" y="0"/>
                </a:moveTo>
                <a:lnTo>
                  <a:pt x="0" y="0"/>
                </a:lnTo>
                <a:lnTo>
                  <a:pt x="0" y="47625"/>
                </a:lnTo>
                <a:lnTo>
                  <a:pt x="9067800" y="47625"/>
                </a:lnTo>
                <a:lnTo>
                  <a:pt x="9067800" y="0"/>
                </a:lnTo>
                <a:close/>
              </a:path>
            </a:pathLst>
          </a:custGeom>
          <a:solidFill>
            <a:srgbClr val="1737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10550" y="38100"/>
            <a:ext cx="904875" cy="495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971550" y="1581150"/>
            <a:ext cx="800100" cy="342900"/>
            <a:chOff x="971550" y="1581150"/>
            <a:chExt cx="800100" cy="342900"/>
          </a:xfrm>
        </p:grpSpPr>
        <p:sp>
          <p:nvSpPr>
            <p:cNvPr id="6" name="object 6"/>
            <p:cNvSpPr/>
            <p:nvPr/>
          </p:nvSpPr>
          <p:spPr>
            <a:xfrm>
              <a:off x="990600" y="1600200"/>
              <a:ext cx="228600" cy="304800"/>
            </a:xfrm>
            <a:custGeom>
              <a:avLst/>
              <a:gdLst/>
              <a:ahLst/>
              <a:cxnLst/>
              <a:rect l="l" t="t" r="r" b="b"/>
              <a:pathLst>
                <a:path w="228600" h="304800">
                  <a:moveTo>
                    <a:pt x="0" y="0"/>
                  </a:moveTo>
                  <a:lnTo>
                    <a:pt x="228600" y="304800"/>
                  </a:lnTo>
                </a:path>
              </a:pathLst>
            </a:custGeom>
            <a:ln w="38100">
              <a:solidFill>
                <a:srgbClr val="2C13D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295400" y="1600200"/>
              <a:ext cx="457200" cy="304800"/>
            </a:xfrm>
            <a:custGeom>
              <a:avLst/>
              <a:gdLst/>
              <a:ahLst/>
              <a:cxnLst/>
              <a:rect l="l" t="t" r="r" b="b"/>
              <a:pathLst>
                <a:path w="457200" h="304800">
                  <a:moveTo>
                    <a:pt x="457200" y="0"/>
                  </a:moveTo>
                  <a:lnTo>
                    <a:pt x="0" y="304800"/>
                  </a:lnTo>
                </a:path>
              </a:pathLst>
            </a:custGeom>
            <a:ln w="38100">
              <a:solidFill>
                <a:srgbClr val="2C13D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1200150" y="2266950"/>
            <a:ext cx="800100" cy="342900"/>
            <a:chOff x="1200150" y="2266950"/>
            <a:chExt cx="800100" cy="342900"/>
          </a:xfrm>
        </p:grpSpPr>
        <p:sp>
          <p:nvSpPr>
            <p:cNvPr id="9" name="object 9"/>
            <p:cNvSpPr/>
            <p:nvPr/>
          </p:nvSpPr>
          <p:spPr>
            <a:xfrm>
              <a:off x="1219200" y="2286000"/>
              <a:ext cx="228600" cy="304800"/>
            </a:xfrm>
            <a:custGeom>
              <a:avLst/>
              <a:gdLst/>
              <a:ahLst/>
              <a:cxnLst/>
              <a:rect l="l" t="t" r="r" b="b"/>
              <a:pathLst>
                <a:path w="228600" h="304800">
                  <a:moveTo>
                    <a:pt x="0" y="0"/>
                  </a:moveTo>
                  <a:lnTo>
                    <a:pt x="228600" y="304800"/>
                  </a:lnTo>
                </a:path>
              </a:pathLst>
            </a:custGeom>
            <a:ln w="38100">
              <a:solidFill>
                <a:srgbClr val="2C13D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524000" y="2286000"/>
              <a:ext cx="457200" cy="304800"/>
            </a:xfrm>
            <a:custGeom>
              <a:avLst/>
              <a:gdLst/>
              <a:ahLst/>
              <a:cxnLst/>
              <a:rect l="l" t="t" r="r" b="b"/>
              <a:pathLst>
                <a:path w="457200" h="304800">
                  <a:moveTo>
                    <a:pt x="457200" y="0"/>
                  </a:moveTo>
                  <a:lnTo>
                    <a:pt x="0" y="304800"/>
                  </a:lnTo>
                </a:path>
              </a:pathLst>
            </a:custGeom>
            <a:ln w="38100">
              <a:solidFill>
                <a:srgbClr val="2C13D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1504950" y="2876550"/>
            <a:ext cx="800100" cy="342900"/>
            <a:chOff x="1504950" y="2876550"/>
            <a:chExt cx="800100" cy="342900"/>
          </a:xfrm>
        </p:grpSpPr>
        <p:sp>
          <p:nvSpPr>
            <p:cNvPr id="12" name="object 12"/>
            <p:cNvSpPr/>
            <p:nvPr/>
          </p:nvSpPr>
          <p:spPr>
            <a:xfrm>
              <a:off x="1524000" y="2895600"/>
              <a:ext cx="228600" cy="304800"/>
            </a:xfrm>
            <a:custGeom>
              <a:avLst/>
              <a:gdLst/>
              <a:ahLst/>
              <a:cxnLst/>
              <a:rect l="l" t="t" r="r" b="b"/>
              <a:pathLst>
                <a:path w="228600" h="304800">
                  <a:moveTo>
                    <a:pt x="0" y="0"/>
                  </a:moveTo>
                  <a:lnTo>
                    <a:pt x="228600" y="304800"/>
                  </a:lnTo>
                </a:path>
              </a:pathLst>
            </a:custGeom>
            <a:ln w="38100">
              <a:solidFill>
                <a:srgbClr val="2C13D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828800" y="2895600"/>
              <a:ext cx="457200" cy="304800"/>
            </a:xfrm>
            <a:custGeom>
              <a:avLst/>
              <a:gdLst/>
              <a:ahLst/>
              <a:cxnLst/>
              <a:rect l="l" t="t" r="r" b="b"/>
              <a:pathLst>
                <a:path w="457200" h="304800">
                  <a:moveTo>
                    <a:pt x="457200" y="0"/>
                  </a:moveTo>
                  <a:lnTo>
                    <a:pt x="0" y="304800"/>
                  </a:lnTo>
                </a:path>
              </a:pathLst>
            </a:custGeom>
            <a:ln w="38100">
              <a:solidFill>
                <a:srgbClr val="2C13D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1809750" y="3486150"/>
            <a:ext cx="800100" cy="342900"/>
            <a:chOff x="1809750" y="3486150"/>
            <a:chExt cx="800100" cy="342900"/>
          </a:xfrm>
        </p:grpSpPr>
        <p:sp>
          <p:nvSpPr>
            <p:cNvPr id="15" name="object 15"/>
            <p:cNvSpPr/>
            <p:nvPr/>
          </p:nvSpPr>
          <p:spPr>
            <a:xfrm>
              <a:off x="1828800" y="3505200"/>
              <a:ext cx="228600" cy="304800"/>
            </a:xfrm>
            <a:custGeom>
              <a:avLst/>
              <a:gdLst/>
              <a:ahLst/>
              <a:cxnLst/>
              <a:rect l="l" t="t" r="r" b="b"/>
              <a:pathLst>
                <a:path w="228600" h="304800">
                  <a:moveTo>
                    <a:pt x="0" y="0"/>
                  </a:moveTo>
                  <a:lnTo>
                    <a:pt x="228600" y="304800"/>
                  </a:lnTo>
                </a:path>
              </a:pathLst>
            </a:custGeom>
            <a:ln w="38100">
              <a:solidFill>
                <a:srgbClr val="2C13D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133600" y="3505200"/>
              <a:ext cx="457200" cy="304800"/>
            </a:xfrm>
            <a:custGeom>
              <a:avLst/>
              <a:gdLst/>
              <a:ahLst/>
              <a:cxnLst/>
              <a:rect l="l" t="t" r="r" b="b"/>
              <a:pathLst>
                <a:path w="457200" h="304800">
                  <a:moveTo>
                    <a:pt x="457200" y="0"/>
                  </a:moveTo>
                  <a:lnTo>
                    <a:pt x="0" y="304800"/>
                  </a:lnTo>
                </a:path>
              </a:pathLst>
            </a:custGeom>
            <a:ln w="38100">
              <a:solidFill>
                <a:srgbClr val="2C13D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841692" y="976312"/>
          <a:ext cx="7828276" cy="58435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4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66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65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24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52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11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6400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8229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829945">
                <a:tc>
                  <a:txBody>
                    <a:bodyPr/>
                    <a:lstStyle/>
                    <a:p>
                      <a:pPr marR="17780" algn="r">
                        <a:lnSpc>
                          <a:spcPct val="100000"/>
                        </a:lnSpc>
                        <a:spcBef>
                          <a:spcPts val="1490"/>
                        </a:spcBef>
                        <a:tabLst>
                          <a:tab pos="389890" algn="l"/>
                          <a:tab pos="779145" algn="l"/>
                        </a:tabLst>
                      </a:pPr>
                      <a:r>
                        <a:rPr sz="3200" b="1" dirty="0">
                          <a:solidFill>
                            <a:srgbClr val="B80000"/>
                          </a:solidFill>
                          <a:latin typeface="Carlito"/>
                          <a:cs typeface="Carlito"/>
                        </a:rPr>
                        <a:t>8	*	3</a:t>
                      </a:r>
                      <a:endParaRPr sz="3200">
                        <a:latin typeface="Carlito"/>
                        <a:cs typeface="Carlito"/>
                      </a:endParaRPr>
                    </a:p>
                  </a:txBody>
                  <a:tcPr marL="0" marR="0" marT="189230" marB="0"/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490"/>
                        </a:spcBef>
                        <a:tabLst>
                          <a:tab pos="354330" algn="l"/>
                          <a:tab pos="744855" algn="l"/>
                        </a:tabLst>
                      </a:pPr>
                      <a:r>
                        <a:rPr sz="3200" b="1" spc="10" dirty="0">
                          <a:solidFill>
                            <a:srgbClr val="B80000"/>
                          </a:solidFill>
                          <a:latin typeface="Carlito"/>
                          <a:cs typeface="Carlito"/>
                        </a:rPr>
                        <a:t>/	</a:t>
                      </a:r>
                      <a:r>
                        <a:rPr sz="3200" b="1" spc="15" dirty="0">
                          <a:solidFill>
                            <a:srgbClr val="B80000"/>
                          </a:solidFill>
                          <a:latin typeface="Carlito"/>
                          <a:cs typeface="Carlito"/>
                        </a:rPr>
                        <a:t>2	</a:t>
                      </a:r>
                      <a:r>
                        <a:rPr sz="3200" b="1" spc="10" dirty="0">
                          <a:solidFill>
                            <a:srgbClr val="B80000"/>
                          </a:solidFill>
                          <a:latin typeface="Carlito"/>
                          <a:cs typeface="Carlito"/>
                        </a:rPr>
                        <a:t>+</a:t>
                      </a:r>
                      <a:endParaRPr sz="3200">
                        <a:latin typeface="Carlito"/>
                        <a:cs typeface="Carlito"/>
                      </a:endParaRPr>
                    </a:p>
                  </a:txBody>
                  <a:tcPr marL="0" marR="0" marT="189230" marB="0"/>
                </a:tc>
                <a:tc>
                  <a:txBody>
                    <a:bodyPr/>
                    <a:lstStyle/>
                    <a:p>
                      <a:pPr marL="31115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3200" b="1" dirty="0">
                          <a:solidFill>
                            <a:srgbClr val="B80000"/>
                          </a:solidFill>
                          <a:latin typeface="Carlito"/>
                          <a:cs typeface="Carlito"/>
                        </a:rPr>
                        <a:t>3</a:t>
                      </a:r>
                      <a:endParaRPr sz="3200">
                        <a:latin typeface="Carlito"/>
                        <a:cs typeface="Carlito"/>
                      </a:endParaRPr>
                    </a:p>
                  </a:txBody>
                  <a:tcPr marL="0" marR="0" marT="189230" marB="0"/>
                </a:tc>
                <a:tc>
                  <a:txBody>
                    <a:bodyPr/>
                    <a:lstStyle/>
                    <a:p>
                      <a:pPr marL="132080">
                        <a:lnSpc>
                          <a:spcPct val="100000"/>
                        </a:lnSpc>
                        <a:spcBef>
                          <a:spcPts val="1490"/>
                        </a:spcBef>
                        <a:tabLst>
                          <a:tab pos="437515" algn="l"/>
                        </a:tabLst>
                      </a:pPr>
                      <a:r>
                        <a:rPr sz="3200" b="1" spc="5" dirty="0">
                          <a:solidFill>
                            <a:srgbClr val="B80000"/>
                          </a:solidFill>
                          <a:latin typeface="Carlito"/>
                          <a:cs typeface="Carlito"/>
                        </a:rPr>
                        <a:t>-	</a:t>
                      </a:r>
                      <a:r>
                        <a:rPr sz="3200" b="1" spc="15" dirty="0">
                          <a:solidFill>
                            <a:srgbClr val="B80000"/>
                          </a:solidFill>
                          <a:latin typeface="Carlito"/>
                          <a:cs typeface="Carlito"/>
                        </a:rPr>
                        <a:t>1</a:t>
                      </a:r>
                      <a:endParaRPr sz="3200">
                        <a:latin typeface="Carlito"/>
                        <a:cs typeface="Carlito"/>
                      </a:endParaRPr>
                    </a:p>
                  </a:txBody>
                  <a:tcPr marL="0" marR="0" marT="189230" marB="0">
                    <a:lnR w="76200">
                      <a:solidFill>
                        <a:srgbClr val="BEBEB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74930" algn="r">
                        <a:lnSpc>
                          <a:spcPct val="100000"/>
                        </a:lnSpc>
                        <a:spcBef>
                          <a:spcPts val="1760"/>
                        </a:spcBef>
                      </a:pPr>
                      <a:r>
                        <a:rPr sz="3200" b="1" dirty="0">
                          <a:solidFill>
                            <a:srgbClr val="B80000"/>
                          </a:solidFill>
                          <a:latin typeface="Carlito"/>
                          <a:cs typeface="Carlito"/>
                        </a:rPr>
                        <a:t>8</a:t>
                      </a:r>
                      <a:endParaRPr sz="3200">
                        <a:latin typeface="Carlito"/>
                        <a:cs typeface="Carlito"/>
                      </a:endParaRPr>
                    </a:p>
                  </a:txBody>
                  <a:tcPr marL="0" marR="0" marT="223520" marB="0">
                    <a:lnL w="76200">
                      <a:solidFill>
                        <a:srgbClr val="BEBEBE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1760"/>
                        </a:spcBef>
                      </a:pPr>
                      <a:r>
                        <a:rPr sz="3200" b="1" dirty="0">
                          <a:solidFill>
                            <a:srgbClr val="B80000"/>
                          </a:solidFill>
                          <a:latin typeface="Carlito"/>
                          <a:cs typeface="Carlito"/>
                        </a:rPr>
                        <a:t>/</a:t>
                      </a:r>
                      <a:endParaRPr sz="3200">
                        <a:latin typeface="Carlito"/>
                        <a:cs typeface="Carlito"/>
                      </a:endParaRPr>
                    </a:p>
                  </a:txBody>
                  <a:tcPr marL="0" marR="0" marT="223520" marB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760"/>
                        </a:spcBef>
                      </a:pPr>
                      <a:r>
                        <a:rPr sz="3200" b="1" dirty="0">
                          <a:solidFill>
                            <a:srgbClr val="B80000"/>
                          </a:solidFill>
                          <a:latin typeface="Carlito"/>
                          <a:cs typeface="Carlito"/>
                        </a:rPr>
                        <a:t>3</a:t>
                      </a:r>
                      <a:endParaRPr sz="3200">
                        <a:latin typeface="Carlito"/>
                        <a:cs typeface="Carlito"/>
                      </a:endParaRPr>
                    </a:p>
                  </a:txBody>
                  <a:tcPr marL="0" marR="0" marT="223520" marB="0"/>
                </a:tc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1760"/>
                        </a:spcBef>
                        <a:tabLst>
                          <a:tab pos="424815" algn="l"/>
                          <a:tab pos="815340" algn="l"/>
                          <a:tab pos="1204595" algn="l"/>
                        </a:tabLst>
                      </a:pPr>
                      <a:r>
                        <a:rPr sz="3200" b="1" spc="10" dirty="0">
                          <a:solidFill>
                            <a:srgbClr val="B80000"/>
                          </a:solidFill>
                          <a:latin typeface="Carlito"/>
                          <a:cs typeface="Carlito"/>
                        </a:rPr>
                        <a:t>*	</a:t>
                      </a:r>
                      <a:r>
                        <a:rPr sz="3200" b="1" spc="15" dirty="0">
                          <a:solidFill>
                            <a:srgbClr val="B80000"/>
                          </a:solidFill>
                          <a:latin typeface="Carlito"/>
                          <a:cs typeface="Carlito"/>
                        </a:rPr>
                        <a:t>2	</a:t>
                      </a:r>
                      <a:r>
                        <a:rPr sz="3200" b="1" spc="10" dirty="0">
                          <a:solidFill>
                            <a:srgbClr val="B80000"/>
                          </a:solidFill>
                          <a:latin typeface="Carlito"/>
                          <a:cs typeface="Carlito"/>
                        </a:rPr>
                        <a:t>+	</a:t>
                      </a:r>
                      <a:r>
                        <a:rPr sz="3200" b="1" spc="15" dirty="0">
                          <a:solidFill>
                            <a:srgbClr val="B80000"/>
                          </a:solidFill>
                          <a:latin typeface="Carlito"/>
                          <a:cs typeface="Carlito"/>
                        </a:rPr>
                        <a:t>3</a:t>
                      </a:r>
                      <a:endParaRPr sz="3200">
                        <a:latin typeface="Carlito"/>
                        <a:cs typeface="Carlito"/>
                      </a:endParaRPr>
                    </a:p>
                  </a:txBody>
                  <a:tcPr marL="0" marR="0" marT="223520" marB="0"/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1760"/>
                        </a:spcBef>
                        <a:tabLst>
                          <a:tab pos="342265" algn="l"/>
                        </a:tabLst>
                      </a:pPr>
                      <a:r>
                        <a:rPr sz="3200" b="1" spc="5" dirty="0">
                          <a:solidFill>
                            <a:srgbClr val="B80000"/>
                          </a:solidFill>
                          <a:latin typeface="Carlito"/>
                          <a:cs typeface="Carlito"/>
                        </a:rPr>
                        <a:t>-	</a:t>
                      </a:r>
                      <a:r>
                        <a:rPr sz="3200" b="1" spc="15" dirty="0">
                          <a:solidFill>
                            <a:srgbClr val="B80000"/>
                          </a:solidFill>
                          <a:latin typeface="Carlito"/>
                          <a:cs typeface="Carlito"/>
                        </a:rPr>
                        <a:t>1</a:t>
                      </a:r>
                      <a:endParaRPr sz="3200">
                        <a:latin typeface="Carlito"/>
                        <a:cs typeface="Carlito"/>
                      </a:endParaRPr>
                    </a:p>
                  </a:txBody>
                  <a:tcPr marL="0" marR="0" marT="22352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246">
                <a:tc>
                  <a:txBody>
                    <a:bodyPr/>
                    <a:lstStyle/>
                    <a:p>
                      <a:pPr marR="47625" algn="r">
                        <a:lnSpc>
                          <a:spcPts val="3829"/>
                        </a:lnSpc>
                        <a:tabLst>
                          <a:tab pos="600075" algn="l"/>
                        </a:tabLst>
                      </a:pPr>
                      <a:r>
                        <a:rPr sz="3200" b="1" spc="10" dirty="0">
                          <a:latin typeface="Carlito"/>
                          <a:cs typeface="Carlito"/>
                        </a:rPr>
                        <a:t>2</a:t>
                      </a:r>
                      <a:r>
                        <a:rPr sz="3200" b="1" dirty="0">
                          <a:latin typeface="Carlito"/>
                          <a:cs typeface="Carlito"/>
                        </a:rPr>
                        <a:t>4	/</a:t>
                      </a:r>
                      <a:endParaRPr sz="32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20" algn="ctr">
                        <a:lnSpc>
                          <a:spcPts val="3829"/>
                        </a:lnSpc>
                        <a:tabLst>
                          <a:tab pos="390525" algn="l"/>
                          <a:tab pos="772160" algn="l"/>
                        </a:tabLst>
                      </a:pPr>
                      <a:r>
                        <a:rPr sz="3200" b="1" spc="15" dirty="0">
                          <a:latin typeface="Carlito"/>
                          <a:cs typeface="Carlito"/>
                        </a:rPr>
                        <a:t>2	</a:t>
                      </a:r>
                      <a:r>
                        <a:rPr sz="3200" b="1" spc="10" dirty="0">
                          <a:latin typeface="Carlito"/>
                          <a:cs typeface="Carlito"/>
                        </a:rPr>
                        <a:t>+	</a:t>
                      </a:r>
                      <a:r>
                        <a:rPr sz="3200" b="1" spc="15" dirty="0">
                          <a:latin typeface="Carlito"/>
                          <a:cs typeface="Carlito"/>
                        </a:rPr>
                        <a:t>3</a:t>
                      </a:r>
                      <a:endParaRPr sz="32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ts val="3829"/>
                        </a:lnSpc>
                      </a:pPr>
                      <a:r>
                        <a:rPr sz="3200" b="1" dirty="0">
                          <a:latin typeface="Carlito"/>
                          <a:cs typeface="Carlito"/>
                        </a:rPr>
                        <a:t>-</a:t>
                      </a:r>
                      <a:endParaRPr sz="32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ts val="3829"/>
                        </a:lnSpc>
                      </a:pPr>
                      <a:r>
                        <a:rPr sz="3200" b="1" dirty="0">
                          <a:latin typeface="Carlito"/>
                          <a:cs typeface="Carlito"/>
                        </a:rPr>
                        <a:t>1</a:t>
                      </a:r>
                      <a:endParaRPr sz="32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R w="76200">
                      <a:solidFill>
                        <a:srgbClr val="BEBEB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BEBEBE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3200" b="1" dirty="0">
                          <a:latin typeface="Carlito"/>
                          <a:cs typeface="Carlito"/>
                        </a:rPr>
                        <a:t>2</a:t>
                      </a:r>
                      <a:endParaRPr sz="3200">
                        <a:latin typeface="Carlito"/>
                        <a:cs typeface="Carlito"/>
                      </a:endParaRPr>
                    </a:p>
                  </a:txBody>
                  <a:tcPr marL="0" marR="0" marT="33020" marB="0"/>
                </a:tc>
                <a:tc>
                  <a:txBody>
                    <a:bodyPr/>
                    <a:lstStyle/>
                    <a:p>
                      <a:pPr marL="18224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3200" b="1" dirty="0">
                          <a:latin typeface="Carlito"/>
                          <a:cs typeface="Carlito"/>
                        </a:rPr>
                        <a:t>*</a:t>
                      </a:r>
                      <a:endParaRPr sz="3200">
                        <a:latin typeface="Carlito"/>
                        <a:cs typeface="Carlito"/>
                      </a:endParaRPr>
                    </a:p>
                  </a:txBody>
                  <a:tcPr marL="0" marR="0" marT="33020" marB="0"/>
                </a:tc>
                <a:tc>
                  <a:txBody>
                    <a:bodyPr/>
                    <a:lstStyle/>
                    <a:p>
                      <a:pPr marL="236220">
                        <a:lnSpc>
                          <a:spcPct val="100000"/>
                        </a:lnSpc>
                        <a:spcBef>
                          <a:spcPts val="260"/>
                        </a:spcBef>
                        <a:tabLst>
                          <a:tab pos="626745" algn="l"/>
                          <a:tab pos="1007744" algn="l"/>
                          <a:tab pos="1400810" algn="l"/>
                        </a:tabLst>
                      </a:pPr>
                      <a:r>
                        <a:rPr sz="3200" b="1" spc="15" dirty="0">
                          <a:latin typeface="Carlito"/>
                          <a:cs typeface="Carlito"/>
                        </a:rPr>
                        <a:t>2	</a:t>
                      </a:r>
                      <a:r>
                        <a:rPr sz="3200" b="1" spc="10" dirty="0">
                          <a:latin typeface="Carlito"/>
                          <a:cs typeface="Carlito"/>
                        </a:rPr>
                        <a:t>+	</a:t>
                      </a:r>
                      <a:r>
                        <a:rPr sz="3200" b="1" spc="15" dirty="0">
                          <a:latin typeface="Carlito"/>
                          <a:cs typeface="Carlito"/>
                        </a:rPr>
                        <a:t>3	</a:t>
                      </a:r>
                      <a:r>
                        <a:rPr sz="3200" b="1" spc="5" dirty="0">
                          <a:latin typeface="Carlito"/>
                          <a:cs typeface="Carlito"/>
                        </a:rPr>
                        <a:t>-</a:t>
                      </a:r>
                      <a:endParaRPr sz="3200">
                        <a:latin typeface="Carlito"/>
                        <a:cs typeface="Carlito"/>
                      </a:endParaRPr>
                    </a:p>
                  </a:txBody>
                  <a:tcPr marL="0" marR="0" marT="33020" marB="0"/>
                </a:tc>
                <a:tc>
                  <a:txBody>
                    <a:bodyPr/>
                    <a:lstStyle/>
                    <a:p>
                      <a:pPr marL="15113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3200" b="1" dirty="0">
                          <a:latin typeface="Carlito"/>
                          <a:cs typeface="Carlito"/>
                        </a:rPr>
                        <a:t>1</a:t>
                      </a:r>
                      <a:endParaRPr sz="3200">
                        <a:latin typeface="Carlito"/>
                        <a:cs typeface="Carlito"/>
                      </a:endParaRPr>
                    </a:p>
                  </a:txBody>
                  <a:tcPr marL="0" marR="0" marT="3302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3643">
                <a:tc>
                  <a:txBody>
                    <a:bodyPr/>
                    <a:lstStyle/>
                    <a:p>
                      <a:pPr marL="469900">
                        <a:lnSpc>
                          <a:spcPts val="3825"/>
                        </a:lnSpc>
                      </a:pPr>
                      <a:r>
                        <a:rPr sz="3200" b="1" spc="15" dirty="0">
                          <a:latin typeface="Carlito"/>
                          <a:cs typeface="Carlito"/>
                        </a:rPr>
                        <a:t>12</a:t>
                      </a:r>
                      <a:endParaRPr sz="32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825"/>
                        </a:lnSpc>
                        <a:tabLst>
                          <a:tab pos="676910" algn="l"/>
                          <a:tab pos="991869" algn="l"/>
                        </a:tabLst>
                      </a:pPr>
                      <a:r>
                        <a:rPr sz="3200" b="1" spc="10" dirty="0">
                          <a:latin typeface="Carlito"/>
                          <a:cs typeface="Carlito"/>
                        </a:rPr>
                        <a:t>+</a:t>
                      </a:r>
                      <a:r>
                        <a:rPr sz="3200" b="1" spc="-7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3200" b="1" spc="10" dirty="0">
                          <a:latin typeface="Carlito"/>
                          <a:cs typeface="Carlito"/>
                        </a:rPr>
                        <a:t>3	</a:t>
                      </a:r>
                      <a:r>
                        <a:rPr sz="3200" b="1" spc="5" dirty="0">
                          <a:latin typeface="Carlito"/>
                          <a:cs typeface="Carlito"/>
                        </a:rPr>
                        <a:t>-	</a:t>
                      </a:r>
                      <a:r>
                        <a:rPr sz="3200" b="1" spc="10" dirty="0">
                          <a:latin typeface="Carlito"/>
                          <a:cs typeface="Carlito"/>
                        </a:rPr>
                        <a:t>1</a:t>
                      </a:r>
                      <a:endParaRPr sz="32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76200">
                      <a:solidFill>
                        <a:srgbClr val="BEBEB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BEBEBE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5255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3200" b="1" dirty="0">
                          <a:latin typeface="Carlito"/>
                          <a:cs typeface="Carlito"/>
                        </a:rPr>
                        <a:t>4</a:t>
                      </a:r>
                      <a:endParaRPr sz="3200">
                        <a:latin typeface="Carlito"/>
                        <a:cs typeface="Carlito"/>
                      </a:endParaRPr>
                    </a:p>
                  </a:txBody>
                  <a:tcPr marL="0" marR="0" marT="33019" marB="0"/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59"/>
                        </a:spcBef>
                        <a:tabLst>
                          <a:tab pos="483234" algn="l"/>
                          <a:tab pos="971550" algn="l"/>
                          <a:tab pos="1276985" algn="l"/>
                        </a:tabLst>
                      </a:pPr>
                      <a:r>
                        <a:rPr sz="3200" b="1" spc="10" dirty="0">
                          <a:latin typeface="Carlito"/>
                          <a:cs typeface="Carlito"/>
                        </a:rPr>
                        <a:t>+	</a:t>
                      </a:r>
                      <a:r>
                        <a:rPr sz="3200" b="1" spc="15" dirty="0">
                          <a:latin typeface="Carlito"/>
                          <a:cs typeface="Carlito"/>
                        </a:rPr>
                        <a:t>3	</a:t>
                      </a:r>
                      <a:r>
                        <a:rPr sz="3200" b="1" spc="5" dirty="0">
                          <a:latin typeface="Carlito"/>
                          <a:cs typeface="Carlito"/>
                        </a:rPr>
                        <a:t>-	</a:t>
                      </a:r>
                      <a:r>
                        <a:rPr sz="3200" b="1" spc="15" dirty="0">
                          <a:latin typeface="Carlito"/>
                          <a:cs typeface="Carlito"/>
                        </a:rPr>
                        <a:t>1</a:t>
                      </a:r>
                      <a:endParaRPr sz="3200">
                        <a:latin typeface="Carlito"/>
                        <a:cs typeface="Carlito"/>
                      </a:endParaRPr>
                    </a:p>
                  </a:txBody>
                  <a:tcPr marL="0" marR="0" marT="33019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0752">
                <a:tc gridSpan="4">
                  <a:txBody>
                    <a:bodyPr/>
                    <a:lstStyle/>
                    <a:p>
                      <a:pPr marR="1311275" algn="ctr">
                        <a:lnSpc>
                          <a:spcPct val="100000"/>
                        </a:lnSpc>
                        <a:spcBef>
                          <a:spcPts val="25"/>
                        </a:spcBef>
                        <a:tabLst>
                          <a:tab pos="600710" algn="l"/>
                          <a:tab pos="905510" algn="l"/>
                        </a:tabLst>
                      </a:pPr>
                      <a:r>
                        <a:rPr sz="3200" b="1" spc="20" dirty="0">
                          <a:latin typeface="Carlito"/>
                          <a:cs typeface="Carlito"/>
                        </a:rPr>
                        <a:t>15	</a:t>
                      </a:r>
                      <a:r>
                        <a:rPr sz="3200" b="1" spc="5" dirty="0">
                          <a:latin typeface="Carlito"/>
                          <a:cs typeface="Carlito"/>
                        </a:rPr>
                        <a:t>-	</a:t>
                      </a:r>
                      <a:r>
                        <a:rPr sz="3200" b="1" spc="15" dirty="0">
                          <a:latin typeface="Carlito"/>
                          <a:cs typeface="Carlito"/>
                        </a:rPr>
                        <a:t>1</a:t>
                      </a:r>
                      <a:endParaRPr sz="3200">
                        <a:latin typeface="Carlito"/>
                        <a:cs typeface="Carlito"/>
                      </a:endParaRPr>
                    </a:p>
                    <a:p>
                      <a:pPr marR="1318895" algn="ctr">
                        <a:lnSpc>
                          <a:spcPct val="100000"/>
                        </a:lnSpc>
                        <a:spcBef>
                          <a:spcPts val="1190"/>
                        </a:spcBef>
                      </a:pPr>
                      <a:r>
                        <a:rPr sz="3200" b="1" spc="30" dirty="0">
                          <a:solidFill>
                            <a:srgbClr val="008000"/>
                          </a:solidFill>
                          <a:latin typeface="Carlito"/>
                          <a:cs typeface="Carlito"/>
                        </a:rPr>
                        <a:t>14</a:t>
                      </a:r>
                      <a:endParaRPr sz="3200">
                        <a:latin typeface="Carlito"/>
                        <a:cs typeface="Carlito"/>
                      </a:endParaRPr>
                    </a:p>
                  </a:txBody>
                  <a:tcPr marL="0" marR="0" marT="3175" marB="0">
                    <a:lnR w="76200">
                      <a:solidFill>
                        <a:srgbClr val="BEBEBE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5">
                  <a:txBody>
                    <a:bodyPr/>
                    <a:lstStyle/>
                    <a:p>
                      <a:pPr marL="495934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tabLst>
                          <a:tab pos="886460" algn="l"/>
                          <a:tab pos="1191895" algn="l"/>
                        </a:tabLst>
                      </a:pPr>
                      <a:r>
                        <a:rPr sz="3200" b="1" spc="15" dirty="0">
                          <a:latin typeface="Carlito"/>
                          <a:cs typeface="Carlito"/>
                        </a:rPr>
                        <a:t>7	</a:t>
                      </a:r>
                      <a:r>
                        <a:rPr sz="3200" b="1" spc="5" dirty="0">
                          <a:latin typeface="Carlito"/>
                          <a:cs typeface="Carlito"/>
                        </a:rPr>
                        <a:t>-	</a:t>
                      </a:r>
                      <a:r>
                        <a:rPr sz="3200" b="1" spc="15" dirty="0">
                          <a:latin typeface="Carlito"/>
                          <a:cs typeface="Carlito"/>
                        </a:rPr>
                        <a:t>1</a:t>
                      </a:r>
                      <a:endParaRPr sz="3200">
                        <a:latin typeface="Carlito"/>
                        <a:cs typeface="Carlito"/>
                      </a:endParaRPr>
                    </a:p>
                    <a:p>
                      <a:pPr marL="294640" algn="ctr">
                        <a:lnSpc>
                          <a:spcPct val="100000"/>
                        </a:lnSpc>
                        <a:spcBef>
                          <a:spcPts val="1190"/>
                        </a:spcBef>
                      </a:pPr>
                      <a:r>
                        <a:rPr sz="3200" b="1" dirty="0">
                          <a:solidFill>
                            <a:srgbClr val="008000"/>
                          </a:solidFill>
                          <a:latin typeface="Carlito"/>
                          <a:cs typeface="Carlito"/>
                        </a:rPr>
                        <a:t>6</a:t>
                      </a:r>
                      <a:endParaRPr sz="3200">
                        <a:latin typeface="Carlito"/>
                        <a:cs typeface="Carlito"/>
                      </a:endParaRPr>
                    </a:p>
                  </a:txBody>
                  <a:tcPr marL="0" marR="0" marT="38100" marB="0">
                    <a:lnL w="76200">
                      <a:solidFill>
                        <a:srgbClr val="BEBEBE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8" name="object 18"/>
          <p:cNvGrpSpPr/>
          <p:nvPr/>
        </p:nvGrpSpPr>
        <p:grpSpPr>
          <a:xfrm>
            <a:off x="5543550" y="1581150"/>
            <a:ext cx="800100" cy="342900"/>
            <a:chOff x="5543550" y="1581150"/>
            <a:chExt cx="800100" cy="342900"/>
          </a:xfrm>
        </p:grpSpPr>
        <p:sp>
          <p:nvSpPr>
            <p:cNvPr id="19" name="object 19"/>
            <p:cNvSpPr/>
            <p:nvPr/>
          </p:nvSpPr>
          <p:spPr>
            <a:xfrm>
              <a:off x="5562600" y="1600200"/>
              <a:ext cx="228600" cy="304800"/>
            </a:xfrm>
            <a:custGeom>
              <a:avLst/>
              <a:gdLst/>
              <a:ahLst/>
              <a:cxnLst/>
              <a:rect l="l" t="t" r="r" b="b"/>
              <a:pathLst>
                <a:path w="228600" h="304800">
                  <a:moveTo>
                    <a:pt x="0" y="0"/>
                  </a:moveTo>
                  <a:lnTo>
                    <a:pt x="228600" y="304800"/>
                  </a:lnTo>
                </a:path>
              </a:pathLst>
            </a:custGeom>
            <a:ln w="38100">
              <a:solidFill>
                <a:srgbClr val="2C13D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867400" y="1600200"/>
              <a:ext cx="457200" cy="304800"/>
            </a:xfrm>
            <a:custGeom>
              <a:avLst/>
              <a:gdLst/>
              <a:ahLst/>
              <a:cxnLst/>
              <a:rect l="l" t="t" r="r" b="b"/>
              <a:pathLst>
                <a:path w="457200" h="304800">
                  <a:moveTo>
                    <a:pt x="457200" y="0"/>
                  </a:moveTo>
                  <a:lnTo>
                    <a:pt x="0" y="304800"/>
                  </a:lnTo>
                </a:path>
              </a:pathLst>
            </a:custGeom>
            <a:ln w="38100">
              <a:solidFill>
                <a:srgbClr val="2C13D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5991225" y="2200275"/>
            <a:ext cx="800100" cy="342900"/>
            <a:chOff x="5991225" y="2200275"/>
            <a:chExt cx="800100" cy="342900"/>
          </a:xfrm>
        </p:grpSpPr>
        <p:sp>
          <p:nvSpPr>
            <p:cNvPr id="22" name="object 22"/>
            <p:cNvSpPr/>
            <p:nvPr/>
          </p:nvSpPr>
          <p:spPr>
            <a:xfrm>
              <a:off x="6010275" y="2219325"/>
              <a:ext cx="228600" cy="304800"/>
            </a:xfrm>
            <a:custGeom>
              <a:avLst/>
              <a:gdLst/>
              <a:ahLst/>
              <a:cxnLst/>
              <a:rect l="l" t="t" r="r" b="b"/>
              <a:pathLst>
                <a:path w="228600" h="304800">
                  <a:moveTo>
                    <a:pt x="0" y="0"/>
                  </a:moveTo>
                  <a:lnTo>
                    <a:pt x="228600" y="304800"/>
                  </a:lnTo>
                </a:path>
              </a:pathLst>
            </a:custGeom>
            <a:ln w="38100">
              <a:solidFill>
                <a:srgbClr val="2C13D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315075" y="2219325"/>
              <a:ext cx="457200" cy="304800"/>
            </a:xfrm>
            <a:custGeom>
              <a:avLst/>
              <a:gdLst/>
              <a:ahLst/>
              <a:cxnLst/>
              <a:rect l="l" t="t" r="r" b="b"/>
              <a:pathLst>
                <a:path w="457200" h="304800">
                  <a:moveTo>
                    <a:pt x="457200" y="0"/>
                  </a:moveTo>
                  <a:lnTo>
                    <a:pt x="0" y="304800"/>
                  </a:lnTo>
                </a:path>
              </a:pathLst>
            </a:custGeom>
            <a:ln w="38100">
              <a:solidFill>
                <a:srgbClr val="2C13D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4" name="object 24"/>
          <p:cNvGrpSpPr/>
          <p:nvPr/>
        </p:nvGrpSpPr>
        <p:grpSpPr>
          <a:xfrm>
            <a:off x="6305550" y="2876550"/>
            <a:ext cx="800100" cy="342900"/>
            <a:chOff x="6305550" y="2876550"/>
            <a:chExt cx="800100" cy="342900"/>
          </a:xfrm>
        </p:grpSpPr>
        <p:sp>
          <p:nvSpPr>
            <p:cNvPr id="25" name="object 25"/>
            <p:cNvSpPr/>
            <p:nvPr/>
          </p:nvSpPr>
          <p:spPr>
            <a:xfrm>
              <a:off x="6324600" y="2895600"/>
              <a:ext cx="228600" cy="304800"/>
            </a:xfrm>
            <a:custGeom>
              <a:avLst/>
              <a:gdLst/>
              <a:ahLst/>
              <a:cxnLst/>
              <a:rect l="l" t="t" r="r" b="b"/>
              <a:pathLst>
                <a:path w="228600" h="304800">
                  <a:moveTo>
                    <a:pt x="0" y="0"/>
                  </a:moveTo>
                  <a:lnTo>
                    <a:pt x="228600" y="304800"/>
                  </a:lnTo>
                </a:path>
              </a:pathLst>
            </a:custGeom>
            <a:ln w="38100">
              <a:solidFill>
                <a:srgbClr val="2C13D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629400" y="2895600"/>
              <a:ext cx="457200" cy="304800"/>
            </a:xfrm>
            <a:custGeom>
              <a:avLst/>
              <a:gdLst/>
              <a:ahLst/>
              <a:cxnLst/>
              <a:rect l="l" t="t" r="r" b="b"/>
              <a:pathLst>
                <a:path w="457200" h="304800">
                  <a:moveTo>
                    <a:pt x="457200" y="0"/>
                  </a:moveTo>
                  <a:lnTo>
                    <a:pt x="0" y="304800"/>
                  </a:lnTo>
                </a:path>
              </a:pathLst>
            </a:custGeom>
            <a:ln w="38100">
              <a:solidFill>
                <a:srgbClr val="2C13D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7" name="object 27"/>
          <p:cNvGrpSpPr/>
          <p:nvPr/>
        </p:nvGrpSpPr>
        <p:grpSpPr>
          <a:xfrm>
            <a:off x="6572250" y="3533775"/>
            <a:ext cx="800100" cy="342900"/>
            <a:chOff x="6572250" y="3533775"/>
            <a:chExt cx="800100" cy="342900"/>
          </a:xfrm>
        </p:grpSpPr>
        <p:sp>
          <p:nvSpPr>
            <p:cNvPr id="28" name="object 28"/>
            <p:cNvSpPr/>
            <p:nvPr/>
          </p:nvSpPr>
          <p:spPr>
            <a:xfrm>
              <a:off x="6591300" y="3552825"/>
              <a:ext cx="228600" cy="304800"/>
            </a:xfrm>
            <a:custGeom>
              <a:avLst/>
              <a:gdLst/>
              <a:ahLst/>
              <a:cxnLst/>
              <a:rect l="l" t="t" r="r" b="b"/>
              <a:pathLst>
                <a:path w="228600" h="304800">
                  <a:moveTo>
                    <a:pt x="0" y="0"/>
                  </a:moveTo>
                  <a:lnTo>
                    <a:pt x="228600" y="304800"/>
                  </a:lnTo>
                </a:path>
              </a:pathLst>
            </a:custGeom>
            <a:ln w="38100">
              <a:solidFill>
                <a:srgbClr val="2C13D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896100" y="3552825"/>
              <a:ext cx="457200" cy="304800"/>
            </a:xfrm>
            <a:custGeom>
              <a:avLst/>
              <a:gdLst/>
              <a:ahLst/>
              <a:cxnLst/>
              <a:rect l="l" t="t" r="r" b="b"/>
              <a:pathLst>
                <a:path w="457200" h="304800">
                  <a:moveTo>
                    <a:pt x="457200" y="0"/>
                  </a:moveTo>
                  <a:lnTo>
                    <a:pt x="0" y="304800"/>
                  </a:lnTo>
                </a:path>
              </a:pathLst>
            </a:custGeom>
            <a:ln w="38100">
              <a:solidFill>
                <a:srgbClr val="2C13D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7940">
              <a:lnSpc>
                <a:spcPct val="100000"/>
              </a:lnSpc>
              <a:spcBef>
                <a:spcPts val="130"/>
              </a:spcBef>
            </a:pPr>
            <a:r>
              <a:rPr spc="5" dirty="0"/>
              <a:t>Sc</a:t>
            </a:r>
            <a:r>
              <a:rPr spc="-5" dirty="0"/>
              <a:t>o</a:t>
            </a:r>
            <a:r>
              <a:rPr spc="10" dirty="0"/>
              <a:t>pe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457" y="1225549"/>
            <a:ext cx="507174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6235" algn="l"/>
              </a:tabLst>
            </a:pPr>
            <a:r>
              <a:rPr sz="3600" b="1" spc="-25" dirty="0">
                <a:latin typeface="Carlito"/>
                <a:cs typeface="Carlito"/>
              </a:rPr>
              <a:t>Different </a:t>
            </a:r>
            <a:r>
              <a:rPr sz="3600" b="1" dirty="0">
                <a:solidFill>
                  <a:srgbClr val="2E1BC6"/>
                </a:solidFill>
                <a:latin typeface="Carlito"/>
                <a:cs typeface="Carlito"/>
              </a:rPr>
              <a:t>levels </a:t>
            </a:r>
            <a:r>
              <a:rPr sz="3600" b="1" spc="5" dirty="0">
                <a:latin typeface="Carlito"/>
                <a:cs typeface="Carlito"/>
              </a:rPr>
              <a:t>of</a:t>
            </a:r>
            <a:r>
              <a:rPr sz="3600" b="1" spc="-35" dirty="0">
                <a:latin typeface="Carlito"/>
                <a:cs typeface="Carlito"/>
              </a:rPr>
              <a:t> </a:t>
            </a:r>
            <a:r>
              <a:rPr sz="3600" b="1" spc="-5" dirty="0">
                <a:solidFill>
                  <a:srgbClr val="2E1BC6"/>
                </a:solidFill>
                <a:latin typeface="Carlito"/>
                <a:cs typeface="Carlito"/>
              </a:rPr>
              <a:t>scope</a:t>
            </a:r>
            <a:r>
              <a:rPr sz="3600" b="1" spc="-5" dirty="0">
                <a:latin typeface="Carlito"/>
                <a:cs typeface="Carlito"/>
              </a:rPr>
              <a:t>:</a:t>
            </a:r>
            <a:endParaRPr sz="36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8975" y="1774698"/>
            <a:ext cx="3568065" cy="2658110"/>
          </a:xfrm>
          <a:prstGeom prst="rect">
            <a:avLst/>
          </a:prstGeom>
        </p:spPr>
        <p:txBody>
          <a:bodyPr vert="horz" wrap="square" lIns="0" tIns="121920" rIns="0" bIns="0" rtlCol="0">
            <a:spAutoFit/>
          </a:bodyPr>
          <a:lstStyle/>
          <a:p>
            <a:pPr marL="756285" indent="-744220">
              <a:lnSpc>
                <a:spcPct val="100000"/>
              </a:lnSpc>
              <a:spcBef>
                <a:spcPts val="960"/>
              </a:spcBef>
              <a:buAutoNum type="arabicPeriod"/>
              <a:tabLst>
                <a:tab pos="756285" algn="l"/>
                <a:tab pos="756920" algn="l"/>
              </a:tabLst>
            </a:pPr>
            <a:r>
              <a:rPr sz="3600" spc="-15" dirty="0">
                <a:solidFill>
                  <a:srgbClr val="2E1BC6"/>
                </a:solidFill>
                <a:latin typeface="Carlito"/>
                <a:cs typeface="Carlito"/>
              </a:rPr>
              <a:t>Function</a:t>
            </a:r>
            <a:r>
              <a:rPr sz="3600" spc="-5" dirty="0">
                <a:solidFill>
                  <a:srgbClr val="2E1BC6"/>
                </a:solidFill>
                <a:latin typeface="Carlito"/>
                <a:cs typeface="Carlito"/>
              </a:rPr>
              <a:t> </a:t>
            </a:r>
            <a:r>
              <a:rPr sz="3600" spc="-15" dirty="0">
                <a:solidFill>
                  <a:srgbClr val="2E1BC6"/>
                </a:solidFill>
                <a:latin typeface="Carlito"/>
                <a:cs typeface="Carlito"/>
              </a:rPr>
              <a:t>scope</a:t>
            </a:r>
            <a:endParaRPr sz="3600">
              <a:latin typeface="Carlito"/>
              <a:cs typeface="Carlito"/>
            </a:endParaRPr>
          </a:p>
          <a:p>
            <a:pPr marL="756285" indent="-744220">
              <a:lnSpc>
                <a:spcPct val="100000"/>
              </a:lnSpc>
              <a:spcBef>
                <a:spcPts val="860"/>
              </a:spcBef>
              <a:buAutoNum type="arabicPeriod"/>
              <a:tabLst>
                <a:tab pos="756285" algn="l"/>
                <a:tab pos="756920" algn="l"/>
              </a:tabLst>
            </a:pPr>
            <a:r>
              <a:rPr sz="3600" spc="-15" dirty="0">
                <a:solidFill>
                  <a:srgbClr val="2E1BC6"/>
                </a:solidFill>
                <a:latin typeface="Carlito"/>
                <a:cs typeface="Carlito"/>
              </a:rPr>
              <a:t>block</a:t>
            </a:r>
            <a:r>
              <a:rPr sz="3600" spc="-50" dirty="0">
                <a:solidFill>
                  <a:srgbClr val="2E1BC6"/>
                </a:solidFill>
                <a:latin typeface="Carlito"/>
                <a:cs typeface="Carlito"/>
              </a:rPr>
              <a:t> </a:t>
            </a:r>
            <a:r>
              <a:rPr sz="3600" spc="-15" dirty="0">
                <a:solidFill>
                  <a:srgbClr val="2E1BC6"/>
                </a:solidFill>
                <a:latin typeface="Carlito"/>
                <a:cs typeface="Carlito"/>
              </a:rPr>
              <a:t>scope</a:t>
            </a:r>
            <a:endParaRPr sz="3600">
              <a:latin typeface="Carlito"/>
              <a:cs typeface="Carlito"/>
            </a:endParaRPr>
          </a:p>
          <a:p>
            <a:pPr marL="756285" indent="-744220">
              <a:lnSpc>
                <a:spcPct val="100000"/>
              </a:lnSpc>
              <a:spcBef>
                <a:spcPts val="865"/>
              </a:spcBef>
              <a:buAutoNum type="arabicPeriod"/>
              <a:tabLst>
                <a:tab pos="756285" algn="l"/>
                <a:tab pos="756920" algn="l"/>
              </a:tabLst>
            </a:pPr>
            <a:r>
              <a:rPr sz="3600" spc="-10" dirty="0">
                <a:solidFill>
                  <a:srgbClr val="2E1BC6"/>
                </a:solidFill>
                <a:latin typeface="Carlito"/>
                <a:cs typeface="Carlito"/>
              </a:rPr>
              <a:t>File</a:t>
            </a:r>
            <a:r>
              <a:rPr sz="3600" dirty="0">
                <a:solidFill>
                  <a:srgbClr val="2E1BC6"/>
                </a:solidFill>
                <a:latin typeface="Carlito"/>
                <a:cs typeface="Carlito"/>
              </a:rPr>
              <a:t> </a:t>
            </a:r>
            <a:r>
              <a:rPr sz="3600" spc="-15" dirty="0">
                <a:solidFill>
                  <a:srgbClr val="2E1BC6"/>
                </a:solidFill>
                <a:latin typeface="Carlito"/>
                <a:cs typeface="Carlito"/>
              </a:rPr>
              <a:t>scope</a:t>
            </a:r>
            <a:endParaRPr sz="3600">
              <a:latin typeface="Carlito"/>
              <a:cs typeface="Carlito"/>
            </a:endParaRPr>
          </a:p>
          <a:p>
            <a:pPr marL="756285" indent="-744220">
              <a:lnSpc>
                <a:spcPct val="100000"/>
              </a:lnSpc>
              <a:spcBef>
                <a:spcPts val="865"/>
              </a:spcBef>
              <a:buAutoNum type="arabicPeriod"/>
              <a:tabLst>
                <a:tab pos="756285" algn="l"/>
                <a:tab pos="756920" algn="l"/>
              </a:tabLst>
            </a:pPr>
            <a:r>
              <a:rPr sz="3600" spc="5" dirty="0">
                <a:solidFill>
                  <a:srgbClr val="B80000"/>
                </a:solidFill>
                <a:latin typeface="Carlito"/>
                <a:cs typeface="Carlito"/>
              </a:rPr>
              <a:t>Class</a:t>
            </a:r>
            <a:r>
              <a:rPr sz="3600" spc="-55" dirty="0">
                <a:solidFill>
                  <a:srgbClr val="B80000"/>
                </a:solidFill>
                <a:latin typeface="Carlito"/>
                <a:cs typeface="Carlito"/>
              </a:rPr>
              <a:t> </a:t>
            </a:r>
            <a:r>
              <a:rPr sz="3600" spc="-15" dirty="0">
                <a:solidFill>
                  <a:srgbClr val="B80000"/>
                </a:solidFill>
                <a:latin typeface="Carlito"/>
                <a:cs typeface="Carlito"/>
              </a:rPr>
              <a:t>scope</a:t>
            </a:r>
            <a:endParaRPr sz="36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1019175"/>
            <a:ext cx="9067800" cy="47625"/>
          </a:xfrm>
          <a:custGeom>
            <a:avLst/>
            <a:gdLst/>
            <a:ahLst/>
            <a:cxnLst/>
            <a:rect l="l" t="t" r="r" b="b"/>
            <a:pathLst>
              <a:path w="9067800" h="47625">
                <a:moveTo>
                  <a:pt x="9067800" y="0"/>
                </a:moveTo>
                <a:lnTo>
                  <a:pt x="0" y="0"/>
                </a:lnTo>
                <a:lnTo>
                  <a:pt x="0" y="47625"/>
                </a:lnTo>
                <a:lnTo>
                  <a:pt x="9067800" y="47625"/>
                </a:lnTo>
                <a:lnTo>
                  <a:pt x="9067800" y="0"/>
                </a:lnTo>
                <a:close/>
              </a:path>
            </a:pathLst>
          </a:custGeom>
          <a:solidFill>
            <a:srgbClr val="1737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572000" y="2133600"/>
            <a:ext cx="152400" cy="914400"/>
          </a:xfrm>
          <a:custGeom>
            <a:avLst/>
            <a:gdLst/>
            <a:ahLst/>
            <a:cxnLst/>
            <a:rect l="l" t="t" r="r" b="b"/>
            <a:pathLst>
              <a:path w="152400" h="914400">
                <a:moveTo>
                  <a:pt x="0" y="0"/>
                </a:moveTo>
                <a:lnTo>
                  <a:pt x="29640" y="1002"/>
                </a:lnTo>
                <a:lnTo>
                  <a:pt x="53863" y="3730"/>
                </a:lnTo>
                <a:lnTo>
                  <a:pt x="70205" y="7768"/>
                </a:lnTo>
                <a:lnTo>
                  <a:pt x="76200" y="12700"/>
                </a:lnTo>
                <a:lnTo>
                  <a:pt x="76200" y="444500"/>
                </a:lnTo>
                <a:lnTo>
                  <a:pt x="82194" y="449431"/>
                </a:lnTo>
                <a:lnTo>
                  <a:pt x="98536" y="453469"/>
                </a:lnTo>
                <a:lnTo>
                  <a:pt x="122759" y="456197"/>
                </a:lnTo>
                <a:lnTo>
                  <a:pt x="152400" y="457200"/>
                </a:lnTo>
                <a:lnTo>
                  <a:pt x="122759" y="458202"/>
                </a:lnTo>
                <a:lnTo>
                  <a:pt x="98536" y="460930"/>
                </a:lnTo>
                <a:lnTo>
                  <a:pt x="82194" y="464968"/>
                </a:lnTo>
                <a:lnTo>
                  <a:pt x="76200" y="469900"/>
                </a:lnTo>
                <a:lnTo>
                  <a:pt x="76200" y="901700"/>
                </a:lnTo>
                <a:lnTo>
                  <a:pt x="70205" y="906631"/>
                </a:lnTo>
                <a:lnTo>
                  <a:pt x="53863" y="910669"/>
                </a:lnTo>
                <a:lnTo>
                  <a:pt x="29640" y="913397"/>
                </a:lnTo>
                <a:lnTo>
                  <a:pt x="0" y="914400"/>
                </a:lnTo>
              </a:path>
            </a:pathLst>
          </a:custGeom>
          <a:ln w="38100">
            <a:solidFill>
              <a:srgbClr val="B8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960620" y="2379662"/>
            <a:ext cx="1715770" cy="3575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150" b="1" dirty="0">
                <a:latin typeface="Carlito"/>
                <a:cs typeface="Carlito"/>
              </a:rPr>
              <a:t>Local</a:t>
            </a:r>
            <a:r>
              <a:rPr sz="2150" b="1" spc="45" dirty="0">
                <a:latin typeface="Carlito"/>
                <a:cs typeface="Carlito"/>
              </a:rPr>
              <a:t> </a:t>
            </a:r>
            <a:r>
              <a:rPr sz="2150" b="1" spc="5" dirty="0">
                <a:latin typeface="Carlito"/>
                <a:cs typeface="Carlito"/>
              </a:rPr>
              <a:t>variables</a:t>
            </a:r>
            <a:endParaRPr sz="2150">
              <a:latin typeface="Carlito"/>
              <a:cs typeface="Carlito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038600" y="3276600"/>
            <a:ext cx="152400" cy="609600"/>
          </a:xfrm>
          <a:custGeom>
            <a:avLst/>
            <a:gdLst/>
            <a:ahLst/>
            <a:cxnLst/>
            <a:rect l="l" t="t" r="r" b="b"/>
            <a:pathLst>
              <a:path w="152400" h="609600">
                <a:moveTo>
                  <a:pt x="0" y="0"/>
                </a:moveTo>
                <a:lnTo>
                  <a:pt x="29640" y="1002"/>
                </a:lnTo>
                <a:lnTo>
                  <a:pt x="53863" y="3730"/>
                </a:lnTo>
                <a:lnTo>
                  <a:pt x="70205" y="7768"/>
                </a:lnTo>
                <a:lnTo>
                  <a:pt x="76200" y="12700"/>
                </a:lnTo>
                <a:lnTo>
                  <a:pt x="76200" y="292100"/>
                </a:lnTo>
                <a:lnTo>
                  <a:pt x="82194" y="297031"/>
                </a:lnTo>
                <a:lnTo>
                  <a:pt x="98536" y="301069"/>
                </a:lnTo>
                <a:lnTo>
                  <a:pt x="122759" y="303797"/>
                </a:lnTo>
                <a:lnTo>
                  <a:pt x="152400" y="304800"/>
                </a:lnTo>
                <a:lnTo>
                  <a:pt x="122759" y="305802"/>
                </a:lnTo>
                <a:lnTo>
                  <a:pt x="98536" y="308530"/>
                </a:lnTo>
                <a:lnTo>
                  <a:pt x="82194" y="312568"/>
                </a:lnTo>
                <a:lnTo>
                  <a:pt x="76200" y="317500"/>
                </a:lnTo>
                <a:lnTo>
                  <a:pt x="76200" y="596900"/>
                </a:lnTo>
                <a:lnTo>
                  <a:pt x="70205" y="601831"/>
                </a:lnTo>
                <a:lnTo>
                  <a:pt x="53863" y="605869"/>
                </a:lnTo>
                <a:lnTo>
                  <a:pt x="29640" y="608597"/>
                </a:lnTo>
                <a:lnTo>
                  <a:pt x="0" y="609600"/>
                </a:lnTo>
              </a:path>
            </a:pathLst>
          </a:custGeom>
          <a:ln w="38100">
            <a:solidFill>
              <a:srgbClr val="B8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426584" y="3371532"/>
            <a:ext cx="1881505" cy="3575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150" b="1" spc="5" dirty="0">
                <a:latin typeface="Carlito"/>
                <a:cs typeface="Carlito"/>
              </a:rPr>
              <a:t>Global</a:t>
            </a:r>
            <a:r>
              <a:rPr sz="2150" b="1" spc="70" dirty="0">
                <a:latin typeface="Carlito"/>
                <a:cs typeface="Carlito"/>
              </a:rPr>
              <a:t> </a:t>
            </a:r>
            <a:r>
              <a:rPr sz="2150" b="1" spc="5" dirty="0">
                <a:latin typeface="Carlito"/>
                <a:cs typeface="Carlito"/>
              </a:rPr>
              <a:t>variables</a:t>
            </a:r>
            <a:endParaRPr sz="21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57300" y="150749"/>
            <a:ext cx="615315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20" dirty="0"/>
              <a:t>Precedence </a:t>
            </a:r>
            <a:r>
              <a:rPr sz="3950" spc="5" dirty="0"/>
              <a:t>Rules</a:t>
            </a:r>
            <a:r>
              <a:rPr sz="3950" spc="385" dirty="0"/>
              <a:t> </a:t>
            </a:r>
            <a:r>
              <a:rPr sz="3950" spc="-10" dirty="0"/>
              <a:t>(overriding)</a:t>
            </a:r>
            <a:endParaRPr sz="3950"/>
          </a:p>
        </p:txBody>
      </p:sp>
      <p:sp>
        <p:nvSpPr>
          <p:cNvPr id="3" name="object 3"/>
          <p:cNvSpPr txBox="1"/>
          <p:nvPr/>
        </p:nvSpPr>
        <p:spPr>
          <a:xfrm>
            <a:off x="307657" y="1148968"/>
            <a:ext cx="7800975" cy="43027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3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Carlito"/>
                <a:cs typeface="Carlito"/>
              </a:rPr>
              <a:t>For </a:t>
            </a:r>
            <a:r>
              <a:rPr sz="3200" spc="-10" dirty="0">
                <a:latin typeface="Carlito"/>
                <a:cs typeface="Carlito"/>
              </a:rPr>
              <a:t>example: </a:t>
            </a:r>
            <a:r>
              <a:rPr sz="3200" b="1" spc="10" dirty="0">
                <a:solidFill>
                  <a:srgbClr val="B80000"/>
                </a:solidFill>
                <a:latin typeface="Carlito"/>
                <a:cs typeface="Carlito"/>
              </a:rPr>
              <a:t>x = </a:t>
            </a:r>
            <a:r>
              <a:rPr sz="3200" b="1" spc="15" dirty="0">
                <a:solidFill>
                  <a:srgbClr val="B80000"/>
                </a:solidFill>
                <a:latin typeface="Carlito"/>
                <a:cs typeface="Carlito"/>
              </a:rPr>
              <a:t>3 </a:t>
            </a:r>
            <a:r>
              <a:rPr sz="3200" b="1" spc="10" dirty="0">
                <a:solidFill>
                  <a:srgbClr val="B80000"/>
                </a:solidFill>
                <a:latin typeface="Carlito"/>
                <a:cs typeface="Carlito"/>
              </a:rPr>
              <a:t>* a </a:t>
            </a:r>
            <a:r>
              <a:rPr sz="3200" b="1" spc="5" dirty="0">
                <a:solidFill>
                  <a:srgbClr val="B80000"/>
                </a:solidFill>
                <a:latin typeface="Carlito"/>
                <a:cs typeface="Carlito"/>
              </a:rPr>
              <a:t>- </a:t>
            </a:r>
            <a:r>
              <a:rPr sz="3200" b="1" spc="15" dirty="0">
                <a:solidFill>
                  <a:srgbClr val="B80000"/>
                </a:solidFill>
                <a:latin typeface="Carlito"/>
                <a:cs typeface="Carlito"/>
              </a:rPr>
              <a:t>++b </a:t>
            </a:r>
            <a:r>
              <a:rPr sz="3200" b="1" spc="20" dirty="0">
                <a:solidFill>
                  <a:srgbClr val="B80000"/>
                </a:solidFill>
                <a:latin typeface="Carlito"/>
                <a:cs typeface="Carlito"/>
              </a:rPr>
              <a:t>%</a:t>
            </a:r>
            <a:r>
              <a:rPr sz="3200" b="1" spc="-270" dirty="0">
                <a:solidFill>
                  <a:srgbClr val="B80000"/>
                </a:solidFill>
                <a:latin typeface="Carlito"/>
                <a:cs typeface="Carlito"/>
              </a:rPr>
              <a:t> </a:t>
            </a:r>
            <a:r>
              <a:rPr sz="3200" b="1" spc="15" dirty="0">
                <a:solidFill>
                  <a:srgbClr val="B80000"/>
                </a:solidFill>
                <a:latin typeface="Carlito"/>
                <a:cs typeface="Carlito"/>
              </a:rPr>
              <a:t>3;</a:t>
            </a:r>
            <a:endParaRPr sz="3200">
              <a:latin typeface="Carlito"/>
              <a:cs typeface="Carlito"/>
            </a:endParaRPr>
          </a:p>
          <a:p>
            <a:pPr marL="355600" marR="5080" indent="-343535">
              <a:lnSpc>
                <a:spcPct val="100400"/>
              </a:lnSpc>
              <a:spcBef>
                <a:spcPts val="313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10" dirty="0">
                <a:latin typeface="Carlito"/>
                <a:cs typeface="Carlito"/>
              </a:rPr>
              <a:t>If </a:t>
            </a:r>
            <a:r>
              <a:rPr sz="3200" spc="25" dirty="0">
                <a:latin typeface="Carlito"/>
                <a:cs typeface="Carlito"/>
              </a:rPr>
              <a:t>we </a:t>
            </a:r>
            <a:r>
              <a:rPr sz="3200" spc="10" dirty="0">
                <a:latin typeface="Carlito"/>
                <a:cs typeface="Carlito"/>
              </a:rPr>
              <a:t>intend </a:t>
            </a:r>
            <a:r>
              <a:rPr sz="3200" spc="-5" dirty="0">
                <a:latin typeface="Carlito"/>
                <a:cs typeface="Carlito"/>
              </a:rPr>
              <a:t>to have </a:t>
            </a:r>
            <a:r>
              <a:rPr sz="3200" spc="10" dirty="0">
                <a:latin typeface="Carlito"/>
                <a:cs typeface="Carlito"/>
              </a:rPr>
              <a:t>the </a:t>
            </a:r>
            <a:r>
              <a:rPr sz="3200" spc="-10" dirty="0">
                <a:latin typeface="Carlito"/>
                <a:cs typeface="Carlito"/>
              </a:rPr>
              <a:t>statement</a:t>
            </a:r>
            <a:r>
              <a:rPr sz="3200" spc="-515" dirty="0">
                <a:latin typeface="Carlito"/>
                <a:cs typeface="Carlito"/>
              </a:rPr>
              <a:t> </a:t>
            </a:r>
            <a:r>
              <a:rPr sz="3200" spc="-5" dirty="0">
                <a:solidFill>
                  <a:srgbClr val="2C13DE"/>
                </a:solidFill>
                <a:latin typeface="Carlito"/>
                <a:cs typeface="Carlito"/>
              </a:rPr>
              <a:t>evaluated  </a:t>
            </a:r>
            <a:r>
              <a:rPr sz="3200" spc="-10" dirty="0">
                <a:solidFill>
                  <a:srgbClr val="2C13DE"/>
                </a:solidFill>
                <a:latin typeface="Carlito"/>
                <a:cs typeface="Carlito"/>
              </a:rPr>
              <a:t>differently </a:t>
            </a:r>
            <a:r>
              <a:rPr sz="3200" spc="-5" dirty="0">
                <a:solidFill>
                  <a:srgbClr val="2C13DE"/>
                </a:solidFill>
                <a:latin typeface="Carlito"/>
                <a:cs typeface="Carlito"/>
              </a:rPr>
              <a:t>from </a:t>
            </a:r>
            <a:r>
              <a:rPr sz="3200" spc="10" dirty="0">
                <a:solidFill>
                  <a:srgbClr val="2C13DE"/>
                </a:solidFill>
                <a:latin typeface="Carlito"/>
                <a:cs typeface="Carlito"/>
              </a:rPr>
              <a:t>the </a:t>
            </a:r>
            <a:r>
              <a:rPr sz="3200" dirty="0">
                <a:solidFill>
                  <a:srgbClr val="2C13DE"/>
                </a:solidFill>
                <a:latin typeface="Carlito"/>
                <a:cs typeface="Carlito"/>
              </a:rPr>
              <a:t>way </a:t>
            </a:r>
            <a:r>
              <a:rPr sz="3200" spc="5" dirty="0">
                <a:solidFill>
                  <a:srgbClr val="2C13DE"/>
                </a:solidFill>
                <a:latin typeface="Carlito"/>
                <a:cs typeface="Carlito"/>
              </a:rPr>
              <a:t>specified </a:t>
            </a:r>
            <a:r>
              <a:rPr sz="3200" spc="25" dirty="0">
                <a:solidFill>
                  <a:srgbClr val="2C13DE"/>
                </a:solidFill>
                <a:latin typeface="Carlito"/>
                <a:cs typeface="Carlito"/>
              </a:rPr>
              <a:t>by </a:t>
            </a:r>
            <a:r>
              <a:rPr sz="3200" spc="10" dirty="0">
                <a:solidFill>
                  <a:srgbClr val="2C13DE"/>
                </a:solidFill>
                <a:latin typeface="Carlito"/>
                <a:cs typeface="Carlito"/>
              </a:rPr>
              <a:t>the  </a:t>
            </a:r>
            <a:r>
              <a:rPr sz="3200" dirty="0">
                <a:solidFill>
                  <a:srgbClr val="2C13DE"/>
                </a:solidFill>
                <a:latin typeface="Carlito"/>
                <a:cs typeface="Carlito"/>
              </a:rPr>
              <a:t>precedence </a:t>
            </a:r>
            <a:r>
              <a:rPr sz="3200" spc="10" dirty="0">
                <a:solidFill>
                  <a:srgbClr val="2C13DE"/>
                </a:solidFill>
                <a:latin typeface="Carlito"/>
                <a:cs typeface="Carlito"/>
              </a:rPr>
              <a:t>rules</a:t>
            </a:r>
            <a:r>
              <a:rPr sz="3200" spc="10" dirty="0">
                <a:latin typeface="Carlito"/>
                <a:cs typeface="Carlito"/>
              </a:rPr>
              <a:t>, </a:t>
            </a:r>
            <a:r>
              <a:rPr sz="3200" spc="25" dirty="0">
                <a:solidFill>
                  <a:srgbClr val="B80000"/>
                </a:solidFill>
                <a:latin typeface="Carlito"/>
                <a:cs typeface="Carlito"/>
              </a:rPr>
              <a:t>we </a:t>
            </a:r>
            <a:r>
              <a:rPr sz="3200" dirty="0">
                <a:solidFill>
                  <a:srgbClr val="B80000"/>
                </a:solidFill>
                <a:latin typeface="Carlito"/>
                <a:cs typeface="Carlito"/>
              </a:rPr>
              <a:t>need </a:t>
            </a:r>
            <a:r>
              <a:rPr sz="3200" spc="-5" dirty="0">
                <a:solidFill>
                  <a:srgbClr val="B80000"/>
                </a:solidFill>
                <a:latin typeface="Carlito"/>
                <a:cs typeface="Carlito"/>
              </a:rPr>
              <a:t>to </a:t>
            </a:r>
            <a:r>
              <a:rPr sz="3200" spc="5" dirty="0">
                <a:solidFill>
                  <a:srgbClr val="B80000"/>
                </a:solidFill>
                <a:latin typeface="Carlito"/>
                <a:cs typeface="Carlito"/>
              </a:rPr>
              <a:t>specify it</a:t>
            </a:r>
            <a:r>
              <a:rPr sz="3200" spc="-395" dirty="0">
                <a:solidFill>
                  <a:srgbClr val="B80000"/>
                </a:solidFill>
                <a:latin typeface="Carlito"/>
                <a:cs typeface="Carlito"/>
              </a:rPr>
              <a:t> </a:t>
            </a:r>
            <a:r>
              <a:rPr sz="3200" spc="25" dirty="0">
                <a:solidFill>
                  <a:srgbClr val="B80000"/>
                </a:solidFill>
                <a:latin typeface="Carlito"/>
                <a:cs typeface="Carlito"/>
              </a:rPr>
              <a:t>using  </a:t>
            </a:r>
            <a:r>
              <a:rPr sz="3200" dirty="0">
                <a:solidFill>
                  <a:srgbClr val="B80000"/>
                </a:solidFill>
                <a:latin typeface="Carlito"/>
                <a:cs typeface="Carlito"/>
              </a:rPr>
              <a:t>parentheses </a:t>
            </a:r>
            <a:r>
              <a:rPr sz="3200" spc="5" dirty="0">
                <a:solidFill>
                  <a:srgbClr val="B80000"/>
                </a:solidFill>
                <a:latin typeface="Carlito"/>
                <a:cs typeface="Carlito"/>
              </a:rPr>
              <a:t>(</a:t>
            </a:r>
            <a:r>
              <a:rPr sz="3200" spc="-165" dirty="0">
                <a:solidFill>
                  <a:srgbClr val="B80000"/>
                </a:solidFill>
                <a:latin typeface="Carlito"/>
                <a:cs typeface="Carlito"/>
              </a:rPr>
              <a:t> </a:t>
            </a:r>
            <a:r>
              <a:rPr sz="3200" spc="5" dirty="0">
                <a:solidFill>
                  <a:srgbClr val="B80000"/>
                </a:solidFill>
                <a:latin typeface="Carlito"/>
                <a:cs typeface="Carlito"/>
              </a:rPr>
              <a:t>)</a:t>
            </a:r>
            <a:endParaRPr sz="3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325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25" dirty="0">
                <a:latin typeface="Carlito"/>
                <a:cs typeface="Carlito"/>
              </a:rPr>
              <a:t>Using</a:t>
            </a:r>
            <a:r>
              <a:rPr sz="3200" spc="-145" dirty="0">
                <a:latin typeface="Carlito"/>
                <a:cs typeface="Carlito"/>
              </a:rPr>
              <a:t> </a:t>
            </a:r>
            <a:r>
              <a:rPr sz="3200" spc="5" dirty="0">
                <a:latin typeface="Carlito"/>
                <a:cs typeface="Carlito"/>
              </a:rPr>
              <a:t>parenthesis:</a:t>
            </a:r>
            <a:endParaRPr sz="3200">
              <a:latin typeface="Carlito"/>
              <a:cs typeface="Carlito"/>
            </a:endParaRPr>
          </a:p>
          <a:p>
            <a:pPr marL="1385570">
              <a:lnSpc>
                <a:spcPct val="100000"/>
              </a:lnSpc>
              <a:spcBef>
                <a:spcPts val="140"/>
              </a:spcBef>
            </a:pPr>
            <a:r>
              <a:rPr sz="2750" b="1" spc="10" dirty="0">
                <a:solidFill>
                  <a:srgbClr val="008000"/>
                </a:solidFill>
                <a:latin typeface="Carlito"/>
                <a:cs typeface="Carlito"/>
              </a:rPr>
              <a:t>x = 3 * </a:t>
            </a:r>
            <a:r>
              <a:rPr sz="2750" b="1" spc="30" dirty="0">
                <a:solidFill>
                  <a:srgbClr val="008000"/>
                </a:solidFill>
                <a:latin typeface="Carlito"/>
                <a:cs typeface="Carlito"/>
              </a:rPr>
              <a:t>((a </a:t>
            </a:r>
            <a:r>
              <a:rPr sz="2750" b="1" spc="5" dirty="0">
                <a:solidFill>
                  <a:srgbClr val="008000"/>
                </a:solidFill>
                <a:latin typeface="Carlito"/>
                <a:cs typeface="Carlito"/>
              </a:rPr>
              <a:t>-</a:t>
            </a:r>
            <a:r>
              <a:rPr sz="2750" b="1" spc="65" dirty="0">
                <a:solidFill>
                  <a:srgbClr val="008000"/>
                </a:solidFill>
                <a:latin typeface="Carlito"/>
                <a:cs typeface="Carlito"/>
              </a:rPr>
              <a:t> </a:t>
            </a:r>
            <a:r>
              <a:rPr sz="2750" b="1" spc="15" dirty="0">
                <a:solidFill>
                  <a:srgbClr val="008000"/>
                </a:solidFill>
                <a:latin typeface="Carlito"/>
                <a:cs typeface="Carlito"/>
              </a:rPr>
              <a:t>++b)%3);</a:t>
            </a:r>
            <a:endParaRPr sz="275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952500"/>
            <a:ext cx="9067800" cy="47625"/>
          </a:xfrm>
          <a:custGeom>
            <a:avLst/>
            <a:gdLst/>
            <a:ahLst/>
            <a:cxnLst/>
            <a:rect l="l" t="t" r="r" b="b"/>
            <a:pathLst>
              <a:path w="9067800" h="47625">
                <a:moveTo>
                  <a:pt x="9067800" y="0"/>
                </a:moveTo>
                <a:lnTo>
                  <a:pt x="0" y="0"/>
                </a:lnTo>
                <a:lnTo>
                  <a:pt x="0" y="47625"/>
                </a:lnTo>
                <a:lnTo>
                  <a:pt x="9067800" y="47625"/>
                </a:lnTo>
                <a:lnTo>
                  <a:pt x="9067800" y="0"/>
                </a:lnTo>
                <a:close/>
              </a:path>
            </a:pathLst>
          </a:custGeom>
          <a:solidFill>
            <a:srgbClr val="17375E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33804" y="236219"/>
            <a:ext cx="525335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5" dirty="0">
                <a:solidFill>
                  <a:srgbClr val="C00000"/>
                </a:solidFill>
              </a:rPr>
              <a:t>Numeric </a:t>
            </a:r>
            <a:r>
              <a:rPr sz="3950" spc="-25" dirty="0">
                <a:solidFill>
                  <a:srgbClr val="C00000"/>
                </a:solidFill>
              </a:rPr>
              <a:t>Type</a:t>
            </a:r>
            <a:r>
              <a:rPr sz="3950" spc="110" dirty="0">
                <a:solidFill>
                  <a:srgbClr val="C00000"/>
                </a:solidFill>
              </a:rPr>
              <a:t> </a:t>
            </a:r>
            <a:r>
              <a:rPr sz="3950" spc="-20" dirty="0">
                <a:solidFill>
                  <a:srgbClr val="C00000"/>
                </a:solidFill>
              </a:rPr>
              <a:t>Conversion</a:t>
            </a:r>
            <a:endParaRPr sz="3950"/>
          </a:p>
        </p:txBody>
      </p:sp>
      <p:sp>
        <p:nvSpPr>
          <p:cNvPr id="3" name="object 3"/>
          <p:cNvSpPr txBox="1"/>
          <p:nvPr/>
        </p:nvSpPr>
        <p:spPr>
          <a:xfrm>
            <a:off x="155892" y="1149349"/>
            <a:ext cx="6489065" cy="33127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5" dirty="0">
                <a:latin typeface="Carlito"/>
                <a:cs typeface="Carlito"/>
              </a:rPr>
              <a:t>Consider </a:t>
            </a:r>
            <a:r>
              <a:rPr sz="3600" spc="-10" dirty="0">
                <a:latin typeface="Carlito"/>
                <a:cs typeface="Carlito"/>
              </a:rPr>
              <a:t>the </a:t>
            </a:r>
            <a:r>
              <a:rPr sz="3600" spc="-15" dirty="0">
                <a:latin typeface="Carlito"/>
                <a:cs typeface="Carlito"/>
              </a:rPr>
              <a:t>following</a:t>
            </a:r>
            <a:r>
              <a:rPr sz="3600" spc="5" dirty="0">
                <a:latin typeface="Carlito"/>
                <a:cs typeface="Carlito"/>
              </a:rPr>
              <a:t> </a:t>
            </a:r>
            <a:r>
              <a:rPr sz="3600" spc="-25" dirty="0">
                <a:latin typeface="Carlito"/>
                <a:cs typeface="Carlito"/>
              </a:rPr>
              <a:t>statements:</a:t>
            </a:r>
            <a:endParaRPr sz="3600">
              <a:latin typeface="Carlito"/>
              <a:cs typeface="Carlito"/>
            </a:endParaRPr>
          </a:p>
          <a:p>
            <a:pPr marL="193040" marR="3507104">
              <a:lnSpc>
                <a:spcPct val="119300"/>
              </a:lnSpc>
              <a:spcBef>
                <a:spcPts val="3150"/>
              </a:spcBef>
            </a:pPr>
            <a:r>
              <a:rPr sz="3200" spc="20" dirty="0">
                <a:latin typeface="Carlito"/>
                <a:cs typeface="Carlito"/>
              </a:rPr>
              <a:t>short </a:t>
            </a:r>
            <a:r>
              <a:rPr sz="3200" spc="5" dirty="0">
                <a:latin typeface="Carlito"/>
                <a:cs typeface="Carlito"/>
              </a:rPr>
              <a:t>i </a:t>
            </a:r>
            <a:r>
              <a:rPr sz="3200" spc="10" dirty="0">
                <a:latin typeface="Carlito"/>
                <a:cs typeface="Carlito"/>
              </a:rPr>
              <a:t>= </a:t>
            </a:r>
            <a:r>
              <a:rPr sz="3200" spc="20" dirty="0">
                <a:latin typeface="Carlito"/>
                <a:cs typeface="Carlito"/>
              </a:rPr>
              <a:t>10;  </a:t>
            </a:r>
            <a:r>
              <a:rPr sz="3200" spc="25" dirty="0">
                <a:latin typeface="Carlito"/>
                <a:cs typeface="Carlito"/>
              </a:rPr>
              <a:t>long </a:t>
            </a:r>
            <a:r>
              <a:rPr sz="3200" spc="10" dirty="0">
                <a:latin typeface="Carlito"/>
                <a:cs typeface="Carlito"/>
              </a:rPr>
              <a:t>k = </a:t>
            </a:r>
            <a:r>
              <a:rPr sz="3200" spc="5" dirty="0">
                <a:latin typeface="Carlito"/>
                <a:cs typeface="Carlito"/>
              </a:rPr>
              <a:t>i </a:t>
            </a:r>
            <a:r>
              <a:rPr sz="3200" spc="10" dirty="0">
                <a:latin typeface="Carlito"/>
                <a:cs typeface="Carlito"/>
              </a:rPr>
              <a:t>* </a:t>
            </a:r>
            <a:r>
              <a:rPr sz="3200" spc="15" dirty="0">
                <a:latin typeface="Carlito"/>
                <a:cs typeface="Carlito"/>
              </a:rPr>
              <a:t>3 </a:t>
            </a:r>
            <a:r>
              <a:rPr sz="3200" spc="10" dirty="0">
                <a:latin typeface="Carlito"/>
                <a:cs typeface="Carlito"/>
              </a:rPr>
              <a:t>+</a:t>
            </a:r>
            <a:r>
              <a:rPr sz="3200" spc="-240" dirty="0">
                <a:latin typeface="Carlito"/>
                <a:cs typeface="Carlito"/>
              </a:rPr>
              <a:t> </a:t>
            </a:r>
            <a:r>
              <a:rPr sz="3200" spc="15" dirty="0">
                <a:latin typeface="Carlito"/>
                <a:cs typeface="Carlito"/>
              </a:rPr>
              <a:t>4;</a:t>
            </a:r>
            <a:endParaRPr sz="3200">
              <a:latin typeface="Carlito"/>
              <a:cs typeface="Carlito"/>
            </a:endParaRPr>
          </a:p>
          <a:p>
            <a:pPr marL="193040" marR="2200910">
              <a:lnSpc>
                <a:spcPct val="119300"/>
              </a:lnSpc>
              <a:spcBef>
                <a:spcPts val="75"/>
              </a:spcBef>
            </a:pPr>
            <a:r>
              <a:rPr sz="3200" spc="30" dirty="0">
                <a:latin typeface="Carlito"/>
                <a:cs typeface="Carlito"/>
              </a:rPr>
              <a:t>double </a:t>
            </a:r>
            <a:r>
              <a:rPr sz="3200" spc="15" dirty="0">
                <a:latin typeface="Carlito"/>
                <a:cs typeface="Carlito"/>
              </a:rPr>
              <a:t>d </a:t>
            </a:r>
            <a:r>
              <a:rPr sz="3200" spc="10" dirty="0">
                <a:latin typeface="Carlito"/>
                <a:cs typeface="Carlito"/>
              </a:rPr>
              <a:t>= </a:t>
            </a:r>
            <a:r>
              <a:rPr sz="3200" spc="5" dirty="0">
                <a:latin typeface="Carlito"/>
                <a:cs typeface="Carlito"/>
              </a:rPr>
              <a:t>i </a:t>
            </a:r>
            <a:r>
              <a:rPr sz="3200" spc="10" dirty="0">
                <a:latin typeface="Carlito"/>
                <a:cs typeface="Carlito"/>
              </a:rPr>
              <a:t>* </a:t>
            </a:r>
            <a:r>
              <a:rPr sz="3200" spc="15" dirty="0">
                <a:latin typeface="Carlito"/>
                <a:cs typeface="Carlito"/>
              </a:rPr>
              <a:t>3.1 </a:t>
            </a:r>
            <a:r>
              <a:rPr sz="3200" spc="10" dirty="0">
                <a:latin typeface="Carlito"/>
                <a:cs typeface="Carlito"/>
              </a:rPr>
              <a:t>+ k /</a:t>
            </a:r>
            <a:r>
              <a:rPr sz="3200" spc="-385" dirty="0">
                <a:latin typeface="Carlito"/>
                <a:cs typeface="Carlito"/>
              </a:rPr>
              <a:t> </a:t>
            </a:r>
            <a:r>
              <a:rPr sz="3200" spc="15" dirty="0">
                <a:latin typeface="Carlito"/>
                <a:cs typeface="Carlito"/>
              </a:rPr>
              <a:t>2;  </a:t>
            </a:r>
            <a:r>
              <a:rPr sz="3200" spc="5" dirty="0">
                <a:latin typeface="Carlito"/>
                <a:cs typeface="Carlito"/>
              </a:rPr>
              <a:t>cout&lt;&lt;d;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1019175"/>
            <a:ext cx="9067800" cy="47625"/>
          </a:xfrm>
          <a:custGeom>
            <a:avLst/>
            <a:gdLst/>
            <a:ahLst/>
            <a:cxnLst/>
            <a:rect l="l" t="t" r="r" b="b"/>
            <a:pathLst>
              <a:path w="9067800" h="47625">
                <a:moveTo>
                  <a:pt x="9067800" y="0"/>
                </a:moveTo>
                <a:lnTo>
                  <a:pt x="0" y="0"/>
                </a:lnTo>
                <a:lnTo>
                  <a:pt x="0" y="47625"/>
                </a:lnTo>
                <a:lnTo>
                  <a:pt x="9067800" y="47625"/>
                </a:lnTo>
                <a:lnTo>
                  <a:pt x="9067800" y="0"/>
                </a:lnTo>
                <a:close/>
              </a:path>
            </a:pathLst>
          </a:custGeom>
          <a:solidFill>
            <a:srgbClr val="17375E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93291" y="111505"/>
            <a:ext cx="462661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20" dirty="0">
                <a:solidFill>
                  <a:srgbClr val="C00000"/>
                </a:solidFill>
              </a:rPr>
              <a:t>Type Conversion</a:t>
            </a:r>
            <a:r>
              <a:rPr sz="3950" spc="185" dirty="0">
                <a:solidFill>
                  <a:srgbClr val="C00000"/>
                </a:solidFill>
              </a:rPr>
              <a:t> </a:t>
            </a:r>
            <a:r>
              <a:rPr sz="3950" spc="5" dirty="0">
                <a:solidFill>
                  <a:srgbClr val="C00000"/>
                </a:solidFill>
              </a:rPr>
              <a:t>Rules</a:t>
            </a:r>
            <a:endParaRPr sz="3950"/>
          </a:p>
        </p:txBody>
      </p:sp>
      <p:sp>
        <p:nvSpPr>
          <p:cNvPr id="3" name="object 3"/>
          <p:cNvSpPr txBox="1"/>
          <p:nvPr/>
        </p:nvSpPr>
        <p:spPr>
          <a:xfrm>
            <a:off x="155892" y="711334"/>
            <a:ext cx="8916035" cy="6043930"/>
          </a:xfrm>
          <a:prstGeom prst="rect">
            <a:avLst/>
          </a:prstGeom>
        </p:spPr>
        <p:txBody>
          <a:bodyPr vert="horz" wrap="square" lIns="0" tIns="225425" rIns="0" bIns="0" rtlCol="0">
            <a:spAutoFit/>
          </a:bodyPr>
          <a:lstStyle/>
          <a:p>
            <a:pPr marL="422275" indent="-410209">
              <a:lnSpc>
                <a:spcPct val="100000"/>
              </a:lnSpc>
              <a:spcBef>
                <a:spcPts val="1775"/>
              </a:spcBef>
              <a:buFont typeface="Arial"/>
              <a:buChar char="•"/>
              <a:tabLst>
                <a:tab pos="422275" algn="l"/>
                <a:tab pos="422909" algn="l"/>
              </a:tabLst>
            </a:pPr>
            <a:r>
              <a:rPr sz="3350" b="1" spc="10" dirty="0">
                <a:solidFill>
                  <a:srgbClr val="C00000"/>
                </a:solidFill>
                <a:latin typeface="Carlito"/>
                <a:cs typeface="Carlito"/>
              </a:rPr>
              <a:t>Auto </a:t>
            </a:r>
            <a:r>
              <a:rPr sz="3350" b="1" spc="-10" dirty="0">
                <a:solidFill>
                  <a:srgbClr val="C00000"/>
                </a:solidFill>
                <a:latin typeface="Carlito"/>
                <a:cs typeface="Carlito"/>
              </a:rPr>
              <a:t>Conversion </a:t>
            </a:r>
            <a:r>
              <a:rPr sz="3350" b="1" dirty="0">
                <a:solidFill>
                  <a:srgbClr val="C00000"/>
                </a:solidFill>
                <a:latin typeface="Carlito"/>
                <a:cs typeface="Carlito"/>
              </a:rPr>
              <a:t>of </a:t>
            </a:r>
            <a:r>
              <a:rPr sz="3350" b="1" spc="-10" dirty="0">
                <a:solidFill>
                  <a:srgbClr val="C00000"/>
                </a:solidFill>
                <a:latin typeface="Carlito"/>
                <a:cs typeface="Carlito"/>
              </a:rPr>
              <a:t>Types </a:t>
            </a:r>
            <a:r>
              <a:rPr sz="3350" b="1" spc="10" dirty="0">
                <a:solidFill>
                  <a:srgbClr val="C00000"/>
                </a:solidFill>
                <a:latin typeface="Carlito"/>
                <a:cs typeface="Carlito"/>
              </a:rPr>
              <a:t>in</a:t>
            </a:r>
            <a:r>
              <a:rPr sz="3350" b="1" spc="320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3350" b="1" spc="30" dirty="0">
                <a:solidFill>
                  <a:srgbClr val="C00000"/>
                </a:solidFill>
                <a:latin typeface="Carlito"/>
                <a:cs typeface="Carlito"/>
              </a:rPr>
              <a:t>C++</a:t>
            </a:r>
            <a:endParaRPr sz="3350">
              <a:latin typeface="Carlito"/>
              <a:cs typeface="Carlito"/>
            </a:endParaRPr>
          </a:p>
          <a:p>
            <a:pPr marL="12700" marR="400685">
              <a:lnSpc>
                <a:spcPts val="3080"/>
              </a:lnSpc>
              <a:spcBef>
                <a:spcPts val="1450"/>
              </a:spcBef>
              <a:buAutoNum type="arabicPeriod"/>
              <a:tabLst>
                <a:tab pos="422275" algn="l"/>
                <a:tab pos="422909" algn="l"/>
              </a:tabLst>
            </a:pPr>
            <a:r>
              <a:rPr sz="2600" spc="10" dirty="0">
                <a:latin typeface="Carlito"/>
                <a:cs typeface="Carlito"/>
              </a:rPr>
              <a:t>If </a:t>
            </a:r>
            <a:r>
              <a:rPr sz="2600" spc="-10" dirty="0">
                <a:latin typeface="Carlito"/>
                <a:cs typeface="Carlito"/>
              </a:rPr>
              <a:t>one </a:t>
            </a:r>
            <a:r>
              <a:rPr sz="2600" spc="-5" dirty="0">
                <a:latin typeface="Carlito"/>
                <a:cs typeface="Carlito"/>
              </a:rPr>
              <a:t>of </a:t>
            </a:r>
            <a:r>
              <a:rPr sz="2600" spc="5" dirty="0">
                <a:latin typeface="Carlito"/>
                <a:cs typeface="Carlito"/>
              </a:rPr>
              <a:t>the </a:t>
            </a:r>
            <a:r>
              <a:rPr sz="2600" spc="-20" dirty="0">
                <a:latin typeface="Carlito"/>
                <a:cs typeface="Carlito"/>
              </a:rPr>
              <a:t>operands </a:t>
            </a:r>
            <a:r>
              <a:rPr sz="2600" spc="5" dirty="0">
                <a:latin typeface="Carlito"/>
                <a:cs typeface="Carlito"/>
              </a:rPr>
              <a:t>is </a:t>
            </a:r>
            <a:r>
              <a:rPr sz="2600" b="1" spc="20" dirty="0">
                <a:solidFill>
                  <a:srgbClr val="2E1BC6"/>
                </a:solidFill>
                <a:latin typeface="Carlito"/>
                <a:cs typeface="Carlito"/>
              </a:rPr>
              <a:t>long </a:t>
            </a:r>
            <a:r>
              <a:rPr sz="2600" b="1" spc="30" dirty="0">
                <a:solidFill>
                  <a:srgbClr val="2E1BC6"/>
                </a:solidFill>
                <a:latin typeface="Carlito"/>
                <a:cs typeface="Carlito"/>
              </a:rPr>
              <a:t>double</a:t>
            </a:r>
            <a:r>
              <a:rPr sz="2600" spc="30" dirty="0">
                <a:latin typeface="Carlito"/>
                <a:cs typeface="Carlito"/>
              </a:rPr>
              <a:t>, </a:t>
            </a:r>
            <a:r>
              <a:rPr sz="2600" spc="5" dirty="0">
                <a:latin typeface="Carlito"/>
                <a:cs typeface="Carlito"/>
              </a:rPr>
              <a:t>the </a:t>
            </a:r>
            <a:r>
              <a:rPr sz="2600" spc="-5" dirty="0">
                <a:latin typeface="Carlito"/>
                <a:cs typeface="Carlito"/>
              </a:rPr>
              <a:t>other </a:t>
            </a:r>
            <a:r>
              <a:rPr sz="2600" spc="5" dirty="0">
                <a:latin typeface="Carlito"/>
                <a:cs typeface="Carlito"/>
              </a:rPr>
              <a:t>is</a:t>
            </a:r>
            <a:r>
              <a:rPr sz="2600" spc="-340" dirty="0">
                <a:latin typeface="Carlito"/>
                <a:cs typeface="Carlito"/>
              </a:rPr>
              <a:t> </a:t>
            </a:r>
            <a:r>
              <a:rPr sz="2600" spc="-10" dirty="0">
                <a:latin typeface="Carlito"/>
                <a:cs typeface="Carlito"/>
              </a:rPr>
              <a:t>converted  </a:t>
            </a:r>
            <a:r>
              <a:rPr sz="2600" spc="5" dirty="0">
                <a:latin typeface="Carlito"/>
                <a:cs typeface="Carlito"/>
              </a:rPr>
              <a:t>into </a:t>
            </a:r>
            <a:r>
              <a:rPr sz="2600" b="1" spc="20" dirty="0">
                <a:solidFill>
                  <a:srgbClr val="2E1BC6"/>
                </a:solidFill>
                <a:latin typeface="Carlito"/>
                <a:cs typeface="Carlito"/>
              </a:rPr>
              <a:t>long</a:t>
            </a:r>
            <a:r>
              <a:rPr sz="2600" b="1" spc="-145" dirty="0">
                <a:solidFill>
                  <a:srgbClr val="2E1BC6"/>
                </a:solidFill>
                <a:latin typeface="Carlito"/>
                <a:cs typeface="Carlito"/>
              </a:rPr>
              <a:t> </a:t>
            </a:r>
            <a:r>
              <a:rPr sz="2600" b="1" spc="20" dirty="0">
                <a:solidFill>
                  <a:srgbClr val="2E1BC6"/>
                </a:solidFill>
                <a:latin typeface="Carlito"/>
                <a:cs typeface="Carlito"/>
              </a:rPr>
              <a:t>double</a:t>
            </a:r>
            <a:endParaRPr sz="2600">
              <a:latin typeface="Carlito"/>
              <a:cs typeface="Carlito"/>
            </a:endParaRPr>
          </a:p>
          <a:p>
            <a:pPr marL="12700" marR="957580">
              <a:lnSpc>
                <a:spcPct val="101099"/>
              </a:lnSpc>
              <a:spcBef>
                <a:spcPts val="1105"/>
              </a:spcBef>
              <a:buAutoNum type="arabicPeriod"/>
              <a:tabLst>
                <a:tab pos="422275" algn="l"/>
                <a:tab pos="422909" algn="l"/>
              </a:tabLst>
            </a:pPr>
            <a:r>
              <a:rPr sz="2600" dirty="0">
                <a:latin typeface="Carlito"/>
                <a:cs typeface="Carlito"/>
              </a:rPr>
              <a:t>Otherwise, </a:t>
            </a:r>
            <a:r>
              <a:rPr sz="2600" spc="5" dirty="0">
                <a:latin typeface="Carlito"/>
                <a:cs typeface="Carlito"/>
              </a:rPr>
              <a:t>if </a:t>
            </a:r>
            <a:r>
              <a:rPr sz="2600" spc="-10" dirty="0">
                <a:latin typeface="Carlito"/>
                <a:cs typeface="Carlito"/>
              </a:rPr>
              <a:t>one </a:t>
            </a:r>
            <a:r>
              <a:rPr sz="2600" spc="-5" dirty="0">
                <a:latin typeface="Carlito"/>
                <a:cs typeface="Carlito"/>
              </a:rPr>
              <a:t>of </a:t>
            </a:r>
            <a:r>
              <a:rPr sz="2600" spc="5" dirty="0">
                <a:latin typeface="Carlito"/>
                <a:cs typeface="Carlito"/>
              </a:rPr>
              <a:t>the </a:t>
            </a:r>
            <a:r>
              <a:rPr sz="2600" spc="-20" dirty="0">
                <a:latin typeface="Carlito"/>
                <a:cs typeface="Carlito"/>
              </a:rPr>
              <a:t>operands </a:t>
            </a:r>
            <a:r>
              <a:rPr sz="2600" spc="5" dirty="0">
                <a:latin typeface="Carlito"/>
                <a:cs typeface="Carlito"/>
              </a:rPr>
              <a:t>is </a:t>
            </a:r>
            <a:r>
              <a:rPr sz="2600" b="1" spc="25" dirty="0">
                <a:solidFill>
                  <a:srgbClr val="2E1BC6"/>
                </a:solidFill>
                <a:latin typeface="Carlito"/>
                <a:cs typeface="Carlito"/>
              </a:rPr>
              <a:t>double</a:t>
            </a:r>
            <a:r>
              <a:rPr sz="2600" spc="25" dirty="0">
                <a:latin typeface="Carlito"/>
                <a:cs typeface="Carlito"/>
              </a:rPr>
              <a:t>, </a:t>
            </a:r>
            <a:r>
              <a:rPr sz="2600" spc="5" dirty="0">
                <a:latin typeface="Carlito"/>
                <a:cs typeface="Carlito"/>
              </a:rPr>
              <a:t>the </a:t>
            </a:r>
            <a:r>
              <a:rPr sz="2600" spc="-10" dirty="0">
                <a:latin typeface="Carlito"/>
                <a:cs typeface="Carlito"/>
              </a:rPr>
              <a:t>other</a:t>
            </a:r>
            <a:r>
              <a:rPr sz="2600" spc="-155" dirty="0">
                <a:latin typeface="Carlito"/>
                <a:cs typeface="Carlito"/>
              </a:rPr>
              <a:t> </a:t>
            </a:r>
            <a:r>
              <a:rPr sz="2600" spc="5" dirty="0">
                <a:latin typeface="Carlito"/>
                <a:cs typeface="Carlito"/>
              </a:rPr>
              <a:t>is  </a:t>
            </a:r>
            <a:r>
              <a:rPr sz="2600" spc="-10" dirty="0">
                <a:latin typeface="Carlito"/>
                <a:cs typeface="Carlito"/>
              </a:rPr>
              <a:t>converted </a:t>
            </a:r>
            <a:r>
              <a:rPr sz="2600" spc="5" dirty="0">
                <a:latin typeface="Carlito"/>
                <a:cs typeface="Carlito"/>
              </a:rPr>
              <a:t>into</a:t>
            </a:r>
            <a:r>
              <a:rPr sz="2600" spc="-95" dirty="0">
                <a:latin typeface="Carlito"/>
                <a:cs typeface="Carlito"/>
              </a:rPr>
              <a:t> </a:t>
            </a:r>
            <a:r>
              <a:rPr sz="2600" b="1" spc="25" dirty="0">
                <a:solidFill>
                  <a:srgbClr val="2E1BC6"/>
                </a:solidFill>
                <a:latin typeface="Carlito"/>
                <a:cs typeface="Carlito"/>
              </a:rPr>
              <a:t>double</a:t>
            </a:r>
            <a:r>
              <a:rPr sz="2600" spc="25" dirty="0">
                <a:latin typeface="Carlito"/>
                <a:cs typeface="Carlito"/>
              </a:rPr>
              <a:t>.</a:t>
            </a:r>
            <a:endParaRPr sz="2600">
              <a:latin typeface="Carlito"/>
              <a:cs typeface="Carlito"/>
            </a:endParaRPr>
          </a:p>
          <a:p>
            <a:pPr marL="12700" marR="5080">
              <a:lnSpc>
                <a:spcPct val="101099"/>
              </a:lnSpc>
              <a:spcBef>
                <a:spcPts val="1125"/>
              </a:spcBef>
              <a:buAutoNum type="arabicPeriod"/>
              <a:tabLst>
                <a:tab pos="422275" algn="l"/>
                <a:tab pos="422909" algn="l"/>
              </a:tabLst>
            </a:pPr>
            <a:r>
              <a:rPr sz="2600" dirty="0">
                <a:latin typeface="Carlito"/>
                <a:cs typeface="Carlito"/>
              </a:rPr>
              <a:t>Otherwise, </a:t>
            </a:r>
            <a:r>
              <a:rPr sz="2600" spc="5" dirty="0">
                <a:latin typeface="Carlito"/>
                <a:cs typeface="Carlito"/>
              </a:rPr>
              <a:t>if </a:t>
            </a:r>
            <a:r>
              <a:rPr sz="2600" spc="-10" dirty="0">
                <a:latin typeface="Carlito"/>
                <a:cs typeface="Carlito"/>
              </a:rPr>
              <a:t>one </a:t>
            </a:r>
            <a:r>
              <a:rPr sz="2600" spc="-5" dirty="0">
                <a:latin typeface="Carlito"/>
                <a:cs typeface="Carlito"/>
              </a:rPr>
              <a:t>of </a:t>
            </a:r>
            <a:r>
              <a:rPr sz="2600" spc="5" dirty="0">
                <a:latin typeface="Carlito"/>
                <a:cs typeface="Carlito"/>
              </a:rPr>
              <a:t>the </a:t>
            </a:r>
            <a:r>
              <a:rPr sz="2600" spc="-20" dirty="0">
                <a:latin typeface="Carlito"/>
                <a:cs typeface="Carlito"/>
              </a:rPr>
              <a:t>operands </a:t>
            </a:r>
            <a:r>
              <a:rPr sz="2600" spc="5" dirty="0">
                <a:latin typeface="Carlito"/>
                <a:cs typeface="Carlito"/>
              </a:rPr>
              <a:t>is </a:t>
            </a:r>
            <a:r>
              <a:rPr sz="2600" b="1" spc="25" dirty="0">
                <a:solidFill>
                  <a:srgbClr val="2E1BC6"/>
                </a:solidFill>
                <a:latin typeface="Carlito"/>
                <a:cs typeface="Carlito"/>
              </a:rPr>
              <a:t>unsigned </a:t>
            </a:r>
            <a:r>
              <a:rPr sz="2600" b="1" spc="30" dirty="0">
                <a:solidFill>
                  <a:srgbClr val="2E1BC6"/>
                </a:solidFill>
                <a:latin typeface="Carlito"/>
                <a:cs typeface="Carlito"/>
              </a:rPr>
              <a:t>long</a:t>
            </a:r>
            <a:r>
              <a:rPr sz="2600" spc="30" dirty="0">
                <a:latin typeface="Carlito"/>
                <a:cs typeface="Carlito"/>
              </a:rPr>
              <a:t>, </a:t>
            </a:r>
            <a:r>
              <a:rPr sz="2600" spc="5" dirty="0">
                <a:latin typeface="Carlito"/>
                <a:cs typeface="Carlito"/>
              </a:rPr>
              <a:t>the </a:t>
            </a:r>
            <a:r>
              <a:rPr sz="2600" spc="-5" dirty="0">
                <a:latin typeface="Carlito"/>
                <a:cs typeface="Carlito"/>
              </a:rPr>
              <a:t>other</a:t>
            </a:r>
            <a:r>
              <a:rPr sz="2600" spc="-409" dirty="0">
                <a:latin typeface="Carlito"/>
                <a:cs typeface="Carlito"/>
              </a:rPr>
              <a:t> </a:t>
            </a:r>
            <a:r>
              <a:rPr sz="2600" spc="5" dirty="0">
                <a:latin typeface="Carlito"/>
                <a:cs typeface="Carlito"/>
              </a:rPr>
              <a:t>is  </a:t>
            </a:r>
            <a:r>
              <a:rPr sz="2600" spc="-10" dirty="0">
                <a:latin typeface="Carlito"/>
                <a:cs typeface="Carlito"/>
              </a:rPr>
              <a:t>converted </a:t>
            </a:r>
            <a:r>
              <a:rPr sz="2600" spc="5" dirty="0">
                <a:latin typeface="Carlito"/>
                <a:cs typeface="Carlito"/>
              </a:rPr>
              <a:t>into </a:t>
            </a:r>
            <a:r>
              <a:rPr sz="2600" b="1" spc="25" dirty="0">
                <a:solidFill>
                  <a:srgbClr val="2E1BC6"/>
                </a:solidFill>
                <a:latin typeface="Carlito"/>
                <a:cs typeface="Carlito"/>
              </a:rPr>
              <a:t>unsigned</a:t>
            </a:r>
            <a:r>
              <a:rPr sz="2600" b="1" spc="-300" dirty="0">
                <a:solidFill>
                  <a:srgbClr val="2E1BC6"/>
                </a:solidFill>
                <a:latin typeface="Carlito"/>
                <a:cs typeface="Carlito"/>
              </a:rPr>
              <a:t> </a:t>
            </a:r>
            <a:r>
              <a:rPr sz="2600" b="1" spc="30" dirty="0">
                <a:solidFill>
                  <a:srgbClr val="2E1BC6"/>
                </a:solidFill>
                <a:latin typeface="Carlito"/>
                <a:cs typeface="Carlito"/>
              </a:rPr>
              <a:t>long</a:t>
            </a:r>
            <a:r>
              <a:rPr sz="2600" spc="30" dirty="0">
                <a:latin typeface="Carlito"/>
                <a:cs typeface="Carlito"/>
              </a:rPr>
              <a:t>.</a:t>
            </a:r>
            <a:endParaRPr sz="2600">
              <a:latin typeface="Carlito"/>
              <a:cs typeface="Carlito"/>
            </a:endParaRPr>
          </a:p>
          <a:p>
            <a:pPr marL="12700" marR="1330325">
              <a:lnSpc>
                <a:spcPct val="101099"/>
              </a:lnSpc>
              <a:spcBef>
                <a:spcPts val="1125"/>
              </a:spcBef>
              <a:buAutoNum type="arabicPeriod"/>
              <a:tabLst>
                <a:tab pos="422275" algn="l"/>
                <a:tab pos="422909" algn="l"/>
              </a:tabLst>
            </a:pPr>
            <a:r>
              <a:rPr sz="2600" dirty="0">
                <a:latin typeface="Carlito"/>
                <a:cs typeface="Carlito"/>
              </a:rPr>
              <a:t>Otherwise, </a:t>
            </a:r>
            <a:r>
              <a:rPr sz="2600" spc="5" dirty="0">
                <a:latin typeface="Carlito"/>
                <a:cs typeface="Carlito"/>
              </a:rPr>
              <a:t>if </a:t>
            </a:r>
            <a:r>
              <a:rPr sz="2600" spc="-10" dirty="0">
                <a:latin typeface="Carlito"/>
                <a:cs typeface="Carlito"/>
              </a:rPr>
              <a:t>one </a:t>
            </a:r>
            <a:r>
              <a:rPr sz="2600" spc="-5" dirty="0">
                <a:latin typeface="Carlito"/>
                <a:cs typeface="Carlito"/>
              </a:rPr>
              <a:t>of </a:t>
            </a:r>
            <a:r>
              <a:rPr sz="2600" spc="5" dirty="0">
                <a:latin typeface="Carlito"/>
                <a:cs typeface="Carlito"/>
              </a:rPr>
              <a:t>the </a:t>
            </a:r>
            <a:r>
              <a:rPr sz="2600" spc="-20" dirty="0">
                <a:latin typeface="Carlito"/>
                <a:cs typeface="Carlito"/>
              </a:rPr>
              <a:t>operands </a:t>
            </a:r>
            <a:r>
              <a:rPr sz="2600" spc="5" dirty="0">
                <a:latin typeface="Carlito"/>
                <a:cs typeface="Carlito"/>
              </a:rPr>
              <a:t>is </a:t>
            </a:r>
            <a:r>
              <a:rPr sz="2600" b="1" spc="25" dirty="0">
                <a:solidFill>
                  <a:srgbClr val="2E1BC6"/>
                </a:solidFill>
                <a:latin typeface="Carlito"/>
                <a:cs typeface="Carlito"/>
              </a:rPr>
              <a:t>long</a:t>
            </a:r>
            <a:r>
              <a:rPr sz="2600" spc="25" dirty="0">
                <a:latin typeface="Carlito"/>
                <a:cs typeface="Carlito"/>
              </a:rPr>
              <a:t>, </a:t>
            </a:r>
            <a:r>
              <a:rPr sz="2600" spc="5" dirty="0">
                <a:latin typeface="Carlito"/>
                <a:cs typeface="Carlito"/>
              </a:rPr>
              <a:t>the </a:t>
            </a:r>
            <a:r>
              <a:rPr sz="2600" spc="-5" dirty="0">
                <a:latin typeface="Carlito"/>
                <a:cs typeface="Carlito"/>
              </a:rPr>
              <a:t>other</a:t>
            </a:r>
            <a:r>
              <a:rPr sz="2600" spc="-215" dirty="0">
                <a:latin typeface="Carlito"/>
                <a:cs typeface="Carlito"/>
              </a:rPr>
              <a:t> </a:t>
            </a:r>
            <a:r>
              <a:rPr sz="2600" spc="5" dirty="0">
                <a:latin typeface="Carlito"/>
                <a:cs typeface="Carlito"/>
              </a:rPr>
              <a:t>is  </a:t>
            </a:r>
            <a:r>
              <a:rPr sz="2600" spc="-10" dirty="0">
                <a:latin typeface="Carlito"/>
                <a:cs typeface="Carlito"/>
              </a:rPr>
              <a:t>converted </a:t>
            </a:r>
            <a:r>
              <a:rPr sz="2600" spc="5" dirty="0">
                <a:latin typeface="Carlito"/>
                <a:cs typeface="Carlito"/>
              </a:rPr>
              <a:t>into</a:t>
            </a:r>
            <a:r>
              <a:rPr sz="2600" spc="-95" dirty="0">
                <a:latin typeface="Carlito"/>
                <a:cs typeface="Carlito"/>
              </a:rPr>
              <a:t> </a:t>
            </a:r>
            <a:r>
              <a:rPr sz="2600" b="1" spc="25" dirty="0">
                <a:solidFill>
                  <a:srgbClr val="2E1BC6"/>
                </a:solidFill>
                <a:latin typeface="Carlito"/>
                <a:cs typeface="Carlito"/>
              </a:rPr>
              <a:t>long</a:t>
            </a:r>
            <a:r>
              <a:rPr sz="2600" spc="25" dirty="0">
                <a:latin typeface="Carlito"/>
                <a:cs typeface="Carlito"/>
              </a:rPr>
              <a:t>.</a:t>
            </a:r>
            <a:endParaRPr sz="2600">
              <a:latin typeface="Carlito"/>
              <a:cs typeface="Carlito"/>
            </a:endParaRPr>
          </a:p>
          <a:p>
            <a:pPr marL="12700" marR="222250">
              <a:lnSpc>
                <a:spcPts val="3080"/>
              </a:lnSpc>
              <a:spcBef>
                <a:spcPts val="1370"/>
              </a:spcBef>
              <a:buAutoNum type="arabicPeriod"/>
              <a:tabLst>
                <a:tab pos="422275" algn="l"/>
                <a:tab pos="422909" algn="l"/>
              </a:tabLst>
            </a:pPr>
            <a:r>
              <a:rPr sz="2600" dirty="0">
                <a:latin typeface="Carlito"/>
                <a:cs typeface="Carlito"/>
              </a:rPr>
              <a:t>Otherwise, </a:t>
            </a:r>
            <a:r>
              <a:rPr sz="2600" spc="5" dirty="0">
                <a:latin typeface="Carlito"/>
                <a:cs typeface="Carlito"/>
              </a:rPr>
              <a:t>if </a:t>
            </a:r>
            <a:r>
              <a:rPr sz="2600" spc="-10" dirty="0">
                <a:latin typeface="Carlito"/>
                <a:cs typeface="Carlito"/>
              </a:rPr>
              <a:t>one </a:t>
            </a:r>
            <a:r>
              <a:rPr sz="2600" spc="-5" dirty="0">
                <a:latin typeface="Carlito"/>
                <a:cs typeface="Carlito"/>
              </a:rPr>
              <a:t>of </a:t>
            </a:r>
            <a:r>
              <a:rPr sz="2600" spc="5" dirty="0">
                <a:latin typeface="Carlito"/>
                <a:cs typeface="Carlito"/>
              </a:rPr>
              <a:t>the </a:t>
            </a:r>
            <a:r>
              <a:rPr sz="2600" spc="-20" dirty="0">
                <a:latin typeface="Carlito"/>
                <a:cs typeface="Carlito"/>
              </a:rPr>
              <a:t>operands </a:t>
            </a:r>
            <a:r>
              <a:rPr sz="2600" spc="5" dirty="0">
                <a:latin typeface="Carlito"/>
                <a:cs typeface="Carlito"/>
              </a:rPr>
              <a:t>is </a:t>
            </a:r>
            <a:r>
              <a:rPr sz="2600" b="1" spc="25" dirty="0">
                <a:solidFill>
                  <a:srgbClr val="2E1BC6"/>
                </a:solidFill>
                <a:latin typeface="Carlito"/>
                <a:cs typeface="Carlito"/>
              </a:rPr>
              <a:t>unsigned </a:t>
            </a:r>
            <a:r>
              <a:rPr sz="2600" b="1" spc="15" dirty="0">
                <a:solidFill>
                  <a:srgbClr val="2E1BC6"/>
                </a:solidFill>
                <a:latin typeface="Carlito"/>
                <a:cs typeface="Carlito"/>
              </a:rPr>
              <a:t>int</a:t>
            </a:r>
            <a:r>
              <a:rPr sz="2600" spc="15" dirty="0">
                <a:latin typeface="Carlito"/>
                <a:cs typeface="Carlito"/>
              </a:rPr>
              <a:t>, </a:t>
            </a:r>
            <a:r>
              <a:rPr sz="2600" spc="5" dirty="0">
                <a:latin typeface="Carlito"/>
                <a:cs typeface="Carlito"/>
              </a:rPr>
              <a:t>the </a:t>
            </a:r>
            <a:r>
              <a:rPr sz="2600" spc="-5" dirty="0">
                <a:latin typeface="Carlito"/>
                <a:cs typeface="Carlito"/>
              </a:rPr>
              <a:t>other</a:t>
            </a:r>
            <a:r>
              <a:rPr sz="2600" spc="-290" dirty="0">
                <a:latin typeface="Carlito"/>
                <a:cs typeface="Carlito"/>
              </a:rPr>
              <a:t> </a:t>
            </a:r>
            <a:r>
              <a:rPr sz="2600" spc="5" dirty="0">
                <a:latin typeface="Carlito"/>
                <a:cs typeface="Carlito"/>
              </a:rPr>
              <a:t>is  </a:t>
            </a:r>
            <a:r>
              <a:rPr sz="2600" spc="-10" dirty="0">
                <a:latin typeface="Carlito"/>
                <a:cs typeface="Carlito"/>
              </a:rPr>
              <a:t>converted </a:t>
            </a:r>
            <a:r>
              <a:rPr sz="2600" spc="5" dirty="0">
                <a:latin typeface="Carlito"/>
                <a:cs typeface="Carlito"/>
              </a:rPr>
              <a:t>into </a:t>
            </a:r>
            <a:r>
              <a:rPr sz="2600" b="1" spc="25" dirty="0">
                <a:solidFill>
                  <a:srgbClr val="2E1BC6"/>
                </a:solidFill>
                <a:latin typeface="Carlito"/>
                <a:cs typeface="Carlito"/>
              </a:rPr>
              <a:t>unsigned</a:t>
            </a:r>
            <a:r>
              <a:rPr sz="2600" b="1" spc="-295" dirty="0">
                <a:solidFill>
                  <a:srgbClr val="2E1BC6"/>
                </a:solidFill>
                <a:latin typeface="Carlito"/>
                <a:cs typeface="Carlito"/>
              </a:rPr>
              <a:t> </a:t>
            </a:r>
            <a:r>
              <a:rPr sz="2600" b="1" spc="15" dirty="0">
                <a:solidFill>
                  <a:srgbClr val="2E1BC6"/>
                </a:solidFill>
                <a:latin typeface="Carlito"/>
                <a:cs typeface="Carlito"/>
              </a:rPr>
              <a:t>int</a:t>
            </a:r>
            <a:r>
              <a:rPr sz="2600" spc="15" dirty="0">
                <a:latin typeface="Carlito"/>
                <a:cs typeface="Carlito"/>
              </a:rPr>
              <a:t>.</a:t>
            </a:r>
            <a:endParaRPr sz="2600">
              <a:latin typeface="Carlito"/>
              <a:cs typeface="Carlito"/>
            </a:endParaRPr>
          </a:p>
          <a:p>
            <a:pPr marL="422275" indent="-410209">
              <a:lnSpc>
                <a:spcPct val="100000"/>
              </a:lnSpc>
              <a:spcBef>
                <a:spcPts val="1140"/>
              </a:spcBef>
              <a:buAutoNum type="arabicPeriod"/>
              <a:tabLst>
                <a:tab pos="422275" algn="l"/>
                <a:tab pos="422909" algn="l"/>
              </a:tabLst>
            </a:pPr>
            <a:r>
              <a:rPr sz="2600" dirty="0">
                <a:latin typeface="Carlito"/>
                <a:cs typeface="Carlito"/>
              </a:rPr>
              <a:t>Otherwise, </a:t>
            </a:r>
            <a:r>
              <a:rPr sz="2600" spc="-5" dirty="0">
                <a:latin typeface="Carlito"/>
                <a:cs typeface="Carlito"/>
              </a:rPr>
              <a:t>both </a:t>
            </a:r>
            <a:r>
              <a:rPr sz="2600" spc="-20" dirty="0">
                <a:latin typeface="Carlito"/>
                <a:cs typeface="Carlito"/>
              </a:rPr>
              <a:t>operands </a:t>
            </a:r>
            <a:r>
              <a:rPr sz="2600" spc="10" dirty="0">
                <a:latin typeface="Carlito"/>
                <a:cs typeface="Carlito"/>
              </a:rPr>
              <a:t>are </a:t>
            </a:r>
            <a:r>
              <a:rPr sz="2600" spc="-10" dirty="0">
                <a:latin typeface="Carlito"/>
                <a:cs typeface="Carlito"/>
              </a:rPr>
              <a:t>converted </a:t>
            </a:r>
            <a:r>
              <a:rPr sz="2600" spc="5" dirty="0">
                <a:latin typeface="Carlito"/>
                <a:cs typeface="Carlito"/>
              </a:rPr>
              <a:t>into</a:t>
            </a:r>
            <a:r>
              <a:rPr sz="2600" spc="-120" dirty="0">
                <a:latin typeface="Carlito"/>
                <a:cs typeface="Carlito"/>
              </a:rPr>
              <a:t> </a:t>
            </a:r>
            <a:r>
              <a:rPr sz="2600" b="1" spc="15" dirty="0">
                <a:solidFill>
                  <a:srgbClr val="2E1BC6"/>
                </a:solidFill>
                <a:latin typeface="Carlito"/>
                <a:cs typeface="Carlito"/>
              </a:rPr>
              <a:t>int</a:t>
            </a:r>
            <a:r>
              <a:rPr sz="2600" spc="15" dirty="0">
                <a:latin typeface="Carlito"/>
                <a:cs typeface="Carlito"/>
              </a:rPr>
              <a:t>.</a:t>
            </a:r>
            <a:endParaRPr sz="26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838200"/>
            <a:ext cx="9067800" cy="47625"/>
          </a:xfrm>
          <a:custGeom>
            <a:avLst/>
            <a:gdLst/>
            <a:ahLst/>
            <a:cxnLst/>
            <a:rect l="l" t="t" r="r" b="b"/>
            <a:pathLst>
              <a:path w="9067800" h="47625">
                <a:moveTo>
                  <a:pt x="9067800" y="0"/>
                </a:moveTo>
                <a:lnTo>
                  <a:pt x="0" y="0"/>
                </a:lnTo>
                <a:lnTo>
                  <a:pt x="0" y="47625"/>
                </a:lnTo>
                <a:lnTo>
                  <a:pt x="9067800" y="47625"/>
                </a:lnTo>
                <a:lnTo>
                  <a:pt x="9067800" y="0"/>
                </a:lnTo>
                <a:close/>
              </a:path>
            </a:pathLst>
          </a:custGeom>
          <a:solidFill>
            <a:srgbClr val="17375E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0521" y="1220527"/>
            <a:ext cx="8283315" cy="53881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019175"/>
            <a:ext cx="9067800" cy="47625"/>
          </a:xfrm>
          <a:custGeom>
            <a:avLst/>
            <a:gdLst/>
            <a:ahLst/>
            <a:cxnLst/>
            <a:rect l="l" t="t" r="r" b="b"/>
            <a:pathLst>
              <a:path w="9067800" h="47625">
                <a:moveTo>
                  <a:pt x="9067800" y="0"/>
                </a:moveTo>
                <a:lnTo>
                  <a:pt x="0" y="0"/>
                </a:lnTo>
                <a:lnTo>
                  <a:pt x="0" y="47625"/>
                </a:lnTo>
                <a:lnTo>
                  <a:pt x="9067800" y="47625"/>
                </a:lnTo>
                <a:lnTo>
                  <a:pt x="9067800" y="0"/>
                </a:lnTo>
                <a:close/>
              </a:path>
            </a:pathLst>
          </a:custGeom>
          <a:solidFill>
            <a:srgbClr val="1737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87400" y="111505"/>
            <a:ext cx="643763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5" dirty="0">
                <a:solidFill>
                  <a:srgbClr val="C00000"/>
                </a:solidFill>
              </a:rPr>
              <a:t>Implicit </a:t>
            </a:r>
            <a:r>
              <a:rPr sz="3950" spc="-20" dirty="0">
                <a:solidFill>
                  <a:srgbClr val="C00000"/>
                </a:solidFill>
              </a:rPr>
              <a:t>Type Conversion </a:t>
            </a:r>
            <a:r>
              <a:rPr sz="3950" spc="5" dirty="0">
                <a:solidFill>
                  <a:srgbClr val="C00000"/>
                </a:solidFill>
              </a:rPr>
              <a:t>in</a:t>
            </a:r>
            <a:r>
              <a:rPr sz="3950" spc="415" dirty="0">
                <a:solidFill>
                  <a:srgbClr val="C00000"/>
                </a:solidFill>
              </a:rPr>
              <a:t> </a:t>
            </a:r>
            <a:r>
              <a:rPr sz="3950" spc="-5" dirty="0">
                <a:solidFill>
                  <a:srgbClr val="C00000"/>
                </a:solidFill>
              </a:rPr>
              <a:t>C++</a:t>
            </a:r>
            <a:endParaRPr sz="395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37764" y="206755"/>
            <a:ext cx="242760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15" dirty="0"/>
              <a:t>Typecasting</a:t>
            </a:r>
            <a:endParaRPr sz="3950"/>
          </a:p>
        </p:txBody>
      </p:sp>
      <p:sp>
        <p:nvSpPr>
          <p:cNvPr id="3" name="object 3"/>
          <p:cNvSpPr txBox="1"/>
          <p:nvPr/>
        </p:nvSpPr>
        <p:spPr>
          <a:xfrm>
            <a:off x="155257" y="1148968"/>
            <a:ext cx="8628380" cy="407035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55600" marR="5080" indent="-343535">
              <a:lnSpc>
                <a:spcPct val="101800"/>
              </a:lnSpc>
              <a:spcBef>
                <a:spcPts val="5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350" spc="15" dirty="0">
                <a:latin typeface="Carlito"/>
                <a:cs typeface="Carlito"/>
              </a:rPr>
              <a:t>A </a:t>
            </a:r>
            <a:r>
              <a:rPr sz="3350" spc="15" dirty="0">
                <a:solidFill>
                  <a:srgbClr val="2E1BC6"/>
                </a:solidFill>
                <a:latin typeface="Carlito"/>
                <a:cs typeface="Carlito"/>
              </a:rPr>
              <a:t>mechanism </a:t>
            </a:r>
            <a:r>
              <a:rPr sz="3350" spc="20" dirty="0">
                <a:latin typeface="Carlito"/>
                <a:cs typeface="Carlito"/>
              </a:rPr>
              <a:t>by </a:t>
            </a:r>
            <a:r>
              <a:rPr sz="3350" spc="5" dirty="0">
                <a:latin typeface="Carlito"/>
                <a:cs typeface="Carlito"/>
              </a:rPr>
              <a:t>which </a:t>
            </a:r>
            <a:r>
              <a:rPr sz="3350" spc="10" dirty="0">
                <a:solidFill>
                  <a:srgbClr val="2E1BC6"/>
                </a:solidFill>
                <a:latin typeface="Carlito"/>
                <a:cs typeface="Carlito"/>
              </a:rPr>
              <a:t>we </a:t>
            </a:r>
            <a:r>
              <a:rPr sz="3350" spc="20" dirty="0">
                <a:solidFill>
                  <a:srgbClr val="2E1BC6"/>
                </a:solidFill>
                <a:latin typeface="Carlito"/>
                <a:cs typeface="Carlito"/>
              </a:rPr>
              <a:t>can change </a:t>
            </a:r>
            <a:r>
              <a:rPr sz="3350" spc="15" dirty="0">
                <a:latin typeface="Carlito"/>
                <a:cs typeface="Carlito"/>
              </a:rPr>
              <a:t>the </a:t>
            </a:r>
            <a:r>
              <a:rPr sz="3350" dirty="0">
                <a:latin typeface="Carlito"/>
                <a:cs typeface="Carlito"/>
              </a:rPr>
              <a:t>data </a:t>
            </a:r>
            <a:r>
              <a:rPr sz="3350" dirty="0">
                <a:solidFill>
                  <a:srgbClr val="2E1BC6"/>
                </a:solidFill>
                <a:latin typeface="Carlito"/>
                <a:cs typeface="Carlito"/>
              </a:rPr>
              <a:t> </a:t>
            </a:r>
            <a:r>
              <a:rPr sz="3350" spc="5" dirty="0">
                <a:solidFill>
                  <a:srgbClr val="2E1BC6"/>
                </a:solidFill>
                <a:latin typeface="Carlito"/>
                <a:cs typeface="Carlito"/>
              </a:rPr>
              <a:t>type </a:t>
            </a:r>
            <a:r>
              <a:rPr sz="3350" spc="20" dirty="0">
                <a:latin typeface="Carlito"/>
                <a:cs typeface="Carlito"/>
              </a:rPr>
              <a:t>of </a:t>
            </a:r>
            <a:r>
              <a:rPr sz="3350" spc="10" dirty="0">
                <a:latin typeface="Carlito"/>
                <a:cs typeface="Carlito"/>
              </a:rPr>
              <a:t>a </a:t>
            </a:r>
            <a:r>
              <a:rPr sz="3350" dirty="0">
                <a:solidFill>
                  <a:srgbClr val="2E1BC6"/>
                </a:solidFill>
                <a:latin typeface="Carlito"/>
                <a:cs typeface="Carlito"/>
              </a:rPr>
              <a:t>variable </a:t>
            </a:r>
            <a:r>
              <a:rPr sz="3350" spc="30" dirty="0">
                <a:latin typeface="Carlito"/>
                <a:cs typeface="Carlito"/>
              </a:rPr>
              <a:t>(</a:t>
            </a:r>
            <a:r>
              <a:rPr sz="3350" spc="30" dirty="0">
                <a:solidFill>
                  <a:srgbClr val="B80000"/>
                </a:solidFill>
                <a:latin typeface="Carlito"/>
                <a:cs typeface="Carlito"/>
              </a:rPr>
              <a:t>now </a:t>
            </a:r>
            <a:r>
              <a:rPr sz="3350" spc="-5" dirty="0">
                <a:solidFill>
                  <a:srgbClr val="B80000"/>
                </a:solidFill>
                <a:latin typeface="Carlito"/>
                <a:cs typeface="Carlito"/>
              </a:rPr>
              <a:t>matter </a:t>
            </a:r>
            <a:r>
              <a:rPr sz="3350" spc="25" dirty="0">
                <a:solidFill>
                  <a:srgbClr val="B80000"/>
                </a:solidFill>
                <a:latin typeface="Carlito"/>
                <a:cs typeface="Carlito"/>
              </a:rPr>
              <a:t>how </a:t>
            </a:r>
            <a:r>
              <a:rPr sz="3350" spc="-10" dirty="0">
                <a:solidFill>
                  <a:srgbClr val="B80000"/>
                </a:solidFill>
                <a:latin typeface="Carlito"/>
                <a:cs typeface="Carlito"/>
              </a:rPr>
              <a:t>it </a:t>
            </a:r>
            <a:r>
              <a:rPr sz="3350" spc="-5" dirty="0">
                <a:solidFill>
                  <a:srgbClr val="B80000"/>
                </a:solidFill>
                <a:latin typeface="Carlito"/>
                <a:cs typeface="Carlito"/>
              </a:rPr>
              <a:t>was  </a:t>
            </a:r>
            <a:r>
              <a:rPr sz="3350" dirty="0">
                <a:solidFill>
                  <a:srgbClr val="B80000"/>
                </a:solidFill>
                <a:latin typeface="Carlito"/>
                <a:cs typeface="Carlito"/>
              </a:rPr>
              <a:t>originally</a:t>
            </a:r>
            <a:r>
              <a:rPr sz="3350" spc="25" dirty="0">
                <a:solidFill>
                  <a:srgbClr val="B80000"/>
                </a:solidFill>
                <a:latin typeface="Carlito"/>
                <a:cs typeface="Carlito"/>
              </a:rPr>
              <a:t> </a:t>
            </a:r>
            <a:r>
              <a:rPr sz="3350" spc="15" dirty="0">
                <a:solidFill>
                  <a:srgbClr val="B80000"/>
                </a:solidFill>
                <a:latin typeface="Carlito"/>
                <a:cs typeface="Carlito"/>
              </a:rPr>
              <a:t>defined</a:t>
            </a:r>
            <a:r>
              <a:rPr sz="3350" spc="15" dirty="0">
                <a:latin typeface="Carlito"/>
                <a:cs typeface="Carlito"/>
              </a:rPr>
              <a:t>)</a:t>
            </a:r>
            <a:endParaRPr sz="335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har char="•"/>
            </a:pPr>
            <a:endParaRPr sz="475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350" b="1" spc="-10" dirty="0">
                <a:solidFill>
                  <a:srgbClr val="B80000"/>
                </a:solidFill>
                <a:latin typeface="Carlito"/>
                <a:cs typeface="Carlito"/>
              </a:rPr>
              <a:t>Two</a:t>
            </a:r>
            <a:r>
              <a:rPr sz="3350" b="1" spc="-110" dirty="0">
                <a:solidFill>
                  <a:srgbClr val="B80000"/>
                </a:solidFill>
                <a:latin typeface="Carlito"/>
                <a:cs typeface="Carlito"/>
              </a:rPr>
              <a:t> </a:t>
            </a:r>
            <a:r>
              <a:rPr sz="3350" b="1" spc="-5" dirty="0">
                <a:solidFill>
                  <a:srgbClr val="B80000"/>
                </a:solidFill>
                <a:latin typeface="Carlito"/>
                <a:cs typeface="Carlito"/>
              </a:rPr>
              <a:t>ways:</a:t>
            </a:r>
            <a:endParaRPr sz="3350">
              <a:latin typeface="Carlito"/>
              <a:cs typeface="Carlito"/>
            </a:endParaRPr>
          </a:p>
          <a:p>
            <a:pPr marL="927735" lvl="1" indent="-515620">
              <a:lnSpc>
                <a:spcPct val="100000"/>
              </a:lnSpc>
              <a:spcBef>
                <a:spcPts val="865"/>
              </a:spcBef>
              <a:buAutoNum type="arabicPeriod"/>
              <a:tabLst>
                <a:tab pos="927735" algn="l"/>
                <a:tab pos="928369" algn="l"/>
              </a:tabLst>
            </a:pPr>
            <a:r>
              <a:rPr sz="3350" spc="-5" dirty="0">
                <a:solidFill>
                  <a:srgbClr val="2E1BC6"/>
                </a:solidFill>
                <a:latin typeface="Carlito"/>
                <a:cs typeface="Carlito"/>
              </a:rPr>
              <a:t>Implicit </a:t>
            </a:r>
            <a:r>
              <a:rPr sz="3350" spc="5" dirty="0">
                <a:solidFill>
                  <a:srgbClr val="2E1BC6"/>
                </a:solidFill>
                <a:latin typeface="Carlito"/>
                <a:cs typeface="Carlito"/>
              </a:rPr>
              <a:t>type casting </a:t>
            </a:r>
            <a:r>
              <a:rPr sz="3350" spc="25" dirty="0">
                <a:latin typeface="Carlito"/>
                <a:cs typeface="Carlito"/>
              </a:rPr>
              <a:t>(done </a:t>
            </a:r>
            <a:r>
              <a:rPr sz="3350" spc="20" dirty="0">
                <a:latin typeface="Carlito"/>
                <a:cs typeface="Carlito"/>
              </a:rPr>
              <a:t>by</a:t>
            </a:r>
            <a:r>
              <a:rPr sz="3350" spc="140" dirty="0">
                <a:latin typeface="Carlito"/>
                <a:cs typeface="Carlito"/>
              </a:rPr>
              <a:t> </a:t>
            </a:r>
            <a:r>
              <a:rPr sz="3350" spc="10" dirty="0">
                <a:solidFill>
                  <a:srgbClr val="2E1BC6"/>
                </a:solidFill>
                <a:latin typeface="Carlito"/>
                <a:cs typeface="Carlito"/>
              </a:rPr>
              <a:t>compiler</a:t>
            </a:r>
            <a:r>
              <a:rPr sz="3350" spc="10" dirty="0">
                <a:latin typeface="Carlito"/>
                <a:cs typeface="Carlito"/>
              </a:rPr>
              <a:t>)</a:t>
            </a:r>
            <a:endParaRPr sz="3350">
              <a:latin typeface="Carlito"/>
              <a:cs typeface="Carlito"/>
            </a:endParaRPr>
          </a:p>
          <a:p>
            <a:pPr marL="927735" lvl="1" indent="-515620">
              <a:lnSpc>
                <a:spcPct val="100000"/>
              </a:lnSpc>
              <a:spcBef>
                <a:spcPts val="860"/>
              </a:spcBef>
              <a:buAutoNum type="arabicPeriod"/>
              <a:tabLst>
                <a:tab pos="927735" algn="l"/>
                <a:tab pos="928369" algn="l"/>
              </a:tabLst>
            </a:pPr>
            <a:r>
              <a:rPr sz="3350" spc="-5" dirty="0">
                <a:solidFill>
                  <a:srgbClr val="2E1BC6"/>
                </a:solidFill>
                <a:latin typeface="Carlito"/>
                <a:cs typeface="Carlito"/>
              </a:rPr>
              <a:t>Explicit </a:t>
            </a:r>
            <a:r>
              <a:rPr sz="3350" spc="5" dirty="0">
                <a:solidFill>
                  <a:srgbClr val="2E1BC6"/>
                </a:solidFill>
                <a:latin typeface="Carlito"/>
                <a:cs typeface="Carlito"/>
              </a:rPr>
              <a:t>type casting </a:t>
            </a:r>
            <a:r>
              <a:rPr sz="3350" spc="25" dirty="0">
                <a:latin typeface="Carlito"/>
                <a:cs typeface="Carlito"/>
              </a:rPr>
              <a:t>(done </a:t>
            </a:r>
            <a:r>
              <a:rPr sz="3350" spc="20" dirty="0">
                <a:latin typeface="Carlito"/>
                <a:cs typeface="Carlito"/>
              </a:rPr>
              <a:t>by</a:t>
            </a:r>
            <a:r>
              <a:rPr sz="3350" spc="170" dirty="0">
                <a:latin typeface="Carlito"/>
                <a:cs typeface="Carlito"/>
              </a:rPr>
              <a:t> </a:t>
            </a:r>
            <a:r>
              <a:rPr sz="3350" spc="5" dirty="0">
                <a:solidFill>
                  <a:srgbClr val="2E1BC6"/>
                </a:solidFill>
                <a:latin typeface="Carlito"/>
                <a:cs typeface="Carlito"/>
              </a:rPr>
              <a:t>programmer</a:t>
            </a:r>
            <a:r>
              <a:rPr sz="3350" spc="5" dirty="0">
                <a:latin typeface="Carlito"/>
                <a:cs typeface="Carlito"/>
              </a:rPr>
              <a:t>)</a:t>
            </a:r>
            <a:endParaRPr sz="335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1019175"/>
            <a:ext cx="9067800" cy="47625"/>
          </a:xfrm>
          <a:custGeom>
            <a:avLst/>
            <a:gdLst/>
            <a:ahLst/>
            <a:cxnLst/>
            <a:rect l="l" t="t" r="r" b="b"/>
            <a:pathLst>
              <a:path w="9067800" h="47625">
                <a:moveTo>
                  <a:pt x="9067800" y="0"/>
                </a:moveTo>
                <a:lnTo>
                  <a:pt x="0" y="0"/>
                </a:lnTo>
                <a:lnTo>
                  <a:pt x="0" y="47625"/>
                </a:lnTo>
                <a:lnTo>
                  <a:pt x="9067800" y="47625"/>
                </a:lnTo>
                <a:lnTo>
                  <a:pt x="9067800" y="0"/>
                </a:lnTo>
                <a:close/>
              </a:path>
            </a:pathLst>
          </a:custGeom>
          <a:solidFill>
            <a:srgbClr val="17375E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08479" y="206755"/>
            <a:ext cx="413194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10" dirty="0"/>
              <a:t>Implicit </a:t>
            </a:r>
            <a:r>
              <a:rPr sz="3950" spc="15" dirty="0"/>
              <a:t>type</a:t>
            </a:r>
            <a:r>
              <a:rPr sz="3950" spc="110" dirty="0"/>
              <a:t> </a:t>
            </a:r>
            <a:r>
              <a:rPr sz="3950" spc="-5" dirty="0"/>
              <a:t>casting</a:t>
            </a:r>
            <a:endParaRPr sz="3950"/>
          </a:p>
        </p:txBody>
      </p:sp>
      <p:sp>
        <p:nvSpPr>
          <p:cNvPr id="3" name="object 3"/>
          <p:cNvSpPr txBox="1"/>
          <p:nvPr/>
        </p:nvSpPr>
        <p:spPr>
          <a:xfrm>
            <a:off x="231457" y="1155318"/>
            <a:ext cx="5299075" cy="475107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3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10" dirty="0">
                <a:solidFill>
                  <a:srgbClr val="2E1BC6"/>
                </a:solidFill>
                <a:latin typeface="Carlito"/>
                <a:cs typeface="Carlito"/>
              </a:rPr>
              <a:t>As </a:t>
            </a:r>
            <a:r>
              <a:rPr sz="3200" spc="-5" dirty="0">
                <a:solidFill>
                  <a:srgbClr val="2E1BC6"/>
                </a:solidFill>
                <a:latin typeface="Carlito"/>
                <a:cs typeface="Carlito"/>
              </a:rPr>
              <a:t>seen </a:t>
            </a:r>
            <a:r>
              <a:rPr sz="3200" spc="10" dirty="0">
                <a:solidFill>
                  <a:srgbClr val="2E1BC6"/>
                </a:solidFill>
                <a:latin typeface="Carlito"/>
                <a:cs typeface="Carlito"/>
              </a:rPr>
              <a:t>in </a:t>
            </a:r>
            <a:r>
              <a:rPr sz="3200" dirty="0">
                <a:solidFill>
                  <a:srgbClr val="2E1BC6"/>
                </a:solidFill>
                <a:latin typeface="Carlito"/>
                <a:cs typeface="Carlito"/>
              </a:rPr>
              <a:t>previous</a:t>
            </a:r>
            <a:r>
              <a:rPr sz="3200" spc="-240" dirty="0">
                <a:solidFill>
                  <a:srgbClr val="2E1BC6"/>
                </a:solidFill>
                <a:latin typeface="Carlito"/>
                <a:cs typeface="Carlito"/>
              </a:rPr>
              <a:t> </a:t>
            </a:r>
            <a:r>
              <a:rPr sz="3200" spc="-5" dirty="0">
                <a:solidFill>
                  <a:srgbClr val="2E1BC6"/>
                </a:solidFill>
                <a:latin typeface="Carlito"/>
                <a:cs typeface="Carlito"/>
              </a:rPr>
              <a:t>examples:</a:t>
            </a:r>
            <a:endParaRPr sz="32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3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750" spc="10" dirty="0">
                <a:latin typeface="Carlito"/>
                <a:cs typeface="Carlito"/>
              </a:rPr>
              <a:t>void </a:t>
            </a:r>
            <a:r>
              <a:rPr sz="2750" dirty="0">
                <a:latin typeface="Carlito"/>
                <a:cs typeface="Carlito"/>
              </a:rPr>
              <a:t>main()</a:t>
            </a: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2750" spc="5" dirty="0">
                <a:latin typeface="Carlito"/>
                <a:cs typeface="Carlito"/>
              </a:rPr>
              <a:t>{</a:t>
            </a:r>
            <a:endParaRPr sz="2750" dirty="0">
              <a:latin typeface="Carlito"/>
              <a:cs typeface="Carlito"/>
            </a:endParaRPr>
          </a:p>
          <a:p>
            <a:pPr marL="594360">
              <a:lnSpc>
                <a:spcPct val="100000"/>
              </a:lnSpc>
              <a:spcBef>
                <a:spcPts val="380"/>
              </a:spcBef>
            </a:pPr>
            <a:r>
              <a:rPr sz="2750" spc="10" dirty="0">
                <a:latin typeface="Carlito"/>
                <a:cs typeface="Carlito"/>
              </a:rPr>
              <a:t>char c =</a:t>
            </a:r>
            <a:r>
              <a:rPr sz="2750" spc="110" dirty="0">
                <a:latin typeface="Carlito"/>
                <a:cs typeface="Carlito"/>
              </a:rPr>
              <a:t> </a:t>
            </a:r>
            <a:r>
              <a:rPr sz="2750" spc="5" dirty="0">
                <a:latin typeface="Carlito"/>
                <a:cs typeface="Carlito"/>
              </a:rPr>
              <a:t>'a';</a:t>
            </a:r>
            <a:endParaRPr sz="2750" dirty="0">
              <a:latin typeface="Carlito"/>
              <a:cs typeface="Carlito"/>
            </a:endParaRPr>
          </a:p>
          <a:p>
            <a:pPr marL="594360" marR="2734945">
              <a:lnSpc>
                <a:spcPct val="111600"/>
              </a:lnSpc>
              <a:spcBef>
                <a:spcPts val="70"/>
              </a:spcBef>
            </a:pPr>
            <a:r>
              <a:rPr sz="2750" spc="5" dirty="0">
                <a:latin typeface="Carlito"/>
                <a:cs typeface="Carlito"/>
              </a:rPr>
              <a:t>float f </a:t>
            </a:r>
            <a:r>
              <a:rPr sz="2750" spc="10" dirty="0">
                <a:latin typeface="Carlito"/>
                <a:cs typeface="Carlito"/>
              </a:rPr>
              <a:t>= </a:t>
            </a:r>
            <a:r>
              <a:rPr sz="2750" spc="5" dirty="0">
                <a:latin typeface="Carlito"/>
                <a:cs typeface="Carlito"/>
              </a:rPr>
              <a:t>5.0;  float </a:t>
            </a:r>
            <a:r>
              <a:rPr sz="2750" spc="10" dirty="0">
                <a:latin typeface="Carlito"/>
                <a:cs typeface="Carlito"/>
              </a:rPr>
              <a:t>d = c +</a:t>
            </a:r>
            <a:r>
              <a:rPr sz="2750" spc="35" dirty="0">
                <a:latin typeface="Carlito"/>
                <a:cs typeface="Carlito"/>
              </a:rPr>
              <a:t> </a:t>
            </a:r>
            <a:r>
              <a:rPr sz="2750" spc="-5" dirty="0">
                <a:latin typeface="Carlito"/>
                <a:cs typeface="Carlito"/>
              </a:rPr>
              <a:t>f;</a:t>
            </a:r>
            <a:endParaRPr sz="2750" dirty="0">
              <a:latin typeface="Carlito"/>
              <a:cs typeface="Carlito"/>
            </a:endParaRPr>
          </a:p>
          <a:p>
            <a:pPr marL="594360" marR="98425" indent="66675">
              <a:lnSpc>
                <a:spcPct val="111500"/>
              </a:lnSpc>
            </a:pPr>
            <a:r>
              <a:rPr sz="2750" spc="-10" dirty="0">
                <a:latin typeface="Carlito"/>
                <a:cs typeface="Carlito"/>
              </a:rPr>
              <a:t>cout&lt;&lt;d&lt;&lt;“ “&lt;&lt;sizeof(d)&lt;&lt;endl;  </a:t>
            </a:r>
            <a:r>
              <a:rPr sz="2750" spc="-5" dirty="0">
                <a:latin typeface="Carlito"/>
                <a:cs typeface="Carlito"/>
              </a:rPr>
              <a:t>cout&lt;&lt;sizeof(c+f);</a:t>
            </a:r>
            <a:endParaRPr sz="2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sz="2750" spc="5" dirty="0">
                <a:latin typeface="Carlito"/>
                <a:cs typeface="Carlito"/>
              </a:rPr>
              <a:t>}</a:t>
            </a:r>
            <a:endParaRPr sz="2750" dirty="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1019175"/>
            <a:ext cx="9067800" cy="47625"/>
          </a:xfrm>
          <a:custGeom>
            <a:avLst/>
            <a:gdLst/>
            <a:ahLst/>
            <a:cxnLst/>
            <a:rect l="l" t="t" r="r" b="b"/>
            <a:pathLst>
              <a:path w="9067800" h="47625">
                <a:moveTo>
                  <a:pt x="9067800" y="0"/>
                </a:moveTo>
                <a:lnTo>
                  <a:pt x="0" y="0"/>
                </a:lnTo>
                <a:lnTo>
                  <a:pt x="0" y="47625"/>
                </a:lnTo>
                <a:lnTo>
                  <a:pt x="9067800" y="47625"/>
                </a:lnTo>
                <a:lnTo>
                  <a:pt x="9067800" y="0"/>
                </a:lnTo>
                <a:close/>
              </a:path>
            </a:pathLst>
          </a:custGeom>
          <a:solidFill>
            <a:srgbClr val="17375E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99360" y="206755"/>
            <a:ext cx="406019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dirty="0"/>
              <a:t>Explicit </a:t>
            </a:r>
            <a:r>
              <a:rPr sz="3950" spc="15" dirty="0"/>
              <a:t>type</a:t>
            </a:r>
            <a:r>
              <a:rPr sz="3950" spc="-5" dirty="0"/>
              <a:t> </a:t>
            </a:r>
            <a:r>
              <a:rPr sz="3950" spc="-10" dirty="0"/>
              <a:t>casting</a:t>
            </a:r>
            <a:endParaRPr sz="3950"/>
          </a:p>
        </p:txBody>
      </p:sp>
      <p:sp>
        <p:nvSpPr>
          <p:cNvPr id="3" name="object 3"/>
          <p:cNvSpPr txBox="1"/>
          <p:nvPr/>
        </p:nvSpPr>
        <p:spPr>
          <a:xfrm>
            <a:off x="155257" y="1148968"/>
            <a:ext cx="7552055" cy="20478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000" spc="-10" dirty="0">
                <a:latin typeface="Carlito"/>
                <a:cs typeface="Carlito"/>
              </a:rPr>
              <a:t>Explicit casting </a:t>
            </a:r>
            <a:r>
              <a:rPr sz="3000" spc="-15" dirty="0">
                <a:latin typeface="Carlito"/>
                <a:cs typeface="Carlito"/>
              </a:rPr>
              <a:t>performed </a:t>
            </a:r>
            <a:r>
              <a:rPr sz="3000" spc="-5" dirty="0">
                <a:latin typeface="Carlito"/>
                <a:cs typeface="Carlito"/>
              </a:rPr>
              <a:t>by </a:t>
            </a:r>
            <a:r>
              <a:rPr sz="3000" spc="-45" dirty="0">
                <a:latin typeface="Carlito"/>
                <a:cs typeface="Carlito"/>
              </a:rPr>
              <a:t>programmer. </a:t>
            </a:r>
            <a:r>
              <a:rPr sz="3000" dirty="0">
                <a:latin typeface="Carlito"/>
                <a:cs typeface="Carlito"/>
              </a:rPr>
              <a:t>It </a:t>
            </a:r>
            <a:r>
              <a:rPr sz="3000" spc="-10" dirty="0">
                <a:latin typeface="Carlito"/>
                <a:cs typeface="Carlito"/>
              </a:rPr>
              <a:t>is  </a:t>
            </a:r>
            <a:r>
              <a:rPr sz="3000" spc="-15" dirty="0">
                <a:latin typeface="Carlito"/>
                <a:cs typeface="Carlito"/>
              </a:rPr>
              <a:t>performed </a:t>
            </a:r>
            <a:r>
              <a:rPr sz="3000" spc="-5" dirty="0">
                <a:latin typeface="Carlito"/>
                <a:cs typeface="Carlito"/>
              </a:rPr>
              <a:t>by using </a:t>
            </a:r>
            <a:r>
              <a:rPr sz="3000" spc="5" dirty="0">
                <a:latin typeface="Carlito"/>
                <a:cs typeface="Carlito"/>
              </a:rPr>
              <a:t>cast</a:t>
            </a:r>
            <a:r>
              <a:rPr sz="3000" spc="-135" dirty="0">
                <a:latin typeface="Carlito"/>
                <a:cs typeface="Carlito"/>
              </a:rPr>
              <a:t> </a:t>
            </a:r>
            <a:r>
              <a:rPr sz="3000" spc="-20" dirty="0">
                <a:latin typeface="Carlito"/>
                <a:cs typeface="Carlito"/>
              </a:rPr>
              <a:t>operator</a:t>
            </a:r>
            <a:endParaRPr sz="3000">
              <a:latin typeface="Carlito"/>
              <a:cs typeface="Carlito"/>
            </a:endParaRPr>
          </a:p>
          <a:p>
            <a:pPr marL="355600">
              <a:lnSpc>
                <a:spcPct val="100000"/>
              </a:lnSpc>
              <a:spcBef>
                <a:spcPts val="760"/>
              </a:spcBef>
            </a:pPr>
            <a:r>
              <a:rPr sz="3000" spc="-15" dirty="0">
                <a:solidFill>
                  <a:srgbClr val="2E1BC6"/>
                </a:solidFill>
                <a:latin typeface="Carlito"/>
                <a:cs typeface="Carlito"/>
              </a:rPr>
              <a:t>float a=5.0,</a:t>
            </a:r>
            <a:r>
              <a:rPr sz="3000" spc="114" dirty="0">
                <a:solidFill>
                  <a:srgbClr val="2E1BC6"/>
                </a:solidFill>
                <a:latin typeface="Carlito"/>
                <a:cs typeface="Carlito"/>
              </a:rPr>
              <a:t> </a:t>
            </a:r>
            <a:r>
              <a:rPr sz="3000" spc="-15" dirty="0">
                <a:solidFill>
                  <a:srgbClr val="2E1BC6"/>
                </a:solidFill>
                <a:latin typeface="Carlito"/>
                <a:cs typeface="Carlito"/>
              </a:rPr>
              <a:t>b=2.1;</a:t>
            </a:r>
            <a:endParaRPr sz="3000">
              <a:latin typeface="Carlito"/>
              <a:cs typeface="Carlito"/>
            </a:endParaRPr>
          </a:p>
          <a:p>
            <a:pPr marL="355600">
              <a:lnSpc>
                <a:spcPct val="100000"/>
              </a:lnSpc>
              <a:spcBef>
                <a:spcPts val="755"/>
              </a:spcBef>
              <a:tabLst>
                <a:tab pos="937260" algn="l"/>
                <a:tab pos="2473325" algn="l"/>
                <a:tab pos="2939415" algn="l"/>
              </a:tabLst>
            </a:pPr>
            <a:r>
              <a:rPr sz="3000" spc="-10" dirty="0">
                <a:solidFill>
                  <a:srgbClr val="2E1BC6"/>
                </a:solidFill>
                <a:latin typeface="Carlito"/>
                <a:cs typeface="Carlito"/>
              </a:rPr>
              <a:t>int	</a:t>
            </a:r>
            <a:r>
              <a:rPr sz="3000" dirty="0">
                <a:solidFill>
                  <a:srgbClr val="2E1BC6"/>
                </a:solidFill>
                <a:latin typeface="Carlito"/>
                <a:cs typeface="Carlito"/>
              </a:rPr>
              <a:t>c =</a:t>
            </a:r>
            <a:r>
              <a:rPr sz="3000" spc="10" dirty="0">
                <a:solidFill>
                  <a:srgbClr val="2E1BC6"/>
                </a:solidFill>
                <a:latin typeface="Carlito"/>
                <a:cs typeface="Carlito"/>
              </a:rPr>
              <a:t> </a:t>
            </a:r>
            <a:r>
              <a:rPr sz="3000" dirty="0">
                <a:solidFill>
                  <a:srgbClr val="2E1BC6"/>
                </a:solidFill>
                <a:latin typeface="Carlito"/>
                <a:cs typeface="Carlito"/>
              </a:rPr>
              <a:t>a%b;	</a:t>
            </a:r>
            <a:r>
              <a:rPr sz="3000" spc="-20" dirty="0">
                <a:solidFill>
                  <a:srgbClr val="2E1BC6"/>
                </a:solidFill>
                <a:latin typeface="Carlito"/>
                <a:cs typeface="Carlito"/>
              </a:rPr>
              <a:t>//	</a:t>
            </a:r>
            <a:r>
              <a:rPr sz="3000" dirty="0">
                <a:solidFill>
                  <a:srgbClr val="B80000"/>
                </a:solidFill>
                <a:latin typeface="Wingdings"/>
                <a:cs typeface="Wingdings"/>
              </a:rPr>
              <a:t></a:t>
            </a:r>
            <a:r>
              <a:rPr sz="3000" spc="-20" dirty="0">
                <a:solidFill>
                  <a:srgbClr val="B80000"/>
                </a:solidFill>
                <a:latin typeface="Times New Roman"/>
                <a:cs typeface="Times New Roman"/>
              </a:rPr>
              <a:t> </a:t>
            </a:r>
            <a:r>
              <a:rPr sz="3000" spc="5" dirty="0">
                <a:solidFill>
                  <a:srgbClr val="B80000"/>
                </a:solidFill>
                <a:latin typeface="Carlito"/>
                <a:cs typeface="Carlito"/>
              </a:rPr>
              <a:t>ERROR</a:t>
            </a:r>
            <a:endParaRPr sz="30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5257" y="3686824"/>
            <a:ext cx="4561205" cy="1627505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80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750" b="1" spc="10" dirty="0">
                <a:solidFill>
                  <a:srgbClr val="B80000"/>
                </a:solidFill>
                <a:latin typeface="Carlito"/>
                <a:cs typeface="Carlito"/>
              </a:rPr>
              <a:t>Three</a:t>
            </a:r>
            <a:r>
              <a:rPr sz="2750" b="1" spc="65" dirty="0">
                <a:solidFill>
                  <a:srgbClr val="B80000"/>
                </a:solidFill>
                <a:latin typeface="Carlito"/>
                <a:cs typeface="Carlito"/>
              </a:rPr>
              <a:t> </a:t>
            </a:r>
            <a:r>
              <a:rPr sz="2750" b="1" spc="10" dirty="0">
                <a:solidFill>
                  <a:srgbClr val="B80000"/>
                </a:solidFill>
                <a:latin typeface="Carlito"/>
                <a:cs typeface="Carlito"/>
              </a:rPr>
              <a:t>Styles</a:t>
            </a:r>
            <a:endParaRPr sz="2750">
              <a:latin typeface="Carlito"/>
              <a:cs typeface="Carlito"/>
            </a:endParaRPr>
          </a:p>
          <a:p>
            <a:pPr marL="927735" marR="5080">
              <a:lnSpc>
                <a:spcPct val="118900"/>
              </a:lnSpc>
              <a:spcBef>
                <a:spcPts val="50"/>
              </a:spcBef>
              <a:tabLst>
                <a:tab pos="3053715" algn="l"/>
                <a:tab pos="3502025" algn="l"/>
                <a:tab pos="3587750" algn="l"/>
              </a:tabLst>
            </a:pPr>
            <a:r>
              <a:rPr sz="3000" spc="-10" dirty="0">
                <a:latin typeface="Carlito"/>
                <a:cs typeface="Carlito"/>
              </a:rPr>
              <a:t>int </a:t>
            </a:r>
            <a:r>
              <a:rPr sz="3000" dirty="0">
                <a:latin typeface="Carlito"/>
                <a:cs typeface="Carlito"/>
              </a:rPr>
              <a:t>c = </a:t>
            </a:r>
            <a:r>
              <a:rPr sz="3000" b="1" spc="-15" dirty="0">
                <a:solidFill>
                  <a:srgbClr val="2E1BC6"/>
                </a:solidFill>
                <a:latin typeface="Carlito"/>
                <a:cs typeface="Carlito"/>
              </a:rPr>
              <a:t>(</a:t>
            </a:r>
            <a:r>
              <a:rPr sz="3000" b="1" spc="-15" dirty="0">
                <a:solidFill>
                  <a:srgbClr val="B80000"/>
                </a:solidFill>
                <a:latin typeface="Carlito"/>
                <a:cs typeface="Carlito"/>
              </a:rPr>
              <a:t>int</a:t>
            </a:r>
            <a:r>
              <a:rPr sz="3000" b="1" spc="-15" dirty="0">
                <a:solidFill>
                  <a:srgbClr val="2E1BC6"/>
                </a:solidFill>
                <a:latin typeface="Carlito"/>
                <a:cs typeface="Carlito"/>
              </a:rPr>
              <a:t>)</a:t>
            </a:r>
            <a:r>
              <a:rPr sz="3000" b="1" spc="40" dirty="0">
                <a:solidFill>
                  <a:srgbClr val="2E1BC6"/>
                </a:solidFill>
                <a:latin typeface="Carlito"/>
                <a:cs typeface="Carlito"/>
              </a:rPr>
              <a:t> </a:t>
            </a:r>
            <a:r>
              <a:rPr sz="3000" dirty="0">
                <a:latin typeface="Carlito"/>
                <a:cs typeface="Carlito"/>
              </a:rPr>
              <a:t>a	%	</a:t>
            </a:r>
            <a:r>
              <a:rPr sz="3000" b="1" spc="-10" dirty="0">
                <a:solidFill>
                  <a:srgbClr val="2E1BC6"/>
                </a:solidFill>
                <a:latin typeface="Carlito"/>
                <a:cs typeface="Carlito"/>
              </a:rPr>
              <a:t>(</a:t>
            </a:r>
            <a:r>
              <a:rPr sz="3000" b="1" spc="-10" dirty="0">
                <a:solidFill>
                  <a:srgbClr val="B80000"/>
                </a:solidFill>
                <a:latin typeface="Carlito"/>
                <a:cs typeface="Carlito"/>
              </a:rPr>
              <a:t>int</a:t>
            </a:r>
            <a:r>
              <a:rPr sz="3000" b="1" spc="-10" dirty="0">
                <a:solidFill>
                  <a:srgbClr val="2E1BC6"/>
                </a:solidFill>
                <a:latin typeface="Carlito"/>
                <a:cs typeface="Carlito"/>
              </a:rPr>
              <a:t>)</a:t>
            </a:r>
            <a:r>
              <a:rPr sz="3000" b="1" spc="-130" dirty="0">
                <a:solidFill>
                  <a:srgbClr val="2E1BC6"/>
                </a:solidFill>
                <a:latin typeface="Carlito"/>
                <a:cs typeface="Carlito"/>
              </a:rPr>
              <a:t> </a:t>
            </a:r>
            <a:r>
              <a:rPr sz="3000" spc="-5" dirty="0">
                <a:latin typeface="Carlito"/>
                <a:cs typeface="Carlito"/>
              </a:rPr>
              <a:t>b;  </a:t>
            </a:r>
            <a:r>
              <a:rPr sz="3000" spc="-15" dirty="0">
                <a:latin typeface="Carlito"/>
                <a:cs typeface="Carlito"/>
              </a:rPr>
              <a:t>i</a:t>
            </a:r>
            <a:r>
              <a:rPr sz="3000" spc="-5" dirty="0">
                <a:latin typeface="Carlito"/>
                <a:cs typeface="Carlito"/>
              </a:rPr>
              <a:t>n</a:t>
            </a:r>
            <a:r>
              <a:rPr sz="3000" dirty="0">
                <a:latin typeface="Carlito"/>
                <a:cs typeface="Carlito"/>
              </a:rPr>
              <a:t>t</a:t>
            </a:r>
            <a:r>
              <a:rPr sz="3000" spc="-40" dirty="0">
                <a:latin typeface="Carlito"/>
                <a:cs typeface="Carlito"/>
              </a:rPr>
              <a:t> </a:t>
            </a:r>
            <a:r>
              <a:rPr sz="3000" dirty="0">
                <a:latin typeface="Carlito"/>
                <a:cs typeface="Carlito"/>
              </a:rPr>
              <a:t>c =</a:t>
            </a:r>
            <a:r>
              <a:rPr sz="3000" spc="5" dirty="0">
                <a:latin typeface="Carlito"/>
                <a:cs typeface="Carlito"/>
              </a:rPr>
              <a:t> </a:t>
            </a:r>
            <a:r>
              <a:rPr sz="3000" b="1" spc="10" dirty="0">
                <a:solidFill>
                  <a:srgbClr val="B80000"/>
                </a:solidFill>
                <a:latin typeface="Carlito"/>
                <a:cs typeface="Carlito"/>
              </a:rPr>
              <a:t>i</a:t>
            </a:r>
            <a:r>
              <a:rPr sz="3000" b="1" spc="-40" dirty="0">
                <a:solidFill>
                  <a:srgbClr val="B80000"/>
                </a:solidFill>
                <a:latin typeface="Carlito"/>
                <a:cs typeface="Carlito"/>
              </a:rPr>
              <a:t>n</a:t>
            </a:r>
            <a:r>
              <a:rPr sz="3000" b="1" spc="10" dirty="0">
                <a:solidFill>
                  <a:srgbClr val="B80000"/>
                </a:solidFill>
                <a:latin typeface="Carlito"/>
                <a:cs typeface="Carlito"/>
              </a:rPr>
              <a:t>t</a:t>
            </a:r>
            <a:r>
              <a:rPr sz="3000" b="1" spc="-35" dirty="0">
                <a:solidFill>
                  <a:srgbClr val="2E1BC6"/>
                </a:solidFill>
                <a:latin typeface="Carlito"/>
                <a:cs typeface="Carlito"/>
              </a:rPr>
              <a:t>(</a:t>
            </a:r>
            <a:r>
              <a:rPr sz="3000" spc="-15" dirty="0">
                <a:latin typeface="Carlito"/>
                <a:cs typeface="Carlito"/>
              </a:rPr>
              <a:t>a</a:t>
            </a:r>
            <a:r>
              <a:rPr sz="3000" b="1" dirty="0">
                <a:solidFill>
                  <a:srgbClr val="2E1BC6"/>
                </a:solidFill>
                <a:latin typeface="Carlito"/>
                <a:cs typeface="Carlito"/>
              </a:rPr>
              <a:t>)	</a:t>
            </a:r>
            <a:r>
              <a:rPr sz="3000" dirty="0">
                <a:latin typeface="Carlito"/>
                <a:cs typeface="Carlito"/>
              </a:rPr>
              <a:t>%		</a:t>
            </a:r>
            <a:r>
              <a:rPr sz="3000" b="1" spc="10" dirty="0">
                <a:solidFill>
                  <a:srgbClr val="B80000"/>
                </a:solidFill>
                <a:latin typeface="Carlito"/>
                <a:cs typeface="Carlito"/>
              </a:rPr>
              <a:t>i</a:t>
            </a:r>
            <a:r>
              <a:rPr sz="3000" b="1" spc="-35" dirty="0">
                <a:solidFill>
                  <a:srgbClr val="B80000"/>
                </a:solidFill>
                <a:latin typeface="Carlito"/>
                <a:cs typeface="Carlito"/>
              </a:rPr>
              <a:t>n</a:t>
            </a:r>
            <a:r>
              <a:rPr sz="3000" b="1" spc="5" dirty="0">
                <a:solidFill>
                  <a:srgbClr val="B80000"/>
                </a:solidFill>
                <a:latin typeface="Carlito"/>
                <a:cs typeface="Carlito"/>
              </a:rPr>
              <a:t>t</a:t>
            </a:r>
            <a:r>
              <a:rPr sz="3000" b="1" spc="-35" dirty="0">
                <a:solidFill>
                  <a:srgbClr val="2E1BC6"/>
                </a:solidFill>
                <a:latin typeface="Carlito"/>
                <a:cs typeface="Carlito"/>
              </a:rPr>
              <a:t>(</a:t>
            </a:r>
            <a:r>
              <a:rPr sz="3000" spc="-5" dirty="0">
                <a:latin typeface="Carlito"/>
                <a:cs typeface="Carlito"/>
              </a:rPr>
              <a:t>b</a:t>
            </a:r>
            <a:r>
              <a:rPr sz="3000" b="1" spc="-35" dirty="0">
                <a:solidFill>
                  <a:srgbClr val="2E1BC6"/>
                </a:solidFill>
                <a:latin typeface="Carlito"/>
                <a:cs typeface="Carlito"/>
              </a:rPr>
              <a:t>)</a:t>
            </a:r>
            <a:r>
              <a:rPr sz="3000" dirty="0">
                <a:latin typeface="Carlito"/>
                <a:cs typeface="Carlito"/>
              </a:rPr>
              <a:t>;</a:t>
            </a:r>
            <a:endParaRPr sz="30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66079" y="4201739"/>
            <a:ext cx="3514090" cy="111252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sz="3000" spc="-20" dirty="0">
                <a:solidFill>
                  <a:srgbClr val="008000"/>
                </a:solidFill>
                <a:latin typeface="Carlito"/>
                <a:cs typeface="Carlito"/>
              </a:rPr>
              <a:t>//C-style</a:t>
            </a:r>
            <a:r>
              <a:rPr sz="3000" spc="70" dirty="0">
                <a:solidFill>
                  <a:srgbClr val="008000"/>
                </a:solidFill>
                <a:latin typeface="Carlito"/>
                <a:cs typeface="Carlito"/>
              </a:rPr>
              <a:t> </a:t>
            </a:r>
            <a:r>
              <a:rPr sz="3000" dirty="0">
                <a:solidFill>
                  <a:srgbClr val="008000"/>
                </a:solidFill>
                <a:latin typeface="Carlito"/>
                <a:cs typeface="Carlito"/>
              </a:rPr>
              <a:t>cast</a:t>
            </a:r>
            <a:endParaRPr sz="3000">
              <a:latin typeface="Carlito"/>
              <a:cs typeface="Carlito"/>
            </a:endParaRPr>
          </a:p>
          <a:p>
            <a:pPr marL="98425">
              <a:lnSpc>
                <a:spcPct val="100000"/>
              </a:lnSpc>
              <a:spcBef>
                <a:spcPts val="680"/>
              </a:spcBef>
            </a:pPr>
            <a:r>
              <a:rPr sz="3000" spc="-20" dirty="0">
                <a:solidFill>
                  <a:srgbClr val="008000"/>
                </a:solidFill>
                <a:latin typeface="Carlito"/>
                <a:cs typeface="Carlito"/>
              </a:rPr>
              <a:t>// </a:t>
            </a:r>
            <a:r>
              <a:rPr sz="3000" spc="-15" dirty="0">
                <a:solidFill>
                  <a:srgbClr val="008000"/>
                </a:solidFill>
                <a:latin typeface="Carlito"/>
                <a:cs typeface="Carlito"/>
              </a:rPr>
              <a:t>Functional</a:t>
            </a:r>
            <a:r>
              <a:rPr sz="3000" spc="60" dirty="0">
                <a:solidFill>
                  <a:srgbClr val="008000"/>
                </a:solidFill>
                <a:latin typeface="Carlito"/>
                <a:cs typeface="Carlito"/>
              </a:rPr>
              <a:t> </a:t>
            </a:r>
            <a:r>
              <a:rPr sz="3000" spc="-15" dirty="0">
                <a:solidFill>
                  <a:srgbClr val="008000"/>
                </a:solidFill>
                <a:latin typeface="Carlito"/>
                <a:cs typeface="Carlito"/>
              </a:rPr>
              <a:t>notation</a:t>
            </a:r>
            <a:endParaRPr sz="30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70610" y="5289375"/>
            <a:ext cx="7402195" cy="11315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1000"/>
              </a:lnSpc>
              <a:spcBef>
                <a:spcPts val="95"/>
              </a:spcBef>
            </a:pPr>
            <a:r>
              <a:rPr sz="3000" spc="-10" dirty="0">
                <a:latin typeface="Carlito"/>
                <a:cs typeface="Carlito"/>
              </a:rPr>
              <a:t>int </a:t>
            </a:r>
            <a:r>
              <a:rPr sz="3000" dirty="0">
                <a:latin typeface="Carlito"/>
                <a:cs typeface="Carlito"/>
              </a:rPr>
              <a:t>c = </a:t>
            </a:r>
            <a:r>
              <a:rPr sz="3000" b="1" dirty="0">
                <a:solidFill>
                  <a:srgbClr val="2E1BC6"/>
                </a:solidFill>
                <a:latin typeface="Carlito"/>
                <a:cs typeface="Carlito"/>
              </a:rPr>
              <a:t>static_cast&lt;</a:t>
            </a:r>
            <a:r>
              <a:rPr sz="3000" b="1" dirty="0">
                <a:solidFill>
                  <a:srgbClr val="B80000"/>
                </a:solidFill>
                <a:latin typeface="Carlito"/>
                <a:cs typeface="Carlito"/>
              </a:rPr>
              <a:t>int</a:t>
            </a:r>
            <a:r>
              <a:rPr sz="3000" b="1" dirty="0">
                <a:solidFill>
                  <a:srgbClr val="2E1BC6"/>
                </a:solidFill>
                <a:latin typeface="Carlito"/>
                <a:cs typeface="Carlito"/>
              </a:rPr>
              <a:t>&gt;</a:t>
            </a:r>
            <a:r>
              <a:rPr sz="3000" dirty="0">
                <a:latin typeface="Carlito"/>
                <a:cs typeface="Carlito"/>
              </a:rPr>
              <a:t>(a) %</a:t>
            </a:r>
            <a:r>
              <a:rPr sz="3000" spc="-270" dirty="0">
                <a:latin typeface="Carlito"/>
                <a:cs typeface="Carlito"/>
              </a:rPr>
              <a:t> </a:t>
            </a:r>
            <a:r>
              <a:rPr sz="3000" b="1" dirty="0">
                <a:solidFill>
                  <a:srgbClr val="2E1BC6"/>
                </a:solidFill>
                <a:latin typeface="Carlito"/>
                <a:cs typeface="Carlito"/>
              </a:rPr>
              <a:t>static_cast&lt;</a:t>
            </a:r>
            <a:r>
              <a:rPr sz="3000" b="1" dirty="0">
                <a:solidFill>
                  <a:srgbClr val="B80000"/>
                </a:solidFill>
                <a:latin typeface="Carlito"/>
                <a:cs typeface="Carlito"/>
              </a:rPr>
              <a:t>int</a:t>
            </a:r>
            <a:r>
              <a:rPr sz="3000" b="1" dirty="0">
                <a:solidFill>
                  <a:srgbClr val="2E1BC6"/>
                </a:solidFill>
                <a:latin typeface="Carlito"/>
                <a:cs typeface="Carlito"/>
              </a:rPr>
              <a:t>&gt;</a:t>
            </a:r>
            <a:r>
              <a:rPr sz="3000" dirty="0">
                <a:latin typeface="Carlito"/>
                <a:cs typeface="Carlito"/>
              </a:rPr>
              <a:t>(b);  </a:t>
            </a:r>
            <a:r>
              <a:rPr sz="3000" spc="-5" dirty="0">
                <a:latin typeface="Carlito"/>
                <a:cs typeface="Carlito"/>
              </a:rPr>
              <a:t>cout&lt;&lt;c;</a:t>
            </a:r>
            <a:endParaRPr sz="30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1019175"/>
            <a:ext cx="9067800" cy="47625"/>
          </a:xfrm>
          <a:custGeom>
            <a:avLst/>
            <a:gdLst/>
            <a:ahLst/>
            <a:cxnLst/>
            <a:rect l="l" t="t" r="r" b="b"/>
            <a:pathLst>
              <a:path w="9067800" h="47625">
                <a:moveTo>
                  <a:pt x="9067800" y="0"/>
                </a:moveTo>
                <a:lnTo>
                  <a:pt x="0" y="0"/>
                </a:lnTo>
                <a:lnTo>
                  <a:pt x="0" y="47625"/>
                </a:lnTo>
                <a:lnTo>
                  <a:pt x="9067800" y="47625"/>
                </a:lnTo>
                <a:lnTo>
                  <a:pt x="9067800" y="0"/>
                </a:lnTo>
                <a:close/>
              </a:path>
            </a:pathLst>
          </a:custGeom>
          <a:solidFill>
            <a:srgbClr val="17375E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90420" y="122555"/>
            <a:ext cx="418274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dirty="0"/>
              <a:t>Explicit </a:t>
            </a:r>
            <a:r>
              <a:rPr sz="3950" spc="-20" dirty="0"/>
              <a:t>Type</a:t>
            </a:r>
            <a:r>
              <a:rPr sz="3950" spc="40" dirty="0"/>
              <a:t> </a:t>
            </a:r>
            <a:r>
              <a:rPr sz="3950" spc="-5" dirty="0"/>
              <a:t>Casting</a:t>
            </a:r>
            <a:endParaRPr sz="3950"/>
          </a:p>
        </p:txBody>
      </p:sp>
      <p:sp>
        <p:nvSpPr>
          <p:cNvPr id="3" name="object 3"/>
          <p:cNvSpPr txBox="1"/>
          <p:nvPr/>
        </p:nvSpPr>
        <p:spPr>
          <a:xfrm>
            <a:off x="481647" y="920368"/>
            <a:ext cx="8152765" cy="48291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spc="5" dirty="0">
                <a:latin typeface="Carlito"/>
                <a:cs typeface="Carlito"/>
              </a:rPr>
              <a:t>-</a:t>
            </a:r>
            <a:r>
              <a:rPr sz="2750" spc="20" dirty="0">
                <a:latin typeface="Carlito"/>
                <a:cs typeface="Carlito"/>
              </a:rPr>
              <a:t> </a:t>
            </a:r>
            <a:r>
              <a:rPr sz="3200" spc="15" dirty="0">
                <a:solidFill>
                  <a:srgbClr val="B80000"/>
                </a:solidFill>
                <a:latin typeface="Carlito"/>
                <a:cs typeface="Carlito"/>
              </a:rPr>
              <a:t>Casting</a:t>
            </a:r>
            <a:r>
              <a:rPr sz="3200" spc="-145" dirty="0">
                <a:solidFill>
                  <a:srgbClr val="B80000"/>
                </a:solidFill>
                <a:latin typeface="Carlito"/>
                <a:cs typeface="Carlito"/>
              </a:rPr>
              <a:t> </a:t>
            </a:r>
            <a:r>
              <a:rPr sz="3200" spc="10" dirty="0">
                <a:solidFill>
                  <a:srgbClr val="B80000"/>
                </a:solidFill>
                <a:latin typeface="Carlito"/>
                <a:cs typeface="Carlito"/>
              </a:rPr>
              <a:t>does</a:t>
            </a:r>
            <a:r>
              <a:rPr sz="3200" spc="-40" dirty="0">
                <a:solidFill>
                  <a:srgbClr val="B80000"/>
                </a:solidFill>
                <a:latin typeface="Carlito"/>
                <a:cs typeface="Carlito"/>
              </a:rPr>
              <a:t> </a:t>
            </a:r>
            <a:r>
              <a:rPr sz="3200" spc="25" dirty="0">
                <a:solidFill>
                  <a:srgbClr val="B80000"/>
                </a:solidFill>
                <a:latin typeface="Carlito"/>
                <a:cs typeface="Carlito"/>
              </a:rPr>
              <a:t>not</a:t>
            </a:r>
            <a:r>
              <a:rPr sz="3200" spc="-85" dirty="0">
                <a:solidFill>
                  <a:srgbClr val="B80000"/>
                </a:solidFill>
                <a:latin typeface="Carlito"/>
                <a:cs typeface="Carlito"/>
              </a:rPr>
              <a:t> </a:t>
            </a:r>
            <a:r>
              <a:rPr sz="3200" spc="15" dirty="0">
                <a:solidFill>
                  <a:srgbClr val="B80000"/>
                </a:solidFill>
                <a:latin typeface="Carlito"/>
                <a:cs typeface="Carlito"/>
              </a:rPr>
              <a:t>change</a:t>
            </a:r>
            <a:r>
              <a:rPr sz="3200" spc="-155" dirty="0">
                <a:solidFill>
                  <a:srgbClr val="B80000"/>
                </a:solidFill>
                <a:latin typeface="Carlito"/>
                <a:cs typeface="Carlito"/>
              </a:rPr>
              <a:t> </a:t>
            </a:r>
            <a:r>
              <a:rPr sz="3200" spc="5" dirty="0">
                <a:solidFill>
                  <a:srgbClr val="B80000"/>
                </a:solidFill>
                <a:latin typeface="Carlito"/>
                <a:cs typeface="Carlito"/>
              </a:rPr>
              <a:t>the</a:t>
            </a:r>
            <a:r>
              <a:rPr sz="3200" spc="-85" dirty="0">
                <a:solidFill>
                  <a:srgbClr val="B80000"/>
                </a:solidFill>
                <a:latin typeface="Carlito"/>
                <a:cs typeface="Carlito"/>
              </a:rPr>
              <a:t> </a:t>
            </a:r>
            <a:r>
              <a:rPr sz="3200" spc="5" dirty="0">
                <a:solidFill>
                  <a:srgbClr val="B80000"/>
                </a:solidFill>
                <a:latin typeface="Carlito"/>
                <a:cs typeface="Carlito"/>
              </a:rPr>
              <a:t>variable</a:t>
            </a:r>
            <a:r>
              <a:rPr sz="3200" spc="-75" dirty="0">
                <a:solidFill>
                  <a:srgbClr val="B80000"/>
                </a:solidFill>
                <a:latin typeface="Carlito"/>
                <a:cs typeface="Carlito"/>
              </a:rPr>
              <a:t> </a:t>
            </a:r>
            <a:r>
              <a:rPr sz="3200" spc="15" dirty="0">
                <a:solidFill>
                  <a:srgbClr val="B80000"/>
                </a:solidFill>
                <a:latin typeface="Carlito"/>
                <a:cs typeface="Carlito"/>
              </a:rPr>
              <a:t>being</a:t>
            </a:r>
            <a:r>
              <a:rPr sz="3200" spc="-70" dirty="0">
                <a:solidFill>
                  <a:srgbClr val="B80000"/>
                </a:solidFill>
                <a:latin typeface="Carlito"/>
                <a:cs typeface="Carlito"/>
              </a:rPr>
              <a:t> </a:t>
            </a:r>
            <a:r>
              <a:rPr sz="3200" spc="5" dirty="0">
                <a:solidFill>
                  <a:srgbClr val="B80000"/>
                </a:solidFill>
                <a:latin typeface="Carlito"/>
                <a:cs typeface="Carlito"/>
              </a:rPr>
              <a:t>cast.</a:t>
            </a:r>
            <a:endParaRPr sz="32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850" dirty="0">
              <a:latin typeface="Carlito"/>
              <a:cs typeface="Carlito"/>
            </a:endParaRPr>
          </a:p>
          <a:p>
            <a:pPr marL="12700" marR="1053465">
              <a:lnSpc>
                <a:spcPct val="102299"/>
              </a:lnSpc>
            </a:pPr>
            <a:r>
              <a:rPr sz="2750" spc="-5" dirty="0">
                <a:latin typeface="Carlito"/>
                <a:cs typeface="Carlito"/>
              </a:rPr>
              <a:t>For </a:t>
            </a:r>
            <a:r>
              <a:rPr sz="2750" spc="-20" dirty="0">
                <a:latin typeface="Carlito"/>
                <a:cs typeface="Carlito"/>
              </a:rPr>
              <a:t>example, </a:t>
            </a:r>
            <a:r>
              <a:rPr sz="2750" b="1" spc="10" dirty="0">
                <a:solidFill>
                  <a:srgbClr val="2C13DE"/>
                </a:solidFill>
                <a:latin typeface="Carlito"/>
                <a:cs typeface="Carlito"/>
              </a:rPr>
              <a:t>d </a:t>
            </a:r>
            <a:r>
              <a:rPr sz="2750" spc="-15" dirty="0">
                <a:latin typeface="Carlito"/>
                <a:cs typeface="Carlito"/>
              </a:rPr>
              <a:t>is </a:t>
            </a:r>
            <a:r>
              <a:rPr sz="2750" spc="10" dirty="0">
                <a:solidFill>
                  <a:srgbClr val="2C13DE"/>
                </a:solidFill>
                <a:latin typeface="Carlito"/>
                <a:cs typeface="Carlito"/>
              </a:rPr>
              <a:t>not </a:t>
            </a:r>
            <a:r>
              <a:rPr sz="2750" dirty="0">
                <a:solidFill>
                  <a:srgbClr val="2C13DE"/>
                </a:solidFill>
                <a:latin typeface="Carlito"/>
                <a:cs typeface="Carlito"/>
              </a:rPr>
              <a:t>changed </a:t>
            </a:r>
            <a:r>
              <a:rPr sz="2750" spc="-5" dirty="0">
                <a:latin typeface="Carlito"/>
                <a:cs typeface="Carlito"/>
              </a:rPr>
              <a:t>after </a:t>
            </a:r>
            <a:r>
              <a:rPr sz="2750" spc="-10" dirty="0">
                <a:solidFill>
                  <a:srgbClr val="2C13DE"/>
                </a:solidFill>
                <a:latin typeface="Carlito"/>
                <a:cs typeface="Carlito"/>
              </a:rPr>
              <a:t>casting </a:t>
            </a:r>
            <a:r>
              <a:rPr sz="2750" spc="-10" dirty="0">
                <a:latin typeface="Carlito"/>
                <a:cs typeface="Carlito"/>
              </a:rPr>
              <a:t>in the  </a:t>
            </a:r>
            <a:r>
              <a:rPr sz="2750" spc="-15" dirty="0">
                <a:latin typeface="Carlito"/>
                <a:cs typeface="Carlito"/>
              </a:rPr>
              <a:t>following</a:t>
            </a:r>
            <a:r>
              <a:rPr sz="2750" spc="240" dirty="0">
                <a:latin typeface="Carlito"/>
                <a:cs typeface="Carlito"/>
              </a:rPr>
              <a:t> </a:t>
            </a:r>
            <a:r>
              <a:rPr sz="2750" spc="10" dirty="0">
                <a:latin typeface="Carlito"/>
                <a:cs typeface="Carlito"/>
              </a:rPr>
              <a:t>code:</a:t>
            </a:r>
            <a:endParaRPr sz="275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850" dirty="0">
              <a:latin typeface="Carlito"/>
              <a:cs typeface="Carlito"/>
            </a:endParaRPr>
          </a:p>
          <a:p>
            <a:pPr marL="127000">
              <a:lnSpc>
                <a:spcPct val="100000"/>
              </a:lnSpc>
            </a:pPr>
            <a:r>
              <a:rPr sz="3200" b="1" spc="10" dirty="0">
                <a:latin typeface="Carlito"/>
                <a:cs typeface="Carlito"/>
              </a:rPr>
              <a:t>double </a:t>
            </a:r>
            <a:r>
              <a:rPr sz="3200" spc="15" dirty="0">
                <a:latin typeface="Carlito"/>
                <a:cs typeface="Carlito"/>
              </a:rPr>
              <a:t>d </a:t>
            </a:r>
            <a:r>
              <a:rPr sz="3200" spc="10" dirty="0">
                <a:latin typeface="Carlito"/>
                <a:cs typeface="Carlito"/>
              </a:rPr>
              <a:t>=</a:t>
            </a:r>
            <a:r>
              <a:rPr sz="3200" spc="-165" dirty="0">
                <a:latin typeface="Carlito"/>
                <a:cs typeface="Carlito"/>
              </a:rPr>
              <a:t> </a:t>
            </a:r>
            <a:r>
              <a:rPr sz="3200" spc="15" dirty="0">
                <a:latin typeface="Carlito"/>
                <a:cs typeface="Carlito"/>
              </a:rPr>
              <a:t>4.5;</a:t>
            </a:r>
            <a:endParaRPr sz="3200" dirty="0">
              <a:latin typeface="Carlito"/>
              <a:cs typeface="Carlito"/>
            </a:endParaRPr>
          </a:p>
          <a:p>
            <a:pPr marL="127000">
              <a:lnSpc>
                <a:spcPct val="100000"/>
              </a:lnSpc>
              <a:spcBef>
                <a:spcPts val="815"/>
              </a:spcBef>
              <a:tabLst>
                <a:tab pos="2527300" algn="l"/>
              </a:tabLst>
            </a:pPr>
            <a:r>
              <a:rPr sz="3200" spc="20" dirty="0">
                <a:latin typeface="Carlito"/>
                <a:cs typeface="Carlito"/>
              </a:rPr>
              <a:t>int </a:t>
            </a:r>
            <a:r>
              <a:rPr sz="3200" spc="5" dirty="0">
                <a:latin typeface="Carlito"/>
                <a:cs typeface="Carlito"/>
              </a:rPr>
              <a:t>j </a:t>
            </a:r>
            <a:r>
              <a:rPr sz="3200" spc="10" dirty="0">
                <a:latin typeface="Carlito"/>
                <a:cs typeface="Carlito"/>
              </a:rPr>
              <a:t>=</a:t>
            </a:r>
            <a:r>
              <a:rPr sz="3200" spc="-110" dirty="0">
                <a:latin typeface="Carlito"/>
                <a:cs typeface="Carlito"/>
              </a:rPr>
              <a:t> </a:t>
            </a:r>
            <a:r>
              <a:rPr sz="3200" spc="10" dirty="0">
                <a:latin typeface="Carlito"/>
                <a:cs typeface="Carlito"/>
              </a:rPr>
              <a:t>(int)</a:t>
            </a:r>
            <a:r>
              <a:rPr sz="3200" spc="-50" dirty="0">
                <a:latin typeface="Carlito"/>
                <a:cs typeface="Carlito"/>
              </a:rPr>
              <a:t> </a:t>
            </a:r>
            <a:r>
              <a:rPr sz="3200" spc="20" dirty="0">
                <a:latin typeface="Carlito"/>
                <a:cs typeface="Carlito"/>
              </a:rPr>
              <a:t>d;	</a:t>
            </a:r>
            <a:r>
              <a:rPr sz="3200" spc="15" dirty="0">
                <a:latin typeface="Carlito"/>
                <a:cs typeface="Carlito"/>
              </a:rPr>
              <a:t>//C-type</a:t>
            </a:r>
            <a:r>
              <a:rPr sz="3200" spc="-85" dirty="0">
                <a:latin typeface="Carlito"/>
                <a:cs typeface="Carlito"/>
              </a:rPr>
              <a:t> </a:t>
            </a:r>
            <a:r>
              <a:rPr sz="3200" spc="15" dirty="0">
                <a:latin typeface="Carlito"/>
                <a:cs typeface="Carlito"/>
              </a:rPr>
              <a:t>casting</a:t>
            </a:r>
            <a:endParaRPr sz="3200" dirty="0">
              <a:latin typeface="Carlito"/>
              <a:cs typeface="Carlito"/>
            </a:endParaRPr>
          </a:p>
          <a:p>
            <a:pPr marL="127000" marR="468630">
              <a:lnSpc>
                <a:spcPts val="4660"/>
              </a:lnSpc>
              <a:spcBef>
                <a:spcPts val="215"/>
              </a:spcBef>
              <a:tabLst>
                <a:tab pos="4549140" algn="l"/>
              </a:tabLst>
            </a:pPr>
            <a:r>
              <a:rPr sz="3200" b="1" spc="20" dirty="0">
                <a:latin typeface="Carlito"/>
                <a:cs typeface="Carlito"/>
              </a:rPr>
              <a:t>int </a:t>
            </a:r>
            <a:r>
              <a:rPr sz="3200" spc="5" dirty="0">
                <a:latin typeface="Carlito"/>
                <a:cs typeface="Carlito"/>
              </a:rPr>
              <a:t>i</a:t>
            </a:r>
            <a:r>
              <a:rPr sz="3200" spc="-85" dirty="0">
                <a:latin typeface="Carlito"/>
                <a:cs typeface="Carlito"/>
              </a:rPr>
              <a:t> </a:t>
            </a:r>
            <a:r>
              <a:rPr sz="3200" spc="10" dirty="0">
                <a:latin typeface="Carlito"/>
                <a:cs typeface="Carlito"/>
              </a:rPr>
              <a:t>= </a:t>
            </a:r>
            <a:r>
              <a:rPr sz="3200" b="1" dirty="0">
                <a:latin typeface="Carlito"/>
                <a:cs typeface="Carlito"/>
              </a:rPr>
              <a:t>static_cast</a:t>
            </a:r>
            <a:r>
              <a:rPr sz="3200" dirty="0">
                <a:latin typeface="Carlito"/>
                <a:cs typeface="Carlito"/>
              </a:rPr>
              <a:t>&lt;</a:t>
            </a:r>
            <a:r>
              <a:rPr sz="3200" b="1" dirty="0">
                <a:latin typeface="Carlito"/>
                <a:cs typeface="Carlito"/>
              </a:rPr>
              <a:t>int</a:t>
            </a:r>
            <a:r>
              <a:rPr sz="3200" dirty="0">
                <a:latin typeface="Carlito"/>
                <a:cs typeface="Carlito"/>
              </a:rPr>
              <a:t>&gt;(d);	</a:t>
            </a:r>
            <a:r>
              <a:rPr sz="3200" spc="20" dirty="0">
                <a:latin typeface="Carlito"/>
                <a:cs typeface="Carlito"/>
              </a:rPr>
              <a:t>// </a:t>
            </a:r>
            <a:r>
              <a:rPr sz="3200" spc="15" dirty="0">
                <a:latin typeface="Carlito"/>
                <a:cs typeface="Carlito"/>
              </a:rPr>
              <a:t>d </a:t>
            </a:r>
            <a:r>
              <a:rPr sz="3200" spc="5" dirty="0">
                <a:latin typeface="Carlito"/>
                <a:cs typeface="Carlito"/>
              </a:rPr>
              <a:t>is </a:t>
            </a:r>
            <a:r>
              <a:rPr sz="3200" spc="25" dirty="0">
                <a:latin typeface="Carlito"/>
                <a:cs typeface="Carlito"/>
              </a:rPr>
              <a:t>not</a:t>
            </a:r>
            <a:r>
              <a:rPr sz="3200" spc="-280" dirty="0">
                <a:latin typeface="Carlito"/>
                <a:cs typeface="Carlito"/>
              </a:rPr>
              <a:t> </a:t>
            </a:r>
            <a:r>
              <a:rPr sz="3200" spc="10" dirty="0">
                <a:latin typeface="Carlito"/>
                <a:cs typeface="Carlito"/>
              </a:rPr>
              <a:t>changed  </a:t>
            </a:r>
            <a:r>
              <a:rPr sz="3200" spc="-5" dirty="0">
                <a:latin typeface="Carlito"/>
                <a:cs typeface="Carlito"/>
              </a:rPr>
              <a:t>cout&lt;&lt;j&lt;&lt;“</a:t>
            </a:r>
            <a:r>
              <a:rPr sz="3200" spc="1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“&lt;&lt;d;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838200"/>
            <a:ext cx="9067800" cy="47625"/>
          </a:xfrm>
          <a:custGeom>
            <a:avLst/>
            <a:gdLst/>
            <a:ahLst/>
            <a:cxnLst/>
            <a:rect l="l" t="t" r="r" b="b"/>
            <a:pathLst>
              <a:path w="9067800" h="47625">
                <a:moveTo>
                  <a:pt x="9067800" y="0"/>
                </a:moveTo>
                <a:lnTo>
                  <a:pt x="0" y="0"/>
                </a:lnTo>
                <a:lnTo>
                  <a:pt x="0" y="47625"/>
                </a:lnTo>
                <a:lnTo>
                  <a:pt x="9067800" y="47625"/>
                </a:lnTo>
                <a:lnTo>
                  <a:pt x="9067800" y="0"/>
                </a:lnTo>
                <a:close/>
              </a:path>
            </a:pathLst>
          </a:custGeom>
          <a:solidFill>
            <a:srgbClr val="17375E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4152" y="1074991"/>
            <a:ext cx="8733790" cy="3549015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356235" marR="5080" indent="-343535">
              <a:lnSpc>
                <a:spcPts val="3829"/>
              </a:lnSpc>
              <a:spcBef>
                <a:spcPts val="26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15" dirty="0">
                <a:latin typeface="Carlito"/>
                <a:cs typeface="Carlito"/>
              </a:rPr>
              <a:t>A </a:t>
            </a:r>
            <a:r>
              <a:rPr sz="3200" spc="10" dirty="0">
                <a:latin typeface="Carlito"/>
                <a:cs typeface="Carlito"/>
              </a:rPr>
              <a:t>"</a:t>
            </a:r>
            <a:r>
              <a:rPr sz="3200" b="1" spc="10" dirty="0">
                <a:solidFill>
                  <a:srgbClr val="B80000"/>
                </a:solidFill>
                <a:latin typeface="Carlito"/>
                <a:cs typeface="Carlito"/>
              </a:rPr>
              <a:t>widening</a:t>
            </a:r>
            <a:r>
              <a:rPr sz="3200" spc="10" dirty="0">
                <a:latin typeface="Carlito"/>
                <a:cs typeface="Carlito"/>
              </a:rPr>
              <a:t>" </a:t>
            </a:r>
            <a:r>
              <a:rPr sz="3200" spc="15" dirty="0">
                <a:latin typeface="Carlito"/>
                <a:cs typeface="Carlito"/>
              </a:rPr>
              <a:t>cast </a:t>
            </a:r>
            <a:r>
              <a:rPr sz="3200" spc="5" dirty="0">
                <a:latin typeface="Carlito"/>
                <a:cs typeface="Carlito"/>
              </a:rPr>
              <a:t>is </a:t>
            </a:r>
            <a:r>
              <a:rPr sz="3200" spc="10" dirty="0">
                <a:latin typeface="Carlito"/>
                <a:cs typeface="Carlito"/>
              </a:rPr>
              <a:t>a </a:t>
            </a:r>
            <a:r>
              <a:rPr sz="3200" spc="15" dirty="0">
                <a:latin typeface="Carlito"/>
                <a:cs typeface="Carlito"/>
              </a:rPr>
              <a:t>cast </a:t>
            </a:r>
            <a:r>
              <a:rPr sz="3200" spc="-5" dirty="0">
                <a:latin typeface="Carlito"/>
                <a:cs typeface="Carlito"/>
              </a:rPr>
              <a:t>from </a:t>
            </a:r>
            <a:r>
              <a:rPr sz="3200" spc="25" dirty="0">
                <a:latin typeface="Carlito"/>
                <a:cs typeface="Carlito"/>
              </a:rPr>
              <a:t>one </a:t>
            </a:r>
            <a:r>
              <a:rPr sz="3200" dirty="0">
                <a:latin typeface="Carlito"/>
                <a:cs typeface="Carlito"/>
              </a:rPr>
              <a:t>type </a:t>
            </a:r>
            <a:r>
              <a:rPr sz="3200" spc="-5" dirty="0">
                <a:latin typeface="Carlito"/>
                <a:cs typeface="Carlito"/>
              </a:rPr>
              <a:t>to  </a:t>
            </a:r>
            <a:r>
              <a:rPr sz="3200" spc="-25" dirty="0">
                <a:latin typeface="Carlito"/>
                <a:cs typeface="Carlito"/>
              </a:rPr>
              <a:t>another,</a:t>
            </a:r>
            <a:r>
              <a:rPr sz="3200" spc="-114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where</a:t>
            </a:r>
            <a:r>
              <a:rPr sz="3200" spc="-80" dirty="0">
                <a:latin typeface="Carlito"/>
                <a:cs typeface="Carlito"/>
              </a:rPr>
              <a:t> </a:t>
            </a:r>
            <a:r>
              <a:rPr sz="3200" spc="5" dirty="0">
                <a:latin typeface="Carlito"/>
                <a:cs typeface="Carlito"/>
              </a:rPr>
              <a:t>the</a:t>
            </a:r>
            <a:r>
              <a:rPr sz="3200" spc="-15" dirty="0">
                <a:latin typeface="Carlito"/>
                <a:cs typeface="Carlito"/>
              </a:rPr>
              <a:t> </a:t>
            </a:r>
            <a:r>
              <a:rPr sz="3200" spc="15" dirty="0">
                <a:latin typeface="Carlito"/>
                <a:cs typeface="Carlito"/>
              </a:rPr>
              <a:t>"</a:t>
            </a:r>
            <a:r>
              <a:rPr sz="3200" b="1" spc="15" dirty="0">
                <a:solidFill>
                  <a:srgbClr val="2C13DE"/>
                </a:solidFill>
                <a:latin typeface="Carlito"/>
                <a:cs typeface="Carlito"/>
              </a:rPr>
              <a:t>destination</a:t>
            </a:r>
            <a:r>
              <a:rPr sz="3200" spc="15" dirty="0">
                <a:latin typeface="Carlito"/>
                <a:cs typeface="Carlito"/>
              </a:rPr>
              <a:t>"</a:t>
            </a:r>
            <a:r>
              <a:rPr sz="3200" spc="-22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type</a:t>
            </a:r>
            <a:r>
              <a:rPr sz="3200" spc="-10" dirty="0">
                <a:latin typeface="Carlito"/>
                <a:cs typeface="Carlito"/>
              </a:rPr>
              <a:t> </a:t>
            </a:r>
            <a:r>
              <a:rPr sz="3200" spc="30" dirty="0">
                <a:latin typeface="Carlito"/>
                <a:cs typeface="Carlito"/>
              </a:rPr>
              <a:t>has</a:t>
            </a:r>
            <a:r>
              <a:rPr sz="3200" spc="-120" dirty="0">
                <a:latin typeface="Carlito"/>
                <a:cs typeface="Carlito"/>
              </a:rPr>
              <a:t> </a:t>
            </a:r>
            <a:r>
              <a:rPr sz="3200" spc="10" dirty="0">
                <a:latin typeface="Carlito"/>
                <a:cs typeface="Carlito"/>
              </a:rPr>
              <a:t>a</a:t>
            </a:r>
            <a:r>
              <a:rPr sz="3200" spc="-5" dirty="0">
                <a:latin typeface="Carlito"/>
                <a:cs typeface="Carlito"/>
              </a:rPr>
              <a:t> </a:t>
            </a:r>
            <a:r>
              <a:rPr sz="3200" b="1" spc="5" dirty="0">
                <a:solidFill>
                  <a:srgbClr val="008000"/>
                </a:solidFill>
                <a:latin typeface="Carlito"/>
                <a:cs typeface="Carlito"/>
              </a:rPr>
              <a:t>larger  </a:t>
            </a:r>
            <a:r>
              <a:rPr sz="3200" b="1" spc="-20" dirty="0">
                <a:solidFill>
                  <a:srgbClr val="008000"/>
                </a:solidFill>
                <a:latin typeface="Carlito"/>
                <a:cs typeface="Carlito"/>
              </a:rPr>
              <a:t>range </a:t>
            </a:r>
            <a:r>
              <a:rPr sz="3200" spc="20" dirty="0">
                <a:latin typeface="Carlito"/>
                <a:cs typeface="Carlito"/>
              </a:rPr>
              <a:t>or </a:t>
            </a:r>
            <a:r>
              <a:rPr sz="3200" b="1" spc="15" dirty="0">
                <a:solidFill>
                  <a:srgbClr val="008000"/>
                </a:solidFill>
                <a:latin typeface="Carlito"/>
                <a:cs typeface="Carlito"/>
              </a:rPr>
              <a:t>precision </a:t>
            </a:r>
            <a:r>
              <a:rPr sz="3200" spc="15" dirty="0">
                <a:latin typeface="Carlito"/>
                <a:cs typeface="Carlito"/>
              </a:rPr>
              <a:t>than </a:t>
            </a:r>
            <a:r>
              <a:rPr sz="3200" spc="5" dirty="0">
                <a:latin typeface="Carlito"/>
                <a:cs typeface="Carlito"/>
              </a:rPr>
              <a:t>the</a:t>
            </a:r>
            <a:r>
              <a:rPr sz="3200" spc="-420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"</a:t>
            </a:r>
            <a:r>
              <a:rPr sz="3200" b="1" spc="-5" dirty="0">
                <a:solidFill>
                  <a:srgbClr val="2C13DE"/>
                </a:solidFill>
                <a:latin typeface="Carlito"/>
                <a:cs typeface="Carlito"/>
              </a:rPr>
              <a:t>source</a:t>
            </a:r>
            <a:r>
              <a:rPr sz="3200" spc="-5" dirty="0">
                <a:latin typeface="Carlito"/>
                <a:cs typeface="Carlito"/>
              </a:rPr>
              <a:t>“</a:t>
            </a:r>
            <a:endParaRPr sz="3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800">
              <a:latin typeface="Carlito"/>
              <a:cs typeface="Carlito"/>
            </a:endParaRPr>
          </a:p>
          <a:p>
            <a:pPr marL="336550">
              <a:lnSpc>
                <a:spcPct val="100000"/>
              </a:lnSpc>
            </a:pPr>
            <a:r>
              <a:rPr sz="2750" spc="-5" dirty="0">
                <a:latin typeface="Carlito"/>
                <a:cs typeface="Carlito"/>
              </a:rPr>
              <a:t>Example:</a:t>
            </a:r>
            <a:endParaRPr sz="2750">
              <a:latin typeface="Carlito"/>
              <a:cs typeface="Carlito"/>
            </a:endParaRPr>
          </a:p>
          <a:p>
            <a:pPr marL="2005330" marR="4937760">
              <a:lnSpc>
                <a:spcPct val="122900"/>
              </a:lnSpc>
              <a:tabLst>
                <a:tab pos="2548890" algn="l"/>
              </a:tabLst>
            </a:pPr>
            <a:r>
              <a:rPr sz="2750" spc="-15" dirty="0">
                <a:latin typeface="Carlito"/>
                <a:cs typeface="Carlito"/>
              </a:rPr>
              <a:t>int	</a:t>
            </a:r>
            <a:r>
              <a:rPr sz="2750" spc="5" dirty="0">
                <a:latin typeface="Carlito"/>
                <a:cs typeface="Carlito"/>
              </a:rPr>
              <a:t>i </a:t>
            </a:r>
            <a:r>
              <a:rPr sz="2750" spc="10" dirty="0">
                <a:latin typeface="Carlito"/>
                <a:cs typeface="Carlito"/>
              </a:rPr>
              <a:t>= </a:t>
            </a:r>
            <a:r>
              <a:rPr sz="2750" spc="15" dirty="0">
                <a:latin typeface="Carlito"/>
                <a:cs typeface="Carlito"/>
              </a:rPr>
              <a:t>4;  </a:t>
            </a:r>
            <a:r>
              <a:rPr sz="2750" spc="-5" dirty="0">
                <a:latin typeface="Carlito"/>
                <a:cs typeface="Carlito"/>
              </a:rPr>
              <a:t>double </a:t>
            </a:r>
            <a:r>
              <a:rPr sz="2750" spc="15" dirty="0">
                <a:latin typeface="Carlito"/>
                <a:cs typeface="Carlito"/>
              </a:rPr>
              <a:t>d </a:t>
            </a:r>
            <a:r>
              <a:rPr sz="2750" spc="10" dirty="0">
                <a:latin typeface="Carlito"/>
                <a:cs typeface="Carlito"/>
              </a:rPr>
              <a:t>=</a:t>
            </a:r>
            <a:r>
              <a:rPr sz="2750" spc="110" dirty="0">
                <a:latin typeface="Carlito"/>
                <a:cs typeface="Carlito"/>
              </a:rPr>
              <a:t> </a:t>
            </a:r>
            <a:r>
              <a:rPr sz="2750" spc="-15" dirty="0">
                <a:latin typeface="Carlito"/>
                <a:cs typeface="Carlito"/>
              </a:rPr>
              <a:t>i;</a:t>
            </a:r>
            <a:endParaRPr sz="275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914400"/>
            <a:ext cx="9067800" cy="47625"/>
          </a:xfrm>
          <a:custGeom>
            <a:avLst/>
            <a:gdLst/>
            <a:ahLst/>
            <a:cxnLst/>
            <a:rect l="l" t="t" r="r" b="b"/>
            <a:pathLst>
              <a:path w="9067800" h="47625">
                <a:moveTo>
                  <a:pt x="9067800" y="0"/>
                </a:moveTo>
                <a:lnTo>
                  <a:pt x="0" y="0"/>
                </a:lnTo>
                <a:lnTo>
                  <a:pt x="0" y="47625"/>
                </a:lnTo>
                <a:lnTo>
                  <a:pt x="9067800" y="47625"/>
                </a:lnTo>
                <a:lnTo>
                  <a:pt x="9067800" y="0"/>
                </a:lnTo>
                <a:close/>
              </a:path>
            </a:pathLst>
          </a:custGeom>
          <a:solidFill>
            <a:srgbClr val="1737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741804" y="180086"/>
            <a:ext cx="457581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5" dirty="0"/>
              <a:t>Widening </a:t>
            </a:r>
            <a:r>
              <a:rPr sz="3950" spc="15" dirty="0"/>
              <a:t>type</a:t>
            </a:r>
            <a:r>
              <a:rPr sz="3950" spc="75" dirty="0"/>
              <a:t> </a:t>
            </a:r>
            <a:r>
              <a:rPr sz="3950" spc="-10" dirty="0"/>
              <a:t>casting</a:t>
            </a:r>
            <a:endParaRPr sz="395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4152" y="1026794"/>
            <a:ext cx="7765415" cy="4665345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356235" marR="5080" indent="-343535" algn="just">
              <a:lnSpc>
                <a:spcPts val="3460"/>
              </a:lnSpc>
              <a:spcBef>
                <a:spcPts val="560"/>
              </a:spcBef>
              <a:buFont typeface="Arial"/>
              <a:buChar char="•"/>
              <a:tabLst>
                <a:tab pos="356235" algn="l"/>
              </a:tabLst>
            </a:pPr>
            <a:r>
              <a:rPr sz="3200" spc="15" dirty="0">
                <a:latin typeface="Carlito"/>
                <a:cs typeface="Carlito"/>
              </a:rPr>
              <a:t>A </a:t>
            </a:r>
            <a:r>
              <a:rPr sz="3200" spc="-5" dirty="0">
                <a:latin typeface="Carlito"/>
                <a:cs typeface="Carlito"/>
              </a:rPr>
              <a:t>“</a:t>
            </a:r>
            <a:r>
              <a:rPr sz="3200" b="1" spc="-5" dirty="0">
                <a:solidFill>
                  <a:srgbClr val="B80000"/>
                </a:solidFill>
                <a:latin typeface="Carlito"/>
                <a:cs typeface="Carlito"/>
              </a:rPr>
              <a:t>narrowing</a:t>
            </a:r>
            <a:r>
              <a:rPr sz="3200" spc="-5" dirty="0">
                <a:latin typeface="Carlito"/>
                <a:cs typeface="Carlito"/>
              </a:rPr>
              <a:t>" </a:t>
            </a:r>
            <a:r>
              <a:rPr sz="3200" spc="10" dirty="0">
                <a:latin typeface="Carlito"/>
                <a:cs typeface="Carlito"/>
              </a:rPr>
              <a:t>cast </a:t>
            </a:r>
            <a:r>
              <a:rPr sz="3200" spc="5" dirty="0">
                <a:latin typeface="Carlito"/>
                <a:cs typeface="Carlito"/>
              </a:rPr>
              <a:t>is </a:t>
            </a:r>
            <a:r>
              <a:rPr sz="3200" spc="10" dirty="0">
                <a:latin typeface="Carlito"/>
                <a:cs typeface="Carlito"/>
              </a:rPr>
              <a:t>a cast </a:t>
            </a:r>
            <a:r>
              <a:rPr sz="3200" spc="-10" dirty="0">
                <a:latin typeface="Carlito"/>
                <a:cs typeface="Carlito"/>
              </a:rPr>
              <a:t>from </a:t>
            </a:r>
            <a:r>
              <a:rPr sz="3200" spc="25" dirty="0">
                <a:latin typeface="Carlito"/>
                <a:cs typeface="Carlito"/>
              </a:rPr>
              <a:t>one</a:t>
            </a:r>
            <a:r>
              <a:rPr sz="3200" spc="-525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type to  </a:t>
            </a:r>
            <a:r>
              <a:rPr sz="3200" spc="-25" dirty="0">
                <a:latin typeface="Carlito"/>
                <a:cs typeface="Carlito"/>
              </a:rPr>
              <a:t>another, </a:t>
            </a:r>
            <a:r>
              <a:rPr sz="3200" spc="-5" dirty="0">
                <a:latin typeface="Carlito"/>
                <a:cs typeface="Carlito"/>
              </a:rPr>
              <a:t>where </a:t>
            </a:r>
            <a:r>
              <a:rPr sz="3200" spc="5" dirty="0">
                <a:latin typeface="Carlito"/>
                <a:cs typeface="Carlito"/>
              </a:rPr>
              <a:t>the </a:t>
            </a:r>
            <a:r>
              <a:rPr sz="3200" spc="15" dirty="0">
                <a:latin typeface="Carlito"/>
                <a:cs typeface="Carlito"/>
              </a:rPr>
              <a:t>"</a:t>
            </a:r>
            <a:r>
              <a:rPr sz="3200" b="1" spc="15" dirty="0">
                <a:solidFill>
                  <a:srgbClr val="2C13DE"/>
                </a:solidFill>
                <a:latin typeface="Carlito"/>
                <a:cs typeface="Carlito"/>
              </a:rPr>
              <a:t>destination</a:t>
            </a:r>
            <a:r>
              <a:rPr sz="3200" spc="15" dirty="0">
                <a:latin typeface="Carlito"/>
                <a:cs typeface="Carlito"/>
              </a:rPr>
              <a:t>" </a:t>
            </a:r>
            <a:r>
              <a:rPr sz="3200" dirty="0">
                <a:latin typeface="Carlito"/>
                <a:cs typeface="Carlito"/>
              </a:rPr>
              <a:t>type </a:t>
            </a:r>
            <a:r>
              <a:rPr sz="3200" spc="30" dirty="0">
                <a:latin typeface="Carlito"/>
                <a:cs typeface="Carlito"/>
              </a:rPr>
              <a:t>has </a:t>
            </a:r>
            <a:r>
              <a:rPr sz="3200" spc="10" dirty="0">
                <a:latin typeface="Carlito"/>
                <a:cs typeface="Carlito"/>
              </a:rPr>
              <a:t>a </a:t>
            </a:r>
            <a:r>
              <a:rPr sz="3200" spc="10" dirty="0">
                <a:solidFill>
                  <a:srgbClr val="008000"/>
                </a:solidFill>
                <a:latin typeface="Carlito"/>
                <a:cs typeface="Carlito"/>
              </a:rPr>
              <a:t> </a:t>
            </a:r>
            <a:r>
              <a:rPr sz="3200" b="1" spc="15" dirty="0">
                <a:solidFill>
                  <a:srgbClr val="008000"/>
                </a:solidFill>
                <a:latin typeface="Carlito"/>
                <a:cs typeface="Carlito"/>
              </a:rPr>
              <a:t>smaller </a:t>
            </a:r>
            <a:r>
              <a:rPr sz="3200" b="1" spc="-20" dirty="0">
                <a:solidFill>
                  <a:srgbClr val="008000"/>
                </a:solidFill>
                <a:latin typeface="Carlito"/>
                <a:cs typeface="Carlito"/>
              </a:rPr>
              <a:t>range </a:t>
            </a:r>
            <a:r>
              <a:rPr sz="3200" spc="20" dirty="0">
                <a:latin typeface="Carlito"/>
                <a:cs typeface="Carlito"/>
              </a:rPr>
              <a:t>or </a:t>
            </a:r>
            <a:r>
              <a:rPr sz="3200" b="1" spc="10" dirty="0">
                <a:solidFill>
                  <a:srgbClr val="008000"/>
                </a:solidFill>
                <a:latin typeface="Carlito"/>
                <a:cs typeface="Carlito"/>
              </a:rPr>
              <a:t>precision</a:t>
            </a:r>
            <a:r>
              <a:rPr sz="3200" b="1" spc="-545" dirty="0">
                <a:solidFill>
                  <a:srgbClr val="008000"/>
                </a:solidFill>
                <a:latin typeface="Carlito"/>
                <a:cs typeface="Carlito"/>
              </a:rPr>
              <a:t> </a:t>
            </a:r>
            <a:r>
              <a:rPr sz="3200" spc="15" dirty="0">
                <a:latin typeface="Carlito"/>
                <a:cs typeface="Carlito"/>
              </a:rPr>
              <a:t>than </a:t>
            </a:r>
            <a:r>
              <a:rPr sz="3200" spc="10" dirty="0">
                <a:latin typeface="Carlito"/>
                <a:cs typeface="Carlito"/>
              </a:rPr>
              <a:t>the </a:t>
            </a:r>
            <a:r>
              <a:rPr sz="3200" spc="-5" dirty="0">
                <a:latin typeface="Carlito"/>
                <a:cs typeface="Carlito"/>
              </a:rPr>
              <a:t>"</a:t>
            </a:r>
            <a:r>
              <a:rPr sz="3200" b="1" spc="-5" dirty="0">
                <a:solidFill>
                  <a:srgbClr val="2C13DE"/>
                </a:solidFill>
                <a:latin typeface="Carlito"/>
                <a:cs typeface="Carlito"/>
              </a:rPr>
              <a:t>source</a:t>
            </a:r>
            <a:r>
              <a:rPr sz="3200" spc="-5" dirty="0">
                <a:latin typeface="Carlito"/>
                <a:cs typeface="Carlito"/>
              </a:rPr>
              <a:t>“</a:t>
            </a:r>
            <a:endParaRPr sz="3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300">
              <a:latin typeface="Carlito"/>
              <a:cs typeface="Carlito"/>
            </a:endParaRPr>
          </a:p>
          <a:p>
            <a:pPr marL="365760">
              <a:lnSpc>
                <a:spcPts val="3225"/>
              </a:lnSpc>
            </a:pPr>
            <a:r>
              <a:rPr sz="2750" spc="-10" dirty="0">
                <a:latin typeface="Carlito"/>
                <a:cs typeface="Carlito"/>
              </a:rPr>
              <a:t>Example:</a:t>
            </a:r>
            <a:endParaRPr sz="2750">
              <a:latin typeface="Carlito"/>
              <a:cs typeface="Carlito"/>
            </a:endParaRPr>
          </a:p>
          <a:p>
            <a:pPr marL="1919605" marR="2752725">
              <a:lnSpc>
                <a:spcPts val="3080"/>
              </a:lnSpc>
              <a:spcBef>
                <a:spcPts val="215"/>
              </a:spcBef>
            </a:pPr>
            <a:r>
              <a:rPr sz="2750" b="1" spc="15" dirty="0">
                <a:latin typeface="Carlito"/>
                <a:cs typeface="Carlito"/>
              </a:rPr>
              <a:t>double </a:t>
            </a:r>
            <a:r>
              <a:rPr sz="2750" spc="15" dirty="0">
                <a:latin typeface="Carlito"/>
                <a:cs typeface="Carlito"/>
              </a:rPr>
              <a:t>d </a:t>
            </a:r>
            <a:r>
              <a:rPr sz="2750" spc="10" dirty="0">
                <a:latin typeface="Carlito"/>
                <a:cs typeface="Carlito"/>
              </a:rPr>
              <a:t>= </a:t>
            </a:r>
            <a:r>
              <a:rPr sz="2750" spc="15" dirty="0">
                <a:latin typeface="Carlito"/>
                <a:cs typeface="Carlito"/>
              </a:rPr>
              <a:t>787994.5;  </a:t>
            </a:r>
            <a:r>
              <a:rPr sz="2750" spc="-15" dirty="0">
                <a:latin typeface="Carlito"/>
                <a:cs typeface="Carlito"/>
              </a:rPr>
              <a:t>int </a:t>
            </a:r>
            <a:r>
              <a:rPr sz="2750" spc="5" dirty="0">
                <a:latin typeface="Carlito"/>
                <a:cs typeface="Carlito"/>
              </a:rPr>
              <a:t>j </a:t>
            </a:r>
            <a:r>
              <a:rPr sz="2750" spc="10" dirty="0">
                <a:latin typeface="Carlito"/>
                <a:cs typeface="Carlito"/>
              </a:rPr>
              <a:t>= </a:t>
            </a:r>
            <a:r>
              <a:rPr sz="2750" spc="-15" dirty="0">
                <a:latin typeface="Carlito"/>
                <a:cs typeface="Carlito"/>
              </a:rPr>
              <a:t>(int)</a:t>
            </a:r>
            <a:r>
              <a:rPr sz="2750" spc="254" dirty="0">
                <a:latin typeface="Carlito"/>
                <a:cs typeface="Carlito"/>
              </a:rPr>
              <a:t> </a:t>
            </a:r>
            <a:r>
              <a:rPr sz="2750" spc="-10" dirty="0">
                <a:latin typeface="Carlito"/>
                <a:cs typeface="Carlito"/>
              </a:rPr>
              <a:t>d;</a:t>
            </a:r>
            <a:endParaRPr sz="275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50">
              <a:latin typeface="Carlito"/>
              <a:cs typeface="Carlito"/>
            </a:endParaRPr>
          </a:p>
          <a:p>
            <a:pPr marL="1843405">
              <a:lnSpc>
                <a:spcPct val="100000"/>
              </a:lnSpc>
            </a:pPr>
            <a:r>
              <a:rPr sz="2750" spc="-5" dirty="0">
                <a:latin typeface="Carlito"/>
                <a:cs typeface="Carlito"/>
              </a:rPr>
              <a:t>//</a:t>
            </a:r>
            <a:r>
              <a:rPr sz="2750" spc="25" dirty="0">
                <a:latin typeface="Carlito"/>
                <a:cs typeface="Carlito"/>
              </a:rPr>
              <a:t> or</a:t>
            </a:r>
            <a:endParaRPr sz="275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250">
              <a:latin typeface="Carlito"/>
              <a:cs typeface="Carlito"/>
            </a:endParaRPr>
          </a:p>
          <a:p>
            <a:pPr marL="1843405">
              <a:lnSpc>
                <a:spcPct val="100000"/>
              </a:lnSpc>
            </a:pPr>
            <a:r>
              <a:rPr sz="2750" b="1" spc="10" dirty="0">
                <a:latin typeface="Carlito"/>
                <a:cs typeface="Carlito"/>
              </a:rPr>
              <a:t>int </a:t>
            </a:r>
            <a:r>
              <a:rPr sz="2750" spc="5" dirty="0">
                <a:latin typeface="Carlito"/>
                <a:cs typeface="Carlito"/>
              </a:rPr>
              <a:t>i </a:t>
            </a:r>
            <a:r>
              <a:rPr sz="2750" spc="10" dirty="0">
                <a:latin typeface="Carlito"/>
                <a:cs typeface="Carlito"/>
              </a:rPr>
              <a:t>=</a:t>
            </a:r>
            <a:r>
              <a:rPr sz="2750" spc="5" dirty="0">
                <a:latin typeface="Carlito"/>
                <a:cs typeface="Carlito"/>
              </a:rPr>
              <a:t> </a:t>
            </a:r>
            <a:r>
              <a:rPr sz="2750" b="1" spc="-5" dirty="0">
                <a:latin typeface="Carlito"/>
                <a:cs typeface="Carlito"/>
              </a:rPr>
              <a:t>static_cast</a:t>
            </a:r>
            <a:r>
              <a:rPr sz="2750" spc="-5" dirty="0">
                <a:latin typeface="Carlito"/>
                <a:cs typeface="Carlito"/>
              </a:rPr>
              <a:t>&lt;</a:t>
            </a:r>
            <a:r>
              <a:rPr sz="2750" b="1" spc="-5" dirty="0">
                <a:latin typeface="Carlito"/>
                <a:cs typeface="Carlito"/>
              </a:rPr>
              <a:t>int</a:t>
            </a:r>
            <a:r>
              <a:rPr sz="2750" spc="-5" dirty="0">
                <a:latin typeface="Carlito"/>
                <a:cs typeface="Carlito"/>
              </a:rPr>
              <a:t>&gt;(d);</a:t>
            </a:r>
            <a:endParaRPr sz="275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914400"/>
            <a:ext cx="9067800" cy="47625"/>
          </a:xfrm>
          <a:custGeom>
            <a:avLst/>
            <a:gdLst/>
            <a:ahLst/>
            <a:cxnLst/>
            <a:rect l="l" t="t" r="r" b="b"/>
            <a:pathLst>
              <a:path w="9067800" h="47625">
                <a:moveTo>
                  <a:pt x="9067800" y="0"/>
                </a:moveTo>
                <a:lnTo>
                  <a:pt x="0" y="0"/>
                </a:lnTo>
                <a:lnTo>
                  <a:pt x="0" y="47625"/>
                </a:lnTo>
                <a:lnTo>
                  <a:pt x="9067800" y="47625"/>
                </a:lnTo>
                <a:lnTo>
                  <a:pt x="9067800" y="0"/>
                </a:lnTo>
                <a:close/>
              </a:path>
            </a:pathLst>
          </a:custGeom>
          <a:solidFill>
            <a:srgbClr val="1737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646301" y="180086"/>
            <a:ext cx="477393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10" dirty="0"/>
              <a:t>Narrowing </a:t>
            </a:r>
            <a:r>
              <a:rPr sz="3950" spc="15" dirty="0"/>
              <a:t>type</a:t>
            </a:r>
            <a:r>
              <a:rPr sz="3950" spc="185" dirty="0"/>
              <a:t> </a:t>
            </a:r>
            <a:r>
              <a:rPr sz="3950" spc="-5" dirty="0"/>
              <a:t>casting</a:t>
            </a:r>
            <a:endParaRPr sz="395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7940">
              <a:lnSpc>
                <a:spcPct val="100000"/>
              </a:lnSpc>
              <a:spcBef>
                <a:spcPts val="130"/>
              </a:spcBef>
            </a:pPr>
            <a:r>
              <a:rPr spc="5" dirty="0"/>
              <a:t>Sc</a:t>
            </a:r>
            <a:r>
              <a:rPr spc="-5" dirty="0"/>
              <a:t>o</a:t>
            </a:r>
            <a:r>
              <a:rPr spc="10" dirty="0"/>
              <a:t>pe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457" y="1225549"/>
            <a:ext cx="5269865" cy="32073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6235" algn="l"/>
              </a:tabLst>
            </a:pPr>
            <a:r>
              <a:rPr sz="3600" b="1" spc="5" dirty="0">
                <a:solidFill>
                  <a:srgbClr val="2E1BC6"/>
                </a:solidFill>
                <a:latin typeface="Carlito"/>
                <a:cs typeface="Carlito"/>
              </a:rPr>
              <a:t>Function </a:t>
            </a:r>
            <a:r>
              <a:rPr sz="3600" b="1" dirty="0">
                <a:solidFill>
                  <a:srgbClr val="2E1BC6"/>
                </a:solidFill>
                <a:latin typeface="Carlito"/>
                <a:cs typeface="Carlito"/>
              </a:rPr>
              <a:t>scope</a:t>
            </a:r>
            <a:r>
              <a:rPr sz="3600" b="1" spc="-70" dirty="0">
                <a:solidFill>
                  <a:srgbClr val="2E1BC6"/>
                </a:solidFill>
                <a:latin typeface="Carlito"/>
                <a:cs typeface="Carlito"/>
              </a:rPr>
              <a:t> </a:t>
            </a:r>
            <a:r>
              <a:rPr sz="3600" b="1" spc="-20" dirty="0">
                <a:latin typeface="Carlito"/>
                <a:cs typeface="Carlito"/>
              </a:rPr>
              <a:t>example…</a:t>
            </a:r>
            <a:endParaRPr sz="36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60"/>
              </a:spcBef>
              <a:buClr>
                <a:srgbClr val="2E1BC6"/>
              </a:buClr>
              <a:buFont typeface="Arial"/>
              <a:buChar char="•"/>
            </a:pPr>
            <a:endParaRPr sz="49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6235" algn="l"/>
              </a:tabLst>
            </a:pPr>
            <a:r>
              <a:rPr sz="3600" b="1" spc="5" dirty="0">
                <a:solidFill>
                  <a:srgbClr val="2E1BC6"/>
                </a:solidFill>
                <a:latin typeface="Carlito"/>
                <a:cs typeface="Carlito"/>
              </a:rPr>
              <a:t>Block </a:t>
            </a:r>
            <a:r>
              <a:rPr sz="3600" b="1" dirty="0">
                <a:solidFill>
                  <a:srgbClr val="2E1BC6"/>
                </a:solidFill>
                <a:latin typeface="Carlito"/>
                <a:cs typeface="Carlito"/>
              </a:rPr>
              <a:t>scope</a:t>
            </a:r>
            <a:r>
              <a:rPr sz="3600" b="1" spc="-85" dirty="0">
                <a:solidFill>
                  <a:srgbClr val="2E1BC6"/>
                </a:solidFill>
                <a:latin typeface="Carlito"/>
                <a:cs typeface="Carlito"/>
              </a:rPr>
              <a:t> </a:t>
            </a:r>
            <a:r>
              <a:rPr sz="3600" b="1" spc="-20" dirty="0">
                <a:latin typeface="Carlito"/>
                <a:cs typeface="Carlito"/>
              </a:rPr>
              <a:t>example…</a:t>
            </a:r>
            <a:endParaRPr sz="36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2E1BC6"/>
              </a:buClr>
              <a:buFont typeface="Arial"/>
              <a:buChar char="•"/>
            </a:pPr>
            <a:endParaRPr sz="495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6235" algn="l"/>
              </a:tabLst>
            </a:pPr>
            <a:r>
              <a:rPr sz="3600" b="1" spc="5" dirty="0">
                <a:solidFill>
                  <a:srgbClr val="2E1BC6"/>
                </a:solidFill>
                <a:latin typeface="Carlito"/>
                <a:cs typeface="Carlito"/>
              </a:rPr>
              <a:t>File scope</a:t>
            </a:r>
            <a:r>
              <a:rPr sz="3600" b="1" spc="-100" dirty="0">
                <a:solidFill>
                  <a:srgbClr val="2E1BC6"/>
                </a:solidFill>
                <a:latin typeface="Carlito"/>
                <a:cs typeface="Carlito"/>
              </a:rPr>
              <a:t> </a:t>
            </a:r>
            <a:r>
              <a:rPr sz="3600" b="1" spc="-20" dirty="0">
                <a:latin typeface="Carlito"/>
                <a:cs typeface="Carlito"/>
              </a:rPr>
              <a:t>example…</a:t>
            </a:r>
            <a:endParaRPr sz="36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1019175"/>
            <a:ext cx="9067800" cy="47625"/>
          </a:xfrm>
          <a:custGeom>
            <a:avLst/>
            <a:gdLst/>
            <a:ahLst/>
            <a:cxnLst/>
            <a:rect l="l" t="t" r="r" b="b"/>
            <a:pathLst>
              <a:path w="9067800" h="47625">
                <a:moveTo>
                  <a:pt x="9067800" y="0"/>
                </a:moveTo>
                <a:lnTo>
                  <a:pt x="0" y="0"/>
                </a:lnTo>
                <a:lnTo>
                  <a:pt x="0" y="47625"/>
                </a:lnTo>
                <a:lnTo>
                  <a:pt x="9067800" y="47625"/>
                </a:lnTo>
                <a:lnTo>
                  <a:pt x="9067800" y="0"/>
                </a:lnTo>
                <a:close/>
              </a:path>
            </a:pathLst>
          </a:custGeom>
          <a:solidFill>
            <a:srgbClr val="17375E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1009" y="185674"/>
            <a:ext cx="7315200" cy="5410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350" spc="5" dirty="0"/>
              <a:t>Casting </a:t>
            </a:r>
            <a:r>
              <a:rPr sz="3350" spc="-5" dirty="0"/>
              <a:t>between </a:t>
            </a:r>
            <a:r>
              <a:rPr sz="3350" b="1" spc="5" dirty="0">
                <a:latin typeface="Carlito"/>
                <a:cs typeface="Carlito"/>
              </a:rPr>
              <a:t>char </a:t>
            </a:r>
            <a:r>
              <a:rPr sz="3350" spc="30" dirty="0"/>
              <a:t>and </a:t>
            </a:r>
            <a:r>
              <a:rPr sz="3350" b="1" spc="20" dirty="0">
                <a:latin typeface="Carlito"/>
                <a:cs typeface="Carlito"/>
              </a:rPr>
              <a:t>Numeric</a:t>
            </a:r>
            <a:r>
              <a:rPr sz="3350" b="1" spc="185" dirty="0">
                <a:latin typeface="Carlito"/>
                <a:cs typeface="Carlito"/>
              </a:rPr>
              <a:t> </a:t>
            </a:r>
            <a:r>
              <a:rPr sz="3350" b="1" spc="-15" dirty="0">
                <a:latin typeface="Carlito"/>
                <a:cs typeface="Carlito"/>
              </a:rPr>
              <a:t>Types</a:t>
            </a:r>
            <a:endParaRPr sz="33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857" y="1835785"/>
            <a:ext cx="156845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b="1" spc="20" dirty="0">
                <a:solidFill>
                  <a:srgbClr val="2C13DE"/>
                </a:solidFill>
                <a:latin typeface="Carlito"/>
                <a:cs typeface="Carlito"/>
              </a:rPr>
              <a:t>int </a:t>
            </a:r>
            <a:r>
              <a:rPr sz="3200" b="1" spc="5" dirty="0">
                <a:solidFill>
                  <a:srgbClr val="B80000"/>
                </a:solidFill>
                <a:latin typeface="Carlito"/>
                <a:cs typeface="Carlito"/>
              </a:rPr>
              <a:t>i </a:t>
            </a:r>
            <a:r>
              <a:rPr sz="3200" b="1" spc="10" dirty="0">
                <a:solidFill>
                  <a:srgbClr val="B80000"/>
                </a:solidFill>
                <a:latin typeface="Carlito"/>
                <a:cs typeface="Carlito"/>
              </a:rPr>
              <a:t>=</a:t>
            </a:r>
            <a:r>
              <a:rPr sz="3200" b="1" spc="-170" dirty="0">
                <a:solidFill>
                  <a:srgbClr val="B80000"/>
                </a:solidFill>
                <a:latin typeface="Carlito"/>
                <a:cs typeface="Carlito"/>
              </a:rPr>
              <a:t> </a:t>
            </a:r>
            <a:r>
              <a:rPr sz="3200" b="1" spc="-5" dirty="0">
                <a:solidFill>
                  <a:srgbClr val="B80000"/>
                </a:solidFill>
                <a:latin typeface="Carlito"/>
                <a:cs typeface="Carlito"/>
              </a:rPr>
              <a:t>'a';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62808" y="1835785"/>
            <a:ext cx="179578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0" dirty="0">
                <a:latin typeface="Carlito"/>
                <a:cs typeface="Carlito"/>
              </a:rPr>
              <a:t>// </a:t>
            </a:r>
            <a:r>
              <a:rPr sz="3200" spc="15" dirty="0">
                <a:latin typeface="Carlito"/>
                <a:cs typeface="Carlito"/>
              </a:rPr>
              <a:t>Same</a:t>
            </a:r>
            <a:r>
              <a:rPr sz="3200" spc="-200" dirty="0">
                <a:latin typeface="Carlito"/>
                <a:cs typeface="Carlito"/>
              </a:rPr>
              <a:t> </a:t>
            </a:r>
            <a:r>
              <a:rPr sz="3200" spc="25" dirty="0">
                <a:latin typeface="Carlito"/>
                <a:cs typeface="Carlito"/>
              </a:rPr>
              <a:t>as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88915" y="1835785"/>
            <a:ext cx="230441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0" dirty="0">
                <a:solidFill>
                  <a:srgbClr val="2C13DE"/>
                </a:solidFill>
                <a:latin typeface="Carlito"/>
                <a:cs typeface="Carlito"/>
              </a:rPr>
              <a:t>int </a:t>
            </a:r>
            <a:r>
              <a:rPr sz="3200" spc="5" dirty="0">
                <a:solidFill>
                  <a:srgbClr val="2C13DE"/>
                </a:solidFill>
                <a:latin typeface="Carlito"/>
                <a:cs typeface="Carlito"/>
              </a:rPr>
              <a:t>i </a:t>
            </a:r>
            <a:r>
              <a:rPr sz="3200" spc="10" dirty="0">
                <a:solidFill>
                  <a:srgbClr val="2C13DE"/>
                </a:solidFill>
                <a:latin typeface="Carlito"/>
                <a:cs typeface="Carlito"/>
              </a:rPr>
              <a:t>= (int)</a:t>
            </a:r>
            <a:r>
              <a:rPr sz="3200" spc="-220" dirty="0">
                <a:solidFill>
                  <a:srgbClr val="2C13DE"/>
                </a:solidFill>
                <a:latin typeface="Carlito"/>
                <a:cs typeface="Carlito"/>
              </a:rPr>
              <a:t> </a:t>
            </a:r>
            <a:r>
              <a:rPr sz="3200" spc="-15" dirty="0">
                <a:solidFill>
                  <a:srgbClr val="2C13DE"/>
                </a:solidFill>
                <a:latin typeface="Carlito"/>
                <a:cs typeface="Carlito"/>
              </a:rPr>
              <a:t>'a';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3857" y="3304540"/>
            <a:ext cx="1939289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b="1" dirty="0">
                <a:solidFill>
                  <a:srgbClr val="2C13DE"/>
                </a:solidFill>
                <a:latin typeface="Carlito"/>
                <a:cs typeface="Carlito"/>
              </a:rPr>
              <a:t>char </a:t>
            </a:r>
            <a:r>
              <a:rPr sz="3200" b="1" spc="10" dirty="0">
                <a:solidFill>
                  <a:srgbClr val="B80000"/>
                </a:solidFill>
                <a:latin typeface="Carlito"/>
                <a:cs typeface="Carlito"/>
              </a:rPr>
              <a:t>c =</a:t>
            </a:r>
            <a:r>
              <a:rPr sz="3200" b="1" spc="-130" dirty="0">
                <a:solidFill>
                  <a:srgbClr val="B80000"/>
                </a:solidFill>
                <a:latin typeface="Carlito"/>
                <a:cs typeface="Carlito"/>
              </a:rPr>
              <a:t> </a:t>
            </a:r>
            <a:r>
              <a:rPr sz="3200" b="1" spc="15" dirty="0">
                <a:solidFill>
                  <a:srgbClr val="B80000"/>
                </a:solidFill>
                <a:latin typeface="Carlito"/>
                <a:cs typeface="Carlito"/>
              </a:rPr>
              <a:t>97;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62808" y="3304540"/>
            <a:ext cx="179578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0" dirty="0">
                <a:latin typeface="Carlito"/>
                <a:cs typeface="Carlito"/>
              </a:rPr>
              <a:t>// </a:t>
            </a:r>
            <a:r>
              <a:rPr sz="3200" spc="15" dirty="0">
                <a:latin typeface="Carlito"/>
                <a:cs typeface="Carlito"/>
              </a:rPr>
              <a:t>Same</a:t>
            </a:r>
            <a:r>
              <a:rPr sz="3200" spc="-200" dirty="0">
                <a:latin typeface="Carlito"/>
                <a:cs typeface="Carlito"/>
              </a:rPr>
              <a:t> </a:t>
            </a:r>
            <a:r>
              <a:rPr sz="3200" spc="25" dirty="0">
                <a:latin typeface="Carlito"/>
                <a:cs typeface="Carlito"/>
              </a:rPr>
              <a:t>as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03190" y="3304540"/>
            <a:ext cx="290766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0" dirty="0">
                <a:solidFill>
                  <a:srgbClr val="2C13DE"/>
                </a:solidFill>
                <a:latin typeface="Carlito"/>
                <a:cs typeface="Carlito"/>
              </a:rPr>
              <a:t>char </a:t>
            </a:r>
            <a:r>
              <a:rPr sz="3200" spc="10" dirty="0">
                <a:solidFill>
                  <a:srgbClr val="2C13DE"/>
                </a:solidFill>
                <a:latin typeface="Carlito"/>
                <a:cs typeface="Carlito"/>
              </a:rPr>
              <a:t>c =</a:t>
            </a:r>
            <a:r>
              <a:rPr sz="3200" spc="-229" dirty="0">
                <a:solidFill>
                  <a:srgbClr val="2C13DE"/>
                </a:solidFill>
                <a:latin typeface="Carlito"/>
                <a:cs typeface="Carlito"/>
              </a:rPr>
              <a:t> </a:t>
            </a:r>
            <a:r>
              <a:rPr sz="3200" spc="15" dirty="0">
                <a:solidFill>
                  <a:srgbClr val="2C13DE"/>
                </a:solidFill>
                <a:latin typeface="Carlito"/>
                <a:cs typeface="Carlito"/>
              </a:rPr>
              <a:t>(char)97;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1019175"/>
            <a:ext cx="9067800" cy="47625"/>
          </a:xfrm>
          <a:custGeom>
            <a:avLst/>
            <a:gdLst/>
            <a:ahLst/>
            <a:cxnLst/>
            <a:rect l="l" t="t" r="r" b="b"/>
            <a:pathLst>
              <a:path w="9067800" h="47625">
                <a:moveTo>
                  <a:pt x="9067800" y="0"/>
                </a:moveTo>
                <a:lnTo>
                  <a:pt x="0" y="0"/>
                </a:lnTo>
                <a:lnTo>
                  <a:pt x="0" y="47625"/>
                </a:lnTo>
                <a:lnTo>
                  <a:pt x="9067800" y="47625"/>
                </a:lnTo>
                <a:lnTo>
                  <a:pt x="9067800" y="0"/>
                </a:lnTo>
                <a:close/>
              </a:path>
            </a:pathLst>
          </a:custGeom>
          <a:solidFill>
            <a:srgbClr val="17375E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88384" y="162813"/>
            <a:ext cx="1962150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 dirty="0"/>
              <a:t>Visibility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457" y="2493899"/>
            <a:ext cx="8349615" cy="10464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ts val="4000"/>
              </a:lnSpc>
              <a:spcBef>
                <a:spcPts val="130"/>
              </a:spcBef>
            </a:pPr>
            <a:r>
              <a:rPr sz="3350" spc="25" dirty="0">
                <a:latin typeface="Wingdings"/>
                <a:cs typeface="Wingdings"/>
              </a:rPr>
              <a:t></a:t>
            </a:r>
            <a:r>
              <a:rPr sz="3350" spc="25" dirty="0">
                <a:latin typeface="Times New Roman"/>
                <a:cs typeface="Times New Roman"/>
              </a:rPr>
              <a:t> </a:t>
            </a:r>
            <a:r>
              <a:rPr sz="3350" spc="20" dirty="0">
                <a:latin typeface="Arial"/>
                <a:cs typeface="Arial"/>
              </a:rPr>
              <a:t>A </a:t>
            </a:r>
            <a:r>
              <a:rPr sz="3350" spc="15" dirty="0">
                <a:latin typeface="Arial"/>
                <a:cs typeface="Arial"/>
              </a:rPr>
              <a:t>variable </a:t>
            </a:r>
            <a:r>
              <a:rPr sz="3350" spc="10" dirty="0">
                <a:latin typeface="Arial"/>
                <a:cs typeface="Arial"/>
              </a:rPr>
              <a:t>is </a:t>
            </a:r>
            <a:r>
              <a:rPr sz="3350" b="1" i="1" spc="5" dirty="0">
                <a:solidFill>
                  <a:srgbClr val="2E1BC6"/>
                </a:solidFill>
                <a:latin typeface="Arial"/>
                <a:cs typeface="Arial"/>
              </a:rPr>
              <a:t>visible </a:t>
            </a:r>
            <a:r>
              <a:rPr sz="3350" spc="20" dirty="0">
                <a:latin typeface="Arial"/>
                <a:cs typeface="Arial"/>
              </a:rPr>
              <a:t>within its </a:t>
            </a:r>
            <a:r>
              <a:rPr sz="3350" spc="20" dirty="0">
                <a:solidFill>
                  <a:srgbClr val="2E1BC6"/>
                </a:solidFill>
                <a:latin typeface="Arial"/>
                <a:cs typeface="Arial"/>
              </a:rPr>
              <a:t>scope,</a:t>
            </a:r>
            <a:r>
              <a:rPr sz="3350" spc="-100" dirty="0">
                <a:solidFill>
                  <a:srgbClr val="2E1BC6"/>
                </a:solidFill>
                <a:latin typeface="Arial"/>
                <a:cs typeface="Arial"/>
              </a:rPr>
              <a:t> </a:t>
            </a:r>
            <a:r>
              <a:rPr sz="3350" spc="10" dirty="0">
                <a:latin typeface="Arial"/>
                <a:cs typeface="Arial"/>
              </a:rPr>
              <a:t>and</a:t>
            </a:r>
            <a:endParaRPr sz="3350">
              <a:latin typeface="Arial"/>
              <a:cs typeface="Arial"/>
            </a:endParaRPr>
          </a:p>
          <a:p>
            <a:pPr marL="355600">
              <a:lnSpc>
                <a:spcPts val="4000"/>
              </a:lnSpc>
            </a:pPr>
            <a:r>
              <a:rPr sz="3350" b="1" i="1" spc="5" dirty="0">
                <a:solidFill>
                  <a:srgbClr val="2E1BC6"/>
                </a:solidFill>
                <a:latin typeface="Arial"/>
                <a:cs typeface="Arial"/>
              </a:rPr>
              <a:t>invisible </a:t>
            </a:r>
            <a:r>
              <a:rPr sz="3350" spc="10" dirty="0">
                <a:latin typeface="Arial"/>
                <a:cs typeface="Arial"/>
              </a:rPr>
              <a:t>or </a:t>
            </a:r>
            <a:r>
              <a:rPr sz="3350" b="1" i="1" dirty="0">
                <a:solidFill>
                  <a:srgbClr val="2E1BC6"/>
                </a:solidFill>
                <a:latin typeface="Arial"/>
                <a:cs typeface="Arial"/>
              </a:rPr>
              <a:t>hidden </a:t>
            </a:r>
            <a:r>
              <a:rPr sz="3350" spc="20" dirty="0">
                <a:latin typeface="Arial"/>
                <a:cs typeface="Arial"/>
              </a:rPr>
              <a:t>outside</a:t>
            </a:r>
            <a:r>
              <a:rPr sz="3350" spc="350" dirty="0">
                <a:latin typeface="Arial"/>
                <a:cs typeface="Arial"/>
              </a:rPr>
              <a:t> </a:t>
            </a:r>
            <a:r>
              <a:rPr sz="3350" spc="15" dirty="0">
                <a:latin typeface="Arial"/>
                <a:cs typeface="Arial"/>
              </a:rPr>
              <a:t>it.</a:t>
            </a:r>
            <a:endParaRPr sz="335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1019175"/>
            <a:ext cx="9067800" cy="47625"/>
          </a:xfrm>
          <a:custGeom>
            <a:avLst/>
            <a:gdLst/>
            <a:ahLst/>
            <a:cxnLst/>
            <a:rect l="l" t="t" r="r" b="b"/>
            <a:pathLst>
              <a:path w="9067800" h="47625">
                <a:moveTo>
                  <a:pt x="9067800" y="0"/>
                </a:moveTo>
                <a:lnTo>
                  <a:pt x="0" y="0"/>
                </a:lnTo>
                <a:lnTo>
                  <a:pt x="0" y="47625"/>
                </a:lnTo>
                <a:lnTo>
                  <a:pt x="9067800" y="47625"/>
                </a:lnTo>
                <a:lnTo>
                  <a:pt x="9067800" y="0"/>
                </a:lnTo>
                <a:close/>
              </a:path>
            </a:pathLst>
          </a:custGeom>
          <a:solidFill>
            <a:srgbClr val="17375E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43835" y="162813"/>
            <a:ext cx="4658360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5" dirty="0"/>
              <a:t>Lifetime </a:t>
            </a:r>
            <a:r>
              <a:rPr spc="10" dirty="0"/>
              <a:t>of</a:t>
            </a:r>
            <a:r>
              <a:rPr spc="-275" dirty="0"/>
              <a:t> </a:t>
            </a:r>
            <a:r>
              <a:rPr spc="-20" dirty="0"/>
              <a:t>Variables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1019175"/>
            <a:ext cx="9067800" cy="47625"/>
          </a:xfrm>
          <a:custGeom>
            <a:avLst/>
            <a:gdLst/>
            <a:ahLst/>
            <a:cxnLst/>
            <a:rect l="l" t="t" r="r" b="b"/>
            <a:pathLst>
              <a:path w="9067800" h="47625">
                <a:moveTo>
                  <a:pt x="9067800" y="0"/>
                </a:moveTo>
                <a:lnTo>
                  <a:pt x="0" y="0"/>
                </a:lnTo>
                <a:lnTo>
                  <a:pt x="0" y="47625"/>
                </a:lnTo>
                <a:lnTo>
                  <a:pt x="9067800" y="47625"/>
                </a:lnTo>
                <a:lnTo>
                  <a:pt x="9067800" y="0"/>
                </a:lnTo>
                <a:close/>
              </a:path>
            </a:pathLst>
          </a:custGeom>
          <a:solidFill>
            <a:srgbClr val="1737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83857" y="1190243"/>
            <a:ext cx="8329930" cy="313563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 marR="222885">
              <a:lnSpc>
                <a:spcPct val="102800"/>
              </a:lnSpc>
              <a:spcBef>
                <a:spcPts val="15"/>
              </a:spcBef>
              <a:buChar char="•"/>
              <a:tabLst>
                <a:tab pos="327660" algn="l"/>
              </a:tabLst>
            </a:pPr>
            <a:r>
              <a:rPr sz="3350" spc="20" dirty="0">
                <a:latin typeface="Carlito"/>
                <a:cs typeface="Carlito"/>
              </a:rPr>
              <a:t>The </a:t>
            </a:r>
            <a:r>
              <a:rPr sz="3350" b="1" i="1" spc="-5" dirty="0">
                <a:solidFill>
                  <a:srgbClr val="2E1BC6"/>
                </a:solidFill>
                <a:latin typeface="Carlito"/>
                <a:cs typeface="Carlito"/>
              </a:rPr>
              <a:t>lifetime </a:t>
            </a:r>
            <a:r>
              <a:rPr sz="3350" spc="20" dirty="0">
                <a:latin typeface="Carlito"/>
                <a:cs typeface="Carlito"/>
              </a:rPr>
              <a:t>of </a:t>
            </a:r>
            <a:r>
              <a:rPr sz="3350" spc="10" dirty="0">
                <a:latin typeface="Carlito"/>
                <a:cs typeface="Carlito"/>
              </a:rPr>
              <a:t>a </a:t>
            </a:r>
            <a:r>
              <a:rPr sz="3350" spc="5" dirty="0">
                <a:latin typeface="Carlito"/>
                <a:cs typeface="Carlito"/>
              </a:rPr>
              <a:t>variable </a:t>
            </a:r>
            <a:r>
              <a:rPr sz="3350" spc="-5" dirty="0">
                <a:latin typeface="Carlito"/>
                <a:cs typeface="Carlito"/>
              </a:rPr>
              <a:t>is </a:t>
            </a:r>
            <a:r>
              <a:rPr sz="3350" spc="20" dirty="0">
                <a:latin typeface="Carlito"/>
                <a:cs typeface="Carlito"/>
              </a:rPr>
              <a:t>the </a:t>
            </a:r>
            <a:r>
              <a:rPr sz="3350" spc="-5" dirty="0">
                <a:solidFill>
                  <a:srgbClr val="B80000"/>
                </a:solidFill>
                <a:latin typeface="Carlito"/>
                <a:cs typeface="Carlito"/>
              </a:rPr>
              <a:t>interval </a:t>
            </a:r>
            <a:r>
              <a:rPr sz="3350" spc="20" dirty="0">
                <a:solidFill>
                  <a:srgbClr val="B80000"/>
                </a:solidFill>
                <a:latin typeface="Carlito"/>
                <a:cs typeface="Carlito"/>
              </a:rPr>
              <a:t>of  </a:t>
            </a:r>
            <a:r>
              <a:rPr sz="3350" spc="5" dirty="0">
                <a:solidFill>
                  <a:srgbClr val="B80000"/>
                </a:solidFill>
                <a:latin typeface="Carlito"/>
                <a:cs typeface="Carlito"/>
              </a:rPr>
              <a:t>time </a:t>
            </a:r>
            <a:r>
              <a:rPr sz="3350" spc="-5" dirty="0">
                <a:solidFill>
                  <a:srgbClr val="B80000"/>
                </a:solidFill>
                <a:latin typeface="Carlito"/>
                <a:cs typeface="Carlito"/>
              </a:rPr>
              <a:t>in </a:t>
            </a:r>
            <a:r>
              <a:rPr sz="3350" spc="10" dirty="0">
                <a:solidFill>
                  <a:srgbClr val="B80000"/>
                </a:solidFill>
                <a:latin typeface="Carlito"/>
                <a:cs typeface="Carlito"/>
              </a:rPr>
              <a:t>which </a:t>
            </a:r>
            <a:r>
              <a:rPr sz="3350" dirty="0">
                <a:solidFill>
                  <a:srgbClr val="B80000"/>
                </a:solidFill>
                <a:latin typeface="Carlito"/>
                <a:cs typeface="Carlito"/>
              </a:rPr>
              <a:t>storage </a:t>
            </a:r>
            <a:r>
              <a:rPr sz="3350" spc="-5" dirty="0">
                <a:solidFill>
                  <a:srgbClr val="B80000"/>
                </a:solidFill>
                <a:latin typeface="Carlito"/>
                <a:cs typeface="Carlito"/>
              </a:rPr>
              <a:t>is </a:t>
            </a:r>
            <a:r>
              <a:rPr sz="3350" spc="30" dirty="0">
                <a:solidFill>
                  <a:srgbClr val="B80000"/>
                </a:solidFill>
                <a:latin typeface="Carlito"/>
                <a:cs typeface="Carlito"/>
              </a:rPr>
              <a:t>bound </a:t>
            </a:r>
            <a:r>
              <a:rPr sz="3350" spc="10" dirty="0">
                <a:latin typeface="Carlito"/>
                <a:cs typeface="Carlito"/>
              </a:rPr>
              <a:t>to </a:t>
            </a:r>
            <a:r>
              <a:rPr sz="3350" spc="15" dirty="0">
                <a:latin typeface="Carlito"/>
                <a:cs typeface="Carlito"/>
              </a:rPr>
              <a:t>the</a:t>
            </a:r>
            <a:r>
              <a:rPr sz="3350" spc="25" dirty="0">
                <a:latin typeface="Carlito"/>
                <a:cs typeface="Carlito"/>
              </a:rPr>
              <a:t> </a:t>
            </a:r>
            <a:r>
              <a:rPr sz="3350" dirty="0">
                <a:latin typeface="Carlito"/>
                <a:cs typeface="Carlito"/>
              </a:rPr>
              <a:t>variable.</a:t>
            </a:r>
            <a:endParaRPr sz="3350">
              <a:latin typeface="Carlito"/>
              <a:cs typeface="Carlito"/>
            </a:endParaRPr>
          </a:p>
          <a:p>
            <a:pPr>
              <a:lnSpc>
                <a:spcPct val="100000"/>
              </a:lnSpc>
              <a:buFont typeface="Carlito"/>
              <a:buChar char="•"/>
            </a:pPr>
            <a:endParaRPr sz="3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Carlito"/>
              <a:buChar char="•"/>
            </a:pPr>
            <a:endParaRPr sz="3300">
              <a:latin typeface="Carlito"/>
              <a:cs typeface="Carlito"/>
            </a:endParaRPr>
          </a:p>
          <a:p>
            <a:pPr marL="12700" marR="5080">
              <a:lnSpc>
                <a:spcPct val="100899"/>
              </a:lnSpc>
              <a:buChar char="•"/>
              <a:tabLst>
                <a:tab pos="327660" algn="l"/>
              </a:tabLst>
            </a:pPr>
            <a:r>
              <a:rPr sz="3350" spc="20" dirty="0">
                <a:latin typeface="Carlito"/>
                <a:cs typeface="Carlito"/>
              </a:rPr>
              <a:t>The </a:t>
            </a:r>
            <a:r>
              <a:rPr sz="3350" spc="10" dirty="0">
                <a:solidFill>
                  <a:srgbClr val="B80000"/>
                </a:solidFill>
                <a:latin typeface="Carlito"/>
                <a:cs typeface="Carlito"/>
              </a:rPr>
              <a:t>action </a:t>
            </a:r>
            <a:r>
              <a:rPr sz="3350" spc="20" dirty="0">
                <a:solidFill>
                  <a:srgbClr val="B80000"/>
                </a:solidFill>
                <a:latin typeface="Carlito"/>
                <a:cs typeface="Carlito"/>
              </a:rPr>
              <a:t>that </a:t>
            </a:r>
            <a:r>
              <a:rPr sz="3350" spc="5" dirty="0">
                <a:solidFill>
                  <a:srgbClr val="B80000"/>
                </a:solidFill>
                <a:latin typeface="Carlito"/>
                <a:cs typeface="Carlito"/>
              </a:rPr>
              <a:t>acquires </a:t>
            </a:r>
            <a:r>
              <a:rPr sz="3350" dirty="0">
                <a:solidFill>
                  <a:srgbClr val="B80000"/>
                </a:solidFill>
                <a:latin typeface="Carlito"/>
                <a:cs typeface="Carlito"/>
              </a:rPr>
              <a:t>storage </a:t>
            </a:r>
            <a:r>
              <a:rPr sz="3350" spc="-5" dirty="0">
                <a:latin typeface="Carlito"/>
                <a:cs typeface="Carlito"/>
              </a:rPr>
              <a:t>for </a:t>
            </a:r>
            <a:r>
              <a:rPr sz="3350" spc="10" dirty="0">
                <a:latin typeface="Carlito"/>
                <a:cs typeface="Carlito"/>
              </a:rPr>
              <a:t>a </a:t>
            </a:r>
            <a:r>
              <a:rPr sz="3350" dirty="0">
                <a:latin typeface="Carlito"/>
                <a:cs typeface="Carlito"/>
              </a:rPr>
              <a:t>variable  </a:t>
            </a:r>
            <a:r>
              <a:rPr sz="3350" spc="-5" dirty="0">
                <a:latin typeface="Carlito"/>
                <a:cs typeface="Carlito"/>
              </a:rPr>
              <a:t>is </a:t>
            </a:r>
            <a:r>
              <a:rPr sz="3350" dirty="0">
                <a:latin typeface="Carlito"/>
                <a:cs typeface="Carlito"/>
              </a:rPr>
              <a:t>called</a:t>
            </a:r>
            <a:r>
              <a:rPr sz="3350" spc="105" dirty="0">
                <a:latin typeface="Carlito"/>
                <a:cs typeface="Carlito"/>
              </a:rPr>
              <a:t> </a:t>
            </a:r>
            <a:r>
              <a:rPr sz="3350" b="1" i="1" spc="20" dirty="0">
                <a:solidFill>
                  <a:srgbClr val="2E1BC6"/>
                </a:solidFill>
                <a:latin typeface="Carlito"/>
                <a:cs typeface="Carlito"/>
              </a:rPr>
              <a:t>allocation</a:t>
            </a:r>
            <a:r>
              <a:rPr sz="3350" spc="20" dirty="0">
                <a:latin typeface="Carlito"/>
                <a:cs typeface="Carlito"/>
              </a:rPr>
              <a:t>.</a:t>
            </a:r>
            <a:endParaRPr sz="33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43835" y="162813"/>
            <a:ext cx="4658360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5" dirty="0"/>
              <a:t>Lifetime </a:t>
            </a:r>
            <a:r>
              <a:rPr spc="10" dirty="0"/>
              <a:t>of</a:t>
            </a:r>
            <a:r>
              <a:rPr spc="-275" dirty="0"/>
              <a:t> </a:t>
            </a:r>
            <a:r>
              <a:rPr spc="-20" dirty="0"/>
              <a:t>Variables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1019175"/>
            <a:ext cx="9067800" cy="47625"/>
          </a:xfrm>
          <a:custGeom>
            <a:avLst/>
            <a:gdLst/>
            <a:ahLst/>
            <a:cxnLst/>
            <a:rect l="l" t="t" r="r" b="b"/>
            <a:pathLst>
              <a:path w="9067800" h="47625">
                <a:moveTo>
                  <a:pt x="9067800" y="0"/>
                </a:moveTo>
                <a:lnTo>
                  <a:pt x="0" y="0"/>
                </a:lnTo>
                <a:lnTo>
                  <a:pt x="0" y="47625"/>
                </a:lnTo>
                <a:lnTo>
                  <a:pt x="9067800" y="47625"/>
                </a:lnTo>
                <a:lnTo>
                  <a:pt x="9067800" y="0"/>
                </a:lnTo>
                <a:close/>
              </a:path>
            </a:pathLst>
          </a:custGeom>
          <a:solidFill>
            <a:srgbClr val="1737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83857" y="1190243"/>
            <a:ext cx="7829550" cy="4175125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 marR="203835">
              <a:lnSpc>
                <a:spcPct val="102800"/>
              </a:lnSpc>
              <a:spcBef>
                <a:spcPts val="15"/>
              </a:spcBef>
              <a:buSzPct val="97014"/>
              <a:buFont typeface="Carlito"/>
              <a:buChar char="•"/>
              <a:tabLst>
                <a:tab pos="232410" algn="l"/>
              </a:tabLst>
            </a:pPr>
            <a:r>
              <a:rPr sz="3350" b="1" spc="5" dirty="0">
                <a:solidFill>
                  <a:srgbClr val="2E1BC6"/>
                </a:solidFill>
                <a:latin typeface="Carlito"/>
                <a:cs typeface="Carlito"/>
              </a:rPr>
              <a:t>Local </a:t>
            </a:r>
            <a:r>
              <a:rPr sz="3350" b="1" spc="-10" dirty="0">
                <a:solidFill>
                  <a:srgbClr val="2E1BC6"/>
                </a:solidFill>
                <a:latin typeface="Carlito"/>
                <a:cs typeface="Carlito"/>
              </a:rPr>
              <a:t>Variables </a:t>
            </a:r>
            <a:r>
              <a:rPr sz="3350" spc="15" dirty="0">
                <a:latin typeface="Carlito"/>
                <a:cs typeface="Carlito"/>
              </a:rPr>
              <a:t>(</a:t>
            </a:r>
            <a:r>
              <a:rPr sz="3350" spc="15" dirty="0">
                <a:solidFill>
                  <a:srgbClr val="C00000"/>
                </a:solidFill>
                <a:latin typeface="Carlito"/>
                <a:cs typeface="Carlito"/>
              </a:rPr>
              <a:t>function </a:t>
            </a:r>
            <a:r>
              <a:rPr sz="3350" spc="30" dirty="0">
                <a:latin typeface="Carlito"/>
                <a:cs typeface="Carlito"/>
              </a:rPr>
              <a:t>and </a:t>
            </a:r>
            <a:r>
              <a:rPr sz="3350" spc="10" dirty="0">
                <a:solidFill>
                  <a:srgbClr val="C00000"/>
                </a:solidFill>
                <a:latin typeface="Carlito"/>
                <a:cs typeface="Carlito"/>
              </a:rPr>
              <a:t>block </a:t>
            </a:r>
            <a:r>
              <a:rPr sz="3350" spc="15" dirty="0">
                <a:latin typeface="Carlito"/>
                <a:cs typeface="Carlito"/>
              </a:rPr>
              <a:t>scope)  </a:t>
            </a:r>
            <a:r>
              <a:rPr sz="3350" dirty="0">
                <a:latin typeface="Carlito"/>
                <a:cs typeface="Carlito"/>
              </a:rPr>
              <a:t>have </a:t>
            </a:r>
            <a:r>
              <a:rPr sz="3350" spc="-10" dirty="0">
                <a:solidFill>
                  <a:srgbClr val="C00000"/>
                </a:solidFill>
                <a:latin typeface="Carlito"/>
                <a:cs typeface="Carlito"/>
              </a:rPr>
              <a:t>lifetime </a:t>
            </a:r>
            <a:r>
              <a:rPr sz="3350" spc="15" dirty="0">
                <a:latin typeface="Carlito"/>
                <a:cs typeface="Carlito"/>
              </a:rPr>
              <a:t>of the </a:t>
            </a:r>
            <a:r>
              <a:rPr sz="3350" b="1" spc="5" dirty="0">
                <a:solidFill>
                  <a:srgbClr val="2E1BC6"/>
                </a:solidFill>
                <a:latin typeface="Carlito"/>
                <a:cs typeface="Carlito"/>
              </a:rPr>
              <a:t>function </a:t>
            </a:r>
            <a:r>
              <a:rPr sz="3350" spc="15" dirty="0">
                <a:latin typeface="Carlito"/>
                <a:cs typeface="Carlito"/>
              </a:rPr>
              <a:t>or</a:t>
            </a:r>
            <a:r>
              <a:rPr sz="3350" spc="170" dirty="0">
                <a:latin typeface="Carlito"/>
                <a:cs typeface="Carlito"/>
              </a:rPr>
              <a:t> </a:t>
            </a:r>
            <a:r>
              <a:rPr sz="3350" b="1" spc="5" dirty="0">
                <a:solidFill>
                  <a:srgbClr val="2E1BC6"/>
                </a:solidFill>
                <a:latin typeface="Carlito"/>
                <a:cs typeface="Carlito"/>
              </a:rPr>
              <a:t>block</a:t>
            </a:r>
            <a:endParaRPr sz="335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har char="•"/>
            </a:pPr>
            <a:endParaRPr sz="3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har char="•"/>
            </a:pPr>
            <a:endParaRPr sz="3300">
              <a:latin typeface="Carlito"/>
              <a:cs typeface="Carlito"/>
            </a:endParaRPr>
          </a:p>
          <a:p>
            <a:pPr marL="12700" marR="5080">
              <a:lnSpc>
                <a:spcPct val="100899"/>
              </a:lnSpc>
              <a:buSzPct val="97014"/>
              <a:buFont typeface="Carlito"/>
              <a:buChar char="•"/>
              <a:tabLst>
                <a:tab pos="232410" algn="l"/>
              </a:tabLst>
            </a:pPr>
            <a:r>
              <a:rPr sz="3350" b="1" spc="5" dirty="0">
                <a:solidFill>
                  <a:srgbClr val="2E1BC6"/>
                </a:solidFill>
                <a:latin typeface="Carlito"/>
                <a:cs typeface="Carlito"/>
              </a:rPr>
              <a:t>Global </a:t>
            </a:r>
            <a:r>
              <a:rPr sz="3350" b="1" spc="-10" dirty="0">
                <a:solidFill>
                  <a:srgbClr val="2E1BC6"/>
                </a:solidFill>
                <a:latin typeface="Carlito"/>
                <a:cs typeface="Carlito"/>
              </a:rPr>
              <a:t>variable </a:t>
            </a:r>
            <a:r>
              <a:rPr sz="3350" spc="5" dirty="0">
                <a:latin typeface="Carlito"/>
                <a:cs typeface="Carlito"/>
              </a:rPr>
              <a:t>(having </a:t>
            </a:r>
            <a:r>
              <a:rPr sz="3350" dirty="0">
                <a:solidFill>
                  <a:srgbClr val="B80000"/>
                </a:solidFill>
                <a:latin typeface="Carlito"/>
                <a:cs typeface="Carlito"/>
              </a:rPr>
              <a:t>file </a:t>
            </a:r>
            <a:r>
              <a:rPr sz="3350" spc="-15" dirty="0">
                <a:solidFill>
                  <a:srgbClr val="B80000"/>
                </a:solidFill>
                <a:latin typeface="Carlito"/>
                <a:cs typeface="Carlito"/>
              </a:rPr>
              <a:t>level </a:t>
            </a:r>
            <a:r>
              <a:rPr sz="3350" spc="15" dirty="0">
                <a:solidFill>
                  <a:srgbClr val="B80000"/>
                </a:solidFill>
                <a:latin typeface="Carlito"/>
                <a:cs typeface="Carlito"/>
              </a:rPr>
              <a:t>scope</a:t>
            </a:r>
            <a:r>
              <a:rPr sz="3350" spc="15" dirty="0">
                <a:latin typeface="Carlito"/>
                <a:cs typeface="Carlito"/>
              </a:rPr>
              <a:t>) </a:t>
            </a:r>
            <a:r>
              <a:rPr sz="3350" spc="25" dirty="0">
                <a:latin typeface="Carlito"/>
                <a:cs typeface="Carlito"/>
              </a:rPr>
              <a:t>has </a:t>
            </a:r>
            <a:r>
              <a:rPr sz="3350" spc="25" dirty="0">
                <a:solidFill>
                  <a:srgbClr val="B80000"/>
                </a:solidFill>
                <a:latin typeface="Carlito"/>
                <a:cs typeface="Carlito"/>
              </a:rPr>
              <a:t> </a:t>
            </a:r>
            <a:r>
              <a:rPr sz="3350" spc="-10" dirty="0">
                <a:solidFill>
                  <a:srgbClr val="B80000"/>
                </a:solidFill>
                <a:latin typeface="Carlito"/>
                <a:cs typeface="Carlito"/>
              </a:rPr>
              <a:t>lifetime </a:t>
            </a:r>
            <a:r>
              <a:rPr sz="3350" spc="10" dirty="0">
                <a:latin typeface="Carlito"/>
                <a:cs typeface="Carlito"/>
              </a:rPr>
              <a:t>until </a:t>
            </a:r>
            <a:r>
              <a:rPr sz="3350" spc="15" dirty="0">
                <a:latin typeface="Carlito"/>
                <a:cs typeface="Carlito"/>
              </a:rPr>
              <a:t>the </a:t>
            </a:r>
            <a:r>
              <a:rPr sz="3350" b="1" spc="15" dirty="0">
                <a:solidFill>
                  <a:srgbClr val="2E1BC6"/>
                </a:solidFill>
                <a:latin typeface="Carlito"/>
                <a:cs typeface="Carlito"/>
              </a:rPr>
              <a:t>end </a:t>
            </a:r>
            <a:r>
              <a:rPr sz="3350" b="1" dirty="0">
                <a:solidFill>
                  <a:srgbClr val="2E1BC6"/>
                </a:solidFill>
                <a:latin typeface="Carlito"/>
                <a:cs typeface="Carlito"/>
              </a:rPr>
              <a:t>of</a:t>
            </a:r>
            <a:r>
              <a:rPr sz="3350" b="1" spc="95" dirty="0">
                <a:solidFill>
                  <a:srgbClr val="2E1BC6"/>
                </a:solidFill>
                <a:latin typeface="Carlito"/>
                <a:cs typeface="Carlito"/>
              </a:rPr>
              <a:t> </a:t>
            </a:r>
            <a:r>
              <a:rPr sz="3350" b="1" spc="-20" dirty="0">
                <a:solidFill>
                  <a:srgbClr val="2E1BC6"/>
                </a:solidFill>
                <a:latin typeface="Carlito"/>
                <a:cs typeface="Carlito"/>
              </a:rPr>
              <a:t>program</a:t>
            </a:r>
            <a:endParaRPr sz="335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har char="•"/>
            </a:pPr>
            <a:endParaRPr sz="3400">
              <a:latin typeface="Carlito"/>
              <a:cs typeface="Carlito"/>
            </a:endParaRPr>
          </a:p>
          <a:p>
            <a:pPr marL="231775" indent="-219710">
              <a:lnSpc>
                <a:spcPct val="100000"/>
              </a:lnSpc>
              <a:buSzPct val="97014"/>
              <a:buFont typeface="Carlito"/>
              <a:buChar char="•"/>
              <a:tabLst>
                <a:tab pos="232410" algn="l"/>
              </a:tabLst>
            </a:pPr>
            <a:r>
              <a:rPr sz="3350" b="1" spc="10" dirty="0">
                <a:latin typeface="Carlito"/>
                <a:cs typeface="Carlito"/>
              </a:rPr>
              <a:t>Examples…</a:t>
            </a:r>
            <a:endParaRPr sz="33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400" y="109156"/>
            <a:ext cx="9093200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554605" algn="l"/>
                <a:tab pos="9079865" algn="l"/>
              </a:tabLst>
            </a:pPr>
            <a:r>
              <a:rPr u="heavy" spc="5" dirty="0">
                <a:uFill>
                  <a:solidFill>
                    <a:srgbClr val="17375E"/>
                  </a:solidFill>
                </a:uFill>
              </a:rPr>
              <a:t> 	</a:t>
            </a:r>
            <a:r>
              <a:rPr u="heavy" spc="-5" dirty="0">
                <a:uFill>
                  <a:solidFill>
                    <a:srgbClr val="17375E"/>
                  </a:solidFill>
                </a:uFill>
              </a:rPr>
              <a:t>Literals</a:t>
            </a:r>
            <a:r>
              <a:rPr u="heavy" spc="-160" dirty="0">
                <a:uFill>
                  <a:solidFill>
                    <a:srgbClr val="17375E"/>
                  </a:solidFill>
                </a:uFill>
              </a:rPr>
              <a:t> </a:t>
            </a:r>
            <a:r>
              <a:rPr u="heavy" spc="-20" dirty="0">
                <a:uFill>
                  <a:solidFill>
                    <a:srgbClr val="17375E"/>
                  </a:solidFill>
                </a:uFill>
              </a:rPr>
              <a:t>Constants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457" y="929957"/>
            <a:ext cx="3528695" cy="590105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2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600" b="1" u="heavy" spc="25" dirty="0">
                <a:solidFill>
                  <a:srgbClr val="B80000"/>
                </a:solidFill>
                <a:uFill>
                  <a:solidFill>
                    <a:srgbClr val="B80000"/>
                  </a:solidFill>
                </a:uFill>
                <a:latin typeface="Carlito"/>
                <a:cs typeface="Carlito"/>
              </a:rPr>
              <a:t>Built-in</a:t>
            </a:r>
            <a:r>
              <a:rPr sz="2600" b="1" u="heavy" spc="-204" dirty="0">
                <a:solidFill>
                  <a:srgbClr val="B80000"/>
                </a:solidFill>
                <a:uFill>
                  <a:solidFill>
                    <a:srgbClr val="B80000"/>
                  </a:solidFill>
                </a:uFill>
                <a:latin typeface="Carlito"/>
                <a:cs typeface="Carlito"/>
              </a:rPr>
              <a:t> </a:t>
            </a:r>
            <a:r>
              <a:rPr sz="2600" b="1" u="heavy" spc="20" dirty="0">
                <a:solidFill>
                  <a:srgbClr val="B80000"/>
                </a:solidFill>
                <a:uFill>
                  <a:solidFill>
                    <a:srgbClr val="B80000"/>
                  </a:solidFill>
                </a:uFill>
                <a:latin typeface="Carlito"/>
                <a:cs typeface="Carlito"/>
              </a:rPr>
              <a:t>types</a:t>
            </a:r>
            <a:endParaRPr sz="2600">
              <a:latin typeface="Carlito"/>
              <a:cs typeface="Carlito"/>
            </a:endParaRPr>
          </a:p>
          <a:p>
            <a:pPr marL="756285" lvl="1" indent="-286385">
              <a:lnSpc>
                <a:spcPts val="3100"/>
              </a:lnSpc>
              <a:spcBef>
                <a:spcPts val="35"/>
              </a:spcBef>
              <a:buFont typeface="Arial"/>
              <a:buChar char="–"/>
              <a:tabLst>
                <a:tab pos="756285" algn="l"/>
              </a:tabLst>
            </a:pPr>
            <a:r>
              <a:rPr sz="2600" spc="-5" dirty="0">
                <a:latin typeface="Carlito"/>
                <a:cs typeface="Carlito"/>
              </a:rPr>
              <a:t>Boolean</a:t>
            </a:r>
            <a:r>
              <a:rPr sz="2600" spc="-30" dirty="0">
                <a:latin typeface="Carlito"/>
                <a:cs typeface="Carlito"/>
              </a:rPr>
              <a:t> </a:t>
            </a:r>
            <a:r>
              <a:rPr sz="2600" spc="10" dirty="0">
                <a:latin typeface="Carlito"/>
                <a:cs typeface="Carlito"/>
              </a:rPr>
              <a:t>type</a:t>
            </a:r>
            <a:endParaRPr sz="2600">
              <a:latin typeface="Carlito"/>
              <a:cs typeface="Carlito"/>
            </a:endParaRPr>
          </a:p>
          <a:p>
            <a:pPr marL="1156335" lvl="2" indent="-229235">
              <a:lnSpc>
                <a:spcPts val="3100"/>
              </a:lnSpc>
              <a:buFont typeface="Arial"/>
              <a:buChar char="•"/>
              <a:tabLst>
                <a:tab pos="1156970" algn="l"/>
              </a:tabLst>
            </a:pPr>
            <a:r>
              <a:rPr sz="2600" b="1" spc="20" dirty="0">
                <a:solidFill>
                  <a:srgbClr val="2C13DE"/>
                </a:solidFill>
                <a:latin typeface="Carlito"/>
                <a:cs typeface="Carlito"/>
              </a:rPr>
              <a:t>bool</a:t>
            </a:r>
            <a:endParaRPr sz="2600">
              <a:latin typeface="Carlito"/>
              <a:cs typeface="Carlito"/>
            </a:endParaRPr>
          </a:p>
          <a:p>
            <a:pPr marL="756285" lvl="1" indent="-286385">
              <a:lnSpc>
                <a:spcPts val="3100"/>
              </a:lnSpc>
              <a:spcBef>
                <a:spcPts val="30"/>
              </a:spcBef>
              <a:buFont typeface="Arial"/>
              <a:buChar char="–"/>
              <a:tabLst>
                <a:tab pos="756285" algn="l"/>
              </a:tabLst>
            </a:pPr>
            <a:r>
              <a:rPr sz="2600" dirty="0">
                <a:latin typeface="Carlito"/>
                <a:cs typeface="Carlito"/>
              </a:rPr>
              <a:t>Character</a:t>
            </a:r>
            <a:r>
              <a:rPr sz="2600" spc="-8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types</a:t>
            </a:r>
            <a:endParaRPr sz="2600">
              <a:latin typeface="Carlito"/>
              <a:cs typeface="Carlito"/>
            </a:endParaRPr>
          </a:p>
          <a:p>
            <a:pPr marL="1156335" lvl="2" indent="-229235">
              <a:lnSpc>
                <a:spcPts val="3100"/>
              </a:lnSpc>
              <a:buFont typeface="Arial"/>
              <a:buChar char="•"/>
              <a:tabLst>
                <a:tab pos="1156970" algn="l"/>
              </a:tabLst>
            </a:pPr>
            <a:r>
              <a:rPr sz="2600" b="1" spc="10" dirty="0">
                <a:solidFill>
                  <a:srgbClr val="2C13DE"/>
                </a:solidFill>
                <a:latin typeface="Carlito"/>
                <a:cs typeface="Carlito"/>
              </a:rPr>
              <a:t>char</a:t>
            </a:r>
            <a:endParaRPr sz="2600">
              <a:latin typeface="Carlito"/>
              <a:cs typeface="Carlito"/>
            </a:endParaRPr>
          </a:p>
          <a:p>
            <a:pPr marL="756285" lvl="1" indent="-286385">
              <a:lnSpc>
                <a:spcPct val="100000"/>
              </a:lnSpc>
              <a:spcBef>
                <a:spcPts val="35"/>
              </a:spcBef>
              <a:buFont typeface="Arial"/>
              <a:buChar char="–"/>
              <a:tabLst>
                <a:tab pos="756285" algn="l"/>
              </a:tabLst>
            </a:pPr>
            <a:r>
              <a:rPr sz="2600" spc="-5" dirty="0">
                <a:latin typeface="Carlito"/>
                <a:cs typeface="Carlito"/>
              </a:rPr>
              <a:t>Integer</a:t>
            </a:r>
            <a:r>
              <a:rPr sz="2600" spc="-8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types</a:t>
            </a:r>
            <a:endParaRPr sz="2600">
              <a:latin typeface="Carlito"/>
              <a:cs typeface="Carlito"/>
            </a:endParaRPr>
          </a:p>
          <a:p>
            <a:pPr marL="1156335" lvl="2" indent="-229235">
              <a:lnSpc>
                <a:spcPts val="3100"/>
              </a:lnSpc>
              <a:spcBef>
                <a:spcPts val="35"/>
              </a:spcBef>
              <a:buFont typeface="Arial"/>
              <a:buChar char="•"/>
              <a:tabLst>
                <a:tab pos="1156970" algn="l"/>
              </a:tabLst>
            </a:pPr>
            <a:r>
              <a:rPr sz="2600" b="1" spc="20" dirty="0">
                <a:solidFill>
                  <a:srgbClr val="2C13DE"/>
                </a:solidFill>
                <a:latin typeface="Carlito"/>
                <a:cs typeface="Carlito"/>
              </a:rPr>
              <a:t>int</a:t>
            </a:r>
            <a:endParaRPr sz="2600">
              <a:latin typeface="Carlito"/>
              <a:cs typeface="Carlito"/>
            </a:endParaRPr>
          </a:p>
          <a:p>
            <a:pPr marL="1614170" lvl="3" indent="-229235">
              <a:lnSpc>
                <a:spcPts val="2780"/>
              </a:lnSpc>
              <a:buFont typeface="Arial"/>
              <a:buChar char="–"/>
              <a:tabLst>
                <a:tab pos="1614805" algn="l"/>
              </a:tabLst>
            </a:pPr>
            <a:r>
              <a:rPr sz="2600" b="1" spc="5" dirty="0">
                <a:latin typeface="Carlito"/>
                <a:cs typeface="Carlito"/>
              </a:rPr>
              <a:t>and </a:t>
            </a:r>
            <a:r>
              <a:rPr sz="2600" b="1" spc="5" dirty="0">
                <a:solidFill>
                  <a:srgbClr val="2C13DE"/>
                </a:solidFill>
                <a:latin typeface="Carlito"/>
                <a:cs typeface="Carlito"/>
              </a:rPr>
              <a:t>short</a:t>
            </a:r>
            <a:r>
              <a:rPr sz="2600" b="1" spc="-95" dirty="0">
                <a:solidFill>
                  <a:srgbClr val="2C13DE"/>
                </a:solidFill>
                <a:latin typeface="Carlito"/>
                <a:cs typeface="Carlito"/>
              </a:rPr>
              <a:t> </a:t>
            </a:r>
            <a:r>
              <a:rPr sz="2600" spc="5" dirty="0">
                <a:latin typeface="Carlito"/>
                <a:cs typeface="Carlito"/>
              </a:rPr>
              <a:t>and</a:t>
            </a:r>
            <a:endParaRPr sz="2600">
              <a:latin typeface="Carlito"/>
              <a:cs typeface="Carlito"/>
            </a:endParaRPr>
          </a:p>
          <a:p>
            <a:pPr marL="1614170">
              <a:lnSpc>
                <a:spcPts val="2800"/>
              </a:lnSpc>
            </a:pPr>
            <a:r>
              <a:rPr sz="2600" b="1" spc="20" dirty="0">
                <a:solidFill>
                  <a:srgbClr val="2C13DE"/>
                </a:solidFill>
                <a:latin typeface="Carlito"/>
                <a:cs typeface="Carlito"/>
              </a:rPr>
              <a:t>long</a:t>
            </a:r>
            <a:endParaRPr sz="2600">
              <a:latin typeface="Carlito"/>
              <a:cs typeface="Carlito"/>
            </a:endParaRPr>
          </a:p>
          <a:p>
            <a:pPr marL="756285" lvl="1" indent="-286385">
              <a:lnSpc>
                <a:spcPct val="100000"/>
              </a:lnSpc>
              <a:spcBef>
                <a:spcPts val="35"/>
              </a:spcBef>
              <a:buFont typeface="Arial"/>
              <a:buChar char="–"/>
              <a:tabLst>
                <a:tab pos="756285" algn="l"/>
              </a:tabLst>
            </a:pPr>
            <a:r>
              <a:rPr sz="2600" spc="-5" dirty="0">
                <a:latin typeface="Carlito"/>
                <a:cs typeface="Carlito"/>
              </a:rPr>
              <a:t>Floating-point</a:t>
            </a:r>
            <a:r>
              <a:rPr sz="2600" spc="-6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types</a:t>
            </a:r>
            <a:endParaRPr sz="2600">
              <a:latin typeface="Carlito"/>
              <a:cs typeface="Carlito"/>
            </a:endParaRPr>
          </a:p>
          <a:p>
            <a:pPr marL="1156335" lvl="2" indent="-229235">
              <a:lnSpc>
                <a:spcPts val="3100"/>
              </a:lnSpc>
              <a:spcBef>
                <a:spcPts val="35"/>
              </a:spcBef>
              <a:buFont typeface="Arial"/>
              <a:buChar char="•"/>
              <a:tabLst>
                <a:tab pos="1156970" algn="l"/>
              </a:tabLst>
            </a:pPr>
            <a:r>
              <a:rPr sz="2600" b="1" spc="20" dirty="0">
                <a:solidFill>
                  <a:srgbClr val="2C13DE"/>
                </a:solidFill>
                <a:latin typeface="Carlito"/>
                <a:cs typeface="Carlito"/>
              </a:rPr>
              <a:t>double</a:t>
            </a:r>
            <a:endParaRPr sz="2600">
              <a:latin typeface="Carlito"/>
              <a:cs typeface="Carlito"/>
            </a:endParaRPr>
          </a:p>
          <a:p>
            <a:pPr marL="1614170" lvl="3" indent="-229235">
              <a:lnSpc>
                <a:spcPts val="3100"/>
              </a:lnSpc>
              <a:buFont typeface="Arial"/>
              <a:buChar char="–"/>
              <a:tabLst>
                <a:tab pos="1614805" algn="l"/>
              </a:tabLst>
            </a:pPr>
            <a:r>
              <a:rPr sz="2600" spc="5" dirty="0">
                <a:latin typeface="Carlito"/>
                <a:cs typeface="Carlito"/>
              </a:rPr>
              <a:t>and</a:t>
            </a:r>
            <a:r>
              <a:rPr sz="2600" spc="-25" dirty="0">
                <a:latin typeface="Carlito"/>
                <a:cs typeface="Carlito"/>
              </a:rPr>
              <a:t> </a:t>
            </a:r>
            <a:r>
              <a:rPr sz="2600" b="1" spc="5" dirty="0">
                <a:solidFill>
                  <a:srgbClr val="2C13DE"/>
                </a:solidFill>
                <a:latin typeface="Carlito"/>
                <a:cs typeface="Carlito"/>
              </a:rPr>
              <a:t>float</a:t>
            </a:r>
            <a:endParaRPr sz="2600">
              <a:latin typeface="Carlito"/>
              <a:cs typeface="Carlito"/>
            </a:endParaRPr>
          </a:p>
          <a:p>
            <a:pPr lvl="3">
              <a:lnSpc>
                <a:spcPct val="100000"/>
              </a:lnSpc>
              <a:buFont typeface="Arial"/>
              <a:buChar char="–"/>
            </a:pPr>
            <a:endParaRPr sz="255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600" b="1" u="heavy" spc="5" dirty="0">
                <a:solidFill>
                  <a:srgbClr val="B80000"/>
                </a:solidFill>
                <a:uFill>
                  <a:solidFill>
                    <a:srgbClr val="B80000"/>
                  </a:solidFill>
                </a:uFill>
                <a:latin typeface="Carlito"/>
                <a:cs typeface="Carlito"/>
              </a:rPr>
              <a:t>Standard-library</a:t>
            </a:r>
            <a:r>
              <a:rPr sz="2600" b="1" u="heavy" spc="-210" dirty="0">
                <a:solidFill>
                  <a:srgbClr val="B80000"/>
                </a:solidFill>
                <a:uFill>
                  <a:solidFill>
                    <a:srgbClr val="B80000"/>
                  </a:solidFill>
                </a:uFill>
                <a:latin typeface="Carlito"/>
                <a:cs typeface="Carlito"/>
              </a:rPr>
              <a:t> </a:t>
            </a:r>
            <a:r>
              <a:rPr sz="2600" b="1" u="heavy" spc="20" dirty="0">
                <a:solidFill>
                  <a:srgbClr val="B80000"/>
                </a:solidFill>
                <a:uFill>
                  <a:solidFill>
                    <a:srgbClr val="B80000"/>
                  </a:solidFill>
                </a:uFill>
                <a:latin typeface="Carlito"/>
                <a:cs typeface="Carlito"/>
              </a:rPr>
              <a:t>types</a:t>
            </a:r>
            <a:endParaRPr sz="2600">
              <a:latin typeface="Carlito"/>
              <a:cs typeface="Carlito"/>
            </a:endParaRPr>
          </a:p>
          <a:p>
            <a:pPr marL="756285" lvl="1" indent="-286385">
              <a:lnSpc>
                <a:spcPct val="100000"/>
              </a:lnSpc>
              <a:spcBef>
                <a:spcPts val="35"/>
              </a:spcBef>
              <a:buFont typeface="Arial"/>
              <a:buChar char="–"/>
              <a:tabLst>
                <a:tab pos="756285" algn="l"/>
              </a:tabLst>
            </a:pPr>
            <a:r>
              <a:rPr sz="2600" b="1" spc="10" dirty="0">
                <a:solidFill>
                  <a:srgbClr val="2C13DE"/>
                </a:solidFill>
                <a:latin typeface="Carlito"/>
                <a:cs typeface="Carlito"/>
              </a:rPr>
              <a:t>string</a:t>
            </a:r>
            <a:endParaRPr sz="26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79239" y="939482"/>
            <a:ext cx="4309110" cy="5547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80"/>
              </a:lnSpc>
              <a:spcBef>
                <a:spcPts val="100"/>
              </a:spcBef>
            </a:pPr>
            <a:r>
              <a:rPr sz="2400" b="1" u="heavy" spc="-10" dirty="0">
                <a:solidFill>
                  <a:srgbClr val="B80000"/>
                </a:solidFill>
                <a:uFill>
                  <a:solidFill>
                    <a:srgbClr val="B80000"/>
                  </a:solidFill>
                </a:uFill>
                <a:latin typeface="Carlito"/>
                <a:cs typeface="Carlito"/>
              </a:rPr>
              <a:t>Literals</a:t>
            </a:r>
            <a:endParaRPr sz="2400">
              <a:latin typeface="Carlito"/>
              <a:cs typeface="Carlito"/>
            </a:endParaRPr>
          </a:p>
          <a:p>
            <a:pPr marL="355600" indent="-343535">
              <a:lnSpc>
                <a:spcPts val="312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600" spc="-10" dirty="0">
                <a:latin typeface="Carlito"/>
                <a:cs typeface="Carlito"/>
              </a:rPr>
              <a:t>Boolean: </a:t>
            </a:r>
            <a:r>
              <a:rPr sz="2600" b="1" spc="5" dirty="0">
                <a:solidFill>
                  <a:srgbClr val="00AF50"/>
                </a:solidFill>
                <a:latin typeface="Carlito"/>
                <a:cs typeface="Carlito"/>
              </a:rPr>
              <a:t>true</a:t>
            </a:r>
            <a:r>
              <a:rPr sz="2600" b="1" spc="5" dirty="0">
                <a:latin typeface="Carlito"/>
                <a:cs typeface="Carlito"/>
              </a:rPr>
              <a:t>, </a:t>
            </a:r>
            <a:r>
              <a:rPr sz="2600" b="1" spc="-5" dirty="0">
                <a:solidFill>
                  <a:srgbClr val="00AF50"/>
                </a:solidFill>
                <a:latin typeface="Carlito"/>
                <a:cs typeface="Carlito"/>
              </a:rPr>
              <a:t>false</a:t>
            </a:r>
            <a:endParaRPr sz="26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255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600" dirty="0">
                <a:latin typeface="Carlito"/>
                <a:cs typeface="Carlito"/>
              </a:rPr>
              <a:t>Character</a:t>
            </a:r>
            <a:r>
              <a:rPr sz="2600" spc="-85" dirty="0">
                <a:latin typeface="Carlito"/>
                <a:cs typeface="Carlito"/>
              </a:rPr>
              <a:t> </a:t>
            </a:r>
            <a:r>
              <a:rPr sz="2600" spc="-5" dirty="0">
                <a:latin typeface="Carlito"/>
                <a:cs typeface="Carlito"/>
              </a:rPr>
              <a:t>literals</a:t>
            </a:r>
            <a:endParaRPr sz="2600">
              <a:latin typeface="Carlito"/>
              <a:cs typeface="Carlito"/>
            </a:endParaRPr>
          </a:p>
          <a:p>
            <a:pPr marL="469900">
              <a:lnSpc>
                <a:spcPct val="100000"/>
              </a:lnSpc>
              <a:spcBef>
                <a:spcPts val="35"/>
              </a:spcBef>
            </a:pPr>
            <a:r>
              <a:rPr sz="2600" spc="15" dirty="0">
                <a:solidFill>
                  <a:srgbClr val="00AF50"/>
                </a:solidFill>
                <a:latin typeface="Arial"/>
                <a:cs typeface="Arial"/>
              </a:rPr>
              <a:t>– </a:t>
            </a:r>
            <a:r>
              <a:rPr sz="2600" b="1" spc="-10" dirty="0">
                <a:solidFill>
                  <a:srgbClr val="00AF50"/>
                </a:solidFill>
                <a:latin typeface="Carlito"/>
                <a:cs typeface="Carlito"/>
              </a:rPr>
              <a:t>'a'</a:t>
            </a:r>
            <a:r>
              <a:rPr sz="2600" b="1" spc="-10" dirty="0">
                <a:latin typeface="Carlito"/>
                <a:cs typeface="Carlito"/>
              </a:rPr>
              <a:t>, </a:t>
            </a:r>
            <a:r>
              <a:rPr sz="2600" b="1" spc="-5" dirty="0">
                <a:solidFill>
                  <a:srgbClr val="00AF50"/>
                </a:solidFill>
                <a:latin typeface="Carlito"/>
                <a:cs typeface="Carlito"/>
              </a:rPr>
              <a:t>'x'</a:t>
            </a:r>
            <a:r>
              <a:rPr sz="2600" b="1" spc="-5" dirty="0">
                <a:latin typeface="Carlito"/>
                <a:cs typeface="Carlito"/>
              </a:rPr>
              <a:t>, </a:t>
            </a:r>
            <a:r>
              <a:rPr sz="2600" b="1" spc="5" dirty="0">
                <a:solidFill>
                  <a:srgbClr val="00AF50"/>
                </a:solidFill>
                <a:latin typeface="Carlito"/>
                <a:cs typeface="Carlito"/>
              </a:rPr>
              <a:t>'4'</a:t>
            </a:r>
            <a:r>
              <a:rPr sz="2600" b="1" spc="5" dirty="0">
                <a:latin typeface="Carlito"/>
                <a:cs typeface="Carlito"/>
              </a:rPr>
              <a:t>, </a:t>
            </a:r>
            <a:r>
              <a:rPr sz="2600" b="1" spc="5" dirty="0">
                <a:solidFill>
                  <a:srgbClr val="00AF50"/>
                </a:solidFill>
                <a:latin typeface="Carlito"/>
                <a:cs typeface="Carlito"/>
              </a:rPr>
              <a:t>'\n'</a:t>
            </a:r>
            <a:r>
              <a:rPr sz="2600" b="1" spc="5" dirty="0">
                <a:latin typeface="Carlito"/>
                <a:cs typeface="Carlito"/>
              </a:rPr>
              <a:t>,</a:t>
            </a:r>
            <a:r>
              <a:rPr sz="2600" b="1" spc="75" dirty="0">
                <a:latin typeface="Carlito"/>
                <a:cs typeface="Carlito"/>
              </a:rPr>
              <a:t> </a:t>
            </a:r>
            <a:r>
              <a:rPr sz="2600" b="1" spc="10" dirty="0">
                <a:latin typeface="Carlito"/>
                <a:cs typeface="Carlito"/>
              </a:rPr>
              <a:t>'</a:t>
            </a:r>
            <a:r>
              <a:rPr sz="2600" b="1" spc="10" dirty="0">
                <a:solidFill>
                  <a:srgbClr val="00AF50"/>
                </a:solidFill>
                <a:latin typeface="Carlito"/>
                <a:cs typeface="Carlito"/>
              </a:rPr>
              <a:t>$</a:t>
            </a:r>
            <a:r>
              <a:rPr sz="2600" b="1" spc="10" dirty="0">
                <a:latin typeface="Carlito"/>
                <a:cs typeface="Carlito"/>
              </a:rPr>
              <a:t>'</a:t>
            </a:r>
            <a:endParaRPr sz="26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25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600" spc="-5" dirty="0">
                <a:latin typeface="Carlito"/>
                <a:cs typeface="Carlito"/>
              </a:rPr>
              <a:t>Integer</a:t>
            </a:r>
            <a:r>
              <a:rPr sz="2600" spc="-85" dirty="0">
                <a:latin typeface="Carlito"/>
                <a:cs typeface="Carlito"/>
              </a:rPr>
              <a:t> </a:t>
            </a:r>
            <a:r>
              <a:rPr sz="2600" spc="-5" dirty="0">
                <a:latin typeface="Carlito"/>
                <a:cs typeface="Carlito"/>
              </a:rPr>
              <a:t>literals</a:t>
            </a:r>
            <a:endParaRPr sz="2600">
              <a:latin typeface="Carlito"/>
              <a:cs typeface="Carlito"/>
            </a:endParaRPr>
          </a:p>
          <a:p>
            <a:pPr marL="469900">
              <a:lnSpc>
                <a:spcPct val="100000"/>
              </a:lnSpc>
              <a:spcBef>
                <a:spcPts val="35"/>
              </a:spcBef>
            </a:pPr>
            <a:r>
              <a:rPr sz="2600" spc="15" dirty="0">
                <a:solidFill>
                  <a:srgbClr val="00AF50"/>
                </a:solidFill>
                <a:latin typeface="Arial"/>
                <a:cs typeface="Arial"/>
              </a:rPr>
              <a:t>– </a:t>
            </a:r>
            <a:r>
              <a:rPr sz="2600" b="1" spc="20" dirty="0">
                <a:solidFill>
                  <a:srgbClr val="00AF50"/>
                </a:solidFill>
                <a:latin typeface="Carlito"/>
                <a:cs typeface="Carlito"/>
              </a:rPr>
              <a:t>0</a:t>
            </a:r>
            <a:r>
              <a:rPr sz="2600" b="1" spc="20" dirty="0">
                <a:latin typeface="Carlito"/>
                <a:cs typeface="Carlito"/>
              </a:rPr>
              <a:t>, </a:t>
            </a:r>
            <a:r>
              <a:rPr sz="2600" b="1" spc="20" dirty="0">
                <a:solidFill>
                  <a:srgbClr val="00AF50"/>
                </a:solidFill>
                <a:latin typeface="Carlito"/>
                <a:cs typeface="Carlito"/>
              </a:rPr>
              <a:t>1</a:t>
            </a:r>
            <a:r>
              <a:rPr sz="2600" b="1" spc="20" dirty="0">
                <a:latin typeface="Carlito"/>
                <a:cs typeface="Carlito"/>
              </a:rPr>
              <a:t>, </a:t>
            </a:r>
            <a:r>
              <a:rPr sz="2600" b="1" spc="25" dirty="0">
                <a:solidFill>
                  <a:srgbClr val="00AF50"/>
                </a:solidFill>
                <a:latin typeface="Carlito"/>
                <a:cs typeface="Carlito"/>
              </a:rPr>
              <a:t>123</a:t>
            </a:r>
            <a:r>
              <a:rPr sz="2600" b="1" spc="25" dirty="0">
                <a:latin typeface="Carlito"/>
                <a:cs typeface="Carlito"/>
              </a:rPr>
              <a:t>,</a:t>
            </a:r>
            <a:r>
              <a:rPr sz="2600" b="1" spc="-215" dirty="0">
                <a:latin typeface="Carlito"/>
                <a:cs typeface="Carlito"/>
              </a:rPr>
              <a:t> </a:t>
            </a:r>
            <a:r>
              <a:rPr sz="2600" b="1" spc="20" dirty="0">
                <a:solidFill>
                  <a:srgbClr val="00AF50"/>
                </a:solidFill>
                <a:latin typeface="Carlito"/>
                <a:cs typeface="Carlito"/>
              </a:rPr>
              <a:t>-6</a:t>
            </a:r>
            <a:r>
              <a:rPr sz="2600" b="1" spc="20" dirty="0">
                <a:latin typeface="Carlito"/>
                <a:cs typeface="Carlito"/>
              </a:rPr>
              <a:t>,</a:t>
            </a:r>
            <a:endParaRPr sz="26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2550">
              <a:latin typeface="Carlito"/>
              <a:cs typeface="Carlito"/>
            </a:endParaRPr>
          </a:p>
          <a:p>
            <a:pPr marL="355600" indent="-343535">
              <a:lnSpc>
                <a:spcPts val="31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600" dirty="0">
                <a:latin typeface="Carlito"/>
                <a:cs typeface="Carlito"/>
              </a:rPr>
              <a:t>Floating </a:t>
            </a:r>
            <a:r>
              <a:rPr sz="2600" spc="-10" dirty="0">
                <a:latin typeface="Carlito"/>
                <a:cs typeface="Carlito"/>
              </a:rPr>
              <a:t>point</a:t>
            </a:r>
            <a:r>
              <a:rPr sz="2600" spc="-25" dirty="0">
                <a:latin typeface="Carlito"/>
                <a:cs typeface="Carlito"/>
              </a:rPr>
              <a:t> </a:t>
            </a:r>
            <a:r>
              <a:rPr sz="2600" spc="-5" dirty="0">
                <a:latin typeface="Carlito"/>
                <a:cs typeface="Carlito"/>
              </a:rPr>
              <a:t>literals</a:t>
            </a:r>
            <a:endParaRPr sz="2600">
              <a:latin typeface="Carlito"/>
              <a:cs typeface="Carlito"/>
            </a:endParaRPr>
          </a:p>
          <a:p>
            <a:pPr marL="469900">
              <a:lnSpc>
                <a:spcPts val="3100"/>
              </a:lnSpc>
            </a:pPr>
            <a:r>
              <a:rPr sz="2600" spc="15" dirty="0">
                <a:solidFill>
                  <a:srgbClr val="00AF50"/>
                </a:solidFill>
                <a:latin typeface="Arial"/>
                <a:cs typeface="Arial"/>
              </a:rPr>
              <a:t>– </a:t>
            </a:r>
            <a:r>
              <a:rPr sz="2600" b="1" spc="10" dirty="0">
                <a:solidFill>
                  <a:srgbClr val="00AF50"/>
                </a:solidFill>
                <a:latin typeface="Carlito"/>
                <a:cs typeface="Carlito"/>
              </a:rPr>
              <a:t>1.2</a:t>
            </a:r>
            <a:r>
              <a:rPr sz="2600" b="1" spc="10" dirty="0">
                <a:latin typeface="Carlito"/>
                <a:cs typeface="Carlito"/>
              </a:rPr>
              <a:t>, </a:t>
            </a:r>
            <a:r>
              <a:rPr sz="2600" b="1" spc="20" dirty="0">
                <a:solidFill>
                  <a:srgbClr val="00AF50"/>
                </a:solidFill>
                <a:latin typeface="Carlito"/>
                <a:cs typeface="Carlito"/>
              </a:rPr>
              <a:t>13.345</a:t>
            </a:r>
            <a:r>
              <a:rPr sz="2600" b="1" spc="20" dirty="0">
                <a:latin typeface="Carlito"/>
                <a:cs typeface="Carlito"/>
              </a:rPr>
              <a:t>, </a:t>
            </a:r>
            <a:r>
              <a:rPr sz="2600" b="1" spc="10" dirty="0">
                <a:solidFill>
                  <a:srgbClr val="00AF50"/>
                </a:solidFill>
                <a:latin typeface="Carlito"/>
                <a:cs typeface="Carlito"/>
              </a:rPr>
              <a:t>0.3</a:t>
            </a:r>
            <a:r>
              <a:rPr sz="2600" b="1" spc="10" dirty="0">
                <a:latin typeface="Carlito"/>
                <a:cs typeface="Carlito"/>
              </a:rPr>
              <a:t>,</a:t>
            </a:r>
            <a:r>
              <a:rPr sz="2600" b="1" spc="-285" dirty="0">
                <a:latin typeface="Carlito"/>
                <a:cs typeface="Carlito"/>
              </a:rPr>
              <a:t> </a:t>
            </a:r>
            <a:r>
              <a:rPr sz="2600" b="1" spc="15" dirty="0">
                <a:solidFill>
                  <a:srgbClr val="00AF50"/>
                </a:solidFill>
                <a:latin typeface="Carlito"/>
                <a:cs typeface="Carlito"/>
              </a:rPr>
              <a:t>-0.54</a:t>
            </a:r>
            <a:r>
              <a:rPr sz="2600" b="1" spc="15" dirty="0">
                <a:latin typeface="Carlito"/>
                <a:cs typeface="Carlito"/>
              </a:rPr>
              <a:t>,</a:t>
            </a:r>
            <a:endParaRPr sz="26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600">
              <a:latin typeface="Carlito"/>
              <a:cs typeface="Carlito"/>
            </a:endParaRPr>
          </a:p>
          <a:p>
            <a:pPr marL="355600" indent="-343535">
              <a:lnSpc>
                <a:spcPts val="31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600" dirty="0">
                <a:latin typeface="Carlito"/>
                <a:cs typeface="Carlito"/>
              </a:rPr>
              <a:t>String</a:t>
            </a:r>
            <a:r>
              <a:rPr sz="2600" spc="-35" dirty="0">
                <a:latin typeface="Carlito"/>
                <a:cs typeface="Carlito"/>
              </a:rPr>
              <a:t> </a:t>
            </a:r>
            <a:r>
              <a:rPr sz="2600" spc="-5" dirty="0">
                <a:latin typeface="Carlito"/>
                <a:cs typeface="Carlito"/>
              </a:rPr>
              <a:t>literals</a:t>
            </a:r>
            <a:endParaRPr sz="2600">
              <a:latin typeface="Carlito"/>
              <a:cs typeface="Carlito"/>
            </a:endParaRPr>
          </a:p>
          <a:p>
            <a:pPr marL="469900">
              <a:lnSpc>
                <a:spcPts val="3100"/>
              </a:lnSpc>
            </a:pPr>
            <a:r>
              <a:rPr sz="2600" spc="15" dirty="0">
                <a:solidFill>
                  <a:srgbClr val="00AF50"/>
                </a:solidFill>
                <a:latin typeface="Arial"/>
                <a:cs typeface="Arial"/>
              </a:rPr>
              <a:t>– </a:t>
            </a:r>
            <a:r>
              <a:rPr sz="2600" b="1" spc="-10" dirty="0">
                <a:solidFill>
                  <a:srgbClr val="00AF50"/>
                </a:solidFill>
                <a:latin typeface="Carlito"/>
                <a:cs typeface="Carlito"/>
              </a:rPr>
              <a:t>"asdf”</a:t>
            </a:r>
            <a:r>
              <a:rPr sz="2600" b="1" spc="-10" dirty="0">
                <a:latin typeface="Carlito"/>
                <a:cs typeface="Carlito"/>
              </a:rPr>
              <a:t>, </a:t>
            </a:r>
            <a:r>
              <a:rPr sz="2600" b="1" spc="-10" dirty="0">
                <a:solidFill>
                  <a:srgbClr val="00AF50"/>
                </a:solidFill>
                <a:latin typeface="Carlito"/>
                <a:cs typeface="Carlito"/>
              </a:rPr>
              <a:t>“Helllo”</a:t>
            </a:r>
            <a:r>
              <a:rPr sz="2600" b="1" spc="-10" dirty="0">
                <a:latin typeface="Carlito"/>
                <a:cs typeface="Carlito"/>
              </a:rPr>
              <a:t>,</a:t>
            </a:r>
            <a:r>
              <a:rPr sz="2600" b="1" spc="-254" dirty="0">
                <a:latin typeface="Carlito"/>
                <a:cs typeface="Carlito"/>
              </a:rPr>
              <a:t> </a:t>
            </a:r>
            <a:r>
              <a:rPr sz="2600" b="1" spc="5" dirty="0">
                <a:solidFill>
                  <a:srgbClr val="00AF50"/>
                </a:solidFill>
                <a:latin typeface="Carlito"/>
                <a:cs typeface="Carlito"/>
              </a:rPr>
              <a:t>Pakistan”</a:t>
            </a:r>
            <a:endParaRPr sz="2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5257" y="1171193"/>
            <a:ext cx="8273415" cy="51860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391795">
              <a:lnSpc>
                <a:spcPct val="100000"/>
              </a:lnSpc>
              <a:spcBef>
                <a:spcPts val="105"/>
              </a:spcBef>
              <a:buClr>
                <a:srgbClr val="000000"/>
              </a:buClr>
              <a:buSzPct val="91666"/>
              <a:buFont typeface="Arial"/>
              <a:buChar char="•"/>
              <a:tabLst>
                <a:tab pos="212725" algn="l"/>
              </a:tabLst>
            </a:pPr>
            <a:r>
              <a:rPr sz="3000" b="1" dirty="0">
                <a:solidFill>
                  <a:srgbClr val="B80000"/>
                </a:solidFill>
                <a:latin typeface="Carlito"/>
                <a:cs typeface="Carlito"/>
              </a:rPr>
              <a:t>Named constants </a:t>
            </a:r>
            <a:r>
              <a:rPr sz="3000" spc="-30" dirty="0">
                <a:latin typeface="Carlito"/>
                <a:cs typeface="Carlito"/>
              </a:rPr>
              <a:t>are </a:t>
            </a:r>
            <a:r>
              <a:rPr sz="3000" spc="-15" dirty="0">
                <a:latin typeface="Carlito"/>
                <a:cs typeface="Carlito"/>
              </a:rPr>
              <a:t>declared </a:t>
            </a:r>
            <a:r>
              <a:rPr sz="3000" spc="-5" dirty="0">
                <a:latin typeface="Carlito"/>
                <a:cs typeface="Carlito"/>
              </a:rPr>
              <a:t>and </a:t>
            </a:r>
            <a:r>
              <a:rPr sz="3000" spc="-20" dirty="0">
                <a:latin typeface="Carlito"/>
                <a:cs typeface="Carlito"/>
              </a:rPr>
              <a:t>referenced </a:t>
            </a:r>
            <a:r>
              <a:rPr sz="3000" spc="-5" dirty="0">
                <a:latin typeface="Carlito"/>
                <a:cs typeface="Carlito"/>
              </a:rPr>
              <a:t>by </a:t>
            </a:r>
            <a:r>
              <a:rPr sz="3000" spc="-5" dirty="0">
                <a:solidFill>
                  <a:srgbClr val="2E1BC6"/>
                </a:solidFill>
                <a:latin typeface="Carlito"/>
                <a:cs typeface="Carlito"/>
              </a:rPr>
              <a:t> </a:t>
            </a:r>
            <a:r>
              <a:rPr sz="3000" spc="-15" dirty="0">
                <a:solidFill>
                  <a:srgbClr val="2E1BC6"/>
                </a:solidFill>
                <a:latin typeface="Carlito"/>
                <a:cs typeface="Carlito"/>
              </a:rPr>
              <a:t>identifiers</a:t>
            </a:r>
            <a:r>
              <a:rPr sz="3000" spc="-15" dirty="0">
                <a:latin typeface="Carlito"/>
                <a:cs typeface="Carlito"/>
              </a:rPr>
              <a:t>:</a:t>
            </a:r>
            <a:endParaRPr sz="3000">
              <a:latin typeface="Carlito"/>
              <a:cs typeface="Carlito"/>
            </a:endParaRPr>
          </a:p>
          <a:p>
            <a:pPr marL="927735">
              <a:lnSpc>
                <a:spcPct val="100000"/>
              </a:lnSpc>
              <a:spcBef>
                <a:spcPts val="710"/>
              </a:spcBef>
              <a:tabLst>
                <a:tab pos="5065395" algn="l"/>
              </a:tabLst>
            </a:pPr>
            <a:r>
              <a:rPr sz="2750" b="1" spc="5" dirty="0">
                <a:solidFill>
                  <a:srgbClr val="B80000"/>
                </a:solidFill>
                <a:latin typeface="Carlito"/>
                <a:cs typeface="Carlito"/>
              </a:rPr>
              <a:t>const </a:t>
            </a:r>
            <a:r>
              <a:rPr sz="2750" spc="-15" dirty="0">
                <a:latin typeface="Carlito"/>
                <a:cs typeface="Carlito"/>
              </a:rPr>
              <a:t>int </a:t>
            </a:r>
            <a:r>
              <a:rPr sz="2750" spc="20" dirty="0">
                <a:solidFill>
                  <a:srgbClr val="2E1BC6"/>
                </a:solidFill>
                <a:latin typeface="Carlito"/>
                <a:cs typeface="Carlito"/>
              </a:rPr>
              <a:t>max_marks</a:t>
            </a:r>
            <a:r>
              <a:rPr sz="2750" spc="160" dirty="0">
                <a:solidFill>
                  <a:srgbClr val="2E1BC6"/>
                </a:solidFill>
                <a:latin typeface="Carlito"/>
                <a:cs typeface="Carlito"/>
              </a:rPr>
              <a:t> </a:t>
            </a:r>
            <a:r>
              <a:rPr sz="2750" spc="10" dirty="0">
                <a:latin typeface="Carlito"/>
                <a:cs typeface="Carlito"/>
              </a:rPr>
              <a:t>=</a:t>
            </a:r>
            <a:r>
              <a:rPr sz="2750" spc="30" dirty="0">
                <a:latin typeface="Carlito"/>
                <a:cs typeface="Carlito"/>
              </a:rPr>
              <a:t> </a:t>
            </a:r>
            <a:r>
              <a:rPr sz="2750" spc="20" dirty="0">
                <a:latin typeface="Carlito"/>
                <a:cs typeface="Carlito"/>
              </a:rPr>
              <a:t>100;	</a:t>
            </a:r>
            <a:r>
              <a:rPr sz="2750" spc="-5" dirty="0">
                <a:latin typeface="Carlito"/>
                <a:cs typeface="Carlito"/>
              </a:rPr>
              <a:t>// </a:t>
            </a:r>
            <a:r>
              <a:rPr sz="2750" dirty="0">
                <a:latin typeface="Carlito"/>
                <a:cs typeface="Carlito"/>
              </a:rPr>
              <a:t>(MAX_MARKS</a:t>
            </a:r>
            <a:r>
              <a:rPr sz="2750" spc="275" dirty="0">
                <a:latin typeface="Carlito"/>
                <a:cs typeface="Carlito"/>
              </a:rPr>
              <a:t> </a:t>
            </a:r>
            <a:r>
              <a:rPr sz="2750" spc="-5" dirty="0">
                <a:latin typeface="Carlito"/>
                <a:cs typeface="Carlito"/>
              </a:rPr>
              <a:t>rec..)</a:t>
            </a:r>
            <a:endParaRPr sz="2750">
              <a:latin typeface="Carlito"/>
              <a:cs typeface="Carlito"/>
            </a:endParaRPr>
          </a:p>
          <a:p>
            <a:pPr marL="927735" marR="2733675" algn="just">
              <a:lnSpc>
                <a:spcPct val="119500"/>
              </a:lnSpc>
              <a:spcBef>
                <a:spcPts val="35"/>
              </a:spcBef>
            </a:pPr>
            <a:r>
              <a:rPr sz="2750" b="1" spc="5" dirty="0">
                <a:solidFill>
                  <a:srgbClr val="B80000"/>
                </a:solidFill>
                <a:latin typeface="Carlito"/>
                <a:cs typeface="Carlito"/>
              </a:rPr>
              <a:t>const </a:t>
            </a:r>
            <a:r>
              <a:rPr sz="2750" spc="-15" dirty="0">
                <a:latin typeface="Carlito"/>
                <a:cs typeface="Carlito"/>
              </a:rPr>
              <a:t>string </a:t>
            </a:r>
            <a:r>
              <a:rPr sz="2750" spc="5" dirty="0">
                <a:solidFill>
                  <a:srgbClr val="2E1BC6"/>
                </a:solidFill>
                <a:latin typeface="Carlito"/>
                <a:cs typeface="Carlito"/>
              </a:rPr>
              <a:t>UNIVERSITY </a:t>
            </a:r>
            <a:r>
              <a:rPr sz="2750" spc="10" dirty="0">
                <a:latin typeface="Carlito"/>
                <a:cs typeface="Carlito"/>
              </a:rPr>
              <a:t>= </a:t>
            </a:r>
            <a:r>
              <a:rPr sz="2750" spc="-40" dirty="0">
                <a:latin typeface="Carlito"/>
                <a:cs typeface="Carlito"/>
              </a:rPr>
              <a:t>“ALI";  </a:t>
            </a:r>
            <a:r>
              <a:rPr sz="2750" b="1" spc="5" dirty="0">
                <a:solidFill>
                  <a:srgbClr val="B80000"/>
                </a:solidFill>
                <a:latin typeface="Carlito"/>
                <a:cs typeface="Carlito"/>
              </a:rPr>
              <a:t>const </a:t>
            </a:r>
            <a:r>
              <a:rPr sz="2750" spc="-5" dirty="0">
                <a:latin typeface="Carlito"/>
                <a:cs typeface="Carlito"/>
              </a:rPr>
              <a:t>double </a:t>
            </a:r>
            <a:r>
              <a:rPr sz="2750" spc="5" dirty="0">
                <a:solidFill>
                  <a:srgbClr val="2E1BC6"/>
                </a:solidFill>
                <a:latin typeface="Carlito"/>
                <a:cs typeface="Carlito"/>
              </a:rPr>
              <a:t>PI </a:t>
            </a:r>
            <a:r>
              <a:rPr sz="2750" spc="10" dirty="0">
                <a:latin typeface="Carlito"/>
                <a:cs typeface="Carlito"/>
              </a:rPr>
              <a:t>= </a:t>
            </a:r>
            <a:r>
              <a:rPr sz="2750" spc="20" dirty="0">
                <a:latin typeface="Carlito"/>
                <a:cs typeface="Carlito"/>
              </a:rPr>
              <a:t>3.141592654;  </a:t>
            </a:r>
            <a:r>
              <a:rPr sz="2750" b="1" spc="5" dirty="0">
                <a:solidFill>
                  <a:srgbClr val="B80000"/>
                </a:solidFill>
                <a:latin typeface="Carlito"/>
                <a:cs typeface="Carlito"/>
              </a:rPr>
              <a:t>const </a:t>
            </a:r>
            <a:r>
              <a:rPr sz="2750" spc="10" dirty="0">
                <a:latin typeface="Carlito"/>
                <a:cs typeface="Carlito"/>
              </a:rPr>
              <a:t>char </a:t>
            </a:r>
            <a:r>
              <a:rPr sz="2750" spc="-75" dirty="0">
                <a:solidFill>
                  <a:srgbClr val="2E1BC6"/>
                </a:solidFill>
                <a:latin typeface="Carlito"/>
                <a:cs typeface="Carlito"/>
              </a:rPr>
              <a:t>TAB </a:t>
            </a:r>
            <a:r>
              <a:rPr sz="2750" spc="10" dirty="0">
                <a:latin typeface="Carlito"/>
                <a:cs typeface="Carlito"/>
              </a:rPr>
              <a:t>=</a:t>
            </a:r>
            <a:r>
              <a:rPr sz="2750" spc="-300" dirty="0">
                <a:latin typeface="Carlito"/>
                <a:cs typeface="Carlito"/>
              </a:rPr>
              <a:t> </a:t>
            </a:r>
            <a:r>
              <a:rPr sz="2750" spc="-10" dirty="0">
                <a:latin typeface="Carlito"/>
                <a:cs typeface="Carlito"/>
              </a:rPr>
              <a:t>'\t';</a:t>
            </a:r>
            <a:endParaRPr sz="275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2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700">
              <a:latin typeface="Carlito"/>
              <a:cs typeface="Carlito"/>
            </a:endParaRPr>
          </a:p>
          <a:p>
            <a:pPr marL="231775" indent="-219075">
              <a:lnSpc>
                <a:spcPct val="100000"/>
              </a:lnSpc>
              <a:buFont typeface="Arial"/>
              <a:buChar char="•"/>
              <a:tabLst>
                <a:tab pos="231775" algn="l"/>
              </a:tabLst>
            </a:pPr>
            <a:r>
              <a:rPr sz="3000" spc="-10" dirty="0">
                <a:latin typeface="Carlito"/>
                <a:cs typeface="Carlito"/>
              </a:rPr>
              <a:t>Constants</a:t>
            </a:r>
            <a:r>
              <a:rPr sz="3000" spc="-10" dirty="0">
                <a:solidFill>
                  <a:srgbClr val="2E1BC6"/>
                </a:solidFill>
                <a:latin typeface="Carlito"/>
                <a:cs typeface="Carlito"/>
              </a:rPr>
              <a:t> </a:t>
            </a:r>
            <a:r>
              <a:rPr sz="3000" b="1" u="heavy" dirty="0">
                <a:solidFill>
                  <a:srgbClr val="2E1BC6"/>
                </a:solidFill>
                <a:uFill>
                  <a:solidFill>
                    <a:srgbClr val="2E1BC6"/>
                  </a:solidFill>
                </a:uFill>
                <a:latin typeface="Carlito"/>
                <a:cs typeface="Carlito"/>
              </a:rPr>
              <a:t>must</a:t>
            </a:r>
            <a:r>
              <a:rPr sz="3000" b="1" dirty="0">
                <a:solidFill>
                  <a:srgbClr val="2E1BC6"/>
                </a:solidFill>
                <a:latin typeface="Carlito"/>
                <a:cs typeface="Carlito"/>
              </a:rPr>
              <a:t> </a:t>
            </a:r>
            <a:r>
              <a:rPr sz="3000" spc="-5" dirty="0">
                <a:latin typeface="Carlito"/>
                <a:cs typeface="Carlito"/>
              </a:rPr>
              <a:t>be </a:t>
            </a:r>
            <a:r>
              <a:rPr sz="3000" b="1" spc="-5" dirty="0">
                <a:solidFill>
                  <a:srgbClr val="2E1BC6"/>
                </a:solidFill>
                <a:latin typeface="Carlito"/>
                <a:cs typeface="Carlito"/>
              </a:rPr>
              <a:t>initialized </a:t>
            </a:r>
            <a:r>
              <a:rPr sz="3000" spc="-10" dirty="0">
                <a:latin typeface="Carlito"/>
                <a:cs typeface="Carlito"/>
              </a:rPr>
              <a:t>in their</a:t>
            </a:r>
            <a:r>
              <a:rPr sz="3000" spc="-35" dirty="0">
                <a:latin typeface="Carlito"/>
                <a:cs typeface="Carlito"/>
              </a:rPr>
              <a:t> </a:t>
            </a:r>
            <a:r>
              <a:rPr sz="3000" spc="-20" dirty="0">
                <a:solidFill>
                  <a:srgbClr val="2E1BC6"/>
                </a:solidFill>
                <a:latin typeface="Carlito"/>
                <a:cs typeface="Carlito"/>
              </a:rPr>
              <a:t>declaration</a:t>
            </a:r>
            <a:endParaRPr sz="3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har char="•"/>
            </a:pPr>
            <a:endParaRPr sz="2950">
              <a:latin typeface="Carlito"/>
              <a:cs typeface="Carlito"/>
            </a:endParaRPr>
          </a:p>
          <a:p>
            <a:pPr marL="231775" indent="-219075">
              <a:lnSpc>
                <a:spcPct val="100000"/>
              </a:lnSpc>
              <a:buFont typeface="Arial"/>
              <a:buChar char="•"/>
              <a:tabLst>
                <a:tab pos="231775" algn="l"/>
              </a:tabLst>
            </a:pPr>
            <a:r>
              <a:rPr sz="3000" b="1" spc="-15" dirty="0">
                <a:solidFill>
                  <a:srgbClr val="B80000"/>
                </a:solidFill>
                <a:latin typeface="Carlito"/>
                <a:cs typeface="Carlito"/>
              </a:rPr>
              <a:t>No </a:t>
            </a:r>
            <a:r>
              <a:rPr sz="3000" b="1" spc="-10" dirty="0">
                <a:solidFill>
                  <a:srgbClr val="B80000"/>
                </a:solidFill>
                <a:latin typeface="Carlito"/>
                <a:cs typeface="Carlito"/>
              </a:rPr>
              <a:t>further </a:t>
            </a:r>
            <a:r>
              <a:rPr sz="3000" b="1" spc="-5" dirty="0">
                <a:solidFill>
                  <a:srgbClr val="B80000"/>
                </a:solidFill>
                <a:latin typeface="Carlito"/>
                <a:cs typeface="Carlito"/>
              </a:rPr>
              <a:t>assignment possible </a:t>
            </a:r>
            <a:r>
              <a:rPr sz="3000" b="1" dirty="0">
                <a:solidFill>
                  <a:srgbClr val="B80000"/>
                </a:solidFill>
                <a:latin typeface="Carlito"/>
                <a:cs typeface="Carlito"/>
              </a:rPr>
              <a:t>within</a:t>
            </a:r>
            <a:r>
              <a:rPr sz="3000" b="1" spc="85" dirty="0">
                <a:solidFill>
                  <a:srgbClr val="B80000"/>
                </a:solidFill>
                <a:latin typeface="Carlito"/>
                <a:cs typeface="Carlito"/>
              </a:rPr>
              <a:t> </a:t>
            </a:r>
            <a:r>
              <a:rPr sz="3000" b="1" spc="-15" dirty="0">
                <a:solidFill>
                  <a:srgbClr val="B80000"/>
                </a:solidFill>
                <a:latin typeface="Carlito"/>
                <a:cs typeface="Carlito"/>
              </a:rPr>
              <a:t>program</a:t>
            </a:r>
            <a:endParaRPr sz="30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15539" y="162813"/>
            <a:ext cx="4323080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20" dirty="0"/>
              <a:t>Constants</a:t>
            </a:r>
            <a:r>
              <a:rPr spc="-10" dirty="0"/>
              <a:t> </a:t>
            </a:r>
            <a:r>
              <a:rPr dirty="0"/>
              <a:t>(named)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1019175"/>
            <a:ext cx="9067800" cy="47625"/>
          </a:xfrm>
          <a:custGeom>
            <a:avLst/>
            <a:gdLst/>
            <a:ahLst/>
            <a:cxnLst/>
            <a:rect l="l" t="t" r="r" b="b"/>
            <a:pathLst>
              <a:path w="9067800" h="47625">
                <a:moveTo>
                  <a:pt x="9067800" y="0"/>
                </a:moveTo>
                <a:lnTo>
                  <a:pt x="0" y="0"/>
                </a:lnTo>
                <a:lnTo>
                  <a:pt x="0" y="47625"/>
                </a:lnTo>
                <a:lnTo>
                  <a:pt x="9067800" y="47625"/>
                </a:lnTo>
                <a:lnTo>
                  <a:pt x="9067800" y="0"/>
                </a:lnTo>
                <a:close/>
              </a:path>
            </a:pathLst>
          </a:custGeom>
          <a:solidFill>
            <a:srgbClr val="17375E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Words>1958</Words>
  <Application>Microsoft Office PowerPoint</Application>
  <PresentationFormat>On-screen Show (4:3)</PresentationFormat>
  <Paragraphs>376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8" baseType="lpstr">
      <vt:lpstr>Arial</vt:lpstr>
      <vt:lpstr>Calibri</vt:lpstr>
      <vt:lpstr>Carlito</vt:lpstr>
      <vt:lpstr>Courier New</vt:lpstr>
      <vt:lpstr>Symbol</vt:lpstr>
      <vt:lpstr>Times New Roman</vt:lpstr>
      <vt:lpstr>Wingdings</vt:lpstr>
      <vt:lpstr>Office Theme</vt:lpstr>
      <vt:lpstr>Introduction to Programming  CS1133</vt:lpstr>
      <vt:lpstr>Scope</vt:lpstr>
      <vt:lpstr>Scope</vt:lpstr>
      <vt:lpstr>Scope</vt:lpstr>
      <vt:lpstr>Visibility</vt:lpstr>
      <vt:lpstr>Lifetime of Variables</vt:lpstr>
      <vt:lpstr>Lifetime of Variables</vt:lpstr>
      <vt:lpstr>  Literals Constants </vt:lpstr>
      <vt:lpstr>Constants (named)</vt:lpstr>
      <vt:lpstr>Binary Arithmetic Operators</vt:lpstr>
      <vt:lpstr>Integer and Real Division</vt:lpstr>
      <vt:lpstr>Remainder/Modulus operator</vt:lpstr>
      <vt:lpstr>Arithmetic Expressions</vt:lpstr>
      <vt:lpstr>Example: Converting Temperatures</vt:lpstr>
      <vt:lpstr>Shorthand/Compound Assignment Operators</vt:lpstr>
      <vt:lpstr>Increment and Decrement Operators</vt:lpstr>
      <vt:lpstr>Increment and Decrement Operators</vt:lpstr>
      <vt:lpstr>Using ++, -- on “char” type</vt:lpstr>
      <vt:lpstr>  Equality and Relational Operators </vt:lpstr>
      <vt:lpstr>Logical Operators</vt:lpstr>
      <vt:lpstr>Boolean AND or logical AND</vt:lpstr>
      <vt:lpstr>Boolean OR / Logical OR</vt:lpstr>
      <vt:lpstr>Boolean NOT/ Logical NOT</vt:lpstr>
      <vt:lpstr>Conditional Operator</vt:lpstr>
      <vt:lpstr>Precedence Rules</vt:lpstr>
      <vt:lpstr>Precedence Rules</vt:lpstr>
      <vt:lpstr>Precedence Rules – Example 1</vt:lpstr>
      <vt:lpstr>Precedence Rules – Example 2</vt:lpstr>
      <vt:lpstr>Precedence Rules – Example 3</vt:lpstr>
      <vt:lpstr>Precedence Rules (overriding)</vt:lpstr>
      <vt:lpstr>Numeric Type Conversion</vt:lpstr>
      <vt:lpstr>Type Conversion Rules</vt:lpstr>
      <vt:lpstr>Implicit Type Conversion in C++</vt:lpstr>
      <vt:lpstr>Typecasting</vt:lpstr>
      <vt:lpstr>Implicit type casting</vt:lpstr>
      <vt:lpstr>Explicit type casting</vt:lpstr>
      <vt:lpstr>Explicit Type Casting</vt:lpstr>
      <vt:lpstr>Widening type casting</vt:lpstr>
      <vt:lpstr>Narrowing type casting</vt:lpstr>
      <vt:lpstr>Casting between char and Numeric Types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Sana Aurangzeb</dc:creator>
  <cp:lastModifiedBy>Saif Ali</cp:lastModifiedBy>
  <cp:revision>3</cp:revision>
  <dcterms:created xsi:type="dcterms:W3CDTF">2020-03-09T07:53:43Z</dcterms:created>
  <dcterms:modified xsi:type="dcterms:W3CDTF">2022-10-13T07:41:33Z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2020-02-14T00:00:00Z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2020-03-09T00:00:00Z</vt:filetime>
  </property>
</Properties>
</file>