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65" r:id="rId13"/>
    <p:sldId id="275" r:id="rId14"/>
    <p:sldId id="272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B7A3-F3B2-4B67-A828-8CB5E36D081F}" type="datetimeFigureOut">
              <a:rPr lang="en-US" smtClean="0"/>
              <a:t>19-Oct-20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21C4-E7F9-4F80-B784-C7807C3F1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B7A3-F3B2-4B67-A828-8CB5E36D081F}" type="datetimeFigureOut">
              <a:rPr lang="en-US" smtClean="0"/>
              <a:t>19-Oct-20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21C4-E7F9-4F80-B784-C7807C3F1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B7A3-F3B2-4B67-A828-8CB5E36D081F}" type="datetimeFigureOut">
              <a:rPr lang="en-US" smtClean="0"/>
              <a:t>19-Oct-20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21C4-E7F9-4F80-B784-C7807C3F1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B7A3-F3B2-4B67-A828-8CB5E36D081F}" type="datetimeFigureOut">
              <a:rPr lang="en-US" smtClean="0"/>
              <a:t>19-Oct-20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21C4-E7F9-4F80-B784-C7807C3F1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B7A3-F3B2-4B67-A828-8CB5E36D081F}" type="datetimeFigureOut">
              <a:rPr lang="en-US" smtClean="0"/>
              <a:t>19-Oct-20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21C4-E7F9-4F80-B784-C7807C3F1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B7A3-F3B2-4B67-A828-8CB5E36D081F}" type="datetimeFigureOut">
              <a:rPr lang="en-US" smtClean="0"/>
              <a:t>19-Oct-20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21C4-E7F9-4F80-B784-C7807C3F1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B7A3-F3B2-4B67-A828-8CB5E36D081F}" type="datetimeFigureOut">
              <a:rPr lang="en-US" smtClean="0"/>
              <a:t>19-Oct-20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21C4-E7F9-4F80-B784-C7807C3F1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B7A3-F3B2-4B67-A828-8CB5E36D081F}" type="datetimeFigureOut">
              <a:rPr lang="en-US" smtClean="0"/>
              <a:t>19-Oct-20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21C4-E7F9-4F80-B784-C7807C3F1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B7A3-F3B2-4B67-A828-8CB5E36D081F}" type="datetimeFigureOut">
              <a:rPr lang="en-US" smtClean="0"/>
              <a:t>19-Oct-20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21C4-E7F9-4F80-B784-C7807C3F1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B7A3-F3B2-4B67-A828-8CB5E36D081F}" type="datetimeFigureOut">
              <a:rPr lang="en-US" smtClean="0"/>
              <a:t>19-Oct-20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21C4-E7F9-4F80-B784-C7807C3F1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B7A3-F3B2-4B67-A828-8CB5E36D081F}" type="datetimeFigureOut">
              <a:rPr lang="en-US" smtClean="0"/>
              <a:t>19-Oct-20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21C4-E7F9-4F80-B784-C7807C3F1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DB7A3-F3B2-4B67-A828-8CB5E36D081F}" type="datetimeFigureOut">
              <a:rPr lang="en-US" smtClean="0"/>
              <a:t>19-Oct-20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021C4-E7F9-4F80-B784-C7807C3F11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7535" y="3645408"/>
            <a:ext cx="579120" cy="679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4540" y="134620"/>
            <a:ext cx="6562725" cy="39782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"/>
                <a:cs typeface="Arial"/>
              </a:rPr>
              <a:t>“I </a:t>
            </a:r>
            <a:r>
              <a:rPr sz="2400" spc="-5" dirty="0">
                <a:latin typeface="Arial"/>
                <a:cs typeface="Arial"/>
              </a:rPr>
              <a:t>will get wet if it </a:t>
            </a:r>
            <a:r>
              <a:rPr sz="2400" dirty="0">
                <a:latin typeface="Arial"/>
                <a:cs typeface="Arial"/>
              </a:rPr>
              <a:t>rains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I </a:t>
            </a:r>
            <a:r>
              <a:rPr sz="2400" spc="-5" dirty="0">
                <a:latin typeface="Arial"/>
                <a:cs typeface="Arial"/>
              </a:rPr>
              <a:t>go out of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house”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Let Propositions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be: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W : </a:t>
            </a:r>
            <a:r>
              <a:rPr sz="2400" dirty="0">
                <a:latin typeface="Arial"/>
                <a:cs typeface="Arial"/>
              </a:rPr>
              <a:t>“I </a:t>
            </a:r>
            <a:r>
              <a:rPr sz="2400" spc="-10" dirty="0">
                <a:latin typeface="Arial"/>
                <a:cs typeface="Arial"/>
              </a:rPr>
              <a:t>will </a:t>
            </a:r>
            <a:r>
              <a:rPr sz="2400" spc="-5" dirty="0">
                <a:latin typeface="Arial"/>
                <a:cs typeface="Arial"/>
              </a:rPr>
              <a:t>get wet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“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 : </a:t>
            </a:r>
            <a:r>
              <a:rPr sz="2400" spc="-5" dirty="0">
                <a:latin typeface="Arial"/>
                <a:cs typeface="Arial"/>
              </a:rPr>
              <a:t>“it </a:t>
            </a:r>
            <a:r>
              <a:rPr sz="2400" dirty="0">
                <a:latin typeface="Arial"/>
                <a:cs typeface="Arial"/>
              </a:rPr>
              <a:t>rains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“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  <a:tabLst>
                <a:tab pos="1468120" algn="l"/>
              </a:tabLst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 :	</a:t>
            </a:r>
            <a:r>
              <a:rPr sz="2400" dirty="0">
                <a:latin typeface="Arial"/>
                <a:cs typeface="Arial"/>
              </a:rPr>
              <a:t>“I </a:t>
            </a:r>
            <a:r>
              <a:rPr sz="2400" spc="-5" dirty="0">
                <a:latin typeface="Arial"/>
                <a:cs typeface="Arial"/>
              </a:rPr>
              <a:t>go out of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house”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0">
              <a:latin typeface="Arial"/>
              <a:cs typeface="Arial"/>
            </a:endParaRPr>
          </a:p>
          <a:p>
            <a:pPr marL="294513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(S </a:t>
            </a:r>
            <a:r>
              <a:rPr sz="2400" b="1" spc="-645" dirty="0">
                <a:solidFill>
                  <a:srgbClr val="FF0000"/>
                </a:solidFill>
                <a:latin typeface="Times New Roman"/>
                <a:cs typeface="Times New Roman"/>
              </a:rPr>
              <a:t>˄</a:t>
            </a:r>
            <a:r>
              <a:rPr sz="2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R) </a:t>
            </a:r>
            <a:r>
              <a:rPr sz="24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2400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130285" y="6262742"/>
            <a:ext cx="274320" cy="2647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00"/>
                </a:spcBef>
              </a:pPr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6364" y="319862"/>
            <a:ext cx="635190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Example:</a:t>
            </a:r>
            <a:endParaRPr sz="3200"/>
          </a:p>
          <a:p>
            <a:pPr algn="ctr">
              <a:lnSpc>
                <a:spcPct val="100000"/>
              </a:lnSpc>
            </a:pPr>
            <a:r>
              <a:rPr sz="3200" spc="-10" dirty="0"/>
              <a:t>Representing </a:t>
            </a:r>
            <a:r>
              <a:rPr sz="3200" spc="-20" dirty="0"/>
              <a:t>Facts </a:t>
            </a:r>
            <a:r>
              <a:rPr sz="3200" dirty="0"/>
              <a:t>in </a:t>
            </a:r>
            <a:r>
              <a:rPr sz="3200" spc="-20" dirty="0"/>
              <a:t>First-Order</a:t>
            </a:r>
            <a:r>
              <a:rPr sz="3200" spc="10" dirty="0"/>
              <a:t> </a:t>
            </a:r>
            <a:r>
              <a:rPr sz="3200" dirty="0"/>
              <a:t>Logic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745437"/>
            <a:ext cx="8076565" cy="4811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2000" dirty="0">
                <a:latin typeface="Carlito"/>
                <a:cs typeface="Carlito"/>
              </a:rPr>
              <a:t>Lucy* is a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professor</a:t>
            </a:r>
            <a:endParaRPr sz="2000">
              <a:latin typeface="Carlito"/>
              <a:cs typeface="Carlito"/>
            </a:endParaRPr>
          </a:p>
          <a:p>
            <a:pPr marL="622300" indent="-610235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2000" dirty="0">
                <a:latin typeface="Carlito"/>
                <a:cs typeface="Carlito"/>
              </a:rPr>
              <a:t>All </a:t>
            </a:r>
            <a:r>
              <a:rPr sz="2000" spc="-15" dirty="0">
                <a:latin typeface="Carlito"/>
                <a:cs typeface="Carlito"/>
              </a:rPr>
              <a:t>professors </a:t>
            </a:r>
            <a:r>
              <a:rPr sz="2000" spc="-10" dirty="0">
                <a:latin typeface="Carlito"/>
                <a:cs typeface="Carlito"/>
              </a:rPr>
              <a:t>are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people.</a:t>
            </a:r>
            <a:endParaRPr sz="2000">
              <a:latin typeface="Carlito"/>
              <a:cs typeface="Carlito"/>
            </a:endParaRPr>
          </a:p>
          <a:p>
            <a:pPr marL="622300" indent="-610235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2000" dirty="0">
                <a:latin typeface="Carlito"/>
                <a:cs typeface="Carlito"/>
              </a:rPr>
              <a:t>John is the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dean.</a:t>
            </a:r>
            <a:endParaRPr sz="2000">
              <a:latin typeface="Carlito"/>
              <a:cs typeface="Carlito"/>
            </a:endParaRPr>
          </a:p>
          <a:p>
            <a:pPr marL="622300" indent="-610235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2000" spc="-5" dirty="0">
                <a:latin typeface="Carlito"/>
                <a:cs typeface="Carlito"/>
              </a:rPr>
              <a:t>Deans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spc="-15" dirty="0">
                <a:latin typeface="Carlito"/>
                <a:cs typeface="Carlito"/>
              </a:rPr>
              <a:t>professors.</a:t>
            </a:r>
            <a:endParaRPr sz="2000">
              <a:latin typeface="Carlito"/>
              <a:cs typeface="Carlito"/>
            </a:endParaRPr>
          </a:p>
          <a:p>
            <a:pPr marL="622300" indent="-610235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2000" dirty="0">
                <a:latin typeface="Carlito"/>
                <a:cs typeface="Carlito"/>
              </a:rPr>
              <a:t>All </a:t>
            </a:r>
            <a:r>
              <a:rPr sz="2000" spc="-15" dirty="0">
                <a:latin typeface="Carlito"/>
                <a:cs typeface="Carlito"/>
              </a:rPr>
              <a:t>professors </a:t>
            </a:r>
            <a:r>
              <a:rPr sz="2000" spc="-5" dirty="0">
                <a:latin typeface="Carlito"/>
                <a:cs typeface="Carlito"/>
              </a:rPr>
              <a:t>consider </a:t>
            </a:r>
            <a:r>
              <a:rPr sz="2000" dirty="0">
                <a:latin typeface="Carlito"/>
                <a:cs typeface="Carlito"/>
              </a:rPr>
              <a:t>the dean a </a:t>
            </a:r>
            <a:r>
              <a:rPr sz="2000" spc="-5" dirty="0">
                <a:latin typeface="Carlito"/>
                <a:cs typeface="Carlito"/>
              </a:rPr>
              <a:t>friend or </a:t>
            </a:r>
            <a:r>
              <a:rPr sz="2000" dirty="0">
                <a:latin typeface="Carlito"/>
                <a:cs typeface="Carlito"/>
              </a:rPr>
              <a:t>don’t </a:t>
            </a:r>
            <a:r>
              <a:rPr sz="2000" spc="-5" dirty="0">
                <a:latin typeface="Carlito"/>
                <a:cs typeface="Carlito"/>
              </a:rPr>
              <a:t>know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him.</a:t>
            </a:r>
            <a:endParaRPr sz="2000">
              <a:latin typeface="Carlito"/>
              <a:cs typeface="Carlito"/>
            </a:endParaRPr>
          </a:p>
          <a:p>
            <a:pPr marL="622300" indent="-610235">
              <a:lnSpc>
                <a:spcPct val="100000"/>
              </a:lnSpc>
              <a:spcBef>
                <a:spcPts val="1685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2000" spc="-15" dirty="0">
                <a:latin typeface="Carlito"/>
                <a:cs typeface="Carlito"/>
              </a:rPr>
              <a:t>Everyone </a:t>
            </a:r>
            <a:r>
              <a:rPr sz="2000" dirty="0">
                <a:latin typeface="Carlito"/>
                <a:cs typeface="Carlito"/>
              </a:rPr>
              <a:t>is a </a:t>
            </a:r>
            <a:r>
              <a:rPr sz="2000" spc="-5" dirty="0">
                <a:latin typeface="Carlito"/>
                <a:cs typeface="Carlito"/>
              </a:rPr>
              <a:t>friend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someone.</a:t>
            </a:r>
            <a:endParaRPr sz="2000">
              <a:latin typeface="Carlito"/>
              <a:cs typeface="Carlito"/>
            </a:endParaRPr>
          </a:p>
          <a:p>
            <a:pPr marL="622300" indent="-610235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2000" spc="-5" dirty="0">
                <a:latin typeface="Carlito"/>
                <a:cs typeface="Carlito"/>
              </a:rPr>
              <a:t>People only </a:t>
            </a:r>
            <a:r>
              <a:rPr sz="2000" spc="-10" dirty="0">
                <a:latin typeface="Carlito"/>
                <a:cs typeface="Carlito"/>
              </a:rPr>
              <a:t>criticize </a:t>
            </a:r>
            <a:r>
              <a:rPr sz="2000" spc="-5" dirty="0">
                <a:latin typeface="Carlito"/>
                <a:cs typeface="Carlito"/>
              </a:rPr>
              <a:t>people that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not </a:t>
            </a:r>
            <a:r>
              <a:rPr sz="2000" dirty="0">
                <a:latin typeface="Carlito"/>
                <a:cs typeface="Carlito"/>
              </a:rPr>
              <a:t>their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friends.</a:t>
            </a:r>
            <a:endParaRPr sz="2000">
              <a:latin typeface="Carlito"/>
              <a:cs typeface="Carlito"/>
            </a:endParaRPr>
          </a:p>
          <a:p>
            <a:pPr marL="622300" indent="-610235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2000" spc="-5" dirty="0">
                <a:latin typeface="Carlito"/>
                <a:cs typeface="Carlito"/>
              </a:rPr>
              <a:t>Lucy criticized </a:t>
            </a:r>
            <a:r>
              <a:rPr sz="2000" dirty="0">
                <a:latin typeface="Carlito"/>
                <a:cs typeface="Carlito"/>
              </a:rPr>
              <a:t>John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arlito"/>
              <a:cs typeface="Carlito"/>
            </a:endParaRPr>
          </a:p>
          <a:p>
            <a:pPr marL="464058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* Name changed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10" dirty="0">
                <a:latin typeface="Carlito"/>
                <a:cs typeface="Carlito"/>
              </a:rPr>
              <a:t>privacy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reasons.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8929" y="564007"/>
            <a:ext cx="49498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Same </a:t>
            </a:r>
            <a:r>
              <a:rPr sz="3200" spc="-15" dirty="0"/>
              <a:t>example, </a:t>
            </a:r>
            <a:r>
              <a:rPr sz="3200" spc="-10" dirty="0"/>
              <a:t>more</a:t>
            </a:r>
            <a:r>
              <a:rPr sz="3200" spc="-20" dirty="0"/>
              <a:t> </a:t>
            </a:r>
            <a:r>
              <a:rPr sz="3200" spc="-15" dirty="0"/>
              <a:t>formally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13689" y="1330197"/>
            <a:ext cx="4286911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Carlito"/>
                <a:cs typeface="Carlito"/>
              </a:rPr>
              <a:t>Knowledge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base: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1" y="1946884"/>
            <a:ext cx="8686800" cy="2792431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40360" indent="-328295">
              <a:lnSpc>
                <a:spcPct val="100000"/>
              </a:lnSpc>
              <a:spcBef>
                <a:spcPts val="675"/>
              </a:spcBef>
              <a:buSzPct val="160000"/>
              <a:buFont typeface="Arial"/>
              <a:buChar char="•"/>
              <a:tabLst>
                <a:tab pos="340360" algn="l"/>
                <a:tab pos="340995" algn="l"/>
              </a:tabLst>
            </a:pPr>
            <a:r>
              <a:rPr sz="2000" spc="-5" dirty="0">
                <a:latin typeface="Carlito"/>
                <a:cs typeface="Carlito"/>
              </a:rPr>
              <a:t>is-prof(lucy)</a:t>
            </a:r>
            <a:endParaRPr sz="2000">
              <a:latin typeface="Carlito"/>
              <a:cs typeface="Carlito"/>
            </a:endParaRPr>
          </a:p>
          <a:p>
            <a:pPr marL="305435" indent="-2933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05435" algn="l"/>
                <a:tab pos="306070" algn="l"/>
              </a:tabLst>
            </a:pPr>
            <a:r>
              <a:rPr sz="2000" dirty="0">
                <a:latin typeface="Symbol"/>
                <a:cs typeface="Symbol"/>
              </a:rPr>
              <a:t>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rlito"/>
                <a:cs typeface="Carlito"/>
              </a:rPr>
              <a:t>x ( </a:t>
            </a:r>
            <a:r>
              <a:rPr sz="2000" spc="-10" dirty="0">
                <a:latin typeface="Carlito"/>
                <a:cs typeface="Carlito"/>
              </a:rPr>
              <a:t>is-prof(x) </a:t>
            </a:r>
            <a:r>
              <a:rPr sz="2000" dirty="0">
                <a:latin typeface="Carlito"/>
                <a:cs typeface="Carlito"/>
              </a:rPr>
              <a:t>→ </a:t>
            </a:r>
            <a:r>
              <a:rPr sz="2000" spc="-10" dirty="0">
                <a:latin typeface="Carlito"/>
                <a:cs typeface="Carlito"/>
              </a:rPr>
              <a:t>is-person(x)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)</a:t>
            </a:r>
            <a:endParaRPr sz="2000">
              <a:latin typeface="Carlito"/>
              <a:cs typeface="Carlito"/>
            </a:endParaRPr>
          </a:p>
          <a:p>
            <a:pPr marL="305435" indent="-29337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305435" algn="l"/>
                <a:tab pos="306070" algn="l"/>
              </a:tabLst>
            </a:pPr>
            <a:r>
              <a:rPr sz="2000" spc="-5" dirty="0">
                <a:latin typeface="Carlito"/>
                <a:cs typeface="Carlito"/>
              </a:rPr>
              <a:t>is-dean(John)</a:t>
            </a:r>
            <a:endParaRPr sz="2000">
              <a:latin typeface="Carlito"/>
              <a:cs typeface="Carlito"/>
            </a:endParaRPr>
          </a:p>
          <a:p>
            <a:pPr marL="305435" indent="-29337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305435" algn="l"/>
                <a:tab pos="306070" algn="l"/>
              </a:tabLst>
            </a:pPr>
            <a:r>
              <a:rPr sz="2000" dirty="0">
                <a:latin typeface="Symbol"/>
                <a:cs typeface="Symbol"/>
              </a:rPr>
              <a:t>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rlito"/>
                <a:cs typeface="Carlito"/>
              </a:rPr>
              <a:t>x </a:t>
            </a:r>
            <a:r>
              <a:rPr sz="2000" spc="-5" dirty="0">
                <a:latin typeface="Carlito"/>
                <a:cs typeface="Carlito"/>
              </a:rPr>
              <a:t>(is-dean(x)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rlito"/>
                <a:cs typeface="Carlito"/>
              </a:rPr>
              <a:t>is-prof(x))</a:t>
            </a:r>
            <a:endParaRPr sz="2000">
              <a:latin typeface="Carlito"/>
              <a:cs typeface="Carlito"/>
            </a:endParaRPr>
          </a:p>
          <a:p>
            <a:pPr marL="318770" indent="-30670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318770" algn="l"/>
                <a:tab pos="319405" algn="l"/>
              </a:tabLst>
            </a:pPr>
            <a:r>
              <a:rPr sz="2000" dirty="0">
                <a:latin typeface="Symbol"/>
                <a:cs typeface="Symbol"/>
              </a:rPr>
              <a:t>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rlito"/>
                <a:cs typeface="Carlito"/>
              </a:rPr>
              <a:t>x (</a:t>
            </a:r>
            <a:r>
              <a:rPr sz="2000" dirty="0">
                <a:latin typeface="Symbol"/>
                <a:cs typeface="Symbol"/>
              </a:rPr>
              <a:t>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rlito"/>
                <a:cs typeface="Carlito"/>
              </a:rPr>
              <a:t>y ( </a:t>
            </a:r>
            <a:r>
              <a:rPr sz="2000" spc="-10" dirty="0">
                <a:latin typeface="Carlito"/>
                <a:cs typeface="Carlito"/>
              </a:rPr>
              <a:t>is-prof(x) </a:t>
            </a:r>
            <a:r>
              <a:rPr sz="2000" dirty="0">
                <a:latin typeface="Symbol"/>
                <a:cs typeface="Symbol"/>
              </a:rPr>
              <a:t>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rlito"/>
                <a:cs typeface="Carlito"/>
              </a:rPr>
              <a:t>is-dean(y) </a:t>
            </a:r>
            <a:r>
              <a:rPr sz="2000" dirty="0">
                <a:latin typeface="Carlito"/>
                <a:cs typeface="Carlito"/>
              </a:rPr>
              <a:t>→ </a:t>
            </a:r>
            <a:r>
              <a:rPr sz="2000" spc="-10" dirty="0">
                <a:latin typeface="Carlito"/>
                <a:cs typeface="Carlito"/>
              </a:rPr>
              <a:t>is-friend-of(y,x) </a:t>
            </a:r>
            <a:r>
              <a:rPr sz="2000" dirty="0">
                <a:latin typeface="Symbol"/>
                <a:cs typeface="Symbol"/>
              </a:rPr>
              <a:t>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ymbol"/>
                <a:cs typeface="Symbol"/>
              </a:rPr>
              <a:t></a:t>
            </a:r>
            <a:r>
              <a:rPr sz="2000" spc="-5" dirty="0">
                <a:latin typeface="Carlito"/>
                <a:cs typeface="Carlito"/>
              </a:rPr>
              <a:t>knows(x, </a:t>
            </a:r>
            <a:r>
              <a:rPr sz="2000" dirty="0">
                <a:latin typeface="Carlito"/>
                <a:cs typeface="Carlito"/>
              </a:rPr>
              <a:t>y) )</a:t>
            </a:r>
            <a:r>
              <a:rPr sz="2000" spc="-229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)</a:t>
            </a:r>
            <a:endParaRPr sz="2000">
              <a:latin typeface="Carlito"/>
              <a:cs typeface="Carlito"/>
            </a:endParaRPr>
          </a:p>
          <a:p>
            <a:pPr marL="318770" indent="-30670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318770" algn="l"/>
                <a:tab pos="319405" algn="l"/>
              </a:tabLst>
            </a:pPr>
            <a:r>
              <a:rPr sz="2000" dirty="0">
                <a:latin typeface="Symbol"/>
                <a:cs typeface="Symbol"/>
              </a:rPr>
              <a:t>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rlito"/>
                <a:cs typeface="Carlito"/>
              </a:rPr>
              <a:t>x (</a:t>
            </a:r>
            <a:r>
              <a:rPr sz="2000" dirty="0">
                <a:latin typeface="Symbol"/>
                <a:cs typeface="Symbol"/>
              </a:rPr>
              <a:t>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rlito"/>
                <a:cs typeface="Carlito"/>
              </a:rPr>
              <a:t>y ( </a:t>
            </a:r>
            <a:r>
              <a:rPr sz="2000" spc="-5" dirty="0">
                <a:latin typeface="Carlito"/>
                <a:cs typeface="Carlito"/>
              </a:rPr>
              <a:t>is-friend-of </a:t>
            </a:r>
            <a:r>
              <a:rPr sz="2000" spc="-45" dirty="0">
                <a:latin typeface="Carlito"/>
                <a:cs typeface="Carlito"/>
              </a:rPr>
              <a:t>(y, </a:t>
            </a:r>
            <a:r>
              <a:rPr sz="2000" spc="-10" dirty="0">
                <a:latin typeface="Carlito"/>
                <a:cs typeface="Carlito"/>
              </a:rPr>
              <a:t>x) </a:t>
            </a:r>
            <a:r>
              <a:rPr sz="2000" dirty="0">
                <a:latin typeface="Carlito"/>
                <a:cs typeface="Carlito"/>
              </a:rPr>
              <a:t>)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)</a:t>
            </a:r>
            <a:endParaRPr sz="2000">
              <a:latin typeface="Carlito"/>
              <a:cs typeface="Carlito"/>
            </a:endParaRPr>
          </a:p>
          <a:p>
            <a:pPr marL="318770" indent="-30670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318770" algn="l"/>
                <a:tab pos="319405" algn="l"/>
              </a:tabLst>
            </a:pPr>
            <a:r>
              <a:rPr sz="2000" dirty="0">
                <a:latin typeface="Symbol"/>
                <a:cs typeface="Symbol"/>
              </a:rPr>
              <a:t>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rlito"/>
                <a:cs typeface="Carlito"/>
              </a:rPr>
              <a:t>x (</a:t>
            </a:r>
            <a:r>
              <a:rPr sz="2000" dirty="0">
                <a:latin typeface="Symbol"/>
                <a:cs typeface="Symbol"/>
              </a:rPr>
              <a:t>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rlito"/>
                <a:cs typeface="Carlito"/>
              </a:rPr>
              <a:t>y </a:t>
            </a:r>
            <a:r>
              <a:rPr sz="2000" spc="-10" dirty="0">
                <a:latin typeface="Carlito"/>
                <a:cs typeface="Carlito"/>
              </a:rPr>
              <a:t>(is-person(x) </a:t>
            </a:r>
            <a:r>
              <a:rPr sz="2000" dirty="0">
                <a:latin typeface="Symbol"/>
                <a:cs typeface="Symbol"/>
              </a:rPr>
              <a:t>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rlito"/>
                <a:cs typeface="Carlito"/>
              </a:rPr>
              <a:t>is-person(y) </a:t>
            </a:r>
            <a:r>
              <a:rPr sz="2000" dirty="0">
                <a:latin typeface="Symbol"/>
                <a:cs typeface="Symbol"/>
              </a:rPr>
              <a:t></a:t>
            </a:r>
            <a:r>
              <a:rPr sz="2000" spc="-3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rlito"/>
                <a:cs typeface="Carlito"/>
              </a:rPr>
              <a:t>criticize </a:t>
            </a:r>
            <a:r>
              <a:rPr sz="2000" dirty="0">
                <a:latin typeface="Carlito"/>
                <a:cs typeface="Carlito"/>
              </a:rPr>
              <a:t>(x,y) </a:t>
            </a:r>
            <a:r>
              <a:rPr sz="2000" spc="5" dirty="0">
                <a:latin typeface="Carlito"/>
                <a:cs typeface="Carlito"/>
              </a:rPr>
              <a:t>→ </a:t>
            </a:r>
            <a:r>
              <a:rPr sz="2000" spc="-5" dirty="0">
                <a:latin typeface="Symbol"/>
                <a:cs typeface="Symbol"/>
              </a:rPr>
              <a:t></a:t>
            </a:r>
            <a:r>
              <a:rPr sz="2000" spc="-5" dirty="0">
                <a:latin typeface="Carlito"/>
                <a:cs typeface="Carlito"/>
              </a:rPr>
              <a:t>is-friend-of </a:t>
            </a:r>
            <a:r>
              <a:rPr sz="2000" spc="-20" dirty="0">
                <a:latin typeface="Carlito"/>
                <a:cs typeface="Carlito"/>
              </a:rPr>
              <a:t>(y,x)))</a:t>
            </a:r>
            <a:endParaRPr sz="2000">
              <a:latin typeface="Carlito"/>
              <a:cs typeface="Carlito"/>
            </a:endParaRPr>
          </a:p>
          <a:p>
            <a:pPr marL="305435" indent="-29337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305435" algn="l"/>
                <a:tab pos="306070" algn="l"/>
              </a:tabLst>
            </a:pPr>
            <a:r>
              <a:rPr sz="2000" spc="-15" dirty="0">
                <a:latin typeface="Carlito"/>
                <a:cs typeface="Carlito"/>
              </a:rPr>
              <a:t>criticize(lucy, </a:t>
            </a:r>
            <a:r>
              <a:rPr sz="2000" dirty="0">
                <a:latin typeface="Carlito"/>
                <a:cs typeface="Carlito"/>
              </a:rPr>
              <a:t>John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689" y="4699952"/>
            <a:ext cx="5909945" cy="110490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3200" spc="-5" dirty="0">
                <a:latin typeface="Carlito"/>
                <a:cs typeface="Carlito"/>
              </a:rPr>
              <a:t>Question: </a:t>
            </a:r>
            <a:r>
              <a:rPr sz="3200" dirty="0">
                <a:latin typeface="Carlito"/>
                <a:cs typeface="Carlito"/>
              </a:rPr>
              <a:t>Is John </a:t>
            </a:r>
            <a:r>
              <a:rPr sz="3200" spc="-5" dirty="0">
                <a:latin typeface="Carlito"/>
                <a:cs typeface="Carlito"/>
              </a:rPr>
              <a:t>no friend of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Lucy?</a:t>
            </a:r>
            <a:endParaRPr sz="3200">
              <a:latin typeface="Carlito"/>
              <a:cs typeface="Carlito"/>
            </a:endParaRPr>
          </a:p>
          <a:p>
            <a:pPr marL="340360">
              <a:lnSpc>
                <a:spcPct val="100000"/>
              </a:lnSpc>
              <a:spcBef>
                <a:spcPts val="409"/>
              </a:spcBef>
            </a:pPr>
            <a:r>
              <a:rPr sz="3200" spc="-5" dirty="0">
                <a:latin typeface="Symbol"/>
                <a:cs typeface="Symbol"/>
              </a:rPr>
              <a:t></a:t>
            </a:r>
            <a:r>
              <a:rPr sz="3200" spc="-5" dirty="0">
                <a:latin typeface="Carlito"/>
                <a:cs typeface="Carlito"/>
              </a:rPr>
              <a:t>is-friend-of(John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,lucy)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Car is a Vehicle</a:t>
            </a:r>
          </a:p>
          <a:p>
            <a:r>
              <a:rPr lang="en-US" dirty="0" smtClean="0"/>
              <a:t>Toyota is a Car</a:t>
            </a:r>
          </a:p>
          <a:p>
            <a:r>
              <a:rPr lang="en-US" dirty="0" smtClean="0"/>
              <a:t>It has red Color</a:t>
            </a:r>
          </a:p>
          <a:p>
            <a:r>
              <a:rPr lang="en-US" dirty="0" smtClean="0"/>
              <a:t>It has four wheels</a:t>
            </a:r>
          </a:p>
          <a:p>
            <a:r>
              <a:rPr lang="en-US" dirty="0" smtClean="0"/>
              <a:t>Truck is also a Vehicle</a:t>
            </a:r>
          </a:p>
          <a:p>
            <a:r>
              <a:rPr lang="en-US" dirty="0" smtClean="0"/>
              <a:t>Truck is heavy duty</a:t>
            </a:r>
          </a:p>
          <a:p>
            <a:r>
              <a:rPr lang="en-US" dirty="0" smtClean="0"/>
              <a:t>It has 2 small wheels 2 Large</a:t>
            </a:r>
          </a:p>
          <a:p>
            <a:r>
              <a:rPr lang="en-US" dirty="0" smtClean="0"/>
              <a:t>It can transport Bicycles</a:t>
            </a:r>
          </a:p>
          <a:p>
            <a:r>
              <a:rPr lang="en-US" dirty="0" err="1" smtClean="0"/>
              <a:t>Bicyles</a:t>
            </a:r>
            <a:r>
              <a:rPr lang="en-US" dirty="0" smtClean="0"/>
              <a:t> are also vehicle</a:t>
            </a:r>
          </a:p>
          <a:p>
            <a:r>
              <a:rPr lang="en-US" dirty="0" smtClean="0"/>
              <a:t>It has 2 wheel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Car is a Vehicle</a:t>
            </a:r>
          </a:p>
          <a:p>
            <a:r>
              <a:rPr lang="en-US" dirty="0" smtClean="0"/>
              <a:t>Toyota is a Car</a:t>
            </a:r>
          </a:p>
          <a:p>
            <a:r>
              <a:rPr lang="en-US" dirty="0" smtClean="0"/>
              <a:t>It has red Color</a:t>
            </a:r>
          </a:p>
          <a:p>
            <a:r>
              <a:rPr lang="en-US" dirty="0" smtClean="0"/>
              <a:t>It has four wheels</a:t>
            </a:r>
          </a:p>
          <a:p>
            <a:r>
              <a:rPr lang="en-US" dirty="0" smtClean="0"/>
              <a:t>Truck is also a Vehicle</a:t>
            </a:r>
          </a:p>
          <a:p>
            <a:r>
              <a:rPr lang="en-US" dirty="0" smtClean="0"/>
              <a:t>Truck is heavy duty</a:t>
            </a:r>
          </a:p>
          <a:p>
            <a:r>
              <a:rPr lang="en-US" dirty="0" smtClean="0"/>
              <a:t>It has 2 small wheels 2 Large</a:t>
            </a:r>
          </a:p>
          <a:p>
            <a:r>
              <a:rPr lang="en-US" dirty="0" smtClean="0"/>
              <a:t>It can transport Bicycles</a:t>
            </a:r>
          </a:p>
          <a:p>
            <a:r>
              <a:rPr lang="en-US" dirty="0" err="1" smtClean="0"/>
              <a:t>Bicyles</a:t>
            </a:r>
            <a:r>
              <a:rPr lang="en-US" dirty="0" smtClean="0"/>
              <a:t> are also vehicle</a:t>
            </a:r>
          </a:p>
          <a:p>
            <a:r>
              <a:rPr lang="en-US" dirty="0" smtClean="0"/>
              <a:t>It has 2 wheel</a:t>
            </a:r>
            <a:endParaRPr lang="en-US" dirty="0"/>
          </a:p>
        </p:txBody>
      </p:sp>
      <p:pic>
        <p:nvPicPr>
          <p:cNvPr id="20482" name="Picture 2" descr="C:\Users\FAHEEM\Google Drive\IUIC Fall 2020\AI\Examples\Smantic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752600"/>
            <a:ext cx="4648200" cy="358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Susan is a Wife of Tom</a:t>
            </a:r>
          </a:p>
          <a:p>
            <a:r>
              <a:rPr lang="en-US" dirty="0" smtClean="0"/>
              <a:t>Tom is a husband of Susan</a:t>
            </a:r>
          </a:p>
          <a:p>
            <a:r>
              <a:rPr lang="en-US" dirty="0" smtClean="0"/>
              <a:t>Tom is father of John.</a:t>
            </a:r>
          </a:p>
          <a:p>
            <a:r>
              <a:rPr lang="en-US" dirty="0" smtClean="0"/>
              <a:t>Susan is mother of john</a:t>
            </a:r>
          </a:p>
          <a:p>
            <a:r>
              <a:rPr lang="en-US" dirty="0" smtClean="0"/>
              <a:t>Ann is </a:t>
            </a:r>
            <a:r>
              <a:rPr lang="en-US" dirty="0" err="1" smtClean="0"/>
              <a:t>siste</a:t>
            </a:r>
            <a:r>
              <a:rPr lang="en-US" dirty="0" smtClean="0"/>
              <a:t> of Carol</a:t>
            </a:r>
          </a:p>
          <a:p>
            <a:r>
              <a:rPr lang="en-US" dirty="0" smtClean="0"/>
              <a:t>Ann is Wife of Bill</a:t>
            </a:r>
          </a:p>
          <a:p>
            <a:r>
              <a:rPr lang="en-US" dirty="0" smtClean="0"/>
              <a:t>Both are parents of Susan</a:t>
            </a:r>
          </a:p>
          <a:p>
            <a:r>
              <a:rPr lang="en-US" dirty="0" smtClean="0"/>
              <a:t>Carol is wife of David</a:t>
            </a:r>
          </a:p>
          <a:p>
            <a:r>
              <a:rPr lang="en-US" dirty="0" smtClean="0"/>
              <a:t>Both are parents of Tom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Susan is a Wife of Tom</a:t>
            </a:r>
          </a:p>
          <a:p>
            <a:r>
              <a:rPr lang="en-US" dirty="0" smtClean="0"/>
              <a:t>Tom is a husband of Susan</a:t>
            </a:r>
          </a:p>
          <a:p>
            <a:r>
              <a:rPr lang="en-US" dirty="0" smtClean="0"/>
              <a:t>Tom is father of John.</a:t>
            </a:r>
          </a:p>
          <a:p>
            <a:r>
              <a:rPr lang="en-US" dirty="0" smtClean="0"/>
              <a:t>Susan is mother of john</a:t>
            </a:r>
          </a:p>
          <a:p>
            <a:r>
              <a:rPr lang="en-US" dirty="0" smtClean="0"/>
              <a:t>Ann is </a:t>
            </a:r>
            <a:r>
              <a:rPr lang="en-US" dirty="0" err="1" smtClean="0"/>
              <a:t>siste</a:t>
            </a:r>
            <a:r>
              <a:rPr lang="en-US" dirty="0" smtClean="0"/>
              <a:t> of Carol</a:t>
            </a:r>
          </a:p>
          <a:p>
            <a:r>
              <a:rPr lang="en-US" dirty="0" smtClean="0"/>
              <a:t>Ann is Wife of Bill</a:t>
            </a:r>
          </a:p>
          <a:p>
            <a:r>
              <a:rPr lang="en-US" dirty="0" smtClean="0"/>
              <a:t>Both are parents of Susan</a:t>
            </a:r>
          </a:p>
          <a:p>
            <a:r>
              <a:rPr lang="en-US" dirty="0" smtClean="0"/>
              <a:t>Carol is wife of David</a:t>
            </a:r>
          </a:p>
          <a:p>
            <a:r>
              <a:rPr lang="en-US" dirty="0" smtClean="0"/>
              <a:t>Both are parents of Tom</a:t>
            </a:r>
          </a:p>
          <a:p>
            <a:endParaRPr lang="en-US" dirty="0"/>
          </a:p>
        </p:txBody>
      </p:sp>
      <p:pic>
        <p:nvPicPr>
          <p:cNvPr id="22530" name="Picture 2" descr="C:\Users\FAHEEM\Google Drive\IUIC Fall 2020\AI\Examples\semantic 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600200"/>
            <a:ext cx="4353554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130285" y="6262742"/>
            <a:ext cx="274320" cy="2647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00"/>
                </a:spcBef>
              </a:pPr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0057" y="874521"/>
            <a:ext cx="5182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 </a:t>
            </a:r>
            <a:r>
              <a:rPr dirty="0"/>
              <a:t>Propositional</a:t>
            </a:r>
            <a:r>
              <a:rPr spc="-100" dirty="0"/>
              <a:t> </a:t>
            </a:r>
            <a:r>
              <a:rPr spc="-5"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2013330"/>
            <a:ext cx="4377055" cy="346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Representing simple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facts</a:t>
            </a:r>
            <a:endParaRPr sz="2400">
              <a:latin typeface="Tahoma"/>
              <a:cs typeface="Tahoma"/>
            </a:endParaRPr>
          </a:p>
          <a:p>
            <a:pPr marL="546100" marR="2546985">
              <a:lnSpc>
                <a:spcPct val="100000"/>
              </a:lnSpc>
              <a:spcBef>
                <a:spcPts val="1440"/>
              </a:spcBef>
            </a:pPr>
            <a:r>
              <a:rPr sz="2000" spc="-5" dirty="0">
                <a:latin typeface="Tahoma"/>
                <a:cs typeface="Tahoma"/>
              </a:rPr>
              <a:t>It </a:t>
            </a:r>
            <a:r>
              <a:rPr sz="2000" dirty="0">
                <a:latin typeface="Tahoma"/>
                <a:cs typeface="Tahoma"/>
              </a:rPr>
              <a:t>is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raining  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RAINING</a:t>
            </a:r>
            <a:endParaRPr sz="2000">
              <a:latin typeface="Tahoma"/>
              <a:cs typeface="Tahoma"/>
            </a:endParaRPr>
          </a:p>
          <a:p>
            <a:pPr marL="5461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ahoma"/>
                <a:cs typeface="Tahoma"/>
              </a:rPr>
              <a:t>It is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sunny</a:t>
            </a:r>
            <a:endParaRPr sz="2000">
              <a:latin typeface="Tahoma"/>
              <a:cs typeface="Tahoma"/>
            </a:endParaRPr>
          </a:p>
          <a:p>
            <a:pPr marL="5461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SUNNY</a:t>
            </a:r>
            <a:endParaRPr sz="2000">
              <a:latin typeface="Tahoma"/>
              <a:cs typeface="Tahoma"/>
            </a:endParaRPr>
          </a:p>
          <a:p>
            <a:pPr marL="546100" marR="265620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ahoma"/>
                <a:cs typeface="Tahoma"/>
              </a:rPr>
              <a:t>It </a:t>
            </a:r>
            <a:r>
              <a:rPr sz="2000" dirty="0">
                <a:latin typeface="Tahoma"/>
                <a:cs typeface="Tahoma"/>
              </a:rPr>
              <a:t>is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windy 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WINDY</a:t>
            </a:r>
            <a:endParaRPr sz="2000">
              <a:latin typeface="Tahoma"/>
              <a:cs typeface="Tahoma"/>
            </a:endParaRPr>
          </a:p>
          <a:p>
            <a:pPr marL="546100">
              <a:lnSpc>
                <a:spcPts val="2370"/>
              </a:lnSpc>
              <a:spcBef>
                <a:spcPts val="1200"/>
              </a:spcBef>
            </a:pPr>
            <a:r>
              <a:rPr sz="2000" dirty="0">
                <a:latin typeface="Tahoma"/>
                <a:cs typeface="Tahoma"/>
              </a:rPr>
              <a:t>If it is </a:t>
            </a:r>
            <a:r>
              <a:rPr sz="2000" spc="-5" dirty="0">
                <a:latin typeface="Tahoma"/>
                <a:cs typeface="Tahoma"/>
              </a:rPr>
              <a:t>raining, then </a:t>
            </a:r>
            <a:r>
              <a:rPr sz="2000" dirty="0">
                <a:latin typeface="Tahoma"/>
                <a:cs typeface="Tahoma"/>
              </a:rPr>
              <a:t>it </a:t>
            </a:r>
            <a:r>
              <a:rPr sz="2000" spc="-5" dirty="0">
                <a:latin typeface="Tahoma"/>
                <a:cs typeface="Tahoma"/>
              </a:rPr>
              <a:t>is </a:t>
            </a:r>
            <a:r>
              <a:rPr sz="2000" dirty="0">
                <a:latin typeface="Tahoma"/>
                <a:cs typeface="Tahoma"/>
              </a:rPr>
              <a:t>not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sunny</a:t>
            </a:r>
            <a:endParaRPr sz="2000">
              <a:latin typeface="Tahoma"/>
              <a:cs typeface="Tahoma"/>
            </a:endParaRPr>
          </a:p>
          <a:p>
            <a:pPr marL="546100">
              <a:lnSpc>
                <a:spcPts val="2370"/>
              </a:lnSpc>
            </a:pP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RAINING </a:t>
            </a:r>
            <a:r>
              <a:rPr sz="2000" dirty="0">
                <a:solidFill>
                  <a:srgbClr val="0000FF"/>
                </a:solidFill>
                <a:latin typeface="Symbol"/>
                <a:cs typeface="Symbol"/>
              </a:rPr>
              <a:t></a:t>
            </a:r>
            <a:r>
              <a:rPr sz="2000" spc="1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Symbol"/>
                <a:cs typeface="Symbol"/>
              </a:rPr>
              <a:t>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SUNNY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130285" y="6262742"/>
            <a:ext cx="274320" cy="2647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00"/>
                </a:spcBef>
              </a:pPr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5148" y="874521"/>
            <a:ext cx="4471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 </a:t>
            </a:r>
            <a:r>
              <a:rPr dirty="0"/>
              <a:t>Predicate</a:t>
            </a:r>
            <a:r>
              <a:rPr spc="-95" dirty="0"/>
              <a:t> </a:t>
            </a:r>
            <a:r>
              <a:rPr spc="-5"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851208"/>
            <a:ext cx="4188460" cy="2334613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546100" algn="l"/>
              </a:tabLst>
            </a:pPr>
            <a:r>
              <a:rPr sz="2000" dirty="0">
                <a:latin typeface="Arial"/>
                <a:cs typeface="Arial"/>
              </a:rPr>
              <a:t>1.	Marcus was a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man.</a:t>
            </a:r>
            <a:endParaRPr sz="2000">
              <a:latin typeface="Arial"/>
              <a:cs typeface="Arial"/>
            </a:endParaRPr>
          </a:p>
          <a:p>
            <a:pPr marL="546100">
              <a:lnSpc>
                <a:spcPct val="100000"/>
              </a:lnSpc>
              <a:spcBef>
                <a:spcPts val="1200"/>
              </a:spcBef>
            </a:pPr>
            <a:r>
              <a:rPr sz="2000">
                <a:solidFill>
                  <a:srgbClr val="0000FF"/>
                </a:solidFill>
                <a:latin typeface="Arial"/>
                <a:cs typeface="Arial"/>
              </a:rPr>
              <a:t>man(Marcus</a:t>
            </a:r>
            <a:r>
              <a:rPr sz="2000" smtClean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lang="en-US" sz="2000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546100" algn="l"/>
              </a:tabLst>
            </a:pPr>
            <a:r>
              <a:rPr lang="en-US" sz="2000" dirty="0" smtClean="0">
                <a:latin typeface="Arial"/>
                <a:cs typeface="Arial"/>
              </a:rPr>
              <a:t>2.	Marcus was a</a:t>
            </a:r>
            <a:r>
              <a:rPr lang="en-US" sz="2000" spc="-110" dirty="0" smtClean="0">
                <a:latin typeface="Arial"/>
                <a:cs typeface="Arial"/>
              </a:rPr>
              <a:t> </a:t>
            </a:r>
            <a:r>
              <a:rPr lang="en-US" sz="2000" spc="-5" dirty="0" smtClean="0">
                <a:latin typeface="Arial"/>
                <a:cs typeface="Arial"/>
              </a:rPr>
              <a:t>Pompeian.</a:t>
            </a:r>
            <a:endParaRPr lang="en-US" sz="2000" dirty="0" smtClean="0">
              <a:latin typeface="Arial"/>
              <a:cs typeface="Arial"/>
            </a:endParaRPr>
          </a:p>
          <a:p>
            <a:pPr marL="546100">
              <a:lnSpc>
                <a:spcPct val="100000"/>
              </a:lnSpc>
              <a:spcBef>
                <a:spcPts val="1200"/>
              </a:spcBef>
            </a:pP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Pompeian(Marcus)</a:t>
            </a:r>
            <a:endParaRPr lang="en-US" sz="2000" dirty="0" smtClean="0">
              <a:latin typeface="Arial"/>
              <a:cs typeface="Arial"/>
            </a:endParaRPr>
          </a:p>
          <a:p>
            <a:pPr marL="546100">
              <a:lnSpc>
                <a:spcPct val="100000"/>
              </a:lnSpc>
              <a:spcBef>
                <a:spcPts val="1200"/>
              </a:spcBef>
            </a:pP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457200"/>
            <a:ext cx="564146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Nested</a:t>
            </a:r>
            <a:r>
              <a:rPr spc="-85" dirty="0"/>
              <a:t> </a:t>
            </a:r>
            <a:r>
              <a:rPr dirty="0"/>
              <a:t>Quantifiers</a:t>
            </a:r>
          </a:p>
        </p:txBody>
      </p:sp>
      <p:sp>
        <p:nvSpPr>
          <p:cNvPr id="12" name="object 12"/>
          <p:cNvSpPr/>
          <p:nvPr/>
        </p:nvSpPr>
        <p:spPr>
          <a:xfrm>
            <a:off x="110895" y="3821034"/>
            <a:ext cx="101654" cy="95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4294967295"/>
          </p:nvPr>
        </p:nvSpPr>
        <p:spPr>
          <a:xfrm>
            <a:off x="8130285" y="6262742"/>
            <a:ext cx="274320" cy="2647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00"/>
                </a:spcBef>
              </a:pPr>
              <a:t>4</a:t>
            </a:fld>
            <a:endParaRPr dirty="0"/>
          </a:p>
        </p:txBody>
      </p:sp>
      <p:sp>
        <p:nvSpPr>
          <p:cNvPr id="34" name="Rectangle 33"/>
          <p:cNvSpPr/>
          <p:nvPr/>
        </p:nvSpPr>
        <p:spPr>
          <a:xfrm>
            <a:off x="0" y="1447800"/>
            <a:ext cx="9144000" cy="527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9420" indent="-426720">
              <a:lnSpc>
                <a:spcPct val="100000"/>
              </a:lnSpc>
              <a:spcBef>
                <a:spcPts val="100"/>
              </a:spcBef>
              <a:buChar char="•"/>
              <a:tabLst>
                <a:tab pos="438784" algn="l"/>
                <a:tab pos="439420" algn="l"/>
                <a:tab pos="3199765" algn="l"/>
                <a:tab pos="3877945" algn="l"/>
                <a:tab pos="4293870" algn="l"/>
              </a:tabLst>
            </a:pPr>
            <a:r>
              <a:rPr lang="en-US" sz="2400" dirty="0" smtClean="0">
                <a:latin typeface="Arial"/>
                <a:cs typeface="Arial"/>
              </a:rPr>
              <a:t>We can </a:t>
            </a:r>
            <a:r>
              <a:rPr lang="en-US" sz="2400" spc="-5" dirty="0" smtClean="0">
                <a:latin typeface="Arial"/>
                <a:cs typeface="Arial"/>
              </a:rPr>
              <a:t>use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both </a:t>
            </a:r>
            <a:r>
              <a:rPr lang="en-US" sz="2400" b="1" spc="-5" dirty="0" smtClean="0">
                <a:solidFill>
                  <a:srgbClr val="C00000"/>
                </a:solidFill>
                <a:latin typeface="Symbol"/>
                <a:cs typeface="Symbol"/>
              </a:rPr>
              <a:t></a:t>
            </a:r>
            <a:r>
              <a:rPr lang="en-US" sz="2400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lang="en-US" sz="2400" b="1" spc="-85" dirty="0" smtClean="0">
                <a:latin typeface="Arial"/>
                <a:cs typeface="Arial"/>
              </a:rPr>
              <a:t>and	</a:t>
            </a:r>
            <a:r>
              <a:rPr lang="en-US" sz="2400" b="1" spc="-5" dirty="0" smtClean="0">
                <a:solidFill>
                  <a:srgbClr val="C00000"/>
                </a:solidFill>
                <a:latin typeface="Symbol"/>
                <a:cs typeface="Symbol"/>
              </a:rPr>
              <a:t></a:t>
            </a:r>
            <a:r>
              <a:rPr lang="en-US" sz="2400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lang="en-US" sz="2400" dirty="0" err="1" smtClean="0">
                <a:latin typeface="Arial"/>
                <a:cs typeface="Arial"/>
              </a:rPr>
              <a:t>seperately</a:t>
            </a:r>
            <a:endParaRPr lang="en-US" sz="24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lang="en-US" sz="2400" dirty="0" smtClean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  <a:tab pos="1047115" algn="l"/>
                <a:tab pos="2809240" algn="l"/>
                <a:tab pos="3689350" algn="l"/>
              </a:tabLst>
            </a:pPr>
            <a:r>
              <a:rPr lang="en-US" sz="2400" dirty="0" smtClean="0">
                <a:latin typeface="Arial"/>
                <a:cs typeface="Arial"/>
              </a:rPr>
              <a:t>Ex:	“</a:t>
            </a:r>
            <a:r>
              <a:rPr lang="en-US" sz="2400" spc="-5" dirty="0" smtClean="0">
                <a:latin typeface="Arial"/>
                <a:cs typeface="Arial"/>
              </a:rPr>
              <a:t> everybody	</a:t>
            </a:r>
            <a:r>
              <a:rPr lang="en-US" sz="2400" spc="-10" dirty="0" smtClean="0">
                <a:latin typeface="Arial"/>
                <a:cs typeface="Arial"/>
              </a:rPr>
              <a:t>loves	</a:t>
            </a:r>
            <a:r>
              <a:rPr lang="en-US" sz="2400" spc="-5" dirty="0" smtClean="0">
                <a:latin typeface="Arial"/>
                <a:cs typeface="Arial"/>
              </a:rPr>
              <a:t>somebody</a:t>
            </a:r>
            <a:r>
              <a:rPr lang="en-US" sz="2400" spc="25" dirty="0" smtClean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”</a:t>
            </a: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lang="en-US" sz="2400" dirty="0" smtClean="0">
              <a:latin typeface="Arial"/>
              <a:cs typeface="Arial"/>
            </a:endParaRPr>
          </a:p>
          <a:p>
            <a:pPr marL="3114675">
              <a:lnSpc>
                <a:spcPct val="100000"/>
              </a:lnSpc>
              <a:tabLst>
                <a:tab pos="4226560" algn="l"/>
              </a:tabLst>
            </a:pPr>
            <a:r>
              <a:rPr lang="en-US" sz="2400" b="1" spc="-85" dirty="0" smtClean="0">
                <a:solidFill>
                  <a:srgbClr val="C00000"/>
                </a:solidFill>
                <a:latin typeface="Symbol"/>
                <a:cs typeface="Symbol"/>
              </a:rPr>
              <a:t></a:t>
            </a:r>
            <a:r>
              <a:rPr lang="en-US" sz="2400" b="1" spc="-85" dirty="0" smtClean="0">
                <a:solidFill>
                  <a:srgbClr val="C00000"/>
                </a:solidFill>
                <a:latin typeface="Arial"/>
                <a:cs typeface="Arial"/>
              </a:rPr>
              <a:t>x:</a:t>
            </a:r>
            <a:r>
              <a:rPr lang="en-US" sz="2400" b="1" spc="-4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2400" b="1" spc="-85" dirty="0" smtClean="0">
                <a:solidFill>
                  <a:srgbClr val="C00000"/>
                </a:solidFill>
                <a:latin typeface="Symbol"/>
                <a:cs typeface="Symbol"/>
              </a:rPr>
              <a:t></a:t>
            </a:r>
            <a:r>
              <a:rPr lang="en-US" sz="2400" b="1" spc="-85" dirty="0" smtClean="0">
                <a:solidFill>
                  <a:srgbClr val="C00000"/>
                </a:solidFill>
                <a:latin typeface="Arial"/>
                <a:cs typeface="Arial"/>
              </a:rPr>
              <a:t>y:	</a:t>
            </a:r>
            <a:r>
              <a:rPr lang="en-US" sz="2400" b="1" spc="-105" dirty="0" smtClean="0">
                <a:solidFill>
                  <a:srgbClr val="C00000"/>
                </a:solidFill>
                <a:latin typeface="Arial"/>
                <a:cs typeface="Arial"/>
              </a:rPr>
              <a:t>loves </a:t>
            </a:r>
            <a:r>
              <a:rPr lang="en-US" sz="2400" b="1" dirty="0" smtClean="0">
                <a:solidFill>
                  <a:srgbClr val="C00000"/>
                </a:solidFill>
                <a:latin typeface="Arial"/>
                <a:cs typeface="Arial"/>
              </a:rPr>
              <a:t>( </a:t>
            </a:r>
            <a:r>
              <a:rPr lang="en-US" sz="2400" b="1" spc="-135" dirty="0" smtClean="0">
                <a:solidFill>
                  <a:srgbClr val="C00000"/>
                </a:solidFill>
                <a:latin typeface="Arial"/>
                <a:cs typeface="Arial"/>
              </a:rPr>
              <a:t>x </a:t>
            </a:r>
            <a:r>
              <a:rPr lang="en-US" sz="2400" b="1" dirty="0" smtClean="0">
                <a:solidFill>
                  <a:srgbClr val="C00000"/>
                </a:solidFill>
                <a:latin typeface="Arial"/>
                <a:cs typeface="Arial"/>
              </a:rPr>
              <a:t>,</a:t>
            </a:r>
            <a:r>
              <a:rPr lang="en-US" sz="2400" b="1" spc="16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2400" b="1" spc="-65" dirty="0" smtClean="0">
                <a:solidFill>
                  <a:srgbClr val="C00000"/>
                </a:solidFill>
                <a:latin typeface="Arial"/>
                <a:cs typeface="Arial"/>
              </a:rPr>
              <a:t>y)</a:t>
            </a:r>
            <a:endParaRPr lang="en-US" sz="24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24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2400" dirty="0" smtClean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  <a:tab pos="4286250" algn="l"/>
              </a:tabLst>
            </a:pPr>
            <a:r>
              <a:rPr lang="en-US" sz="2400" b="1" u="heavy" spc="-105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Connection </a:t>
            </a:r>
            <a:r>
              <a:rPr lang="en-US" sz="2400" b="1" u="heavy" spc="-75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between</a:t>
            </a:r>
            <a:r>
              <a:rPr lang="en-US" sz="2400" b="1" u="heavy" spc="55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lang="en-US" sz="2400" b="1" u="heavy" spc="-5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Symbol"/>
                <a:cs typeface="Symbol"/>
              </a:rPr>
              <a:t></a:t>
            </a:r>
            <a:r>
              <a:rPr lang="en-US" sz="2400" b="1" u="heavy" spc="70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b="1" u="heavy" spc="-85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and	</a:t>
            </a:r>
            <a:r>
              <a:rPr lang="en-US" sz="2400" b="1" u="heavy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Symbol"/>
                <a:cs typeface="Symbol"/>
              </a:rPr>
              <a:t></a:t>
            </a:r>
            <a:endParaRPr lang="en-US" sz="2400" dirty="0" smtClean="0">
              <a:latin typeface="Symbol"/>
              <a:cs typeface="Symbol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dirty="0" smtClean="0">
                <a:latin typeface="Arial"/>
                <a:cs typeface="Arial"/>
              </a:rPr>
              <a:t>“ </a:t>
            </a:r>
            <a:r>
              <a:rPr lang="en-US" sz="2400" spc="-5" dirty="0" smtClean="0">
                <a:latin typeface="Arial"/>
                <a:cs typeface="Arial"/>
              </a:rPr>
              <a:t>everyone dislikes</a:t>
            </a:r>
            <a:r>
              <a:rPr lang="en-US" sz="2400" spc="35" dirty="0" smtClean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garlic”</a:t>
            </a:r>
            <a:endParaRPr lang="en-US" sz="2400" dirty="0" smtClean="0">
              <a:latin typeface="Arial"/>
              <a:cs typeface="Arial"/>
            </a:endParaRPr>
          </a:p>
          <a:p>
            <a:pPr marL="2941955">
              <a:lnSpc>
                <a:spcPct val="100000"/>
              </a:lnSpc>
              <a:spcBef>
                <a:spcPts val="600"/>
              </a:spcBef>
              <a:tabLst>
                <a:tab pos="3691890" algn="l"/>
              </a:tabLst>
            </a:pPr>
            <a:r>
              <a:rPr lang="en-US" sz="2400" dirty="0" smtClean="0">
                <a:solidFill>
                  <a:srgbClr val="C00000"/>
                </a:solidFill>
                <a:latin typeface="Symbol"/>
                <a:cs typeface="Symbol"/>
              </a:rPr>
              <a:t></a:t>
            </a:r>
            <a:r>
              <a:rPr lang="en-US" sz="2400" spc="385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130" dirty="0" smtClean="0">
                <a:solidFill>
                  <a:srgbClr val="C00000"/>
                </a:solidFill>
                <a:latin typeface="Arial"/>
                <a:cs typeface="Arial"/>
              </a:rPr>
              <a:t>x:	</a:t>
            </a:r>
            <a:r>
              <a:rPr lang="en-US" sz="2400" b="1" spc="-5" dirty="0" smtClean="0">
                <a:solidFill>
                  <a:srgbClr val="C00000"/>
                </a:solidFill>
                <a:latin typeface="Symbol"/>
                <a:cs typeface="Symbol"/>
              </a:rPr>
              <a:t></a:t>
            </a:r>
            <a:r>
              <a:rPr lang="en-US" sz="2400" b="1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100" dirty="0" smtClean="0">
                <a:solidFill>
                  <a:srgbClr val="C00000"/>
                </a:solidFill>
                <a:latin typeface="Arial"/>
                <a:cs typeface="Arial"/>
              </a:rPr>
              <a:t>like </a:t>
            </a:r>
            <a:r>
              <a:rPr lang="en-US" sz="2400" b="1" dirty="0" smtClean="0">
                <a:solidFill>
                  <a:srgbClr val="C00000"/>
                </a:solidFill>
                <a:latin typeface="Arial"/>
                <a:cs typeface="Arial"/>
              </a:rPr>
              <a:t>( </a:t>
            </a:r>
            <a:r>
              <a:rPr lang="en-US" sz="2400" b="1" spc="-135" dirty="0" smtClean="0">
                <a:solidFill>
                  <a:srgbClr val="C00000"/>
                </a:solidFill>
                <a:latin typeface="Arial"/>
                <a:cs typeface="Arial"/>
              </a:rPr>
              <a:t>x </a:t>
            </a:r>
            <a:r>
              <a:rPr lang="en-US" sz="2400" b="1" dirty="0" smtClean="0">
                <a:solidFill>
                  <a:srgbClr val="C00000"/>
                </a:solidFill>
                <a:latin typeface="Arial"/>
                <a:cs typeface="Arial"/>
              </a:rPr>
              <a:t>, </a:t>
            </a:r>
            <a:r>
              <a:rPr lang="en-US" sz="2400" b="1" spc="-110" dirty="0" smtClean="0">
                <a:solidFill>
                  <a:srgbClr val="C00000"/>
                </a:solidFill>
                <a:latin typeface="Arial"/>
                <a:cs typeface="Arial"/>
              </a:rPr>
              <a:t>garlic</a:t>
            </a:r>
            <a:r>
              <a:rPr lang="en-US" sz="2400" b="1" spc="175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endParaRPr lang="en-US" sz="2400" dirty="0" smtClean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400" b="1" spc="-100" dirty="0" smtClean="0">
                <a:latin typeface="Arial"/>
                <a:cs typeface="Arial"/>
              </a:rPr>
              <a:t>This </a:t>
            </a:r>
            <a:r>
              <a:rPr lang="en-US" sz="2400" b="1" spc="-90" dirty="0" smtClean="0">
                <a:latin typeface="Arial"/>
                <a:cs typeface="Arial"/>
              </a:rPr>
              <a:t>can </a:t>
            </a:r>
            <a:r>
              <a:rPr lang="en-US" sz="2400" b="1" spc="-65" dirty="0" smtClean="0">
                <a:latin typeface="Arial"/>
                <a:cs typeface="Arial"/>
              </a:rPr>
              <a:t>be </a:t>
            </a:r>
            <a:r>
              <a:rPr lang="en-US" sz="2400" b="1" spc="-100" dirty="0" smtClean="0">
                <a:latin typeface="Arial"/>
                <a:cs typeface="Arial"/>
              </a:rPr>
              <a:t>also said</a:t>
            </a:r>
            <a:r>
              <a:rPr lang="en-US" sz="2400" b="1" spc="229" dirty="0" smtClean="0">
                <a:latin typeface="Arial"/>
                <a:cs typeface="Arial"/>
              </a:rPr>
              <a:t> </a:t>
            </a:r>
            <a:r>
              <a:rPr lang="en-US" sz="2400" b="1" spc="-90" dirty="0" smtClean="0">
                <a:latin typeface="Arial"/>
                <a:cs typeface="Arial"/>
              </a:rPr>
              <a:t>as:</a:t>
            </a:r>
            <a:endParaRPr lang="en-US" sz="2400" dirty="0" smtClean="0">
              <a:latin typeface="Arial"/>
              <a:cs typeface="Arial"/>
            </a:endParaRPr>
          </a:p>
          <a:p>
            <a:pPr marL="1225550">
              <a:lnSpc>
                <a:spcPct val="100000"/>
              </a:lnSpc>
              <a:spcBef>
                <a:spcPts val="575"/>
              </a:spcBef>
            </a:pPr>
            <a:r>
              <a:rPr lang="en-US" sz="2400" dirty="0" smtClean="0">
                <a:latin typeface="Arial"/>
                <a:cs typeface="Arial"/>
              </a:rPr>
              <a:t>“there </a:t>
            </a:r>
            <a:r>
              <a:rPr lang="en-US" sz="2400" spc="-5" dirty="0" smtClean="0">
                <a:latin typeface="Arial"/>
                <a:cs typeface="Arial"/>
              </a:rPr>
              <a:t>does not exists </a:t>
            </a:r>
            <a:r>
              <a:rPr lang="en-US" sz="2400" dirty="0" smtClean="0">
                <a:latin typeface="Arial"/>
                <a:cs typeface="Arial"/>
              </a:rPr>
              <a:t>someone </a:t>
            </a:r>
            <a:r>
              <a:rPr lang="en-US" sz="2400" spc="-5" dirty="0" smtClean="0">
                <a:latin typeface="Arial"/>
                <a:cs typeface="Arial"/>
              </a:rPr>
              <a:t>who likes</a:t>
            </a:r>
            <a:r>
              <a:rPr lang="en-US" sz="2400" spc="-15" dirty="0" smtClean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garlic”</a:t>
            </a:r>
            <a:endParaRPr lang="en-US" sz="2400" dirty="0" smtClean="0">
              <a:latin typeface="Arial"/>
              <a:cs typeface="Arial"/>
            </a:endParaRPr>
          </a:p>
          <a:p>
            <a:pPr marL="1221740">
              <a:lnSpc>
                <a:spcPct val="100000"/>
              </a:lnSpc>
              <a:spcBef>
                <a:spcPts val="600"/>
              </a:spcBef>
            </a:pPr>
            <a:r>
              <a:rPr lang="en-US" sz="2400" b="1" spc="-5" dirty="0" smtClean="0">
                <a:solidFill>
                  <a:srgbClr val="C00000"/>
                </a:solidFill>
                <a:latin typeface="Symbol"/>
                <a:cs typeface="Symbol"/>
              </a:rPr>
              <a:t></a:t>
            </a:r>
            <a:r>
              <a:rPr lang="en-US" sz="2400" b="1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90" dirty="0" smtClean="0">
                <a:solidFill>
                  <a:srgbClr val="C00000"/>
                </a:solidFill>
                <a:latin typeface="Symbol"/>
                <a:cs typeface="Symbol"/>
              </a:rPr>
              <a:t></a:t>
            </a:r>
            <a:r>
              <a:rPr lang="en-US" sz="2400" b="1" spc="-90" dirty="0" smtClean="0">
                <a:solidFill>
                  <a:srgbClr val="C00000"/>
                </a:solidFill>
                <a:latin typeface="Arial"/>
                <a:cs typeface="Arial"/>
              </a:rPr>
              <a:t>x: </a:t>
            </a:r>
            <a:r>
              <a:rPr lang="en-US" sz="2400" b="1" spc="-100" dirty="0" smtClean="0">
                <a:solidFill>
                  <a:srgbClr val="C00000"/>
                </a:solidFill>
                <a:latin typeface="Arial"/>
                <a:cs typeface="Arial"/>
              </a:rPr>
              <a:t>like </a:t>
            </a:r>
            <a:r>
              <a:rPr lang="en-US" sz="2400" b="1" spc="-40" dirty="0" smtClean="0">
                <a:solidFill>
                  <a:srgbClr val="C00000"/>
                </a:solidFill>
                <a:latin typeface="Arial"/>
                <a:cs typeface="Arial"/>
              </a:rPr>
              <a:t>(x,</a:t>
            </a:r>
            <a:r>
              <a:rPr lang="en-US" sz="2400" b="1" spc="155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2400" b="1" spc="-95" dirty="0" smtClean="0">
                <a:solidFill>
                  <a:srgbClr val="C00000"/>
                </a:solidFill>
                <a:latin typeface="Arial"/>
                <a:cs typeface="Arial"/>
              </a:rPr>
              <a:t>garlic)</a:t>
            </a:r>
            <a:endParaRPr lang="en-US"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130285" y="6262742"/>
            <a:ext cx="274320" cy="2647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00"/>
                </a:spcBef>
              </a:pPr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334" y="574040"/>
            <a:ext cx="7499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smtClean="0">
                <a:solidFill>
                  <a:srgbClr val="000000"/>
                </a:solidFill>
              </a:rPr>
              <a:t>All </a:t>
            </a:r>
            <a:r>
              <a:rPr sz="2400" spc="-5" dirty="0">
                <a:solidFill>
                  <a:srgbClr val="000000"/>
                </a:solidFill>
              </a:rPr>
              <a:t>Romans were either loyal </a:t>
            </a:r>
            <a:r>
              <a:rPr sz="2400" dirty="0">
                <a:solidFill>
                  <a:srgbClr val="000000"/>
                </a:solidFill>
              </a:rPr>
              <a:t>to </a:t>
            </a:r>
            <a:r>
              <a:rPr sz="2400" spc="-5" dirty="0">
                <a:solidFill>
                  <a:srgbClr val="000000"/>
                </a:solidFill>
              </a:rPr>
              <a:t>Caesar or hated</a:t>
            </a:r>
            <a:r>
              <a:rPr sz="2400" spc="4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him.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86334" y="1674367"/>
            <a:ext cx="8094345" cy="37343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Symbol"/>
                <a:cs typeface="Symbol"/>
              </a:rPr>
              <a:t>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x: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Roman(x) </a:t>
            </a:r>
            <a:r>
              <a:rPr sz="2400" dirty="0">
                <a:solidFill>
                  <a:srgbClr val="0000FF"/>
                </a:solidFill>
                <a:latin typeface="Symbol"/>
                <a:cs typeface="Symbol"/>
              </a:rPr>
              <a:t>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loyalto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(x,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Caesar) </a:t>
            </a:r>
            <a:r>
              <a:rPr sz="2400" dirty="0">
                <a:solidFill>
                  <a:srgbClr val="0000FF"/>
                </a:solidFill>
                <a:latin typeface="Symbol"/>
                <a:cs typeface="Symbol"/>
              </a:rPr>
              <a:t>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hate(x,</a:t>
            </a:r>
            <a:r>
              <a:rPr sz="2400" spc="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Caesar)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 smtClean="0">
              <a:latin typeface="Arial"/>
              <a:cs typeface="Arial"/>
            </a:endParaRPr>
          </a:p>
          <a:p>
            <a:pPr marL="350520" indent="-338455">
              <a:lnSpc>
                <a:spcPct val="100000"/>
              </a:lnSpc>
              <a:spcBef>
                <a:spcPts val="2055"/>
              </a:spcBef>
              <a:tabLst>
                <a:tab pos="351155" algn="l"/>
              </a:tabLst>
            </a:pPr>
            <a:r>
              <a:rPr sz="2400" spc="-5" smtClean="0">
                <a:latin typeface="Arial"/>
                <a:cs typeface="Arial"/>
              </a:rPr>
              <a:t>Every </a:t>
            </a:r>
            <a:r>
              <a:rPr sz="2400" spc="-5" dirty="0">
                <a:latin typeface="Arial"/>
                <a:cs typeface="Arial"/>
              </a:rPr>
              <a:t>one is loyal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someone.</a:t>
            </a:r>
            <a:endParaRPr sz="2400">
              <a:latin typeface="Arial"/>
              <a:cs typeface="Arial"/>
            </a:endParaRPr>
          </a:p>
          <a:p>
            <a:pPr marL="546100">
              <a:lnSpc>
                <a:spcPct val="100000"/>
              </a:lnSpc>
              <a:spcBef>
                <a:spcPts val="1465"/>
              </a:spcBef>
              <a:tabLst>
                <a:tab pos="4584700" algn="l"/>
              </a:tabLst>
            </a:pPr>
            <a:r>
              <a:rPr sz="2400" dirty="0">
                <a:solidFill>
                  <a:srgbClr val="0000FF"/>
                </a:solidFill>
                <a:latin typeface="Symbol"/>
                <a:cs typeface="Symbol"/>
              </a:rPr>
              <a:t>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x: </a:t>
            </a:r>
            <a:r>
              <a:rPr sz="2400" dirty="0">
                <a:solidFill>
                  <a:srgbClr val="0000FF"/>
                </a:solidFill>
                <a:latin typeface="Symbol"/>
                <a:cs typeface="Symbol"/>
              </a:rPr>
              <a:t>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y:</a:t>
            </a:r>
            <a:r>
              <a:rPr sz="2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loyalto(x,</a:t>
            </a:r>
            <a:r>
              <a:rPr sz="24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y)	</a:t>
            </a:r>
            <a:r>
              <a:rPr sz="2400" dirty="0">
                <a:solidFill>
                  <a:srgbClr val="CC3300"/>
                </a:solidFill>
                <a:latin typeface="Symbol"/>
                <a:cs typeface="Symbol"/>
              </a:rPr>
              <a:t></a:t>
            </a:r>
            <a:r>
              <a:rPr sz="2400" dirty="0">
                <a:solidFill>
                  <a:srgbClr val="CC3300"/>
                </a:solidFill>
                <a:latin typeface="Arial"/>
                <a:cs typeface="Arial"/>
              </a:rPr>
              <a:t>y: </a:t>
            </a:r>
            <a:r>
              <a:rPr sz="2400" dirty="0">
                <a:solidFill>
                  <a:srgbClr val="CC3300"/>
                </a:solidFill>
                <a:latin typeface="Symbol"/>
                <a:cs typeface="Symbol"/>
              </a:rPr>
              <a:t></a:t>
            </a:r>
            <a:r>
              <a:rPr sz="2400" dirty="0">
                <a:solidFill>
                  <a:srgbClr val="CC3300"/>
                </a:solidFill>
                <a:latin typeface="Arial"/>
                <a:cs typeface="Arial"/>
              </a:rPr>
              <a:t>x: </a:t>
            </a:r>
            <a:r>
              <a:rPr sz="2400" spc="-5" dirty="0">
                <a:solidFill>
                  <a:srgbClr val="CC3300"/>
                </a:solidFill>
                <a:latin typeface="Arial"/>
                <a:cs typeface="Arial"/>
              </a:rPr>
              <a:t>loyalto(x</a:t>
            </a:r>
            <a:r>
              <a:rPr sz="2400" spc="-5">
                <a:solidFill>
                  <a:srgbClr val="CC3300"/>
                </a:solidFill>
                <a:latin typeface="Arial"/>
                <a:cs typeface="Arial"/>
              </a:rPr>
              <a:t>,</a:t>
            </a:r>
            <a:r>
              <a:rPr sz="2400" spc="-4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400" smtClean="0">
                <a:solidFill>
                  <a:srgbClr val="CC3300"/>
                </a:solidFill>
                <a:latin typeface="Arial"/>
                <a:cs typeface="Arial"/>
              </a:rPr>
              <a:t>y)</a:t>
            </a:r>
            <a:endParaRPr sz="2400" smtClean="0">
              <a:latin typeface="Arial"/>
              <a:cs typeface="Arial"/>
            </a:endParaRPr>
          </a:p>
          <a:p>
            <a:pPr marL="351155" indent="-339090">
              <a:lnSpc>
                <a:spcPct val="100000"/>
              </a:lnSpc>
              <a:spcBef>
                <a:spcPts val="1420"/>
              </a:spcBef>
              <a:tabLst>
                <a:tab pos="351790" algn="l"/>
              </a:tabLst>
            </a:pPr>
            <a:r>
              <a:rPr sz="2400" spc="-10" smtClean="0">
                <a:latin typeface="Arial"/>
                <a:cs typeface="Arial"/>
              </a:rPr>
              <a:t>People </a:t>
            </a:r>
            <a:r>
              <a:rPr sz="2400" spc="-5" smtClean="0">
                <a:solidFill>
                  <a:srgbClr val="CC3300"/>
                </a:solidFill>
                <a:latin typeface="Arial"/>
                <a:cs typeface="Arial"/>
              </a:rPr>
              <a:t>only </a:t>
            </a:r>
            <a:r>
              <a:rPr sz="2400" smtClean="0">
                <a:latin typeface="Arial"/>
                <a:cs typeface="Arial"/>
              </a:rPr>
              <a:t>try to </a:t>
            </a:r>
            <a:r>
              <a:rPr sz="2400" spc="-5" smtClean="0">
                <a:latin typeface="Arial"/>
                <a:cs typeface="Arial"/>
              </a:rPr>
              <a:t>assassinate </a:t>
            </a:r>
            <a:r>
              <a:rPr sz="2400" smtClean="0">
                <a:latin typeface="Arial"/>
                <a:cs typeface="Arial"/>
              </a:rPr>
              <a:t>rulers they </a:t>
            </a:r>
            <a:r>
              <a:rPr sz="2400" spc="-5" smtClean="0">
                <a:latin typeface="Arial"/>
                <a:cs typeface="Arial"/>
              </a:rPr>
              <a:t>are not loyal</a:t>
            </a:r>
            <a:r>
              <a:rPr sz="2400" spc="60" smtClean="0">
                <a:latin typeface="Arial"/>
                <a:cs typeface="Arial"/>
              </a:rPr>
              <a:t> </a:t>
            </a:r>
            <a:r>
              <a:rPr sz="2400" smtClean="0">
                <a:latin typeface="Arial"/>
                <a:cs typeface="Arial"/>
              </a:rPr>
              <a:t>to.</a:t>
            </a:r>
          </a:p>
          <a:p>
            <a:pPr marL="629920">
              <a:lnSpc>
                <a:spcPct val="100000"/>
              </a:lnSpc>
              <a:spcBef>
                <a:spcPts val="1465"/>
              </a:spcBef>
            </a:pPr>
            <a:r>
              <a:rPr sz="2400" smtClean="0">
                <a:solidFill>
                  <a:srgbClr val="0000FF"/>
                </a:solidFill>
                <a:latin typeface="Symbol"/>
                <a:cs typeface="Symbol"/>
              </a:rPr>
              <a:t>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x: </a:t>
            </a:r>
            <a:r>
              <a:rPr sz="2400" dirty="0">
                <a:solidFill>
                  <a:srgbClr val="0000FF"/>
                </a:solidFill>
                <a:latin typeface="Symbol"/>
                <a:cs typeface="Symbol"/>
              </a:rPr>
              <a:t>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y: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person(x) </a:t>
            </a:r>
            <a:r>
              <a:rPr sz="2400" dirty="0">
                <a:solidFill>
                  <a:srgbClr val="0000FF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ruler(y) </a:t>
            </a:r>
            <a:r>
              <a:rPr sz="2400" dirty="0">
                <a:solidFill>
                  <a:srgbClr val="0000FF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tryassassinate(x,</a:t>
            </a:r>
            <a:r>
              <a:rPr sz="2400" spc="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y)</a:t>
            </a:r>
            <a:endParaRPr sz="2400">
              <a:latin typeface="Arial"/>
              <a:cs typeface="Arial"/>
            </a:endParaRPr>
          </a:p>
          <a:p>
            <a:pPr marL="168465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0000FF"/>
                </a:solidFill>
                <a:latin typeface="Symbol"/>
                <a:cs typeface="Symbol"/>
              </a:rPr>
              <a:t>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Symbol"/>
                <a:cs typeface="Symbol"/>
              </a:rPr>
              <a:t>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loyalto(x,</a:t>
            </a:r>
            <a:r>
              <a:rPr sz="2400" spc="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y)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4294967295"/>
          </p:nvPr>
        </p:nvSpPr>
        <p:spPr>
          <a:xfrm>
            <a:off x="8130285" y="6262742"/>
            <a:ext cx="274320" cy="2647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00"/>
                </a:spcBef>
              </a:pPr>
              <a:t>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74370" y="516737"/>
            <a:ext cx="4610100" cy="23120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Arial"/>
                <a:cs typeface="Arial"/>
              </a:rPr>
              <a:t>6. “All Pompeians were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Romans”</a:t>
            </a:r>
            <a:endParaRPr sz="20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0000FF"/>
                </a:solidFill>
                <a:latin typeface="Symbol"/>
                <a:cs typeface="Symbol"/>
              </a:rPr>
              <a:t>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x: Pompeian(x) </a:t>
            </a:r>
            <a:r>
              <a:rPr sz="2000" dirty="0">
                <a:solidFill>
                  <a:srgbClr val="0000FF"/>
                </a:solidFill>
                <a:latin typeface="Symbol"/>
                <a:cs typeface="Symbol"/>
              </a:rPr>
              <a:t></a:t>
            </a:r>
            <a:r>
              <a:rPr sz="20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Roman(x)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  <a:tabLst>
                <a:tab pos="545465" algn="l"/>
              </a:tabLst>
            </a:pPr>
            <a:r>
              <a:rPr sz="2000" dirty="0">
                <a:latin typeface="Arial"/>
                <a:cs typeface="Arial"/>
              </a:rPr>
              <a:t>8.	Marcus tried to </a:t>
            </a:r>
            <a:r>
              <a:rPr sz="2000" spc="-5" dirty="0">
                <a:latin typeface="Arial"/>
                <a:cs typeface="Arial"/>
              </a:rPr>
              <a:t>assassinate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Caesar.</a:t>
            </a:r>
            <a:endParaRPr sz="2000">
              <a:latin typeface="Arial"/>
              <a:cs typeface="Arial"/>
            </a:endParaRPr>
          </a:p>
          <a:p>
            <a:pPr marL="66675" algn="ctr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tryassassinate(Marcus,</a:t>
            </a:r>
            <a:r>
              <a:rPr sz="2000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Caesar)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130285" y="6262742"/>
            <a:ext cx="274320" cy="2647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00"/>
                </a:spcBef>
              </a:pPr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609600"/>
            <a:ext cx="596709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Some </a:t>
            </a:r>
            <a:r>
              <a:rPr spc="-5" dirty="0"/>
              <a:t>more</a:t>
            </a:r>
            <a:r>
              <a:rPr spc="-90" dirty="0"/>
              <a:t> </a:t>
            </a:r>
            <a:r>
              <a:rPr spc="-5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752600"/>
            <a:ext cx="8409940" cy="452944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“all </a:t>
            </a:r>
            <a:r>
              <a:rPr sz="2400" spc="-10" dirty="0">
                <a:latin typeface="Arial"/>
                <a:cs typeface="Arial"/>
              </a:rPr>
              <a:t>indoor </a:t>
            </a:r>
            <a:r>
              <a:rPr sz="2400" spc="-5" dirty="0">
                <a:latin typeface="Arial"/>
                <a:cs typeface="Arial"/>
              </a:rPr>
              <a:t>games are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easy”</a:t>
            </a:r>
            <a:endParaRPr sz="2400">
              <a:latin typeface="Arial"/>
              <a:cs typeface="Arial"/>
            </a:endParaRPr>
          </a:p>
          <a:p>
            <a:pPr marL="238696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0000FF"/>
                </a:solidFill>
                <a:latin typeface="Symbol"/>
                <a:cs typeface="Symbol"/>
              </a:rPr>
              <a:t>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x: </a:t>
            </a:r>
            <a:r>
              <a:rPr sz="2400" spc="-20" dirty="0">
                <a:solidFill>
                  <a:srgbClr val="0000FF"/>
                </a:solidFill>
                <a:latin typeface="Arial"/>
                <a:cs typeface="Arial"/>
              </a:rPr>
              <a:t>indoor_game(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x) </a:t>
            </a:r>
            <a:r>
              <a:rPr sz="2400" dirty="0">
                <a:solidFill>
                  <a:srgbClr val="0000FF"/>
                </a:solidFill>
                <a:latin typeface="Wingdings"/>
                <a:cs typeface="Wingdings"/>
              </a:rPr>
              <a:t></a:t>
            </a:r>
            <a:r>
              <a:rPr sz="2400" spc="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easy(x)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>
                <a:latin typeface="Arial"/>
                <a:cs typeface="Arial"/>
              </a:rPr>
              <a:t>“</a:t>
            </a:r>
            <a:r>
              <a:rPr sz="2400" spc="-5" smtClean="0">
                <a:latin typeface="Arial"/>
                <a:cs typeface="Arial"/>
              </a:rPr>
              <a:t>Ra</a:t>
            </a:r>
            <a:r>
              <a:rPr lang="en-US" sz="2400" spc="-5" dirty="0" err="1" smtClean="0">
                <a:latin typeface="Arial"/>
                <a:cs typeface="Arial"/>
              </a:rPr>
              <a:t>meez</a:t>
            </a:r>
            <a:r>
              <a:rPr sz="2400" spc="-5" smtClean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likes only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cricket”</a:t>
            </a:r>
            <a:endParaRPr sz="2400">
              <a:latin typeface="Arial"/>
              <a:cs typeface="Arial"/>
            </a:endParaRPr>
          </a:p>
          <a:p>
            <a:pPr marL="3211830">
              <a:lnSpc>
                <a:spcPct val="100000"/>
              </a:lnSpc>
              <a:spcBef>
                <a:spcPts val="575"/>
              </a:spcBef>
            </a:pPr>
            <a:r>
              <a:rPr sz="2400" spc="-5" smtClean="0">
                <a:latin typeface="Arial"/>
                <a:cs typeface="Arial"/>
              </a:rPr>
              <a:t>Like(Ra</a:t>
            </a:r>
            <a:r>
              <a:rPr lang="en-US" sz="2400" spc="-5" dirty="0" err="1" smtClean="0">
                <a:latin typeface="Arial"/>
                <a:cs typeface="Arial"/>
              </a:rPr>
              <a:t>meez</a:t>
            </a:r>
            <a:r>
              <a:rPr sz="2400" spc="-5" smtClean="0">
                <a:latin typeface="Arial"/>
                <a:cs typeface="Arial"/>
              </a:rPr>
              <a:t>,</a:t>
            </a:r>
            <a:r>
              <a:rPr sz="2400" spc="30" smtClean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Cricket)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“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Any person </a:t>
            </a:r>
            <a:r>
              <a:rPr sz="2400" spc="-5" dirty="0">
                <a:latin typeface="Arial"/>
                <a:cs typeface="Arial"/>
              </a:rPr>
              <a:t>who is </a:t>
            </a:r>
            <a:r>
              <a:rPr sz="2400" dirty="0">
                <a:latin typeface="Arial"/>
                <a:cs typeface="Arial"/>
              </a:rPr>
              <a:t>respected </a:t>
            </a:r>
            <a:r>
              <a:rPr sz="2400" spc="-5" dirty="0">
                <a:latin typeface="Arial"/>
                <a:cs typeface="Arial"/>
              </a:rPr>
              <a:t>by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every person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king”</a:t>
            </a:r>
            <a:endParaRPr sz="2400">
              <a:latin typeface="Arial"/>
              <a:cs typeface="Arial"/>
            </a:endParaRPr>
          </a:p>
          <a:p>
            <a:pPr marL="58674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C00000"/>
                </a:solidFill>
                <a:latin typeface="Symbol"/>
                <a:cs typeface="Symbol"/>
              </a:rPr>
              <a:t>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x:</a:t>
            </a:r>
            <a:r>
              <a:rPr sz="2400" dirty="0">
                <a:solidFill>
                  <a:srgbClr val="0000FF"/>
                </a:solidFill>
                <a:latin typeface="Symbol"/>
                <a:cs typeface="Symbol"/>
              </a:rPr>
              <a:t>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y: { </a:t>
            </a:r>
            <a:r>
              <a:rPr sz="2400" spc="-5" dirty="0">
                <a:latin typeface="Arial"/>
                <a:cs typeface="Arial"/>
              </a:rPr>
              <a:t>person(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x</a:t>
            </a:r>
            <a:r>
              <a:rPr sz="2400" spc="-5" dirty="0">
                <a:latin typeface="Arial"/>
                <a:cs typeface="Arial"/>
              </a:rPr>
              <a:t>) 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person(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y</a:t>
            </a:r>
            <a:r>
              <a:rPr sz="2400" spc="-5" dirty="0">
                <a:latin typeface="Arial"/>
                <a:cs typeface="Arial"/>
              </a:rPr>
              <a:t>) 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respects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y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king(</a:t>
            </a:r>
            <a:r>
              <a:rPr sz="2400" spc="13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570" y="753109"/>
            <a:ext cx="68262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867150" algn="l"/>
              </a:tabLst>
            </a:pPr>
            <a:r>
              <a:rPr sz="4400" spc="-5" dirty="0"/>
              <a:t>Translate</a:t>
            </a:r>
            <a:r>
              <a:rPr sz="4400" spc="5" dirty="0"/>
              <a:t> </a:t>
            </a:r>
            <a:r>
              <a:rPr sz="4400" dirty="0"/>
              <a:t>to</a:t>
            </a:r>
            <a:r>
              <a:rPr sz="4400" spc="15" dirty="0"/>
              <a:t> </a:t>
            </a:r>
            <a:r>
              <a:rPr sz="4400" dirty="0"/>
              <a:t>1</a:t>
            </a:r>
            <a:r>
              <a:rPr sz="3825" baseline="28322" dirty="0"/>
              <a:t>st	</a:t>
            </a:r>
            <a:r>
              <a:rPr sz="4400" spc="-5" dirty="0"/>
              <a:t>Order</a:t>
            </a:r>
            <a:r>
              <a:rPr sz="4400" spc="-75" dirty="0"/>
              <a:t> </a:t>
            </a:r>
            <a:r>
              <a:rPr sz="4400" dirty="0"/>
              <a:t>Logic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06400" y="1944369"/>
            <a:ext cx="10033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10" dirty="0">
                <a:solidFill>
                  <a:srgbClr val="CCFF33"/>
                </a:solidFill>
                <a:latin typeface="Times New Roman"/>
                <a:cs typeface="Times New Roman"/>
              </a:rPr>
              <a:t>•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400" y="2604769"/>
            <a:ext cx="10033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10" dirty="0">
                <a:solidFill>
                  <a:srgbClr val="CCFF33"/>
                </a:solidFill>
                <a:latin typeface="Times New Roman"/>
                <a:cs typeface="Times New Roman"/>
              </a:rPr>
              <a:t>•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400" y="3557270"/>
            <a:ext cx="10033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10" dirty="0">
                <a:solidFill>
                  <a:srgbClr val="CCFF33"/>
                </a:solidFill>
                <a:latin typeface="Times New Roman"/>
                <a:cs typeface="Times New Roman"/>
              </a:rPr>
              <a:t>•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400" y="4803140"/>
            <a:ext cx="10033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10" dirty="0">
                <a:solidFill>
                  <a:srgbClr val="CCFF33"/>
                </a:solidFill>
                <a:latin typeface="Times New Roman"/>
                <a:cs typeface="Times New Roman"/>
              </a:rPr>
              <a:t>•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2330" y="1902459"/>
            <a:ext cx="7487284" cy="412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95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Snakes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5" dirty="0">
                <a:latin typeface="Arial"/>
                <a:cs typeface="Arial"/>
              </a:rPr>
              <a:t> reptiles.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95"/>
              </a:lnSpc>
            </a:pPr>
            <a:r>
              <a:rPr sz="2400" dirty="0">
                <a:latin typeface="Arial"/>
                <a:cs typeface="Arial"/>
              </a:rPr>
              <a:t>(S(x): x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snake, </a:t>
            </a:r>
            <a:r>
              <a:rPr sz="2400" dirty="0">
                <a:latin typeface="Arial"/>
                <a:cs typeface="Arial"/>
              </a:rPr>
              <a:t>R(x): x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reptile)</a:t>
            </a:r>
            <a:endParaRPr sz="2400">
              <a:latin typeface="Arial"/>
              <a:cs typeface="Arial"/>
            </a:endParaRPr>
          </a:p>
          <a:p>
            <a:pPr marL="12700" marR="1820545">
              <a:lnSpc>
                <a:spcPct val="79900"/>
              </a:lnSpc>
              <a:spcBef>
                <a:spcPts val="595"/>
              </a:spcBef>
            </a:pPr>
            <a:r>
              <a:rPr sz="2400" spc="-10" dirty="0">
                <a:latin typeface="Arial"/>
                <a:cs typeface="Arial"/>
              </a:rPr>
              <a:t>None but </a:t>
            </a:r>
            <a:r>
              <a:rPr sz="2400" spc="-5" dirty="0">
                <a:latin typeface="Arial"/>
                <a:cs typeface="Arial"/>
              </a:rPr>
              <a:t>the brave deserve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fair.  </a:t>
            </a:r>
            <a:r>
              <a:rPr sz="2400" dirty="0">
                <a:latin typeface="Arial"/>
                <a:cs typeface="Arial"/>
              </a:rPr>
              <a:t>(B(x): x </a:t>
            </a:r>
            <a:r>
              <a:rPr sz="2400" spc="-5" dirty="0">
                <a:latin typeface="Arial"/>
                <a:cs typeface="Arial"/>
              </a:rPr>
              <a:t>is brave, D(x): </a:t>
            </a:r>
            <a:r>
              <a:rPr sz="2400" dirty="0">
                <a:latin typeface="Arial"/>
                <a:cs typeface="Arial"/>
              </a:rPr>
              <a:t>x </a:t>
            </a:r>
            <a:r>
              <a:rPr sz="2400" spc="-5" dirty="0">
                <a:latin typeface="Arial"/>
                <a:cs typeface="Arial"/>
              </a:rPr>
              <a:t>deserves the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fair)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300"/>
              </a:lnSpc>
            </a:pPr>
            <a:r>
              <a:rPr sz="2400" dirty="0">
                <a:latin typeface="Arial"/>
                <a:cs typeface="Arial"/>
              </a:rPr>
              <a:t>(B(x): x </a:t>
            </a:r>
            <a:r>
              <a:rPr sz="2400" spc="-5" dirty="0">
                <a:latin typeface="Arial"/>
                <a:cs typeface="Arial"/>
              </a:rPr>
              <a:t>is brave, </a:t>
            </a:r>
            <a:r>
              <a:rPr sz="2400" dirty="0">
                <a:latin typeface="Arial"/>
                <a:cs typeface="Arial"/>
              </a:rPr>
              <a:t>F(x): x </a:t>
            </a:r>
            <a:r>
              <a:rPr sz="2400" spc="-5" dirty="0">
                <a:latin typeface="Arial"/>
                <a:cs typeface="Arial"/>
              </a:rPr>
              <a:t>is fair, </a:t>
            </a:r>
            <a:r>
              <a:rPr sz="2400" dirty="0">
                <a:latin typeface="Arial"/>
                <a:cs typeface="Arial"/>
              </a:rPr>
              <a:t>D(x,y): x </a:t>
            </a:r>
            <a:r>
              <a:rPr sz="2400" spc="-5" dirty="0">
                <a:latin typeface="Arial"/>
                <a:cs typeface="Arial"/>
              </a:rPr>
              <a:t>deserves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y)</a:t>
            </a:r>
            <a:endParaRPr sz="2400">
              <a:latin typeface="Arial"/>
              <a:cs typeface="Arial"/>
            </a:endParaRPr>
          </a:p>
          <a:p>
            <a:pPr marL="12700" marR="711835">
              <a:lnSpc>
                <a:spcPct val="79900"/>
              </a:lnSpc>
              <a:spcBef>
                <a:spcPts val="600"/>
              </a:spcBef>
            </a:pPr>
            <a:r>
              <a:rPr sz="2400" spc="-10" dirty="0">
                <a:latin typeface="Arial"/>
                <a:cs typeface="Arial"/>
              </a:rPr>
              <a:t>No </a:t>
            </a:r>
            <a:r>
              <a:rPr sz="2400" spc="-5" dirty="0">
                <a:latin typeface="Arial"/>
                <a:cs typeface="Arial"/>
              </a:rPr>
              <a:t>coat </a:t>
            </a:r>
            <a:r>
              <a:rPr sz="2400" spc="-1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waterproof, </a:t>
            </a:r>
            <a:r>
              <a:rPr sz="2400" spc="-10" dirty="0">
                <a:latin typeface="Arial"/>
                <a:cs typeface="Arial"/>
              </a:rPr>
              <a:t>unless it has </a:t>
            </a:r>
            <a:r>
              <a:rPr sz="2400" spc="-5" dirty="0">
                <a:latin typeface="Arial"/>
                <a:cs typeface="Arial"/>
              </a:rPr>
              <a:t>been specially  treated.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010"/>
              </a:lnSpc>
            </a:pPr>
            <a:r>
              <a:rPr sz="2400" dirty="0">
                <a:latin typeface="Arial"/>
                <a:cs typeface="Arial"/>
              </a:rPr>
              <a:t>(C(x): x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coat, </a:t>
            </a:r>
            <a:r>
              <a:rPr sz="2400" dirty="0">
                <a:latin typeface="Arial"/>
                <a:cs typeface="Arial"/>
              </a:rPr>
              <a:t>W(x): x </a:t>
            </a:r>
            <a:r>
              <a:rPr sz="2400" spc="-1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waterproof, S(x): 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has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90"/>
              </a:lnSpc>
            </a:pPr>
            <a:r>
              <a:rPr sz="2400" spc="-10" dirty="0">
                <a:latin typeface="Arial"/>
                <a:cs typeface="Arial"/>
              </a:rPr>
              <a:t>been </a:t>
            </a:r>
            <a:r>
              <a:rPr sz="2400" spc="-5" dirty="0">
                <a:latin typeface="Arial"/>
                <a:cs typeface="Arial"/>
              </a:rPr>
              <a:t>specially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treated)</a:t>
            </a:r>
            <a:endParaRPr sz="2400">
              <a:latin typeface="Arial"/>
              <a:cs typeface="Arial"/>
            </a:endParaRPr>
          </a:p>
          <a:p>
            <a:pPr marL="12700" marR="335915">
              <a:lnSpc>
                <a:spcPts val="2310"/>
              </a:lnSpc>
              <a:spcBef>
                <a:spcPts val="575"/>
              </a:spcBef>
            </a:pPr>
            <a:r>
              <a:rPr sz="2400" spc="-10" dirty="0">
                <a:latin typeface="Arial"/>
                <a:cs typeface="Arial"/>
              </a:rPr>
              <a:t>No </a:t>
            </a:r>
            <a:r>
              <a:rPr sz="2400" spc="-5" dirty="0">
                <a:latin typeface="Arial"/>
                <a:cs typeface="Arial"/>
              </a:rPr>
              <a:t>car that </a:t>
            </a:r>
            <a:r>
              <a:rPr sz="2400" spc="-1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over 10 years old will be repaired if </a:t>
            </a:r>
            <a:r>
              <a:rPr sz="2400" spc="-1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is  severely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damaged.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79900"/>
              </a:lnSpc>
              <a:spcBef>
                <a:spcPts val="15"/>
              </a:spcBef>
            </a:pPr>
            <a:r>
              <a:rPr sz="2400" dirty="0">
                <a:latin typeface="Arial"/>
                <a:cs typeface="Arial"/>
              </a:rPr>
              <a:t>(C(x): x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car, </a:t>
            </a:r>
            <a:r>
              <a:rPr sz="2400" dirty="0">
                <a:latin typeface="Arial"/>
                <a:cs typeface="Arial"/>
              </a:rPr>
              <a:t>O(x): x </a:t>
            </a:r>
            <a:r>
              <a:rPr sz="2400" spc="-5" dirty="0">
                <a:latin typeface="Arial"/>
                <a:cs typeface="Arial"/>
              </a:rPr>
              <a:t>is over 10 years </a:t>
            </a:r>
            <a:r>
              <a:rPr sz="2400" spc="-10" dirty="0">
                <a:latin typeface="Arial"/>
                <a:cs typeface="Arial"/>
              </a:rPr>
              <a:t>old, </a:t>
            </a:r>
            <a:r>
              <a:rPr sz="2400" dirty="0">
                <a:latin typeface="Arial"/>
                <a:cs typeface="Arial"/>
              </a:rPr>
              <a:t>R(x): x </a:t>
            </a:r>
            <a:r>
              <a:rPr sz="2400" spc="-5" dirty="0">
                <a:latin typeface="Arial"/>
                <a:cs typeface="Arial"/>
              </a:rPr>
              <a:t>will  be repaired, </a:t>
            </a:r>
            <a:r>
              <a:rPr sz="2400" dirty="0">
                <a:latin typeface="Arial"/>
                <a:cs typeface="Arial"/>
              </a:rPr>
              <a:t>D(x): x </a:t>
            </a:r>
            <a:r>
              <a:rPr sz="2400" spc="-5" dirty="0">
                <a:latin typeface="Arial"/>
                <a:cs typeface="Arial"/>
              </a:rPr>
              <a:t>is severely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damaged)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970" y="753109"/>
            <a:ext cx="23272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Solutions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06400" y="1938020"/>
            <a:ext cx="11303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dirty="0">
                <a:solidFill>
                  <a:srgbClr val="CCFF33"/>
                </a:solidFill>
                <a:latin typeface="Times New Roman"/>
                <a:cs typeface="Times New Roman"/>
              </a:rPr>
              <a:t>•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400" y="2710179"/>
            <a:ext cx="11303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dirty="0">
                <a:solidFill>
                  <a:srgbClr val="CCFF33"/>
                </a:solidFill>
                <a:latin typeface="Times New Roman"/>
                <a:cs typeface="Times New Roman"/>
              </a:rPr>
              <a:t>•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400" y="3822700"/>
            <a:ext cx="11303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dirty="0">
                <a:solidFill>
                  <a:srgbClr val="CCFF33"/>
                </a:solidFill>
                <a:latin typeface="Times New Roman"/>
                <a:cs typeface="Times New Roman"/>
              </a:rPr>
              <a:t>•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400" y="4933950"/>
            <a:ext cx="11303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dirty="0">
                <a:solidFill>
                  <a:srgbClr val="CCFF33"/>
                </a:solidFill>
                <a:latin typeface="Times New Roman"/>
                <a:cs typeface="Times New Roman"/>
              </a:rPr>
              <a:t>•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2330" y="1891029"/>
            <a:ext cx="7452995" cy="413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025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Snakes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reptiles.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025"/>
              </a:lnSpc>
              <a:tabLst>
                <a:tab pos="4126865" algn="l"/>
              </a:tabLst>
            </a:pPr>
            <a:r>
              <a:rPr sz="2800" spc="-5" dirty="0">
                <a:latin typeface="Symbol"/>
                <a:cs typeface="Symbol"/>
              </a:rPr>
              <a:t></a:t>
            </a:r>
            <a:r>
              <a:rPr sz="2800" spc="-5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(S(x)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R(x))	Not: </a:t>
            </a:r>
            <a:r>
              <a:rPr sz="2800" spc="-5" dirty="0">
                <a:latin typeface="Symbol"/>
                <a:cs typeface="Symbol"/>
              </a:rPr>
              <a:t></a:t>
            </a:r>
            <a:r>
              <a:rPr sz="2800" spc="-5" dirty="0">
                <a:latin typeface="Arial"/>
                <a:cs typeface="Arial"/>
              </a:rPr>
              <a:t>x (S(x)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R(x))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025"/>
              </a:lnSpc>
              <a:spcBef>
                <a:spcPts val="20"/>
              </a:spcBef>
            </a:pPr>
            <a:r>
              <a:rPr sz="2800" spc="-5" dirty="0">
                <a:latin typeface="Arial"/>
                <a:cs typeface="Arial"/>
              </a:rPr>
              <a:t>None </a:t>
            </a:r>
            <a:r>
              <a:rPr sz="2800" dirty="0">
                <a:latin typeface="Arial"/>
                <a:cs typeface="Arial"/>
              </a:rPr>
              <a:t>but the brave deserve the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fair.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2690"/>
              </a:lnSpc>
            </a:pPr>
            <a:r>
              <a:rPr sz="2800" spc="-5" dirty="0">
                <a:latin typeface="Symbol"/>
                <a:cs typeface="Symbol"/>
              </a:rPr>
              <a:t></a:t>
            </a:r>
            <a:r>
              <a:rPr sz="2800" spc="-5" dirty="0">
                <a:latin typeface="Arial"/>
                <a:cs typeface="Arial"/>
              </a:rPr>
              <a:t>x (D(x)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B(x))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025"/>
              </a:lnSpc>
            </a:pPr>
            <a:r>
              <a:rPr sz="2800" spc="-5" dirty="0">
                <a:latin typeface="Symbol"/>
                <a:cs typeface="Symbol"/>
              </a:rPr>
              <a:t></a:t>
            </a:r>
            <a:r>
              <a:rPr sz="2800" spc="-5" dirty="0">
                <a:latin typeface="Arial"/>
                <a:cs typeface="Arial"/>
              </a:rPr>
              <a:t>x (</a:t>
            </a:r>
            <a:r>
              <a:rPr sz="2800" spc="-5" dirty="0">
                <a:latin typeface="Symbol"/>
                <a:cs typeface="Symbol"/>
              </a:rPr>
              <a:t></a:t>
            </a:r>
            <a:r>
              <a:rPr sz="2800" spc="-5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(F(y)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D(x,y))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1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B(x))</a:t>
            </a:r>
            <a:endParaRPr sz="2800">
              <a:latin typeface="Arial"/>
              <a:cs typeface="Arial"/>
            </a:endParaRPr>
          </a:p>
          <a:p>
            <a:pPr marL="12700" marR="995680">
              <a:lnSpc>
                <a:spcPts val="2690"/>
              </a:lnSpc>
              <a:spcBef>
                <a:spcPts val="665"/>
              </a:spcBef>
            </a:pPr>
            <a:r>
              <a:rPr sz="2800" spc="-10" dirty="0">
                <a:latin typeface="Arial"/>
                <a:cs typeface="Arial"/>
              </a:rPr>
              <a:t>No </a:t>
            </a:r>
            <a:r>
              <a:rPr sz="2800" dirty="0">
                <a:latin typeface="Arial"/>
                <a:cs typeface="Arial"/>
              </a:rPr>
              <a:t>coat </a:t>
            </a:r>
            <a:r>
              <a:rPr sz="2800" spc="-5" dirty="0">
                <a:latin typeface="Arial"/>
                <a:cs typeface="Arial"/>
              </a:rPr>
              <a:t>is waterproof, </a:t>
            </a:r>
            <a:r>
              <a:rPr sz="2800" dirty="0">
                <a:latin typeface="Arial"/>
                <a:cs typeface="Arial"/>
              </a:rPr>
              <a:t>unless it has been  specially</a:t>
            </a:r>
            <a:r>
              <a:rPr sz="2800" spc="-5" dirty="0">
                <a:latin typeface="Arial"/>
                <a:cs typeface="Arial"/>
              </a:rPr>
              <a:t> treated.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2710"/>
              </a:lnSpc>
            </a:pPr>
            <a:r>
              <a:rPr sz="2800" spc="-5" dirty="0">
                <a:latin typeface="Symbol"/>
                <a:cs typeface="Symbol"/>
              </a:rPr>
              <a:t></a:t>
            </a:r>
            <a:r>
              <a:rPr sz="2800" spc="-5" dirty="0">
                <a:latin typeface="Arial"/>
                <a:cs typeface="Arial"/>
              </a:rPr>
              <a:t>x (C(x)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spc="-5" dirty="0">
                <a:latin typeface="Arial"/>
                <a:cs typeface="Arial"/>
              </a:rPr>
              <a:t>W(x) </a:t>
            </a:r>
            <a:r>
              <a:rPr sz="2800" dirty="0">
                <a:latin typeface="Symbol"/>
                <a:cs typeface="Symbol"/>
              </a:rPr>
              <a:t></a:t>
            </a:r>
            <a:r>
              <a:rPr sz="2800" spc="1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S(x))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ts val="2690"/>
              </a:lnSpc>
              <a:spcBef>
                <a:spcPts val="670"/>
              </a:spcBef>
            </a:pPr>
            <a:r>
              <a:rPr sz="2800" spc="-10" dirty="0">
                <a:latin typeface="Arial"/>
                <a:cs typeface="Arial"/>
              </a:rPr>
              <a:t>No </a:t>
            </a:r>
            <a:r>
              <a:rPr sz="2800" dirty="0">
                <a:latin typeface="Arial"/>
                <a:cs typeface="Arial"/>
              </a:rPr>
              <a:t>car that is over 10 years old </a:t>
            </a:r>
            <a:r>
              <a:rPr sz="2800" spc="-5" dirty="0">
                <a:latin typeface="Arial"/>
                <a:cs typeface="Arial"/>
              </a:rPr>
              <a:t>will be repaired  if it </a:t>
            </a:r>
            <a:r>
              <a:rPr sz="2800" dirty="0">
                <a:latin typeface="Arial"/>
                <a:cs typeface="Arial"/>
              </a:rPr>
              <a:t>is severely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damaged.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2700"/>
              </a:lnSpc>
            </a:pPr>
            <a:r>
              <a:rPr sz="2800" spc="-5" dirty="0">
                <a:latin typeface="Symbol"/>
                <a:cs typeface="Symbol"/>
              </a:rPr>
              <a:t></a:t>
            </a:r>
            <a:r>
              <a:rPr sz="2800" spc="-5" dirty="0">
                <a:latin typeface="Arial"/>
                <a:cs typeface="Arial"/>
              </a:rPr>
              <a:t>x (C(x)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O(x)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(D(x)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2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spc="-5" dirty="0">
                <a:latin typeface="Arial"/>
                <a:cs typeface="Arial"/>
              </a:rPr>
              <a:t>R(x))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743</Words>
  <Application>Microsoft Office PowerPoint</Application>
  <PresentationFormat>On-screen Show (4:3)</PresentationFormat>
  <Paragraphs>159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Using Propositional Logic</vt:lpstr>
      <vt:lpstr>Using Predicate Logic</vt:lpstr>
      <vt:lpstr>Nested Quantifiers</vt:lpstr>
      <vt:lpstr>All Romans were either loyal to Caesar or hated him.</vt:lpstr>
      <vt:lpstr>Slide 6</vt:lpstr>
      <vt:lpstr>Some more examples</vt:lpstr>
      <vt:lpstr>Translate to 1st Order Logic</vt:lpstr>
      <vt:lpstr>Solutions</vt:lpstr>
      <vt:lpstr>Example: Representing Facts in First-Order Logic</vt:lpstr>
      <vt:lpstr>Same example, more formally</vt:lpstr>
      <vt:lpstr>Semantics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FAHEEM</dc:creator>
  <cp:lastModifiedBy>FAHEEM</cp:lastModifiedBy>
  <cp:revision>10</cp:revision>
  <dcterms:created xsi:type="dcterms:W3CDTF">2020-10-19T11:36:42Z</dcterms:created>
  <dcterms:modified xsi:type="dcterms:W3CDTF">2020-10-19T13:09:40Z</dcterms:modified>
</cp:coreProperties>
</file>