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1" r:id="rId4"/>
    <p:sldId id="263" r:id="rId5"/>
    <p:sldId id="265" r:id="rId6"/>
    <p:sldId id="266" r:id="rId7"/>
    <p:sldId id="267" r:id="rId8"/>
    <p:sldId id="268" r:id="rId9"/>
    <p:sldId id="357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4" r:id="rId19"/>
    <p:sldId id="355" r:id="rId20"/>
    <p:sldId id="356" r:id="rId21"/>
    <p:sldId id="283" r:id="rId22"/>
    <p:sldId id="282" r:id="rId23"/>
    <p:sldId id="359" r:id="rId24"/>
    <p:sldId id="360" r:id="rId25"/>
    <p:sldId id="361" r:id="rId26"/>
    <p:sldId id="292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40" r:id="rId36"/>
    <p:sldId id="341" r:id="rId37"/>
    <p:sldId id="342" r:id="rId38"/>
    <p:sldId id="343" r:id="rId39"/>
    <p:sldId id="362" r:id="rId40"/>
    <p:sldId id="344" r:id="rId41"/>
    <p:sldId id="345" r:id="rId42"/>
    <p:sldId id="338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BCC2-173F-4781-B352-409D63D47137}" type="datetimeFigureOut">
              <a:rPr lang="en-US" smtClean="0"/>
              <a:pPr/>
              <a:t>28-Feb-22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BF88-7B41-4854-A0F5-CAFB92A68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BE02A-871A-4F68-A06B-AC28212A8D22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17960-FAB2-46E3-8D40-A21701484C61}" type="slidenum">
              <a:rPr lang="en-US"/>
              <a:pPr/>
              <a:t>25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78B1B-FC27-4252-BF0D-F077C1EF82B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D4889-DAC3-463F-A8E9-275B0ABA04BE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251DD-5919-44CC-88BD-A75C9C84FEC2}" type="slidenum">
              <a:rPr lang="en-US"/>
              <a:pPr/>
              <a:t>37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F8716-4679-4047-9519-A0A702BAA5DA}" type="slidenum">
              <a:rPr lang="en-US"/>
              <a:pPr/>
              <a:t>38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16385-20F8-42FD-AF87-2DFD52A12B60}" type="slidenum">
              <a:rPr lang="en-US"/>
              <a:pPr/>
              <a:t>39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05DFB-D8AD-4C63-96E3-F599E28F5579}" type="slidenum">
              <a:rPr lang="en-US"/>
              <a:pPr/>
              <a:t>40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7857-B60F-4772-8A10-540BF796ADDE}" type="slidenum">
              <a:rPr lang="en-US"/>
              <a:pPr/>
              <a:t>41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6BA04-9CD8-4939-8482-089D9DC7FC67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9F683-EAC9-497B-BC57-57116CC8665B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7499E-1A5F-4412-8432-7F52EB34D901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5D8CC-C7E0-4819-9FC6-ABA13FF766EB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77821-658E-4116-AC2F-9749969C2424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2FC54-D910-46FD-BAFA-4A5E2F50053E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CAD1D-24DE-48B9-8BD3-F54098D7AD7A}" type="slidenum">
              <a:rPr lang="en-US"/>
              <a:pPr/>
              <a:t>23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16311-C2B8-4419-AFBB-2C669FAD73FC}" type="slidenum">
              <a:rPr lang="en-US"/>
              <a:pPr/>
              <a:t>24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8206" y="133858"/>
            <a:ext cx="584758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402938"/>
            <a:ext cx="6266815" cy="353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0285" y="6262742"/>
            <a:ext cx="274320" cy="26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763269"/>
            <a:ext cx="853440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Knowledge Base System, Reasoning and Representation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Big Ideas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sz="3200" dirty="0" smtClean="0">
                <a:ea typeface="ＭＳ Ｐゴシック" pitchFamily="-108" charset="-128"/>
              </a:rPr>
              <a:t>Logic is a great knowledge representation language for many AI problems</a:t>
            </a:r>
          </a:p>
          <a:p>
            <a:r>
              <a:rPr lang="en-US" sz="3200" b="1" dirty="0" smtClean="0">
                <a:ea typeface="ＭＳ Ｐゴシック" pitchFamily="-108" charset="-128"/>
              </a:rPr>
              <a:t>Propositional logic </a:t>
            </a:r>
            <a:r>
              <a:rPr lang="en-US" sz="3200" dirty="0" smtClean="0">
                <a:ea typeface="ＭＳ Ｐゴシック" pitchFamily="-108" charset="-128"/>
              </a:rPr>
              <a:t>is the simple foundation and fine for some AI problems</a:t>
            </a:r>
          </a:p>
          <a:p>
            <a:r>
              <a:rPr lang="en-US" sz="3200" b="1" dirty="0" smtClean="0">
                <a:ea typeface="ＭＳ Ｐゴシック" pitchFamily="-108" charset="-128"/>
              </a:rPr>
              <a:t>First order logic </a:t>
            </a:r>
            <a:r>
              <a:rPr lang="en-US" sz="3200" dirty="0" smtClean="0">
                <a:ea typeface="ＭＳ Ｐゴシック" pitchFamily="-108" charset="-128"/>
              </a:rPr>
              <a:t>(FOL) is much more expressive as a KR language and more commonly used in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Propositional logic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>
                <a:ea typeface="ＭＳ Ｐゴシック" pitchFamily="-108" charset="-128"/>
              </a:rPr>
              <a:t>Logical constants</a:t>
            </a:r>
            <a:r>
              <a:rPr lang="en-US" sz="2800" smtClean="0">
                <a:ea typeface="ＭＳ Ｐゴシック" pitchFamily="-108" charset="-128"/>
              </a:rPr>
              <a:t>: true, false 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ea typeface="ＭＳ Ｐゴシック" pitchFamily="-108" charset="-128"/>
              </a:rPr>
              <a:t>Propositional symbols</a:t>
            </a:r>
            <a:r>
              <a:rPr lang="en-US" sz="2800" smtClean="0">
                <a:ea typeface="ＭＳ Ｐゴシック" pitchFamily="-108" charset="-128"/>
              </a:rPr>
              <a:t>: P, Q,...  (</a:t>
            </a:r>
            <a:r>
              <a:rPr lang="en-US" sz="2800" b="1" smtClean="0">
                <a:ea typeface="ＭＳ Ｐゴシック" pitchFamily="-108" charset="-128"/>
              </a:rPr>
              <a:t>atomic sentences</a:t>
            </a:r>
            <a:r>
              <a:rPr lang="en-US" sz="2800" smtClean="0">
                <a:ea typeface="ＭＳ Ｐゴシック" pitchFamily="-108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108" charset="-128"/>
              </a:rPr>
              <a:t>Wrapping </a:t>
            </a:r>
            <a:r>
              <a:rPr lang="en-US" sz="2800" b="1" smtClean="0">
                <a:ea typeface="ＭＳ Ｐゴシック" pitchFamily="-108" charset="-128"/>
              </a:rPr>
              <a:t>parentheses</a:t>
            </a:r>
            <a:r>
              <a:rPr lang="en-US" sz="2800" smtClean="0">
                <a:ea typeface="ＭＳ Ｐゴシック" pitchFamily="-108" charset="-128"/>
              </a:rPr>
              <a:t>: ( … 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-108" charset="-128"/>
              </a:rPr>
              <a:t>Sentences are combined by </a:t>
            </a:r>
            <a:r>
              <a:rPr lang="en-US" sz="2800" b="1" smtClean="0">
                <a:ea typeface="ＭＳ Ｐゴシック" pitchFamily="-108" charset="-128"/>
              </a:rPr>
              <a:t>connectives</a:t>
            </a:r>
            <a:r>
              <a:rPr lang="en-US" sz="2800" smtClean="0">
                <a:ea typeface="ＭＳ Ｐゴシック" pitchFamily="-108" charset="-128"/>
              </a:rPr>
              <a:t>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-108" charset="-128"/>
              </a:rPr>
              <a:t> </a:t>
            </a:r>
            <a:r>
              <a:rPr lang="en-US" sz="2800" b="1" smtClean="0">
                <a:latin typeface="Symbol" pitchFamily="-108" charset="2"/>
                <a:ea typeface="ＭＳ Ｐゴシック" pitchFamily="-108" charset="-128"/>
                <a:sym typeface="Symbol" pitchFamily="-108" charset="2"/>
              </a:rPr>
              <a:t></a:t>
            </a:r>
            <a:r>
              <a:rPr lang="en-US" sz="2800" smtClean="0">
                <a:latin typeface="Symbol" pitchFamily="-108" charset="2"/>
                <a:ea typeface="ＭＳ Ｐゴシック" pitchFamily="-108" charset="-128"/>
                <a:sym typeface="Symbol" pitchFamily="-108" charset="2"/>
              </a:rPr>
              <a:t>	</a:t>
            </a:r>
            <a:r>
              <a:rPr lang="en-US" sz="2800" smtClean="0">
                <a:ea typeface="ＭＳ Ｐゴシック" pitchFamily="-108" charset="-128"/>
              </a:rPr>
              <a:t>and 			[conjunction]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-108" charset="-128"/>
              </a:rPr>
              <a:t> </a:t>
            </a:r>
            <a:r>
              <a:rPr lang="en-US" sz="2800" b="1" smtClean="0">
                <a:ea typeface="ＭＳ Ｐゴシック" pitchFamily="-108" charset="-128"/>
                <a:sym typeface="Symbol" pitchFamily="-108" charset="2"/>
              </a:rPr>
              <a:t></a:t>
            </a:r>
            <a:r>
              <a:rPr lang="en-US" sz="2800" smtClean="0">
                <a:ea typeface="ＭＳ Ｐゴシック" pitchFamily="-108" charset="-128"/>
                <a:sym typeface="Symbol" pitchFamily="-108" charset="2"/>
              </a:rPr>
              <a:t>	</a:t>
            </a:r>
            <a:r>
              <a:rPr lang="en-US" sz="2800" smtClean="0">
                <a:ea typeface="ＭＳ Ｐゴシック" pitchFamily="-108" charset="-128"/>
              </a:rPr>
              <a:t>or 			[disjunction]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-108" charset="-128"/>
              </a:rPr>
              <a:t> </a:t>
            </a:r>
            <a:r>
              <a:rPr lang="en-US" sz="2800" b="1" smtClean="0">
                <a:ea typeface="ＭＳ Ｐゴシック" pitchFamily="-108" charset="-128"/>
                <a:sym typeface="Symbol" pitchFamily="-108" charset="2"/>
              </a:rPr>
              <a:t></a:t>
            </a:r>
            <a:r>
              <a:rPr lang="en-US" sz="2800" smtClean="0">
                <a:ea typeface="ＭＳ Ｐゴシック" pitchFamily="-108" charset="-128"/>
                <a:sym typeface="Symbol" pitchFamily="-108" charset="2"/>
              </a:rPr>
              <a:t>	</a:t>
            </a:r>
            <a:r>
              <a:rPr lang="en-US" sz="2800" smtClean="0">
                <a:ea typeface="ＭＳ Ｐゴシック" pitchFamily="-108" charset="-128"/>
              </a:rPr>
              <a:t>implies 		[implication / conditional]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-108" charset="-128"/>
              </a:rPr>
              <a:t> </a:t>
            </a:r>
            <a:r>
              <a:rPr lang="en-US" sz="2800" b="1" smtClean="0">
                <a:ea typeface="ＭＳ Ｐゴシック" pitchFamily="-108" charset="-128"/>
                <a:sym typeface="Symbol" pitchFamily="-108" charset="2"/>
              </a:rPr>
              <a:t></a:t>
            </a:r>
            <a:r>
              <a:rPr lang="en-US" sz="2800" smtClean="0">
                <a:ea typeface="ＭＳ Ｐゴシック" pitchFamily="-108" charset="-128"/>
                <a:sym typeface="Symbol" pitchFamily="-108" charset="2"/>
              </a:rPr>
              <a:t>	</a:t>
            </a:r>
            <a:r>
              <a:rPr lang="en-US" sz="2800" smtClean="0">
                <a:ea typeface="ＭＳ Ｐゴシック" pitchFamily="-108" charset="-128"/>
              </a:rPr>
              <a:t>is equivalent	[biconditional]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 </a:t>
            </a:r>
            <a:r>
              <a:rPr lang="en-US" sz="2800" b="1" smtClean="0">
                <a:ea typeface="ＭＳ Ｐゴシック" pitchFamily="-108" charset="-128"/>
                <a:sym typeface="Symbol" pitchFamily="-108" charset="2"/>
              </a:rPr>
              <a:t></a:t>
            </a:r>
            <a:r>
              <a:rPr lang="en-US" sz="2800" smtClean="0">
                <a:ea typeface="ＭＳ Ｐゴシック" pitchFamily="-108" charset="-128"/>
                <a:sym typeface="Symbol" pitchFamily="-108" charset="2"/>
              </a:rPr>
              <a:t>	</a:t>
            </a:r>
            <a:r>
              <a:rPr lang="en-US" sz="2800" smtClean="0">
                <a:ea typeface="ＭＳ Ｐゴシック" pitchFamily="-108" charset="-128"/>
              </a:rPr>
              <a:t>not 			[negation]</a:t>
            </a:r>
          </a:p>
          <a:p>
            <a:pPr>
              <a:lnSpc>
                <a:spcPct val="80000"/>
              </a:lnSpc>
            </a:pPr>
            <a:r>
              <a:rPr lang="en-US" sz="2800" b="1" smtClean="0">
                <a:ea typeface="ＭＳ Ｐゴシック" pitchFamily="-108" charset="-128"/>
              </a:rPr>
              <a:t>Literal</a:t>
            </a:r>
            <a:r>
              <a:rPr lang="en-US" sz="2800" smtClean="0">
                <a:ea typeface="ＭＳ Ｐゴシック" pitchFamily="-108" charset="-128"/>
              </a:rPr>
              <a:t>: atomic sentence or negated atomic sentence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P, </a:t>
            </a:r>
            <a:r>
              <a:rPr lang="en-US" sz="2800" smtClean="0">
                <a:ea typeface="ＭＳ Ｐゴシック" pitchFamily="-108" charset="-128"/>
                <a:sym typeface="Symbol" pitchFamily="-108" charset="2"/>
              </a:rPr>
              <a:t> P</a:t>
            </a:r>
            <a:endParaRPr lang="en-US" sz="2800" smtClean="0">
              <a:ea typeface="ＭＳ Ｐゴシック" pitchFamily="-108" charset="-128"/>
            </a:endParaRPr>
          </a:p>
          <a:p>
            <a:pPr lvl="1">
              <a:lnSpc>
                <a:spcPct val="80000"/>
              </a:lnSpc>
            </a:pPr>
            <a:endParaRPr lang="en-US" sz="2800" b="1" smtClean="0">
              <a:ea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Examples of PL sentences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smtClean="0">
                <a:ea typeface="ＭＳ Ｐゴシック" pitchFamily="-108" charset="-128"/>
              </a:rPr>
              <a:t>(P 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</a:t>
            </a:r>
            <a:r>
              <a:rPr lang="en-US" sz="3200" smtClean="0">
                <a:ea typeface="ＭＳ Ｐゴシック" pitchFamily="-108" charset="-128"/>
              </a:rPr>
              <a:t> Q) 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</a:t>
            </a:r>
            <a:r>
              <a:rPr lang="en-US" sz="3200" smtClean="0">
                <a:ea typeface="ＭＳ Ｐゴシック" pitchFamily="-108" charset="-128"/>
              </a:rPr>
              <a:t> 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smtClean="0">
                <a:ea typeface="ＭＳ Ｐゴシック" pitchFamily="-108" charset="-128"/>
              </a:rPr>
              <a:t>“If it is hot and humid, then it is raining”</a:t>
            </a:r>
            <a:endParaRPr lang="en-US" sz="2800" smtClean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3200" smtClean="0">
                <a:ea typeface="ＭＳ Ｐゴシック" pitchFamily="-108" charset="-128"/>
              </a:rPr>
              <a:t>Q 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</a:t>
            </a:r>
            <a:r>
              <a:rPr lang="en-US" sz="3200" smtClean="0">
                <a:ea typeface="ＭＳ Ｐゴシック" pitchFamily="-108" charset="-128"/>
              </a:rPr>
              <a:t> P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smtClean="0">
                <a:ea typeface="ＭＳ Ｐゴシック" pitchFamily="-108" charset="-128"/>
              </a:rPr>
              <a:t>“If it is humid, then it is hot”</a:t>
            </a:r>
            <a:endParaRPr lang="en-US" sz="2800" smtClean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3200" smtClean="0">
                <a:ea typeface="ＭＳ Ｐゴシック" pitchFamily="-108" charset="-128"/>
              </a:rPr>
              <a:t>Q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smtClean="0">
                <a:ea typeface="ＭＳ Ｐゴシック" pitchFamily="-108" charset="-128"/>
              </a:rPr>
              <a:t>“It is humid.”</a:t>
            </a:r>
          </a:p>
          <a:p>
            <a:pPr>
              <a:lnSpc>
                <a:spcPct val="90000"/>
              </a:lnSpc>
            </a:pPr>
            <a:r>
              <a:rPr lang="en-US" sz="3200" smtClean="0">
                <a:ea typeface="ＭＳ Ｐゴシック" pitchFamily="-108" charset="-128"/>
              </a:rPr>
              <a:t>We’re free to choose better symbols, btw: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Ho = “It is hot”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Hu = “It is humid”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R = “It is raining”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Propositional logic (PL)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334000"/>
          </a:xfrm>
        </p:spPr>
        <p:txBody>
          <a:bodyPr/>
          <a:lstStyle/>
          <a:p>
            <a:r>
              <a:rPr lang="en-US" sz="2800" smtClean="0">
                <a:ea typeface="ＭＳ Ｐゴシック" pitchFamily="-108" charset="-128"/>
              </a:rPr>
              <a:t>Simple language for showing key ideas and definitions </a:t>
            </a:r>
          </a:p>
          <a:p>
            <a:r>
              <a:rPr lang="en-US" sz="2800" smtClean="0">
                <a:ea typeface="ＭＳ Ｐゴシック" pitchFamily="-108" charset="-128"/>
              </a:rPr>
              <a:t>User defines set of propositional symbols, like P and Q </a:t>
            </a:r>
          </a:p>
          <a:p>
            <a:r>
              <a:rPr lang="en-US" sz="2800" smtClean="0">
                <a:ea typeface="ＭＳ Ｐゴシック" pitchFamily="-108" charset="-128"/>
              </a:rPr>
              <a:t>User defines </a:t>
            </a:r>
            <a:r>
              <a:rPr lang="en-US" sz="2800" b="1" smtClean="0">
                <a:ea typeface="ＭＳ Ｐゴシック" pitchFamily="-108" charset="-128"/>
              </a:rPr>
              <a:t>semantics</a:t>
            </a:r>
            <a:r>
              <a:rPr lang="en-US" sz="2800" smtClean="0">
                <a:ea typeface="ＭＳ Ｐゴシック" pitchFamily="-108" charset="-128"/>
              </a:rPr>
              <a:t> of each propositional symbol: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P means “It is hot”, Q means “It is humid”, etc.</a:t>
            </a:r>
          </a:p>
          <a:p>
            <a:r>
              <a:rPr lang="en-US" sz="2800" smtClean="0">
                <a:ea typeface="ＭＳ Ｐゴシック" pitchFamily="-108" charset="-128"/>
              </a:rPr>
              <a:t>A sentence (well formed formula) is defined as follows: 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A symbol is a sentence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If S is a sentence, then </a:t>
            </a: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</a:t>
            </a:r>
            <a:r>
              <a:rPr lang="en-US" sz="2400" smtClean="0">
                <a:ea typeface="ＭＳ Ｐゴシック" pitchFamily="-108" charset="-128"/>
              </a:rPr>
              <a:t>S is a sentence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If S is a sentence, then (S) is a sentence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If S and T are sentences, then (S </a:t>
            </a: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</a:t>
            </a:r>
            <a:r>
              <a:rPr lang="en-US" sz="2400" smtClean="0">
                <a:ea typeface="ＭＳ Ｐゴシック" pitchFamily="-108" charset="-128"/>
              </a:rPr>
              <a:t> T), (S </a:t>
            </a: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</a:t>
            </a:r>
            <a:r>
              <a:rPr lang="en-US" sz="2400" smtClean="0">
                <a:ea typeface="ＭＳ Ｐゴシック" pitchFamily="-108" charset="-128"/>
              </a:rPr>
              <a:t> T), (S </a:t>
            </a: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</a:t>
            </a:r>
            <a:r>
              <a:rPr lang="en-US" sz="2400" smtClean="0">
                <a:ea typeface="ＭＳ Ｐゴシック" pitchFamily="-108" charset="-128"/>
              </a:rPr>
              <a:t> T), and (S </a:t>
            </a:r>
            <a:r>
              <a:rPr lang="en-US" sz="2400" smtClean="0">
                <a:ea typeface="ＭＳ Ｐゴシック" pitchFamily="-108" charset="-128"/>
                <a:cs typeface="Times New Roman" pitchFamily="-108" charset="0"/>
              </a:rPr>
              <a:t>↔</a:t>
            </a:r>
            <a:r>
              <a:rPr lang="en-US" sz="2400" smtClean="0">
                <a:ea typeface="ＭＳ Ｐゴシック" pitchFamily="-108" charset="-128"/>
              </a:rPr>
              <a:t> T) are sentences</a:t>
            </a:r>
          </a:p>
          <a:p>
            <a:pPr marL="454025" lvl="1" indent="-219075">
              <a:lnSpc>
                <a:spcPct val="90000"/>
              </a:lnSpc>
            </a:pPr>
            <a:r>
              <a:rPr lang="en-US" sz="2400" smtClean="0">
                <a:ea typeface="ＭＳ Ｐゴシック" pitchFamily="-108" charset="-128"/>
              </a:rPr>
              <a:t>A sentence results from a finite number of applications of the rules</a:t>
            </a:r>
            <a:endParaRPr lang="en-US" sz="2800" smtClean="0">
              <a:ea typeface="ＭＳ Ｐゴシック" pitchFamily="-108" charset="-128"/>
            </a:endParaRPr>
          </a:p>
          <a:p>
            <a:pPr marL="454025" lvl="1" indent="-219075"/>
            <a:endParaRPr lang="en-US" sz="2800" smtClean="0">
              <a:ea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terms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153400" cy="4724400"/>
          </a:xfrm>
        </p:spPr>
        <p:txBody>
          <a:bodyPr/>
          <a:lstStyle/>
          <a:p>
            <a:r>
              <a:rPr lang="en-US" sz="3200" smtClean="0">
                <a:ea typeface="ＭＳ Ｐゴシック" pitchFamily="-108" charset="-128"/>
              </a:rPr>
              <a:t>The meaning or </a:t>
            </a:r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semantics</a:t>
            </a:r>
            <a:r>
              <a:rPr lang="en-US" sz="3200" smtClean="0">
                <a:ea typeface="ＭＳ Ｐゴシック" pitchFamily="-108" charset="-128"/>
              </a:rPr>
              <a:t> of a sentence determines its </a:t>
            </a:r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interpretation</a:t>
            </a:r>
            <a:endParaRPr lang="en-US" sz="3200" smtClean="0">
              <a:ea typeface="ＭＳ Ｐゴシック" pitchFamily="-108" charset="-128"/>
            </a:endParaRPr>
          </a:p>
          <a:p>
            <a:r>
              <a:rPr lang="en-US" sz="3200" smtClean="0">
                <a:ea typeface="ＭＳ Ｐゴシック" pitchFamily="-108" charset="-128"/>
              </a:rPr>
              <a:t>Given the truth values of all symbols in a sentence, it can be “evaluated” to determine its </a:t>
            </a:r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truth value</a:t>
            </a:r>
            <a:r>
              <a:rPr lang="en-US" sz="3200" smtClean="0">
                <a:ea typeface="ＭＳ Ｐゴシック" pitchFamily="-108" charset="-128"/>
              </a:rPr>
              <a:t> (True or False) </a:t>
            </a:r>
          </a:p>
          <a:p>
            <a:r>
              <a:rPr lang="en-US" sz="3200" smtClean="0">
                <a:ea typeface="ＭＳ Ｐゴシック" pitchFamily="-108" charset="-128"/>
              </a:rPr>
              <a:t>A </a:t>
            </a:r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model</a:t>
            </a:r>
            <a:r>
              <a:rPr lang="en-US" sz="3200" smtClean="0">
                <a:ea typeface="ＭＳ Ｐゴシック" pitchFamily="-108" charset="-128"/>
              </a:rPr>
              <a:t> for a KB is a </a:t>
            </a:r>
            <a:r>
              <a:rPr lang="en-US" sz="3200" i="1" smtClean="0">
                <a:ea typeface="ＭＳ Ｐゴシック" pitchFamily="-108" charset="-128"/>
              </a:rPr>
              <a:t>possible world </a:t>
            </a:r>
            <a:r>
              <a:rPr lang="en-US" sz="3200" smtClean="0">
                <a:ea typeface="ＭＳ Ｐゴシック" pitchFamily="-108" charset="-128"/>
              </a:rPr>
              <a:t>–</a:t>
            </a:r>
            <a:r>
              <a:rPr lang="en-US" sz="3200" i="1" smtClean="0">
                <a:ea typeface="ＭＳ Ｐゴシック" pitchFamily="-108" charset="-128"/>
              </a:rPr>
              <a:t> </a:t>
            </a:r>
            <a:r>
              <a:rPr lang="en-US" sz="3200" smtClean="0">
                <a:ea typeface="ＭＳ Ｐゴシック" pitchFamily="-108" charset="-128"/>
              </a:rPr>
              <a:t>an assignment of truth values to propositional symbols that makes each sentence in the KB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Truth tables</a:t>
            </a:r>
          </a:p>
        </p:txBody>
      </p:sp>
      <p:pic>
        <p:nvPicPr>
          <p:cNvPr id="35843" name="Picture 4" descr="img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3048000"/>
            <a:ext cx="88201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5" descr="img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213" y="5181600"/>
            <a:ext cx="88153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52400" y="2590800"/>
            <a:ext cx="5626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Truth tables for the five logical connectives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228600" y="4719638"/>
            <a:ext cx="682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Example of a truth table used for a complex sentence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629400" y="5181600"/>
            <a:ext cx="2362200" cy="1600200"/>
          </a:xfrm>
          <a:prstGeom prst="rect">
            <a:avLst/>
          </a:prstGeom>
          <a:solidFill>
            <a:srgbClr val="CCECFF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228600" y="1066800"/>
            <a:ext cx="83280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 typeface="Arial" charset="0"/>
              <a:buChar char="•"/>
            </a:pPr>
            <a:r>
              <a:rPr lang="en-US" sz="2800"/>
              <a:t>Truth tables are used to define logical connectives</a:t>
            </a:r>
          </a:p>
          <a:p>
            <a:pPr marL="288925" indent="-288925">
              <a:buFont typeface="Arial" charset="0"/>
              <a:buChar char="•"/>
            </a:pPr>
            <a:r>
              <a:rPr lang="en-US" sz="2800"/>
              <a:t>and to determine when a complex sentence is true given the values of the symbols in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Inference rules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953000"/>
          </a:xfrm>
        </p:spPr>
        <p:txBody>
          <a:bodyPr/>
          <a:lstStyle/>
          <a:p>
            <a:r>
              <a:rPr lang="en-US" sz="3000" b="1" smtClean="0">
                <a:solidFill>
                  <a:schemeClr val="accent2"/>
                </a:solidFill>
                <a:ea typeface="ＭＳ Ｐゴシック" pitchFamily="-108" charset="-128"/>
              </a:rPr>
              <a:t>Logical inference</a:t>
            </a:r>
            <a:r>
              <a:rPr lang="en-US" sz="3000" smtClean="0">
                <a:ea typeface="ＭＳ Ｐゴシック" pitchFamily="-108" charset="-128"/>
              </a:rPr>
              <a:t> creates new sentences that logically follow from a set of sentences (KB)</a:t>
            </a:r>
          </a:p>
          <a:p>
            <a:r>
              <a:rPr lang="en-US" sz="3000" smtClean="0">
                <a:ea typeface="ＭＳ Ｐゴシック" pitchFamily="-108" charset="-128"/>
              </a:rPr>
              <a:t>An inference rule is </a:t>
            </a:r>
            <a:r>
              <a:rPr lang="en-US" sz="3000" b="1" smtClean="0">
                <a:solidFill>
                  <a:schemeClr val="accent2"/>
                </a:solidFill>
                <a:ea typeface="ＭＳ Ｐゴシック" pitchFamily="-108" charset="-128"/>
              </a:rPr>
              <a:t>sound</a:t>
            </a:r>
            <a:r>
              <a:rPr lang="en-US" sz="3000" smtClean="0">
                <a:ea typeface="ＭＳ Ｐゴシック" pitchFamily="-108" charset="-128"/>
              </a:rPr>
              <a:t> if every sentence X it produces when operating on a KB logically follows from the KB</a:t>
            </a:r>
          </a:p>
          <a:p>
            <a:pPr lvl="1"/>
            <a:r>
              <a:rPr lang="en-US" sz="3000" smtClean="0">
                <a:ea typeface="ＭＳ Ｐゴシック" pitchFamily="-108" charset="-128"/>
              </a:rPr>
              <a:t>i.e., inference rule creates no contradictions</a:t>
            </a:r>
          </a:p>
          <a:p>
            <a:r>
              <a:rPr lang="en-US" sz="3000" smtClean="0">
                <a:ea typeface="ＭＳ Ｐゴシック" pitchFamily="-108" charset="-128"/>
              </a:rPr>
              <a:t>An inference rule is </a:t>
            </a:r>
            <a:r>
              <a:rPr lang="en-US" sz="3000" b="1" smtClean="0">
                <a:solidFill>
                  <a:schemeClr val="accent2"/>
                </a:solidFill>
                <a:ea typeface="ＭＳ Ｐゴシック" pitchFamily="-108" charset="-128"/>
              </a:rPr>
              <a:t>complete</a:t>
            </a:r>
            <a:r>
              <a:rPr lang="en-US" sz="3000" smtClean="0">
                <a:ea typeface="ＭＳ Ｐゴシック" pitchFamily="-108" charset="-128"/>
              </a:rPr>
              <a:t> if it can produce every expression that logically follows from (is entailed by) the KB.</a:t>
            </a:r>
          </a:p>
          <a:p>
            <a:pPr lvl="1"/>
            <a:r>
              <a:rPr lang="en-US" sz="3000" smtClean="0">
                <a:ea typeface="ＭＳ Ｐゴシック" pitchFamily="-108" charset="-128"/>
              </a:rPr>
              <a:t>Note analogy to complete search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450" y="61976"/>
            <a:ext cx="317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Inference</a:t>
            </a:r>
            <a:r>
              <a:rPr spc="-100" dirty="0"/>
              <a:t> </a:t>
            </a:r>
            <a:r>
              <a:rPr dirty="0"/>
              <a:t>rules: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908303"/>
            <a:ext cx="7703820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Soundness of modus ponens</a:t>
            </a:r>
          </a:p>
        </p:txBody>
      </p:sp>
      <p:graphicFrame>
        <p:nvGraphicFramePr>
          <p:cNvPr id="127054" name="Group 78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1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cs typeface="Times New Roman" pitchFamily="-10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cs typeface="Times New Roman" pitchFamily="-108" charset="0"/>
                        </a:rPr>
                        <a:t>OK?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sym typeface="Symbol" pitchFamily="-10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sym typeface="Symbol" pitchFamily="-108" charset="2"/>
                        </a:rPr>
                        <a:t>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8" charset="0"/>
                        <a:ea typeface="ＭＳ Ｐゴシック" pitchFamily="-108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sym typeface="Symbol" pitchFamily="-108" charset="2"/>
                        </a:rPr>
                        <a:t>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8" charset="0"/>
                        <a:ea typeface="ＭＳ Ｐゴシック" pitchFamily="-108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8" charset="0"/>
                          <a:ea typeface="ＭＳ Ｐゴシック" pitchFamily="-108" charset="-128"/>
                          <a:sym typeface="Symbol" pitchFamily="-108" charset="2"/>
                        </a:rPr>
                        <a:t>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8" charset="0"/>
                        <a:ea typeface="ＭＳ Ｐゴシック" pitchFamily="-108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Resolution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r>
              <a:rPr lang="en-US" sz="2800" b="1" smtClean="0">
                <a:ea typeface="ＭＳ Ｐゴシック" pitchFamily="-108" charset="-128"/>
              </a:rPr>
              <a:t>Resolution</a:t>
            </a:r>
            <a:r>
              <a:rPr lang="en-US" sz="2800" smtClean="0">
                <a:ea typeface="ＭＳ Ｐゴシック" pitchFamily="-108" charset="-128"/>
              </a:rPr>
              <a:t> is a valid inference rule producing a new clause implied by two clauses containing </a:t>
            </a:r>
            <a:r>
              <a:rPr lang="en-US" sz="2800" i="1" smtClean="0">
                <a:ea typeface="ＭＳ Ｐゴシック" pitchFamily="-108" charset="-128"/>
              </a:rPr>
              <a:t>complementary literals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A literal is an atomic symbol or its negation, i.e., P, ~P</a:t>
            </a:r>
          </a:p>
          <a:p>
            <a:r>
              <a:rPr lang="en-US" sz="2800" smtClean="0">
                <a:ea typeface="ＭＳ Ｐゴシック" pitchFamily="-108" charset="-128"/>
              </a:rPr>
              <a:t>Amazingly, this is the only interference rule you need to build a sound and complete theorem prover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Based on proof by contradiction and usually called resolution refutation</a:t>
            </a:r>
          </a:p>
          <a:p>
            <a:r>
              <a:rPr lang="en-US" sz="2800" smtClean="0">
                <a:ea typeface="ＭＳ Ｐゴシック" pitchFamily="-108" charset="-128"/>
              </a:rPr>
              <a:t>The resolution rule was discovered by Alan Robinson (CS, U. of Syracuse) in the mid 60s</a:t>
            </a:r>
          </a:p>
          <a:p>
            <a:pPr lvl="1"/>
            <a:endParaRPr lang="en-US" smtClean="0">
              <a:ea typeface="ＭＳ Ｐゴシック" pitchFamily="-108" charset="-128"/>
            </a:endParaRPr>
          </a:p>
          <a:p>
            <a:pPr lvl="1"/>
            <a:endParaRPr lang="en-US" smtClean="0">
              <a:ea typeface="ＭＳ Ｐゴシック" pitchFamily="-108" charset="-128"/>
            </a:endParaRPr>
          </a:p>
          <a:p>
            <a:endParaRPr lang="en-US" sz="2800" smtClean="0">
              <a:ea typeface="ＭＳ Ｐゴシック" pitchFamily="-108" charset="-128"/>
            </a:endParaRPr>
          </a:p>
          <a:p>
            <a:endParaRPr lang="en-US" sz="2800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3680459"/>
            <a:ext cx="1484630" cy="789940"/>
            <a:chOff x="800100" y="3680459"/>
            <a:chExt cx="1484630" cy="789940"/>
          </a:xfrm>
        </p:grpSpPr>
        <p:sp>
          <p:nvSpPr>
            <p:cNvPr id="3" name="object 3"/>
            <p:cNvSpPr/>
            <p:nvPr/>
          </p:nvSpPr>
          <p:spPr>
            <a:xfrm>
              <a:off x="800100" y="3698747"/>
              <a:ext cx="637032" cy="736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1372" y="3680459"/>
              <a:ext cx="1213104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94640"/>
            <a:ext cx="8034655" cy="569899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solve </a:t>
            </a:r>
            <a:r>
              <a:rPr sz="3200" spc="-15" dirty="0">
                <a:latin typeface="Carlito"/>
                <a:cs typeface="Carlito"/>
              </a:rPr>
              <a:t>complex </a:t>
            </a:r>
            <a:r>
              <a:rPr sz="3200" spc="-10" dirty="0">
                <a:latin typeface="Carlito"/>
                <a:cs typeface="Carlito"/>
              </a:rPr>
              <a:t>problems we</a:t>
            </a:r>
            <a:r>
              <a:rPr sz="3200" spc="1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need:</a:t>
            </a:r>
            <a:endParaRPr sz="320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i="1" spc="-15" dirty="0">
                <a:latin typeface="Carlito"/>
                <a:cs typeface="Carlito"/>
              </a:rPr>
              <a:t>Large </a:t>
            </a:r>
            <a:r>
              <a:rPr sz="2800" i="1" spc="-10" dirty="0">
                <a:latin typeface="Carlito"/>
                <a:cs typeface="Carlito"/>
              </a:rPr>
              <a:t>amount </a:t>
            </a:r>
            <a:r>
              <a:rPr sz="2800" i="1" spc="-5" dirty="0">
                <a:latin typeface="Carlito"/>
                <a:cs typeface="Carlito"/>
              </a:rPr>
              <a:t>of</a:t>
            </a:r>
            <a:r>
              <a:rPr sz="2800" i="1" spc="2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knowledge</a:t>
            </a:r>
            <a:endParaRPr sz="2800" i="1">
              <a:latin typeface="Carlito"/>
              <a:cs typeface="Carlito"/>
            </a:endParaRPr>
          </a:p>
          <a:p>
            <a:pPr marL="984885" marR="31115" lvl="1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i="1" spc="-5" dirty="0">
                <a:latin typeface="Carlito"/>
                <a:cs typeface="Carlito"/>
              </a:rPr>
              <a:t>Mechanism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representation </a:t>
            </a:r>
            <a:r>
              <a:rPr sz="2800" spc="-5">
                <a:latin typeface="Carlito"/>
                <a:cs typeface="Carlito"/>
              </a:rPr>
              <a:t>and </a:t>
            </a:r>
            <a:r>
              <a:rPr sz="2800" spc="-10" smtClean="0">
                <a:latin typeface="Carlito"/>
                <a:cs typeface="Carlito"/>
              </a:rPr>
              <a:t>manipulation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i="1" spc="-20" dirty="0">
                <a:latin typeface="Carlito"/>
                <a:cs typeface="Carlito"/>
              </a:rPr>
              <a:t>existing </a:t>
            </a:r>
            <a:r>
              <a:rPr sz="2800" i="1" spc="-10" dirty="0">
                <a:latin typeface="Carlito"/>
                <a:cs typeface="Carlito"/>
              </a:rPr>
              <a:t>knowledge </a:t>
            </a:r>
            <a:r>
              <a:rPr sz="2800" i="1" spc="-20" dirty="0">
                <a:latin typeface="Carlito"/>
                <a:cs typeface="Carlito"/>
              </a:rPr>
              <a:t>to create </a:t>
            </a:r>
            <a:r>
              <a:rPr sz="2800" i="1" spc="-15" dirty="0">
                <a:latin typeface="Carlito"/>
                <a:cs typeface="Carlito"/>
              </a:rPr>
              <a:t>new</a:t>
            </a:r>
            <a:r>
              <a:rPr sz="2800" i="1" spc="95" dirty="0">
                <a:latin typeface="Carlito"/>
                <a:cs typeface="Carlito"/>
              </a:rPr>
              <a:t> </a:t>
            </a:r>
            <a:r>
              <a:rPr sz="2800" i="1" spc="-10">
                <a:latin typeface="Carlito"/>
                <a:cs typeface="Carlito"/>
              </a:rPr>
              <a:t>solution</a:t>
            </a:r>
            <a:r>
              <a:rPr sz="2800" i="1" spc="-10" smtClean="0">
                <a:latin typeface="Carlito"/>
                <a:cs typeface="Carlito"/>
              </a:rPr>
              <a:t>.</a:t>
            </a:r>
            <a:endParaRPr lang="en-US" sz="2800" i="1" spc="-10" dirty="0" smtClean="0">
              <a:latin typeface="Carlito"/>
              <a:cs typeface="Carlito"/>
            </a:endParaRPr>
          </a:p>
          <a:p>
            <a:pPr marL="984885" marR="31115" lvl="1" indent="-515620">
              <a:lnSpc>
                <a:spcPct val="100000"/>
              </a:lnSpc>
              <a:spcBef>
                <a:spcPts val="670"/>
              </a:spcBef>
              <a:tabLst>
                <a:tab pos="984885" algn="l"/>
                <a:tab pos="985519" algn="l"/>
              </a:tabLst>
            </a:pPr>
            <a:r>
              <a:rPr lang="en-US" sz="2800" spc="-10" dirty="0" smtClean="0">
                <a:latin typeface="Carlito"/>
                <a:cs typeface="Carlito"/>
              </a:rPr>
              <a:t>Two Types of Knowledge:</a:t>
            </a:r>
          </a:p>
          <a:p>
            <a:pPr marL="984885" marR="31115" lvl="1" indent="-515620">
              <a:lnSpc>
                <a:spcPct val="100000"/>
              </a:lnSpc>
              <a:spcBef>
                <a:spcPts val="670"/>
              </a:spcBef>
              <a:tabLst>
                <a:tab pos="984885" algn="l"/>
                <a:tab pos="985519" algn="l"/>
              </a:tabLst>
            </a:pPr>
            <a:r>
              <a:rPr lang="en-US" sz="2800" dirty="0" smtClean="0">
                <a:latin typeface="Carlito"/>
                <a:cs typeface="Carlito"/>
              </a:rPr>
              <a:t>(</a:t>
            </a:r>
            <a:r>
              <a:rPr lang="en-US" sz="2800" dirty="0" err="1" smtClean="0">
                <a:latin typeface="Carlito"/>
                <a:cs typeface="Carlito"/>
              </a:rPr>
              <a:t>i</a:t>
            </a:r>
            <a:r>
              <a:rPr lang="en-US" sz="2800" dirty="0" smtClean="0">
                <a:latin typeface="Carlito"/>
                <a:cs typeface="Carlito"/>
              </a:rPr>
              <a:t>) Procedural (ii) Declarative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905"/>
              </a:spcBef>
            </a:pPr>
            <a:r>
              <a:rPr sz="2800" u="heavy" spc="-15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Knowledge</a:t>
            </a:r>
            <a:r>
              <a:rPr sz="2800" u="heavy" spc="5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Representation</a:t>
            </a:r>
            <a:endParaRPr sz="280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1757045" algn="l"/>
              </a:tabLst>
            </a:pPr>
            <a:r>
              <a:rPr sz="2800" b="1" spc="-15" dirty="0">
                <a:latin typeface="Carlito"/>
                <a:cs typeface="Carlito"/>
              </a:rPr>
              <a:t>Facts</a:t>
            </a:r>
            <a:r>
              <a:rPr sz="2800" spc="-15" dirty="0">
                <a:latin typeface="Carlito"/>
                <a:cs typeface="Carlito"/>
              </a:rPr>
              <a:t>:	</a:t>
            </a:r>
            <a:r>
              <a:rPr sz="2800" spc="-10" dirty="0">
                <a:latin typeface="Carlito"/>
                <a:cs typeface="Carlito"/>
              </a:rPr>
              <a:t>Things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to </a:t>
            </a:r>
            <a:r>
              <a:rPr sz="2800" spc="-15" dirty="0">
                <a:latin typeface="Carlito"/>
                <a:cs typeface="Carlito"/>
              </a:rPr>
              <a:t>represent. </a:t>
            </a:r>
            <a:r>
              <a:rPr sz="2800" spc="-35" dirty="0">
                <a:latin typeface="Carlito"/>
                <a:cs typeface="Carlito"/>
              </a:rPr>
              <a:t>Truth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some  </a:t>
            </a:r>
            <a:r>
              <a:rPr sz="2800" spc="-20" dirty="0">
                <a:latin typeface="Carlito"/>
                <a:cs typeface="Carlito"/>
              </a:rPr>
              <a:t>relevant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world.</a:t>
            </a:r>
            <a:endParaRPr sz="28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20" dirty="0">
                <a:latin typeface="Carlito"/>
                <a:cs typeface="Carlito"/>
              </a:rPr>
              <a:t>Representation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facts.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181600"/>
          </a:xfrm>
        </p:spPr>
        <p:txBody>
          <a:bodyPr/>
          <a:lstStyle/>
          <a:p>
            <a:r>
              <a:rPr lang="en-US" sz="2800" smtClean="0">
                <a:ea typeface="ＭＳ Ｐゴシック" pitchFamily="-108" charset="-128"/>
              </a:rPr>
              <a:t>A KB is actually a set of sentences all of which are true, i.e., a conjunction of sentences.</a:t>
            </a:r>
          </a:p>
          <a:p>
            <a:r>
              <a:rPr lang="en-US" sz="2800" smtClean="0">
                <a:ea typeface="ＭＳ Ｐゴシック" pitchFamily="-108" charset="-128"/>
              </a:rPr>
              <a:t>To use resolution, put KB into </a:t>
            </a:r>
            <a:r>
              <a:rPr lang="en-US" sz="2800" i="1" smtClean="0">
                <a:ea typeface="ＭＳ Ｐゴシック" pitchFamily="-108" charset="-128"/>
              </a:rPr>
              <a:t>conjunctive normal form</a:t>
            </a:r>
            <a:r>
              <a:rPr lang="en-US" sz="2800" smtClean="0">
                <a:ea typeface="ＭＳ Ｐゴシック" pitchFamily="-108" charset="-128"/>
              </a:rPr>
              <a:t> (CNF), where each sentence written as a disjunc- tion of (one or more) literals</a:t>
            </a:r>
          </a:p>
          <a:p>
            <a:pPr>
              <a:buFontTx/>
              <a:buNone/>
            </a:pPr>
            <a:r>
              <a:rPr lang="en-US" sz="2800" smtClean="0">
                <a:ea typeface="ＭＳ Ｐゴシック" pitchFamily="-108" charset="-128"/>
              </a:rPr>
              <a:t>Example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 smtClean="0">
                <a:ea typeface="ＭＳ Ｐゴシック" pitchFamily="-108" charset="-128"/>
              </a:rPr>
              <a:t>KB: [P</a:t>
            </a: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Q , QRS]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KB in CNF: [~PQ , ~QR , ~QS]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Resolve KB(1) and KB(2)  producing: ~PR   </a:t>
            </a:r>
            <a:r>
              <a:rPr lang="en-US" sz="2400" i="1" smtClean="0">
                <a:ea typeface="ＭＳ Ｐゴシック" pitchFamily="-108" charset="-128"/>
                <a:sym typeface="Symbol" pitchFamily="-108" charset="2"/>
              </a:rPr>
              <a:t>(i.e., </a:t>
            </a:r>
            <a:r>
              <a:rPr lang="en-US" sz="2400" i="1" smtClean="0">
                <a:ea typeface="ＭＳ Ｐゴシック" pitchFamily="-108" charset="-128"/>
              </a:rPr>
              <a:t>P</a:t>
            </a:r>
            <a:r>
              <a:rPr lang="en-US" sz="2400" i="1" smtClean="0">
                <a:ea typeface="ＭＳ Ｐゴシック" pitchFamily="-108" charset="-128"/>
                <a:sym typeface="Symbol" pitchFamily="-108" charset="2"/>
              </a:rPr>
              <a:t>R)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Resolve KB(1) and KB(3)  producing: ~PS   </a:t>
            </a:r>
            <a:r>
              <a:rPr lang="en-US" sz="2400" i="1" smtClean="0">
                <a:ea typeface="ＭＳ Ｐゴシック" pitchFamily="-108" charset="-128"/>
                <a:sym typeface="Symbol" pitchFamily="-108" charset="2"/>
              </a:rPr>
              <a:t>(i.e., </a:t>
            </a:r>
            <a:r>
              <a:rPr lang="en-US" sz="2400" i="1" smtClean="0">
                <a:ea typeface="ＭＳ Ｐゴシック" pitchFamily="-108" charset="-128"/>
              </a:rPr>
              <a:t>P</a:t>
            </a:r>
            <a:r>
              <a:rPr lang="en-US" sz="2400" i="1" smtClean="0">
                <a:ea typeface="ＭＳ Ｐゴシック" pitchFamily="-108" charset="-128"/>
                <a:sym typeface="Symbol" pitchFamily="-108" charset="2"/>
              </a:rPr>
              <a:t>S)</a:t>
            </a:r>
            <a:endParaRPr lang="en-US" sz="2400" smtClean="0">
              <a:ea typeface="ＭＳ Ｐゴシック" pitchFamily="-108" charset="-128"/>
              <a:sym typeface="Symbol" pitchFamily="-108" charset="2"/>
            </a:endParaRPr>
          </a:p>
          <a:p>
            <a:pPr marL="344488" lvl="1" indent="-233363">
              <a:buFont typeface="Arial" charset="0"/>
              <a:buChar char="•"/>
            </a:pPr>
            <a:r>
              <a:rPr lang="en-US" sz="2400" smtClean="0">
                <a:ea typeface="ＭＳ Ｐゴシック" pitchFamily="-108" charset="-128"/>
                <a:sym typeface="Symbol" pitchFamily="-108" charset="2"/>
              </a:rPr>
              <a:t>New KB: [~PQ , ~Q~R~S , ~PR , ~PS]</a:t>
            </a:r>
          </a:p>
          <a:p>
            <a:pPr marL="344488" lvl="1" indent="-233363"/>
            <a:endParaRPr lang="en-US" smtClean="0">
              <a:ea typeface="ＭＳ Ｐゴシック" pitchFamily="-108" charset="-128"/>
            </a:endParaRPr>
          </a:p>
          <a:p>
            <a:pPr marL="344488" lvl="1" indent="-233363"/>
            <a:endParaRPr lang="en-US" smtClean="0">
              <a:ea typeface="ＭＳ Ｐゴシック" pitchFamily="-108" charset="-128"/>
            </a:endParaRPr>
          </a:p>
          <a:p>
            <a:endParaRPr lang="en-US" sz="2800" smtClean="0">
              <a:ea typeface="ＭＳ Ｐゴシック" pitchFamily="-108" charset="-128"/>
            </a:endParaRPr>
          </a:p>
          <a:p>
            <a:endParaRPr lang="en-US" sz="2800" smtClean="0">
              <a:ea typeface="ＭＳ Ｐゴシック" pitchFamily="-10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3200400"/>
            <a:ext cx="3581400" cy="1108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200" b="1"/>
              <a:t>Tautologies</a:t>
            </a:r>
          </a:p>
          <a:p>
            <a:pPr algn="ctr"/>
            <a:r>
              <a:rPr lang="en-US" sz="2200">
                <a:sym typeface="Symbol" pitchFamily="-108" charset="2"/>
              </a:rPr>
              <a:t>(AB)</a:t>
            </a:r>
            <a:r>
              <a:rPr lang="en-US" sz="2200">
                <a:cs typeface="Times New Roman" pitchFamily="-108" charset="0"/>
              </a:rPr>
              <a:t>↔(~A</a:t>
            </a:r>
            <a:r>
              <a:rPr lang="en-US" sz="2200">
                <a:cs typeface="Times New Roman" pitchFamily="-108" charset="0"/>
                <a:sym typeface="Symbol" pitchFamily="-108" charset="2"/>
              </a:rPr>
              <a:t>B)</a:t>
            </a:r>
          </a:p>
          <a:p>
            <a:pPr algn="ctr"/>
            <a:r>
              <a:rPr lang="en-US" sz="2200">
                <a:cs typeface="Times New Roman" pitchFamily="-108" charset="0"/>
                <a:sym typeface="Symbol" pitchFamily="-108" charset="2"/>
              </a:rPr>
              <a:t>(A(BC))</a:t>
            </a:r>
            <a:r>
              <a:rPr lang="en-US" sz="2200">
                <a:cs typeface="Times New Roman" pitchFamily="-108" charset="0"/>
              </a:rPr>
              <a:t> ↔(A</a:t>
            </a:r>
            <a:r>
              <a:rPr lang="en-US" sz="2200">
                <a:cs typeface="Times New Roman" pitchFamily="-108" charset="0"/>
                <a:sym typeface="Symbol" pitchFamily="-108" charset="2"/>
              </a:rPr>
              <a:t>B)</a:t>
            </a:r>
            <a:r>
              <a:rPr lang="en-US" sz="2200">
                <a:cs typeface="Times New Roman" pitchFamily="-108" charset="0"/>
              </a:rPr>
              <a:t>(A</a:t>
            </a:r>
            <a:r>
              <a:rPr lang="en-US" sz="2200">
                <a:cs typeface="Times New Roman" pitchFamily="-108" charset="0"/>
                <a:sym typeface="Symbol" pitchFamily="-108" charset="2"/>
              </a:rPr>
              <a:t>C) </a:t>
            </a:r>
            <a:endParaRPr lang="en-US" sz="2200">
              <a:cs typeface="Times New Roman" pitchFamily="-10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874521"/>
            <a:ext cx="518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Propositional</a:t>
            </a:r>
            <a:r>
              <a:rPr spc="-10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013330"/>
            <a:ext cx="4377055" cy="346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Representing simple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facts</a:t>
            </a:r>
            <a:endParaRPr sz="2400">
              <a:latin typeface="Tahoma"/>
              <a:cs typeface="Tahoma"/>
            </a:endParaRPr>
          </a:p>
          <a:p>
            <a:pPr marL="546100" marR="2546985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raining 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RAINING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It 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 marR="26562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windy 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WINDY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ts val="237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If it is </a:t>
            </a:r>
            <a:r>
              <a:rPr sz="2000" spc="-5" dirty="0">
                <a:latin typeface="Tahoma"/>
                <a:cs typeface="Tahoma"/>
              </a:rPr>
              <a:t>raining, then </a:t>
            </a:r>
            <a:r>
              <a:rPr sz="2000" dirty="0">
                <a:latin typeface="Tahoma"/>
                <a:cs typeface="Tahoma"/>
              </a:rPr>
              <a:t>it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not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ts val="2370"/>
              </a:lnSpc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RAINING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000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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SUNNY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7535" y="3645408"/>
            <a:ext cx="579120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34620"/>
            <a:ext cx="6562725" cy="40568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Another PL </a:t>
            </a:r>
            <a:r>
              <a:rPr sz="2400" spc="-5" smtClean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“I </a:t>
            </a:r>
            <a:r>
              <a:rPr sz="2400" spc="-5" dirty="0">
                <a:latin typeface="Arial"/>
                <a:cs typeface="Arial"/>
              </a:rPr>
              <a:t>will get wet if it </a:t>
            </a:r>
            <a:r>
              <a:rPr sz="2400" dirty="0">
                <a:latin typeface="Arial"/>
                <a:cs typeface="Arial"/>
              </a:rPr>
              <a:t>rains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go out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house”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Let Propositions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 : </a:t>
            </a:r>
            <a:r>
              <a:rPr sz="2400" dirty="0">
                <a:latin typeface="Arial"/>
                <a:cs typeface="Arial"/>
              </a:rPr>
              <a:t>“I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get wet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 : </a:t>
            </a:r>
            <a:r>
              <a:rPr sz="2400" spc="-5" dirty="0">
                <a:latin typeface="Arial"/>
                <a:cs typeface="Arial"/>
              </a:rPr>
              <a:t>“it </a:t>
            </a:r>
            <a:r>
              <a:rPr sz="2400" dirty="0">
                <a:latin typeface="Arial"/>
                <a:cs typeface="Arial"/>
              </a:rPr>
              <a:t>rains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14681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 :	</a:t>
            </a:r>
            <a:r>
              <a:rPr sz="2400" dirty="0">
                <a:latin typeface="Arial"/>
                <a:cs typeface="Arial"/>
              </a:rPr>
              <a:t>“I </a:t>
            </a:r>
            <a:r>
              <a:rPr sz="2400" spc="-5" dirty="0">
                <a:latin typeface="Arial"/>
                <a:cs typeface="Arial"/>
              </a:rPr>
              <a:t>go out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house”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294513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(S </a:t>
            </a:r>
            <a:r>
              <a:rPr sz="2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R)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First-order logic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334000"/>
          </a:xfrm>
        </p:spPr>
        <p:txBody>
          <a:bodyPr/>
          <a:lstStyle/>
          <a:p>
            <a:r>
              <a:rPr lang="en-US" sz="2500" smtClean="0">
                <a:ea typeface="ＭＳ Ｐゴシック" pitchFamily="-108" charset="-128"/>
              </a:rPr>
              <a:t>First-order logic (FOL) models the world in terms of </a:t>
            </a:r>
          </a:p>
          <a:p>
            <a:pPr lvl="1"/>
            <a:r>
              <a:rPr lang="en-US" sz="2400" b="1" smtClean="0">
                <a:solidFill>
                  <a:schemeClr val="accent2"/>
                </a:solidFill>
                <a:ea typeface="ＭＳ Ｐゴシック" pitchFamily="-108" charset="-128"/>
              </a:rPr>
              <a:t>Objects,</a:t>
            </a:r>
            <a:r>
              <a:rPr lang="en-US" sz="2400" smtClean="0">
                <a:ea typeface="ＭＳ Ｐゴシック" pitchFamily="-108" charset="-128"/>
              </a:rPr>
              <a:t> which are things with individual identities</a:t>
            </a:r>
          </a:p>
          <a:p>
            <a:pPr lvl="1"/>
            <a:r>
              <a:rPr lang="en-US" sz="2400" b="1" smtClean="0">
                <a:solidFill>
                  <a:schemeClr val="accent2"/>
                </a:solidFill>
                <a:ea typeface="ＭＳ Ｐゴシック" pitchFamily="-108" charset="-128"/>
              </a:rPr>
              <a:t>Properties</a:t>
            </a:r>
            <a:r>
              <a:rPr lang="en-US" sz="2400" smtClean="0">
                <a:ea typeface="ＭＳ Ｐゴシック" pitchFamily="-108" charset="-128"/>
              </a:rPr>
              <a:t> of objects that distinguish them from others</a:t>
            </a:r>
          </a:p>
          <a:p>
            <a:pPr lvl="1"/>
            <a:r>
              <a:rPr lang="en-US" sz="2400" b="1" smtClean="0">
                <a:solidFill>
                  <a:schemeClr val="accent2"/>
                </a:solidFill>
                <a:ea typeface="ＭＳ Ｐゴシック" pitchFamily="-108" charset="-128"/>
              </a:rPr>
              <a:t>Relations</a:t>
            </a:r>
            <a:r>
              <a:rPr lang="en-US" sz="2400" smtClean="0">
                <a:ea typeface="ＭＳ Ｐゴシック" pitchFamily="-108" charset="-128"/>
              </a:rPr>
              <a:t> that hold among sets of objects</a:t>
            </a:r>
          </a:p>
          <a:p>
            <a:pPr lvl="1"/>
            <a:r>
              <a:rPr lang="en-US" sz="2400" b="1" smtClean="0">
                <a:solidFill>
                  <a:schemeClr val="accent2"/>
                </a:solidFill>
                <a:ea typeface="ＭＳ Ｐゴシック" pitchFamily="-108" charset="-128"/>
              </a:rPr>
              <a:t>Functions,</a:t>
            </a:r>
            <a:r>
              <a:rPr lang="en-US" sz="2400" smtClean="0">
                <a:ea typeface="ＭＳ Ｐゴシック" pitchFamily="-108" charset="-128"/>
              </a:rPr>
              <a:t> which are a subset of relations where there is only one “value” for any given “input”</a:t>
            </a:r>
          </a:p>
          <a:p>
            <a:r>
              <a:rPr lang="en-US" sz="2500" smtClean="0">
                <a:ea typeface="ＭＳ Ｐゴシック" pitchFamily="-108" charset="-128"/>
              </a:rPr>
              <a:t>Examples: 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Objects: Students, lectures, companies, cars ... 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Relations: Brother-of, bigger-than, outside, part-of, has-color, occurs-after, owns, visits, precedes, ... 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Properties: blue, oval, even, large, ... </a:t>
            </a:r>
          </a:p>
          <a:p>
            <a:pPr lvl="1"/>
            <a:r>
              <a:rPr lang="en-US" sz="2400" smtClean="0">
                <a:ea typeface="ＭＳ Ｐゴシック" pitchFamily="-108" charset="-128"/>
              </a:rPr>
              <a:t>Functions: father-of, best-friend, second-half, more-than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User provides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876800"/>
          </a:xfrm>
        </p:spPr>
        <p:txBody>
          <a:bodyPr/>
          <a:lstStyle/>
          <a:p>
            <a:r>
              <a:rPr lang="en-US" sz="2800" b="1" smtClean="0">
                <a:ea typeface="ＭＳ Ｐゴシック" pitchFamily="-108" charset="-128"/>
              </a:rPr>
              <a:t>Constant symbols </a:t>
            </a:r>
            <a:r>
              <a:rPr lang="en-US" sz="2800" smtClean="0">
                <a:ea typeface="ＭＳ Ｐゴシック" pitchFamily="-108" charset="-128"/>
              </a:rPr>
              <a:t>representing individuals in the world</a:t>
            </a:r>
          </a:p>
          <a:p>
            <a:pPr lvl="1">
              <a:spcBef>
                <a:spcPct val="0"/>
              </a:spcBef>
            </a:pPr>
            <a:r>
              <a:rPr lang="en-US" sz="2800" smtClean="0">
                <a:ea typeface="ＭＳ Ｐゴシック" pitchFamily="-108" charset="-128"/>
              </a:rPr>
              <a:t>Mary, 3, green</a:t>
            </a:r>
            <a:endParaRPr lang="en-US" sz="2400" smtClean="0">
              <a:ea typeface="ＭＳ Ｐゴシック" pitchFamily="-108" charset="-128"/>
            </a:endParaRPr>
          </a:p>
          <a:p>
            <a:r>
              <a:rPr lang="en-US" sz="2800" b="1" smtClean="0">
                <a:ea typeface="ＭＳ Ｐゴシック" pitchFamily="-108" charset="-128"/>
              </a:rPr>
              <a:t>Function symbols,</a:t>
            </a:r>
            <a:r>
              <a:rPr lang="en-US" sz="2800" smtClean="0">
                <a:ea typeface="ＭＳ Ｐゴシック" pitchFamily="-108" charset="-128"/>
              </a:rPr>
              <a:t> map individuals to individuals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father_of(Mary) = John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color_of(Sky) = Blue</a:t>
            </a:r>
            <a:r>
              <a:rPr lang="en-US" sz="2400" smtClean="0">
                <a:ea typeface="ＭＳ Ｐゴシック" pitchFamily="-108" charset="-128"/>
              </a:rPr>
              <a:t> </a:t>
            </a:r>
          </a:p>
          <a:p>
            <a:r>
              <a:rPr lang="en-US" sz="2800" b="1" smtClean="0">
                <a:ea typeface="ＭＳ Ｐゴシック" pitchFamily="-108" charset="-128"/>
              </a:rPr>
              <a:t>Predicate symbols,</a:t>
            </a:r>
            <a:r>
              <a:rPr lang="en-US" sz="2800" smtClean="0">
                <a:ea typeface="ＭＳ Ｐゴシック" pitchFamily="-108" charset="-128"/>
              </a:rPr>
              <a:t> map individuals to truth values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greater(5,3)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green(Grass) 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color(Grass, Green)</a:t>
            </a:r>
            <a:r>
              <a:rPr lang="en-US" sz="2400" smtClean="0">
                <a:ea typeface="ＭＳ Ｐゴシック" pitchFamily="-108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FOL Provides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Variable symbols</a:t>
            </a:r>
            <a:endParaRPr lang="en-US" sz="3200" smtClean="0">
              <a:solidFill>
                <a:schemeClr val="accent2"/>
              </a:solidFill>
              <a:ea typeface="ＭＳ Ｐゴシック" pitchFamily="-108" charset="-128"/>
            </a:endParaRPr>
          </a:p>
          <a:p>
            <a:pPr lvl="1"/>
            <a:r>
              <a:rPr lang="en-US" sz="3200" smtClean="0">
                <a:ea typeface="ＭＳ Ｐゴシック" pitchFamily="-108" charset="-128"/>
              </a:rPr>
              <a:t>E.g., x, y</a:t>
            </a:r>
            <a:r>
              <a:rPr lang="en-US" sz="2800" smtClean="0">
                <a:ea typeface="ＭＳ Ｐゴシック" pitchFamily="-108" charset="-128"/>
              </a:rPr>
              <a:t>, foo</a:t>
            </a:r>
          </a:p>
          <a:p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Connectives</a:t>
            </a:r>
            <a:endParaRPr lang="en-US" sz="3200" smtClean="0">
              <a:solidFill>
                <a:schemeClr val="accent2"/>
              </a:solidFill>
              <a:ea typeface="ＭＳ Ｐゴシック" pitchFamily="-108" charset="-128"/>
            </a:endParaRPr>
          </a:p>
          <a:p>
            <a:pPr lvl="1"/>
            <a:r>
              <a:rPr lang="en-US" sz="3200" smtClean="0">
                <a:ea typeface="ＭＳ Ｐゴシック" pitchFamily="-108" charset="-128"/>
              </a:rPr>
              <a:t>Same as in propositional logic: not (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</a:t>
            </a:r>
            <a:r>
              <a:rPr lang="en-US" sz="3200" smtClean="0">
                <a:ea typeface="ＭＳ Ｐゴシック" pitchFamily="-108" charset="-128"/>
              </a:rPr>
              <a:t>), and (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</a:t>
            </a:r>
            <a:r>
              <a:rPr lang="en-US" sz="3200" smtClean="0">
                <a:ea typeface="ＭＳ Ｐゴシック" pitchFamily="-108" charset="-128"/>
              </a:rPr>
              <a:t>), or (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</a:t>
            </a:r>
            <a:r>
              <a:rPr lang="en-US" sz="3200" smtClean="0">
                <a:ea typeface="ＭＳ Ｐゴシック" pitchFamily="-108" charset="-128"/>
              </a:rPr>
              <a:t>), implies (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</a:t>
            </a:r>
            <a:r>
              <a:rPr lang="en-US" sz="3200" smtClean="0">
                <a:ea typeface="ＭＳ Ｐゴシック" pitchFamily="-108" charset="-128"/>
              </a:rPr>
              <a:t>), iff (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)</a:t>
            </a:r>
            <a:endParaRPr lang="en-US" sz="2800" smtClean="0">
              <a:ea typeface="ＭＳ Ｐゴシック" pitchFamily="-108" charset="-128"/>
              <a:sym typeface="Symbol" pitchFamily="-108" charset="2"/>
            </a:endParaRPr>
          </a:p>
          <a:p>
            <a:r>
              <a:rPr lang="en-US" sz="3200" b="1" smtClean="0">
                <a:solidFill>
                  <a:schemeClr val="accent2"/>
                </a:solidFill>
                <a:ea typeface="ＭＳ Ｐゴシック" pitchFamily="-108" charset="-128"/>
              </a:rPr>
              <a:t>Quantifiers</a:t>
            </a:r>
            <a:endParaRPr lang="en-US" sz="3200" smtClean="0">
              <a:solidFill>
                <a:schemeClr val="accent2"/>
              </a:solidFill>
              <a:ea typeface="ＭＳ Ｐゴシック" pitchFamily="-108" charset="-128"/>
            </a:endParaRPr>
          </a:p>
          <a:p>
            <a:pPr lvl="1"/>
            <a:r>
              <a:rPr lang="en-US" sz="3200" smtClean="0">
                <a:ea typeface="ＭＳ Ｐゴシック" pitchFamily="-108" charset="-128"/>
              </a:rPr>
              <a:t>Universal </a:t>
            </a:r>
            <a:r>
              <a:rPr lang="en-US" sz="3200" b="1" smtClean="0">
                <a:ea typeface="ＭＳ Ｐゴシック" pitchFamily="-108" charset="-128"/>
                <a:sym typeface="Symbol" pitchFamily="-108" charset="2"/>
              </a:rPr>
              <a:t>x</a:t>
            </a:r>
            <a:r>
              <a:rPr lang="en-US" sz="3200" smtClean="0">
                <a:ea typeface="ＭＳ Ｐゴシック" pitchFamily="-108" charset="-128"/>
                <a:sym typeface="Symbol" pitchFamily="-108" charset="2"/>
              </a:rPr>
              <a:t> or  </a:t>
            </a:r>
            <a:r>
              <a:rPr lang="en-US" sz="3200" b="1" smtClean="0">
                <a:ea typeface="ＭＳ Ｐゴシック" pitchFamily="-108" charset="-128"/>
              </a:rPr>
              <a:t>(Ax)</a:t>
            </a:r>
            <a:endParaRPr lang="en-US" sz="3200" smtClean="0">
              <a:ea typeface="ＭＳ Ｐゴシック" pitchFamily="-108" charset="-128"/>
            </a:endParaRPr>
          </a:p>
          <a:p>
            <a:pPr lvl="1"/>
            <a:r>
              <a:rPr lang="en-US" sz="3200" smtClean="0">
                <a:ea typeface="ＭＳ Ｐゴシック" pitchFamily="-108" charset="-128"/>
              </a:rPr>
              <a:t>Existential </a:t>
            </a:r>
            <a:r>
              <a:rPr lang="en-US" sz="3200" b="1" smtClean="0">
                <a:ea typeface="ＭＳ Ｐゴシック" pitchFamily="-108" charset="-128"/>
                <a:sym typeface="Symbol" pitchFamily="-108" charset="2"/>
              </a:rPr>
              <a:t></a:t>
            </a:r>
            <a:r>
              <a:rPr lang="en-US" sz="3200" b="1" smtClean="0">
                <a:ea typeface="ＭＳ Ｐゴシック" pitchFamily="-108" charset="-128"/>
              </a:rPr>
              <a:t>x</a:t>
            </a:r>
            <a:r>
              <a:rPr lang="en-US" sz="3200" smtClean="0">
                <a:ea typeface="ＭＳ Ｐゴシック" pitchFamily="-108" charset="-128"/>
              </a:rPr>
              <a:t> or </a:t>
            </a:r>
            <a:r>
              <a:rPr lang="en-US" sz="3200" b="1" smtClean="0">
                <a:ea typeface="ＭＳ Ｐゴシック" pitchFamily="-108" charset="-128"/>
              </a:rPr>
              <a:t>(Ex)</a:t>
            </a:r>
            <a:r>
              <a:rPr lang="en-US" sz="2800" smtClean="0">
                <a:ea typeface="ＭＳ Ｐゴシック" pitchFamily="-108" charset="-128"/>
              </a:rPr>
              <a:t> </a:t>
            </a:r>
          </a:p>
          <a:p>
            <a:endParaRPr lang="en-US" sz="3200" smtClean="0">
              <a:ea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0" y="874521"/>
            <a:ext cx="419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PREDICATE</a:t>
            </a:r>
            <a:r>
              <a:rPr spc="-8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013330"/>
            <a:ext cx="5826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100"/>
              </a:spcBef>
              <a:buFont typeface="Tahoma"/>
              <a:buChar char="•"/>
              <a:tabLst>
                <a:tab pos="366395" algn="l"/>
                <a:tab pos="367030" algn="l"/>
              </a:tabLst>
            </a:pPr>
            <a:r>
              <a:rPr sz="2400" spc="-5" dirty="0">
                <a:latin typeface="Tahoma"/>
                <a:cs typeface="Tahoma"/>
              </a:rPr>
              <a:t>Can represent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objects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quantification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•"/>
            </a:pPr>
            <a:endParaRPr sz="2350">
              <a:latin typeface="Tahoma"/>
              <a:cs typeface="Tahoma"/>
            </a:endParaRPr>
          </a:p>
          <a:p>
            <a:pPr marL="366395" indent="-354330">
              <a:lnSpc>
                <a:spcPct val="100000"/>
              </a:lnSpc>
              <a:buFont typeface="Tahoma"/>
              <a:buChar char="•"/>
              <a:tabLst>
                <a:tab pos="366395" algn="l"/>
                <a:tab pos="367030" algn="l"/>
              </a:tabLst>
            </a:pPr>
            <a:r>
              <a:rPr sz="2400" spc="-5" dirty="0">
                <a:latin typeface="Tahoma"/>
                <a:cs typeface="Tahoma"/>
              </a:rPr>
              <a:t>Theorem proving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semi-decidable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874521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Predicate</a:t>
            </a:r>
            <a:r>
              <a:rPr spc="-9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1208"/>
            <a:ext cx="4188460" cy="233461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46100" algn="l"/>
              </a:tabLst>
            </a:pPr>
            <a:r>
              <a:rPr sz="2000" dirty="0">
                <a:latin typeface="Arial"/>
                <a:cs typeface="Arial"/>
              </a:rPr>
              <a:t>1.	Marcus was 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man.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man(Marcus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546100" algn="l"/>
              </a:tabLst>
            </a:pPr>
            <a:r>
              <a:rPr lang="en-US" sz="2000" dirty="0" smtClean="0">
                <a:latin typeface="Arial"/>
                <a:cs typeface="Arial"/>
              </a:rPr>
              <a:t>2.	Marcus was a</a:t>
            </a:r>
            <a:r>
              <a:rPr lang="en-US" sz="2000" spc="-1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Pompeian.</a:t>
            </a:r>
            <a:endParaRPr lang="en-US" sz="2000" dirty="0" smtClean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Pompeian(Marcus)</a:t>
            </a:r>
            <a:endParaRPr lang="en-US" sz="2000" dirty="0" smtClean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20" y="1446275"/>
            <a:ext cx="830580" cy="687705"/>
            <a:chOff x="3627120" y="1446275"/>
            <a:chExt cx="830580" cy="687705"/>
          </a:xfrm>
        </p:grpSpPr>
        <p:sp>
          <p:nvSpPr>
            <p:cNvPr id="3" name="object 3"/>
            <p:cNvSpPr/>
            <p:nvPr/>
          </p:nvSpPr>
          <p:spPr>
            <a:xfrm>
              <a:off x="3723132" y="1868423"/>
              <a:ext cx="551688" cy="54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7120" y="1453895"/>
              <a:ext cx="509015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0752" y="1446275"/>
              <a:ext cx="624839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0208" y="1453895"/>
              <a:ext cx="507491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540" y="134620"/>
            <a:ext cx="7585709" cy="5220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Quantifiers: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types:-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Universal quantifier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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Arial"/>
                <a:cs typeface="Arial"/>
              </a:rPr>
              <a:t>x: means “for </a:t>
            </a:r>
            <a:r>
              <a:rPr sz="2400" spc="-10" dirty="0">
                <a:latin typeface="Arial"/>
                <a:cs typeface="Arial"/>
              </a:rPr>
              <a:t>all”</a:t>
            </a:r>
            <a:r>
              <a:rPr sz="2400" dirty="0">
                <a:latin typeface="Arial"/>
                <a:cs typeface="Arial"/>
              </a:rPr>
              <a:t> x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phrase </a:t>
            </a:r>
            <a:r>
              <a:rPr sz="2400" dirty="0">
                <a:latin typeface="Arial"/>
                <a:cs typeface="Arial"/>
              </a:rPr>
              <a:t>“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all”.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says that something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true for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spc="-10" dirty="0">
                <a:latin typeface="Arial"/>
                <a:cs typeface="Arial"/>
              </a:rPr>
              <a:t>possible </a:t>
            </a:r>
            <a:r>
              <a:rPr sz="2400" spc="-5" dirty="0">
                <a:latin typeface="Arial"/>
                <a:cs typeface="Arial"/>
              </a:rPr>
              <a:t>values of 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variable.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Ex. “ John </a:t>
            </a:r>
            <a:r>
              <a:rPr sz="2400" spc="-5" dirty="0">
                <a:latin typeface="Arial"/>
                <a:cs typeface="Arial"/>
              </a:rPr>
              <a:t>loves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everyone”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20" y="1446275"/>
            <a:ext cx="830580" cy="687705"/>
            <a:chOff x="3627120" y="1446275"/>
            <a:chExt cx="830580" cy="687705"/>
          </a:xfrm>
        </p:grpSpPr>
        <p:sp>
          <p:nvSpPr>
            <p:cNvPr id="3" name="object 3"/>
            <p:cNvSpPr/>
            <p:nvPr/>
          </p:nvSpPr>
          <p:spPr>
            <a:xfrm>
              <a:off x="3723132" y="1868423"/>
              <a:ext cx="551688" cy="54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7120" y="1453895"/>
              <a:ext cx="509015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0752" y="1446275"/>
              <a:ext cx="624839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0208" y="1453895"/>
              <a:ext cx="507491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540" y="134620"/>
            <a:ext cx="7585709" cy="5223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Quantifiers: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types:-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Universal quantifier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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Arial"/>
                <a:cs typeface="Arial"/>
              </a:rPr>
              <a:t>x: means “for </a:t>
            </a:r>
            <a:r>
              <a:rPr sz="2400" spc="-10" dirty="0">
                <a:latin typeface="Arial"/>
                <a:cs typeface="Arial"/>
              </a:rPr>
              <a:t>all”</a:t>
            </a:r>
            <a:r>
              <a:rPr sz="2400" dirty="0">
                <a:latin typeface="Arial"/>
                <a:cs typeface="Arial"/>
              </a:rPr>
              <a:t> x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phrase </a:t>
            </a:r>
            <a:r>
              <a:rPr sz="2400" dirty="0">
                <a:latin typeface="Arial"/>
                <a:cs typeface="Arial"/>
              </a:rPr>
              <a:t>“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all”.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says that something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true for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spc="-10" dirty="0">
                <a:latin typeface="Arial"/>
                <a:cs typeface="Arial"/>
              </a:rPr>
              <a:t>possible </a:t>
            </a:r>
            <a:r>
              <a:rPr sz="2400" spc="-5" dirty="0">
                <a:latin typeface="Arial"/>
                <a:cs typeface="Arial"/>
              </a:rPr>
              <a:t>values of 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variable.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Ex. “ John </a:t>
            </a:r>
            <a:r>
              <a:rPr sz="2400" spc="-5" dirty="0">
                <a:latin typeface="Arial"/>
                <a:cs typeface="Arial"/>
              </a:rPr>
              <a:t>loves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everyone”</a:t>
            </a:r>
            <a:endParaRPr sz="2400">
              <a:latin typeface="Arial"/>
              <a:cs typeface="Arial"/>
            </a:endParaRPr>
          </a:p>
          <a:p>
            <a:pPr marL="2585720">
              <a:lnSpc>
                <a:spcPct val="100000"/>
              </a:lnSpc>
              <a:spcBef>
                <a:spcPts val="600"/>
              </a:spcBef>
            </a:pPr>
            <a:r>
              <a:rPr sz="2400" b="1" spc="-80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x: 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loves(John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b="1" spc="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441" y="874521"/>
            <a:ext cx="5895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 and</a:t>
            </a:r>
            <a:r>
              <a:rPr spc="-60" dirty="0"/>
              <a:t> </a:t>
            </a:r>
            <a:r>
              <a:rPr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17106"/>
            <a:ext cx="3477260" cy="22612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5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Spot 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dog(Spot)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Every dog has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tail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dog(x)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hastail(x)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5220461"/>
            <a:ext cx="1734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hasta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l(Sp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4419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342900" y="0"/>
                </a:moveTo>
                <a:lnTo>
                  <a:pt x="114300" y="0"/>
                </a:lnTo>
                <a:lnTo>
                  <a:pt x="114300" y="400050"/>
                </a:lnTo>
                <a:lnTo>
                  <a:pt x="0" y="400050"/>
                </a:lnTo>
                <a:lnTo>
                  <a:pt x="228600" y="533400"/>
                </a:lnTo>
                <a:lnTo>
                  <a:pt x="457200" y="400050"/>
                </a:lnTo>
                <a:lnTo>
                  <a:pt x="342900" y="400050"/>
                </a:lnTo>
                <a:lnTo>
                  <a:pt x="3429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744" y="5711490"/>
            <a:ext cx="1955800" cy="434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latin typeface="Arial"/>
                <a:cs typeface="Arial"/>
              </a:rPr>
              <a:t>Spot has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9345" y="6262742"/>
            <a:ext cx="175895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ct val="100000"/>
                </a:lnSpc>
                <a:spcBef>
                  <a:spcPts val="200"/>
                </a:spcBef>
              </a:p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863" y="3136392"/>
            <a:ext cx="1049020" cy="680085"/>
            <a:chOff x="281863" y="3136392"/>
            <a:chExt cx="1049020" cy="680085"/>
          </a:xfrm>
        </p:grpSpPr>
        <p:sp>
          <p:nvSpPr>
            <p:cNvPr id="3" name="object 3"/>
            <p:cNvSpPr/>
            <p:nvPr/>
          </p:nvSpPr>
          <p:spPr>
            <a:xfrm>
              <a:off x="281863" y="3320237"/>
              <a:ext cx="162788" cy="229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232" y="3136392"/>
              <a:ext cx="998219" cy="679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014716" y="3136392"/>
            <a:ext cx="509016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613" y="4261126"/>
            <a:ext cx="104857" cy="9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964" y="4011167"/>
            <a:ext cx="6049010" cy="1122045"/>
            <a:chOff x="92964" y="4011167"/>
            <a:chExt cx="6049010" cy="1122045"/>
          </a:xfrm>
        </p:grpSpPr>
        <p:sp>
          <p:nvSpPr>
            <p:cNvPr id="8" name="object 8"/>
            <p:cNvSpPr/>
            <p:nvPr/>
          </p:nvSpPr>
          <p:spPr>
            <a:xfrm>
              <a:off x="625357" y="4183487"/>
              <a:ext cx="105644" cy="95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304" y="4011167"/>
              <a:ext cx="996695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616" y="4011167"/>
              <a:ext cx="626364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9596" y="4011167"/>
              <a:ext cx="1310640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4099" y="4011167"/>
              <a:ext cx="3715512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4228" y="4011167"/>
              <a:ext cx="507491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964" y="4475987"/>
              <a:ext cx="486156" cy="633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672" y="4445507"/>
              <a:ext cx="574547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132" y="4453127"/>
              <a:ext cx="559307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9055" y="4453127"/>
              <a:ext cx="1912620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0631" y="4453127"/>
              <a:ext cx="1427988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4008" y="4453127"/>
              <a:ext cx="911351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9975" y="4453127"/>
              <a:ext cx="1530096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04687" y="4453127"/>
              <a:ext cx="507491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8267" y="211073"/>
            <a:ext cx="806259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Existential quantifier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</a:t>
            </a:r>
            <a:r>
              <a:rPr sz="2400" b="1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4031615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represent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fact	“ there </a:t>
            </a:r>
            <a:r>
              <a:rPr sz="2400" spc="-5" dirty="0">
                <a:latin typeface="Arial"/>
                <a:cs typeface="Arial"/>
              </a:rPr>
              <a:t>exists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“some </a:t>
            </a:r>
            <a:r>
              <a:rPr sz="2400" spc="-5" dirty="0">
                <a:latin typeface="Arial"/>
                <a:cs typeface="Arial"/>
              </a:rPr>
              <a:t>people like reading and hence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gain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knowledge”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56615" algn="l"/>
                <a:tab pos="2397760" algn="l"/>
              </a:tabLst>
            </a:pPr>
            <a:r>
              <a:rPr sz="2400" b="1" spc="-5" dirty="0">
                <a:solidFill>
                  <a:srgbClr val="181866"/>
                </a:solidFill>
                <a:latin typeface="Symbol"/>
                <a:cs typeface="Symbol"/>
              </a:rPr>
              <a:t></a:t>
            </a:r>
            <a:r>
              <a:rPr sz="2400" b="1" spc="60" dirty="0">
                <a:solidFill>
                  <a:srgbClr val="181866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181866"/>
                </a:solidFill>
                <a:latin typeface="Arial"/>
                <a:cs typeface="Arial"/>
              </a:rPr>
              <a:t>x:</a:t>
            </a:r>
            <a:r>
              <a:rPr sz="2400" b="1" spc="-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181866"/>
                </a:solidFill>
                <a:latin typeface="Arial"/>
                <a:cs typeface="Arial"/>
              </a:rPr>
              <a:t>{	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[person(x)	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like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(x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reading)] </a:t>
            </a:r>
            <a:r>
              <a:rPr sz="2400" spc="-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latin typeface="Arial"/>
                <a:cs typeface="Arial"/>
              </a:rPr>
              <a:t>gain(x, knowledge)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181866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85" dirty="0">
                <a:latin typeface="Arial"/>
                <a:cs typeface="Arial"/>
              </a:rPr>
              <a:t>“lord </a:t>
            </a:r>
            <a:r>
              <a:rPr sz="2400" b="1" spc="-95" dirty="0">
                <a:latin typeface="Arial"/>
                <a:cs typeface="Arial"/>
              </a:rPr>
              <a:t>Haggins </a:t>
            </a:r>
            <a:r>
              <a:rPr sz="2400" b="1" spc="-90" dirty="0">
                <a:latin typeface="Arial"/>
                <a:cs typeface="Arial"/>
              </a:rPr>
              <a:t>has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135" dirty="0">
                <a:latin typeface="Arial"/>
                <a:cs typeface="Arial"/>
              </a:rPr>
              <a:t>crown </a:t>
            </a:r>
            <a:r>
              <a:rPr sz="2400" b="1" spc="-130" dirty="0">
                <a:latin typeface="Arial"/>
                <a:cs typeface="Arial"/>
              </a:rPr>
              <a:t>on </a:t>
            </a:r>
            <a:r>
              <a:rPr sz="2400" b="1" spc="-135" dirty="0">
                <a:latin typeface="Arial"/>
                <a:cs typeface="Arial"/>
              </a:rPr>
              <a:t>his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head”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2268220" algn="l"/>
                <a:tab pos="2702560" algn="l"/>
              </a:tabLst>
            </a:pPr>
            <a:r>
              <a:rPr sz="2400" b="1" spc="-5" dirty="0">
                <a:solidFill>
                  <a:srgbClr val="181866"/>
                </a:solidFill>
                <a:latin typeface="Symbol"/>
                <a:cs typeface="Symbol"/>
              </a:rPr>
              <a:t></a:t>
            </a:r>
            <a:r>
              <a:rPr sz="2400" b="1" spc="65" dirty="0">
                <a:solidFill>
                  <a:srgbClr val="181866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181866"/>
                </a:solidFill>
                <a:latin typeface="Arial"/>
                <a:cs typeface="Arial"/>
              </a:rPr>
              <a:t>x:</a:t>
            </a:r>
            <a:r>
              <a:rPr sz="2400" b="1" spc="-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181866"/>
                </a:solidFill>
                <a:latin typeface="Arial"/>
                <a:cs typeface="Arial"/>
              </a:rPr>
              <a:t>crown(x)	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85" dirty="0">
                <a:solidFill>
                  <a:srgbClr val="181866"/>
                </a:solidFill>
                <a:latin typeface="Arial"/>
                <a:cs typeface="Arial"/>
              </a:rPr>
              <a:t>onhead </a:t>
            </a:r>
            <a:r>
              <a:rPr sz="2400" b="1" spc="-65" dirty="0">
                <a:solidFill>
                  <a:srgbClr val="181866"/>
                </a:solidFill>
                <a:latin typeface="Arial"/>
                <a:cs typeface="Arial"/>
              </a:rPr>
              <a:t>(x </a:t>
            </a:r>
            <a:r>
              <a:rPr sz="2400" b="1" dirty="0">
                <a:solidFill>
                  <a:srgbClr val="181866"/>
                </a:solidFill>
                <a:latin typeface="Arial"/>
                <a:cs typeface="Arial"/>
              </a:rPr>
              <a:t>,</a:t>
            </a:r>
            <a:r>
              <a:rPr sz="2400" b="1" spc="7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181866"/>
                </a:solidFill>
                <a:latin typeface="Arial"/>
                <a:cs typeface="Arial"/>
              </a:rPr>
              <a:t>Haggins)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0"/>
            <a:ext cx="3813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</a:t>
            </a:r>
            <a:r>
              <a:rPr spc="-85" dirty="0"/>
              <a:t> </a:t>
            </a:r>
            <a:r>
              <a:rPr dirty="0"/>
              <a:t>Quantifiers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9004" y="489204"/>
            <a:ext cx="1641475" cy="687705"/>
            <a:chOff x="2699004" y="489204"/>
            <a:chExt cx="1641475" cy="687705"/>
          </a:xfrm>
        </p:grpSpPr>
        <p:sp>
          <p:nvSpPr>
            <p:cNvPr id="4" name="object 4"/>
            <p:cNvSpPr/>
            <p:nvPr/>
          </p:nvSpPr>
          <p:spPr>
            <a:xfrm>
              <a:off x="2699004" y="489204"/>
              <a:ext cx="624840" cy="679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87624" y="496824"/>
              <a:ext cx="1083564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5804" y="489204"/>
              <a:ext cx="57454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10560" y="2244851"/>
            <a:ext cx="2952750" cy="687705"/>
            <a:chOff x="3210560" y="2244851"/>
            <a:chExt cx="2952750" cy="687705"/>
          </a:xfrm>
        </p:grpSpPr>
        <p:sp>
          <p:nvSpPr>
            <p:cNvPr id="8" name="object 8"/>
            <p:cNvSpPr/>
            <p:nvPr/>
          </p:nvSpPr>
          <p:spPr>
            <a:xfrm>
              <a:off x="3210560" y="2436317"/>
              <a:ext cx="208280" cy="229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1736" y="2252471"/>
              <a:ext cx="723900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0252" y="2244851"/>
              <a:ext cx="57454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9416" y="2252471"/>
              <a:ext cx="2453640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0895" y="3821034"/>
            <a:ext cx="101654" cy="95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26719" y="3561588"/>
            <a:ext cx="4322445" cy="687705"/>
            <a:chOff x="426719" y="3561588"/>
            <a:chExt cx="4322445" cy="687705"/>
          </a:xfrm>
        </p:grpSpPr>
        <p:sp>
          <p:nvSpPr>
            <p:cNvPr id="14" name="object 14"/>
            <p:cNvSpPr/>
            <p:nvPr/>
          </p:nvSpPr>
          <p:spPr>
            <a:xfrm>
              <a:off x="452998" y="3741527"/>
              <a:ext cx="1540165" cy="2489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19" y="3983736"/>
              <a:ext cx="4139184" cy="548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2995" y="3569208"/>
              <a:ext cx="1642872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0484" y="3561588"/>
              <a:ext cx="624840" cy="679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2236" y="3569208"/>
              <a:ext cx="1167384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4235" y="3561588"/>
              <a:ext cx="574548" cy="679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2000" y="4431791"/>
            <a:ext cx="6215380" cy="1130935"/>
            <a:chOff x="122000" y="4431791"/>
            <a:chExt cx="6215380" cy="1130935"/>
          </a:xfrm>
        </p:grpSpPr>
        <p:sp>
          <p:nvSpPr>
            <p:cNvPr id="21" name="object 21"/>
            <p:cNvSpPr/>
            <p:nvPr/>
          </p:nvSpPr>
          <p:spPr>
            <a:xfrm>
              <a:off x="2827019" y="4431791"/>
              <a:ext cx="630935" cy="6934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968" y="4447031"/>
              <a:ext cx="559307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6891" y="4447031"/>
              <a:ext cx="658367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79875" y="4439411"/>
              <a:ext cx="624839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0104" y="4447031"/>
              <a:ext cx="2456688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000" y="5052198"/>
              <a:ext cx="215846" cy="2485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839" y="4882895"/>
              <a:ext cx="3765804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84576" y="5756147"/>
            <a:ext cx="2996565" cy="687705"/>
            <a:chOff x="3084576" y="5756147"/>
            <a:chExt cx="2996565" cy="687705"/>
          </a:xfrm>
        </p:grpSpPr>
        <p:sp>
          <p:nvSpPr>
            <p:cNvPr id="29" name="object 29"/>
            <p:cNvSpPr/>
            <p:nvPr/>
          </p:nvSpPr>
          <p:spPr>
            <a:xfrm>
              <a:off x="3084576" y="5756147"/>
              <a:ext cx="624839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6328" y="5756147"/>
              <a:ext cx="574548" cy="679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5492" y="5763767"/>
              <a:ext cx="2525267" cy="6797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739" y="571246"/>
            <a:ext cx="775906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Char char="•"/>
              <a:tabLst>
                <a:tab pos="438784" algn="l"/>
                <a:tab pos="439420" algn="l"/>
                <a:tab pos="3199765" algn="l"/>
                <a:tab pos="3877945" algn="l"/>
                <a:tab pos="4293870" algn="l"/>
              </a:tabLst>
            </a:pPr>
            <a:r>
              <a:rPr sz="2400" dirty="0">
                <a:latin typeface="Arial"/>
                <a:cs typeface="Arial"/>
              </a:rPr>
              <a:t>We can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b="1" spc="-5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400" b="1" spc="-85" dirty="0">
                <a:latin typeface="Arial"/>
                <a:cs typeface="Arial"/>
              </a:rPr>
              <a:t>and	</a:t>
            </a:r>
            <a:r>
              <a:rPr sz="2400" b="1" spc="-5" dirty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seperately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047115" algn="l"/>
                <a:tab pos="2809240" algn="l"/>
                <a:tab pos="3689350" algn="l"/>
              </a:tabLst>
            </a:pPr>
            <a:r>
              <a:rPr sz="2400" dirty="0">
                <a:latin typeface="Arial"/>
                <a:cs typeface="Arial"/>
              </a:rPr>
              <a:t>Ex:	“</a:t>
            </a:r>
            <a:r>
              <a:rPr sz="2400" spc="-5" dirty="0">
                <a:latin typeface="Arial"/>
                <a:cs typeface="Arial"/>
              </a:rPr>
              <a:t> everybody	</a:t>
            </a:r>
            <a:r>
              <a:rPr sz="2400" spc="-10" dirty="0">
                <a:latin typeface="Arial"/>
                <a:cs typeface="Arial"/>
              </a:rPr>
              <a:t>loves	</a:t>
            </a:r>
            <a:r>
              <a:rPr sz="2400" spc="-5" dirty="0">
                <a:latin typeface="Arial"/>
                <a:cs typeface="Arial"/>
              </a:rPr>
              <a:t>somebody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114675">
              <a:lnSpc>
                <a:spcPct val="100000"/>
              </a:lnSpc>
              <a:tabLst>
                <a:tab pos="4226560" algn="l"/>
              </a:tabLst>
            </a:pPr>
            <a:r>
              <a:rPr sz="2400" b="1" spc="-85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x: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y:	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loves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 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b="1" spc="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286250" algn="l"/>
              </a:tabLst>
            </a:pPr>
            <a:r>
              <a:rPr sz="24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Connection </a:t>
            </a:r>
            <a:r>
              <a:rPr sz="24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between</a:t>
            </a:r>
            <a:r>
              <a:rPr sz="2400" b="1" u="heavy" spc="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ymbol"/>
                <a:cs typeface="Symbol"/>
              </a:rPr>
              <a:t></a:t>
            </a:r>
            <a:r>
              <a:rPr sz="2400" b="1" u="heavy" spc="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and	</a:t>
            </a:r>
            <a:r>
              <a:rPr sz="24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ymbol"/>
                <a:cs typeface="Symbol"/>
              </a:rPr>
              <a:t></a:t>
            </a:r>
            <a:endParaRPr sz="24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“ </a:t>
            </a:r>
            <a:r>
              <a:rPr sz="2400" spc="-5" dirty="0">
                <a:latin typeface="Arial"/>
                <a:cs typeface="Arial"/>
              </a:rPr>
              <a:t>everyone dislikes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garlic”</a:t>
            </a:r>
            <a:endParaRPr sz="2400">
              <a:latin typeface="Arial"/>
              <a:cs typeface="Arial"/>
            </a:endParaRPr>
          </a:p>
          <a:p>
            <a:pPr marL="2941955">
              <a:lnSpc>
                <a:spcPct val="100000"/>
              </a:lnSpc>
              <a:spcBef>
                <a:spcPts val="600"/>
              </a:spcBef>
              <a:tabLst>
                <a:tab pos="3691890" algn="l"/>
              </a:tabLst>
            </a:pP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sz="2400" spc="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x:	</a:t>
            </a:r>
            <a:r>
              <a:rPr sz="2400" b="1" spc="-5" dirty="0">
                <a:solidFill>
                  <a:srgbClr val="C00000"/>
                </a:solidFill>
                <a:latin typeface="Symbol"/>
                <a:cs typeface="Symbol"/>
              </a:rPr>
              <a:t>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0" dirty="0">
                <a:solidFill>
                  <a:srgbClr val="C00000"/>
                </a:solidFill>
                <a:latin typeface="Arial"/>
                <a:cs typeface="Arial"/>
              </a:rPr>
              <a:t>like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( 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b="1" spc="-110" dirty="0">
                <a:solidFill>
                  <a:srgbClr val="C00000"/>
                </a:solidFill>
                <a:latin typeface="Arial"/>
                <a:cs typeface="Arial"/>
              </a:rPr>
              <a:t>garlic</a:t>
            </a:r>
            <a:r>
              <a:rPr sz="2400" b="1" spc="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0" dirty="0">
                <a:latin typeface="Arial"/>
                <a:cs typeface="Arial"/>
              </a:rPr>
              <a:t>This </a:t>
            </a:r>
            <a:r>
              <a:rPr sz="2400" b="1" spc="-90" dirty="0">
                <a:latin typeface="Arial"/>
                <a:cs typeface="Arial"/>
              </a:rPr>
              <a:t>can </a:t>
            </a:r>
            <a:r>
              <a:rPr sz="2400" b="1" spc="-65" dirty="0">
                <a:latin typeface="Arial"/>
                <a:cs typeface="Arial"/>
              </a:rPr>
              <a:t>be </a:t>
            </a:r>
            <a:r>
              <a:rPr sz="2400" b="1" spc="-100" dirty="0">
                <a:latin typeface="Arial"/>
                <a:cs typeface="Arial"/>
              </a:rPr>
              <a:t>also said</a:t>
            </a:r>
            <a:r>
              <a:rPr sz="2400" b="1" spc="229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122555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“there </a:t>
            </a:r>
            <a:r>
              <a:rPr sz="2400" spc="-5" dirty="0">
                <a:latin typeface="Arial"/>
                <a:cs typeface="Arial"/>
              </a:rPr>
              <a:t>does not exists </a:t>
            </a:r>
            <a:r>
              <a:rPr sz="2400" dirty="0">
                <a:latin typeface="Arial"/>
                <a:cs typeface="Arial"/>
              </a:rPr>
              <a:t>someone </a:t>
            </a:r>
            <a:r>
              <a:rPr sz="2400" spc="-5" dirty="0">
                <a:latin typeface="Arial"/>
                <a:cs typeface="Arial"/>
              </a:rPr>
              <a:t>who likes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garlic”</a:t>
            </a:r>
            <a:endParaRPr sz="2400">
              <a:latin typeface="Arial"/>
              <a:cs typeface="Arial"/>
            </a:endParaRPr>
          </a:p>
          <a:p>
            <a:pPr marL="1221740" algn="ctr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C00000"/>
                </a:solidFill>
                <a:latin typeface="Symbol"/>
                <a:cs typeface="Symbol"/>
              </a:rPr>
              <a:t>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sz="2400" b="1" spc="-90" dirty="0">
                <a:solidFill>
                  <a:srgbClr val="C00000"/>
                </a:solidFill>
                <a:latin typeface="Arial"/>
                <a:cs typeface="Arial"/>
              </a:rPr>
              <a:t>x: </a:t>
            </a:r>
            <a:r>
              <a:rPr sz="2400" b="1" spc="-100" dirty="0">
                <a:solidFill>
                  <a:srgbClr val="C00000"/>
                </a:solidFill>
                <a:latin typeface="Arial"/>
                <a:cs typeface="Arial"/>
              </a:rPr>
              <a:t>like 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(x,</a:t>
            </a:r>
            <a:r>
              <a:rPr sz="2400" b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C00000"/>
                </a:solidFill>
                <a:latin typeface="Arial"/>
                <a:cs typeface="Arial"/>
              </a:rPr>
              <a:t>garlic)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574040"/>
            <a:ext cx="749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3. All Romans were either loyal </a:t>
            </a:r>
            <a:r>
              <a:rPr sz="2400" dirty="0">
                <a:solidFill>
                  <a:srgbClr val="000000"/>
                </a:solidFill>
              </a:rPr>
              <a:t>to </a:t>
            </a:r>
            <a:r>
              <a:rPr sz="2400" spc="-5" dirty="0">
                <a:solidFill>
                  <a:srgbClr val="000000"/>
                </a:solidFill>
              </a:rPr>
              <a:t>Caesar or hated</a:t>
            </a:r>
            <a:r>
              <a:rPr sz="2400" spc="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him.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6334" y="1674367"/>
            <a:ext cx="80943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Roman(x)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(x,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Caesar)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hate(x,</a:t>
            </a:r>
            <a:r>
              <a:rPr sz="24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Caesar)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2055"/>
              </a:spcBef>
              <a:buAutoNum type="arabicPeriod" startAt="4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Every one is loyal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someone.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465"/>
              </a:spcBef>
              <a:tabLst>
                <a:tab pos="4584700" algn="l"/>
              </a:tabLst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loyalto(x,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y)	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y: 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x: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loyalto(x,</a:t>
            </a:r>
            <a:r>
              <a:rPr sz="2400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1420"/>
              </a:spcBef>
              <a:buAutoNum type="arabicPeriod" startAt="5"/>
              <a:tabLst>
                <a:tab pos="351790" algn="l"/>
              </a:tabLst>
            </a:pPr>
            <a:r>
              <a:rPr sz="2400" spc="-10" dirty="0">
                <a:latin typeface="Arial"/>
                <a:cs typeface="Arial"/>
              </a:rPr>
              <a:t>People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try to </a:t>
            </a:r>
            <a:r>
              <a:rPr sz="2400" spc="-5" dirty="0">
                <a:latin typeface="Arial"/>
                <a:cs typeface="Arial"/>
              </a:rPr>
              <a:t>assassinate </a:t>
            </a:r>
            <a:r>
              <a:rPr sz="2400" dirty="0">
                <a:latin typeface="Arial"/>
                <a:cs typeface="Arial"/>
              </a:rPr>
              <a:t>rulers they </a:t>
            </a:r>
            <a:r>
              <a:rPr sz="2400" spc="-5" dirty="0">
                <a:latin typeface="Arial"/>
                <a:cs typeface="Arial"/>
              </a:rPr>
              <a:t>are not loyal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1465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person(x)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ruler(y)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tryassassinate(x,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 marL="16846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loyalto(x,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74370" y="516737"/>
            <a:ext cx="461010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6. “All Pompeians were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Romans”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x: Pompeian(x)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Roman(x)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545465" algn="l"/>
              </a:tabLst>
            </a:pPr>
            <a:r>
              <a:rPr sz="2000" dirty="0">
                <a:latin typeface="Arial"/>
                <a:cs typeface="Arial"/>
              </a:rPr>
              <a:t>8.	Marcus tried to </a:t>
            </a:r>
            <a:r>
              <a:rPr sz="2000" spc="-5" dirty="0">
                <a:latin typeface="Arial"/>
                <a:cs typeface="Arial"/>
              </a:rPr>
              <a:t>assassinate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Caesar.</a:t>
            </a:r>
            <a:endParaRPr sz="2000">
              <a:latin typeface="Arial"/>
              <a:cs typeface="Arial"/>
            </a:endParaRPr>
          </a:p>
          <a:p>
            <a:pPr marL="66675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tryassassinate(Marcus,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Caesar)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61976"/>
            <a:ext cx="447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 </a:t>
            </a:r>
            <a:r>
              <a:rPr spc="-5" dirty="0"/>
              <a:t>more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8152"/>
            <a:ext cx="8409940" cy="45294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“all </a:t>
            </a:r>
            <a:r>
              <a:rPr sz="2400" spc="-10" dirty="0">
                <a:latin typeface="Arial"/>
                <a:cs typeface="Arial"/>
              </a:rPr>
              <a:t>indoor </a:t>
            </a:r>
            <a:r>
              <a:rPr sz="2400" spc="-5" dirty="0">
                <a:latin typeface="Arial"/>
                <a:cs typeface="Arial"/>
              </a:rPr>
              <a:t>games 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easy”</a:t>
            </a:r>
            <a:endParaRPr sz="2400">
              <a:latin typeface="Arial"/>
              <a:cs typeface="Arial"/>
            </a:endParaRPr>
          </a:p>
          <a:p>
            <a:pPr marL="23869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x: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indoor_game(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x)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easy(x)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>
                <a:latin typeface="Arial"/>
                <a:cs typeface="Arial"/>
              </a:rPr>
              <a:t>“</a:t>
            </a:r>
            <a:r>
              <a:rPr sz="2400" spc="-5" smtClean="0">
                <a:latin typeface="Arial"/>
                <a:cs typeface="Arial"/>
              </a:rPr>
              <a:t>Ra</a:t>
            </a:r>
            <a:r>
              <a:rPr lang="en-US" sz="2400" spc="-5" dirty="0" err="1" smtClean="0">
                <a:latin typeface="Arial"/>
                <a:cs typeface="Arial"/>
              </a:rPr>
              <a:t>meez</a:t>
            </a:r>
            <a:r>
              <a:rPr sz="2400" spc="-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likes only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cricket”</a:t>
            </a:r>
            <a:endParaRPr sz="2400">
              <a:latin typeface="Arial"/>
              <a:cs typeface="Arial"/>
            </a:endParaRPr>
          </a:p>
          <a:p>
            <a:pPr marL="3211830">
              <a:lnSpc>
                <a:spcPct val="100000"/>
              </a:lnSpc>
              <a:spcBef>
                <a:spcPts val="575"/>
              </a:spcBef>
            </a:pPr>
            <a:r>
              <a:rPr sz="2400" spc="-5" smtClean="0">
                <a:latin typeface="Arial"/>
                <a:cs typeface="Arial"/>
              </a:rPr>
              <a:t>Like(Ra</a:t>
            </a:r>
            <a:r>
              <a:rPr lang="en-US" sz="2400" spc="-5" dirty="0" err="1" smtClean="0">
                <a:latin typeface="Arial"/>
                <a:cs typeface="Arial"/>
              </a:rPr>
              <a:t>meez</a:t>
            </a:r>
            <a:r>
              <a:rPr sz="2400" spc="-5" smtClean="0">
                <a:latin typeface="Arial"/>
                <a:cs typeface="Arial"/>
              </a:rPr>
              <a:t>,</a:t>
            </a:r>
            <a:r>
              <a:rPr sz="2400" spc="3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Cricket)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Any person </a:t>
            </a:r>
            <a:r>
              <a:rPr sz="2400" spc="-5" dirty="0">
                <a:latin typeface="Arial"/>
                <a:cs typeface="Arial"/>
              </a:rPr>
              <a:t>who is </a:t>
            </a:r>
            <a:r>
              <a:rPr sz="2400" dirty="0">
                <a:latin typeface="Arial"/>
                <a:cs typeface="Arial"/>
              </a:rPr>
              <a:t>respected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every person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king”</a:t>
            </a:r>
            <a:endParaRPr sz="24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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x: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y: { </a:t>
            </a:r>
            <a:r>
              <a:rPr sz="2400" spc="-5" dirty="0">
                <a:latin typeface="Arial"/>
                <a:cs typeface="Arial"/>
              </a:rPr>
              <a:t>person(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person(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respects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king(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Semantic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r>
              <a:rPr lang="en-US" sz="2300" dirty="0" smtClean="0">
                <a:ea typeface="ＭＳ Ｐゴシック" pitchFamily="-108" charset="-128"/>
              </a:rPr>
              <a:t>A semantic network is a simple representation scheme that uses a graph of labeled nodes and labeled, directed arcs to encode knowledge.</a:t>
            </a:r>
          </a:p>
          <a:p>
            <a:pPr lvl="1"/>
            <a:r>
              <a:rPr lang="en-US" sz="2300" dirty="0" smtClean="0">
                <a:ea typeface="ＭＳ Ｐゴシック" pitchFamily="-108" charset="-128"/>
              </a:rPr>
              <a:t>Usually used to represent static, taxonomic, concept dictionaries</a:t>
            </a:r>
          </a:p>
          <a:p>
            <a:r>
              <a:rPr lang="en-US" sz="2300" dirty="0" smtClean="0">
                <a:ea typeface="ＭＳ Ｐゴシック" pitchFamily="-108" charset="-128"/>
              </a:rPr>
              <a:t>Semantic networks are typically used with a special set of accessing procedures that perform “reasoning”</a:t>
            </a:r>
          </a:p>
          <a:p>
            <a:pPr lvl="1"/>
            <a:r>
              <a:rPr lang="en-US" sz="2300" dirty="0" smtClean="0">
                <a:ea typeface="ＭＳ Ｐゴシック" pitchFamily="-108" charset="-128"/>
              </a:rPr>
              <a:t>e.g., inheritance of values and relationships</a:t>
            </a:r>
          </a:p>
          <a:p>
            <a:r>
              <a:rPr lang="en-US" sz="2300" dirty="0" smtClean="0">
                <a:ea typeface="ＭＳ Ｐゴシック" pitchFamily="-108" charset="-128"/>
              </a:rPr>
              <a:t>The </a:t>
            </a:r>
            <a:r>
              <a:rPr lang="en-US" sz="2300" b="1" dirty="0" smtClean="0">
                <a:ea typeface="ＭＳ Ｐゴシック" pitchFamily="-108" charset="-128"/>
              </a:rPr>
              <a:t>graphical depiction </a:t>
            </a:r>
            <a:r>
              <a:rPr lang="en-US" sz="2300" dirty="0" smtClean="0">
                <a:ea typeface="ＭＳ Ｐゴシック" pitchFamily="-108" charset="-128"/>
              </a:rPr>
              <a:t>associated with a semantic network is a significant reason for their popularity.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Nodes and Arcs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08" charset="-128"/>
              </a:rPr>
              <a:t>Arcs define binary relationships that hold between objects denoted by the nodes.</a:t>
            </a: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4267200" y="3200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600200" y="3200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6934200" y="3200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267200" y="33528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john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7086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1600200" y="3276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Sue</a:t>
            </a: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4953000" y="3505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flipH="1">
            <a:off x="22860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1143000" y="41148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age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2895600" y="29718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mother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5943600" y="4191000"/>
            <a:ext cx="27305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mother(john,sue)</a:t>
            </a:r>
          </a:p>
          <a:p>
            <a:r>
              <a:rPr lang="en-US" sz="2800">
                <a:solidFill>
                  <a:srgbClr val="FF0000"/>
                </a:solidFill>
              </a:rPr>
              <a:t>age(john,5)</a:t>
            </a:r>
          </a:p>
          <a:p>
            <a:r>
              <a:rPr lang="en-US" sz="2800">
                <a:solidFill>
                  <a:srgbClr val="FF0000"/>
                </a:solidFill>
              </a:rPr>
              <a:t>wife(sue,max)</a:t>
            </a:r>
          </a:p>
          <a:p>
            <a:r>
              <a:rPr lang="en-US" sz="2800">
                <a:solidFill>
                  <a:srgbClr val="FF0000"/>
                </a:solidFill>
              </a:rPr>
              <a:t>age(max,34)</a:t>
            </a:r>
          </a:p>
          <a:p>
            <a:r>
              <a:rPr lang="en-US" sz="28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1600200" y="4953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1905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5638800" y="29718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age</a:t>
            </a:r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>
            <a:off x="4191000" y="48768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>
            <a:off x="4572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4724400" y="41910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father</a:t>
            </a:r>
          </a:p>
        </p:txBody>
      </p:sp>
      <p:sp>
        <p:nvSpPr>
          <p:cNvPr id="23573" name="Text Box 24"/>
          <p:cNvSpPr txBox="1">
            <a:spLocks noChangeArrowheads="1"/>
          </p:cNvSpPr>
          <p:nvPr/>
        </p:nvSpPr>
        <p:spPr bwMode="auto">
          <a:xfrm>
            <a:off x="4191000" y="50292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3574" name="Line 25"/>
          <p:cNvSpPr>
            <a:spLocks noChangeShapeType="1"/>
          </p:cNvSpPr>
          <p:nvPr/>
        </p:nvSpPr>
        <p:spPr bwMode="auto">
          <a:xfrm flipH="1" flipV="1">
            <a:off x="2209800" y="3733800"/>
            <a:ext cx="2057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6"/>
          <p:cNvSpPr>
            <a:spLocks noChangeShapeType="1"/>
          </p:cNvSpPr>
          <p:nvPr/>
        </p:nvSpPr>
        <p:spPr bwMode="auto">
          <a:xfrm>
            <a:off x="2133600" y="3886200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Text Box 27"/>
          <p:cNvSpPr txBox="1">
            <a:spLocks noChangeArrowheads="1"/>
          </p:cNvSpPr>
          <p:nvPr/>
        </p:nvSpPr>
        <p:spPr bwMode="auto">
          <a:xfrm rot="2129358">
            <a:off x="3200400" y="40386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wife</a:t>
            </a:r>
          </a:p>
        </p:txBody>
      </p:sp>
      <p:sp>
        <p:nvSpPr>
          <p:cNvPr id="23577" name="Text Box 28"/>
          <p:cNvSpPr txBox="1">
            <a:spLocks noChangeArrowheads="1"/>
          </p:cNvSpPr>
          <p:nvPr/>
        </p:nvSpPr>
        <p:spPr bwMode="auto">
          <a:xfrm rot="1779665">
            <a:off x="2438400" y="44958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husband</a:t>
            </a:r>
          </a:p>
        </p:txBody>
      </p:sp>
      <p:sp>
        <p:nvSpPr>
          <p:cNvPr id="23578" name="Line 29"/>
          <p:cNvSpPr>
            <a:spLocks noChangeShapeType="1"/>
          </p:cNvSpPr>
          <p:nvPr/>
        </p:nvSpPr>
        <p:spPr bwMode="auto">
          <a:xfrm flipH="1" flipV="1">
            <a:off x="2362200" y="5257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3124200" y="51816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Semantic Networks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19600" cy="5334000"/>
          </a:xfrm>
        </p:spPr>
        <p:txBody>
          <a:bodyPr/>
          <a:lstStyle/>
          <a:p>
            <a:r>
              <a:rPr lang="en-US" sz="2600" smtClean="0">
                <a:ea typeface="ＭＳ Ｐゴシック" pitchFamily="-108" charset="-128"/>
              </a:rPr>
              <a:t>The ISA (is-a) or AKO (a-kind-of) relation is often used to link instances to classes, classes to superclasses</a:t>
            </a:r>
          </a:p>
          <a:p>
            <a:r>
              <a:rPr lang="en-US" sz="2600" smtClean="0">
                <a:ea typeface="ＭＳ Ｐゴシック" pitchFamily="-108" charset="-128"/>
              </a:rPr>
              <a:t>Some links (e.g. hasPart) are inherited along ISA paths.</a:t>
            </a:r>
          </a:p>
          <a:p>
            <a:r>
              <a:rPr lang="en-US" sz="2600" smtClean="0">
                <a:ea typeface="ＭＳ Ｐゴシック" pitchFamily="-108" charset="-128"/>
              </a:rPr>
              <a:t>The </a:t>
            </a:r>
            <a:r>
              <a:rPr lang="en-US" sz="2600" i="1" smtClean="0">
                <a:ea typeface="ＭＳ Ｐゴシック" pitchFamily="-108" charset="-128"/>
              </a:rPr>
              <a:t>semantics</a:t>
            </a:r>
            <a:r>
              <a:rPr lang="en-US" sz="2600" smtClean="0">
                <a:ea typeface="ＭＳ Ｐゴシック" pitchFamily="-108" charset="-128"/>
              </a:rPr>
              <a:t> of a semantic net can be relatively informal or very formal</a:t>
            </a:r>
          </a:p>
          <a:p>
            <a:pPr lvl="1"/>
            <a:r>
              <a:rPr lang="en-US" sz="2600" smtClean="0">
                <a:ea typeface="ＭＳ Ｐゴシック" pitchFamily="-108" charset="-128"/>
              </a:rPr>
              <a:t>often defined at the implementation level</a:t>
            </a:r>
            <a:endParaRPr lang="en-US" sz="2200" smtClean="0">
              <a:ea typeface="ＭＳ Ｐゴシック" pitchFamily="-108" charset="-128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81600" y="1828800"/>
            <a:ext cx="3908425" cy="4724400"/>
            <a:chOff x="3264" y="1152"/>
            <a:chExt cx="2462" cy="2976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3984" y="1152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032" y="1920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4032" y="2688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3360" y="3408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656" y="3408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4224" y="158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4224" y="23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3744" y="3072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4272" y="163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isa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4272" y="23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isa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560" y="302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isa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600" y="302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isa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4512" y="2736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Robin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3504" y="2016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Bird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264" y="1200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Animal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4704" y="3840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Red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3312" y="3840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Rusty</a:t>
              </a: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512" y="21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5232" y="1920"/>
              <a:ext cx="432" cy="432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4464" y="1872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hasPart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184" y="2400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Individuals and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34290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smtClean="0">
                <a:ea typeface="ＭＳ Ｐゴシック" pitchFamily="-108" charset="-128"/>
              </a:rPr>
              <a:t>Many semantic networks distinguish</a:t>
            </a:r>
          </a:p>
          <a:p>
            <a:r>
              <a:rPr lang="en-US" sz="2700" smtClean="0">
                <a:ea typeface="ＭＳ Ｐゴシック" pitchFamily="-108" charset="-128"/>
              </a:rPr>
              <a:t>nodes representing individuals and those representing classes</a:t>
            </a:r>
          </a:p>
          <a:p>
            <a:r>
              <a:rPr lang="en-US" sz="2700" smtClean="0">
                <a:ea typeface="ＭＳ Ｐゴシック" pitchFamily="-108" charset="-128"/>
              </a:rPr>
              <a:t>the “subclass” relation from the “instance-of” relation</a:t>
            </a: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5943600" y="1905000"/>
            <a:ext cx="685800" cy="6858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6019800" y="3124200"/>
            <a:ext cx="685800" cy="6858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6019800" y="4343400"/>
            <a:ext cx="685800" cy="6858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4953000" y="5486400"/>
            <a:ext cx="685800" cy="685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7010400" y="5486400"/>
            <a:ext cx="685800" cy="685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V="1">
            <a:off x="6324600" y="2590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V="1">
            <a:off x="6324600" y="3810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5562600" y="49530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 flipV="1">
            <a:off x="6629400" y="49530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5181600" y="25908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subclass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6400800" y="38100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subclass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6858000" y="48768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instance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572000" y="48768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instance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781800" y="44196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Robin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81600" y="3276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Bird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4800600" y="1981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Animal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7086600" y="6172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4876800" y="6172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Rusty</a:t>
            </a:r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6781800" y="3505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4"/>
          <p:cNvSpPr>
            <a:spLocks noChangeArrowheads="1"/>
          </p:cNvSpPr>
          <p:nvPr/>
        </p:nvSpPr>
        <p:spPr bwMode="auto">
          <a:xfrm>
            <a:off x="7924800" y="3124200"/>
            <a:ext cx="685800" cy="6858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6705600" y="3048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hasPart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7848600" y="38862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Wing</a:t>
            </a:r>
          </a:p>
        </p:txBody>
      </p:sp>
      <p:sp>
        <p:nvSpPr>
          <p:cNvPr id="31770" name="Oval 27"/>
          <p:cNvSpPr>
            <a:spLocks noChangeArrowheads="1"/>
          </p:cNvSpPr>
          <p:nvPr/>
        </p:nvSpPr>
        <p:spPr bwMode="auto">
          <a:xfrm>
            <a:off x="7543800" y="1676400"/>
            <a:ext cx="685800" cy="6858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 flipV="1">
            <a:off x="6629400" y="2286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7162800" y="25146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instance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7696200" y="1295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From Semantic Nets to Frames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877985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08" charset="-128"/>
              </a:rPr>
              <a:t>Semantic networks morphed into Frame</a:t>
            </a:r>
          </a:p>
          <a:p>
            <a:r>
              <a:rPr lang="en-US" sz="2800" dirty="0" smtClean="0">
                <a:ea typeface="ＭＳ Ｐゴシック" pitchFamily="-108" charset="-128"/>
              </a:rPr>
              <a:t>A frame is a lot like the notion of an object in OOP, but has more meta-data</a:t>
            </a:r>
          </a:p>
          <a:p>
            <a:r>
              <a:rPr lang="en-US" sz="2800" dirty="0" smtClean="0">
                <a:ea typeface="ＭＳ Ｐゴシック" pitchFamily="-108" charset="-128"/>
              </a:rPr>
              <a:t>A </a:t>
            </a:r>
            <a:r>
              <a:rPr lang="en-US" sz="2800" b="1" dirty="0" smtClean="0">
                <a:ea typeface="ＭＳ Ｐゴシック" pitchFamily="-108" charset="-128"/>
              </a:rPr>
              <a:t>frame</a:t>
            </a:r>
            <a:r>
              <a:rPr lang="en-US" sz="2800" dirty="0" smtClean="0">
                <a:ea typeface="ＭＳ Ｐゴシック" pitchFamily="-108" charset="-128"/>
              </a:rPr>
              <a:t> has a set of </a:t>
            </a:r>
            <a:r>
              <a:rPr lang="en-US" sz="2800" b="1" dirty="0" smtClean="0">
                <a:ea typeface="ＭＳ Ｐゴシック" pitchFamily="-108" charset="-128"/>
              </a:rPr>
              <a:t>slots</a:t>
            </a:r>
            <a:endParaRPr lang="en-US" sz="2800" dirty="0" smtClean="0">
              <a:ea typeface="ＭＳ Ｐゴシック" pitchFamily="-108" charset="-128"/>
            </a:endParaRPr>
          </a:p>
          <a:p>
            <a:r>
              <a:rPr lang="en-US" sz="2800" dirty="0" smtClean="0">
                <a:ea typeface="ＭＳ Ｐゴシック" pitchFamily="-108" charset="-128"/>
              </a:rPr>
              <a:t>A </a:t>
            </a:r>
            <a:r>
              <a:rPr lang="en-US" sz="2800" b="1" dirty="0" smtClean="0">
                <a:ea typeface="ＭＳ Ｐゴシック" pitchFamily="-108" charset="-128"/>
              </a:rPr>
              <a:t>slot</a:t>
            </a:r>
            <a:r>
              <a:rPr lang="en-US" sz="2800" dirty="0" smtClean="0">
                <a:ea typeface="ＭＳ Ｐゴシック" pitchFamily="-108" charset="-128"/>
              </a:rPr>
              <a:t> represents a relation to another frame (or value)</a:t>
            </a:r>
          </a:p>
          <a:p>
            <a:r>
              <a:rPr lang="en-US" sz="2800" dirty="0" smtClean="0">
                <a:ea typeface="ＭＳ Ｐゴシック" pitchFamily="-108" charset="-128"/>
              </a:rPr>
              <a:t>A slot has one or more </a:t>
            </a:r>
            <a:r>
              <a:rPr lang="en-US" sz="2800" b="1" dirty="0" smtClean="0">
                <a:ea typeface="ＭＳ Ｐゴシック" pitchFamily="-108" charset="-128"/>
              </a:rPr>
              <a:t>facets</a:t>
            </a:r>
          </a:p>
          <a:p>
            <a:r>
              <a:rPr lang="en-US" sz="2800" dirty="0" smtClean="0">
                <a:ea typeface="ＭＳ Ｐゴシック" pitchFamily="-108" charset="-128"/>
              </a:rPr>
              <a:t>A </a:t>
            </a:r>
            <a:r>
              <a:rPr lang="en-US" sz="2800" b="1" dirty="0" smtClean="0">
                <a:ea typeface="ＭＳ Ｐゴシック" pitchFamily="-108" charset="-128"/>
              </a:rPr>
              <a:t>facet</a:t>
            </a:r>
            <a:r>
              <a:rPr lang="en-US" sz="2800" dirty="0" smtClean="0">
                <a:ea typeface="ＭＳ Ｐゴシック" pitchFamily="-108" charset="-128"/>
              </a:rPr>
              <a:t> represents some aspect of the relation</a:t>
            </a:r>
          </a:p>
          <a:p>
            <a:endParaRPr lang="en-US" sz="2800" dirty="0" smtClean="0">
              <a:ea typeface="ＭＳ Ｐゴシック" pitchFamily="-108" charset="-128"/>
            </a:endParaRPr>
          </a:p>
          <a:p>
            <a:endParaRPr lang="en-US" sz="2800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745" y="627501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441" y="874521"/>
            <a:ext cx="5895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 and</a:t>
            </a:r>
            <a:r>
              <a:rPr spc="-60" dirty="0"/>
              <a:t> </a:t>
            </a:r>
            <a:r>
              <a:rPr dirty="0"/>
              <a:t>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1060450" y="2051050"/>
            <a:ext cx="1993900" cy="1963420"/>
          </a:xfrm>
          <a:custGeom>
            <a:avLst/>
            <a:gdLst/>
            <a:ahLst/>
            <a:cxnLst/>
            <a:rect l="l" t="t" r="r" b="b"/>
            <a:pathLst>
              <a:path w="1993900" h="1963420">
                <a:moveTo>
                  <a:pt x="254000" y="0"/>
                </a:moveTo>
                <a:lnTo>
                  <a:pt x="254000" y="1963420"/>
                </a:lnTo>
              </a:path>
              <a:path w="1993900" h="1963420">
                <a:moveTo>
                  <a:pt x="501650" y="0"/>
                </a:moveTo>
                <a:lnTo>
                  <a:pt x="501650" y="1963420"/>
                </a:lnTo>
              </a:path>
              <a:path w="1993900" h="1963420">
                <a:moveTo>
                  <a:pt x="749300" y="0"/>
                </a:moveTo>
                <a:lnTo>
                  <a:pt x="749300" y="1963420"/>
                </a:lnTo>
              </a:path>
              <a:path w="1993900" h="1963420">
                <a:moveTo>
                  <a:pt x="996950" y="0"/>
                </a:moveTo>
                <a:lnTo>
                  <a:pt x="996950" y="1963420"/>
                </a:lnTo>
              </a:path>
              <a:path w="1993900" h="1963420">
                <a:moveTo>
                  <a:pt x="1244600" y="0"/>
                </a:moveTo>
                <a:lnTo>
                  <a:pt x="1244600" y="1963420"/>
                </a:lnTo>
              </a:path>
              <a:path w="1993900" h="1963420">
                <a:moveTo>
                  <a:pt x="1492250" y="0"/>
                </a:moveTo>
                <a:lnTo>
                  <a:pt x="1492250" y="1963420"/>
                </a:lnTo>
              </a:path>
              <a:path w="1993900" h="1963420">
                <a:moveTo>
                  <a:pt x="1739900" y="0"/>
                </a:moveTo>
                <a:lnTo>
                  <a:pt x="1739900" y="1963420"/>
                </a:lnTo>
              </a:path>
              <a:path w="1993900" h="1963420">
                <a:moveTo>
                  <a:pt x="0" y="250189"/>
                </a:moveTo>
                <a:lnTo>
                  <a:pt x="1993900" y="250189"/>
                </a:lnTo>
              </a:path>
              <a:path w="1993900" h="1963420">
                <a:moveTo>
                  <a:pt x="0" y="494029"/>
                </a:moveTo>
                <a:lnTo>
                  <a:pt x="1993900" y="494029"/>
                </a:lnTo>
              </a:path>
              <a:path w="1993900" h="1963420">
                <a:moveTo>
                  <a:pt x="0" y="737870"/>
                </a:moveTo>
                <a:lnTo>
                  <a:pt x="1993900" y="737870"/>
                </a:lnTo>
              </a:path>
              <a:path w="1993900" h="1963420">
                <a:moveTo>
                  <a:pt x="0" y="981710"/>
                </a:moveTo>
                <a:lnTo>
                  <a:pt x="1993900" y="981710"/>
                </a:lnTo>
              </a:path>
              <a:path w="1993900" h="1963420">
                <a:moveTo>
                  <a:pt x="0" y="1225550"/>
                </a:moveTo>
                <a:lnTo>
                  <a:pt x="1993900" y="1225550"/>
                </a:lnTo>
              </a:path>
              <a:path w="1993900" h="1963420">
                <a:moveTo>
                  <a:pt x="0" y="1469389"/>
                </a:moveTo>
                <a:lnTo>
                  <a:pt x="1993900" y="1469389"/>
                </a:lnTo>
              </a:path>
              <a:path w="1993900" h="1963420">
                <a:moveTo>
                  <a:pt x="0" y="1713230"/>
                </a:moveTo>
                <a:lnTo>
                  <a:pt x="1993900" y="1713230"/>
                </a:lnTo>
              </a:path>
              <a:path w="1993900" h="1963420">
                <a:moveTo>
                  <a:pt x="6350" y="243839"/>
                </a:moveTo>
                <a:lnTo>
                  <a:pt x="6350" y="1963420"/>
                </a:lnTo>
              </a:path>
              <a:path w="1993900" h="1963420">
                <a:moveTo>
                  <a:pt x="1987550" y="0"/>
                </a:moveTo>
                <a:lnTo>
                  <a:pt x="1987550" y="1719580"/>
                </a:lnTo>
              </a:path>
              <a:path w="1993900" h="1963420">
                <a:moveTo>
                  <a:pt x="247650" y="6350"/>
                </a:moveTo>
                <a:lnTo>
                  <a:pt x="1993900" y="6350"/>
                </a:lnTo>
              </a:path>
              <a:path w="1993900" h="1963420">
                <a:moveTo>
                  <a:pt x="0" y="1957070"/>
                </a:moveTo>
                <a:lnTo>
                  <a:pt x="1746250" y="1957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75050" y="2051050"/>
            <a:ext cx="1993900" cy="1963420"/>
            <a:chOff x="3575050" y="2051050"/>
            <a:chExt cx="1993900" cy="1963420"/>
          </a:xfrm>
        </p:grpSpPr>
        <p:sp>
          <p:nvSpPr>
            <p:cNvPr id="6" name="object 6"/>
            <p:cNvSpPr/>
            <p:nvPr/>
          </p:nvSpPr>
          <p:spPr>
            <a:xfrm>
              <a:off x="3581400" y="2057399"/>
              <a:ext cx="1981200" cy="1950720"/>
            </a:xfrm>
            <a:custGeom>
              <a:avLst/>
              <a:gdLst/>
              <a:ahLst/>
              <a:cxnLst/>
              <a:rect l="l" t="t" r="r" b="b"/>
              <a:pathLst>
                <a:path w="1981200" h="1950720">
                  <a:moveTo>
                    <a:pt x="247650" y="1463040"/>
                  </a:moveTo>
                  <a:lnTo>
                    <a:pt x="0" y="1463040"/>
                  </a:lnTo>
                  <a:lnTo>
                    <a:pt x="0" y="1706880"/>
                  </a:lnTo>
                  <a:lnTo>
                    <a:pt x="247650" y="1706880"/>
                  </a:lnTo>
                  <a:lnTo>
                    <a:pt x="247650" y="1463040"/>
                  </a:lnTo>
                  <a:close/>
                </a:path>
                <a:path w="1981200" h="1950720">
                  <a:moveTo>
                    <a:pt x="247650" y="975360"/>
                  </a:moveTo>
                  <a:lnTo>
                    <a:pt x="0" y="975360"/>
                  </a:lnTo>
                  <a:lnTo>
                    <a:pt x="0" y="1219200"/>
                  </a:lnTo>
                  <a:lnTo>
                    <a:pt x="247650" y="1219200"/>
                  </a:lnTo>
                  <a:lnTo>
                    <a:pt x="247650" y="975360"/>
                  </a:lnTo>
                  <a:close/>
                </a:path>
                <a:path w="1981200" h="1950720">
                  <a:moveTo>
                    <a:pt x="247650" y="487692"/>
                  </a:moveTo>
                  <a:lnTo>
                    <a:pt x="0" y="487692"/>
                  </a:lnTo>
                  <a:lnTo>
                    <a:pt x="0" y="731520"/>
                  </a:lnTo>
                  <a:lnTo>
                    <a:pt x="247650" y="731520"/>
                  </a:lnTo>
                  <a:lnTo>
                    <a:pt x="247650" y="487692"/>
                  </a:lnTo>
                  <a:close/>
                </a:path>
                <a:path w="1981200" h="1950720">
                  <a:moveTo>
                    <a:pt x="495300" y="1706880"/>
                  </a:moveTo>
                  <a:lnTo>
                    <a:pt x="247650" y="1706880"/>
                  </a:lnTo>
                  <a:lnTo>
                    <a:pt x="247650" y="1950720"/>
                  </a:lnTo>
                  <a:lnTo>
                    <a:pt x="495300" y="1950720"/>
                  </a:lnTo>
                  <a:lnTo>
                    <a:pt x="495300" y="1706880"/>
                  </a:lnTo>
                  <a:close/>
                </a:path>
                <a:path w="1981200" h="1950720">
                  <a:moveTo>
                    <a:pt x="495300" y="1219200"/>
                  </a:moveTo>
                  <a:lnTo>
                    <a:pt x="247650" y="1219200"/>
                  </a:lnTo>
                  <a:lnTo>
                    <a:pt x="247650" y="1463040"/>
                  </a:lnTo>
                  <a:lnTo>
                    <a:pt x="495300" y="1463040"/>
                  </a:lnTo>
                  <a:lnTo>
                    <a:pt x="495300" y="1219200"/>
                  </a:lnTo>
                  <a:close/>
                </a:path>
                <a:path w="1981200" h="1950720">
                  <a:moveTo>
                    <a:pt x="495300" y="731520"/>
                  </a:moveTo>
                  <a:lnTo>
                    <a:pt x="247650" y="731520"/>
                  </a:lnTo>
                  <a:lnTo>
                    <a:pt x="247650" y="975360"/>
                  </a:lnTo>
                  <a:lnTo>
                    <a:pt x="495300" y="975360"/>
                  </a:lnTo>
                  <a:lnTo>
                    <a:pt x="495300" y="731520"/>
                  </a:lnTo>
                  <a:close/>
                </a:path>
                <a:path w="1981200" h="1950720">
                  <a:moveTo>
                    <a:pt x="495300" y="243840"/>
                  </a:moveTo>
                  <a:lnTo>
                    <a:pt x="247650" y="243840"/>
                  </a:lnTo>
                  <a:lnTo>
                    <a:pt x="247650" y="487680"/>
                  </a:lnTo>
                  <a:lnTo>
                    <a:pt x="495300" y="487680"/>
                  </a:lnTo>
                  <a:lnTo>
                    <a:pt x="495300" y="243840"/>
                  </a:lnTo>
                  <a:close/>
                </a:path>
                <a:path w="1981200" h="1950720">
                  <a:moveTo>
                    <a:pt x="742950" y="1463040"/>
                  </a:moveTo>
                  <a:lnTo>
                    <a:pt x="495300" y="1463040"/>
                  </a:lnTo>
                  <a:lnTo>
                    <a:pt x="495300" y="1706880"/>
                  </a:lnTo>
                  <a:lnTo>
                    <a:pt x="742950" y="1706880"/>
                  </a:lnTo>
                  <a:lnTo>
                    <a:pt x="742950" y="1463040"/>
                  </a:lnTo>
                  <a:close/>
                </a:path>
                <a:path w="1981200" h="1950720">
                  <a:moveTo>
                    <a:pt x="742950" y="975360"/>
                  </a:moveTo>
                  <a:lnTo>
                    <a:pt x="495300" y="975360"/>
                  </a:lnTo>
                  <a:lnTo>
                    <a:pt x="495300" y="1219200"/>
                  </a:lnTo>
                  <a:lnTo>
                    <a:pt x="742950" y="1219200"/>
                  </a:lnTo>
                  <a:lnTo>
                    <a:pt x="742950" y="975360"/>
                  </a:lnTo>
                  <a:close/>
                </a:path>
                <a:path w="1981200" h="1950720">
                  <a:moveTo>
                    <a:pt x="742950" y="487692"/>
                  </a:moveTo>
                  <a:lnTo>
                    <a:pt x="495300" y="487692"/>
                  </a:lnTo>
                  <a:lnTo>
                    <a:pt x="495300" y="731520"/>
                  </a:lnTo>
                  <a:lnTo>
                    <a:pt x="742950" y="731520"/>
                  </a:lnTo>
                  <a:lnTo>
                    <a:pt x="742950" y="487692"/>
                  </a:lnTo>
                  <a:close/>
                </a:path>
                <a:path w="1981200" h="1950720">
                  <a:moveTo>
                    <a:pt x="742950" y="0"/>
                  </a:moveTo>
                  <a:lnTo>
                    <a:pt x="495300" y="0"/>
                  </a:lnTo>
                  <a:lnTo>
                    <a:pt x="495300" y="243840"/>
                  </a:lnTo>
                  <a:lnTo>
                    <a:pt x="742950" y="243840"/>
                  </a:lnTo>
                  <a:lnTo>
                    <a:pt x="742950" y="0"/>
                  </a:lnTo>
                  <a:close/>
                </a:path>
                <a:path w="1981200" h="1950720">
                  <a:moveTo>
                    <a:pt x="990600" y="1706880"/>
                  </a:moveTo>
                  <a:lnTo>
                    <a:pt x="742950" y="1706880"/>
                  </a:lnTo>
                  <a:lnTo>
                    <a:pt x="742950" y="1950720"/>
                  </a:lnTo>
                  <a:lnTo>
                    <a:pt x="990600" y="1950720"/>
                  </a:lnTo>
                  <a:lnTo>
                    <a:pt x="990600" y="1706880"/>
                  </a:lnTo>
                  <a:close/>
                </a:path>
                <a:path w="1981200" h="1950720">
                  <a:moveTo>
                    <a:pt x="990600" y="1219200"/>
                  </a:moveTo>
                  <a:lnTo>
                    <a:pt x="742950" y="1219200"/>
                  </a:lnTo>
                  <a:lnTo>
                    <a:pt x="742950" y="1463040"/>
                  </a:lnTo>
                  <a:lnTo>
                    <a:pt x="990600" y="1463040"/>
                  </a:lnTo>
                  <a:lnTo>
                    <a:pt x="990600" y="1219200"/>
                  </a:lnTo>
                  <a:close/>
                </a:path>
                <a:path w="1981200" h="1950720">
                  <a:moveTo>
                    <a:pt x="990600" y="731520"/>
                  </a:moveTo>
                  <a:lnTo>
                    <a:pt x="742950" y="731520"/>
                  </a:lnTo>
                  <a:lnTo>
                    <a:pt x="742950" y="975360"/>
                  </a:lnTo>
                  <a:lnTo>
                    <a:pt x="990600" y="975360"/>
                  </a:lnTo>
                  <a:lnTo>
                    <a:pt x="990600" y="731520"/>
                  </a:lnTo>
                  <a:close/>
                </a:path>
                <a:path w="1981200" h="1950720">
                  <a:moveTo>
                    <a:pt x="990600" y="243840"/>
                  </a:moveTo>
                  <a:lnTo>
                    <a:pt x="742950" y="243840"/>
                  </a:lnTo>
                  <a:lnTo>
                    <a:pt x="742950" y="487680"/>
                  </a:lnTo>
                  <a:lnTo>
                    <a:pt x="990600" y="487680"/>
                  </a:lnTo>
                  <a:lnTo>
                    <a:pt x="990600" y="243840"/>
                  </a:lnTo>
                  <a:close/>
                </a:path>
                <a:path w="1981200" h="1950720">
                  <a:moveTo>
                    <a:pt x="1238250" y="1463040"/>
                  </a:moveTo>
                  <a:lnTo>
                    <a:pt x="990600" y="1463040"/>
                  </a:lnTo>
                  <a:lnTo>
                    <a:pt x="990600" y="1706880"/>
                  </a:lnTo>
                  <a:lnTo>
                    <a:pt x="1238250" y="1706880"/>
                  </a:lnTo>
                  <a:lnTo>
                    <a:pt x="1238250" y="1463040"/>
                  </a:lnTo>
                  <a:close/>
                </a:path>
                <a:path w="1981200" h="1950720">
                  <a:moveTo>
                    <a:pt x="1238250" y="975360"/>
                  </a:moveTo>
                  <a:lnTo>
                    <a:pt x="990600" y="975360"/>
                  </a:lnTo>
                  <a:lnTo>
                    <a:pt x="990600" y="1219200"/>
                  </a:lnTo>
                  <a:lnTo>
                    <a:pt x="1238250" y="1219200"/>
                  </a:lnTo>
                  <a:lnTo>
                    <a:pt x="1238250" y="975360"/>
                  </a:lnTo>
                  <a:close/>
                </a:path>
                <a:path w="1981200" h="1950720">
                  <a:moveTo>
                    <a:pt x="1238250" y="487692"/>
                  </a:moveTo>
                  <a:lnTo>
                    <a:pt x="990600" y="487692"/>
                  </a:lnTo>
                  <a:lnTo>
                    <a:pt x="990600" y="731520"/>
                  </a:lnTo>
                  <a:lnTo>
                    <a:pt x="1238250" y="731520"/>
                  </a:lnTo>
                  <a:lnTo>
                    <a:pt x="1238250" y="487692"/>
                  </a:lnTo>
                  <a:close/>
                </a:path>
                <a:path w="1981200" h="1950720">
                  <a:moveTo>
                    <a:pt x="1238250" y="0"/>
                  </a:moveTo>
                  <a:lnTo>
                    <a:pt x="990600" y="0"/>
                  </a:lnTo>
                  <a:lnTo>
                    <a:pt x="990600" y="243840"/>
                  </a:lnTo>
                  <a:lnTo>
                    <a:pt x="1238250" y="243840"/>
                  </a:lnTo>
                  <a:lnTo>
                    <a:pt x="1238250" y="0"/>
                  </a:lnTo>
                  <a:close/>
                </a:path>
                <a:path w="1981200" h="1950720">
                  <a:moveTo>
                    <a:pt x="1485900" y="1706880"/>
                  </a:moveTo>
                  <a:lnTo>
                    <a:pt x="1238250" y="1706880"/>
                  </a:lnTo>
                  <a:lnTo>
                    <a:pt x="1238250" y="1950720"/>
                  </a:lnTo>
                  <a:lnTo>
                    <a:pt x="1485900" y="1950720"/>
                  </a:lnTo>
                  <a:lnTo>
                    <a:pt x="1485900" y="1706880"/>
                  </a:lnTo>
                  <a:close/>
                </a:path>
                <a:path w="1981200" h="1950720">
                  <a:moveTo>
                    <a:pt x="1485900" y="1219200"/>
                  </a:moveTo>
                  <a:lnTo>
                    <a:pt x="1238250" y="1219200"/>
                  </a:lnTo>
                  <a:lnTo>
                    <a:pt x="1238250" y="1463040"/>
                  </a:lnTo>
                  <a:lnTo>
                    <a:pt x="1485900" y="1463040"/>
                  </a:lnTo>
                  <a:lnTo>
                    <a:pt x="1485900" y="1219200"/>
                  </a:lnTo>
                  <a:close/>
                </a:path>
                <a:path w="1981200" h="1950720">
                  <a:moveTo>
                    <a:pt x="1485900" y="731520"/>
                  </a:moveTo>
                  <a:lnTo>
                    <a:pt x="1238250" y="731520"/>
                  </a:lnTo>
                  <a:lnTo>
                    <a:pt x="1238250" y="975360"/>
                  </a:lnTo>
                  <a:lnTo>
                    <a:pt x="1485900" y="975360"/>
                  </a:lnTo>
                  <a:lnTo>
                    <a:pt x="1485900" y="731520"/>
                  </a:lnTo>
                  <a:close/>
                </a:path>
                <a:path w="1981200" h="1950720">
                  <a:moveTo>
                    <a:pt x="1485900" y="243840"/>
                  </a:moveTo>
                  <a:lnTo>
                    <a:pt x="1238250" y="243840"/>
                  </a:lnTo>
                  <a:lnTo>
                    <a:pt x="1238250" y="487680"/>
                  </a:lnTo>
                  <a:lnTo>
                    <a:pt x="1485900" y="487680"/>
                  </a:lnTo>
                  <a:lnTo>
                    <a:pt x="1485900" y="243840"/>
                  </a:lnTo>
                  <a:close/>
                </a:path>
                <a:path w="1981200" h="1950720">
                  <a:moveTo>
                    <a:pt x="1733550" y="1463040"/>
                  </a:moveTo>
                  <a:lnTo>
                    <a:pt x="1485900" y="1463040"/>
                  </a:lnTo>
                  <a:lnTo>
                    <a:pt x="1485900" y="1706880"/>
                  </a:lnTo>
                  <a:lnTo>
                    <a:pt x="1733550" y="1706880"/>
                  </a:lnTo>
                  <a:lnTo>
                    <a:pt x="1733550" y="1463040"/>
                  </a:lnTo>
                  <a:close/>
                </a:path>
                <a:path w="1981200" h="1950720">
                  <a:moveTo>
                    <a:pt x="1733550" y="975360"/>
                  </a:moveTo>
                  <a:lnTo>
                    <a:pt x="1485900" y="975360"/>
                  </a:lnTo>
                  <a:lnTo>
                    <a:pt x="1485900" y="1219200"/>
                  </a:lnTo>
                  <a:lnTo>
                    <a:pt x="1733550" y="1219200"/>
                  </a:lnTo>
                  <a:lnTo>
                    <a:pt x="1733550" y="975360"/>
                  </a:lnTo>
                  <a:close/>
                </a:path>
                <a:path w="1981200" h="1950720">
                  <a:moveTo>
                    <a:pt x="1733550" y="487692"/>
                  </a:moveTo>
                  <a:lnTo>
                    <a:pt x="1485900" y="487692"/>
                  </a:lnTo>
                  <a:lnTo>
                    <a:pt x="1485900" y="731520"/>
                  </a:lnTo>
                  <a:lnTo>
                    <a:pt x="1733550" y="731520"/>
                  </a:lnTo>
                  <a:lnTo>
                    <a:pt x="1733550" y="487692"/>
                  </a:lnTo>
                  <a:close/>
                </a:path>
                <a:path w="1981200" h="1950720">
                  <a:moveTo>
                    <a:pt x="1733550" y="0"/>
                  </a:moveTo>
                  <a:lnTo>
                    <a:pt x="1485900" y="0"/>
                  </a:lnTo>
                  <a:lnTo>
                    <a:pt x="1485900" y="243840"/>
                  </a:lnTo>
                  <a:lnTo>
                    <a:pt x="1733550" y="243840"/>
                  </a:lnTo>
                  <a:lnTo>
                    <a:pt x="1733550" y="0"/>
                  </a:lnTo>
                  <a:close/>
                </a:path>
                <a:path w="1981200" h="1950720">
                  <a:moveTo>
                    <a:pt x="1981200" y="1219200"/>
                  </a:moveTo>
                  <a:lnTo>
                    <a:pt x="1733550" y="1219200"/>
                  </a:lnTo>
                  <a:lnTo>
                    <a:pt x="1733550" y="1463040"/>
                  </a:lnTo>
                  <a:lnTo>
                    <a:pt x="1981200" y="1463040"/>
                  </a:lnTo>
                  <a:lnTo>
                    <a:pt x="1981200" y="1219200"/>
                  </a:lnTo>
                  <a:close/>
                </a:path>
                <a:path w="1981200" h="1950720">
                  <a:moveTo>
                    <a:pt x="1981200" y="731520"/>
                  </a:moveTo>
                  <a:lnTo>
                    <a:pt x="1733550" y="731520"/>
                  </a:lnTo>
                  <a:lnTo>
                    <a:pt x="1733550" y="975360"/>
                  </a:lnTo>
                  <a:lnTo>
                    <a:pt x="1981200" y="975360"/>
                  </a:lnTo>
                  <a:lnTo>
                    <a:pt x="1981200" y="731520"/>
                  </a:lnTo>
                  <a:close/>
                </a:path>
                <a:path w="1981200" h="1950720">
                  <a:moveTo>
                    <a:pt x="1981200" y="243840"/>
                  </a:moveTo>
                  <a:lnTo>
                    <a:pt x="1733550" y="243840"/>
                  </a:lnTo>
                  <a:lnTo>
                    <a:pt x="1733550" y="487680"/>
                  </a:lnTo>
                  <a:lnTo>
                    <a:pt x="1981200" y="487680"/>
                  </a:lnTo>
                  <a:lnTo>
                    <a:pt x="1981200" y="243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5050" y="2051050"/>
              <a:ext cx="1993900" cy="1963420"/>
            </a:xfrm>
            <a:custGeom>
              <a:avLst/>
              <a:gdLst/>
              <a:ahLst/>
              <a:cxnLst/>
              <a:rect l="l" t="t" r="r" b="b"/>
              <a:pathLst>
                <a:path w="1993900" h="1963420">
                  <a:moveTo>
                    <a:pt x="254000" y="0"/>
                  </a:moveTo>
                  <a:lnTo>
                    <a:pt x="254000" y="1963420"/>
                  </a:lnTo>
                </a:path>
                <a:path w="1993900" h="1963420">
                  <a:moveTo>
                    <a:pt x="501650" y="0"/>
                  </a:moveTo>
                  <a:lnTo>
                    <a:pt x="501650" y="1963420"/>
                  </a:lnTo>
                </a:path>
                <a:path w="1993900" h="1963420">
                  <a:moveTo>
                    <a:pt x="749300" y="0"/>
                  </a:moveTo>
                  <a:lnTo>
                    <a:pt x="749300" y="1963420"/>
                  </a:lnTo>
                </a:path>
                <a:path w="1993900" h="1963420">
                  <a:moveTo>
                    <a:pt x="996950" y="0"/>
                  </a:moveTo>
                  <a:lnTo>
                    <a:pt x="996950" y="1963420"/>
                  </a:lnTo>
                </a:path>
                <a:path w="1993900" h="1963420">
                  <a:moveTo>
                    <a:pt x="1244600" y="0"/>
                  </a:moveTo>
                  <a:lnTo>
                    <a:pt x="1244600" y="1963420"/>
                  </a:lnTo>
                </a:path>
                <a:path w="1993900" h="1963420">
                  <a:moveTo>
                    <a:pt x="1492250" y="0"/>
                  </a:moveTo>
                  <a:lnTo>
                    <a:pt x="1492250" y="1963420"/>
                  </a:lnTo>
                </a:path>
                <a:path w="1993900" h="1963420">
                  <a:moveTo>
                    <a:pt x="1739900" y="0"/>
                  </a:moveTo>
                  <a:lnTo>
                    <a:pt x="1739900" y="1963420"/>
                  </a:lnTo>
                </a:path>
                <a:path w="1993900" h="1963420">
                  <a:moveTo>
                    <a:pt x="0" y="250189"/>
                  </a:moveTo>
                  <a:lnTo>
                    <a:pt x="1993900" y="250189"/>
                  </a:lnTo>
                </a:path>
                <a:path w="1993900" h="1963420">
                  <a:moveTo>
                    <a:pt x="0" y="494029"/>
                  </a:moveTo>
                  <a:lnTo>
                    <a:pt x="1993900" y="494029"/>
                  </a:lnTo>
                </a:path>
                <a:path w="1993900" h="1963420">
                  <a:moveTo>
                    <a:pt x="0" y="737870"/>
                  </a:moveTo>
                  <a:lnTo>
                    <a:pt x="1993900" y="737870"/>
                  </a:lnTo>
                </a:path>
                <a:path w="1993900" h="1963420">
                  <a:moveTo>
                    <a:pt x="0" y="981710"/>
                  </a:moveTo>
                  <a:lnTo>
                    <a:pt x="1993900" y="981710"/>
                  </a:lnTo>
                </a:path>
                <a:path w="1993900" h="1963420">
                  <a:moveTo>
                    <a:pt x="0" y="1225550"/>
                  </a:moveTo>
                  <a:lnTo>
                    <a:pt x="1993900" y="1225550"/>
                  </a:lnTo>
                </a:path>
                <a:path w="1993900" h="1963420">
                  <a:moveTo>
                    <a:pt x="0" y="1469389"/>
                  </a:moveTo>
                  <a:lnTo>
                    <a:pt x="1993900" y="1469389"/>
                  </a:lnTo>
                </a:path>
                <a:path w="1993900" h="1963420">
                  <a:moveTo>
                    <a:pt x="0" y="1713230"/>
                  </a:moveTo>
                  <a:lnTo>
                    <a:pt x="1993900" y="1713230"/>
                  </a:lnTo>
                </a:path>
                <a:path w="1993900" h="1963420">
                  <a:moveTo>
                    <a:pt x="6350" y="243839"/>
                  </a:moveTo>
                  <a:lnTo>
                    <a:pt x="6350" y="1963420"/>
                  </a:lnTo>
                </a:path>
                <a:path w="1993900" h="1963420">
                  <a:moveTo>
                    <a:pt x="1987550" y="0"/>
                  </a:moveTo>
                  <a:lnTo>
                    <a:pt x="1987550" y="1719580"/>
                  </a:lnTo>
                </a:path>
                <a:path w="1993900" h="1963420">
                  <a:moveTo>
                    <a:pt x="247650" y="6350"/>
                  </a:moveTo>
                  <a:lnTo>
                    <a:pt x="1993900" y="6350"/>
                  </a:lnTo>
                </a:path>
                <a:path w="1993900" h="1963420">
                  <a:moveTo>
                    <a:pt x="0" y="1957070"/>
                  </a:moveTo>
                  <a:lnTo>
                    <a:pt x="1746250" y="19570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3228" y="2156587"/>
            <a:ext cx="206121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No.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black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squares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No.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white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square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Facets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r>
              <a:rPr lang="en-US" sz="2800" smtClean="0">
                <a:ea typeface="ＭＳ Ｐゴシック" pitchFamily="-108" charset="-128"/>
              </a:rPr>
              <a:t>A slot in a frame holds more than a value.</a:t>
            </a:r>
          </a:p>
          <a:p>
            <a:r>
              <a:rPr lang="en-US" sz="2800" smtClean="0">
                <a:ea typeface="ＭＳ Ｐゴシック" pitchFamily="-108" charset="-128"/>
              </a:rPr>
              <a:t>Other facets might include: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Value</a:t>
            </a:r>
            <a:r>
              <a:rPr lang="en-US" sz="2400" smtClean="0">
                <a:ea typeface="ＭＳ Ｐゴシック" pitchFamily="-108" charset="-128"/>
              </a:rPr>
              <a:t>: current fillers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Default:</a:t>
            </a:r>
            <a:r>
              <a:rPr lang="en-US" sz="2400" smtClean="0">
                <a:ea typeface="ＭＳ Ｐゴシック" pitchFamily="-108" charset="-128"/>
              </a:rPr>
              <a:t> default fillers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Cardinality:</a:t>
            </a:r>
            <a:r>
              <a:rPr lang="en-US" sz="2400" smtClean="0">
                <a:ea typeface="ＭＳ Ｐゴシック" pitchFamily="-108" charset="-128"/>
              </a:rPr>
              <a:t> minimum and maximum number of fillers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Type:</a:t>
            </a:r>
            <a:r>
              <a:rPr lang="en-US" sz="2400" smtClean="0">
                <a:ea typeface="ＭＳ Ｐゴシック" pitchFamily="-108" charset="-128"/>
              </a:rPr>
              <a:t> type restriction on fillers (usually expressed as another frame object)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Proceedures:</a:t>
            </a:r>
            <a:r>
              <a:rPr lang="en-US" sz="2400" smtClean="0">
                <a:ea typeface="ＭＳ Ｐゴシック" pitchFamily="-108" charset="-128"/>
              </a:rPr>
              <a:t> attached procedures (if-needed, if-added, if-removed)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Salience:</a:t>
            </a:r>
            <a:r>
              <a:rPr lang="en-US" sz="2400" smtClean="0">
                <a:ea typeface="ＭＳ Ｐゴシック" pitchFamily="-108" charset="-128"/>
              </a:rPr>
              <a:t> measure on the slot’s importance</a:t>
            </a:r>
          </a:p>
          <a:p>
            <a:pPr lvl="1"/>
            <a:r>
              <a:rPr lang="en-US" sz="2400" b="1" smtClean="0">
                <a:ea typeface="ＭＳ Ｐゴシック" pitchFamily="-108" charset="-128"/>
              </a:rPr>
              <a:t>Constraints:</a:t>
            </a:r>
            <a:r>
              <a:rPr lang="en-US" sz="2400" smtClean="0">
                <a:ea typeface="ＭＳ Ｐゴシック" pitchFamily="-108" charset="-128"/>
              </a:rPr>
              <a:t> attached constraints or axioms</a:t>
            </a:r>
          </a:p>
          <a:p>
            <a:r>
              <a:rPr lang="en-US" sz="2800" smtClean="0">
                <a:ea typeface="ＭＳ Ｐゴシック" pitchFamily="-108" charset="-128"/>
              </a:rPr>
              <a:t>In some systems, the slots themselves are instances of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img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8300"/>
            <a:ext cx="78486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7321" y="2007464"/>
            <a:ext cx="3776521" cy="2156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50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957" y="205562"/>
            <a:ext cx="3737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Approaches to</a:t>
            </a:r>
            <a:r>
              <a:rPr spc="-95" dirty="0"/>
              <a:t> </a:t>
            </a:r>
            <a:r>
              <a:rPr dirty="0"/>
              <a:t>KR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826431"/>
            <a:ext cx="7584440" cy="16027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1. Simple relational</a:t>
            </a: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knowledge: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Provides </a:t>
            </a:r>
            <a:r>
              <a:rPr sz="2400" dirty="0">
                <a:latin typeface="Arial"/>
                <a:cs typeface="Arial"/>
              </a:rPr>
              <a:t>very </a:t>
            </a:r>
            <a:r>
              <a:rPr sz="2400" spc="-5" dirty="0">
                <a:latin typeface="Arial"/>
                <a:cs typeface="Arial"/>
              </a:rPr>
              <a:t>weak inferential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capabilities.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May serve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powerful </a:t>
            </a:r>
            <a:r>
              <a:rPr sz="2400" spc="-5" dirty="0">
                <a:latin typeface="Arial"/>
                <a:cs typeface="Arial"/>
              </a:rPr>
              <a:t>inference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engines.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135371"/>
            <a:ext cx="7500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Fails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infer </a:t>
            </a:r>
            <a:r>
              <a:rPr sz="2400" dirty="0">
                <a:latin typeface="Arial"/>
                <a:cs typeface="Arial"/>
              </a:rPr>
              <a:t>“which right </a:t>
            </a:r>
            <a:r>
              <a:rPr sz="2400" spc="-5" dirty="0">
                <a:latin typeface="Arial"/>
                <a:cs typeface="Arial"/>
              </a:rPr>
              <a:t>handed player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best </a:t>
            </a:r>
            <a:r>
              <a:rPr sz="2400" dirty="0">
                <a:latin typeface="Arial"/>
                <a:cs typeface="Arial"/>
              </a:rPr>
              <a:t>face a  </a:t>
            </a:r>
            <a:r>
              <a:rPr sz="2400" spc="-5" dirty="0">
                <a:latin typeface="Arial"/>
                <a:cs typeface="Arial"/>
              </a:rPr>
              <a:t>particular bowler”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7253" y="270256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Player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latin typeface="Arial"/>
                          <a:cs typeface="Arial"/>
                        </a:rPr>
                        <a:t>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0" dirty="0">
                          <a:latin typeface="Arial"/>
                          <a:cs typeface="Arial"/>
                        </a:rPr>
                        <a:t>handed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6-0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Ajay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5-10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Vickey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50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798" y="350011"/>
            <a:ext cx="373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Approaches to</a:t>
            </a:r>
            <a:r>
              <a:rPr spc="-125" dirty="0"/>
              <a:t> </a:t>
            </a:r>
            <a:r>
              <a:rPr dirty="0"/>
              <a:t>KR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6" y="998854"/>
            <a:ext cx="7251700" cy="28829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Inheritable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knowledge: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Objects </a:t>
            </a:r>
            <a:r>
              <a:rPr sz="2400" spc="-5" dirty="0">
                <a:latin typeface="Arial"/>
                <a:cs typeface="Arial"/>
              </a:rPr>
              <a:t>are organized into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classes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classes </a:t>
            </a:r>
            <a:r>
              <a:rPr sz="2400" spc="-5" dirty="0">
                <a:latin typeface="Arial"/>
                <a:cs typeface="Arial"/>
              </a:rPr>
              <a:t>are  organized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generalization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hierarchy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108585" indent="-3429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Inheritance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powerful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of inference, but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not  adequate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Ex. Property </a:t>
            </a:r>
            <a:r>
              <a:rPr sz="2400" spc="-5" dirty="0">
                <a:latin typeface="Arial"/>
                <a:cs typeface="Arial"/>
              </a:rPr>
              <a:t>inheritance inference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254" y="4809871"/>
            <a:ext cx="1224280" cy="120650"/>
          </a:xfrm>
          <a:custGeom>
            <a:avLst/>
            <a:gdLst/>
            <a:ahLst/>
            <a:cxnLst/>
            <a:rect l="l" t="t" r="r" b="b"/>
            <a:pathLst>
              <a:path w="1224279" h="120650">
                <a:moveTo>
                  <a:pt x="1172736" y="60070"/>
                </a:moveTo>
                <a:lnTo>
                  <a:pt x="1108074" y="97789"/>
                </a:lnTo>
                <a:lnTo>
                  <a:pt x="1105916" y="105790"/>
                </a:lnTo>
                <a:lnTo>
                  <a:pt x="1109598" y="111886"/>
                </a:lnTo>
                <a:lnTo>
                  <a:pt x="1113155" y="118109"/>
                </a:lnTo>
                <a:lnTo>
                  <a:pt x="1121156" y="120141"/>
                </a:lnTo>
                <a:lnTo>
                  <a:pt x="1201942" y="73024"/>
                </a:lnTo>
                <a:lnTo>
                  <a:pt x="1198498" y="73024"/>
                </a:lnTo>
                <a:lnTo>
                  <a:pt x="1198498" y="71246"/>
                </a:lnTo>
                <a:lnTo>
                  <a:pt x="1191895" y="71246"/>
                </a:lnTo>
                <a:lnTo>
                  <a:pt x="1172736" y="60070"/>
                </a:lnTo>
                <a:close/>
              </a:path>
              <a:path w="1224279" h="120650">
                <a:moveTo>
                  <a:pt x="1150529" y="47116"/>
                </a:moveTo>
                <a:lnTo>
                  <a:pt x="0" y="47116"/>
                </a:lnTo>
                <a:lnTo>
                  <a:pt x="0" y="73024"/>
                </a:lnTo>
                <a:lnTo>
                  <a:pt x="1150529" y="73024"/>
                </a:lnTo>
                <a:lnTo>
                  <a:pt x="1172736" y="60070"/>
                </a:lnTo>
                <a:lnTo>
                  <a:pt x="1150529" y="47116"/>
                </a:lnTo>
                <a:close/>
              </a:path>
              <a:path w="1224279" h="120650">
                <a:moveTo>
                  <a:pt x="1201941" y="47116"/>
                </a:moveTo>
                <a:lnTo>
                  <a:pt x="1198498" y="47116"/>
                </a:lnTo>
                <a:lnTo>
                  <a:pt x="1198498" y="73024"/>
                </a:lnTo>
                <a:lnTo>
                  <a:pt x="1201942" y="73024"/>
                </a:lnTo>
                <a:lnTo>
                  <a:pt x="1224153" y="60070"/>
                </a:lnTo>
                <a:lnTo>
                  <a:pt x="1201941" y="47116"/>
                </a:lnTo>
                <a:close/>
              </a:path>
              <a:path w="1224279" h="120650">
                <a:moveTo>
                  <a:pt x="1191895" y="48894"/>
                </a:moveTo>
                <a:lnTo>
                  <a:pt x="1172736" y="60070"/>
                </a:lnTo>
                <a:lnTo>
                  <a:pt x="1191895" y="71246"/>
                </a:lnTo>
                <a:lnTo>
                  <a:pt x="1191895" y="48894"/>
                </a:lnTo>
                <a:close/>
              </a:path>
              <a:path w="1224279" h="120650">
                <a:moveTo>
                  <a:pt x="1198498" y="48894"/>
                </a:moveTo>
                <a:lnTo>
                  <a:pt x="1191895" y="48894"/>
                </a:lnTo>
                <a:lnTo>
                  <a:pt x="1191895" y="71246"/>
                </a:lnTo>
                <a:lnTo>
                  <a:pt x="1198498" y="71246"/>
                </a:lnTo>
                <a:lnTo>
                  <a:pt x="1198498" y="48894"/>
                </a:lnTo>
                <a:close/>
              </a:path>
              <a:path w="1224279" h="120650">
                <a:moveTo>
                  <a:pt x="1121156" y="0"/>
                </a:moveTo>
                <a:lnTo>
                  <a:pt x="1113155" y="2031"/>
                </a:lnTo>
                <a:lnTo>
                  <a:pt x="1109598" y="8254"/>
                </a:lnTo>
                <a:lnTo>
                  <a:pt x="1105916" y="14350"/>
                </a:lnTo>
                <a:lnTo>
                  <a:pt x="1108074" y="22351"/>
                </a:lnTo>
                <a:lnTo>
                  <a:pt x="1172736" y="60070"/>
                </a:lnTo>
                <a:lnTo>
                  <a:pt x="1191895" y="48894"/>
                </a:lnTo>
                <a:lnTo>
                  <a:pt x="1198498" y="48894"/>
                </a:lnTo>
                <a:lnTo>
                  <a:pt x="1198498" y="47116"/>
                </a:lnTo>
                <a:lnTo>
                  <a:pt x="1201941" y="47116"/>
                </a:lnTo>
                <a:lnTo>
                  <a:pt x="1121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3074" y="4510278"/>
            <a:ext cx="1440180" cy="71945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latin typeface="Arial"/>
                <a:cs typeface="Arial"/>
              </a:rPr>
              <a:t>Adult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82" y="4510278"/>
            <a:ext cx="1440180" cy="71945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9014" y="4349242"/>
            <a:ext cx="32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Arial"/>
                <a:cs typeface="Arial"/>
              </a:rPr>
              <a:t>i</a:t>
            </a:r>
            <a:r>
              <a:rPr sz="1800" b="1" spc="-9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3074" y="6022084"/>
            <a:ext cx="1440180" cy="71945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685"/>
              </a:spcBef>
            </a:pPr>
            <a:r>
              <a:rPr sz="1800" spc="-5" dirty="0">
                <a:latin typeface="Arial"/>
                <a:cs typeface="Arial"/>
              </a:rPr>
              <a:t>Peter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2330" y="5229605"/>
            <a:ext cx="120650" cy="792480"/>
          </a:xfrm>
          <a:custGeom>
            <a:avLst/>
            <a:gdLst/>
            <a:ahLst/>
            <a:cxnLst/>
            <a:rect l="l" t="t" r="r" b="b"/>
            <a:pathLst>
              <a:path w="120650" h="792479">
                <a:moveTo>
                  <a:pt x="60070" y="51289"/>
                </a:moveTo>
                <a:lnTo>
                  <a:pt x="47117" y="73496"/>
                </a:lnTo>
                <a:lnTo>
                  <a:pt x="47117" y="792086"/>
                </a:lnTo>
                <a:lnTo>
                  <a:pt x="73025" y="792086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792479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5" y="114554"/>
                </a:lnTo>
                <a:lnTo>
                  <a:pt x="14350" y="118110"/>
                </a:lnTo>
                <a:lnTo>
                  <a:pt x="22351" y="116078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7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792479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8"/>
                </a:lnTo>
                <a:lnTo>
                  <a:pt x="105791" y="118110"/>
                </a:lnTo>
                <a:lnTo>
                  <a:pt x="111887" y="114554"/>
                </a:lnTo>
                <a:lnTo>
                  <a:pt x="118110" y="110998"/>
                </a:lnTo>
                <a:lnTo>
                  <a:pt x="120142" y="102997"/>
                </a:lnTo>
                <a:lnTo>
                  <a:pt x="75033" y="25654"/>
                </a:lnTo>
                <a:close/>
              </a:path>
              <a:path w="120650" h="792479">
                <a:moveTo>
                  <a:pt x="73025" y="25654"/>
                </a:moveTo>
                <a:lnTo>
                  <a:pt x="47117" y="25654"/>
                </a:lnTo>
                <a:lnTo>
                  <a:pt x="47117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792479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792479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2642" y="5470956"/>
            <a:ext cx="88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Arial"/>
                <a:cs typeface="Arial"/>
              </a:rPr>
              <a:t>i</a:t>
            </a:r>
            <a:r>
              <a:rPr sz="1800" b="1" spc="-95" dirty="0">
                <a:latin typeface="Arial"/>
                <a:cs typeface="Arial"/>
              </a:rPr>
              <a:t>ns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75" dirty="0"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161" y="4809871"/>
            <a:ext cx="1224280" cy="120650"/>
          </a:xfrm>
          <a:custGeom>
            <a:avLst/>
            <a:gdLst/>
            <a:ahLst/>
            <a:cxnLst/>
            <a:rect l="l" t="t" r="r" b="b"/>
            <a:pathLst>
              <a:path w="1224279" h="120650">
                <a:moveTo>
                  <a:pt x="1172736" y="60070"/>
                </a:moveTo>
                <a:lnTo>
                  <a:pt x="1108075" y="97789"/>
                </a:lnTo>
                <a:lnTo>
                  <a:pt x="1105915" y="105790"/>
                </a:lnTo>
                <a:lnTo>
                  <a:pt x="1109599" y="111886"/>
                </a:lnTo>
                <a:lnTo>
                  <a:pt x="1113154" y="118109"/>
                </a:lnTo>
                <a:lnTo>
                  <a:pt x="1121155" y="120141"/>
                </a:lnTo>
                <a:lnTo>
                  <a:pt x="1201942" y="73024"/>
                </a:lnTo>
                <a:lnTo>
                  <a:pt x="1198499" y="73024"/>
                </a:lnTo>
                <a:lnTo>
                  <a:pt x="1198499" y="71246"/>
                </a:lnTo>
                <a:lnTo>
                  <a:pt x="1191895" y="71246"/>
                </a:lnTo>
                <a:lnTo>
                  <a:pt x="1172736" y="60070"/>
                </a:lnTo>
                <a:close/>
              </a:path>
              <a:path w="1224279" h="120650">
                <a:moveTo>
                  <a:pt x="1150529" y="47116"/>
                </a:moveTo>
                <a:lnTo>
                  <a:pt x="0" y="47116"/>
                </a:lnTo>
                <a:lnTo>
                  <a:pt x="0" y="73024"/>
                </a:lnTo>
                <a:lnTo>
                  <a:pt x="1150529" y="73024"/>
                </a:lnTo>
                <a:lnTo>
                  <a:pt x="1172736" y="60070"/>
                </a:lnTo>
                <a:lnTo>
                  <a:pt x="1150529" y="47116"/>
                </a:lnTo>
                <a:close/>
              </a:path>
              <a:path w="1224279" h="120650">
                <a:moveTo>
                  <a:pt x="1201941" y="47116"/>
                </a:moveTo>
                <a:lnTo>
                  <a:pt x="1198499" y="47116"/>
                </a:lnTo>
                <a:lnTo>
                  <a:pt x="1198499" y="73024"/>
                </a:lnTo>
                <a:lnTo>
                  <a:pt x="1201942" y="73024"/>
                </a:lnTo>
                <a:lnTo>
                  <a:pt x="1224152" y="60070"/>
                </a:lnTo>
                <a:lnTo>
                  <a:pt x="1201941" y="47116"/>
                </a:lnTo>
                <a:close/>
              </a:path>
              <a:path w="1224279" h="120650">
                <a:moveTo>
                  <a:pt x="1191895" y="48894"/>
                </a:moveTo>
                <a:lnTo>
                  <a:pt x="1172736" y="60070"/>
                </a:lnTo>
                <a:lnTo>
                  <a:pt x="1191895" y="71246"/>
                </a:lnTo>
                <a:lnTo>
                  <a:pt x="1191895" y="48894"/>
                </a:lnTo>
                <a:close/>
              </a:path>
              <a:path w="1224279" h="120650">
                <a:moveTo>
                  <a:pt x="1198499" y="48894"/>
                </a:moveTo>
                <a:lnTo>
                  <a:pt x="1191895" y="48894"/>
                </a:lnTo>
                <a:lnTo>
                  <a:pt x="1191895" y="71246"/>
                </a:lnTo>
                <a:lnTo>
                  <a:pt x="1198499" y="71246"/>
                </a:lnTo>
                <a:lnTo>
                  <a:pt x="1198499" y="48894"/>
                </a:lnTo>
                <a:close/>
              </a:path>
              <a:path w="1224279" h="120650">
                <a:moveTo>
                  <a:pt x="1121155" y="0"/>
                </a:moveTo>
                <a:lnTo>
                  <a:pt x="1113154" y="2031"/>
                </a:lnTo>
                <a:lnTo>
                  <a:pt x="1109599" y="8254"/>
                </a:lnTo>
                <a:lnTo>
                  <a:pt x="1105915" y="14350"/>
                </a:lnTo>
                <a:lnTo>
                  <a:pt x="1108075" y="22351"/>
                </a:lnTo>
                <a:lnTo>
                  <a:pt x="1172736" y="60070"/>
                </a:lnTo>
                <a:lnTo>
                  <a:pt x="1191895" y="48894"/>
                </a:lnTo>
                <a:lnTo>
                  <a:pt x="1198499" y="48894"/>
                </a:lnTo>
                <a:lnTo>
                  <a:pt x="1198499" y="47116"/>
                </a:lnTo>
                <a:lnTo>
                  <a:pt x="1201941" y="47116"/>
                </a:lnTo>
                <a:lnTo>
                  <a:pt x="112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9934" y="4694682"/>
            <a:ext cx="1440180" cy="3187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778" y="4436109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Arial"/>
                <a:cs typeface="Arial"/>
              </a:rPr>
              <a:t>handed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2210" y="6321615"/>
            <a:ext cx="1224280" cy="120650"/>
          </a:xfrm>
          <a:custGeom>
            <a:avLst/>
            <a:gdLst/>
            <a:ahLst/>
            <a:cxnLst/>
            <a:rect l="l" t="t" r="r" b="b"/>
            <a:pathLst>
              <a:path w="1224279" h="120650">
                <a:moveTo>
                  <a:pt x="1172714" y="60134"/>
                </a:moveTo>
                <a:lnTo>
                  <a:pt x="1108075" y="97891"/>
                </a:lnTo>
                <a:lnTo>
                  <a:pt x="1105915" y="105816"/>
                </a:lnTo>
                <a:lnTo>
                  <a:pt x="1109599" y="112001"/>
                </a:lnTo>
                <a:lnTo>
                  <a:pt x="1113154" y="118173"/>
                </a:lnTo>
                <a:lnTo>
                  <a:pt x="1121155" y="120269"/>
                </a:lnTo>
                <a:lnTo>
                  <a:pt x="1201946" y="73088"/>
                </a:lnTo>
                <a:lnTo>
                  <a:pt x="1198499" y="73088"/>
                </a:lnTo>
                <a:lnTo>
                  <a:pt x="1198499" y="71323"/>
                </a:lnTo>
                <a:lnTo>
                  <a:pt x="1191894" y="71323"/>
                </a:lnTo>
                <a:lnTo>
                  <a:pt x="1172714" y="60134"/>
                </a:lnTo>
                <a:close/>
              </a:path>
              <a:path w="1224279" h="120650">
                <a:moveTo>
                  <a:pt x="1150507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1150507" y="73088"/>
                </a:lnTo>
                <a:lnTo>
                  <a:pt x="1172714" y="60134"/>
                </a:lnTo>
                <a:lnTo>
                  <a:pt x="1150507" y="47180"/>
                </a:lnTo>
                <a:close/>
              </a:path>
              <a:path w="1224279" h="120650">
                <a:moveTo>
                  <a:pt x="1201946" y="47180"/>
                </a:moveTo>
                <a:lnTo>
                  <a:pt x="1198499" y="47180"/>
                </a:lnTo>
                <a:lnTo>
                  <a:pt x="1198499" y="73088"/>
                </a:lnTo>
                <a:lnTo>
                  <a:pt x="1201946" y="73088"/>
                </a:lnTo>
                <a:lnTo>
                  <a:pt x="1224152" y="60134"/>
                </a:lnTo>
                <a:lnTo>
                  <a:pt x="1201946" y="47180"/>
                </a:lnTo>
                <a:close/>
              </a:path>
              <a:path w="1224279" h="120650">
                <a:moveTo>
                  <a:pt x="1191894" y="48945"/>
                </a:moveTo>
                <a:lnTo>
                  <a:pt x="1172714" y="60134"/>
                </a:lnTo>
                <a:lnTo>
                  <a:pt x="1191894" y="71323"/>
                </a:lnTo>
                <a:lnTo>
                  <a:pt x="1191894" y="48945"/>
                </a:lnTo>
                <a:close/>
              </a:path>
              <a:path w="1224279" h="120650">
                <a:moveTo>
                  <a:pt x="1198499" y="48945"/>
                </a:moveTo>
                <a:lnTo>
                  <a:pt x="1191894" y="48945"/>
                </a:lnTo>
                <a:lnTo>
                  <a:pt x="1191894" y="71323"/>
                </a:lnTo>
                <a:lnTo>
                  <a:pt x="1198499" y="71323"/>
                </a:lnTo>
                <a:lnTo>
                  <a:pt x="1198499" y="48945"/>
                </a:lnTo>
                <a:close/>
              </a:path>
              <a:path w="1224279" h="120650">
                <a:moveTo>
                  <a:pt x="1121155" y="0"/>
                </a:moveTo>
                <a:lnTo>
                  <a:pt x="1113154" y="2082"/>
                </a:lnTo>
                <a:lnTo>
                  <a:pt x="1109599" y="8267"/>
                </a:lnTo>
                <a:lnTo>
                  <a:pt x="1105915" y="14452"/>
                </a:lnTo>
                <a:lnTo>
                  <a:pt x="1108075" y="22377"/>
                </a:lnTo>
                <a:lnTo>
                  <a:pt x="1172714" y="60134"/>
                </a:lnTo>
                <a:lnTo>
                  <a:pt x="1191894" y="48945"/>
                </a:lnTo>
                <a:lnTo>
                  <a:pt x="1198499" y="48945"/>
                </a:lnTo>
                <a:lnTo>
                  <a:pt x="1198499" y="47180"/>
                </a:lnTo>
                <a:lnTo>
                  <a:pt x="1201946" y="47180"/>
                </a:lnTo>
                <a:lnTo>
                  <a:pt x="112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65982" y="6221729"/>
            <a:ext cx="2490470" cy="291747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15"/>
              </a:spcBef>
            </a:pPr>
            <a:r>
              <a:rPr sz="1800" spc="-10" smtClean="0">
                <a:latin typeface="Arial"/>
                <a:cs typeface="Arial"/>
              </a:rPr>
              <a:t>Consultancy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0977" y="6513982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W</a:t>
            </a:r>
            <a:r>
              <a:rPr sz="1800" b="1" spc="-95" dirty="0">
                <a:latin typeface="Arial"/>
                <a:cs typeface="Arial"/>
              </a:rPr>
              <a:t>or</a:t>
            </a:r>
            <a:r>
              <a:rPr sz="1800" b="1" spc="-85" dirty="0">
                <a:latin typeface="Arial"/>
                <a:cs typeface="Arial"/>
              </a:rPr>
              <a:t>ks_at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50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957" y="874521"/>
            <a:ext cx="373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KR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899539"/>
            <a:ext cx="7350759" cy="39681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Inferential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knowledge: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Facts represented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logical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form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which facilitates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reasoning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inference engine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ex. 1. “Marcus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man</a:t>
            </a:r>
            <a:r>
              <a:rPr sz="2400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2. “All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men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mortal</a:t>
            </a:r>
            <a:r>
              <a:rPr sz="240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Implies: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4" y="6025083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3.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Marcus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mortal</a:t>
            </a:r>
            <a:r>
              <a:rPr sz="2400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00"/>
                </a:spcBef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957" y="874521"/>
            <a:ext cx="373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KR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99539"/>
            <a:ext cx="7418705" cy="28829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Procedural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knowledge: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Representation of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“how to make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it” </a:t>
            </a:r>
            <a:r>
              <a:rPr sz="2400" dirty="0">
                <a:latin typeface="Arial"/>
                <a:cs typeface="Arial"/>
              </a:rPr>
              <a:t>rather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“what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is”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  <a:tab pos="5203825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inferential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but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inferential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adequacy and acquisitional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efficiency.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Ex. </a:t>
            </a:r>
            <a:r>
              <a:rPr sz="2400" spc="-5">
                <a:latin typeface="Arial"/>
                <a:cs typeface="Arial"/>
              </a:rPr>
              <a:t>Writing </a:t>
            </a:r>
            <a:r>
              <a:rPr lang="en-US" sz="2400" spc="-5" dirty="0">
                <a:latin typeface="Arial"/>
                <a:cs typeface="Arial"/>
              </a:rPr>
              <a:t>P</a:t>
            </a:r>
            <a:r>
              <a:rPr lang="en-US" sz="2400" spc="-5" dirty="0" smtClean="0">
                <a:latin typeface="Arial"/>
                <a:cs typeface="Arial"/>
              </a:rPr>
              <a:t>rolog</a:t>
            </a:r>
            <a:r>
              <a:rPr sz="2400" spc="-3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General Representations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43200"/>
            <a:ext cx="8001000" cy="2895600"/>
          </a:xfrm>
        </p:spPr>
        <p:txBody>
          <a:bodyPr/>
          <a:lstStyle/>
          <a:p>
            <a:pPr marL="533400" indent="-533400">
              <a:buFont typeface="Arial" charset="0"/>
              <a:buAutoNum type="arabicPeriod"/>
            </a:pPr>
            <a:r>
              <a:rPr lang="en-GB"/>
              <a:t>Logical Representations</a:t>
            </a:r>
          </a:p>
          <a:p>
            <a:pPr marL="533400" indent="-533400">
              <a:buFont typeface="Arial" charset="0"/>
              <a:buAutoNum type="arabicPeriod"/>
            </a:pPr>
            <a:r>
              <a:rPr lang="en-GB"/>
              <a:t>Production Rules</a:t>
            </a:r>
          </a:p>
          <a:p>
            <a:pPr marL="533400" indent="-533400">
              <a:buFont typeface="Arial" charset="0"/>
              <a:buAutoNum type="arabicPeriod"/>
            </a:pPr>
            <a:r>
              <a:rPr lang="en-GB"/>
              <a:t>Semantic Networks</a:t>
            </a:r>
          </a:p>
          <a:p>
            <a:pPr marL="914400" lvl="1" indent="-457200">
              <a:buFont typeface="Times" pitchFamily="1" charset="0"/>
              <a:buChar char="•"/>
            </a:pPr>
            <a:r>
              <a:rPr lang="en-GB"/>
              <a:t>Conceptual graphs, frames</a:t>
            </a:r>
          </a:p>
          <a:p>
            <a:pPr marL="533400" indent="-533400">
              <a:buFont typeface="Arial" charset="0"/>
              <a:buAutoNum type="arabicPeriod"/>
            </a:pPr>
            <a:r>
              <a:rPr lang="en-GB" i="1"/>
              <a:t>Description Logics</a:t>
            </a:r>
            <a:r>
              <a:rPr lang="en-GB"/>
              <a:t> (see textbook)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2015</Words>
  <Application>Microsoft Office PowerPoint</Application>
  <PresentationFormat>On-screen Show (4:3)</PresentationFormat>
  <Paragraphs>416</Paragraphs>
  <Slides>42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Knowledge Base System, Reasoning and Representation </vt:lpstr>
      <vt:lpstr>Slide 2</vt:lpstr>
      <vt:lpstr>Representation and Mapping</vt:lpstr>
      <vt:lpstr>Representation and Mapping</vt:lpstr>
      <vt:lpstr>Approaches to KR</vt:lpstr>
      <vt:lpstr>Approaches to KR</vt:lpstr>
      <vt:lpstr>Approaches to KR</vt:lpstr>
      <vt:lpstr>Approaches to KR</vt:lpstr>
      <vt:lpstr>Some General Representations</vt:lpstr>
      <vt:lpstr>Big Ideas</vt:lpstr>
      <vt:lpstr>Propositional logic</vt:lpstr>
      <vt:lpstr>Examples of PL sentences</vt:lpstr>
      <vt:lpstr>Propositional logic (PL)</vt:lpstr>
      <vt:lpstr>Some terms</vt:lpstr>
      <vt:lpstr>Truth tables</vt:lpstr>
      <vt:lpstr>Inference rules</vt:lpstr>
      <vt:lpstr>Inference rules:</vt:lpstr>
      <vt:lpstr>Soundness of modus ponens</vt:lpstr>
      <vt:lpstr>Resolution</vt:lpstr>
      <vt:lpstr>Resolution</vt:lpstr>
      <vt:lpstr>Using Propositional Logic</vt:lpstr>
      <vt:lpstr>Slide 22</vt:lpstr>
      <vt:lpstr>First-order logic</vt:lpstr>
      <vt:lpstr>User provides</vt:lpstr>
      <vt:lpstr>FOL Provides</vt:lpstr>
      <vt:lpstr>PREDICATE LOGIC</vt:lpstr>
      <vt:lpstr>Using Predicate Logic</vt:lpstr>
      <vt:lpstr>Slide 28</vt:lpstr>
      <vt:lpstr>Slide 29</vt:lpstr>
      <vt:lpstr>Slide 30</vt:lpstr>
      <vt:lpstr>Nested Quantifiers</vt:lpstr>
      <vt:lpstr>3. All Romans were either loyal to Caesar or hated him.</vt:lpstr>
      <vt:lpstr>Slide 33</vt:lpstr>
      <vt:lpstr>Some more examples</vt:lpstr>
      <vt:lpstr>Semantic Networks</vt:lpstr>
      <vt:lpstr>Nodes and Arcs</vt:lpstr>
      <vt:lpstr>Semantic Networks</vt:lpstr>
      <vt:lpstr>Individuals and Classes</vt:lpstr>
      <vt:lpstr>From Semantic Nets to Frames</vt:lpstr>
      <vt:lpstr>Facets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&amp;  PREDICATE LOGIC</dc:title>
  <dc:creator>VAIO</dc:creator>
  <cp:lastModifiedBy>Administrator</cp:lastModifiedBy>
  <cp:revision>14</cp:revision>
  <dcterms:created xsi:type="dcterms:W3CDTF">2020-10-18T13:56:42Z</dcterms:created>
  <dcterms:modified xsi:type="dcterms:W3CDTF">2022-02-28T06:15:47Z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2020-10-18T00:00:00Z</vt:filetime>
  </property>
</Properties>
</file>