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62" r:id="rId3"/>
    <p:sldId id="263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90" r:id="rId20"/>
    <p:sldId id="291" r:id="rId21"/>
    <p:sldId id="296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871794871794854E-2"/>
          <c:y val="9.6330275229357804E-2"/>
          <c:w val="0.85128205128205126"/>
          <c:h val="0.6330275229357799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40790">
              <a:noFill/>
            </a:ln>
          </c:spPr>
          <c:marker>
            <c:symbol val="circle"/>
            <c:size val="7"/>
            <c:spPr>
              <a:solidFill>
                <a:srgbClr val="00B0F0"/>
              </a:solidFill>
              <a:ln>
                <a:solidFill>
                  <a:srgbClr val="FFFF80"/>
                </a:solidFill>
                <a:prstDash val="solid"/>
              </a:ln>
            </c:spPr>
          </c:marker>
          <c:xVal>
            <c:numRef>
              <c:f>Sheet1!$B$1:$F$1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Sheet1!$B$2:$F$2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40790">
              <a:noFill/>
            </a:ln>
          </c:spPr>
          <c:marker>
            <c:symbol val="triangle"/>
            <c:size val="7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xVal>
            <c:numRef>
              <c:f>Sheet1!$B$1:$F$1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Sheet1!$B$3:$F$3</c:f>
              <c:numCache>
                <c:formatCode>General</c:formatCode>
                <c:ptCount val="5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605440"/>
        <c:axId val="108607360"/>
      </c:scatterChart>
      <c:valAx>
        <c:axId val="108605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453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56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8607360"/>
        <c:crossesAt val="0"/>
        <c:crossBetween val="midCat"/>
        <c:majorUnit val="1"/>
        <c:minorUnit val="0.2"/>
      </c:valAx>
      <c:valAx>
        <c:axId val="108607360"/>
        <c:scaling>
          <c:orientation val="minMax"/>
          <c:max val="4"/>
          <c:min val="0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ln w="453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56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8605440"/>
        <c:crosses val="autoZero"/>
        <c:crossBetween val="midCat"/>
        <c:minorUnit val="0.2"/>
      </c:valAx>
      <c:spPr>
        <a:noFill/>
        <a:ln w="36258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56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32A00-ECFD-4636-98B3-EEB3EF8A4F14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54467-57F7-4FC0-9EE3-B967D2FC77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26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50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933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51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138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52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34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54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752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8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8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5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28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837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57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77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58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98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59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18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40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6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42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2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43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499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44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704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49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728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EPI 809/Spring 2008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63684D-C9D6-4799-9AC8-8C2553655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BFD591-E50B-42C1-9FB5-05CE47BB66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EPI 809/Spring 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CC74FA-9E48-4285-B9CB-20F73DF2D2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F504-D8F7-402F-9FCF-83C4180F490F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042D-7007-47CC-BE46-C55D348A0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C5FD3DD-887F-4C74-BD19-3A9D9DAE7C67}" type="slidenum">
              <a:rPr lang="en-US"/>
              <a:pPr/>
              <a:t>1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2550"/>
          </a:xfrm>
          <a:noFill/>
          <a:ln/>
        </p:spPr>
        <p:txBody>
          <a:bodyPr lIns="90488" tIns="44450" rIns="90488" bIns="44450" anchor="ctr" anchorCtr="0"/>
          <a:lstStyle/>
          <a:p>
            <a:r>
              <a:rPr lang="en-US"/>
              <a:t>Linear Regression Model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2B55-C303-4AD0-BD71-F2C1679C897D}" type="slidenum">
              <a:rPr lang="en-US"/>
              <a:pPr/>
              <a:t>10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  Least Squares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1.	‘Best Fit’ Means Difference Between Actual Y Values &amp; Predicted Y Values is a Minimum. </a:t>
            </a:r>
            <a:r>
              <a:rPr lang="en-US" i="1"/>
              <a:t>But</a:t>
            </a:r>
            <a:r>
              <a:rPr lang="en-US"/>
              <a:t> Positive Differences Off-Set Negative ones. </a:t>
            </a:r>
            <a:r>
              <a:rPr lang="en-US">
                <a:solidFill>
                  <a:srgbClr val="FC0128"/>
                </a:solidFill>
              </a:rPr>
              <a:t>So square errors!</a:t>
            </a:r>
          </a:p>
          <a:p>
            <a:endParaRPr lang="en-US">
              <a:solidFill>
                <a:srgbClr val="FC0128"/>
              </a:solidFill>
            </a:endParaRPr>
          </a:p>
          <a:p>
            <a:pPr lvl="1">
              <a:spcBef>
                <a:spcPct val="79000"/>
              </a:spcBef>
            </a:pPr>
            <a:endParaRPr lang="en-US"/>
          </a:p>
        </p:txBody>
      </p:sp>
      <p:graphicFrame>
        <p:nvGraphicFramePr>
          <p:cNvPr id="9830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5000" y="3962400"/>
          <a:ext cx="381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3810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A395-0C05-4CA7-B565-08FD2DCC1942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  Least Squares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folHlink"/>
                </a:solidFill>
              </a:rPr>
              <a:t>1.	‘Best Fit’ Means Difference Between Actual Y Values &amp; Predicted Y Values Are a Minimum. </a:t>
            </a:r>
            <a:r>
              <a:rPr lang="en-US" i="1" dirty="0">
                <a:solidFill>
                  <a:schemeClr val="folHlink"/>
                </a:solidFill>
              </a:rPr>
              <a:t>But</a:t>
            </a:r>
            <a:r>
              <a:rPr lang="en-US" dirty="0">
                <a:solidFill>
                  <a:schemeClr val="folHlink"/>
                </a:solidFill>
              </a:rPr>
              <a:t> Positive Differences Off-Set Negative. So square errors!</a:t>
            </a:r>
          </a:p>
          <a:p>
            <a:pPr lvl="1">
              <a:spcBef>
                <a:spcPct val="80000"/>
              </a:spcBef>
              <a:buClr>
                <a:schemeClr val="folHlink"/>
              </a:buClr>
            </a:pPr>
            <a:endParaRPr lang="en-US" dirty="0">
              <a:solidFill>
                <a:schemeClr val="folHlink"/>
              </a:solidFill>
            </a:endParaRPr>
          </a:p>
          <a:p>
            <a:pPr>
              <a:spcBef>
                <a:spcPct val="151000"/>
              </a:spcBef>
            </a:pPr>
            <a:r>
              <a:rPr lang="en-US" dirty="0"/>
              <a:t>2.	LS Minimizes the Sum of the Squared Differences (errors) (SSE)</a:t>
            </a:r>
          </a:p>
        </p:txBody>
      </p:sp>
      <p:graphicFrame>
        <p:nvGraphicFramePr>
          <p:cNvPr id="1003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9800" y="365760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3886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FBF5-A3D1-46C2-B190-6962C2081718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Least Squares Graphically</a:t>
            </a:r>
          </a:p>
        </p:txBody>
      </p:sp>
      <p:graphicFrame>
        <p:nvGraphicFramePr>
          <p:cNvPr id="102403" name="Object 3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938213" y="2930525"/>
          <a:ext cx="68770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4" imgW="3995640" imgH="2131920" progId="Visio.Drawing.11">
                  <p:embed/>
                </p:oleObj>
              </mc:Choice>
              <mc:Fallback>
                <p:oleObj name="VISIO" r:id="rId4" imgW="3995640" imgH="2131920" progId="Visio.Drawing.11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930525"/>
                        <a:ext cx="687705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0" y="2952750"/>
          <a:ext cx="3649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MathType Equation" r:id="rId6" imgW="3657600" imgH="722160" progId="Equation">
                  <p:embed/>
                </p:oleObj>
              </mc:Choice>
              <mc:Fallback>
                <p:oleObj name="MathType Equation" r:id="rId6" imgW="3657600" imgH="722160" progId="Equation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52750"/>
                        <a:ext cx="36496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80100" y="5010150"/>
          <a:ext cx="2708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MathType Equation" r:id="rId8" imgW="2716200" imgH="722160" progId="Equation">
                  <p:embed/>
                </p:oleObj>
              </mc:Choice>
              <mc:Fallback>
                <p:oleObj name="MathType Equation" r:id="rId8" imgW="2716200" imgH="722160" progId="Equation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010150"/>
                        <a:ext cx="27082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Arc 6"/>
          <p:cNvSpPr>
            <a:spLocks/>
          </p:cNvSpPr>
          <p:nvPr/>
        </p:nvSpPr>
        <p:spPr bwMode="auto">
          <a:xfrm>
            <a:off x="5424488" y="4343400"/>
            <a:ext cx="520700" cy="1054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Arc 7"/>
          <p:cNvSpPr>
            <a:spLocks/>
          </p:cNvSpPr>
          <p:nvPr/>
        </p:nvSpPr>
        <p:spPr bwMode="auto">
          <a:xfrm>
            <a:off x="3290888" y="3287713"/>
            <a:ext cx="485775" cy="2190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0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04888" y="1608138"/>
          <a:ext cx="72691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MathType Equation" r:id="rId10" imgW="7288200" imgH="1280880" progId="Equation">
                  <p:embed/>
                </p:oleObj>
              </mc:Choice>
              <mc:Fallback>
                <p:oleObj name="MathType Equation" r:id="rId10" imgW="7288200" imgH="128088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608138"/>
                        <a:ext cx="72691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EPI 809/Spring 2008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3DC6-8DD9-471C-A286-FEE46AB946EF}" type="slidenum">
              <a:rPr lang="en-US"/>
              <a:pPr/>
              <a:t>13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Coefficient Equations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Prediction equation</a:t>
            </a:r>
          </a:p>
          <a:p>
            <a:pPr lvl="1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Sample slope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Sample Y - intercept</a:t>
            </a:r>
          </a:p>
          <a:p>
            <a:endParaRPr lang="en-US" sz="2800" dirty="0"/>
          </a:p>
        </p:txBody>
      </p:sp>
      <p:graphicFrame>
        <p:nvGraphicFramePr>
          <p:cNvPr id="352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14600" y="22098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158920" imgH="533160" progId="">
                  <p:embed/>
                </p:oleObj>
              </mc:Choice>
              <mc:Fallback>
                <p:oleObj name="Equation" r:id="rId3" imgW="2158920" imgH="5331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09800"/>
                        <a:ext cx="2159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3581400"/>
          <a:ext cx="4038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4813200" imgH="1193760" progId="Equation.3">
                  <p:embed/>
                </p:oleObj>
              </mc:Choice>
              <mc:Fallback>
                <p:oleObj name="Equation" r:id="rId5" imgW="4813200" imgH="119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4038600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2057400" y="54102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7" imgW="2108160" imgH="533160" progId="Equation.3">
                  <p:embed/>
                </p:oleObj>
              </mc:Choice>
              <mc:Fallback>
                <p:oleObj name="Equation" r:id="rId7" imgW="2108160" imgH="533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10200"/>
                        <a:ext cx="2108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83C-10DE-4D3E-956C-D066E6CF85E5}" type="slidenum">
              <a:rPr lang="en-US"/>
              <a:pPr/>
              <a:t>14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Parameters (1)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7244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Least Squares (L-S):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	Minimize squared error</a:t>
            </a:r>
          </a:p>
          <a:p>
            <a:pPr lvl="1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355334" name="Object 6"/>
          <p:cNvGraphicFramePr>
            <a:graphicFrameLocks noChangeAspect="1"/>
          </p:cNvGraphicFramePr>
          <p:nvPr/>
        </p:nvGraphicFramePr>
        <p:xfrm>
          <a:off x="2057400" y="54102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2108160" imgH="533160" progId="Equation.3">
                  <p:embed/>
                </p:oleObj>
              </mc:Choice>
              <mc:Fallback>
                <p:oleObj name="Equation" r:id="rId3" imgW="210816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10200"/>
                        <a:ext cx="2108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3505200"/>
          <a:ext cx="44196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2120760" imgH="761760" progId="">
                  <p:embed/>
                </p:oleObj>
              </mc:Choice>
              <mc:Fallback>
                <p:oleObj name="Equation" r:id="rId5" imgW="2120760" imgH="761760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441960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14600" y="2514600"/>
          <a:ext cx="3124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7" imgW="1650960" imgH="431640" progId="">
                  <p:embed/>
                </p:oleObj>
              </mc:Choice>
              <mc:Fallback>
                <p:oleObj name="Equation" r:id="rId7" imgW="1650960" imgH="4316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312420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5DA3-BE27-40CB-9728-862DCDC57859}" type="slidenum">
              <a:rPr lang="en-US"/>
              <a:pPr/>
              <a:t>15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Parameters (1)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7244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Least Squares (L-S):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	Minimize squared error</a:t>
            </a:r>
          </a:p>
          <a:p>
            <a:pPr lvl="1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35636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2667000"/>
          <a:ext cx="457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2120760" imgH="1028520" progId="">
                  <p:embed/>
                </p:oleObj>
              </mc:Choice>
              <mc:Fallback>
                <p:oleObj name="Equation" r:id="rId3" imgW="2120760" imgH="1028520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4572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48000" y="4648200"/>
          <a:ext cx="4038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2577960" imgH="990360" progId="">
                  <p:embed/>
                </p:oleObj>
              </mc:Choice>
              <mc:Fallback>
                <p:oleObj name="Equation" r:id="rId5" imgW="2577960" imgH="990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4038600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9DFE-9959-465E-8B4C-81E3DAEF238A}" type="slidenum">
              <a:rPr lang="en-US"/>
              <a:pPr/>
              <a:t>16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Computation Table</a:t>
            </a:r>
          </a:p>
        </p:txBody>
      </p:sp>
      <p:graphicFrame>
        <p:nvGraphicFramePr>
          <p:cNvPr id="106499" name="Object 3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996950" y="1809750"/>
          <a:ext cx="7048500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824600" imgH="4547880" progId="Word.Document.8">
                  <p:embed/>
                </p:oleObj>
              </mc:Choice>
              <mc:Fallback>
                <p:oleObj name="Document" r:id="rId4" imgW="7824600" imgH="454788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809750"/>
                        <a:ext cx="7048500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7BD9-22EF-48ED-810B-1DEC99DF701C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Interpretation of Coefficients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1.	Slope (</a:t>
            </a:r>
            <a:r>
              <a:rPr lang="en-US" i="1">
                <a:latin typeface="Symbol" pitchFamily="18" charset="2"/>
              </a:rPr>
              <a:t></a:t>
            </a:r>
            <a:r>
              <a:rPr lang="en-US" baseline="-25000"/>
              <a:t>1</a:t>
            </a:r>
            <a:r>
              <a:rPr lang="en-US"/>
              <a:t>)</a:t>
            </a:r>
          </a:p>
          <a:p>
            <a:pPr lvl="1"/>
            <a:r>
              <a:rPr lang="en-US"/>
              <a:t>Estimated </a:t>
            </a:r>
            <a:r>
              <a:rPr lang="en-US" i="1"/>
              <a:t>Y</a:t>
            </a:r>
            <a:r>
              <a:rPr lang="en-US"/>
              <a:t> Changes by </a:t>
            </a:r>
            <a:r>
              <a:rPr lang="en-US" i="1">
                <a:latin typeface="Symbol" pitchFamily="18" charset="2"/>
              </a:rPr>
              <a:t></a:t>
            </a:r>
            <a:r>
              <a:rPr lang="en-US" sz="3200" baseline="-25000"/>
              <a:t>1</a:t>
            </a:r>
            <a:r>
              <a:rPr lang="en-US"/>
              <a:t> for Each 1 Unit Increase in </a:t>
            </a:r>
            <a:r>
              <a:rPr lang="en-US" i="1"/>
              <a:t>X</a:t>
            </a:r>
            <a:endParaRPr lang="en-US"/>
          </a:p>
          <a:p>
            <a:pPr lvl="2"/>
            <a:r>
              <a:rPr lang="en-US"/>
              <a:t>If </a:t>
            </a:r>
            <a:r>
              <a:rPr lang="en-US" i="1">
                <a:latin typeface="Symbol" pitchFamily="18" charset="2"/>
              </a:rPr>
              <a:t></a:t>
            </a:r>
            <a:r>
              <a:rPr lang="en-US" baseline="-25000"/>
              <a:t>1</a:t>
            </a:r>
            <a:r>
              <a:rPr lang="en-US"/>
              <a:t> = 2, then </a:t>
            </a:r>
            <a:r>
              <a:rPr lang="en-US" i="1"/>
              <a:t>Y</a:t>
            </a:r>
            <a:r>
              <a:rPr lang="en-US"/>
              <a:t> Is Expected to Increase by 2 for Each 1 Unit Increase in </a:t>
            </a:r>
            <a:r>
              <a:rPr lang="en-US" i="1"/>
              <a:t>X</a:t>
            </a:r>
            <a:endParaRPr 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905000" y="2974975"/>
            <a:ext cx="528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257800" y="1981200"/>
            <a:ext cx="52863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747963" y="1371600"/>
            <a:ext cx="5286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3A49-4D33-401A-82B8-D2DDF3C41C0A}" type="slidenum">
              <a:rPr lang="en-US"/>
              <a:pPr/>
              <a:t>18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Interpretation of Coefficients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folHlink"/>
                </a:solidFill>
              </a:rPr>
              <a:t>1.	Slope (</a:t>
            </a: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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 lvl="1">
              <a:buClr>
                <a:schemeClr val="folHlink"/>
              </a:buClr>
            </a:pPr>
            <a:r>
              <a:rPr lang="en-US">
                <a:solidFill>
                  <a:schemeClr val="folHlink"/>
                </a:solidFill>
              </a:rPr>
              <a:t>Estimated </a:t>
            </a:r>
            <a:r>
              <a:rPr lang="en-US" i="1">
                <a:solidFill>
                  <a:schemeClr val="folHlink"/>
                </a:solidFill>
              </a:rPr>
              <a:t>Y</a:t>
            </a:r>
            <a:r>
              <a:rPr lang="en-US">
                <a:solidFill>
                  <a:schemeClr val="folHlink"/>
                </a:solidFill>
              </a:rPr>
              <a:t> Changes by </a:t>
            </a: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</a:t>
            </a:r>
            <a:r>
              <a:rPr lang="en-US" sz="3200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 for Each 1 Unit Increase in </a:t>
            </a:r>
            <a:r>
              <a:rPr lang="en-US" i="1">
                <a:solidFill>
                  <a:schemeClr val="folHlink"/>
                </a:solidFill>
              </a:rPr>
              <a:t>X</a:t>
            </a:r>
            <a:endParaRPr lang="en-US">
              <a:solidFill>
                <a:schemeClr val="folHlink"/>
              </a:solidFill>
            </a:endParaRPr>
          </a:p>
          <a:p>
            <a:pPr lvl="2">
              <a:buClr>
                <a:schemeClr val="folHlink"/>
              </a:buClr>
            </a:pPr>
            <a:r>
              <a:rPr lang="en-US">
                <a:solidFill>
                  <a:schemeClr val="folHlink"/>
                </a:solidFill>
              </a:rPr>
              <a:t>If </a:t>
            </a: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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 = 2, then </a:t>
            </a:r>
            <a:r>
              <a:rPr lang="en-US" i="1">
                <a:solidFill>
                  <a:schemeClr val="folHlink"/>
                </a:solidFill>
              </a:rPr>
              <a:t>Y</a:t>
            </a:r>
            <a:r>
              <a:rPr lang="en-US">
                <a:solidFill>
                  <a:schemeClr val="folHlink"/>
                </a:solidFill>
              </a:rPr>
              <a:t> Is Expected to Increase by 2 for Each 1 Unit Increase in </a:t>
            </a:r>
            <a:r>
              <a:rPr lang="en-US" i="1">
                <a:solidFill>
                  <a:schemeClr val="folHlink"/>
                </a:solidFill>
              </a:rPr>
              <a:t>X</a:t>
            </a:r>
            <a:endParaRPr lang="en-US">
              <a:solidFill>
                <a:schemeClr val="folHlink"/>
              </a:solidFill>
            </a:endParaRPr>
          </a:p>
          <a:p>
            <a:r>
              <a:rPr lang="en-US"/>
              <a:t>2.	Y-Intercept (</a:t>
            </a:r>
            <a:r>
              <a:rPr lang="en-US" i="1">
                <a:latin typeface="Symbol" pitchFamily="18" charset="2"/>
              </a:rPr>
              <a:t></a:t>
            </a:r>
            <a:r>
              <a:rPr lang="en-US" baseline="-25000"/>
              <a:t>0</a:t>
            </a:r>
            <a:r>
              <a:rPr lang="en-US"/>
              <a:t>)</a:t>
            </a:r>
          </a:p>
          <a:p>
            <a:pPr lvl="1"/>
            <a:r>
              <a:rPr lang="en-US"/>
              <a:t>Average Value of </a:t>
            </a:r>
            <a:r>
              <a:rPr lang="en-US" i="1"/>
              <a:t>Y</a:t>
            </a:r>
            <a:r>
              <a:rPr lang="en-US"/>
              <a:t> When </a:t>
            </a:r>
            <a:r>
              <a:rPr lang="en-US" i="1"/>
              <a:t>X</a:t>
            </a:r>
            <a:r>
              <a:rPr lang="en-US"/>
              <a:t> = 0</a:t>
            </a:r>
          </a:p>
          <a:p>
            <a:pPr lvl="2"/>
            <a:r>
              <a:rPr lang="en-US" sz="2800"/>
              <a:t>If </a:t>
            </a:r>
            <a:r>
              <a:rPr lang="en-US" sz="2800" i="1">
                <a:latin typeface="Symbol" pitchFamily="18" charset="2"/>
              </a:rPr>
              <a:t></a:t>
            </a:r>
            <a:r>
              <a:rPr lang="en-US" sz="2800" baseline="-25000"/>
              <a:t>0</a:t>
            </a:r>
            <a:r>
              <a:rPr lang="en-US" sz="2800"/>
              <a:t> = 4, then Average </a:t>
            </a:r>
            <a:r>
              <a:rPr lang="en-US" sz="2800" i="1"/>
              <a:t>Y</a:t>
            </a:r>
            <a:r>
              <a:rPr lang="en-US" sz="2800"/>
              <a:t> Is Expected to Be 4 When </a:t>
            </a:r>
            <a:r>
              <a:rPr lang="en-US" sz="2800" i="1"/>
              <a:t>X</a:t>
            </a:r>
            <a:r>
              <a:rPr lang="en-US" sz="2800"/>
              <a:t> Is 0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905000" y="2895600"/>
            <a:ext cx="52863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662363" y="3733800"/>
            <a:ext cx="5286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5257800" y="1981200"/>
            <a:ext cx="3810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2747963" y="1371600"/>
            <a:ext cx="5286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981200" y="4876800"/>
            <a:ext cx="52863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DC0B-10A4-4956-BBAE-0BC602BD4D87}" type="slidenum">
              <a:rPr lang="en-US"/>
              <a:pPr/>
              <a:t>19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Coefficient Interpretation Solution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1.	Slope (</a:t>
            </a:r>
            <a:r>
              <a:rPr lang="en-US" i="1">
                <a:latin typeface="Symbol" pitchFamily="18" charset="2"/>
              </a:rPr>
              <a:t></a:t>
            </a:r>
            <a:r>
              <a:rPr lang="en-US" baseline="-25000"/>
              <a:t>1</a:t>
            </a:r>
            <a:r>
              <a:rPr lang="en-US"/>
              <a:t>)</a:t>
            </a:r>
          </a:p>
          <a:p>
            <a:pPr lvl="1"/>
            <a:r>
              <a:rPr lang="en-US"/>
              <a:t>Birthweight  (</a:t>
            </a:r>
            <a:r>
              <a:rPr lang="en-US" i="1"/>
              <a:t>Y</a:t>
            </a:r>
            <a:r>
              <a:rPr lang="en-US"/>
              <a:t>) Is Expected to Increase by .7 Units for Each 1 unit Increase in Estriol 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743200" y="1447800"/>
            <a:ext cx="52863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5AA1-2E33-4196-929E-05E659EDF8CA}" type="slidenum">
              <a:rPr lang="en-US"/>
              <a:pPr/>
              <a:t>2</a:t>
            </a:fld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23900" y="2051050"/>
            <a:ext cx="5945188" cy="3165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47" name="Object 3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533400" y="1744663"/>
          <a:ext cx="662940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3996327" imgH="2075927" progId="Visio.Drawing.11">
                  <p:embed/>
                </p:oleObj>
              </mc:Choice>
              <mc:Fallback>
                <p:oleObj name="Visio" r:id="rId4" imgW="3996327" imgH="2075927" progId="Visio.Drawing.11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44663"/>
                        <a:ext cx="6629400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Linear Equations</a:t>
            </a:r>
          </a:p>
        </p:txBody>
      </p:sp>
      <p:graphicFrame>
        <p:nvGraphicFramePr>
          <p:cNvPr id="573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0" y="2209800"/>
          <a:ext cx="1995488" cy="34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Art" r:id="rId6" imgW="4959000" imgH="6238800" progId="">
                  <p:embed/>
                </p:oleObj>
              </mc:Choice>
              <mc:Fallback>
                <p:oleObj name="ClipArt" r:id="rId6" imgW="4959000" imgH="623880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09800"/>
                        <a:ext cx="1995488" cy="34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7212013" y="6191250"/>
            <a:ext cx="1643062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>
                <a:solidFill>
                  <a:srgbClr val="CECECE"/>
                </a:solidFill>
              </a:rPr>
              <a:t>© 1984-1994 T/Maker Co.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952E-2300-4E03-B509-9EB3B64DC6D3}" type="slidenum">
              <a:rPr lang="en-US"/>
              <a:pPr/>
              <a:t>20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Coefficient Interpretation Solution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folHlink"/>
                </a:solidFill>
              </a:rPr>
              <a:t>1.	Slope (</a:t>
            </a: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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 lvl="1">
              <a:buClr>
                <a:schemeClr val="folHlink"/>
              </a:buClr>
            </a:pPr>
            <a:r>
              <a:rPr lang="en-US">
                <a:solidFill>
                  <a:schemeClr val="folHlink"/>
                </a:solidFill>
              </a:rPr>
              <a:t>Birthweight (</a:t>
            </a:r>
            <a:r>
              <a:rPr lang="en-US" i="1">
                <a:solidFill>
                  <a:schemeClr val="folHlink"/>
                </a:solidFill>
              </a:rPr>
              <a:t>Y</a:t>
            </a:r>
            <a:r>
              <a:rPr lang="en-US">
                <a:solidFill>
                  <a:schemeClr val="folHlink"/>
                </a:solidFill>
              </a:rPr>
              <a:t>) Is Expected to Increase by .7 Units for Each 1 unit Increase in Estriol (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>
              <a:spcBef>
                <a:spcPct val="40000"/>
              </a:spcBef>
            </a:pPr>
            <a:r>
              <a:rPr lang="en-US"/>
              <a:t>2.	Intercept (</a:t>
            </a:r>
            <a:r>
              <a:rPr lang="en-US" i="1">
                <a:latin typeface="Symbol" pitchFamily="18" charset="2"/>
              </a:rPr>
              <a:t></a:t>
            </a:r>
            <a:r>
              <a:rPr lang="en-US" baseline="-25000"/>
              <a:t>0</a:t>
            </a:r>
            <a:r>
              <a:rPr lang="en-US"/>
              <a:t>)</a:t>
            </a:r>
          </a:p>
          <a:p>
            <a:pPr lvl="1"/>
            <a:r>
              <a:rPr lang="en-US"/>
              <a:t>Average Birthweight (</a:t>
            </a:r>
            <a:r>
              <a:rPr lang="en-US" i="1"/>
              <a:t>Y</a:t>
            </a:r>
            <a:r>
              <a:rPr lang="en-US"/>
              <a:t>) Is -.10 Units When Estriol level (</a:t>
            </a:r>
            <a:r>
              <a:rPr lang="en-US" i="1"/>
              <a:t>X</a:t>
            </a:r>
            <a:r>
              <a:rPr lang="en-US"/>
              <a:t>) Is 0</a:t>
            </a:r>
          </a:p>
          <a:p>
            <a:pPr lvl="2"/>
            <a:r>
              <a:rPr lang="en-US"/>
              <a:t>Difficult to explain</a:t>
            </a:r>
          </a:p>
          <a:p>
            <a:pPr lvl="2"/>
            <a:r>
              <a:rPr lang="en-US"/>
              <a:t>The birthweight should always be positive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281363" y="3048000"/>
            <a:ext cx="5286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2747963" y="1447800"/>
            <a:ext cx="5286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952E-2300-4E03-B509-9EB3B64DC6D3}" type="slidenum">
              <a:rPr lang="en-US"/>
              <a:pPr/>
              <a:t>21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Coefficient Interpretation Solution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folHlink"/>
                </a:solidFill>
              </a:rPr>
              <a:t>1.	Slope (</a:t>
            </a: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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 lvl="1">
              <a:buClr>
                <a:schemeClr val="folHlink"/>
              </a:buClr>
            </a:pPr>
            <a:r>
              <a:rPr lang="en-US">
                <a:solidFill>
                  <a:schemeClr val="folHlink"/>
                </a:solidFill>
              </a:rPr>
              <a:t>Birthweight (</a:t>
            </a:r>
            <a:r>
              <a:rPr lang="en-US" i="1">
                <a:solidFill>
                  <a:schemeClr val="folHlink"/>
                </a:solidFill>
              </a:rPr>
              <a:t>Y</a:t>
            </a:r>
            <a:r>
              <a:rPr lang="en-US">
                <a:solidFill>
                  <a:schemeClr val="folHlink"/>
                </a:solidFill>
              </a:rPr>
              <a:t>) Is Expected to Increase by .7 Units for Each 1 unit Increase in Estriol (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>
              <a:spcBef>
                <a:spcPct val="40000"/>
              </a:spcBef>
            </a:pPr>
            <a:r>
              <a:rPr lang="en-US"/>
              <a:t>2.	Intercept (</a:t>
            </a:r>
            <a:r>
              <a:rPr lang="en-US" i="1">
                <a:latin typeface="Symbol" pitchFamily="18" charset="2"/>
              </a:rPr>
              <a:t></a:t>
            </a:r>
            <a:r>
              <a:rPr lang="en-US" baseline="-25000"/>
              <a:t>0</a:t>
            </a:r>
            <a:r>
              <a:rPr lang="en-US"/>
              <a:t>)</a:t>
            </a:r>
          </a:p>
          <a:p>
            <a:pPr lvl="1"/>
            <a:r>
              <a:rPr lang="en-US"/>
              <a:t>Average Birthweight (</a:t>
            </a:r>
            <a:r>
              <a:rPr lang="en-US" i="1"/>
              <a:t>Y</a:t>
            </a:r>
            <a:r>
              <a:rPr lang="en-US"/>
              <a:t>) Is -.10 Units When Estriol level (</a:t>
            </a:r>
            <a:r>
              <a:rPr lang="en-US" i="1"/>
              <a:t>X</a:t>
            </a:r>
            <a:r>
              <a:rPr lang="en-US"/>
              <a:t>) Is 0</a:t>
            </a:r>
          </a:p>
          <a:p>
            <a:pPr lvl="2"/>
            <a:r>
              <a:rPr lang="en-US"/>
              <a:t>Difficult to explain</a:t>
            </a:r>
          </a:p>
          <a:p>
            <a:pPr lvl="2"/>
            <a:r>
              <a:rPr lang="en-US"/>
              <a:t>The birthweight should always be positive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281363" y="3048000"/>
            <a:ext cx="5286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2747963" y="1447800"/>
            <a:ext cx="5286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95CB-2D42-4C9C-9B9B-3B6FAC84F781}" type="slidenum">
              <a:rPr lang="en-US"/>
              <a:pPr/>
              <a:t>22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Parameter Estimation 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839200" cy="46990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908050" algn="ctr"/>
                <a:tab pos="3144838" algn="ctr"/>
              </a:tabLst>
            </a:pPr>
            <a:r>
              <a:rPr lang="en-US" dirty="0">
                <a:solidFill>
                  <a:srgbClr val="7030A0"/>
                </a:solidFill>
              </a:rPr>
              <a:t>Obstetrics</a:t>
            </a:r>
            <a:r>
              <a:rPr lang="en-US" dirty="0">
                <a:solidFill>
                  <a:srgbClr val="FCFEB9"/>
                </a:solidFill>
              </a:rPr>
              <a:t>:</a:t>
            </a:r>
            <a:r>
              <a:rPr lang="en-US" sz="2800" dirty="0"/>
              <a:t> What is the </a:t>
            </a:r>
            <a:r>
              <a:rPr lang="en-US" sz="2800" b="1" dirty="0">
                <a:solidFill>
                  <a:srgbClr val="7030A0"/>
                </a:solidFill>
              </a:rPr>
              <a:t>relationship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between</a:t>
            </a:r>
            <a:br>
              <a:rPr lang="en-US" sz="2800" dirty="0"/>
            </a:br>
            <a:r>
              <a:rPr lang="en-US" sz="2800" dirty="0"/>
              <a:t>Mother’s </a:t>
            </a:r>
            <a:r>
              <a:rPr lang="en-US" sz="2800" dirty="0" err="1"/>
              <a:t>Estriol</a:t>
            </a:r>
            <a:r>
              <a:rPr lang="en-US" sz="2800" dirty="0"/>
              <a:t> level &amp; </a:t>
            </a:r>
            <a:r>
              <a:rPr lang="en-US" sz="2800" dirty="0" err="1"/>
              <a:t>Birthweight</a:t>
            </a:r>
            <a:r>
              <a:rPr lang="en-US" sz="2800" dirty="0"/>
              <a:t> using the following data?</a:t>
            </a:r>
          </a:p>
          <a:p>
            <a:pPr>
              <a:buFont typeface="Wingdings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sz="2800" dirty="0"/>
              <a:t>	</a:t>
            </a:r>
            <a:r>
              <a:rPr lang="en-US" sz="2800" b="1" u="sng" dirty="0" err="1">
                <a:solidFill>
                  <a:srgbClr val="7030A0"/>
                </a:solidFill>
              </a:rPr>
              <a:t>Estriol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	</a:t>
            </a:r>
            <a:r>
              <a:rPr lang="en-US" sz="2800" b="1" dirty="0">
                <a:solidFill>
                  <a:srgbClr val="7030A0"/>
                </a:solidFill>
              </a:rPr>
              <a:t>       </a:t>
            </a:r>
            <a:r>
              <a:rPr lang="en-US" sz="2800" b="1" u="sng" dirty="0" err="1">
                <a:solidFill>
                  <a:srgbClr val="7030A0"/>
                </a:solidFill>
              </a:rPr>
              <a:t>Birthweight</a:t>
            </a:r>
            <a:endParaRPr lang="en-US" sz="2800" b="1" u="sng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sz="2800" dirty="0">
                <a:solidFill>
                  <a:srgbClr val="7030A0"/>
                </a:solidFill>
              </a:rPr>
              <a:t>   </a:t>
            </a:r>
            <a:r>
              <a:rPr lang="en-US" sz="2400" b="1" dirty="0">
                <a:solidFill>
                  <a:srgbClr val="7030A0"/>
                </a:solidFill>
              </a:rPr>
              <a:t>(mg/24h)	(g/1000)</a:t>
            </a:r>
          </a:p>
          <a:p>
            <a:pPr>
              <a:buFont typeface="Wingdings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sz="2800" dirty="0">
                <a:solidFill>
                  <a:srgbClr val="7030A0"/>
                </a:solidFill>
              </a:rPr>
              <a:t> 		</a:t>
            </a:r>
            <a:r>
              <a:rPr lang="en-US" sz="2800" b="1" dirty="0">
                <a:solidFill>
                  <a:srgbClr val="7030A0"/>
                </a:solidFill>
              </a:rPr>
              <a:t>1	1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	2	1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	3	2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	4	2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	5	4</a:t>
            </a:r>
          </a:p>
        </p:txBody>
      </p:sp>
      <p:pic>
        <p:nvPicPr>
          <p:cNvPr id="114765" name="Picture 77" descr="View Larg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629025"/>
            <a:ext cx="3048000" cy="23145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7465-EB5D-464F-98EC-850051273ECC}" type="slidenum">
              <a:rPr lang="en-US"/>
              <a:pPr/>
              <a:t>23</a:t>
            </a:fld>
            <a:endParaRPr lang="en-US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752600" y="2286000"/>
            <a:ext cx="5813425" cy="36480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"/>
          <p:cNvGraphicFramePr>
            <a:graphicFrameLocks noGrp="1"/>
          </p:cNvGraphicFramePr>
          <p:nvPr>
            <p:ph idx="1"/>
          </p:nvPr>
        </p:nvGraphicFramePr>
        <p:xfrm>
          <a:off x="2062163" y="2344738"/>
          <a:ext cx="5438775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171450"/>
            <a:ext cx="7086600" cy="112395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Scatterplot </a:t>
            </a:r>
            <a:br>
              <a:rPr lang="en-US"/>
            </a:br>
            <a:r>
              <a:rPr lang="en-US"/>
              <a:t> Birthweight vs. Estriol level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828800" y="2209800"/>
            <a:ext cx="2133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Birthweight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816350" y="5510213"/>
            <a:ext cx="20812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Estriol level</a:t>
            </a: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46F5-1457-4DCB-A731-05F15CA21C97}" type="slidenum">
              <a:rPr lang="en-US"/>
              <a:pPr/>
              <a:t>24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Parameter Estimation Solution Table</a:t>
            </a:r>
          </a:p>
        </p:txBody>
      </p:sp>
      <p:graphicFrame>
        <p:nvGraphicFramePr>
          <p:cNvPr id="118787" name="Object 3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219200" y="1905000"/>
          <a:ext cx="6530975" cy="43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824600" imgH="5249520" progId="Word.Document.8">
                  <p:embed/>
                </p:oleObj>
              </mc:Choice>
              <mc:Fallback>
                <p:oleObj name="Document" r:id="rId4" imgW="7824600" imgH="524952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6530975" cy="437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52D6-E263-4AA5-92EA-EDB44944A1AD}" type="slidenum">
              <a:rPr lang="en-US"/>
              <a:pPr/>
              <a:t>25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Parameter Estimation Solution</a:t>
            </a:r>
          </a:p>
        </p:txBody>
      </p:sp>
      <p:graphicFrame>
        <p:nvGraphicFramePr>
          <p:cNvPr id="120835" name="Object 3">
            <a:hlinkClick r:id="" action="ppaction://ole?verb=0"/>
          </p:cNvPr>
          <p:cNvGraphicFramePr>
            <a:graphicFrameLocks noGrp="1"/>
          </p:cNvGraphicFramePr>
          <p:nvPr>
            <p:ph type="body" idx="1"/>
          </p:nvPr>
        </p:nvGraphicFramePr>
        <p:xfrm>
          <a:off x="722313" y="1793875"/>
          <a:ext cx="7758112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4" imgW="3263760" imgH="1803240" progId="Equation.3">
                  <p:embed/>
                </p:oleObj>
              </mc:Choice>
              <mc:Fallback>
                <p:oleObj name="Equation" r:id="rId4" imgW="3263760" imgH="18032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793875"/>
                        <a:ext cx="7758112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901950" y="4219575"/>
            <a:ext cx="452438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894263" y="4219575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140075" y="4435475"/>
            <a:ext cx="258763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197475" y="4435475"/>
            <a:ext cx="258763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930900" y="4435475"/>
            <a:ext cx="258763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376613" y="4219575"/>
            <a:ext cx="40481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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219575" y="4219575"/>
            <a:ext cx="40481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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413375" y="4219575"/>
            <a:ext cx="40481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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694113" y="4219575"/>
            <a:ext cx="40481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518025" y="4219575"/>
            <a:ext cx="40481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5729288" y="4219575"/>
            <a:ext cx="36036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3932238" y="4435475"/>
            <a:ext cx="336550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4738688" y="4435475"/>
            <a:ext cx="336550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9407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Linear Regression Model</a:t>
            </a:r>
          </a:p>
        </p:txBody>
      </p:sp>
      <p:sp>
        <p:nvSpPr>
          <p:cNvPr id="59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754063" y="1819275"/>
            <a:ext cx="7856537" cy="4213225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1.	Relationship Between Variables Is a Linear Function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915988" y="5065713"/>
            <a:ext cx="2208212" cy="15670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Dependent (Response) Variable</a:t>
            </a:r>
            <a:b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(e.g., CD+ c.)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5181600" y="5105400"/>
            <a:ext cx="373380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Independent (Explanatory) Variable </a:t>
            </a:r>
            <a:b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(e.g., Years s.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serocon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.)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373563" y="3094038"/>
            <a:ext cx="179705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Slope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1601788" y="3094038"/>
            <a:ext cx="220662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</a:t>
            </a:r>
            <a:b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Y-Intercept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6478588" y="3094038"/>
            <a:ext cx="159226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Random Error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2520950" y="4705350"/>
            <a:ext cx="444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H="1" flipV="1">
            <a:off x="5327650" y="4781550"/>
            <a:ext cx="317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511550" y="3879850"/>
            <a:ext cx="2921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4794250" y="3879850"/>
            <a:ext cx="889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6013450" y="3879850"/>
            <a:ext cx="546100" cy="4445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2A1DEA6-C08E-4091-88DE-FA24F1B21F78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2550"/>
          </a:xfrm>
          <a:noFill/>
          <a:ln/>
        </p:spPr>
        <p:txBody>
          <a:bodyPr lIns="90488" tIns="44450" rIns="90488" bIns="44450" anchor="ctr" anchorCtr="0">
            <a:normAutofit fontScale="90000"/>
          </a:bodyPr>
          <a:lstStyle/>
          <a:p>
            <a:r>
              <a:rPr lang="en-US"/>
              <a:t>Estimating Parameters:</a:t>
            </a:r>
            <a:br>
              <a:rPr lang="en-US"/>
            </a:br>
            <a:r>
              <a:rPr lang="en-US"/>
              <a:t>Least Squares Method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042B-C388-4AEB-A09D-7B9A6634241F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787525" y="3235325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2020888" y="5045075"/>
            <a:ext cx="35747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1828800" y="4579938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1828800" y="4108450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1828800" y="3641725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2386013" y="5561013"/>
            <a:ext cx="35747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3775075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5265738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6751638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7056438" y="5054600"/>
            <a:ext cx="37350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2381250" y="3349625"/>
            <a:ext cx="362280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79908" name="Rectangle 3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Scatter plot</a:t>
            </a:r>
          </a:p>
        </p:txBody>
      </p:sp>
      <p:sp>
        <p:nvSpPr>
          <p:cNvPr id="7990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4478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1.	Plot of All 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dirty="0"/>
              <a:t>) Pairs</a:t>
            </a:r>
          </a:p>
          <a:p>
            <a:r>
              <a:rPr lang="en-US" dirty="0"/>
              <a:t>2.	Suggests How Well Model Will Fit</a:t>
            </a:r>
          </a:p>
        </p:txBody>
      </p:sp>
      <p:sp>
        <p:nvSpPr>
          <p:cNvPr id="79910" name="Oval 3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Oval 4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Oval 4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Oval 4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Oval 4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1139-153D-4803-9681-50CFF379358C}" type="slidenum">
              <a:rPr lang="en-US"/>
              <a:pPr/>
              <a:t>6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171450"/>
            <a:ext cx="7086600" cy="112395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Thinking Challenge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85800" y="1676400"/>
            <a:ext cx="7826375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How would you draw a line through the points?   How do you determine which line ‘fits best’? 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1787525" y="3235325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Oval 37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Oval 38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2020888" y="5045075"/>
            <a:ext cx="35747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1960" name="Rectangle 40"/>
          <p:cNvSpPr>
            <a:spLocks noChangeArrowheads="1"/>
          </p:cNvSpPr>
          <p:nvPr/>
        </p:nvSpPr>
        <p:spPr bwMode="auto">
          <a:xfrm>
            <a:off x="1828800" y="4579938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1828800" y="4108450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1828800" y="3641725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2386013" y="5561013"/>
            <a:ext cx="35747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1964" name="Rectangle 44"/>
          <p:cNvSpPr>
            <a:spLocks noChangeArrowheads="1"/>
          </p:cNvSpPr>
          <p:nvPr/>
        </p:nvSpPr>
        <p:spPr bwMode="auto">
          <a:xfrm>
            <a:off x="3775075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5265738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6751638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7056438" y="5054600"/>
            <a:ext cx="37350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1968" name="Rectangle 48"/>
          <p:cNvSpPr>
            <a:spLocks noChangeArrowheads="1"/>
          </p:cNvSpPr>
          <p:nvPr/>
        </p:nvSpPr>
        <p:spPr bwMode="auto">
          <a:xfrm>
            <a:off x="2381250" y="3349625"/>
            <a:ext cx="362280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1969" name="Oval 49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0" name="Oval 50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1" name="Oval 51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2" name="Oval 52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3" name="Oval 53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4" name="Oval 54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5" name="Line 55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00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DCD9-0907-470B-8A10-E64D9E55D34C}" type="slidenum">
              <a:rPr lang="en-US"/>
              <a:pPr/>
              <a:t>7</a:t>
            </a:fld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171450"/>
            <a:ext cx="7086600" cy="112395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Thinking Challenge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09600" y="1219200"/>
            <a:ext cx="7826375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How would you draw a line through the points?   How do you determine which line ‘fits best’?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1828800" y="3124200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Oval 32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2" name="Oval 34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Oval 35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Oval 36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5" name="Oval 37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2020888" y="5045075"/>
            <a:ext cx="35747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1828800" y="4579938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1828800" y="4108450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1828800" y="3641725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2386013" y="5561013"/>
            <a:ext cx="35747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3775075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auto">
          <a:xfrm>
            <a:off x="5265738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6751638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7056438" y="5054600"/>
            <a:ext cx="37350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2381250" y="3349625"/>
            <a:ext cx="362280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4016" name="Oval 4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Oval 4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8" name="Oval 5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9" name="Oval 5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Oval 5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1" name="Oval 5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3" name="Line 55"/>
          <p:cNvSpPr>
            <a:spLocks noChangeShapeType="1"/>
          </p:cNvSpPr>
          <p:nvPr/>
        </p:nvSpPr>
        <p:spPr bwMode="auto">
          <a:xfrm flipV="1">
            <a:off x="2590800" y="4191000"/>
            <a:ext cx="4419600" cy="9906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>
            <a:off x="6477000" y="34290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5638800" y="3048000"/>
            <a:ext cx="170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Slope changed</a:t>
            </a: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1009650" y="5957888"/>
            <a:ext cx="2266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Intercept unchanged</a:t>
            </a:r>
          </a:p>
        </p:txBody>
      </p:sp>
      <p:sp>
        <p:nvSpPr>
          <p:cNvPr id="84028" name="Line 60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30" name="Line 62"/>
          <p:cNvSpPr>
            <a:spLocks noChangeShapeType="1"/>
          </p:cNvSpPr>
          <p:nvPr/>
        </p:nvSpPr>
        <p:spPr bwMode="auto">
          <a:xfrm flipV="1">
            <a:off x="1828800" y="52578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00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1A6-9DB1-43ED-A981-0E743FDF2B60}" type="slidenum">
              <a:rPr lang="en-US"/>
              <a:pPr/>
              <a:t>8</a:t>
            </a:fld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171450"/>
            <a:ext cx="7086600" cy="112395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Thinking Challenge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85800" y="1371600"/>
            <a:ext cx="7826375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How would you draw a line through the points?   How do you determine which line ‘fits best’?</a:t>
            </a:r>
          </a:p>
        </p:txBody>
      </p:sp>
      <p:sp>
        <p:nvSpPr>
          <p:cNvPr id="86071" name="Rectangle 55"/>
          <p:cNvSpPr>
            <a:spLocks noChangeArrowheads="1"/>
          </p:cNvSpPr>
          <p:nvPr/>
        </p:nvSpPr>
        <p:spPr bwMode="auto">
          <a:xfrm>
            <a:off x="1828800" y="3124200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72" name="Line 56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73" name="Line 57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74" name="Line 58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75" name="Line 59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76" name="Line 60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77" name="Line 61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78" name="Line 62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79" name="Line 63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0" name="Line 64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1" name="Line 65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2" name="Line 66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3" name="Line 67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4" name="Line 68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5" name="Line 69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6" name="Line 70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7" name="Line 71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8" name="Line 72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89" name="Oval 73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90" name="Oval 74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91" name="Oval 75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92" name="Oval 76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93" name="Oval 77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94" name="Oval 78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95" name="Rectangle 79"/>
          <p:cNvSpPr>
            <a:spLocks noChangeArrowheads="1"/>
          </p:cNvSpPr>
          <p:nvPr/>
        </p:nvSpPr>
        <p:spPr bwMode="auto">
          <a:xfrm>
            <a:off x="2020888" y="5045075"/>
            <a:ext cx="35747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6096" name="Rectangle 80"/>
          <p:cNvSpPr>
            <a:spLocks noChangeArrowheads="1"/>
          </p:cNvSpPr>
          <p:nvPr/>
        </p:nvSpPr>
        <p:spPr bwMode="auto">
          <a:xfrm>
            <a:off x="1828800" y="4579938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1828800" y="4108450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86098" name="Rectangle 82"/>
          <p:cNvSpPr>
            <a:spLocks noChangeArrowheads="1"/>
          </p:cNvSpPr>
          <p:nvPr/>
        </p:nvSpPr>
        <p:spPr bwMode="auto">
          <a:xfrm>
            <a:off x="1828800" y="3641725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2386013" y="5561013"/>
            <a:ext cx="35747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6100" name="Rectangle 84"/>
          <p:cNvSpPr>
            <a:spLocks noChangeArrowheads="1"/>
          </p:cNvSpPr>
          <p:nvPr/>
        </p:nvSpPr>
        <p:spPr bwMode="auto">
          <a:xfrm>
            <a:off x="3775075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86101" name="Rectangle 85"/>
          <p:cNvSpPr>
            <a:spLocks noChangeArrowheads="1"/>
          </p:cNvSpPr>
          <p:nvPr/>
        </p:nvSpPr>
        <p:spPr bwMode="auto">
          <a:xfrm>
            <a:off x="5265738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86102" name="Rectangle 86"/>
          <p:cNvSpPr>
            <a:spLocks noChangeArrowheads="1"/>
          </p:cNvSpPr>
          <p:nvPr/>
        </p:nvSpPr>
        <p:spPr bwMode="auto">
          <a:xfrm>
            <a:off x="6751638" y="5561013"/>
            <a:ext cx="532198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86103" name="Rectangle 87"/>
          <p:cNvSpPr>
            <a:spLocks noChangeArrowheads="1"/>
          </p:cNvSpPr>
          <p:nvPr/>
        </p:nvSpPr>
        <p:spPr bwMode="auto">
          <a:xfrm>
            <a:off x="7056438" y="5054600"/>
            <a:ext cx="373501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104" name="Rectangle 88"/>
          <p:cNvSpPr>
            <a:spLocks noChangeArrowheads="1"/>
          </p:cNvSpPr>
          <p:nvPr/>
        </p:nvSpPr>
        <p:spPr bwMode="auto">
          <a:xfrm>
            <a:off x="2381250" y="3349625"/>
            <a:ext cx="362280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6105" name="Oval 89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06" name="Oval 90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07" name="Oval 91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08" name="Oval 92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09" name="Oval 93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10" name="Oval 94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12" name="Line 96"/>
          <p:cNvSpPr>
            <a:spLocks noChangeShapeType="1"/>
          </p:cNvSpPr>
          <p:nvPr/>
        </p:nvSpPr>
        <p:spPr bwMode="auto">
          <a:xfrm>
            <a:off x="6248400" y="30480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3" name="Text Box 97"/>
          <p:cNvSpPr txBox="1">
            <a:spLocks noChangeArrowheads="1"/>
          </p:cNvSpPr>
          <p:nvPr/>
        </p:nvSpPr>
        <p:spPr bwMode="auto">
          <a:xfrm>
            <a:off x="5334000" y="2681288"/>
            <a:ext cx="1962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Slope unchanged</a:t>
            </a:r>
          </a:p>
        </p:txBody>
      </p:sp>
      <p:sp>
        <p:nvSpPr>
          <p:cNvPr id="86114" name="Text Box 98"/>
          <p:cNvSpPr txBox="1">
            <a:spLocks noChangeArrowheads="1"/>
          </p:cNvSpPr>
          <p:nvPr/>
        </p:nvSpPr>
        <p:spPr bwMode="auto">
          <a:xfrm>
            <a:off x="1009650" y="5957888"/>
            <a:ext cx="201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Intercept changed</a:t>
            </a:r>
          </a:p>
        </p:txBody>
      </p:sp>
      <p:sp>
        <p:nvSpPr>
          <p:cNvPr id="86115" name="Line 99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6" name="Line 100"/>
          <p:cNvSpPr>
            <a:spLocks noChangeShapeType="1"/>
          </p:cNvSpPr>
          <p:nvPr/>
        </p:nvSpPr>
        <p:spPr bwMode="auto">
          <a:xfrm flipV="1">
            <a:off x="2209800" y="4953000"/>
            <a:ext cx="381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7" name="Line 101"/>
          <p:cNvSpPr>
            <a:spLocks noChangeShapeType="1"/>
          </p:cNvSpPr>
          <p:nvPr/>
        </p:nvSpPr>
        <p:spPr bwMode="auto">
          <a:xfrm flipV="1">
            <a:off x="2590800" y="3505200"/>
            <a:ext cx="4343400" cy="14478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18" name="Line 102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00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89B8-5A62-4F9D-92C4-1BCBF19D2527}" type="slidenum">
              <a:rPr lang="en-US"/>
              <a:pPr/>
              <a:t>9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  Least Squares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1.	‘Best Fit’ Means Difference Between Actual Y Values &amp; Predicted Y Values Are a Minimum. </a:t>
            </a:r>
            <a:r>
              <a:rPr lang="en-US" i="1" dirty="0"/>
              <a:t>But</a:t>
            </a:r>
            <a:r>
              <a:rPr lang="en-US" dirty="0"/>
              <a:t> Positive Differences Off-Set Negative ones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385</Words>
  <Application>Microsoft Office PowerPoint</Application>
  <PresentationFormat>On-screen Show (4:3)</PresentationFormat>
  <Paragraphs>224</Paragraphs>
  <Slides>25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Office Theme</vt:lpstr>
      <vt:lpstr>Visio</vt:lpstr>
      <vt:lpstr>ClipArt</vt:lpstr>
      <vt:lpstr>Equation</vt:lpstr>
      <vt:lpstr>VISIO</vt:lpstr>
      <vt:lpstr>MathType Equation</vt:lpstr>
      <vt:lpstr>Document</vt:lpstr>
      <vt:lpstr>Linear Regression Model</vt:lpstr>
      <vt:lpstr>Linear Equations</vt:lpstr>
      <vt:lpstr>Linear Regression Model</vt:lpstr>
      <vt:lpstr>Estimating Parameters: Least Squares Method</vt:lpstr>
      <vt:lpstr>Scatter plot</vt:lpstr>
      <vt:lpstr>Thinking Challenge</vt:lpstr>
      <vt:lpstr>Thinking Challenge</vt:lpstr>
      <vt:lpstr>Thinking Challenge</vt:lpstr>
      <vt:lpstr>  Least Squares</vt:lpstr>
      <vt:lpstr>  Least Squares</vt:lpstr>
      <vt:lpstr>  Least Squares</vt:lpstr>
      <vt:lpstr>Least Squares Graphically</vt:lpstr>
      <vt:lpstr>Coefficient Equations</vt:lpstr>
      <vt:lpstr>Derivation of Parameters (1)</vt:lpstr>
      <vt:lpstr>Derivation of Parameters (1)</vt:lpstr>
      <vt:lpstr>Computation Table</vt:lpstr>
      <vt:lpstr>Interpretation of Coefficients</vt:lpstr>
      <vt:lpstr>Interpretation of Coefficients</vt:lpstr>
      <vt:lpstr>Coefficient Interpretation Solution</vt:lpstr>
      <vt:lpstr>Coefficient Interpretation Solution</vt:lpstr>
      <vt:lpstr>Coefficient Interpretation Solution</vt:lpstr>
      <vt:lpstr>Parameter Estimation Example</vt:lpstr>
      <vt:lpstr>Scatterplot   Birthweight vs. Estriol level</vt:lpstr>
      <vt:lpstr>Parameter Estimation Solution Table</vt:lpstr>
      <vt:lpstr>Parameter Estimation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Dr.Nabeela</dc:creator>
  <cp:lastModifiedBy>VAIO</cp:lastModifiedBy>
  <cp:revision>31</cp:revision>
  <dcterms:created xsi:type="dcterms:W3CDTF">2017-10-16T08:41:09Z</dcterms:created>
  <dcterms:modified xsi:type="dcterms:W3CDTF">2018-07-22T20:01:42Z</dcterms:modified>
</cp:coreProperties>
</file>