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84" r:id="rId4"/>
    <p:sldId id="276" r:id="rId5"/>
    <p:sldId id="278" r:id="rId6"/>
    <p:sldId id="277" r:id="rId7"/>
    <p:sldId id="260" r:id="rId8"/>
    <p:sldId id="279" r:id="rId9"/>
    <p:sldId id="280" r:id="rId10"/>
    <p:sldId id="281" r:id="rId11"/>
    <p:sldId id="282" r:id="rId12"/>
    <p:sldId id="262" r:id="rId13"/>
    <p:sldId id="258" r:id="rId14"/>
    <p:sldId id="263" r:id="rId15"/>
    <p:sldId id="25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91444-E054-48D7-85A5-28728BA1231B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B77B-222B-45FF-A23C-14F9A7921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FCF6C-83D0-49F5-9AB9-B9A8CE30B451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93FAC6-8744-485A-B5A0-7496823E694F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9B36C-C88D-4D76-965A-96BA5D751A2C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5BF053-9F1D-454F-B18B-4D9D6FE4D4A7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08FF5-6463-44E1-AEBF-3DB9653A6C39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7CF6-9865-4F0B-8099-50474BB08AC9}" type="datetimeFigureOut">
              <a:rPr lang="en-US" smtClean="0"/>
              <a:pPr/>
              <a:t>23-Jul-18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1C3E-457A-4CE5-A0F7-C6D0D973C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Advanced Artificial Neural Networks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For Slides Thanks to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Dr. </a:t>
            </a:r>
            <a:r>
              <a:rPr lang="en-US" dirty="0" err="1" smtClean="0">
                <a:solidFill>
                  <a:schemeClr val="tx1"/>
                </a:solidFill>
              </a:rPr>
              <a:t>Nabeela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Kausar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Classifiers: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686800" cy="1325563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Find a </a:t>
            </a:r>
            <a:r>
              <a:rPr lang="en-US" altLang="en-US" i="1" smtClean="0"/>
              <a:t>linear function </a:t>
            </a:r>
            <a:r>
              <a:rPr lang="en-US" altLang="en-US" smtClean="0"/>
              <a:t>to separate the classes:</a:t>
            </a:r>
          </a:p>
          <a:p>
            <a:endParaRPr lang="en-US" altLang="en-US" sz="1200" smtClean="0"/>
          </a:p>
          <a:p>
            <a:pPr algn="ctr">
              <a:buFontTx/>
              <a:buNone/>
            </a:pPr>
            <a:r>
              <a:rPr lang="en-US" altLang="en-US" smtClean="0">
                <a:solidFill>
                  <a:srgbClr val="0000FF"/>
                </a:solidFill>
              </a:rPr>
              <a:t>	f(</a:t>
            </a:r>
            <a:r>
              <a:rPr lang="en-US" altLang="en-US" b="1" smtClean="0">
                <a:solidFill>
                  <a:srgbClr val="0000FF"/>
                </a:solidFill>
              </a:rPr>
              <a:t>x</a:t>
            </a:r>
            <a:r>
              <a:rPr lang="en-US" altLang="en-US" smtClean="0">
                <a:solidFill>
                  <a:srgbClr val="0000FF"/>
                </a:solidFill>
              </a:rPr>
              <a:t>) = sgn(</a:t>
            </a:r>
            <a:r>
              <a:rPr lang="en-US" altLang="en-US" b="1" smtClean="0">
                <a:solidFill>
                  <a:srgbClr val="0000FF"/>
                </a:solidFill>
              </a:rPr>
              <a:t>w </a:t>
            </a:r>
            <a:r>
              <a:rPr lang="en-US" altLang="en-US" smtClean="0">
                <a:solidFill>
                  <a:srgbClr val="0000FF"/>
                </a:solidFill>
                <a:sym typeface="Symbol" pitchFamily="18" charset="2"/>
              </a:rPr>
              <a:t> </a:t>
            </a:r>
            <a:r>
              <a:rPr lang="en-US" altLang="en-US" b="1" smtClean="0">
                <a:solidFill>
                  <a:srgbClr val="0000FF"/>
                </a:solidFill>
              </a:rPr>
              <a:t>x </a:t>
            </a:r>
            <a:r>
              <a:rPr lang="en-US" altLang="en-US" smtClean="0">
                <a:solidFill>
                  <a:srgbClr val="0000FF"/>
                </a:solidFill>
              </a:rPr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667000" y="2590800"/>
            <a:ext cx="3276600" cy="533400"/>
          </a:xfrm>
          <a:prstGeom prst="line">
            <a:avLst/>
          </a:prstGeom>
          <a:ln w="381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Many classifiers to choose from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smtClean="0"/>
              <a:t>SVM</a:t>
            </a:r>
          </a:p>
          <a:p>
            <a:r>
              <a:rPr lang="en-US" altLang="en-US" sz="2800" smtClean="0"/>
              <a:t>Neural networks</a:t>
            </a:r>
          </a:p>
          <a:p>
            <a:r>
              <a:rPr lang="en-US" altLang="en-US" sz="2800" smtClean="0"/>
              <a:t>Naïve Bayes</a:t>
            </a:r>
          </a:p>
          <a:p>
            <a:r>
              <a:rPr lang="en-US" altLang="en-US" sz="2800" smtClean="0"/>
              <a:t>Bayesian network</a:t>
            </a:r>
          </a:p>
          <a:p>
            <a:r>
              <a:rPr lang="en-US" altLang="en-US" sz="2800" smtClean="0"/>
              <a:t>Logistic regression</a:t>
            </a:r>
          </a:p>
          <a:p>
            <a:r>
              <a:rPr lang="en-US" altLang="en-US" sz="2800" smtClean="0"/>
              <a:t>Randomized Forests</a:t>
            </a:r>
          </a:p>
          <a:p>
            <a:r>
              <a:rPr lang="en-US" altLang="en-US" sz="2800" smtClean="0"/>
              <a:t>Boosted Decision Trees</a:t>
            </a:r>
          </a:p>
          <a:p>
            <a:r>
              <a:rPr lang="en-US" altLang="en-US" sz="2800" smtClean="0"/>
              <a:t>K-nearest neighbor</a:t>
            </a:r>
          </a:p>
          <a:p>
            <a:r>
              <a:rPr lang="en-US" altLang="en-US" sz="2800" smtClean="0"/>
              <a:t>RBMs</a:t>
            </a:r>
          </a:p>
          <a:p>
            <a:r>
              <a:rPr lang="en-US" altLang="en-US" sz="2800" smtClean="0"/>
              <a:t>Etc.</a:t>
            </a:r>
          </a:p>
          <a:p>
            <a:pPr>
              <a:buFont typeface="Arial" charset="0"/>
              <a:buNone/>
            </a:pPr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24400" y="1676400"/>
            <a:ext cx="3821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000000"/>
                </a:solidFill>
              </a:rPr>
              <a:t>Which is the best one?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3936"/>
            <a:ext cx="6789274" cy="422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An Artificial Neural Network (ANN) is a computational model that is inspired by the way biological neural networks in the human brain process information.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How do ANNs work?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90600"/>
            <a:ext cx="7467600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5943600"/>
            <a:ext cx="7848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artificial neuron is an imitation of a human neuron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r>
              <a:rPr lang="en-GB"/>
              <a:t>Synapse vs. weight</a:t>
            </a:r>
          </a:p>
        </p:txBody>
      </p:sp>
      <p:pic>
        <p:nvPicPr>
          <p:cNvPr id="15364" name="Picture 4" descr="bio synapse"/>
          <p:cNvPicPr>
            <a:picLocks noChangeAspect="1" noChangeArrowheads="1"/>
          </p:cNvPicPr>
          <p:nvPr/>
        </p:nvPicPr>
        <p:blipFill>
          <a:blip r:embed="rId2"/>
          <a:srcRect r="243"/>
          <a:stretch>
            <a:fillRect/>
          </a:stretch>
        </p:blipFill>
        <p:spPr bwMode="auto">
          <a:xfrm>
            <a:off x="2286000" y="1219200"/>
            <a:ext cx="4572000" cy="2263775"/>
          </a:xfrm>
          <a:prstGeom prst="rect">
            <a:avLst/>
          </a:prstGeom>
          <a:noFill/>
        </p:spPr>
      </p:pic>
      <p:pic>
        <p:nvPicPr>
          <p:cNvPr id="15365" name="Picture 5" descr="weigh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495800"/>
            <a:ext cx="42513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How do ANNs work?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271463" indent="-271463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6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 Now, let us have a look at the model of an artificial neuron.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80010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How do ANNs work?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6200" y="4572000"/>
            <a:ext cx="2133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6553200" y="13716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191000" y="13716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1828800" y="13716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191000" y="2743200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191000" y="4572000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6200" y="2743200"/>
            <a:ext cx="2209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6200" y="1447800"/>
            <a:ext cx="1828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105400" y="3073400"/>
            <a:ext cx="4197350" cy="649288"/>
          </a:xfrm>
          <a:prstGeom prst="rect">
            <a:avLst/>
          </a:prstGeom>
          <a:solidFill>
            <a:srgbClr val="EF8C6A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∑= </a:t>
            </a: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32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32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….+X</a:t>
            </a:r>
            <a:r>
              <a:rPr lang="en-GB" sz="32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4827" name="AutoShape 11"/>
          <p:cNvCxnSpPr>
            <a:cxnSpLocks noChangeShapeType="1"/>
            <a:stCxn id="34822" idx="2"/>
            <a:endCxn id="34823" idx="0"/>
          </p:cNvCxnSpPr>
          <p:nvPr/>
        </p:nvCxnSpPr>
        <p:spPr bwMode="auto">
          <a:xfrm>
            <a:off x="4533900" y="3429000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4875213" y="1957388"/>
            <a:ext cx="1779587" cy="1128712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530725" y="2058988"/>
            <a:ext cx="6350" cy="6858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2514600" y="1828800"/>
            <a:ext cx="1676400" cy="1257300"/>
          </a:xfrm>
          <a:prstGeom prst="line">
            <a:avLst/>
          </a:prstGeom>
          <a:noFill/>
          <a:ln w="9360">
            <a:solidFill>
              <a:srgbClr val="AF3408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667000" y="1458913"/>
            <a:ext cx="14478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. . . . . . . . . . . 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How do ANNs work?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33600" y="863600"/>
            <a:ext cx="46482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 all inputs are equal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5305425"/>
            <a:ext cx="2133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6477000" y="14478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114800" y="14478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752600" y="1447800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4114800" y="3476625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114800" y="5305425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0" y="3476625"/>
            <a:ext cx="2209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0" y="1800225"/>
            <a:ext cx="1828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029200" y="3806825"/>
            <a:ext cx="3886200" cy="876300"/>
          </a:xfrm>
          <a:prstGeom prst="rect">
            <a:avLst/>
          </a:prstGeom>
          <a:solidFill>
            <a:srgbClr val="EF8C6A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∑= 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X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1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+X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2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+ ….+X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m</a:t>
            </a:r>
            <a:r>
              <a:rPr lang="en-GB" sz="24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 =y</a:t>
            </a:r>
          </a:p>
        </p:txBody>
      </p:sp>
      <p:cxnSp>
        <p:nvCxnSpPr>
          <p:cNvPr id="35852" name="AutoShape 12"/>
          <p:cNvCxnSpPr>
            <a:cxnSpLocks noChangeShapeType="1"/>
            <a:stCxn id="35847" idx="2"/>
            <a:endCxn id="35848" idx="0"/>
          </p:cNvCxnSpPr>
          <p:nvPr/>
        </p:nvCxnSpPr>
        <p:spPr bwMode="auto">
          <a:xfrm>
            <a:off x="4457700" y="4162425"/>
            <a:ext cx="1588" cy="11430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486400" y="2562225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4114800" y="2562225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743200" y="25146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6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0" y="2663825"/>
            <a:ext cx="1828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5860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5534025"/>
            <a:ext cx="1143000" cy="609600"/>
          </a:xfrm>
          <a:prstGeom prst="rect">
            <a:avLst/>
          </a:prstGeom>
          <a:solidFill>
            <a:srgbClr val="EF8C6A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514600" y="1524000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. . . . . . . . . . . . </a:t>
            </a:r>
          </a:p>
        </p:txBody>
      </p:sp>
      <p:cxnSp>
        <p:nvCxnSpPr>
          <p:cNvPr id="35863" name="AutoShape 23"/>
          <p:cNvCxnSpPr>
            <a:cxnSpLocks noChangeShapeType="1"/>
            <a:stCxn id="35846" idx="3"/>
            <a:endCxn id="35855" idx="1"/>
          </p:cNvCxnSpPr>
          <p:nvPr/>
        </p:nvCxnSpPr>
        <p:spPr bwMode="auto">
          <a:xfrm>
            <a:off x="2338388" y="2033588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4" name="AutoShape 24"/>
          <p:cNvCxnSpPr>
            <a:cxnSpLocks noChangeShapeType="1"/>
            <a:stCxn id="35845" idx="2"/>
            <a:endCxn id="35854" idx="0"/>
          </p:cNvCxnSpPr>
          <p:nvPr/>
        </p:nvCxnSpPr>
        <p:spPr bwMode="auto">
          <a:xfrm>
            <a:off x="4457700" y="2133600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5" name="AutoShape 25"/>
          <p:cNvCxnSpPr>
            <a:cxnSpLocks noChangeShapeType="1"/>
          </p:cNvCxnSpPr>
          <p:nvPr/>
        </p:nvCxnSpPr>
        <p:spPr bwMode="auto">
          <a:xfrm flipH="1">
            <a:off x="6172200" y="2133600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6" name="AutoShape 26"/>
          <p:cNvCxnSpPr>
            <a:cxnSpLocks noChangeShapeType="1"/>
            <a:stCxn id="35853" idx="1"/>
            <a:endCxn id="35847" idx="3"/>
          </p:cNvCxnSpPr>
          <p:nvPr/>
        </p:nvCxnSpPr>
        <p:spPr bwMode="auto">
          <a:xfrm flipH="1">
            <a:off x="4800600" y="3148013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7" name="AutoShape 27"/>
          <p:cNvCxnSpPr>
            <a:cxnSpLocks noChangeShapeType="1"/>
            <a:stCxn id="35854" idx="2"/>
            <a:endCxn id="35847" idx="0"/>
          </p:cNvCxnSpPr>
          <p:nvPr/>
        </p:nvCxnSpPr>
        <p:spPr bwMode="auto">
          <a:xfrm>
            <a:off x="4457700" y="3248025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5868" name="AutoShape 28"/>
          <p:cNvCxnSpPr>
            <a:cxnSpLocks noChangeShapeType="1"/>
            <a:stCxn id="35855" idx="3"/>
            <a:endCxn id="35847" idx="1"/>
          </p:cNvCxnSpPr>
          <p:nvPr/>
        </p:nvCxnSpPr>
        <p:spPr bwMode="auto">
          <a:xfrm>
            <a:off x="3328988" y="3100388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429000" y="2667000"/>
            <a:ext cx="685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. . . . 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How do ANNs work?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458200" cy="106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The signal is not passed down to the</a:t>
            </a: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next neuron verbatim</a:t>
            </a:r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609600" y="4648200"/>
            <a:ext cx="2438400" cy="866775"/>
          </a:xfrm>
          <a:prstGeom prst="borderCallout1">
            <a:avLst>
              <a:gd name="adj1" fmla="val 48602"/>
              <a:gd name="adj2" fmla="val 99745"/>
              <a:gd name="adj3" fmla="val 39051"/>
              <a:gd name="adj4" fmla="val 140264"/>
            </a:avLst>
          </a:prstGeom>
          <a:solidFill>
            <a:srgbClr val="D9D9D9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D0D0D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Transfer Function (Activation Function)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0" y="5715000"/>
            <a:ext cx="21336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64770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1148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752600" y="1857375"/>
            <a:ext cx="685800" cy="685800"/>
          </a:xfrm>
          <a:prstGeom prst="ellipse">
            <a:avLst/>
          </a:prstGeom>
          <a:solidFill>
            <a:srgbClr val="69240C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114800" y="3886200"/>
            <a:ext cx="685800" cy="685800"/>
          </a:xfrm>
          <a:prstGeom prst="ellipse">
            <a:avLst/>
          </a:prstGeom>
          <a:solidFill>
            <a:srgbClr val="742217"/>
          </a:solidFill>
          <a:ln w="12600">
            <a:solidFill>
              <a:srgbClr val="4E161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∑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4114800" y="5715000"/>
            <a:ext cx="685800" cy="685800"/>
          </a:xfrm>
          <a:prstGeom prst="ellipse">
            <a:avLst/>
          </a:prstGeom>
          <a:solidFill>
            <a:srgbClr val="7C6B4D"/>
          </a:solidFill>
          <a:ln w="12600">
            <a:solidFill>
              <a:srgbClr val="534733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y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0" y="3886200"/>
            <a:ext cx="2209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0" y="2209800"/>
            <a:ext cx="1828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cxnSp>
        <p:nvCxnSpPr>
          <p:cNvPr id="36876" name="AutoShape 12"/>
          <p:cNvCxnSpPr>
            <a:cxnSpLocks noChangeShapeType="1"/>
            <a:stCxn id="36872" idx="2"/>
            <a:endCxn id="36894" idx="0"/>
          </p:cNvCxnSpPr>
          <p:nvPr/>
        </p:nvCxnSpPr>
        <p:spPr bwMode="auto">
          <a:xfrm>
            <a:off x="4457700" y="4572000"/>
            <a:ext cx="1588" cy="33337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4864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1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4114800" y="2971800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2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2</a:t>
            </a:r>
          </a:p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400" baseline="-25000">
              <a:solidFill>
                <a:srgbClr val="FFFFFF"/>
              </a:solidFill>
              <a:ea typeface="HG Mincho Light J" charset="0"/>
              <a:cs typeface="HG Mincho Light J" charset="0"/>
            </a:endParaRP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743200" y="2924175"/>
            <a:ext cx="685800" cy="685800"/>
          </a:xfrm>
          <a:prstGeom prst="ellipse">
            <a:avLst/>
          </a:prstGeom>
          <a:solidFill>
            <a:srgbClr val="6E6263"/>
          </a:solidFill>
          <a:ln w="12600">
            <a:solidFill>
              <a:srgbClr val="69240C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w</a:t>
            </a:r>
            <a:r>
              <a:rPr lang="en-GB" sz="1400" baseline="-25000">
                <a:solidFill>
                  <a:srgbClr val="FFFFFF"/>
                </a:solidFill>
                <a:ea typeface="HG Mincho Light J" charset="0"/>
                <a:cs typeface="HG Mincho Light J" charset="0"/>
              </a:rPr>
              <a:t>m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0" y="3073400"/>
            <a:ext cx="1828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514600" y="1933575"/>
            <a:ext cx="1447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. . . . . . . . . . . . </a:t>
            </a:r>
          </a:p>
        </p:txBody>
      </p:sp>
      <p:cxnSp>
        <p:nvCxnSpPr>
          <p:cNvPr id="36882" name="AutoShape 18"/>
          <p:cNvCxnSpPr>
            <a:cxnSpLocks noChangeShapeType="1"/>
            <a:stCxn id="36871" idx="3"/>
            <a:endCxn id="36879" idx="1"/>
          </p:cNvCxnSpPr>
          <p:nvPr/>
        </p:nvCxnSpPr>
        <p:spPr bwMode="auto">
          <a:xfrm>
            <a:off x="2338388" y="2443163"/>
            <a:ext cx="504825" cy="5810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83" name="AutoShape 19"/>
          <p:cNvCxnSpPr>
            <a:cxnSpLocks noChangeShapeType="1"/>
            <a:stCxn id="36870" idx="2"/>
            <a:endCxn id="36878" idx="0"/>
          </p:cNvCxnSpPr>
          <p:nvPr/>
        </p:nvCxnSpPr>
        <p:spPr bwMode="auto">
          <a:xfrm>
            <a:off x="4457700" y="2543175"/>
            <a:ext cx="1588" cy="4286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84" name="AutoShape 20"/>
          <p:cNvCxnSpPr>
            <a:cxnSpLocks noChangeShapeType="1"/>
          </p:cNvCxnSpPr>
          <p:nvPr/>
        </p:nvCxnSpPr>
        <p:spPr bwMode="auto">
          <a:xfrm flipH="1">
            <a:off x="6172200" y="2543175"/>
            <a:ext cx="533400" cy="609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85" name="AutoShape 21"/>
          <p:cNvCxnSpPr>
            <a:cxnSpLocks noChangeShapeType="1"/>
            <a:stCxn id="36877" idx="1"/>
            <a:endCxn id="36872" idx="3"/>
          </p:cNvCxnSpPr>
          <p:nvPr/>
        </p:nvCxnSpPr>
        <p:spPr bwMode="auto">
          <a:xfrm flipH="1">
            <a:off x="4800600" y="3557588"/>
            <a:ext cx="785813" cy="671512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86" name="AutoShape 22"/>
          <p:cNvCxnSpPr>
            <a:cxnSpLocks noChangeShapeType="1"/>
            <a:stCxn id="36878" idx="2"/>
            <a:endCxn id="36872" idx="0"/>
          </p:cNvCxnSpPr>
          <p:nvPr/>
        </p:nvCxnSpPr>
        <p:spPr bwMode="auto">
          <a:xfrm>
            <a:off x="4457700" y="3657600"/>
            <a:ext cx="1588" cy="228600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6887" name="AutoShape 23"/>
          <p:cNvCxnSpPr>
            <a:cxnSpLocks noChangeShapeType="1"/>
            <a:stCxn id="36879" idx="3"/>
            <a:endCxn id="36872" idx="1"/>
          </p:cNvCxnSpPr>
          <p:nvPr/>
        </p:nvCxnSpPr>
        <p:spPr bwMode="auto">
          <a:xfrm>
            <a:off x="3328988" y="3509963"/>
            <a:ext cx="785812" cy="719137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889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371975"/>
            <a:ext cx="1295400" cy="714375"/>
          </a:xfrm>
          <a:prstGeom prst="rect">
            <a:avLst/>
          </a:prstGeom>
          <a:solidFill>
            <a:srgbClr val="EF8C6A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6892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5514975"/>
            <a:ext cx="1447800" cy="457200"/>
          </a:xfrm>
          <a:prstGeom prst="rect">
            <a:avLst/>
          </a:prstGeom>
          <a:solidFill>
            <a:srgbClr val="EF8C6A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962400" y="4905375"/>
            <a:ext cx="990600" cy="457200"/>
          </a:xfrm>
          <a:prstGeom prst="rect">
            <a:avLst/>
          </a:prstGeom>
          <a:solidFill>
            <a:srgbClr val="6E6263"/>
          </a:solidFill>
          <a:ln w="12600">
            <a:solidFill>
              <a:srgbClr val="9B320E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f(v</a:t>
            </a:r>
            <a:r>
              <a:rPr lang="en-GB" baseline="-25000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k</a:t>
            </a: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)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3429000" y="3076575"/>
            <a:ext cx="685800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ea typeface="HG Mincho Light J" charset="0"/>
                <a:cs typeface="HG Mincho Light J" charset="0"/>
              </a:rPr>
              <a:t>. . . . . </a:t>
            </a:r>
          </a:p>
        </p:txBody>
      </p:sp>
      <p:cxnSp>
        <p:nvCxnSpPr>
          <p:cNvPr id="36896" name="AutoShape 32"/>
          <p:cNvCxnSpPr>
            <a:cxnSpLocks noChangeShapeType="1"/>
            <a:stCxn id="36894" idx="2"/>
            <a:endCxn id="36873" idx="0"/>
          </p:cNvCxnSpPr>
          <p:nvPr/>
        </p:nvCxnSpPr>
        <p:spPr bwMode="auto">
          <a:xfrm>
            <a:off x="4457700" y="5362575"/>
            <a:ext cx="1588" cy="352425"/>
          </a:xfrm>
          <a:prstGeom prst="straightConnector1">
            <a:avLst/>
          </a:prstGeom>
          <a:noFill/>
          <a:ln w="9360">
            <a:solidFill>
              <a:srgbClr val="AF3408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>
              <a:buNone/>
            </a:pPr>
            <a:r>
              <a:rPr lang="en-US" sz="4400" b="1" dirty="0" smtClean="0"/>
              <a:t>Introduction to machine Learning</a:t>
            </a:r>
            <a:endParaRPr lang="en-US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762000"/>
            <a:ext cx="87630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38200" y="-1588"/>
            <a:ext cx="7772400" cy="160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The output is a function of the input, that is affected by the weights, and the transfer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914400" y="180975"/>
            <a:ext cx="7772400" cy="1236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91440" anchor="b">
            <a:spAutoFit/>
          </a:bodyPr>
          <a:lstStyle/>
          <a:p>
            <a:pPr>
              <a:lnSpc>
                <a:spcPct val="100000"/>
              </a:lnSpc>
              <a:buClr>
                <a:srgbClr val="696464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</a:rPr>
              <a:t>Three types of layers: Input, Hidden, and Output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1752600"/>
            <a:ext cx="7999413" cy="4559300"/>
            <a:chOff x="336" y="1104"/>
            <a:chExt cx="5039" cy="2872"/>
          </a:xfrm>
        </p:grpSpPr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336" y="1104"/>
              <a:ext cx="5040" cy="28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Neuron Model and Network</a:t>
            </a:r>
            <a:br>
              <a:rPr lang="en-US" b="1" dirty="0" smtClean="0"/>
            </a:br>
            <a:r>
              <a:rPr lang="en-US" b="1" dirty="0" smtClean="0"/>
              <a:t>Architectures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Precptron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Preceptron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neuron (It models a neuron)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receives n inputs (corresponding to features)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sums the input, checks the results and produces the output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used to classify the linearly separable data.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Preceptron</a:t>
            </a:r>
            <a:r>
              <a:rPr lang="en-US" dirty="0" smtClean="0">
                <a:solidFill>
                  <a:srgbClr val="FF0000"/>
                </a:solidFill>
              </a:rPr>
              <a:t> Consist of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Weights</a:t>
            </a:r>
          </a:p>
          <a:p>
            <a:r>
              <a:rPr lang="en-US" dirty="0" smtClean="0"/>
              <a:t>Summation processor</a:t>
            </a:r>
          </a:p>
          <a:p>
            <a:r>
              <a:rPr lang="en-US" dirty="0" smtClean="0"/>
              <a:t>Activation Function (It does thresh holding)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preceptron</a:t>
            </a:r>
            <a:r>
              <a:rPr lang="en-US" dirty="0" smtClean="0"/>
              <a:t> takes weighted sum of inputs and outputs 1 if the sum is greater than some thresh hold and 0 otherwise</a:t>
            </a:r>
          </a:p>
          <a:p>
            <a:r>
              <a:rPr lang="en-US" dirty="0" smtClean="0"/>
              <a:t>W1.x1+w2.x2+w3.x3+w4.x4  &gt;0  then 1</a:t>
            </a:r>
          </a:p>
          <a:p>
            <a:r>
              <a:rPr lang="en-US" dirty="0" smtClean="0"/>
              <a:t>W1.x1+w2.x2+w3.x3+w4.x4  &lt;0  then 0</a:t>
            </a:r>
          </a:p>
          <a:p>
            <a:r>
              <a:rPr lang="en-US" dirty="0" smtClean="0"/>
              <a:t>Another input is bias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</a:t>
            </a:r>
            <a:r>
              <a:rPr lang="en-US" dirty="0" err="1" smtClean="0"/>
              <a:t>perceptron</a:t>
            </a:r>
            <a:endParaRPr lang="en-US" dirty="0"/>
          </a:p>
        </p:txBody>
      </p:sp>
      <p:sp>
        <p:nvSpPr>
          <p:cNvPr id="2052" name="AutoShape 4" descr="Image result for perceptron"/>
          <p:cNvSpPr>
            <a:spLocks noChangeAspect="1" noChangeArrowheads="1"/>
          </p:cNvSpPr>
          <p:nvPr/>
        </p:nvSpPr>
        <p:spPr bwMode="auto">
          <a:xfrm>
            <a:off x="155575" y="-1889125"/>
            <a:ext cx="5038725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Content Placeholder 6" descr="Image result for perceptron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5336" y="2114240"/>
            <a:ext cx="4473328" cy="3497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Bias:</a:t>
            </a:r>
            <a:r>
              <a:rPr lang="en-US" dirty="0" smtClean="0"/>
              <a:t> Allows us to shift transfer function curve horizontally along the input axis while leaving the shape of the curve unaltered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Weights</a:t>
            </a:r>
            <a:r>
              <a:rPr lang="en-US" dirty="0" smtClean="0"/>
              <a:t>: determine the slope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Transfer Function</a:t>
            </a:r>
            <a:r>
              <a:rPr lang="en-US" dirty="0" smtClean="0"/>
              <a:t>: translates the input signals to output signals</a:t>
            </a:r>
          </a:p>
          <a:p>
            <a:r>
              <a:rPr lang="en-US" dirty="0" smtClean="0"/>
              <a:t>It uses thresh holding to produce the output</a:t>
            </a:r>
          </a:p>
          <a:p>
            <a:pPr>
              <a:buNone/>
            </a:pPr>
            <a:r>
              <a:rPr lang="en-US" dirty="0" smtClean="0"/>
              <a:t>Four types of Transfer functions are commonly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Sigmoid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Piece wise linear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Gaussian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Rate:  We would like to update the weight and bias to get the smaller error.</a:t>
            </a:r>
          </a:p>
          <a:p>
            <a:pPr>
              <a:buNone/>
            </a:pPr>
            <a:r>
              <a:rPr lang="en-US" dirty="0" smtClean="0"/>
              <a:t>The learning rate helps us to update how much to change weight and bias (here derivative is used)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Learning is any process by which a system improves performance from experience.”• “Machine Learning is concerned with computer programs that automatically improve their performance through experience. “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  Traditional Programming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  Machine 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machine learning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pPr algn="ctr">
              <a:buFontTx/>
              <a:buNone/>
            </a:pPr>
            <a:r>
              <a:rPr lang="en-US" altLang="en-US" sz="6000" smtClean="0">
                <a:solidFill>
                  <a:srgbClr val="0000FF"/>
                </a:solidFill>
              </a:rPr>
              <a:t>y = f(</a:t>
            </a:r>
            <a:r>
              <a:rPr lang="en-US" altLang="en-US" sz="6000" b="1" smtClean="0">
                <a:solidFill>
                  <a:srgbClr val="0000FF"/>
                </a:solidFill>
              </a:rPr>
              <a:t>x</a:t>
            </a:r>
            <a:r>
              <a:rPr lang="en-US" altLang="en-US" sz="6000" smtClean="0">
                <a:solidFill>
                  <a:srgbClr val="0000FF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z="2400" b="1" smtClean="0"/>
              <a:t>Training: </a:t>
            </a:r>
            <a:r>
              <a:rPr lang="en-US" altLang="en-US" sz="2400" smtClean="0"/>
              <a:t>given a </a:t>
            </a:r>
            <a:r>
              <a:rPr lang="en-US" altLang="en-US" sz="2400" i="1" smtClean="0"/>
              <a:t>training set </a:t>
            </a:r>
            <a:r>
              <a:rPr lang="en-US" altLang="en-US" sz="2400" smtClean="0"/>
              <a:t>of labeled examples</a:t>
            </a:r>
            <a:r>
              <a:rPr lang="en-US" altLang="en-US" sz="2400" i="1" smtClean="0"/>
              <a:t> </a:t>
            </a:r>
            <a:r>
              <a:rPr lang="en-US" altLang="en-US" sz="2400" smtClean="0">
                <a:solidFill>
                  <a:srgbClr val="0000FF"/>
                </a:solidFill>
              </a:rPr>
              <a:t>{(</a:t>
            </a:r>
            <a:r>
              <a:rPr lang="en-US" altLang="en-US" sz="2400" b="1" smtClean="0">
                <a:solidFill>
                  <a:srgbClr val="0000FF"/>
                </a:solidFill>
              </a:rPr>
              <a:t>x</a:t>
            </a:r>
            <a:r>
              <a:rPr lang="en-US" altLang="en-US" sz="2400" baseline="-25000" smtClean="0">
                <a:solidFill>
                  <a:srgbClr val="0000FF"/>
                </a:solidFill>
              </a:rPr>
              <a:t>1</a:t>
            </a:r>
            <a:r>
              <a:rPr lang="en-US" altLang="en-US" sz="2400" smtClean="0">
                <a:solidFill>
                  <a:srgbClr val="0000FF"/>
                </a:solidFill>
              </a:rPr>
              <a:t>,y</a:t>
            </a:r>
            <a:r>
              <a:rPr lang="en-US" altLang="en-US" sz="2400" baseline="-25000" smtClean="0">
                <a:solidFill>
                  <a:srgbClr val="0000FF"/>
                </a:solidFill>
              </a:rPr>
              <a:t>1</a:t>
            </a:r>
            <a:r>
              <a:rPr lang="en-US" altLang="en-US" sz="2400" smtClean="0">
                <a:solidFill>
                  <a:srgbClr val="0000FF"/>
                </a:solidFill>
              </a:rPr>
              <a:t>), …, (</a:t>
            </a:r>
            <a:r>
              <a:rPr lang="en-US" altLang="en-US" sz="2400" b="1" smtClean="0">
                <a:solidFill>
                  <a:srgbClr val="0000FF"/>
                </a:solidFill>
              </a:rPr>
              <a:t>x</a:t>
            </a:r>
            <a:r>
              <a:rPr lang="en-US" altLang="en-US" sz="2400" baseline="-25000" smtClean="0">
                <a:solidFill>
                  <a:srgbClr val="0000FF"/>
                </a:solidFill>
              </a:rPr>
              <a:t>N</a:t>
            </a:r>
            <a:r>
              <a:rPr lang="en-US" altLang="en-US" sz="2400" smtClean="0">
                <a:solidFill>
                  <a:srgbClr val="0000FF"/>
                </a:solidFill>
              </a:rPr>
              <a:t>,y</a:t>
            </a:r>
            <a:r>
              <a:rPr lang="en-US" altLang="en-US" sz="2400" baseline="-25000" smtClean="0">
                <a:solidFill>
                  <a:srgbClr val="0000FF"/>
                </a:solidFill>
              </a:rPr>
              <a:t>N</a:t>
            </a:r>
            <a:r>
              <a:rPr lang="en-US" altLang="en-US" sz="2400" smtClean="0">
                <a:solidFill>
                  <a:srgbClr val="0000FF"/>
                </a:solidFill>
              </a:rPr>
              <a:t>)}</a:t>
            </a:r>
            <a:r>
              <a:rPr lang="en-US" altLang="en-US" sz="2400" smtClean="0"/>
              <a:t>, estimate the prediction function </a:t>
            </a:r>
            <a:r>
              <a:rPr lang="en-US" altLang="en-US" sz="2400" smtClean="0">
                <a:solidFill>
                  <a:srgbClr val="0000FF"/>
                </a:solidFill>
              </a:rPr>
              <a:t>f </a:t>
            </a:r>
            <a:r>
              <a:rPr lang="en-US" altLang="en-US" sz="2400" smtClean="0"/>
              <a:t>by minimizing the prediction error on the training set</a:t>
            </a:r>
          </a:p>
          <a:p>
            <a:r>
              <a:rPr lang="en-US" altLang="en-US" sz="2400" b="1" smtClean="0"/>
              <a:t>Testing:</a:t>
            </a:r>
            <a:r>
              <a:rPr lang="en-US" altLang="en-US" sz="2400" smtClean="0"/>
              <a:t> apply </a:t>
            </a:r>
            <a:r>
              <a:rPr lang="en-US" altLang="en-US" sz="2400" smtClean="0">
                <a:solidFill>
                  <a:srgbClr val="0000FF"/>
                </a:solidFill>
              </a:rPr>
              <a:t>f</a:t>
            </a:r>
            <a:r>
              <a:rPr lang="en-US" altLang="en-US" sz="2400" smtClean="0"/>
              <a:t> to a never before seen </a:t>
            </a:r>
            <a:r>
              <a:rPr lang="en-US" altLang="en-US" sz="2400" i="1" smtClean="0"/>
              <a:t>test example</a:t>
            </a:r>
            <a:r>
              <a:rPr lang="en-US" altLang="en-US" sz="2400" smtClean="0"/>
              <a:t> </a:t>
            </a:r>
            <a:r>
              <a:rPr lang="en-US" altLang="en-US" sz="2400" b="1" smtClean="0">
                <a:solidFill>
                  <a:srgbClr val="0000FF"/>
                </a:solidFill>
              </a:rPr>
              <a:t>x</a:t>
            </a:r>
            <a:r>
              <a:rPr lang="en-US" altLang="en-US" sz="2400" smtClean="0"/>
              <a:t> and output the predicted value </a:t>
            </a:r>
            <a:r>
              <a:rPr lang="en-US" altLang="en-US" sz="2400" smtClean="0">
                <a:solidFill>
                  <a:srgbClr val="0000FF"/>
                </a:solidFill>
              </a:rPr>
              <a:t>y = f(</a:t>
            </a:r>
            <a:r>
              <a:rPr lang="en-US" altLang="en-US" sz="2400" b="1" smtClean="0">
                <a:solidFill>
                  <a:srgbClr val="0000FF"/>
                </a:solidFill>
              </a:rPr>
              <a:t>x</a:t>
            </a:r>
            <a:r>
              <a:rPr lang="en-US" altLang="en-US" sz="2400" smtClean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240088" y="2933700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381501" y="2933700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334000" y="25908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3213100" y="3276600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822700" y="3276600"/>
            <a:ext cx="1892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prediction function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5499100" y="3276600"/>
            <a:ext cx="15113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Image feature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machine learning framework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altLang="en-US" sz="2400" smtClean="0"/>
              <a:t>Apply a prediction function to a feature representation of the image to get the desired output: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buFontTx/>
              <a:buNone/>
            </a:pPr>
            <a:r>
              <a:rPr lang="en-US" altLang="en-US" sz="2400" smtClean="0">
                <a:solidFill>
                  <a:srgbClr val="0000FF"/>
                </a:solidFill>
              </a:rPr>
              <a:t>			</a:t>
            </a:r>
            <a:r>
              <a:rPr lang="en-US" altLang="en-US" sz="6000" smtClean="0">
                <a:solidFill>
                  <a:srgbClr val="0000FF"/>
                </a:solidFill>
              </a:rPr>
              <a:t>f(    ) = “apple”</a:t>
            </a:r>
          </a:p>
          <a:p>
            <a:pPr>
              <a:buFontTx/>
              <a:buNone/>
            </a:pPr>
            <a:r>
              <a:rPr lang="en-US" altLang="en-US" sz="6000" smtClean="0">
                <a:solidFill>
                  <a:srgbClr val="0000FF"/>
                </a:solidFill>
              </a:rPr>
              <a:t>			f(    ) = “tomato”</a:t>
            </a:r>
          </a:p>
          <a:p>
            <a:pPr>
              <a:buFontTx/>
              <a:buNone/>
            </a:pPr>
            <a:r>
              <a:rPr lang="en-US" altLang="en-US" sz="6000" smtClean="0">
                <a:solidFill>
                  <a:srgbClr val="0000FF"/>
                </a:solidFill>
              </a:rPr>
              <a:t>			f(    ) = “cow”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05200"/>
            <a:ext cx="762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572000"/>
            <a:ext cx="7747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5715000"/>
            <a:ext cx="774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Biological Inspiration of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The brain consists of a large number (approximately 10</a:t>
            </a:r>
            <a:r>
              <a:rPr lang="en-US" baseline="30000" dirty="0" smtClean="0"/>
              <a:t>11</a:t>
            </a:r>
            <a:r>
              <a:rPr lang="en-US" dirty="0" smtClean="0"/>
              <a:t>) of highly connected elements or cells called neurons. There are approximately 10</a:t>
            </a:r>
            <a:r>
              <a:rPr lang="en-US" baseline="30000" dirty="0" smtClean="0"/>
              <a:t>4</a:t>
            </a:r>
            <a:r>
              <a:rPr lang="en-US" dirty="0" smtClean="0"/>
              <a:t> connections per element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Neuron has three parts</a:t>
            </a:r>
          </a:p>
          <a:p>
            <a:r>
              <a:rPr lang="en-US" dirty="0" smtClean="0"/>
              <a:t>Dendrites</a:t>
            </a:r>
          </a:p>
          <a:p>
            <a:r>
              <a:rPr lang="en-US" dirty="0" smtClean="0"/>
              <a:t>Cell body </a:t>
            </a:r>
            <a:endParaRPr lang="en-US" dirty="0"/>
          </a:p>
          <a:p>
            <a:r>
              <a:rPr lang="en-US" dirty="0" smtClean="0"/>
              <a:t>Axon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315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altLang="en-US" smtClean="0"/>
              <a:t>Steps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" y="1570038"/>
            <a:ext cx="2438400" cy="3078162"/>
            <a:chOff x="228600" y="1417320"/>
            <a:chExt cx="2438400" cy="2849880"/>
          </a:xfrm>
        </p:grpSpPr>
        <p:sp>
          <p:nvSpPr>
            <p:cNvPr id="54296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Training Images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8185"/>
              <a:ext cx="2438400" cy="28190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54279" name="TextBox 13"/>
          <p:cNvSpPr txBox="1">
            <a:spLocks noChangeArrowheads="1"/>
          </p:cNvSpPr>
          <p:nvPr/>
        </p:nvSpPr>
        <p:spPr bwMode="auto">
          <a:xfrm>
            <a:off x="552450" y="838200"/>
            <a:ext cx="1581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3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Image Features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620713" y="4800600"/>
            <a:ext cx="1436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000000"/>
                </a:solidFill>
              </a:rPr>
              <a:t>Testing</a:t>
            </a: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8"/>
            <a:ext cx="1689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Test Image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4600" y="6581775"/>
            <a:ext cx="2819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D.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Hoiem</a:t>
            </a: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 and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6934200" y="58674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42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438400"/>
            <a:ext cx="2238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254" grpId="0"/>
      <p:bldP spid="10255" grpId="0"/>
      <p:bldP spid="23" grpId="0" animBg="1"/>
      <p:bldP spid="24" grpId="0" animBg="1"/>
      <p:bldP spid="25" grpId="0" animBg="1"/>
      <p:bldP spid="26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mtClean="0"/>
              <a:t>Raw pixels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Histograms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GIST descriptors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…</a:t>
            </a:r>
          </a:p>
        </p:txBody>
      </p:sp>
      <p:pic>
        <p:nvPicPr>
          <p:cNvPr id="4" name="Picture 2" descr="C:\Documents and Settings\Derek Hoiem\My Documents\Classes\Spring10 - Computer Vision\figs\child_in_fiel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3063" y="2043113"/>
            <a:ext cx="2446337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 l="32222" t="12444" r="33333" b="43111"/>
          <a:stretch>
            <a:fillRect/>
          </a:stretch>
        </p:blipFill>
        <p:spPr bwMode="auto">
          <a:xfrm>
            <a:off x="6781800" y="1981200"/>
            <a:ext cx="2079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2" descr="0681_gist_photoshopp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038600"/>
            <a:ext cx="224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4038600"/>
            <a:ext cx="2389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15200" y="6581775"/>
            <a:ext cx="181292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cs typeface="+mn-cs"/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cs typeface="+mn-cs"/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664</Words>
  <Application>Microsoft Office PowerPoint</Application>
  <PresentationFormat>On-screen Show (4:3)</PresentationFormat>
  <Paragraphs>181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Advanced Artificial Neural Networks</vt:lpstr>
      <vt:lpstr>PowerPoint Presentation</vt:lpstr>
      <vt:lpstr>PowerPoint Presentation</vt:lpstr>
      <vt:lpstr>PowerPoint Presentation</vt:lpstr>
      <vt:lpstr>The machine learning framework</vt:lpstr>
      <vt:lpstr>The machine learning framework</vt:lpstr>
      <vt:lpstr>Biological Inspiration of Neural Network </vt:lpstr>
      <vt:lpstr>Steps</vt:lpstr>
      <vt:lpstr>Features</vt:lpstr>
      <vt:lpstr>Classifiers: Linear</vt:lpstr>
      <vt:lpstr>Many classifiers to choose from</vt:lpstr>
      <vt:lpstr>PowerPoint Presentation</vt:lpstr>
      <vt:lpstr>Introduction to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Neuron Model and Network Architectures</vt:lpstr>
      <vt:lpstr>Preceptron Consist of  </vt:lpstr>
      <vt:lpstr>Single layer perceptron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Dr.Nabeela</dc:creator>
  <cp:lastModifiedBy>VAIO</cp:lastModifiedBy>
  <cp:revision>50</cp:revision>
  <dcterms:created xsi:type="dcterms:W3CDTF">2017-09-11T07:30:19Z</dcterms:created>
  <dcterms:modified xsi:type="dcterms:W3CDTF">2018-07-22T20:05:41Z</dcterms:modified>
</cp:coreProperties>
</file>