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5CEAFF-9A17-4196-A92C-6469E4E896DE}" type="datetimeFigureOut">
              <a:rPr lang="en-US" smtClean="0"/>
              <a:pPr/>
              <a:t>23-Jul-18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06527D-AA01-48A1-AFE3-DA8A650FB9B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5CEAFF-9A17-4196-A92C-6469E4E896DE}" type="datetimeFigureOut">
              <a:rPr lang="en-US" smtClean="0"/>
              <a:pPr/>
              <a:t>23-Jul-18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06527D-AA01-48A1-AFE3-DA8A650FB9B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5CEAFF-9A17-4196-A92C-6469E4E896DE}" type="datetimeFigureOut">
              <a:rPr lang="en-US" smtClean="0"/>
              <a:pPr/>
              <a:t>23-Jul-18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06527D-AA01-48A1-AFE3-DA8A650FB9B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5CEAFF-9A17-4196-A92C-6469E4E896DE}" type="datetimeFigureOut">
              <a:rPr lang="en-US" smtClean="0"/>
              <a:pPr/>
              <a:t>23-Jul-18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06527D-AA01-48A1-AFE3-DA8A650FB9B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5CEAFF-9A17-4196-A92C-6469E4E896DE}" type="datetimeFigureOut">
              <a:rPr lang="en-US" smtClean="0"/>
              <a:pPr/>
              <a:t>23-Jul-18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06527D-AA01-48A1-AFE3-DA8A650FB9B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5CEAFF-9A17-4196-A92C-6469E4E896DE}" type="datetimeFigureOut">
              <a:rPr lang="en-US" smtClean="0"/>
              <a:pPr/>
              <a:t>23-Jul-18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06527D-AA01-48A1-AFE3-DA8A650FB9B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5CEAFF-9A17-4196-A92C-6469E4E896DE}" type="datetimeFigureOut">
              <a:rPr lang="en-US" smtClean="0"/>
              <a:pPr/>
              <a:t>23-Jul-18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06527D-AA01-48A1-AFE3-DA8A650FB9B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5CEAFF-9A17-4196-A92C-6469E4E896DE}" type="datetimeFigureOut">
              <a:rPr lang="en-US" smtClean="0"/>
              <a:pPr/>
              <a:t>23-Jul-18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06527D-AA01-48A1-AFE3-DA8A650FB9B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5CEAFF-9A17-4196-A92C-6469E4E896DE}" type="datetimeFigureOut">
              <a:rPr lang="en-US" smtClean="0"/>
              <a:pPr/>
              <a:t>23-Jul-18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06527D-AA01-48A1-AFE3-DA8A650FB9B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5CEAFF-9A17-4196-A92C-6469E4E896DE}" type="datetimeFigureOut">
              <a:rPr lang="en-US" smtClean="0"/>
              <a:pPr/>
              <a:t>23-Jul-18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06527D-AA01-48A1-AFE3-DA8A650FB9B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5CEAFF-9A17-4196-A92C-6469E4E896DE}" type="datetimeFigureOut">
              <a:rPr lang="en-US" smtClean="0"/>
              <a:pPr/>
              <a:t>23-Jul-18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06527D-AA01-48A1-AFE3-DA8A650FB9B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5CEAFF-9A17-4196-A92C-6469E4E896DE}" type="datetimeFigureOut">
              <a:rPr lang="en-US" smtClean="0"/>
              <a:pPr/>
              <a:t>23-Jul-18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06527D-AA01-48A1-AFE3-DA8A650FB9B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Feed </a:t>
            </a:r>
            <a:r>
              <a:rPr lang="en-US" dirty="0" smtClean="0"/>
              <a:t>Forward Neural Network</a:t>
            </a:r>
            <a:endParaRPr lang="en-US" dirty="0"/>
          </a:p>
        </p:txBody>
      </p:sp>
      <p:sp>
        <p:nvSpPr>
          <p:cNvPr id="3" name="Subtitle 2"/>
          <p:cNvSpPr>
            <a:spLocks noGrp="1"/>
          </p:cNvSpPr>
          <p:nvPr>
            <p:ph type="subTitle" idx="1"/>
          </p:nvPr>
        </p:nvSpPr>
        <p:spPr/>
        <p:txBody>
          <a:bodyPr/>
          <a:lstStyle/>
          <a:p>
            <a:r>
              <a:rPr lang="en-US" dirty="0" smtClean="0"/>
              <a:t>For Slides Thanks to</a:t>
            </a:r>
          </a:p>
          <a:p>
            <a:r>
              <a:rPr lang="en-US" dirty="0" smtClean="0"/>
              <a:t>Dr. </a:t>
            </a:r>
            <a:r>
              <a:rPr lang="en-US" dirty="0" err="1" smtClean="0"/>
              <a:t>Nabeela</a:t>
            </a:r>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Forward </a:t>
            </a:r>
            <a:r>
              <a:rPr lang="en-US" dirty="0" smtClean="0"/>
              <a:t>propagation</a:t>
            </a:r>
            <a:endParaRPr lang="en-US" dirty="0"/>
          </a:p>
        </p:txBody>
      </p:sp>
      <p:sp>
        <p:nvSpPr>
          <p:cNvPr id="3" name="Content Placeholder 2"/>
          <p:cNvSpPr>
            <a:spLocks noGrp="1"/>
          </p:cNvSpPr>
          <p:nvPr>
            <p:ph idx="1"/>
          </p:nvPr>
        </p:nvSpPr>
        <p:spPr/>
        <p:txBody>
          <a:bodyPr/>
          <a:lstStyle/>
          <a:p>
            <a:r>
              <a:rPr lang="en-US" dirty="0"/>
              <a:t>So we have three inputs (features), one binary, two </a:t>
            </a:r>
            <a:r>
              <a:rPr lang="en-US" dirty="0" err="1"/>
              <a:t>quantitatives</a:t>
            </a:r>
            <a:r>
              <a:rPr lang="en-US" dirty="0"/>
              <a:t> and one quantitative output. As we will predict a quantitative variable and we will use past data to train our network, it is called a supervised </a:t>
            </a:r>
            <a:r>
              <a:rPr lang="en-US" dirty="0" smtClean="0"/>
              <a:t>model</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838200" y="1524000"/>
            <a:ext cx="7415621" cy="47113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609600" y="933450"/>
            <a:ext cx="7677150" cy="2266950"/>
          </a:xfrm>
          <a:prstGeom prst="rect">
            <a:avLst/>
          </a:prstGeom>
          <a:noFill/>
          <a:ln w="9525">
            <a:noFill/>
            <a:miter lim="800000"/>
            <a:headEnd/>
            <a:tailEnd/>
          </a:ln>
          <a:effectLst/>
        </p:spPr>
      </p:pic>
      <p:sp>
        <p:nvSpPr>
          <p:cNvPr id="5" name="Rectangle 4"/>
          <p:cNvSpPr/>
          <p:nvPr/>
        </p:nvSpPr>
        <p:spPr>
          <a:xfrm>
            <a:off x="762000" y="4495800"/>
            <a:ext cx="7467600" cy="1477328"/>
          </a:xfrm>
          <a:prstGeom prst="rect">
            <a:avLst/>
          </a:prstGeom>
        </p:spPr>
        <p:txBody>
          <a:bodyPr wrap="square">
            <a:spAutoFit/>
          </a:bodyPr>
          <a:lstStyle/>
          <a:p>
            <a:r>
              <a:rPr lang="en-US" dirty="0" smtClean="0"/>
              <a:t>For now we have two matrices </a:t>
            </a:r>
            <a:r>
              <a:rPr lang="en-US" b="1" dirty="0" smtClean="0"/>
              <a:t>X</a:t>
            </a:r>
            <a:r>
              <a:rPr lang="en-US" dirty="0" smtClean="0"/>
              <a:t> and </a:t>
            </a:r>
            <a:r>
              <a:rPr lang="en-US" b="1" dirty="0" smtClean="0"/>
              <a:t>y</a:t>
            </a:r>
            <a:r>
              <a:rPr lang="en-US" dirty="0" smtClean="0"/>
              <a:t>, it's time to complete our network. We choose to have two hidden layers between our inputs and our output, the first layer will have three neurons and the second one two. The number of hidden layers and the number of neurons by layer is up to you. These are two hyper parameters that you have to define before running your neural network.</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NN Step 2"/>
          <p:cNvPicPr>
            <a:picLocks noGrp="1"/>
          </p:cNvPicPr>
          <p:nvPr>
            <p:ph idx="1"/>
          </p:nvPr>
        </p:nvPicPr>
        <p:blipFill>
          <a:blip r:embed="rId2"/>
          <a:srcRect/>
          <a:stretch>
            <a:fillRect/>
          </a:stretch>
        </p:blipFill>
        <p:spPr bwMode="auto">
          <a:xfrm>
            <a:off x="2138934" y="1600200"/>
            <a:ext cx="4866131"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122" name="Picture 2"/>
          <p:cNvPicPr>
            <a:picLocks noChangeAspect="1" noChangeArrowheads="1"/>
          </p:cNvPicPr>
          <p:nvPr/>
        </p:nvPicPr>
        <p:blipFill>
          <a:blip r:embed="rId2"/>
          <a:srcRect/>
          <a:stretch>
            <a:fillRect/>
          </a:stretch>
        </p:blipFill>
        <p:spPr bwMode="auto">
          <a:xfrm>
            <a:off x="457200" y="381000"/>
            <a:ext cx="8258175" cy="1524000"/>
          </a:xfrm>
          <a:prstGeom prst="rect">
            <a:avLst/>
          </a:prstGeom>
          <a:noFill/>
          <a:ln w="9525">
            <a:noFill/>
            <a:miter lim="800000"/>
            <a:headEnd/>
            <a:tailEnd/>
          </a:ln>
          <a:effectLst/>
        </p:spPr>
      </p:pic>
      <p:pic>
        <p:nvPicPr>
          <p:cNvPr id="6" name="Content Placeholder 5" descr="DNN Step 3"/>
          <p:cNvPicPr>
            <a:picLocks noGrp="1"/>
          </p:cNvPicPr>
          <p:nvPr>
            <p:ph idx="1"/>
          </p:nvPr>
        </p:nvPicPr>
        <p:blipFill>
          <a:blip r:embed="rId3"/>
          <a:srcRect/>
          <a:stretch>
            <a:fillRect/>
          </a:stretch>
        </p:blipFill>
        <p:spPr bwMode="auto">
          <a:xfrm>
            <a:off x="2057400" y="1905000"/>
            <a:ext cx="3915298"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We can view the weights as a matrix.</a:t>
            </a:r>
          </a:p>
          <a:p>
            <a:endParaRPr lang="en-US" dirty="0"/>
          </a:p>
        </p:txBody>
      </p:sp>
      <p:pic>
        <p:nvPicPr>
          <p:cNvPr id="6" name="Picture 2"/>
          <p:cNvPicPr>
            <a:picLocks noGrp="1" noChangeAspect="1" noChangeArrowheads="1"/>
          </p:cNvPicPr>
          <p:nvPr>
            <p:ph idx="1"/>
          </p:nvPr>
        </p:nvPicPr>
        <p:blipFill>
          <a:blip r:embed="rId2"/>
          <a:srcRect/>
          <a:stretch>
            <a:fillRect/>
          </a:stretch>
        </p:blipFill>
        <p:spPr bwMode="auto">
          <a:xfrm>
            <a:off x="914400" y="2362200"/>
            <a:ext cx="3238500" cy="1000125"/>
          </a:xfrm>
          <a:prstGeom prst="rect">
            <a:avLst/>
          </a:prstGeom>
          <a:noFill/>
          <a:ln w="9525">
            <a:noFill/>
            <a:miter lim="800000"/>
            <a:headEnd/>
            <a:tailEnd/>
          </a:ln>
          <a:effectLst/>
        </p:spPr>
      </p:pic>
      <p:sp>
        <p:nvSpPr>
          <p:cNvPr id="7" name="Rectangle 6"/>
          <p:cNvSpPr/>
          <p:nvPr/>
        </p:nvSpPr>
        <p:spPr>
          <a:xfrm>
            <a:off x="685800" y="3962400"/>
            <a:ext cx="7772400" cy="1200329"/>
          </a:xfrm>
          <a:prstGeom prst="rect">
            <a:avLst/>
          </a:prstGeom>
        </p:spPr>
        <p:txBody>
          <a:bodyPr wrap="square">
            <a:spAutoFit/>
          </a:bodyPr>
          <a:lstStyle/>
          <a:p>
            <a:r>
              <a:rPr lang="en-US" dirty="0" smtClean="0"/>
              <a:t>The number of rows equals the number of features (inputs) and the number of columns equals the number of neurons in the layer number 2 . Here we have three features and the first layer has three neurons so our matrix </a:t>
            </a:r>
            <a:r>
              <a:rPr lang="en-US" b="1" dirty="0" smtClean="0"/>
              <a:t>W</a:t>
            </a:r>
            <a:r>
              <a:rPr lang="en-US" b="1" baseline="30000" dirty="0" smtClean="0"/>
              <a:t>1</a:t>
            </a:r>
            <a:r>
              <a:rPr lang="en-US" dirty="0" smtClean="0"/>
              <a:t> is of the size </a:t>
            </a:r>
            <a:r>
              <a:rPr lang="en-US" b="1" dirty="0" smtClean="0"/>
              <a:t>3x3</a:t>
            </a:r>
            <a:r>
              <a:rPr lang="en-US" dirty="0" smtClean="0"/>
              <a:t> . For now I don't talk about the bias unit to keep things simple.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1800" dirty="0" smtClean="0"/>
              <a:t>Now we compute the values of the neurons of the first hidden layer (the first column of green circles). For each car defined by three features, we will have three neurons computed for the first hidden layer. We do that using matrix calculus.</a:t>
            </a:r>
          </a:p>
          <a:p>
            <a:r>
              <a:rPr lang="en-US" sz="1800" dirty="0" smtClean="0"/>
              <a:t>Let's say that we have only one car in our dataset. We don't need </a:t>
            </a:r>
            <a:r>
              <a:rPr lang="en-US" sz="1800" i="1" dirty="0" smtClean="0"/>
              <a:t> </a:t>
            </a:r>
            <a:r>
              <a:rPr lang="en-US" sz="1800" b="1" i="1" dirty="0" smtClean="0"/>
              <a:t>y</a:t>
            </a:r>
            <a:r>
              <a:rPr lang="en-US" sz="1800" i="1" dirty="0" smtClean="0"/>
              <a:t> </a:t>
            </a:r>
            <a:r>
              <a:rPr lang="en-US" sz="1800" dirty="0" smtClean="0"/>
              <a:t>for now.</a:t>
            </a:r>
          </a:p>
          <a:p>
            <a:endParaRPr lang="en-US" sz="1800" dirty="0"/>
          </a:p>
          <a:p>
            <a:r>
              <a:rPr lang="en-US" sz="1800" b="1" dirty="0" smtClean="0"/>
              <a:t>X</a:t>
            </a:r>
            <a:r>
              <a:rPr lang="en-US" sz="1800" dirty="0" smtClean="0"/>
              <a:t>=  [1.4 -1  0.4]</a:t>
            </a:r>
          </a:p>
          <a:p>
            <a:r>
              <a:rPr lang="en-US" sz="1800" dirty="0" smtClean="0"/>
              <a:t>Our </a:t>
            </a:r>
            <a:r>
              <a:rPr lang="en-US" sz="1800" b="1" dirty="0" smtClean="0"/>
              <a:t>W</a:t>
            </a:r>
            <a:r>
              <a:rPr lang="en-US" sz="1800" b="1" baseline="30000" dirty="0" smtClean="0"/>
              <a:t>1</a:t>
            </a:r>
            <a:r>
              <a:rPr lang="en-US" sz="1800" dirty="0" smtClean="0"/>
              <a:t> matrix is randomly initialized the first time so we can use random values for the weights.</a:t>
            </a:r>
          </a:p>
          <a:p>
            <a:endParaRPr lang="en-US" sz="1800" dirty="0"/>
          </a:p>
        </p:txBody>
      </p:sp>
      <p:pic>
        <p:nvPicPr>
          <p:cNvPr id="30723" name="Picture 3"/>
          <p:cNvPicPr>
            <a:picLocks noChangeAspect="1" noChangeArrowheads="1"/>
          </p:cNvPicPr>
          <p:nvPr/>
        </p:nvPicPr>
        <p:blipFill>
          <a:blip r:embed="rId2"/>
          <a:srcRect/>
          <a:stretch>
            <a:fillRect/>
          </a:stretch>
        </p:blipFill>
        <p:spPr bwMode="auto">
          <a:xfrm>
            <a:off x="2819400" y="4648200"/>
            <a:ext cx="2809875" cy="952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1746" name="Picture 2"/>
          <p:cNvPicPr>
            <a:picLocks noGrp="1" noChangeAspect="1" noChangeArrowheads="1"/>
          </p:cNvPicPr>
          <p:nvPr>
            <p:ph idx="1"/>
          </p:nvPr>
        </p:nvPicPr>
        <p:blipFill>
          <a:blip r:embed="rId2"/>
          <a:srcRect/>
          <a:stretch>
            <a:fillRect/>
          </a:stretch>
        </p:blipFill>
        <p:spPr bwMode="auto">
          <a:xfrm>
            <a:off x="700087" y="2172494"/>
            <a:ext cx="7743825" cy="3381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WE can view our network now as</a:t>
            </a:r>
            <a:endParaRPr lang="en-US" sz="2800" dirty="0"/>
          </a:p>
        </p:txBody>
      </p:sp>
      <p:pic>
        <p:nvPicPr>
          <p:cNvPr id="4" name="Content Placeholder 3" descr="DNN Step 4"/>
          <p:cNvPicPr>
            <a:picLocks noGrp="1"/>
          </p:cNvPicPr>
          <p:nvPr>
            <p:ph idx="1"/>
          </p:nvPr>
        </p:nvPicPr>
        <p:blipFill>
          <a:blip r:embed="rId2"/>
          <a:srcRect/>
          <a:stretch>
            <a:fillRect/>
          </a:stretch>
        </p:blipFill>
        <p:spPr bwMode="auto">
          <a:xfrm>
            <a:off x="2256901" y="1600200"/>
            <a:ext cx="4630197"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t>We are almost done with the first hidden layer, we just have to apply an activation function on . We can view it like that.</a:t>
            </a:r>
            <a:endParaRPr lang="en-US" sz="1800" dirty="0"/>
          </a:p>
        </p:txBody>
      </p:sp>
      <p:pic>
        <p:nvPicPr>
          <p:cNvPr id="4" name="Content Placeholder 3" descr="DNN Step 5"/>
          <p:cNvPicPr>
            <a:picLocks noGrp="1"/>
          </p:cNvPicPr>
          <p:nvPr>
            <p:ph idx="1"/>
          </p:nvPr>
        </p:nvPicPr>
        <p:blipFill>
          <a:blip r:embed="rId2"/>
          <a:srcRect/>
          <a:stretch>
            <a:fillRect/>
          </a:stretch>
        </p:blipFill>
        <p:spPr bwMode="auto">
          <a:xfrm>
            <a:off x="2256901" y="1600200"/>
            <a:ext cx="4630197"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https://www.learnopencv.com/wp-content/uploads/2017/10/mlp-diagram.jpg"/>
          <p:cNvPicPr>
            <a:picLocks noGrp="1"/>
          </p:cNvPicPr>
          <p:nvPr>
            <p:ph idx="1"/>
          </p:nvPr>
        </p:nvPicPr>
        <p:blipFill>
          <a:blip r:embed="rId2"/>
          <a:srcRect/>
          <a:stretch>
            <a:fillRect/>
          </a:stretch>
        </p:blipFill>
        <p:spPr bwMode="auto">
          <a:xfrm>
            <a:off x="548922" y="1600200"/>
            <a:ext cx="8046156"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dirty="0"/>
          </a:p>
        </p:txBody>
      </p:sp>
      <p:pic>
        <p:nvPicPr>
          <p:cNvPr id="6" name="Picture 5"/>
          <p:cNvPicPr/>
          <p:nvPr/>
        </p:nvPicPr>
        <p:blipFill>
          <a:blip r:embed="rId2"/>
          <a:srcRect/>
          <a:stretch>
            <a:fillRect/>
          </a:stretch>
        </p:blipFill>
        <p:spPr bwMode="auto">
          <a:xfrm>
            <a:off x="533400" y="1752600"/>
            <a:ext cx="7619999" cy="25819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Here we are using </a:t>
            </a:r>
            <a:r>
              <a:rPr lang="en-US" sz="2000" dirty="0" err="1" smtClean="0"/>
              <a:t>tanh</a:t>
            </a:r>
            <a:r>
              <a:rPr lang="en-US" sz="2000" dirty="0" smtClean="0"/>
              <a:t> as activation function</a:t>
            </a:r>
            <a:endParaRPr lang="en-US" sz="2000" dirty="0"/>
          </a:p>
        </p:txBody>
      </p:sp>
      <p:pic>
        <p:nvPicPr>
          <p:cNvPr id="33795" name="Picture 3"/>
          <p:cNvPicPr>
            <a:picLocks noGrp="1" noChangeAspect="1" noChangeArrowheads="1"/>
          </p:cNvPicPr>
          <p:nvPr>
            <p:ph idx="1"/>
          </p:nvPr>
        </p:nvPicPr>
        <p:blipFill>
          <a:blip r:embed="rId2"/>
          <a:srcRect/>
          <a:stretch>
            <a:fillRect/>
          </a:stretch>
        </p:blipFill>
        <p:spPr bwMode="auto">
          <a:xfrm>
            <a:off x="669615" y="1753124"/>
            <a:ext cx="7864785" cy="42666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Now first hidden layer looks like this</a:t>
            </a:r>
            <a:endParaRPr lang="en-US" sz="2800" dirty="0"/>
          </a:p>
        </p:txBody>
      </p:sp>
      <p:pic>
        <p:nvPicPr>
          <p:cNvPr id="4" name="Content Placeholder 3" descr="DNN Step 6"/>
          <p:cNvPicPr>
            <a:picLocks noGrp="1"/>
          </p:cNvPicPr>
          <p:nvPr>
            <p:ph idx="1"/>
          </p:nvPr>
        </p:nvPicPr>
        <p:blipFill>
          <a:blip r:embed="rId2"/>
          <a:srcRect/>
          <a:stretch>
            <a:fillRect/>
          </a:stretch>
        </p:blipFill>
        <p:spPr bwMode="auto">
          <a:xfrm>
            <a:off x="685800" y="1295400"/>
            <a:ext cx="7391399"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4818" name="Picture 2"/>
          <p:cNvPicPr>
            <a:picLocks noGrp="1" noChangeAspect="1" noChangeArrowheads="1"/>
          </p:cNvPicPr>
          <p:nvPr>
            <p:ph idx="1"/>
          </p:nvPr>
        </p:nvPicPr>
        <p:blipFill>
          <a:blip r:embed="rId2"/>
          <a:srcRect/>
          <a:stretch>
            <a:fillRect/>
          </a:stretch>
        </p:blipFill>
        <p:spPr bwMode="auto">
          <a:xfrm>
            <a:off x="681037" y="1805781"/>
            <a:ext cx="7781925"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5842" name="Picture 2"/>
          <p:cNvPicPr>
            <a:picLocks noGrp="1" noChangeAspect="1" noChangeArrowheads="1"/>
          </p:cNvPicPr>
          <p:nvPr>
            <p:ph idx="1"/>
          </p:nvPr>
        </p:nvPicPr>
        <p:blipFill>
          <a:blip r:embed="rId2"/>
          <a:srcRect/>
          <a:stretch>
            <a:fillRect/>
          </a:stretch>
        </p:blipFill>
        <p:spPr bwMode="auto">
          <a:xfrm>
            <a:off x="890587" y="2758281"/>
            <a:ext cx="7362825" cy="220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6866" name="Picture 2"/>
          <p:cNvPicPr>
            <a:picLocks noGrp="1" noChangeAspect="1" noChangeArrowheads="1"/>
          </p:cNvPicPr>
          <p:nvPr>
            <p:ph idx="1"/>
          </p:nvPr>
        </p:nvPicPr>
        <p:blipFill>
          <a:blip r:embed="rId2"/>
          <a:srcRect/>
          <a:stretch>
            <a:fillRect/>
          </a:stretch>
        </p:blipFill>
        <p:spPr bwMode="auto">
          <a:xfrm>
            <a:off x="1290637" y="1977231"/>
            <a:ext cx="6562725" cy="377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7890" name="Picture 2"/>
          <p:cNvPicPr>
            <a:picLocks noGrp="1" noChangeAspect="1" noChangeArrowheads="1"/>
          </p:cNvPicPr>
          <p:nvPr>
            <p:ph idx="1"/>
          </p:nvPr>
        </p:nvPicPr>
        <p:blipFill>
          <a:blip r:embed="rId2"/>
          <a:srcRect/>
          <a:stretch>
            <a:fillRect/>
          </a:stretch>
        </p:blipFill>
        <p:spPr bwMode="auto">
          <a:xfrm>
            <a:off x="411782" y="1676400"/>
            <a:ext cx="7874968" cy="4139406"/>
          </a:xfrm>
          <a:prstGeom prst="rect">
            <a:avLst/>
          </a:prstGeom>
          <a:noFill/>
          <a:ln w="9525">
            <a:noFill/>
            <a:miter lim="800000"/>
            <a:headEnd/>
            <a:tailEnd/>
          </a:ln>
          <a:effectLst/>
        </p:spPr>
      </p:pic>
      <p:pic>
        <p:nvPicPr>
          <p:cNvPr id="37891" name="Picture 3"/>
          <p:cNvPicPr>
            <a:picLocks noChangeAspect="1" noChangeArrowheads="1"/>
          </p:cNvPicPr>
          <p:nvPr/>
        </p:nvPicPr>
        <p:blipFill>
          <a:blip r:embed="rId3"/>
          <a:srcRect/>
          <a:stretch>
            <a:fillRect/>
          </a:stretch>
        </p:blipFill>
        <p:spPr bwMode="auto">
          <a:xfrm>
            <a:off x="685800" y="5943600"/>
            <a:ext cx="7505700" cy="552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DNN Step 7"/>
          <p:cNvPicPr>
            <a:picLocks noGrp="1"/>
          </p:cNvPicPr>
          <p:nvPr>
            <p:ph idx="1"/>
          </p:nvPr>
        </p:nvPicPr>
        <p:blipFill>
          <a:blip r:embed="rId2"/>
          <a:srcRect/>
          <a:stretch>
            <a:fillRect/>
          </a:stretch>
        </p:blipFill>
        <p:spPr bwMode="auto">
          <a:xfrm>
            <a:off x="2256901" y="1600200"/>
            <a:ext cx="4630197" cy="4525963"/>
          </a:xfrm>
          <a:prstGeom prst="rect">
            <a:avLst/>
          </a:prstGeom>
          <a:noFill/>
          <a:ln w="9525">
            <a:noFill/>
            <a:miter lim="800000"/>
            <a:headEnd/>
            <a:tailEnd/>
          </a:ln>
        </p:spPr>
      </p:pic>
      <p:pic>
        <p:nvPicPr>
          <p:cNvPr id="38914" name="Picture 2"/>
          <p:cNvPicPr>
            <a:picLocks noChangeAspect="1" noChangeArrowheads="1"/>
          </p:cNvPicPr>
          <p:nvPr/>
        </p:nvPicPr>
        <p:blipFill>
          <a:blip r:embed="rId3"/>
          <a:srcRect/>
          <a:stretch>
            <a:fillRect/>
          </a:stretch>
        </p:blipFill>
        <p:spPr bwMode="auto">
          <a:xfrm>
            <a:off x="685800" y="533400"/>
            <a:ext cx="7715250" cy="7314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DNN Step 8"/>
          <p:cNvPicPr>
            <a:picLocks noGrp="1"/>
          </p:cNvPicPr>
          <p:nvPr>
            <p:ph idx="1"/>
          </p:nvPr>
        </p:nvPicPr>
        <p:blipFill>
          <a:blip r:embed="rId2"/>
          <a:srcRect/>
          <a:stretch>
            <a:fillRect/>
          </a:stretch>
        </p:blipFill>
        <p:spPr bwMode="auto">
          <a:xfrm>
            <a:off x="1676400" y="1600200"/>
            <a:ext cx="5410199" cy="4800600"/>
          </a:xfrm>
          <a:prstGeom prst="rect">
            <a:avLst/>
          </a:prstGeom>
          <a:noFill/>
          <a:ln w="9525">
            <a:noFill/>
            <a:miter lim="800000"/>
            <a:headEnd/>
            <a:tailEnd/>
          </a:ln>
        </p:spPr>
      </p:pic>
      <p:pic>
        <p:nvPicPr>
          <p:cNvPr id="39938" name="Picture 2"/>
          <p:cNvPicPr>
            <a:picLocks noChangeAspect="1" noChangeArrowheads="1"/>
          </p:cNvPicPr>
          <p:nvPr/>
        </p:nvPicPr>
        <p:blipFill>
          <a:blip r:embed="rId3"/>
          <a:srcRect/>
          <a:stretch>
            <a:fillRect/>
          </a:stretch>
        </p:blipFill>
        <p:spPr bwMode="auto">
          <a:xfrm>
            <a:off x="228600" y="609600"/>
            <a:ext cx="8827911" cy="60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62" name="Picture 2"/>
          <p:cNvPicPr>
            <a:picLocks noGrp="1" noChangeAspect="1" noChangeArrowheads="1"/>
          </p:cNvPicPr>
          <p:nvPr>
            <p:ph idx="1"/>
          </p:nvPr>
        </p:nvPicPr>
        <p:blipFill>
          <a:blip r:embed="rId2"/>
          <a:srcRect/>
          <a:stretch>
            <a:fillRect/>
          </a:stretch>
        </p:blipFill>
        <p:spPr bwMode="auto">
          <a:xfrm>
            <a:off x="685800" y="914400"/>
            <a:ext cx="7802754" cy="52117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Image title"/>
          <p:cNvPicPr>
            <a:picLocks noGrp="1"/>
          </p:cNvPicPr>
          <p:nvPr>
            <p:ph idx="1"/>
          </p:nvPr>
        </p:nvPicPr>
        <p:blipFill>
          <a:blip r:embed="rId2"/>
          <a:srcRect/>
          <a:stretch>
            <a:fillRect/>
          </a:stretch>
        </p:blipFill>
        <p:spPr bwMode="auto">
          <a:xfrm>
            <a:off x="802743" y="1600200"/>
            <a:ext cx="7538513"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1986" name="Picture 2"/>
          <p:cNvPicPr>
            <a:picLocks noGrp="1" noChangeAspect="1" noChangeArrowheads="1"/>
          </p:cNvPicPr>
          <p:nvPr>
            <p:ph idx="1"/>
          </p:nvPr>
        </p:nvPicPr>
        <p:blipFill>
          <a:blip r:embed="rId2"/>
          <a:srcRect/>
          <a:stretch>
            <a:fillRect/>
          </a:stretch>
        </p:blipFill>
        <p:spPr bwMode="auto">
          <a:xfrm>
            <a:off x="457200" y="1828800"/>
            <a:ext cx="8269000" cy="36822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3010" name="Picture 2"/>
          <p:cNvPicPr>
            <a:picLocks noGrp="1" noChangeAspect="1" noChangeArrowheads="1"/>
          </p:cNvPicPr>
          <p:nvPr>
            <p:ph idx="1"/>
          </p:nvPr>
        </p:nvPicPr>
        <p:blipFill>
          <a:blip r:embed="rId2"/>
          <a:srcRect/>
          <a:stretch>
            <a:fillRect/>
          </a:stretch>
        </p:blipFill>
        <p:spPr bwMode="auto">
          <a:xfrm>
            <a:off x="300538" y="2819400"/>
            <a:ext cx="8538662" cy="18153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4034" name="Picture 2"/>
          <p:cNvPicPr>
            <a:picLocks noGrp="1" noChangeAspect="1" noChangeArrowheads="1"/>
          </p:cNvPicPr>
          <p:nvPr>
            <p:ph idx="1"/>
          </p:nvPr>
        </p:nvPicPr>
        <p:blipFill>
          <a:blip r:embed="rId2"/>
          <a:srcRect/>
          <a:stretch>
            <a:fillRect/>
          </a:stretch>
        </p:blipFill>
        <p:spPr bwMode="auto">
          <a:xfrm>
            <a:off x="890504" y="1600200"/>
            <a:ext cx="7362992"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Then we apply the activation function</a:t>
            </a:r>
            <a:endParaRPr lang="en-US" sz="2400" dirty="0"/>
          </a:p>
        </p:txBody>
      </p:sp>
      <p:pic>
        <p:nvPicPr>
          <p:cNvPr id="45058" name="Picture 2"/>
          <p:cNvPicPr>
            <a:picLocks noGrp="1" noChangeAspect="1" noChangeArrowheads="1"/>
          </p:cNvPicPr>
          <p:nvPr>
            <p:ph idx="1"/>
          </p:nvPr>
        </p:nvPicPr>
        <p:blipFill>
          <a:blip r:embed="rId2"/>
          <a:srcRect/>
          <a:stretch>
            <a:fillRect/>
          </a:stretch>
        </p:blipFill>
        <p:spPr bwMode="auto">
          <a:xfrm>
            <a:off x="457200" y="1613174"/>
            <a:ext cx="8229600" cy="450001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Then our function looks like this</a:t>
            </a:r>
            <a:endParaRPr lang="en-US" sz="2800" dirty="0"/>
          </a:p>
        </p:txBody>
      </p:sp>
      <p:pic>
        <p:nvPicPr>
          <p:cNvPr id="4" name="Content Placeholder 3" descr="DNN Step 9"/>
          <p:cNvPicPr>
            <a:picLocks noGrp="1"/>
          </p:cNvPicPr>
          <p:nvPr>
            <p:ph idx="1"/>
          </p:nvPr>
        </p:nvPicPr>
        <p:blipFill>
          <a:blip r:embed="rId2"/>
          <a:srcRect/>
          <a:stretch>
            <a:fillRect/>
          </a:stretch>
        </p:blipFill>
        <p:spPr bwMode="auto">
          <a:xfrm>
            <a:off x="1828801" y="1600200"/>
            <a:ext cx="5058298"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We will now connect the last layer, using the same technique as previously seen.</a:t>
            </a:r>
            <a:endParaRPr lang="en-US" sz="2400" dirty="0"/>
          </a:p>
        </p:txBody>
      </p:sp>
      <p:pic>
        <p:nvPicPr>
          <p:cNvPr id="4" name="Content Placeholder 3" descr="DNN Step 10"/>
          <p:cNvPicPr>
            <a:picLocks noGrp="1"/>
          </p:cNvPicPr>
          <p:nvPr>
            <p:ph idx="1"/>
          </p:nvPr>
        </p:nvPicPr>
        <p:blipFill>
          <a:blip r:embed="rId2"/>
          <a:srcRect/>
          <a:stretch>
            <a:fillRect/>
          </a:stretch>
        </p:blipFill>
        <p:spPr bwMode="auto">
          <a:xfrm>
            <a:off x="2256901" y="1600200"/>
            <a:ext cx="4630197"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6082" name="Picture 2"/>
          <p:cNvPicPr>
            <a:picLocks noGrp="1" noChangeAspect="1" noChangeArrowheads="1"/>
          </p:cNvPicPr>
          <p:nvPr>
            <p:ph idx="1"/>
          </p:nvPr>
        </p:nvPicPr>
        <p:blipFill>
          <a:blip r:embed="rId2"/>
          <a:srcRect/>
          <a:stretch>
            <a:fillRect/>
          </a:stretch>
        </p:blipFill>
        <p:spPr bwMode="auto">
          <a:xfrm>
            <a:off x="733425" y="1820069"/>
            <a:ext cx="7677150" cy="4086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7106" name="Picture 2"/>
          <p:cNvPicPr>
            <a:picLocks noGrp="1" noChangeAspect="1" noChangeArrowheads="1"/>
          </p:cNvPicPr>
          <p:nvPr>
            <p:ph idx="1"/>
          </p:nvPr>
        </p:nvPicPr>
        <p:blipFill>
          <a:blip r:embed="rId2"/>
          <a:srcRect/>
          <a:stretch>
            <a:fillRect/>
          </a:stretch>
        </p:blipFill>
        <p:spPr bwMode="auto">
          <a:xfrm>
            <a:off x="990600" y="1752600"/>
            <a:ext cx="7572375" cy="1543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8130" name="Picture 2"/>
          <p:cNvPicPr>
            <a:picLocks noGrp="1" noChangeAspect="1" noChangeArrowheads="1"/>
          </p:cNvPicPr>
          <p:nvPr>
            <p:ph idx="1"/>
          </p:nvPr>
        </p:nvPicPr>
        <p:blipFill>
          <a:blip r:embed="rId2"/>
          <a:srcRect/>
          <a:stretch>
            <a:fillRect/>
          </a:stretch>
        </p:blipFill>
        <p:spPr bwMode="auto">
          <a:xfrm>
            <a:off x="1447595" y="1600200"/>
            <a:ext cx="6248809"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9154" name="Picture 2"/>
          <p:cNvPicPr>
            <a:picLocks noGrp="1" noChangeAspect="1" noChangeArrowheads="1"/>
          </p:cNvPicPr>
          <p:nvPr>
            <p:ph idx="1"/>
          </p:nvPr>
        </p:nvPicPr>
        <p:blipFill>
          <a:blip r:embed="rId2"/>
          <a:srcRect/>
          <a:stretch>
            <a:fillRect/>
          </a:stretch>
        </p:blipFill>
        <p:spPr bwMode="auto">
          <a:xfrm>
            <a:off x="1457325" y="1881981"/>
            <a:ext cx="6229350" cy="3962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100" dirty="0" smtClean="0"/>
              <a:t>Inputs = X1, X2, X3</a:t>
            </a:r>
          </a:p>
          <a:p>
            <a:r>
              <a:rPr lang="en-US" sz="2100" dirty="0" smtClean="0"/>
              <a:t>Hidden outputs = Yh1, Yh2, Yh3</a:t>
            </a:r>
          </a:p>
          <a:p>
            <a:r>
              <a:rPr lang="en-US" sz="2100" dirty="0"/>
              <a:t>O</a:t>
            </a:r>
            <a:r>
              <a:rPr lang="en-US" sz="2100" dirty="0" smtClean="0"/>
              <a:t>utputs = Y1, Y2, Y3</a:t>
            </a:r>
          </a:p>
          <a:p>
            <a:r>
              <a:rPr lang="en-US" sz="2100" dirty="0" smtClean="0"/>
              <a:t>Targeted outputs = Ŷ1, Ŷ2, Ŷ3</a:t>
            </a:r>
          </a:p>
          <a:p>
            <a:r>
              <a:rPr lang="en-US" sz="2100" dirty="0" smtClean="0"/>
              <a:t>Weights to Yh1 = W11, W12, W13</a:t>
            </a:r>
          </a:p>
          <a:p>
            <a:r>
              <a:rPr lang="en-US" sz="2100" dirty="0" smtClean="0"/>
              <a:t>Weights to Yh2 = W21, W22, W23</a:t>
            </a:r>
          </a:p>
          <a:p>
            <a:r>
              <a:rPr lang="en-US" sz="2100" dirty="0" smtClean="0"/>
              <a:t>Weights to Yh3 = W31, W32, W33</a:t>
            </a:r>
          </a:p>
          <a:p>
            <a:r>
              <a:rPr lang="en-US" sz="2100" dirty="0" smtClean="0"/>
              <a:t>Weights to Y1 = W41, W42, W43</a:t>
            </a:r>
          </a:p>
          <a:p>
            <a:r>
              <a:rPr lang="en-US" sz="2100" dirty="0" smtClean="0"/>
              <a:t>Weights to Y2 = W51, W52, W53</a:t>
            </a:r>
          </a:p>
          <a:p>
            <a:r>
              <a:rPr lang="en-US" sz="2100" dirty="0" smtClean="0"/>
              <a:t>Weights to Y3 = W61, W62, W63</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Finally our network looks like the following:</a:t>
            </a:r>
            <a:endParaRPr lang="en-US" sz="2000" dirty="0"/>
          </a:p>
        </p:txBody>
      </p:sp>
      <p:pic>
        <p:nvPicPr>
          <p:cNvPr id="4" name="Content Placeholder 3" descr="DNN Step 11"/>
          <p:cNvPicPr>
            <a:picLocks noGrp="1"/>
          </p:cNvPicPr>
          <p:nvPr>
            <p:ph idx="1"/>
          </p:nvPr>
        </p:nvPicPr>
        <p:blipFill>
          <a:blip r:embed="rId2"/>
          <a:srcRect/>
          <a:stretch>
            <a:fillRect/>
          </a:stretch>
        </p:blipFill>
        <p:spPr bwMode="auto">
          <a:xfrm>
            <a:off x="2256901" y="1600200"/>
            <a:ext cx="4630197"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NN Step 11"/>
          <p:cNvPicPr>
            <a:picLocks noGrp="1"/>
          </p:cNvPicPr>
          <p:nvPr>
            <p:ph idx="1"/>
          </p:nvPr>
        </p:nvPicPr>
        <p:blipFill>
          <a:blip r:embed="rId2"/>
          <a:srcRect/>
          <a:stretch>
            <a:fillRect/>
          </a:stretch>
        </p:blipFill>
        <p:spPr bwMode="auto">
          <a:xfrm>
            <a:off x="2256901" y="1600200"/>
            <a:ext cx="4630197"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0178" name="Picture 2"/>
          <p:cNvPicPr>
            <a:picLocks noGrp="1" noChangeAspect="1" noChangeArrowheads="1"/>
          </p:cNvPicPr>
          <p:nvPr>
            <p:ph idx="1"/>
          </p:nvPr>
        </p:nvPicPr>
        <p:blipFill>
          <a:blip r:embed="rId2"/>
          <a:srcRect/>
          <a:stretch>
            <a:fillRect/>
          </a:stretch>
        </p:blipFill>
        <p:spPr bwMode="auto">
          <a:xfrm>
            <a:off x="690562" y="2782094"/>
            <a:ext cx="7762875" cy="2162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a:t>
            </a:r>
            <a:endParaRPr lang="en-US" dirty="0"/>
          </a:p>
        </p:txBody>
      </p:sp>
      <p:pic>
        <p:nvPicPr>
          <p:cNvPr id="51202" name="Picture 2"/>
          <p:cNvPicPr>
            <a:picLocks noGrp="1" noChangeAspect="1" noChangeArrowheads="1"/>
          </p:cNvPicPr>
          <p:nvPr>
            <p:ph idx="1"/>
          </p:nvPr>
        </p:nvPicPr>
        <p:blipFill>
          <a:blip r:embed="rId2"/>
          <a:srcRect/>
          <a:stretch>
            <a:fillRect/>
          </a:stretch>
        </p:blipFill>
        <p:spPr bwMode="auto">
          <a:xfrm>
            <a:off x="304800" y="1676400"/>
            <a:ext cx="8758560" cy="25820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NN Step 12"/>
          <p:cNvPicPr>
            <a:picLocks noGrp="1"/>
          </p:cNvPicPr>
          <p:nvPr>
            <p:ph idx="1"/>
          </p:nvPr>
        </p:nvPicPr>
        <p:blipFill>
          <a:blip r:embed="rId2"/>
          <a:srcRect/>
          <a:stretch>
            <a:fillRect/>
          </a:stretch>
        </p:blipFill>
        <p:spPr bwMode="auto">
          <a:xfrm>
            <a:off x="1981200" y="1600201"/>
            <a:ext cx="4801397"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BIAS WITHOUT TRICK"/>
          <p:cNvPicPr>
            <a:picLocks noGrp="1"/>
          </p:cNvPicPr>
          <p:nvPr>
            <p:ph idx="1"/>
          </p:nvPr>
        </p:nvPicPr>
        <p:blipFill>
          <a:blip r:embed="rId2"/>
          <a:srcRect/>
          <a:stretch>
            <a:fillRect/>
          </a:stretch>
        </p:blipFill>
        <p:spPr bwMode="auto">
          <a:xfrm>
            <a:off x="611782" y="1600200"/>
            <a:ext cx="7920436"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362200"/>
          </a:xfrm>
        </p:spPr>
        <p:txBody>
          <a:bodyPr>
            <a:normAutofit fontScale="90000"/>
          </a:bodyPr>
          <a:lstStyle/>
          <a:p>
            <a:pPr algn="just"/>
            <a:r>
              <a:rPr lang="en-US" sz="2400" dirty="0" smtClean="0"/>
              <a:t>Nonetheless managing the biases and the weights in separate matrices can be cumbersome. As the biases are learned, there are not different from the weights nonetheless they should not depend of a car attributes because all the car will have different attributes whereas the biases should be the same for all the cars. The solution is to add an additional feature to each car with a value . So that this feature when multiplied with the bias will not change its value.</a:t>
            </a:r>
            <a:endParaRPr lang="en-US" sz="2400" dirty="0"/>
          </a:p>
        </p:txBody>
      </p:sp>
      <p:pic>
        <p:nvPicPr>
          <p:cNvPr id="4" name="Content Placeholder 3" descr="BIAS TRICK"/>
          <p:cNvPicPr>
            <a:picLocks noGrp="1"/>
          </p:cNvPicPr>
          <p:nvPr>
            <p:ph idx="1"/>
          </p:nvPr>
        </p:nvPicPr>
        <p:blipFill>
          <a:blip r:embed="rId2"/>
          <a:srcRect/>
          <a:stretch>
            <a:fillRect/>
          </a:stretch>
        </p:blipFill>
        <p:spPr bwMode="auto">
          <a:xfrm>
            <a:off x="1143000" y="2590800"/>
            <a:ext cx="6477000" cy="35814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2226" name="Picture 2"/>
          <p:cNvPicPr>
            <a:picLocks noGrp="1" noChangeAspect="1" noChangeArrowheads="1"/>
          </p:cNvPicPr>
          <p:nvPr>
            <p:ph idx="1"/>
          </p:nvPr>
        </p:nvPicPr>
        <p:blipFill>
          <a:blip r:embed="rId2"/>
          <a:srcRect/>
          <a:stretch>
            <a:fillRect/>
          </a:stretch>
        </p:blipFill>
        <p:spPr bwMode="auto">
          <a:xfrm>
            <a:off x="725882" y="1600200"/>
            <a:ext cx="7692235" cy="4525963"/>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3250" name="Picture 2"/>
          <p:cNvPicPr>
            <a:picLocks noGrp="1" noChangeAspect="1" noChangeArrowheads="1"/>
          </p:cNvPicPr>
          <p:nvPr>
            <p:ph idx="1"/>
          </p:nvPr>
        </p:nvPicPr>
        <p:blipFill>
          <a:blip r:embed="rId2"/>
          <a:srcRect/>
          <a:stretch>
            <a:fillRect/>
          </a:stretch>
        </p:blipFill>
        <p:spPr bwMode="auto">
          <a:xfrm>
            <a:off x="1552575" y="1981994"/>
            <a:ext cx="6038850" cy="3762375"/>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4274" name="Picture 2"/>
          <p:cNvPicPr>
            <a:picLocks noGrp="1" noChangeAspect="1" noChangeArrowheads="1"/>
          </p:cNvPicPr>
          <p:nvPr>
            <p:ph idx="1"/>
          </p:nvPr>
        </p:nvPicPr>
        <p:blipFill>
          <a:blip r:embed="rId2"/>
          <a:srcRect/>
          <a:stretch>
            <a:fillRect/>
          </a:stretch>
        </p:blipFill>
        <p:spPr bwMode="auto">
          <a:xfrm>
            <a:off x="457200" y="1981200"/>
            <a:ext cx="8312418" cy="3420269"/>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Autofit/>
          </a:bodyPr>
          <a:lstStyle/>
          <a:p>
            <a:pPr algn="just"/>
            <a:endParaRPr lang="en-US" sz="1800" dirty="0"/>
          </a:p>
        </p:txBody>
      </p:sp>
      <p:sp>
        <p:nvSpPr>
          <p:cNvPr id="3" name="Content Placeholder 2"/>
          <p:cNvSpPr>
            <a:spLocks noGrp="1"/>
          </p:cNvSpPr>
          <p:nvPr>
            <p:ph idx="1"/>
          </p:nvPr>
        </p:nvSpPr>
        <p:spPr/>
        <p:txBody>
          <a:bodyPr>
            <a:normAutofit/>
          </a:bodyPr>
          <a:lstStyle/>
          <a:p>
            <a:endParaRPr lang="en-US" sz="1600" dirty="0" smtClean="0"/>
          </a:p>
          <a:p>
            <a:r>
              <a:rPr lang="en-US" sz="1600" dirty="0" smtClean="0"/>
              <a:t>Now, we are all set and ready to implement the network mathematically. Every neuron has an activation function like f(x) = sigmoid(x). The activation function takes a parameter. Our first step is creating the input for the activation function. We do that by multiplying the weights by the input value. The formula looks like this:</a:t>
            </a:r>
            <a:br>
              <a:rPr lang="en-US" sz="1600" dirty="0" smtClean="0"/>
            </a:br>
            <a:endParaRPr lang="en-US" sz="1600" dirty="0" smtClean="0"/>
          </a:p>
          <a:p>
            <a:r>
              <a:rPr lang="pl-PL" sz="1600" dirty="0" smtClean="0"/>
              <a:t>XWh1 = X1.W11 + X2. W21 + X3. W31</a:t>
            </a:r>
          </a:p>
          <a:p>
            <a:r>
              <a:rPr lang="pl-PL" sz="1600" dirty="0" smtClean="0"/>
              <a:t>XWh2 = X1.W12 + X2. W22 + X3. W32</a:t>
            </a:r>
          </a:p>
          <a:p>
            <a:r>
              <a:rPr lang="pl-PL" sz="1600" dirty="0" smtClean="0"/>
              <a:t>XWh3 = X1.W13 + X2. W23 + X3. W33</a:t>
            </a:r>
          </a:p>
          <a:p>
            <a:endParaRPr lang="en-US" sz="16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5298" name="Picture 2"/>
          <p:cNvPicPr>
            <a:picLocks noGrp="1" noChangeAspect="1" noChangeArrowheads="1"/>
          </p:cNvPicPr>
          <p:nvPr>
            <p:ph idx="1"/>
          </p:nvPr>
        </p:nvPicPr>
        <p:blipFill>
          <a:blip r:embed="rId2"/>
          <a:srcRect/>
          <a:stretch>
            <a:fillRect/>
          </a:stretch>
        </p:blipFill>
        <p:spPr bwMode="auto">
          <a:xfrm>
            <a:off x="800100" y="1981201"/>
            <a:ext cx="7543800" cy="2991644"/>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6322" name="Picture 2"/>
          <p:cNvPicPr>
            <a:picLocks noGrp="1" noChangeAspect="1" noChangeArrowheads="1"/>
          </p:cNvPicPr>
          <p:nvPr>
            <p:ph idx="1"/>
          </p:nvPr>
        </p:nvPicPr>
        <p:blipFill>
          <a:blip r:embed="rId2"/>
          <a:srcRect/>
          <a:stretch>
            <a:fillRect/>
          </a:stretch>
        </p:blipFill>
        <p:spPr bwMode="auto">
          <a:xfrm>
            <a:off x="814387" y="2590800"/>
            <a:ext cx="7515225" cy="2301081"/>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7346" name="Picture 2"/>
          <p:cNvPicPr>
            <a:picLocks noGrp="1" noChangeAspect="1" noChangeArrowheads="1"/>
          </p:cNvPicPr>
          <p:nvPr>
            <p:ph idx="1"/>
          </p:nvPr>
        </p:nvPicPr>
        <p:blipFill>
          <a:blip r:embed="rId2"/>
          <a:srcRect/>
          <a:stretch>
            <a:fillRect/>
          </a:stretch>
        </p:blipFill>
        <p:spPr bwMode="auto">
          <a:xfrm>
            <a:off x="1290637" y="1600994"/>
            <a:ext cx="6562725" cy="4524375"/>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8370" name="Picture 2"/>
          <p:cNvPicPr>
            <a:picLocks noGrp="1" noChangeAspect="1" noChangeArrowheads="1"/>
          </p:cNvPicPr>
          <p:nvPr>
            <p:ph idx="1"/>
          </p:nvPr>
        </p:nvPicPr>
        <p:blipFill>
          <a:blip r:embed="rId2"/>
          <a:srcRect/>
          <a:stretch>
            <a:fillRect/>
          </a:stretch>
        </p:blipFill>
        <p:spPr bwMode="auto">
          <a:xfrm>
            <a:off x="2914650" y="2286000"/>
            <a:ext cx="4023122" cy="2682081"/>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9394" name="Picture 2"/>
          <p:cNvPicPr>
            <a:picLocks noGrp="1" noChangeAspect="1" noChangeArrowheads="1"/>
          </p:cNvPicPr>
          <p:nvPr>
            <p:ph idx="1"/>
          </p:nvPr>
        </p:nvPicPr>
        <p:blipFill>
          <a:blip r:embed="rId2"/>
          <a:srcRect/>
          <a:stretch>
            <a:fillRect/>
          </a:stretch>
        </p:blipFill>
        <p:spPr bwMode="auto">
          <a:xfrm>
            <a:off x="1133501" y="1600200"/>
            <a:ext cx="6876998" cy="4525963"/>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0419" name="Picture 3"/>
          <p:cNvPicPr>
            <a:picLocks noGrp="1" noChangeAspect="1" noChangeArrowheads="1"/>
          </p:cNvPicPr>
          <p:nvPr>
            <p:ph idx="1"/>
          </p:nvPr>
        </p:nvPicPr>
        <p:blipFill>
          <a:blip r:embed="rId2"/>
          <a:srcRect/>
          <a:stretch>
            <a:fillRect/>
          </a:stretch>
        </p:blipFill>
        <p:spPr bwMode="auto">
          <a:xfrm>
            <a:off x="914400" y="1752600"/>
            <a:ext cx="7456242" cy="2901156"/>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The outputs that the hidden layers release are:</a:t>
            </a:r>
          </a:p>
          <a:p>
            <a:endParaRPr lang="en-US" dirty="0"/>
          </a:p>
          <a:p>
            <a:r>
              <a:rPr lang="en-US" dirty="0" smtClean="0"/>
              <a:t>Yh1 = sigmoid(XWh1)</a:t>
            </a:r>
          </a:p>
          <a:p>
            <a:r>
              <a:rPr lang="en-US" dirty="0" smtClean="0"/>
              <a:t>Yh2 = sigmoid(XWh2)</a:t>
            </a:r>
          </a:p>
          <a:p>
            <a:r>
              <a:rPr lang="en-US" dirty="0" smtClean="0"/>
              <a:t>Yh3 = sigmoid(XWh3)</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smtClean="0"/>
              <a:t>The outputs from the hidden layer become the input for the output layer and are multiplied by the weights for the output layer. Therefore, the multiplication is like this:</a:t>
            </a:r>
          </a:p>
          <a:p>
            <a:endParaRPr lang="en-US" sz="2000" dirty="0"/>
          </a:p>
          <a:p>
            <a:r>
              <a:rPr lang="pl-PL" sz="2000" dirty="0" smtClean="0"/>
              <a:t>YhWo1= Yh1.W41+Yh2.W51+Yh3.W61</a:t>
            </a:r>
          </a:p>
          <a:p>
            <a:r>
              <a:rPr lang="pl-PL" sz="2000" dirty="0" smtClean="0"/>
              <a:t>YhWo2= Yh1.W42+Yh2.W52+Yh3.W62</a:t>
            </a:r>
          </a:p>
          <a:p>
            <a:r>
              <a:rPr lang="pl-PL" sz="2000" dirty="0" smtClean="0"/>
              <a:t>YhWo3= Yh1.W43+Yh2.W53+Yh3.W63</a:t>
            </a:r>
          </a:p>
          <a:p>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final output in the output layer is like this:</a:t>
            </a:r>
          </a:p>
          <a:p>
            <a:endParaRPr lang="en-US" dirty="0"/>
          </a:p>
          <a:p>
            <a:r>
              <a:rPr lang="es-ES" dirty="0" smtClean="0"/>
              <a:t>Y1 = </a:t>
            </a:r>
            <a:r>
              <a:rPr lang="es-ES" dirty="0" err="1" smtClean="0"/>
              <a:t>sigmoid</a:t>
            </a:r>
            <a:r>
              <a:rPr lang="es-ES" dirty="0" smtClean="0"/>
              <a:t>(YhWo1)</a:t>
            </a:r>
          </a:p>
          <a:p>
            <a:r>
              <a:rPr lang="es-ES" dirty="0" smtClean="0"/>
              <a:t>Y2 = </a:t>
            </a:r>
            <a:r>
              <a:rPr lang="es-ES" dirty="0" err="1" smtClean="0"/>
              <a:t>sigmoid</a:t>
            </a:r>
            <a:r>
              <a:rPr lang="es-ES" dirty="0" smtClean="0"/>
              <a:t>(YhWo2)</a:t>
            </a:r>
          </a:p>
          <a:p>
            <a:r>
              <a:rPr lang="es-ES" dirty="0" smtClean="0"/>
              <a:t>Y3 = </a:t>
            </a:r>
            <a:r>
              <a:rPr lang="es-ES" dirty="0" err="1" smtClean="0"/>
              <a:t>sigmoid</a:t>
            </a:r>
            <a:r>
              <a:rPr lang="es-ES" dirty="0" smtClean="0"/>
              <a:t>(YhWo3)</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Deep Feed Forward Neural Network</a:t>
            </a:r>
            <a:endParaRPr lang="en-US" dirty="0"/>
          </a:p>
        </p:txBody>
      </p:sp>
      <p:sp>
        <p:nvSpPr>
          <p:cNvPr id="3" name="Content Placeholder 2"/>
          <p:cNvSpPr>
            <a:spLocks noGrp="1"/>
          </p:cNvSpPr>
          <p:nvPr>
            <p:ph idx="1"/>
          </p:nvPr>
        </p:nvSpPr>
        <p:spPr/>
        <p:txBody>
          <a:bodyPr>
            <a:normAutofit fontScale="92500"/>
          </a:bodyPr>
          <a:lstStyle/>
          <a:p>
            <a:pPr>
              <a:buNone/>
            </a:pPr>
            <a:r>
              <a:rPr lang="en-US" b="1" dirty="0"/>
              <a:t>Data pre processing</a:t>
            </a:r>
          </a:p>
          <a:p>
            <a:pPr fontAlgn="base"/>
            <a:r>
              <a:rPr lang="en-US" dirty="0"/>
              <a:t>The first step is to normalize our data (known as feature scaling). We have:</a:t>
            </a:r>
          </a:p>
          <a:p>
            <a:pPr fontAlgn="base"/>
            <a:r>
              <a:rPr lang="en-US" dirty="0"/>
              <a:t>Number of kilometers: quantitative, number between 0 and 350k.</a:t>
            </a:r>
          </a:p>
          <a:p>
            <a:pPr fontAlgn="base"/>
            <a:r>
              <a:rPr lang="en-US" dirty="0"/>
              <a:t>Type of fuel: binary data diesel/gasoline.</a:t>
            </a:r>
          </a:p>
          <a:p>
            <a:pPr fontAlgn="base"/>
            <a:r>
              <a:rPr lang="en-US" dirty="0"/>
              <a:t>Age: quantitative, number between 0 and 40.</a:t>
            </a:r>
          </a:p>
          <a:p>
            <a:pPr fontAlgn="base"/>
            <a:r>
              <a:rPr lang="en-US" dirty="0"/>
              <a:t>Price: quantitative, number between 0 and 40k.</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353</TotalTime>
  <Words>775</Words>
  <Application>Microsoft Office PowerPoint</Application>
  <PresentationFormat>On-screen Show (4:3)</PresentationFormat>
  <Paragraphs>60</Paragraphs>
  <Slides>55</Slides>
  <Notes>0</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Feed Forward Neural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of Deep Feed Forward Neural Network</vt:lpstr>
      <vt:lpstr>Forward propagation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 can view our network now as</vt:lpstr>
      <vt:lpstr>We are almost done with the first hidden layer, we just have to apply an activation function on . We can view it like that.</vt:lpstr>
      <vt:lpstr>PowerPoint Presentation</vt:lpstr>
      <vt:lpstr>Here we are using tanh as activation function</vt:lpstr>
      <vt:lpstr>Now first hidden layer looks like this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Then we apply the activation function</vt:lpstr>
      <vt:lpstr>Then our function looks like this</vt:lpstr>
      <vt:lpstr>We will now connect the last layer, using the same technique as previously seen.</vt:lpstr>
      <vt:lpstr>PowerPoint Presentation</vt:lpstr>
      <vt:lpstr>PowerPoint Presentation</vt:lpstr>
      <vt:lpstr>PowerPoint Presentation</vt:lpstr>
      <vt:lpstr>PowerPoint Presentation</vt:lpstr>
      <vt:lpstr>Finally our network looks like the following:</vt:lpstr>
      <vt:lpstr>PowerPoint Presentation</vt:lpstr>
      <vt:lpstr>PowerPoint Presentation</vt:lpstr>
      <vt:lpstr>Bias</vt:lpstr>
      <vt:lpstr>PowerPoint Presentation</vt:lpstr>
      <vt:lpstr>PowerPoint Presentation</vt:lpstr>
      <vt:lpstr>Nonetheless managing the biases and the weights in separate matrices can be cumbersome. As the biases are learned, there are not different from the weights nonetheless they should not depend of a car attributes because all the car will have different attributes whereas the biases should be the same for all the cars. The solution is to add an additional feature to each car with a value . So that this feature when multiplied with the bias will not change its value.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Dr.Nabeela</dc:creator>
  <cp:lastModifiedBy>VAIO</cp:lastModifiedBy>
  <cp:revision>65</cp:revision>
  <dcterms:created xsi:type="dcterms:W3CDTF">2017-12-17T07:08:24Z</dcterms:created>
  <dcterms:modified xsi:type="dcterms:W3CDTF">2018-07-22T20:21:54Z</dcterms:modified>
</cp:coreProperties>
</file>