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6"/>
  </p:notesMasterIdLst>
  <p:sldIdLst>
    <p:sldId id="30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7" r:id="rId19"/>
    <p:sldId id="298" r:id="rId20"/>
    <p:sldId id="301" r:id="rId21"/>
    <p:sldId id="302" r:id="rId22"/>
    <p:sldId id="299" r:id="rId23"/>
    <p:sldId id="300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2B50C-48B2-41E5-8F16-1E194234FAE0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02586-CEF7-4A61-834E-96A3113DD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1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8891C7-62EE-4320-9F5F-7326A01EEC2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14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BD4DE7-B727-41C2-A87E-77C90F6B11C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35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315F12-0F9E-474D-81A2-E0CB953F709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814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0B7F5-FCD2-4583-8621-6373145E65B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41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F3AE39-D386-437D-9845-5F0987EB84F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75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62BC85-46A1-47AD-9C70-26B33F5B7DE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06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</p:grpSp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C63F4-F901-4122-B98D-82C24950F352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F47A5DF-27D1-4330-AEE5-A303964F1C8A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92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BDBF-AF52-47B9-A227-BAD17A752EE7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31005-704C-4609-9B88-C69959479DFD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8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1EFCC-12AF-42B6-A864-B48C8A1F2C1E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245B-450E-4B21-A5A7-638C2F4C1521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609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</p:grpSp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C63F4-F901-4122-B98D-82C24950F352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F47A5DF-27D1-4330-AEE5-A303964F1C8A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738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1A576-AC53-4E28-B8A6-A793E5EF9EB2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51F4D-77D4-453D-BCB0-CA3664818E7A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71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2CF9F-F269-432C-B6D5-DE9E62E87231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51A6A-718F-4AAF-9351-B5580363D44D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66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196C6-F632-473E-B8C2-F0373C2DCDA4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D53DA-A1DB-492B-B0CF-E027772B2DCC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73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021CE-5130-402A-A386-050188E1FAC8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78235-AE07-401C-87A3-B43EAE3C7AE6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221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61F38-68F0-49F8-AE6B-638D3A0177D6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46A68-AB83-4BD6-99F3-7D628059759C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759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F1336-CC9A-453E-8063-0C96C4F7DF97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E1705-CD64-4C65-AB58-CD9D44EA622B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823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FA1A7-8E4E-4949-B3B4-D4AF6A337873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CAFC6-7C25-4871-A16B-FC52487D2555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5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1A576-AC53-4E28-B8A6-A793E5EF9EB2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51F4D-77D4-453D-BCB0-CA3664818E7A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65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A75A4-67B6-4D4C-9128-C2F974C1A729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A384A-8E93-4C7F-A24C-D8BCD9B827F3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101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BDBF-AF52-47B9-A227-BAD17A752EE7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31005-704C-4609-9B88-C69959479DFD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107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1EFCC-12AF-42B6-A864-B48C8A1F2C1E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245B-450E-4B21-A5A7-638C2F4C1521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7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2CF9F-F269-432C-B6D5-DE9E62E87231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51A6A-718F-4AAF-9351-B5580363D44D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81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196C6-F632-473E-B8C2-F0373C2DCDA4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D53DA-A1DB-492B-B0CF-E027772B2DCC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16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021CE-5130-402A-A386-050188E1FAC8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78235-AE07-401C-87A3-B43EAE3C7AE6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3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61F38-68F0-49F8-AE6B-638D3A0177D6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46A68-AB83-4BD6-99F3-7D628059759C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17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F1336-CC9A-453E-8063-0C96C4F7DF97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E1705-CD64-4C65-AB58-CD9D44EA622B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38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FA1A7-8E4E-4949-B3B4-D4AF6A337873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CAFC6-7C25-4871-A16B-FC52487D2555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348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A75A4-67B6-4D4C-9128-C2F974C1A729}" type="datetime1">
              <a:rPr lang="en-US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A384A-8E93-4C7F-A24C-D8BCD9B827F3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3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6D1C74-5056-4029-B651-B4FDB1A51D15}" type="datetime1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4E8543-8F95-4D01-B2C1-3A51BECB5178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2777" name="Freeform 9"/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292929"/>
              </a:solidFill>
            </a:endParaRPr>
          </a:p>
        </p:txBody>
      </p:sp>
      <p:sp>
        <p:nvSpPr>
          <p:cNvPr id="32778" name="Freeform 10"/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7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6D1C74-5056-4029-B651-B4FDB1A51D15}" type="datetime1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4E8543-8F95-4D01-B2C1-3A51BECB5178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2777" name="Freeform 9"/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292929"/>
              </a:solidFill>
            </a:endParaRPr>
          </a:p>
        </p:txBody>
      </p:sp>
      <p:sp>
        <p:nvSpPr>
          <p:cNvPr id="32778" name="Freeform 10"/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86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wiki/Kernel_(computing)" TargetMode="External"/><Relationship Id="rId2" Type="http://schemas.openxmlformats.org/officeDocument/2006/relationships/hyperlink" Target="http://www.wikipedia.org/wiki/Operating_system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Operating System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System Calls 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1A576-AC53-4E28-B8A6-A793E5EF9EB2}" type="datetime1">
              <a:rPr lang="en-US" smtClean="0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1F4D-77D4-453D-BCB0-CA3664818E7A}" type="slidenum">
              <a:rPr lang="en-US" smtClean="0">
                <a:solidFill>
                  <a:srgbClr val="292929"/>
                </a:solidFill>
              </a:rPr>
              <a:pPr/>
              <a:t>1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4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70246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C36E26-C546-4C74-8D42-10A03A43752F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473326" y="1676400"/>
            <a:ext cx="7661275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#include &lt;sys/</a:t>
            </a:r>
            <a:r>
              <a:rPr lang="en-US" sz="2200" dirty="0" err="1"/>
              <a:t>types.h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unistd.h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 	if (fork()== 0) 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printf</a:t>
            </a:r>
            <a:r>
              <a:rPr lang="en-US" sz="2200" dirty="0"/>
              <a:t>("In the Child Process\n");</a:t>
            </a:r>
          </a:p>
          <a:p>
            <a:pPr marL="0" indent="0">
              <a:buNone/>
            </a:pPr>
            <a:r>
              <a:rPr lang="en-US" sz="2200" dirty="0"/>
              <a:t> 	else 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printf</a:t>
            </a:r>
            <a:r>
              <a:rPr lang="en-US" sz="2200" dirty="0"/>
              <a:t>("Parent Process\n");</a:t>
            </a:r>
          </a:p>
          <a:p>
            <a:pPr marL="0" indent="0">
              <a:buNone/>
            </a:pPr>
            <a:r>
              <a:rPr lang="en-US" sz="2200" dirty="0"/>
              <a:t>	return 0;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CD944E-8EAC-4E20-89B8-9160F9B24959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Fork Example 1</a:t>
            </a:r>
          </a:p>
        </p:txBody>
      </p:sp>
    </p:spTree>
    <p:extLst>
      <p:ext uri="{BB962C8B-B14F-4D97-AF65-F5344CB8AC3E}">
        <p14:creationId xmlns:p14="http://schemas.microsoft.com/office/powerpoint/2010/main" xmlns="" val="37172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473326" y="1524000"/>
            <a:ext cx="7661275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#include &lt;sys/</a:t>
            </a:r>
            <a:r>
              <a:rPr lang="en-US" sz="2200" dirty="0" err="1"/>
              <a:t>types.h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unistd.h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 	</a:t>
            </a:r>
            <a:r>
              <a:rPr lang="en-US" sz="2200" dirty="0" err="1"/>
              <a:t>printf</a:t>
            </a:r>
            <a:r>
              <a:rPr lang="en-US" sz="2200" dirty="0"/>
              <a:t>("L0 \n  ");</a:t>
            </a:r>
          </a:p>
          <a:p>
            <a:pPr marL="0" indent="0">
              <a:buNone/>
            </a:pPr>
            <a:r>
              <a:rPr lang="en-US" sz="2200" dirty="0"/>
              <a:t>	fork();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("L1\n");</a:t>
            </a:r>
          </a:p>
          <a:p>
            <a:pPr marL="0" indent="0">
              <a:buNone/>
            </a:pPr>
            <a:r>
              <a:rPr lang="en-US" sz="2200" dirty="0"/>
              <a:t>	fork();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("Bye\n");</a:t>
            </a:r>
          </a:p>
          <a:p>
            <a:pPr marL="0" indent="0">
              <a:buNone/>
            </a:pPr>
            <a:r>
              <a:rPr lang="en-US" sz="2200" dirty="0"/>
              <a:t>	return 0;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7B6CB6-BA2B-4751-9835-A72C5899267C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Fork Example 2</a:t>
            </a:r>
          </a:p>
        </p:txBody>
      </p:sp>
    </p:spTree>
    <p:extLst>
      <p:ext uri="{BB962C8B-B14F-4D97-AF65-F5344CB8AC3E}">
        <p14:creationId xmlns:p14="http://schemas.microsoft.com/office/powerpoint/2010/main" xmlns="" val="29430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473326" y="76200"/>
            <a:ext cx="7661275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#include &lt;sys/</a:t>
            </a:r>
            <a:r>
              <a:rPr lang="en-US" sz="2200" dirty="0" err="1"/>
              <a:t>types.h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unistd.h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 	</a:t>
            </a:r>
            <a:r>
              <a:rPr lang="en-US" sz="2200" dirty="0" err="1"/>
              <a:t>printf</a:t>
            </a:r>
            <a:r>
              <a:rPr lang="en-US" sz="2200" dirty="0"/>
              <a:t>("L0\n");</a:t>
            </a:r>
          </a:p>
          <a:p>
            <a:pPr marL="0" indent="0">
              <a:buNone/>
            </a:pPr>
            <a:r>
              <a:rPr lang="en-US" sz="2200" dirty="0"/>
              <a:t>	if (fork()!=0) {</a:t>
            </a:r>
          </a:p>
          <a:p>
            <a:pPr marL="0" indent="0">
              <a:buNone/>
            </a:pPr>
            <a:r>
              <a:rPr lang="en-US" sz="2200" dirty="0"/>
              <a:t>	    </a:t>
            </a:r>
            <a:r>
              <a:rPr lang="en-US" sz="2200" dirty="0" err="1"/>
              <a:t>printf</a:t>
            </a:r>
            <a:r>
              <a:rPr lang="en-US" sz="2200" dirty="0"/>
              <a:t>("L1\n");</a:t>
            </a:r>
          </a:p>
          <a:p>
            <a:pPr marL="0" indent="0">
              <a:buNone/>
            </a:pPr>
            <a:r>
              <a:rPr lang="en-US" sz="2200" dirty="0"/>
              <a:t>	    if (fork()!=0)	{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printf</a:t>
            </a:r>
            <a:r>
              <a:rPr lang="en-US" sz="2200" dirty="0"/>
              <a:t>("L2\n");</a:t>
            </a:r>
          </a:p>
          <a:p>
            <a:pPr marL="0" indent="0">
              <a:buNone/>
            </a:pPr>
            <a:r>
              <a:rPr lang="en-US" sz="2200" dirty="0"/>
              <a:t>		fork();</a:t>
            </a:r>
          </a:p>
          <a:p>
            <a:pPr marL="0" indent="0">
              <a:buNone/>
            </a:pPr>
            <a:r>
              <a:rPr lang="en-US" sz="2200" dirty="0"/>
              <a:t>                 }</a:t>
            </a:r>
          </a:p>
          <a:p>
            <a:pPr marL="0" indent="0">
              <a:buNone/>
            </a:pPr>
            <a:r>
              <a:rPr lang="en-US" sz="2400" dirty="0"/>
              <a:t>          }</a:t>
            </a:r>
          </a:p>
          <a:p>
            <a:pPr marL="0" indent="0">
              <a:buNone/>
            </a:pPr>
            <a:r>
              <a:rPr lang="en-US" sz="2400" dirty="0"/>
              <a:t>     </a:t>
            </a:r>
            <a:r>
              <a:rPr lang="en-US" sz="2400" dirty="0" err="1"/>
              <a:t>printf</a:t>
            </a:r>
            <a:r>
              <a:rPr lang="en-US" sz="2400" dirty="0"/>
              <a:t>("Bye\n");</a:t>
            </a:r>
          </a:p>
          <a:p>
            <a:pPr marL="0" indent="0">
              <a:buNone/>
            </a:pPr>
            <a:r>
              <a:rPr lang="en-US" sz="2400" dirty="0"/>
              <a:t> 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6D4CA5-ECCC-4965-B325-088461225AB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473326" y="0"/>
            <a:ext cx="7661275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#include &lt;sys/</a:t>
            </a:r>
            <a:r>
              <a:rPr lang="en-US" sz="2200" dirty="0" err="1"/>
              <a:t>types.h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unistd.h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int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int x = 1;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pid_t</a:t>
            </a:r>
            <a:r>
              <a:rPr lang="en-US" sz="2200" dirty="0"/>
              <a:t> </a:t>
            </a:r>
            <a:r>
              <a:rPr lang="en-US" sz="2200" dirty="0" err="1"/>
              <a:t>pid</a:t>
            </a:r>
            <a:r>
              <a:rPr lang="en-US" sz="2200" dirty="0"/>
              <a:t> = fork();</a:t>
            </a:r>
          </a:p>
          <a:p>
            <a:pPr marL="0" indent="0">
              <a:buNone/>
            </a:pPr>
            <a:r>
              <a:rPr lang="en-US" sz="2200" dirty="0"/>
              <a:t>    if (</a:t>
            </a:r>
            <a:r>
              <a:rPr lang="en-US" sz="2200" dirty="0" err="1"/>
              <a:t>pid</a:t>
            </a:r>
            <a:r>
              <a:rPr lang="en-US" sz="2200" dirty="0"/>
              <a:t> == 0)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("Child has x = %d\n", ++x);</a:t>
            </a:r>
          </a:p>
          <a:p>
            <a:pPr marL="0" indent="0">
              <a:buNone/>
            </a:pPr>
            <a:r>
              <a:rPr lang="en-US" sz="2200" dirty="0"/>
              <a:t>    } else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("Parent has x = %d\n", --x);</a:t>
            </a:r>
          </a:p>
          <a:p>
            <a:pPr marL="0" indent="0">
              <a:buNone/>
            </a:pPr>
            <a:r>
              <a:rPr lang="en-US" sz="2200" dirty="0"/>
              <a:t>    }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printf</a:t>
            </a:r>
            <a:r>
              <a:rPr lang="en-US" sz="2200" dirty="0"/>
              <a:t>("Bye from process %d with x = %d\n", </a:t>
            </a:r>
            <a:r>
              <a:rPr lang="en-US" sz="2200" dirty="0" err="1"/>
              <a:t>getpid</a:t>
            </a:r>
            <a:r>
              <a:rPr lang="en-US" sz="2200" dirty="0"/>
              <a:t>(), x);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return 0;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577A3F-CA89-4490-B412-D8944A2396D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91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63DAB0-C470-4777-8DC7-609C85B56CB3}" type="slidenum">
              <a:rPr lang="en-US"/>
              <a:pPr/>
              <a:t>15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457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"/>
            <a:ext cx="30480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429000"/>
            <a:ext cx="44608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5826125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34200" y="2895601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800" b="1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30921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mtClean="0"/>
              <a:t>The returned process ID is an integer, and of type </a:t>
            </a:r>
            <a:r>
              <a:rPr lang="en-US" b="1" smtClean="0">
                <a:solidFill>
                  <a:srgbClr val="FF0000"/>
                </a:solidFill>
              </a:rPr>
              <a:t>pid_t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mtClean="0"/>
              <a:t>A process can use function </a:t>
            </a:r>
            <a:r>
              <a:rPr lang="en-US" b="1" smtClean="0">
                <a:solidFill>
                  <a:srgbClr val="FF0000"/>
                </a:solidFill>
              </a:rPr>
              <a:t>getpid()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to retrieve the process ID assigned to this process.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mtClean="0"/>
              <a:t>A process can use function </a:t>
            </a:r>
            <a:r>
              <a:rPr lang="en-US" b="1" smtClean="0">
                <a:solidFill>
                  <a:srgbClr val="FF0000"/>
                </a:solidFill>
              </a:rPr>
              <a:t>getppid()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to retrieve the process ID of its parent process.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3ABCF5-5BA5-45E1-8239-E2A576E5DA92}" type="slidenum">
              <a:rPr lang="en-US"/>
              <a:pPr/>
              <a:t>16</a:t>
            </a:fld>
            <a:endParaRPr lang="en-US"/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getpid(), getppid()</a:t>
            </a:r>
          </a:p>
        </p:txBody>
      </p:sp>
    </p:spTree>
    <p:extLst>
      <p:ext uri="{BB962C8B-B14F-4D97-AF65-F5344CB8AC3E}">
        <p14:creationId xmlns:p14="http://schemas.microsoft.com/office/powerpoint/2010/main" xmlns="" val="8590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48C880-DE68-4479-A534-6E3D8DC52FA1}" type="slidenum">
              <a:rPr lang="en-US"/>
              <a:pPr/>
              <a:t>17</a:t>
            </a:fld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I/O System Calls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2485" y="2093416"/>
            <a:ext cx="77273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open</a:t>
            </a:r>
            <a:r>
              <a:rPr lang="en-US" sz="2400" dirty="0" smtClean="0"/>
              <a:t> : system call to open a file :open returns a file descriptor, an integer specifying the position of this open file in the table of open files for the current process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close</a:t>
            </a:r>
            <a:r>
              <a:rPr lang="en-US" sz="2400" dirty="0" smtClean="0"/>
              <a:t> : system call to close a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read</a:t>
            </a:r>
            <a:r>
              <a:rPr lang="en-US" sz="2400" dirty="0" smtClean="0"/>
              <a:t> : read data from a file opened for reading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write</a:t>
            </a:r>
            <a:r>
              <a:rPr lang="en-US" sz="2400" dirty="0" smtClean="0"/>
              <a:t> : write data to a file opened for writing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lseek</a:t>
            </a:r>
            <a:r>
              <a:rPr lang="en-US" sz="2400" dirty="0" smtClean="0"/>
              <a:t>: seek to a specified position in a file (used for random access when reading or writing a file)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link</a:t>
            </a:r>
            <a:r>
              <a:rPr lang="en-US" sz="2400" dirty="0" smtClean="0"/>
              <a:t>: create a link to a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unlink</a:t>
            </a:r>
            <a:r>
              <a:rPr lang="en-US" sz="2400" dirty="0" smtClean="0"/>
              <a:t>: unlinks a file.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29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open() system call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prototype is 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fcntl.h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int open(</a:t>
            </a:r>
            <a:r>
              <a:rPr lang="en-US" dirty="0" err="1" smtClean="0"/>
              <a:t>const</a:t>
            </a:r>
            <a:r>
              <a:rPr lang="en-US" dirty="0" smtClean="0"/>
              <a:t> char *</a:t>
            </a:r>
            <a:r>
              <a:rPr lang="en-US" dirty="0" err="1" smtClean="0"/>
              <a:t>path,int</a:t>
            </a:r>
            <a:r>
              <a:rPr lang="en-US" dirty="0" smtClean="0"/>
              <a:t> </a:t>
            </a:r>
            <a:r>
              <a:rPr lang="en-US" dirty="0" err="1" smtClean="0"/>
              <a:t>oflag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The return value is the descriptor of the file </a:t>
            </a:r>
          </a:p>
          <a:p>
            <a:r>
              <a:rPr lang="en-US" dirty="0" smtClean="0"/>
              <a:t>Returns -1 if the file could not be opened.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1A576-AC53-4E28-B8A6-A793E5EF9EB2}" type="datetime1">
              <a:rPr lang="en-US" smtClean="0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1F4D-77D4-453D-BCB0-CA3664818E7A}" type="slidenum">
              <a:rPr lang="en-US" smtClean="0">
                <a:solidFill>
                  <a:srgbClr val="292929"/>
                </a:solidFill>
              </a:rPr>
              <a:pPr/>
              <a:t>18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write() system call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342" y="1760112"/>
            <a:ext cx="10215033" cy="4114800"/>
          </a:xfrm>
        </p:spPr>
        <p:txBody>
          <a:bodyPr/>
          <a:lstStyle/>
          <a:p>
            <a:r>
              <a:rPr lang="en-US" dirty="0" smtClean="0"/>
              <a:t>The write() system call is used to write data to a file or other object identified by a file descriptor. </a:t>
            </a:r>
          </a:p>
          <a:p>
            <a:r>
              <a:rPr lang="en-US" dirty="0" smtClean="0"/>
              <a:t>The prototype is 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size_t</a:t>
            </a:r>
            <a:r>
              <a:rPr lang="en-US" dirty="0" smtClean="0"/>
              <a:t> write(int </a:t>
            </a:r>
            <a:r>
              <a:rPr lang="en-US" dirty="0" err="1" smtClean="0"/>
              <a:t>fd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void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nbyte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1A576-AC53-4E28-B8A6-A793E5EF9EB2}" type="datetime1">
              <a:rPr lang="en-US" smtClean="0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1F4D-77D4-453D-BCB0-CA3664818E7A}" type="slidenum">
              <a:rPr lang="en-US" smtClean="0">
                <a:solidFill>
                  <a:srgbClr val="292929"/>
                </a:solidFill>
              </a:rPr>
              <a:pPr/>
              <a:t>19</a:t>
            </a:fld>
            <a:endParaRPr lang="en-US">
              <a:solidFill>
                <a:srgbClr val="292929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3627" y="4572000"/>
            <a:ext cx="902176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46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Calls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requests a service from an </a:t>
            </a:r>
            <a:r>
              <a:rPr lang="en-US" smtClean="0">
                <a:hlinkClick r:id="rId2" tooltip="Operating system"/>
              </a:rPr>
              <a:t>operating system</a:t>
            </a:r>
            <a:r>
              <a:rPr lang="en-US" smtClean="0"/>
              <a:t>'s </a:t>
            </a:r>
            <a:r>
              <a:rPr lang="en-US" u="sng" smtClean="0">
                <a:hlinkClick r:id="rId3" tooltip="Kernel (computing)"/>
              </a:rPr>
              <a:t>kernel</a:t>
            </a:r>
            <a:endParaRPr lang="en-US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EF2754-2F3E-49B0-A33C-42281964DB8A}" type="datetime1">
              <a:rPr lang="en-US" smtClean="0"/>
              <a:pPr/>
              <a:t>08-Mar-16</a:t>
            </a:fld>
            <a:endParaRPr lang="en-US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4048A-69D4-47B0-B99D-881B12AFF480}" type="slidenum">
              <a:rPr lang="en-US"/>
              <a:pPr/>
              <a:t>2</a:t>
            </a:fld>
            <a:endParaRPr lang="en-US"/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43264"/>
            <a:ext cx="82296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336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read() system call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read() system call is used to read data from a file or other object identified by a file descriptor. </a:t>
            </a:r>
          </a:p>
          <a:p>
            <a:r>
              <a:rPr lang="en-US" dirty="0" smtClean="0"/>
              <a:t>The prototype is     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size_t</a:t>
            </a:r>
            <a:r>
              <a:rPr lang="en-US" dirty="0" smtClean="0"/>
              <a:t> read(int </a:t>
            </a:r>
            <a:r>
              <a:rPr lang="en-US" dirty="0" err="1" smtClean="0"/>
              <a:t>fd,void</a:t>
            </a:r>
            <a:r>
              <a:rPr lang="en-US" dirty="0" smtClean="0"/>
              <a:t> *</a:t>
            </a:r>
            <a:r>
              <a:rPr lang="en-US" dirty="0" err="1" smtClean="0"/>
              <a:t>buf,size_t</a:t>
            </a:r>
            <a:r>
              <a:rPr lang="en-US" dirty="0" smtClean="0"/>
              <a:t> </a:t>
            </a:r>
            <a:r>
              <a:rPr lang="en-US" dirty="0" err="1" smtClean="0"/>
              <a:t>nbyte</a:t>
            </a:r>
            <a:r>
              <a:rPr lang="en-US" dirty="0" smtClean="0"/>
              <a:t>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1A576-AC53-4E28-B8A6-A793E5EF9EB2}" type="datetime1">
              <a:rPr lang="en-US" smtClean="0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1F4D-77D4-453D-BCB0-CA3664818E7A}" type="slidenum">
              <a:rPr lang="en-US" smtClean="0">
                <a:solidFill>
                  <a:srgbClr val="292929"/>
                </a:solidFill>
              </a:rPr>
              <a:pPr/>
              <a:t>20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1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768" y="0"/>
            <a:ext cx="10215033" cy="60960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Practice Program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#</a:t>
            </a:r>
            <a:r>
              <a:rPr lang="en-US" sz="2400" dirty="0" smtClean="0"/>
              <a:t>include&lt;sys/</a:t>
            </a:r>
            <a:r>
              <a:rPr lang="en-US" sz="2400" dirty="0" err="1" smtClean="0"/>
              <a:t>stat.h</a:t>
            </a:r>
            <a:r>
              <a:rPr lang="en-US" sz="2400" dirty="0" smtClean="0"/>
              <a:t>&gt; </a:t>
            </a:r>
          </a:p>
          <a:p>
            <a:pPr>
              <a:buNone/>
            </a:pPr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</a:p>
          <a:p>
            <a:pPr>
              <a:buNone/>
            </a:pPr>
            <a:r>
              <a:rPr lang="en-US" sz="2400" dirty="0" smtClean="0"/>
              <a:t>#include&lt;</a:t>
            </a:r>
            <a:r>
              <a:rPr lang="en-US" sz="2400" dirty="0" err="1" smtClean="0"/>
              <a:t>fcntl.h</a:t>
            </a:r>
            <a:r>
              <a:rPr lang="en-US" sz="2400" dirty="0" smtClean="0"/>
              <a:t>&gt; </a:t>
            </a:r>
          </a:p>
          <a:p>
            <a:pPr>
              <a:buNone/>
            </a:pPr>
            <a:r>
              <a:rPr lang="en-US" sz="2400" dirty="0" smtClean="0"/>
              <a:t>#include&lt;sys/</a:t>
            </a:r>
            <a:r>
              <a:rPr lang="en-US" sz="2400" dirty="0" err="1" smtClean="0"/>
              <a:t>types.h</a:t>
            </a:r>
            <a:r>
              <a:rPr lang="en-US" sz="2400" dirty="0" smtClean="0"/>
              <a:t>&gt; </a:t>
            </a:r>
          </a:p>
          <a:p>
            <a:pPr>
              <a:buNone/>
            </a:pPr>
            <a:r>
              <a:rPr lang="en-US" sz="2400" dirty="0" smtClean="0"/>
              <a:t>int main(){ </a:t>
            </a:r>
          </a:p>
          <a:p>
            <a:pPr>
              <a:buNone/>
            </a:pPr>
            <a:r>
              <a:rPr lang="en-US" sz="2400" dirty="0" smtClean="0"/>
              <a:t>int </a:t>
            </a:r>
            <a:r>
              <a:rPr lang="en-US" sz="2400" dirty="0" err="1" smtClean="0"/>
              <a:t>n,i</a:t>
            </a:r>
            <a:r>
              <a:rPr lang="en-US" sz="2400" dirty="0" smtClean="0"/>
              <a:t>=0; </a:t>
            </a:r>
          </a:p>
          <a:p>
            <a:pPr>
              <a:buNone/>
            </a:pPr>
            <a:r>
              <a:rPr lang="en-US" sz="2400" dirty="0" smtClean="0"/>
              <a:t>int f1,f2; </a:t>
            </a:r>
          </a:p>
          <a:p>
            <a:pPr>
              <a:buNone/>
            </a:pPr>
            <a:r>
              <a:rPr lang="en-US" sz="2400" dirty="0" smtClean="0"/>
              <a:t>char </a:t>
            </a:r>
            <a:r>
              <a:rPr lang="en-US" sz="2400" dirty="0" err="1" smtClean="0"/>
              <a:t>strin</a:t>
            </a:r>
            <a:r>
              <a:rPr lang="en-US" sz="2400" dirty="0" smtClean="0"/>
              <a:t>[100];</a:t>
            </a:r>
          </a:p>
          <a:p>
            <a:pPr>
              <a:buNone/>
            </a:pPr>
            <a:r>
              <a:rPr lang="en-US" sz="2400" dirty="0" smtClean="0"/>
              <a:t>f1=open</a:t>
            </a:r>
            <a:r>
              <a:rPr lang="en-US" sz="2400" dirty="0" smtClean="0"/>
              <a:t>("</a:t>
            </a:r>
            <a:r>
              <a:rPr lang="en-US" sz="2400" dirty="0" err="1" smtClean="0"/>
              <a:t>data",O_RDWR|O_CREAT|O_TRUNC</a:t>
            </a:r>
            <a:r>
              <a:rPr lang="en-US" sz="2400" dirty="0" smtClean="0"/>
              <a:t>);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1A576-AC53-4E28-B8A6-A793E5EF9EB2}" type="datetime1">
              <a:rPr lang="en-US" smtClean="0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1F4D-77D4-453D-BCB0-CA3664818E7A}" type="slidenum">
              <a:rPr lang="en-US" smtClean="0">
                <a:solidFill>
                  <a:srgbClr val="292929"/>
                </a:solidFill>
              </a:rPr>
              <a:pPr/>
              <a:t>21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4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768" y="0"/>
            <a:ext cx="10215033" cy="6096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while</a:t>
            </a:r>
            <a:r>
              <a:rPr lang="en-US" sz="2400" dirty="0" smtClean="0"/>
              <a:t>((c=</a:t>
            </a:r>
            <a:r>
              <a:rPr lang="en-US" sz="2400" dirty="0" err="1" smtClean="0"/>
              <a:t>getchar</a:t>
            </a:r>
            <a:r>
              <a:rPr lang="en-US" sz="2400" dirty="0" smtClean="0"/>
              <a:t>())!='\n'){ </a:t>
            </a:r>
          </a:p>
          <a:p>
            <a:pPr>
              <a:buNone/>
            </a:pPr>
            <a:r>
              <a:rPr lang="en-US" sz="2400" dirty="0" err="1" smtClean="0"/>
              <a:t>strin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++]=c; </a:t>
            </a:r>
          </a:p>
          <a:p>
            <a:pPr>
              <a:buNone/>
            </a:pPr>
            <a:r>
              <a:rPr lang="en-US" sz="2400" dirty="0" smtClean="0"/>
              <a:t>} </a:t>
            </a:r>
          </a:p>
          <a:p>
            <a:pPr>
              <a:buNone/>
            </a:pPr>
            <a:r>
              <a:rPr lang="en-US" sz="2400" dirty="0" err="1" smtClean="0"/>
              <a:t>strin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]='\0'; </a:t>
            </a:r>
          </a:p>
          <a:p>
            <a:pPr>
              <a:buNone/>
            </a:pPr>
            <a:r>
              <a:rPr lang="en-US" sz="2400" dirty="0" smtClean="0"/>
              <a:t>write(f1,strin,i); </a:t>
            </a:r>
          </a:p>
          <a:p>
            <a:pPr>
              <a:buNone/>
            </a:pPr>
            <a:r>
              <a:rPr lang="en-US" sz="2400" dirty="0" smtClean="0"/>
              <a:t>close(f1); </a:t>
            </a:r>
          </a:p>
          <a:p>
            <a:pPr>
              <a:buNone/>
            </a:pPr>
            <a:r>
              <a:rPr lang="en-US" sz="2400" dirty="0" smtClean="0"/>
              <a:t>f2=open("</a:t>
            </a:r>
            <a:r>
              <a:rPr lang="en-US" sz="2400" dirty="0" err="1" smtClean="0"/>
              <a:t>data",O_RDONLY</a:t>
            </a:r>
            <a:r>
              <a:rPr lang="en-US" sz="2400" dirty="0" smtClean="0"/>
              <a:t>); </a:t>
            </a:r>
          </a:p>
          <a:p>
            <a:pPr>
              <a:buNone/>
            </a:pPr>
            <a:r>
              <a:rPr lang="en-US" sz="2400" dirty="0" smtClean="0"/>
              <a:t>read(f2,strin,0); 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("\</a:t>
            </a:r>
            <a:r>
              <a:rPr lang="en-US" sz="2400" dirty="0" err="1" smtClean="0"/>
              <a:t>n%s</a:t>
            </a:r>
            <a:r>
              <a:rPr lang="en-US" sz="2400" dirty="0" smtClean="0"/>
              <a:t>\n",</a:t>
            </a:r>
            <a:r>
              <a:rPr lang="en-US" sz="2400" dirty="0" err="1" smtClean="0"/>
              <a:t>strin</a:t>
            </a:r>
            <a:r>
              <a:rPr lang="en-US" sz="2400" dirty="0" smtClean="0"/>
              <a:t>); </a:t>
            </a:r>
          </a:p>
          <a:p>
            <a:pPr>
              <a:buNone/>
            </a:pPr>
            <a:r>
              <a:rPr lang="en-US" sz="2400" dirty="0" smtClean="0"/>
              <a:t>close(f2); </a:t>
            </a:r>
          </a:p>
          <a:p>
            <a:pPr>
              <a:buNone/>
            </a:pPr>
            <a:r>
              <a:rPr lang="en-US" sz="2400" dirty="0" smtClean="0"/>
              <a:t>return 0;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1A576-AC53-4E28-B8A6-A793E5EF9EB2}" type="datetime1">
              <a:rPr lang="en-US" smtClean="0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1F4D-77D4-453D-BCB0-CA3664818E7A}" type="slidenum">
              <a:rPr lang="en-US" smtClean="0">
                <a:solidFill>
                  <a:srgbClr val="292929"/>
                </a:solidFill>
              </a:rPr>
              <a:pPr/>
              <a:t>22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1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768" y="1528354"/>
            <a:ext cx="10215033" cy="4567646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#include&lt;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 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fd</a:t>
            </a:r>
            <a:r>
              <a:rPr lang="en-US" sz="1400" dirty="0" smtClean="0"/>
              <a:t>: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b=0,nl=0,c=0;</a:t>
            </a:r>
          </a:p>
          <a:p>
            <a:pPr>
              <a:buNone/>
            </a:pPr>
            <a:r>
              <a:rPr lang="en-US" sz="1400" dirty="0" smtClean="0"/>
              <a:t>char </a:t>
            </a:r>
            <a:r>
              <a:rPr lang="en-US" sz="1400" dirty="0" err="1" smtClean="0"/>
              <a:t>ch</a:t>
            </a:r>
            <a:r>
              <a:rPr lang="en-US" sz="1400" dirty="0" smtClean="0"/>
              <a:t>[1];</a:t>
            </a:r>
          </a:p>
          <a:p>
            <a:pPr>
              <a:buNone/>
            </a:pPr>
            <a:r>
              <a:rPr lang="en-US" sz="1400" dirty="0" err="1" smtClean="0"/>
              <a:t>fd</a:t>
            </a:r>
            <a:r>
              <a:rPr lang="en-US" sz="1400" dirty="0" smtClean="0"/>
              <a:t>=open(“</a:t>
            </a:r>
            <a:r>
              <a:rPr lang="en-US" sz="1400" dirty="0" err="1" smtClean="0"/>
              <a:t>text.txt”,O_RDONLY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while((</a:t>
            </a:r>
            <a:r>
              <a:rPr lang="en-US" sz="1400" dirty="0" err="1" smtClean="0"/>
              <a:t>rc</a:t>
            </a:r>
            <a:r>
              <a:rPr lang="en-US" sz="1400" dirty="0" smtClean="0"/>
              <a:t>=read(fd,ch,1))&gt;0)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if(</a:t>
            </a:r>
            <a:r>
              <a:rPr lang="en-US" sz="1400" dirty="0" err="1" smtClean="0"/>
              <a:t>ch</a:t>
            </a:r>
            <a:r>
              <a:rPr lang="en-US" sz="1400" dirty="0" smtClean="0"/>
              <a:t>==’ ‘)</a:t>
            </a:r>
          </a:p>
          <a:p>
            <a:pPr>
              <a:buNone/>
            </a:pPr>
            <a:r>
              <a:rPr lang="en-US" sz="1400" dirty="0" smtClean="0"/>
              <a:t>b++;</a:t>
            </a:r>
          </a:p>
          <a:p>
            <a:pPr>
              <a:buNone/>
            </a:pPr>
            <a:r>
              <a:rPr lang="en-US" sz="1400" dirty="0" smtClean="0"/>
              <a:t>if(</a:t>
            </a:r>
            <a:r>
              <a:rPr lang="en-US" sz="1400" dirty="0" err="1" smtClean="0"/>
              <a:t>ch</a:t>
            </a:r>
            <a:r>
              <a:rPr lang="en-US" sz="1400" dirty="0" smtClean="0"/>
              <a:t>==’\n’)</a:t>
            </a:r>
          </a:p>
          <a:p>
            <a:pPr>
              <a:buNone/>
            </a:pPr>
            <a:r>
              <a:rPr lang="en-US" sz="1400" dirty="0" err="1" smtClean="0"/>
              <a:t>nl</a:t>
            </a:r>
            <a:r>
              <a:rPr lang="en-US" sz="1400" dirty="0" smtClean="0"/>
              <a:t>++;</a:t>
            </a:r>
          </a:p>
          <a:p>
            <a:pPr>
              <a:buNone/>
            </a:pPr>
            <a:r>
              <a:rPr lang="en-US" sz="1400" dirty="0" err="1" smtClean="0"/>
              <a:t>c++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err="1" smtClean="0"/>
              <a:t>printf</a:t>
            </a:r>
            <a:r>
              <a:rPr lang="en-US" sz="1400" dirty="0" smtClean="0"/>
              <a:t>(“</a:t>
            </a:r>
            <a:r>
              <a:rPr lang="en-US" sz="1400" dirty="0" err="1" smtClean="0"/>
              <a:t>no.of</a:t>
            </a:r>
            <a:r>
              <a:rPr lang="en-US" sz="1400" dirty="0" smtClean="0"/>
              <a:t> blanks %</a:t>
            </a:r>
            <a:r>
              <a:rPr lang="en-US" sz="1400" dirty="0" err="1" smtClean="0"/>
              <a:t>d”,b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err="1" smtClean="0"/>
              <a:t>printf</a:t>
            </a:r>
            <a:r>
              <a:rPr lang="en-US" sz="1400" dirty="0" smtClean="0"/>
              <a:t>(“</a:t>
            </a:r>
            <a:r>
              <a:rPr lang="en-US" sz="1400" dirty="0" err="1" smtClean="0"/>
              <a:t>no.of</a:t>
            </a:r>
            <a:r>
              <a:rPr lang="en-US" sz="1400" dirty="0" smtClean="0"/>
              <a:t> lines %</a:t>
            </a:r>
            <a:r>
              <a:rPr lang="en-US" sz="1400" dirty="0" err="1" smtClean="0"/>
              <a:t>d”,nl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err="1" smtClean="0"/>
              <a:t>printf</a:t>
            </a:r>
            <a:r>
              <a:rPr lang="en-US" sz="1400" dirty="0" smtClean="0"/>
              <a:t>(“</a:t>
            </a:r>
            <a:r>
              <a:rPr lang="en-US" sz="1400" dirty="0" err="1" smtClean="0"/>
              <a:t>no.of</a:t>
            </a:r>
            <a:r>
              <a:rPr lang="en-US" sz="1400" dirty="0" smtClean="0"/>
              <a:t> characters %</a:t>
            </a:r>
            <a:r>
              <a:rPr lang="en-US" sz="1400" dirty="0" err="1" smtClean="0"/>
              <a:t>d”,c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1A576-AC53-4E28-B8A6-A793E5EF9EB2}" type="datetime1">
              <a:rPr lang="en-US" smtClean="0">
                <a:solidFill>
                  <a:srgbClr val="292929"/>
                </a:solidFill>
              </a:rPr>
              <a:pPr>
                <a:defRPr/>
              </a:pPr>
              <a:t>08-Mar-16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1F4D-77D4-453D-BCB0-CA3664818E7A}" type="slidenum">
              <a:rPr lang="en-US" smtClean="0">
                <a:solidFill>
                  <a:srgbClr val="292929"/>
                </a:solidFill>
              </a:rPr>
              <a:pPr/>
              <a:t>23</a:t>
            </a:fld>
            <a:endParaRPr lang="en-US"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 Calls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42485" y="2560749"/>
            <a:ext cx="10215033" cy="3170349"/>
          </a:xfrm>
        </p:spPr>
        <p:txBody>
          <a:bodyPr/>
          <a:lstStyle/>
          <a:p>
            <a:r>
              <a:rPr lang="en-US" dirty="0" smtClean="0"/>
              <a:t>Fork() system call</a:t>
            </a:r>
          </a:p>
          <a:p>
            <a:pPr lvl="1"/>
            <a:r>
              <a:rPr lang="en-US" dirty="0" smtClean="0"/>
              <a:t>create child process</a:t>
            </a:r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3200" dirty="0" smtClean="0"/>
              <a:t>Exit System Call</a:t>
            </a:r>
          </a:p>
          <a:p>
            <a:pPr marL="852488" lvl="2" indent="-447675"/>
            <a:r>
              <a:rPr lang="en-US" dirty="0"/>
              <a:t>terminate current process</a:t>
            </a:r>
            <a:endParaRPr lang="en-US" dirty="0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EF2754-2F3E-49B0-A33C-42281964DB8A}" type="datetime1">
              <a:rPr lang="en-US" smtClean="0"/>
              <a:pPr/>
              <a:t>08-Mar-16</a:t>
            </a:fld>
            <a:endParaRPr lang="en-US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4048A-69D4-47B0-B99D-881B12AFF48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1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8964" y="609601"/>
            <a:ext cx="4719637" cy="671513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</a:rPr>
              <a:t>fork() system call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1"/>
            <a:ext cx="8534400" cy="5287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System call </a:t>
            </a:r>
            <a:r>
              <a:rPr lang="en-US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fork()</a:t>
            </a: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is used to create processes.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This system call duplicates the current process</a:t>
            </a: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It takes no arguments and returns a process ID.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The purpose of </a:t>
            </a:r>
            <a:r>
              <a:rPr lang="en-US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fork()</a:t>
            </a: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is to create a </a:t>
            </a:r>
            <a:r>
              <a:rPr lang="en-US" b="1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process, which becomes the </a:t>
            </a:r>
            <a:r>
              <a:rPr lang="en-US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child</a:t>
            </a: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process of the caller.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After a new child process is created, </a:t>
            </a:r>
            <a:r>
              <a:rPr lang="en-US" b="1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both</a:t>
            </a: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processes will execute the next instruction following the </a:t>
            </a:r>
            <a:r>
              <a:rPr lang="en-US" b="1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fork()</a:t>
            </a: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system call. 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FB90C2-D533-4D5E-8A59-045AC3BF0749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13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9292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9292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9292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9292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9292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5764" y="1716088"/>
            <a:ext cx="6218237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28964" y="609601"/>
            <a:ext cx="4719637" cy="671513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</a:rPr>
              <a:t>fork() system call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B788AE-4A58-4691-959A-23E226C257B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76400"/>
            <a:ext cx="8915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We have to distinguish the parent from the child.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800" dirty="0"/>
              <a:t>	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800" dirty="0"/>
              <a:t>	This can be done by testing the returned value of 	fork():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 If </a:t>
            </a:r>
            <a:r>
              <a:rPr lang="en-US" sz="2400" b="1" dirty="0"/>
              <a:t>fork()</a:t>
            </a:r>
            <a:r>
              <a:rPr lang="en-US" sz="2400" dirty="0"/>
              <a:t> returns a </a:t>
            </a:r>
            <a:r>
              <a:rPr lang="en-US" sz="2400" dirty="0">
                <a:solidFill>
                  <a:srgbClr val="00B0F0"/>
                </a:solidFill>
              </a:rPr>
              <a:t>negative value</a:t>
            </a:r>
            <a:r>
              <a:rPr lang="en-US" sz="2400" dirty="0"/>
              <a:t>, the creation of a child process was </a:t>
            </a:r>
            <a:r>
              <a:rPr lang="en-US" sz="2400" dirty="0">
                <a:solidFill>
                  <a:srgbClr val="FF0000"/>
                </a:solidFill>
              </a:rPr>
              <a:t>unsuccessful.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/>
              <a:t>fork()</a:t>
            </a:r>
            <a:r>
              <a:rPr lang="en-US" sz="2400" dirty="0"/>
              <a:t> returns a </a:t>
            </a:r>
            <a:r>
              <a:rPr lang="en-US" sz="2400" dirty="0">
                <a:solidFill>
                  <a:srgbClr val="00B0F0"/>
                </a:solidFill>
              </a:rPr>
              <a:t>zero</a:t>
            </a:r>
            <a:r>
              <a:rPr lang="en-US" sz="2400" dirty="0"/>
              <a:t> to the newly </a:t>
            </a:r>
            <a:r>
              <a:rPr lang="en-US" sz="2400" dirty="0">
                <a:solidFill>
                  <a:srgbClr val="FF0000"/>
                </a:solidFill>
              </a:rPr>
              <a:t>created child </a:t>
            </a:r>
            <a:r>
              <a:rPr lang="en-US" sz="2400" dirty="0"/>
              <a:t>process.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/>
              <a:t> fork()</a:t>
            </a:r>
            <a:r>
              <a:rPr lang="en-US" sz="2400" dirty="0"/>
              <a:t> returns a </a:t>
            </a:r>
            <a:r>
              <a:rPr lang="en-US" sz="2400" dirty="0">
                <a:solidFill>
                  <a:srgbClr val="00B0F0"/>
                </a:solidFill>
              </a:rPr>
              <a:t>positive value</a:t>
            </a:r>
            <a:r>
              <a:rPr lang="en-US" sz="2400" dirty="0"/>
              <a:t>, the </a:t>
            </a:r>
            <a:r>
              <a:rPr lang="en-US" sz="2400" b="1" i="1" dirty="0"/>
              <a:t>process ID</a:t>
            </a:r>
            <a:r>
              <a:rPr lang="en-US" sz="2400" dirty="0"/>
              <a:t> of the child process, </a:t>
            </a:r>
            <a:r>
              <a:rPr lang="en-US" sz="2400" dirty="0">
                <a:solidFill>
                  <a:srgbClr val="FF0000"/>
                </a:solidFill>
              </a:rPr>
              <a:t>to the parent</a:t>
            </a:r>
            <a:r>
              <a:rPr lang="en-US" sz="2400" dirty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128964" y="609601"/>
            <a:ext cx="47196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00FF"/>
                </a:solidFill>
              </a:rPr>
              <a:t>fork() system call</a:t>
            </a: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43100E-421A-40E9-B400-9F33521E413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50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mtClean="0"/>
              <a:t>The returned process ID is an integer, and of type </a:t>
            </a:r>
            <a:r>
              <a:rPr lang="en-US" b="1" smtClean="0">
                <a:solidFill>
                  <a:srgbClr val="FF0000"/>
                </a:solidFill>
              </a:rPr>
              <a:t>pid_t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mtClean="0"/>
              <a:t>A process can use function </a:t>
            </a:r>
            <a:r>
              <a:rPr lang="en-US" b="1" smtClean="0">
                <a:solidFill>
                  <a:srgbClr val="FF0000"/>
                </a:solidFill>
              </a:rPr>
              <a:t>getpid()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to retrieve the process ID assigned to this process.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mtClean="0"/>
              <a:t>A process can use function </a:t>
            </a:r>
            <a:r>
              <a:rPr lang="en-US" b="1" smtClean="0">
                <a:solidFill>
                  <a:srgbClr val="FF0000"/>
                </a:solidFill>
              </a:rPr>
              <a:t>getppid()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to retrieve the process ID of its parent process.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F86853-AACB-40B9-B759-5556BAA37991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2"/>
          <p:cNvSpPr txBox="1">
            <a:spLocks noChangeArrowheads="1"/>
          </p:cNvSpPr>
          <p:nvPr/>
        </p:nvSpPr>
        <p:spPr bwMode="auto">
          <a:xfrm>
            <a:off x="3128964" y="609601"/>
            <a:ext cx="47196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00FF"/>
                </a:solidFill>
              </a:rPr>
              <a:t>fork() system call</a:t>
            </a:r>
          </a:p>
        </p:txBody>
      </p:sp>
    </p:spTree>
    <p:extLst>
      <p:ext uri="{BB962C8B-B14F-4D97-AF65-F5344CB8AC3E}">
        <p14:creationId xmlns:p14="http://schemas.microsoft.com/office/powerpoint/2010/main" xmlns="" val="15801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</p:spPr>
        <p:txBody>
          <a:bodyPr/>
          <a:lstStyle/>
          <a:p>
            <a:pPr eaLnBrk="1" hangingPunct="1"/>
            <a:r>
              <a:rPr lang="en-US" smtClean="0"/>
              <a:t>Therefore, after the system call to </a:t>
            </a:r>
            <a:r>
              <a:rPr lang="en-US" b="1" smtClean="0"/>
              <a:t>fork()</a:t>
            </a:r>
            <a:r>
              <a:rPr lang="en-US" smtClean="0"/>
              <a:t>, a simple test can tell which process is the child. </a:t>
            </a:r>
          </a:p>
          <a:p>
            <a:pPr eaLnBrk="1" hangingPunct="1"/>
            <a:r>
              <a:rPr lang="en-US" b="1" smtClean="0"/>
              <a:t>Please note that Unix will make an exact copy of the parent's address space and give it to the child. Therefore, the parent and child processes have separate address spaces</a:t>
            </a:r>
            <a:r>
              <a:rPr lang="en-US" smtClean="0"/>
              <a:t>. 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3128964" y="609601"/>
            <a:ext cx="47196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00FF"/>
                </a:solidFill>
              </a:rPr>
              <a:t>fork() system call</a:t>
            </a: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CEE064-E56A-4503-B2DF-D3DA6B7C042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0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Library Files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b="1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b="1" smtClean="0"/>
              <a:t>#include &lt;sys/types.h&gt;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b="1" smtClean="0"/>
              <a:t>#include &lt;unistd.h&gt;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b="1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b="1" smtClean="0"/>
              <a:t>pid_t fork(void);</a:t>
            </a:r>
            <a:endParaRPr lang="en-US" smtClean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E37D9-47B6-4D41-829E-E60CB8B1D5C8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5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758</Words>
  <Application>Microsoft Office PowerPoint</Application>
  <PresentationFormat>Custom</PresentationFormat>
  <Paragraphs>221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Axis</vt:lpstr>
      <vt:lpstr>3_Axis</vt:lpstr>
      <vt:lpstr>Operating System</vt:lpstr>
      <vt:lpstr>System Calls</vt:lpstr>
      <vt:lpstr>Process System Calls</vt:lpstr>
      <vt:lpstr>fork() system call</vt:lpstr>
      <vt:lpstr>fork() system call</vt:lpstr>
      <vt:lpstr>Slide 6</vt:lpstr>
      <vt:lpstr>Slide 7</vt:lpstr>
      <vt:lpstr>Slide 8</vt:lpstr>
      <vt:lpstr>Library Files</vt:lpstr>
      <vt:lpstr>Slide 10</vt:lpstr>
      <vt:lpstr>Fork Example 1</vt:lpstr>
      <vt:lpstr>Fork Example 2</vt:lpstr>
      <vt:lpstr>Slide 13</vt:lpstr>
      <vt:lpstr>Slide 14</vt:lpstr>
      <vt:lpstr>Slide 15</vt:lpstr>
      <vt:lpstr>getpid(), getppid()</vt:lpstr>
      <vt:lpstr>I/O System Calls</vt:lpstr>
      <vt:lpstr>The open() system call </vt:lpstr>
      <vt:lpstr>The write() system call</vt:lpstr>
      <vt:lpstr>The read() system call</vt:lpstr>
      <vt:lpstr>Slide 21</vt:lpstr>
      <vt:lpstr>Slide 22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Today's Lab</dc:title>
  <dc:creator>Farooq</dc:creator>
  <cp:lastModifiedBy>Administrator</cp:lastModifiedBy>
  <cp:revision>21</cp:revision>
  <dcterms:created xsi:type="dcterms:W3CDTF">2013-09-17T04:32:35Z</dcterms:created>
  <dcterms:modified xsi:type="dcterms:W3CDTF">2016-03-08T10:12:05Z</dcterms:modified>
</cp:coreProperties>
</file>