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9" autoAdjust="0"/>
    <p:restoredTop sz="96448" autoAdjust="0"/>
  </p:normalViewPr>
  <p:slideViewPr>
    <p:cSldViewPr>
      <p:cViewPr varScale="1">
        <p:scale>
          <a:sx n="71" d="100"/>
          <a:sy n="71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K-Nearest Neighbor Learning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5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</a:t>
            </a:r>
            <a:r>
              <a:rPr lang="en-US" dirty="0">
                <a:solidFill>
                  <a:srgbClr val="FF0000"/>
                </a:solidFill>
              </a:rPr>
              <a:t>similarity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Cosine similarity </a:t>
                </a:r>
                <a:r>
                  <a:rPr lang="en-US" dirty="0" err="1" smtClean="0"/>
                  <a:t>betwe</a:t>
                </a:r>
                <a:r>
                  <a:rPr lang="en-US" dirty="0" smtClean="0"/>
                  <a:t>en documents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.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lvl="0"/>
                <a:r>
                  <a:rPr lang="en-US" sz="4000" b="1" dirty="0">
                    <a:solidFill>
                      <a:srgbClr val="FF0000"/>
                    </a:solidFill>
                  </a:rPr>
                  <a:t>Notice</a:t>
                </a:r>
                <a:r>
                  <a:rPr lang="en-US" sz="4000" dirty="0"/>
                  <a:t> </a:t>
                </a:r>
                <a:endParaRPr lang="en-US" sz="4000" dirty="0" smtClean="0"/>
              </a:p>
              <a:p>
                <a:pPr lvl="1"/>
                <a:r>
                  <a:rPr lang="en-US" dirty="0" smtClean="0"/>
                  <a:t>with </a:t>
                </a:r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distance</a:t>
                </a:r>
                <a:r>
                  <a:rPr lang="en-US" dirty="0"/>
                  <a:t> measure, the k-nearest </a:t>
                </a:r>
                <a:r>
                  <a:rPr lang="en-US" dirty="0" smtClean="0"/>
                  <a:t>neighbors </a:t>
                </a:r>
                <a:r>
                  <a:rPr lang="en-US" dirty="0"/>
                  <a:t>are the ones with the </a:t>
                </a:r>
                <a:r>
                  <a:rPr lang="en-US" dirty="0">
                    <a:solidFill>
                      <a:srgbClr val="FF0000"/>
                    </a:solidFill>
                  </a:rPr>
                  <a:t>smallest</a:t>
                </a:r>
                <a:r>
                  <a:rPr lang="en-US" dirty="0"/>
                  <a:t> distance from the test </a:t>
                </a:r>
                <a:r>
                  <a:rPr lang="en-US" dirty="0" smtClean="0"/>
                  <a:t>point</a:t>
                </a:r>
              </a:p>
              <a:p>
                <a:pPr lvl="1"/>
                <a:r>
                  <a:rPr lang="en-US" dirty="0" smtClean="0"/>
                  <a:t>whereas </a:t>
                </a:r>
                <a:r>
                  <a:rPr lang="en-US" dirty="0"/>
                  <a:t>with a </a:t>
                </a:r>
                <a:r>
                  <a:rPr lang="en-US" dirty="0">
                    <a:solidFill>
                      <a:srgbClr val="FF0000"/>
                    </a:solidFill>
                  </a:rPr>
                  <a:t>similarity</a:t>
                </a:r>
                <a:r>
                  <a:rPr lang="en-US" dirty="0"/>
                  <a:t> measure, they are the ones with the </a:t>
                </a:r>
                <a:r>
                  <a:rPr lang="en-US" dirty="0">
                    <a:solidFill>
                      <a:srgbClr val="FF0000"/>
                    </a:solidFill>
                  </a:rPr>
                  <a:t>highest</a:t>
                </a:r>
                <a:r>
                  <a:rPr lang="en-US" dirty="0"/>
                  <a:t> similarity scores.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96" t="-1617" r="-2074" b="-13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042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k = 1, k = 3 and k = 5 with each of the </a:t>
            </a:r>
            <a:r>
              <a:rPr lang="en-US" dirty="0" smtClean="0"/>
              <a:t>Distance measure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9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Here we assumes </a:t>
                </a:r>
                <a:r>
                  <a:rPr lang="en-US" dirty="0"/>
                  <a:t>all </a:t>
                </a:r>
                <a:r>
                  <a:rPr lang="en-US" dirty="0">
                    <a:solidFill>
                      <a:srgbClr val="FF0000"/>
                    </a:solidFill>
                  </a:rPr>
                  <a:t>instances</a:t>
                </a:r>
                <a:r>
                  <a:rPr lang="en-US" dirty="0"/>
                  <a:t> correspond to </a:t>
                </a:r>
                <a:r>
                  <a:rPr lang="en-US" dirty="0">
                    <a:solidFill>
                      <a:srgbClr val="FF0000"/>
                    </a:solidFill>
                  </a:rPr>
                  <a:t>points</a:t>
                </a:r>
                <a:r>
                  <a:rPr lang="en-US" dirty="0"/>
                  <a:t> in the n-dimensional </a:t>
                </a:r>
                <a:r>
                  <a:rPr lang="en-US" dirty="0" smtClean="0"/>
                  <a:t>space</a:t>
                </a:r>
              </a:p>
              <a:p>
                <a:r>
                  <a:rPr lang="en-US" dirty="0"/>
                  <a:t>let an arbitrary </a:t>
                </a:r>
                <a:r>
                  <a:rPr lang="en-US" dirty="0">
                    <a:solidFill>
                      <a:srgbClr val="FF0000"/>
                    </a:solidFill>
                  </a:rPr>
                  <a:t>instance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b="1" i="1" dirty="0" smtClean="0"/>
                  <a:t> </a:t>
                </a:r>
                <a:r>
                  <a:rPr lang="en-US" dirty="0"/>
                  <a:t>be described by </a:t>
                </a:r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feature vector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6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6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600" i="1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6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600" i="1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6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600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6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denotes the value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attribute</a:t>
                </a:r>
                <a:r>
                  <a:rPr lang="en-US" dirty="0"/>
                  <a:t> of instance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1704" b="-1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73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 of an unknown instance (</a:t>
            </a:r>
            <a:r>
              <a:rPr lang="en-US" dirty="0" smtClean="0">
                <a:solidFill>
                  <a:srgbClr val="FF0000"/>
                </a:solidFill>
              </a:rPr>
              <a:t>test</a:t>
            </a:r>
            <a:r>
              <a:rPr lang="en-US" dirty="0" smtClean="0"/>
              <a:t> instance) is predicted using the classes of its nearest </a:t>
            </a:r>
            <a:r>
              <a:rPr lang="en-US" dirty="0" smtClean="0">
                <a:solidFill>
                  <a:srgbClr val="FF0000"/>
                </a:solidFill>
              </a:rPr>
              <a:t>training</a:t>
            </a:r>
            <a:r>
              <a:rPr lang="en-US" dirty="0" smtClean="0"/>
              <a:t> instances in the space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618" y="3429000"/>
            <a:ext cx="347662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00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measure </a:t>
            </a:r>
            <a:r>
              <a:rPr lang="en-US" dirty="0" smtClean="0">
                <a:solidFill>
                  <a:srgbClr val="FF0000"/>
                </a:solidFill>
              </a:rPr>
              <a:t>distance</a:t>
            </a:r>
            <a:r>
              <a:rPr lang="en-US" dirty="0" smtClean="0"/>
              <a:t> between 2 instances</a:t>
            </a:r>
          </a:p>
          <a:p>
            <a:pPr lvl="1"/>
            <a:r>
              <a:rPr lang="en-US" dirty="0" smtClean="0"/>
              <a:t>Hamming Distance</a:t>
            </a:r>
          </a:p>
          <a:p>
            <a:pPr lvl="1"/>
            <a:r>
              <a:rPr lang="en-US" dirty="0" smtClean="0"/>
              <a:t>Euclidean Distance</a:t>
            </a:r>
          </a:p>
          <a:p>
            <a:pPr lvl="1"/>
            <a:r>
              <a:rPr lang="en-US" dirty="0" smtClean="0"/>
              <a:t>Cosine Similarity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26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</a:t>
            </a:r>
            <a:r>
              <a:rPr lang="en-US" dirty="0" smtClean="0"/>
              <a:t>is </a:t>
            </a:r>
            <a:r>
              <a:rPr lang="en-US" dirty="0"/>
              <a:t>to identify the </a:t>
            </a:r>
            <a:r>
              <a:rPr lang="en-US" dirty="0">
                <a:solidFill>
                  <a:srgbClr val="FF0000"/>
                </a:solidFill>
              </a:rPr>
              <a:t>topic</a:t>
            </a:r>
            <a:r>
              <a:rPr lang="en-US" dirty="0"/>
              <a:t> </a:t>
            </a:r>
            <a:r>
              <a:rPr lang="en-US" dirty="0" smtClean="0"/>
              <a:t>(the class) for </a:t>
            </a:r>
            <a:r>
              <a:rPr lang="en-US" dirty="0"/>
              <a:t>a piece of </a:t>
            </a:r>
            <a:r>
              <a:rPr lang="en-US" dirty="0"/>
              <a:t>text (</a:t>
            </a:r>
            <a:r>
              <a:rPr lang="en-US" dirty="0" smtClean="0"/>
              <a:t>document)</a:t>
            </a:r>
            <a:endParaRPr lang="en-US" dirty="0" smtClean="0"/>
          </a:p>
          <a:p>
            <a:r>
              <a:rPr lang="en-US" dirty="0" smtClean="0"/>
              <a:t>Now lets use KNN for </a:t>
            </a:r>
            <a:r>
              <a:rPr lang="en-US" dirty="0"/>
              <a:t>Text </a:t>
            </a:r>
            <a:r>
              <a:rPr lang="en-US" dirty="0" smtClean="0"/>
              <a:t>Classification</a:t>
            </a:r>
          </a:p>
          <a:p>
            <a:r>
              <a:rPr lang="en-US" dirty="0" smtClean="0"/>
              <a:t>Here each document is an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Simplified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Training Documents:</a:t>
            </a:r>
          </a:p>
          <a:p>
            <a:pPr lvl="1"/>
            <a:r>
              <a:rPr lang="en-US" dirty="0" smtClean="0"/>
              <a:t>D1:</a:t>
            </a:r>
          </a:p>
          <a:p>
            <a:pPr lvl="2"/>
            <a:r>
              <a:rPr lang="en-US" b="1" dirty="0" smtClean="0"/>
              <a:t>Life </a:t>
            </a:r>
            <a:endParaRPr lang="en-US" dirty="0" smtClean="0"/>
          </a:p>
          <a:p>
            <a:pPr lvl="2"/>
            <a:r>
              <a:rPr lang="en-US" dirty="0" smtClean="0"/>
              <a:t>We have a purpose </a:t>
            </a:r>
          </a:p>
          <a:p>
            <a:pPr lvl="1"/>
            <a:r>
              <a:rPr lang="en-US" dirty="0" smtClean="0"/>
              <a:t>D2:</a:t>
            </a:r>
          </a:p>
          <a:p>
            <a:pPr lvl="2"/>
            <a:r>
              <a:rPr lang="en-US" b="1" dirty="0" smtClean="0"/>
              <a:t>Death</a:t>
            </a:r>
          </a:p>
          <a:p>
            <a:pPr lvl="2"/>
            <a:r>
              <a:rPr lang="en-US" dirty="0" smtClean="0"/>
              <a:t>We will die</a:t>
            </a:r>
          </a:p>
          <a:p>
            <a:r>
              <a:rPr lang="en-US" dirty="0" smtClean="0"/>
              <a:t>Test </a:t>
            </a:r>
            <a:r>
              <a:rPr lang="en-US" dirty="0"/>
              <a:t>Documents</a:t>
            </a:r>
            <a:endParaRPr lang="en-US" dirty="0" smtClean="0"/>
          </a:p>
          <a:p>
            <a:pPr lvl="1"/>
            <a:r>
              <a:rPr lang="en-US" dirty="0" smtClean="0"/>
              <a:t>D3:</a:t>
            </a:r>
          </a:p>
          <a:p>
            <a:pPr lvl="2"/>
            <a:r>
              <a:rPr lang="en-US" sz="2600" b="1" dirty="0" smtClean="0"/>
              <a:t>???</a:t>
            </a:r>
            <a:endParaRPr lang="en-US" sz="2600" b="1" dirty="0" smtClean="0"/>
          </a:p>
          <a:p>
            <a:pPr lvl="2"/>
            <a:r>
              <a:rPr lang="en-US" dirty="0" smtClean="0"/>
              <a:t>A real purpose</a:t>
            </a:r>
          </a:p>
          <a:p>
            <a:r>
              <a:rPr lang="en-US" dirty="0" smtClean="0"/>
              <a:t>Here each </a:t>
            </a:r>
            <a:r>
              <a:rPr lang="en-US" b="1" dirty="0" smtClean="0">
                <a:solidFill>
                  <a:srgbClr val="FF0000"/>
                </a:solidFill>
              </a:rPr>
              <a:t>word</a:t>
            </a:r>
            <a:r>
              <a:rPr lang="en-US" dirty="0" smtClean="0"/>
              <a:t> is a feature</a:t>
            </a:r>
          </a:p>
          <a:p>
            <a:r>
              <a:rPr lang="en-US" dirty="0" smtClean="0"/>
              <a:t>We represent each </a:t>
            </a:r>
            <a:r>
              <a:rPr lang="en-US" b="1" dirty="0" smtClean="0">
                <a:solidFill>
                  <a:srgbClr val="FF0000"/>
                </a:solidFill>
              </a:rPr>
              <a:t>document</a:t>
            </a:r>
            <a:r>
              <a:rPr lang="en-US" dirty="0" smtClean="0"/>
              <a:t> as a vector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4755776" y="1143000"/>
            <a:ext cx="1676400" cy="762000"/>
          </a:xfrm>
          <a:prstGeom prst="wedgeRectCallout">
            <a:avLst>
              <a:gd name="adj1" fmla="val -217357"/>
              <a:gd name="adj2" fmla="val 9426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Topic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6593541" y="2187388"/>
            <a:ext cx="1676400" cy="762000"/>
          </a:xfrm>
          <a:prstGeom prst="wedgeRectCallout">
            <a:avLst>
              <a:gd name="adj1" fmla="val -218159"/>
              <a:gd name="adj2" fmla="val 13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Hamming Distance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h𝑎𝑣𝑒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𝑢𝑟𝑝𝑜𝑠𝑒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𝑤𝑖𝑙𝑙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𝑖𝑒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𝑟𝑒𝑎𝑙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D1: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D2: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 D3</a:t>
                </a:r>
                <a:r>
                  <a:rPr lang="en-US" dirty="0"/>
                  <a:t>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hd</a:t>
                </a:r>
                <a:r>
                  <a:rPr lang="en-US" dirty="0" smtClean="0"/>
                  <a:t>(D1,D3)=3 , </a:t>
                </a:r>
                <a:r>
                  <a:rPr lang="en-US" dirty="0" err="1" smtClean="0"/>
                  <a:t>hd</a:t>
                </a:r>
                <a:r>
                  <a:rPr lang="en-US" dirty="0" smtClean="0"/>
                  <a:t>(D2,D3)=5</a:t>
                </a:r>
              </a:p>
              <a:p>
                <a:r>
                  <a:rPr lang="en-US" dirty="0" smtClean="0"/>
                  <a:t>So D1 is the nearest neighbor to D3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91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Euclidean </a:t>
            </a:r>
            <a:r>
              <a:rPr lang="en-US" dirty="0" smtClean="0"/>
              <a:t>Distance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Put word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frequencies</a:t>
                </a:r>
                <a:r>
                  <a:rPr lang="en-US" dirty="0" smtClean="0"/>
                  <a:t> of the document in the corresponding cell</a:t>
                </a:r>
              </a:p>
              <a:p>
                <a:r>
                  <a:rPr lang="en-US" dirty="0"/>
                  <a:t>Then the Euclidean </a:t>
                </a:r>
                <a:r>
                  <a:rPr lang="en-US" dirty="0" smtClean="0"/>
                  <a:t>distance</a:t>
                </a:r>
                <a:r>
                  <a:rPr lang="en-US" dirty="0"/>
                  <a:t> </a:t>
                </a:r>
                <a:r>
                  <a:rPr lang="en-US" dirty="0" smtClean="0"/>
                  <a:t>between </a:t>
                </a:r>
                <a:r>
                  <a:rPr lang="en-US" dirty="0"/>
                  <a:t>two instances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i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267200"/>
            <a:ext cx="49720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92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Cosine </a:t>
            </a:r>
            <a:r>
              <a:rPr lang="en-US" dirty="0">
                <a:solidFill>
                  <a:srgbClr val="FF0000"/>
                </a:solidFill>
              </a:rPr>
              <a:t>similarity</a:t>
            </a:r>
            <a:r>
              <a:rPr lang="en-US" dirty="0"/>
              <a:t> with TF-IDF weights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334000"/>
          </a:xfrm>
        </p:spPr>
        <p:txBody>
          <a:bodyPr>
            <a:normAutofit fontScale="92500"/>
          </a:bodyPr>
          <a:lstStyle/>
          <a:p>
            <a:r>
              <a:rPr lang="en-US" dirty="0"/>
              <a:t>now each number is the TF-IDF weight for the corresponding </a:t>
            </a:r>
            <a:r>
              <a:rPr lang="en-US" dirty="0" smtClean="0">
                <a:solidFill>
                  <a:srgbClr val="FF0000"/>
                </a:solidFill>
              </a:rPr>
              <a:t>word</a:t>
            </a:r>
          </a:p>
          <a:p>
            <a:r>
              <a:rPr lang="en-US" dirty="0"/>
              <a:t>Let </a:t>
            </a:r>
            <a:r>
              <a:rPr lang="en-US" b="1" dirty="0"/>
              <a:t>w</a:t>
            </a:r>
            <a:r>
              <a:rPr lang="en-US" dirty="0"/>
              <a:t> be a word, </a:t>
            </a:r>
            <a:r>
              <a:rPr lang="en-US" b="1" dirty="0"/>
              <a:t>d</a:t>
            </a:r>
            <a:r>
              <a:rPr lang="en-US" dirty="0"/>
              <a:t> be a </a:t>
            </a:r>
            <a:r>
              <a:rPr lang="en-US" dirty="0" smtClean="0"/>
              <a:t>document</a:t>
            </a:r>
            <a:r>
              <a:rPr lang="en-US" dirty="0"/>
              <a:t>, </a:t>
            </a:r>
            <a:r>
              <a:rPr lang="en-US" b="1" dirty="0"/>
              <a:t>N(</a:t>
            </a:r>
            <a:r>
              <a:rPr lang="en-US" b="1" dirty="0" err="1"/>
              <a:t>d,w</a:t>
            </a:r>
            <a:r>
              <a:rPr lang="en-US" b="1" dirty="0"/>
              <a:t>)</a:t>
            </a:r>
            <a:r>
              <a:rPr lang="en-US" dirty="0"/>
              <a:t> be the number of occurrences of </a:t>
            </a:r>
            <a:r>
              <a:rPr lang="en-US" b="1" dirty="0"/>
              <a:t>w</a:t>
            </a:r>
            <a:r>
              <a:rPr lang="en-US" dirty="0"/>
              <a:t> in </a:t>
            </a:r>
            <a:r>
              <a:rPr lang="en-US" b="1" dirty="0"/>
              <a:t>d </a:t>
            </a:r>
            <a:endParaRPr lang="en-US" b="1" dirty="0" smtClean="0"/>
          </a:p>
          <a:p>
            <a:r>
              <a:rPr lang="en-US" b="1" dirty="0"/>
              <a:t>TF(</a:t>
            </a:r>
            <a:r>
              <a:rPr lang="en-US" b="1" dirty="0" err="1"/>
              <a:t>d,w</a:t>
            </a:r>
            <a:r>
              <a:rPr lang="en-US" b="1" dirty="0" smtClean="0"/>
              <a:t>) </a:t>
            </a:r>
            <a:r>
              <a:rPr lang="en-US" dirty="0" smtClean="0"/>
              <a:t>= </a:t>
            </a:r>
            <a:r>
              <a:rPr lang="en-US" b="1" dirty="0" smtClean="0"/>
              <a:t>N(</a:t>
            </a:r>
            <a:r>
              <a:rPr lang="en-US" b="1" dirty="0" err="1" smtClean="0"/>
              <a:t>d,w</a:t>
            </a:r>
            <a:r>
              <a:rPr lang="en-US" b="1" dirty="0" smtClean="0"/>
              <a:t>) </a:t>
            </a:r>
            <a:r>
              <a:rPr lang="en-US" dirty="0" smtClean="0"/>
              <a:t>/ </a:t>
            </a:r>
            <a:r>
              <a:rPr lang="en-US" b="1" dirty="0" smtClean="0"/>
              <a:t>W(d), </a:t>
            </a:r>
            <a:r>
              <a:rPr lang="en-US" dirty="0" smtClean="0"/>
              <a:t>where </a:t>
            </a:r>
            <a:r>
              <a:rPr lang="en-US" b="1" dirty="0"/>
              <a:t>W(d) </a:t>
            </a:r>
            <a:r>
              <a:rPr lang="en-US" dirty="0"/>
              <a:t>is the total number of words in </a:t>
            </a:r>
            <a:r>
              <a:rPr lang="en-US" b="1" dirty="0" smtClean="0"/>
              <a:t>d</a:t>
            </a:r>
          </a:p>
          <a:p>
            <a:r>
              <a:rPr lang="en-US" b="1" dirty="0"/>
              <a:t>IDF(</a:t>
            </a:r>
            <a:r>
              <a:rPr lang="en-US" b="1" dirty="0" err="1"/>
              <a:t>d,w</a:t>
            </a:r>
            <a:r>
              <a:rPr lang="en-US" b="1" dirty="0" smtClean="0"/>
              <a:t>) </a:t>
            </a:r>
            <a:r>
              <a:rPr lang="en-US" dirty="0" smtClean="0"/>
              <a:t>=</a:t>
            </a:r>
            <a:r>
              <a:rPr lang="en-US" b="1" dirty="0" smtClean="0"/>
              <a:t> </a:t>
            </a:r>
            <a:r>
              <a:rPr lang="en-US" dirty="0" smtClean="0"/>
              <a:t>log( </a:t>
            </a:r>
            <a:r>
              <a:rPr lang="en-US" b="1" dirty="0" smtClean="0"/>
              <a:t>D </a:t>
            </a:r>
            <a:r>
              <a:rPr lang="en-US" dirty="0" smtClean="0"/>
              <a:t>/ </a:t>
            </a:r>
            <a:r>
              <a:rPr lang="en-US" b="1" dirty="0" smtClean="0"/>
              <a:t>C(w) </a:t>
            </a:r>
            <a:r>
              <a:rPr lang="en-US" dirty="0" smtClean="0"/>
              <a:t>), </a:t>
            </a:r>
            <a:r>
              <a:rPr lang="en-US" dirty="0"/>
              <a:t>where </a:t>
            </a:r>
            <a:r>
              <a:rPr lang="en-US" b="1" dirty="0"/>
              <a:t>D</a:t>
            </a:r>
            <a:r>
              <a:rPr lang="en-US" dirty="0"/>
              <a:t> is the total number of documents, and </a:t>
            </a:r>
            <a:r>
              <a:rPr lang="en-US" b="1" dirty="0"/>
              <a:t>C(w) </a:t>
            </a:r>
            <a:r>
              <a:rPr lang="en-US" dirty="0"/>
              <a:t>is the total number of documents that contains the word </a:t>
            </a:r>
            <a:r>
              <a:rPr lang="en-US" b="1" dirty="0" smtClean="0"/>
              <a:t>w</a:t>
            </a:r>
          </a:p>
          <a:p>
            <a:r>
              <a:rPr lang="en-US" dirty="0"/>
              <a:t>The TF-IDF weight for </a:t>
            </a:r>
            <a:r>
              <a:rPr lang="en-US" b="1" dirty="0"/>
              <a:t>w</a:t>
            </a:r>
            <a:r>
              <a:rPr lang="en-US" dirty="0"/>
              <a:t> in</a:t>
            </a:r>
            <a:r>
              <a:rPr lang="en-US" b="1" dirty="0"/>
              <a:t> d</a:t>
            </a:r>
            <a:r>
              <a:rPr lang="en-US" dirty="0"/>
              <a:t> is </a:t>
            </a:r>
            <a:r>
              <a:rPr lang="en-US" b="1" dirty="0"/>
              <a:t>TF(</a:t>
            </a:r>
            <a:r>
              <a:rPr lang="en-US" b="1" dirty="0" err="1"/>
              <a:t>d,w</a:t>
            </a:r>
            <a:r>
              <a:rPr lang="en-US" b="1" dirty="0"/>
              <a:t>)</a:t>
            </a:r>
            <a:r>
              <a:rPr lang="en-US" dirty="0"/>
              <a:t>*</a:t>
            </a:r>
            <a:r>
              <a:rPr lang="en-US" b="1" dirty="0"/>
              <a:t>IDF(</a:t>
            </a:r>
            <a:r>
              <a:rPr lang="en-US" b="1" dirty="0" err="1"/>
              <a:t>d,w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759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486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K-Nearest Neighbor Learning</vt:lpstr>
      <vt:lpstr>K-Nearest Neighbor</vt:lpstr>
      <vt:lpstr>Classification</vt:lpstr>
      <vt:lpstr>Distance Measure</vt:lpstr>
      <vt:lpstr>Text Classification</vt:lpstr>
      <vt:lpstr>A Simplified Example</vt:lpstr>
      <vt:lpstr>Hamming Distance</vt:lpstr>
      <vt:lpstr>Euclidean Distance</vt:lpstr>
      <vt:lpstr>Cosine similarity with TF-IDF weights </vt:lpstr>
      <vt:lpstr>Cosine similarity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K-Nearest Neighbor Learning</dc:title>
  <dc:creator>MAN</dc:creator>
  <cp:lastModifiedBy>MAN</cp:lastModifiedBy>
  <cp:revision>22</cp:revision>
  <dcterms:created xsi:type="dcterms:W3CDTF">2006-08-16T00:00:00Z</dcterms:created>
  <dcterms:modified xsi:type="dcterms:W3CDTF">2014-01-19T00:45:56Z</dcterms:modified>
</cp:coreProperties>
</file>