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aleway"/>
      <p:regular r:id="rId15"/>
      <p:bold r:id="rId16"/>
      <p:italic r:id="rId17"/>
      <p:boldItalic r:id="rId18"/>
    </p:embeddedFont>
    <p:embeddedFont>
      <p:font typeface="Lato"/>
      <p:regular r:id="rId19"/>
      <p:bold r:id="rId20"/>
      <p:italic r:id="rId21"/>
      <p:boldItalic r:id="rId22"/>
    </p:embeddedFont>
    <p:embeddedFont>
      <p:font typeface="Montserrat"/>
      <p:regular r:id="rId23"/>
      <p:bold r:id="rId24"/>
      <p:italic r:id="rId25"/>
      <p:boldItalic r:id="rId26"/>
    </p:embeddedFont>
    <p:embeddedFont>
      <p:font typeface="Jost"/>
      <p:regular r:id="rId27"/>
      <p:bold r:id="rId28"/>
      <p:italic r:id="rId29"/>
      <p:boldItalic r:id="rId30"/>
    </p:embeddedFont>
    <p:embeddedFont>
      <p:font typeface="Playfair Display ExtraBold"/>
      <p:bold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fntdata"/><Relationship Id="rId22" Type="http://schemas.openxmlformats.org/officeDocument/2006/relationships/font" Target="fonts/Lato-boldItalic.fntdata"/><Relationship Id="rId21" Type="http://schemas.openxmlformats.org/officeDocument/2006/relationships/font" Target="fonts/Lato-italic.fntdata"/><Relationship Id="rId24" Type="http://schemas.openxmlformats.org/officeDocument/2006/relationships/font" Target="fonts/Montserrat-bold.fntdata"/><Relationship Id="rId23" Type="http://schemas.openxmlformats.org/officeDocument/2006/relationships/font" Target="fonts/Montserrat-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boldItalic.fntdata"/><Relationship Id="rId25" Type="http://schemas.openxmlformats.org/officeDocument/2006/relationships/font" Target="fonts/Montserrat-italic.fntdata"/><Relationship Id="rId28" Type="http://schemas.openxmlformats.org/officeDocument/2006/relationships/font" Target="fonts/Jost-bold.fntdata"/><Relationship Id="rId27" Type="http://schemas.openxmlformats.org/officeDocument/2006/relationships/font" Target="fonts/Jost-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Jost-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PlayfairDisplayExtraBold-bold.fntdata"/><Relationship Id="rId30" Type="http://schemas.openxmlformats.org/officeDocument/2006/relationships/font" Target="fonts/Jost-boldItalic.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PlayfairDisplayExtraBold-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font" Target="fonts/Raleway-regular.fntdata"/><Relationship Id="rId14" Type="http://schemas.openxmlformats.org/officeDocument/2006/relationships/slide" Target="slides/slide9.xml"/><Relationship Id="rId17" Type="http://schemas.openxmlformats.org/officeDocument/2006/relationships/font" Target="fonts/Raleway-italic.fntdata"/><Relationship Id="rId16" Type="http://schemas.openxmlformats.org/officeDocument/2006/relationships/font" Target="fonts/Raleway-bold.fntdata"/><Relationship Id="rId19" Type="http://schemas.openxmlformats.org/officeDocument/2006/relationships/font" Target="fonts/Lato-regular.fntdata"/><Relationship Id="rId18" Type="http://schemas.openxmlformats.org/officeDocument/2006/relationships/font" Target="fonts/Raleway-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30cc3a1ba9f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30cc3a1ba9f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30cc3a1ba9f_2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30cc3a1ba9f_2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30cc3a1ba9f_2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30cc3a1ba9f_2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30cc3a1ba9f_2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30cc3a1ba9f_2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30cdfee1ad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30cdfee1ad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30cdff71f8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30cdff71f8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3212ccd9c8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3212ccd9c8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febe564af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febe564af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nvSpPr>
        <p:spPr>
          <a:xfrm flipH="1">
            <a:off x="3418500" y="662000"/>
            <a:ext cx="2307000" cy="538800"/>
          </a:xfrm>
          <a:prstGeom prst="rect">
            <a:avLst/>
          </a:prstGeom>
          <a:noFill/>
          <a:ln>
            <a:noFill/>
          </a:ln>
        </p:spPr>
        <p:txBody>
          <a:bodyPr anchorCtr="0" anchor="t" bIns="0" lIns="91425" spcFirstLastPara="1" rIns="91425" wrap="square" tIns="0">
            <a:spAutoFit/>
          </a:bodyPr>
          <a:lstStyle/>
          <a:p>
            <a:pPr indent="0" lvl="0" marL="0" rtl="0" algn="l">
              <a:spcBef>
                <a:spcPts val="0"/>
              </a:spcBef>
              <a:spcAft>
                <a:spcPts val="0"/>
              </a:spcAft>
              <a:buNone/>
            </a:pPr>
            <a:r>
              <a:rPr lang="en" sz="3500">
                <a:solidFill>
                  <a:srgbClr val="0070C0"/>
                </a:solidFill>
                <a:latin typeface="Playfair Display ExtraBold"/>
                <a:ea typeface="Playfair Display ExtraBold"/>
                <a:cs typeface="Playfair Display ExtraBold"/>
                <a:sym typeface="Playfair Display ExtraBold"/>
              </a:rPr>
              <a:t>TEAM</a:t>
            </a:r>
            <a:r>
              <a:rPr b="1" lang="en" sz="3500">
                <a:solidFill>
                  <a:srgbClr val="0070C0"/>
                </a:solidFill>
                <a:latin typeface="Montserrat"/>
                <a:ea typeface="Montserrat"/>
                <a:cs typeface="Montserrat"/>
                <a:sym typeface="Montserrat"/>
              </a:rPr>
              <a:t>-10</a:t>
            </a:r>
            <a:endParaRPr b="1" sz="3500">
              <a:solidFill>
                <a:srgbClr val="0070C0"/>
              </a:solidFill>
              <a:latin typeface="Montserrat"/>
              <a:ea typeface="Montserrat"/>
              <a:cs typeface="Montserrat"/>
              <a:sym typeface="Montserrat"/>
            </a:endParaRPr>
          </a:p>
        </p:txBody>
      </p:sp>
      <p:sp>
        <p:nvSpPr>
          <p:cNvPr id="87" name="Google Shape;87;p13"/>
          <p:cNvSpPr txBox="1"/>
          <p:nvPr/>
        </p:nvSpPr>
        <p:spPr>
          <a:xfrm>
            <a:off x="859875" y="1124588"/>
            <a:ext cx="7578300" cy="585000"/>
          </a:xfrm>
          <a:prstGeom prst="rect">
            <a:avLst/>
          </a:prstGeom>
          <a:noFill/>
          <a:ln>
            <a:noFill/>
          </a:ln>
        </p:spPr>
        <p:txBody>
          <a:bodyPr anchorCtr="0" anchor="t" bIns="91425" lIns="91425" spcFirstLastPara="1" rIns="0" wrap="square" tIns="91425">
            <a:spAutoFit/>
          </a:bodyPr>
          <a:lstStyle/>
          <a:p>
            <a:pPr indent="0" lvl="0" marL="0" rtl="0" algn="ctr">
              <a:spcBef>
                <a:spcPts val="0"/>
              </a:spcBef>
              <a:spcAft>
                <a:spcPts val="0"/>
              </a:spcAft>
              <a:buNone/>
            </a:pPr>
            <a:r>
              <a:rPr b="1" lang="en" sz="1900">
                <a:solidFill>
                  <a:srgbClr val="0070C0"/>
                </a:solidFill>
                <a:latin typeface="Jost"/>
                <a:ea typeface="Jost"/>
                <a:cs typeface="Jost"/>
                <a:sym typeface="Jost"/>
              </a:rPr>
              <a:t>PROBLEM STATEMENT</a:t>
            </a:r>
            <a:r>
              <a:rPr b="1" lang="en" sz="1100">
                <a:solidFill>
                  <a:srgbClr val="4E5EA3"/>
                </a:solidFill>
                <a:latin typeface="Jost"/>
                <a:ea typeface="Jost"/>
                <a:cs typeface="Jost"/>
                <a:sym typeface="Jost"/>
              </a:rPr>
              <a:t> </a:t>
            </a:r>
            <a:r>
              <a:rPr lang="en" sz="2600">
                <a:solidFill>
                  <a:srgbClr val="4A86E8"/>
                </a:solidFill>
                <a:latin typeface="Montserrat"/>
                <a:ea typeface="Montserrat"/>
                <a:cs typeface="Montserrat"/>
                <a:sym typeface="Montserrat"/>
              </a:rPr>
              <a:t>- </a:t>
            </a:r>
            <a:r>
              <a:rPr b="1" lang="en" sz="1422">
                <a:solidFill>
                  <a:srgbClr val="4E5EA3"/>
                </a:solidFill>
              </a:rPr>
              <a:t>TicketSys (concerts/movies/sporting events) platform</a:t>
            </a:r>
            <a:endParaRPr b="1" sz="800">
              <a:solidFill>
                <a:srgbClr val="4E5EA3"/>
              </a:solidFill>
              <a:latin typeface="Trebuchet MS"/>
              <a:ea typeface="Trebuchet MS"/>
              <a:cs typeface="Trebuchet MS"/>
              <a:sym typeface="Trebuchet MS"/>
            </a:endParaRPr>
          </a:p>
        </p:txBody>
      </p:sp>
      <p:sp>
        <p:nvSpPr>
          <p:cNvPr id="88" name="Google Shape;88;p13"/>
          <p:cNvSpPr txBox="1"/>
          <p:nvPr/>
        </p:nvSpPr>
        <p:spPr>
          <a:xfrm>
            <a:off x="432175" y="1709600"/>
            <a:ext cx="3968100" cy="334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900">
                <a:solidFill>
                  <a:srgbClr val="0070C0"/>
                </a:solidFill>
                <a:latin typeface="Jost"/>
                <a:ea typeface="Jost"/>
                <a:cs typeface="Jost"/>
                <a:sym typeface="Jost"/>
              </a:rPr>
              <a:t>Team details</a:t>
            </a:r>
            <a:endParaRPr b="1" sz="1900">
              <a:solidFill>
                <a:srgbClr val="0070C0"/>
              </a:solidFill>
              <a:latin typeface="Jost"/>
              <a:ea typeface="Jost"/>
              <a:cs typeface="Jost"/>
              <a:sym typeface="Jost"/>
            </a:endParaRPr>
          </a:p>
          <a:p>
            <a:pPr indent="0" lvl="0" marL="0" rtl="0" algn="l">
              <a:spcBef>
                <a:spcPts val="0"/>
              </a:spcBef>
              <a:spcAft>
                <a:spcPts val="0"/>
              </a:spcAft>
              <a:buNone/>
            </a:pPr>
            <a:r>
              <a:t/>
            </a:r>
            <a:endParaRPr b="1" sz="900">
              <a:solidFill>
                <a:srgbClr val="4A86E8"/>
              </a:solidFill>
              <a:latin typeface="Jost"/>
              <a:ea typeface="Jost"/>
              <a:cs typeface="Jost"/>
              <a:sym typeface="Jost"/>
            </a:endParaRPr>
          </a:p>
          <a:p>
            <a:pPr indent="0" lvl="0" marL="0" rtl="0" algn="l">
              <a:spcBef>
                <a:spcPts val="0"/>
              </a:spcBef>
              <a:spcAft>
                <a:spcPts val="0"/>
              </a:spcAft>
              <a:buNone/>
            </a:pPr>
            <a:r>
              <a:rPr b="1" lang="en">
                <a:solidFill>
                  <a:srgbClr val="0070C0"/>
                </a:solidFill>
                <a:latin typeface="Montserrat"/>
                <a:ea typeface="Montserrat"/>
                <a:cs typeface="Montserrat"/>
                <a:sym typeface="Montserrat"/>
              </a:rPr>
              <a:t>Team Leader-</a:t>
            </a:r>
            <a:r>
              <a:rPr lang="en">
                <a:solidFill>
                  <a:srgbClr val="0070C0"/>
                </a:solidFill>
                <a:latin typeface="Montserrat"/>
                <a:ea typeface="Montserrat"/>
                <a:cs typeface="Montserrat"/>
                <a:sym typeface="Montserrat"/>
              </a:rPr>
              <a:t> </a:t>
            </a:r>
            <a:r>
              <a:rPr lang="en">
                <a:latin typeface="Montserrat"/>
                <a:ea typeface="Montserrat"/>
                <a:cs typeface="Montserrat"/>
                <a:sym typeface="Montserrat"/>
              </a:rPr>
              <a:t>MD FAHIM UDDIN CHOUDHARY </a:t>
            </a:r>
            <a:r>
              <a:rPr lang="en">
                <a:latin typeface="Montserrat"/>
                <a:ea typeface="Montserrat"/>
                <a:cs typeface="Montserrat"/>
                <a:sym typeface="Montserrat"/>
              </a:rPr>
              <a:t>(22CS8093)</a:t>
            </a:r>
            <a:endParaRPr>
              <a:latin typeface="Montserrat"/>
              <a:ea typeface="Montserrat"/>
              <a:cs typeface="Montserrat"/>
              <a:sym typeface="Montserrat"/>
            </a:endParaRPr>
          </a:p>
          <a:p>
            <a:pPr indent="0" lvl="0" marL="0" rtl="0" algn="l">
              <a:spcBef>
                <a:spcPts val="0"/>
              </a:spcBef>
              <a:spcAft>
                <a:spcPts val="0"/>
              </a:spcAft>
              <a:buNone/>
            </a:pPr>
            <a:r>
              <a:t/>
            </a:r>
            <a:endParaRPr sz="600">
              <a:solidFill>
                <a:srgbClr val="0070C0"/>
              </a:solidFill>
              <a:latin typeface="Montserrat"/>
              <a:ea typeface="Montserrat"/>
              <a:cs typeface="Montserrat"/>
              <a:sym typeface="Montserrat"/>
            </a:endParaRPr>
          </a:p>
          <a:p>
            <a:pPr indent="0" lvl="0" marL="0" rtl="0" algn="l">
              <a:spcBef>
                <a:spcPts val="0"/>
              </a:spcBef>
              <a:spcAft>
                <a:spcPts val="0"/>
              </a:spcAft>
              <a:buNone/>
            </a:pPr>
            <a:r>
              <a:rPr b="1" lang="en">
                <a:solidFill>
                  <a:srgbClr val="0070C0"/>
                </a:solidFill>
                <a:latin typeface="Montserrat"/>
                <a:ea typeface="Montserrat"/>
                <a:cs typeface="Montserrat"/>
                <a:sym typeface="Montserrat"/>
              </a:rPr>
              <a:t>Team Members :-</a:t>
            </a:r>
            <a:endParaRPr b="1">
              <a:solidFill>
                <a:srgbClr val="0070C0"/>
              </a:solidFill>
              <a:latin typeface="Montserrat"/>
              <a:ea typeface="Montserrat"/>
              <a:cs typeface="Montserrat"/>
              <a:sym typeface="Montserrat"/>
            </a:endParaRPr>
          </a:p>
          <a:p>
            <a:pPr indent="0" lvl="0" marL="0" rtl="0" algn="l">
              <a:spcBef>
                <a:spcPts val="0"/>
              </a:spcBef>
              <a:spcAft>
                <a:spcPts val="0"/>
              </a:spcAft>
              <a:buNone/>
            </a:pPr>
            <a:r>
              <a:t/>
            </a:r>
            <a:endParaRPr sz="700">
              <a:latin typeface="Montserrat"/>
              <a:ea typeface="Montserrat"/>
              <a:cs typeface="Montserrat"/>
              <a:sym typeface="Montserrat"/>
            </a:endParaRPr>
          </a:p>
          <a:p>
            <a:pPr indent="0" lvl="0" marL="0" rtl="0" algn="l">
              <a:spcBef>
                <a:spcPts val="0"/>
              </a:spcBef>
              <a:spcAft>
                <a:spcPts val="0"/>
              </a:spcAft>
              <a:buNone/>
            </a:pPr>
            <a:r>
              <a:rPr lang="en">
                <a:latin typeface="Montserrat"/>
                <a:ea typeface="Montserrat"/>
                <a:cs typeface="Montserrat"/>
                <a:sym typeface="Montserrat"/>
              </a:rPr>
              <a:t>AVISHEK</a:t>
            </a:r>
            <a:r>
              <a:rPr lang="en">
                <a:latin typeface="Montserrat"/>
                <a:ea typeface="Montserrat"/>
                <a:cs typeface="Montserrat"/>
                <a:sym typeface="Montserrat"/>
              </a:rPr>
              <a:t> PAUL</a:t>
            </a:r>
            <a:r>
              <a:rPr lang="en">
                <a:latin typeface="Montserrat"/>
                <a:ea typeface="Montserrat"/>
                <a:cs typeface="Montserrat"/>
                <a:sym typeface="Montserrat"/>
              </a:rPr>
              <a:t> (22CS8091)</a:t>
            </a:r>
            <a:endParaRPr>
              <a:latin typeface="Montserrat"/>
              <a:ea typeface="Montserrat"/>
              <a:cs typeface="Montserrat"/>
              <a:sym typeface="Montserrat"/>
            </a:endParaRPr>
          </a:p>
          <a:p>
            <a:pPr indent="0" lvl="0" marL="0" rtl="0" algn="l">
              <a:spcBef>
                <a:spcPts val="0"/>
              </a:spcBef>
              <a:spcAft>
                <a:spcPts val="0"/>
              </a:spcAft>
              <a:buNone/>
            </a:pPr>
            <a:r>
              <a:rPr lang="en">
                <a:latin typeface="Montserrat"/>
                <a:ea typeface="Montserrat"/>
                <a:cs typeface="Montserrat"/>
                <a:sym typeface="Montserrat"/>
              </a:rPr>
              <a:t>MAYANK MANI SINGH (22CS8092)</a:t>
            </a:r>
            <a:endParaRPr>
              <a:latin typeface="Montserrat"/>
              <a:ea typeface="Montserrat"/>
              <a:cs typeface="Montserrat"/>
              <a:sym typeface="Montserrat"/>
            </a:endParaRPr>
          </a:p>
          <a:p>
            <a:pPr indent="0" lvl="0" marL="0" rtl="0" algn="l">
              <a:spcBef>
                <a:spcPts val="0"/>
              </a:spcBef>
              <a:spcAft>
                <a:spcPts val="0"/>
              </a:spcAft>
              <a:buNone/>
            </a:pPr>
            <a:r>
              <a:rPr lang="en">
                <a:latin typeface="Montserrat"/>
                <a:ea typeface="Montserrat"/>
                <a:cs typeface="Montserrat"/>
                <a:sym typeface="Montserrat"/>
              </a:rPr>
              <a:t>AURIC MANDAL (22CS8094)</a:t>
            </a:r>
            <a:endParaRPr>
              <a:latin typeface="Montserrat"/>
              <a:ea typeface="Montserrat"/>
              <a:cs typeface="Montserrat"/>
              <a:sym typeface="Montserrat"/>
            </a:endParaRPr>
          </a:p>
          <a:p>
            <a:pPr indent="0" lvl="0" marL="0" rtl="0" algn="l">
              <a:spcBef>
                <a:spcPts val="0"/>
              </a:spcBef>
              <a:spcAft>
                <a:spcPts val="0"/>
              </a:spcAft>
              <a:buNone/>
            </a:pPr>
            <a:r>
              <a:rPr lang="en">
                <a:latin typeface="Montserrat"/>
                <a:ea typeface="Montserrat"/>
                <a:cs typeface="Montserrat"/>
                <a:sym typeface="Montserrat"/>
              </a:rPr>
              <a:t>DAKSH MANOHAR (22CS8095)</a:t>
            </a:r>
            <a:endParaRPr>
              <a:latin typeface="Montserrat"/>
              <a:ea typeface="Montserrat"/>
              <a:cs typeface="Montserrat"/>
              <a:sym typeface="Montserrat"/>
            </a:endParaRPr>
          </a:p>
          <a:p>
            <a:pPr indent="0" lvl="0" marL="0" rtl="0" algn="l">
              <a:spcBef>
                <a:spcPts val="0"/>
              </a:spcBef>
              <a:spcAft>
                <a:spcPts val="0"/>
              </a:spcAft>
              <a:buNone/>
            </a:pPr>
            <a:r>
              <a:rPr lang="en">
                <a:latin typeface="Montserrat"/>
                <a:ea typeface="Montserrat"/>
                <a:cs typeface="Montserrat"/>
                <a:sym typeface="Montserrat"/>
              </a:rPr>
              <a:t>SHREYA GUPTA (22CS8096)</a:t>
            </a:r>
            <a:endParaRPr>
              <a:latin typeface="Montserrat"/>
              <a:ea typeface="Montserrat"/>
              <a:cs typeface="Montserrat"/>
              <a:sym typeface="Montserrat"/>
            </a:endParaRPr>
          </a:p>
          <a:p>
            <a:pPr indent="0" lvl="0" marL="0" rtl="0" algn="l">
              <a:spcBef>
                <a:spcPts val="0"/>
              </a:spcBef>
              <a:spcAft>
                <a:spcPts val="0"/>
              </a:spcAft>
              <a:buNone/>
            </a:pPr>
            <a:r>
              <a:rPr lang="en">
                <a:latin typeface="Montserrat"/>
                <a:ea typeface="Montserrat"/>
                <a:cs typeface="Montserrat"/>
                <a:sym typeface="Montserrat"/>
              </a:rPr>
              <a:t>SRI NIKET KUMAR (22CS8097)</a:t>
            </a:r>
            <a:endParaRPr>
              <a:latin typeface="Montserrat"/>
              <a:ea typeface="Montserrat"/>
              <a:cs typeface="Montserrat"/>
              <a:sym typeface="Montserrat"/>
            </a:endParaRPr>
          </a:p>
          <a:p>
            <a:pPr indent="0" lvl="0" marL="0" rtl="0" algn="l">
              <a:spcBef>
                <a:spcPts val="0"/>
              </a:spcBef>
              <a:spcAft>
                <a:spcPts val="0"/>
              </a:spcAft>
              <a:buNone/>
            </a:pPr>
            <a:r>
              <a:rPr lang="en">
                <a:latin typeface="Montserrat"/>
                <a:ea typeface="Montserrat"/>
                <a:cs typeface="Montserrat"/>
                <a:sym typeface="Montserrat"/>
              </a:rPr>
              <a:t>SAYAN </a:t>
            </a:r>
            <a:r>
              <a:rPr lang="en">
                <a:latin typeface="Montserrat"/>
                <a:ea typeface="Montserrat"/>
                <a:cs typeface="Montserrat"/>
                <a:sym typeface="Montserrat"/>
              </a:rPr>
              <a:t>BANERJEE</a:t>
            </a:r>
            <a:r>
              <a:rPr lang="en">
                <a:latin typeface="Montserrat"/>
                <a:ea typeface="Montserrat"/>
                <a:cs typeface="Montserrat"/>
                <a:sym typeface="Montserrat"/>
              </a:rPr>
              <a:t> (22CS8098)</a:t>
            </a:r>
            <a:endParaRPr>
              <a:latin typeface="Montserrat"/>
              <a:ea typeface="Montserrat"/>
              <a:cs typeface="Montserrat"/>
              <a:sym typeface="Montserrat"/>
            </a:endParaRPr>
          </a:p>
          <a:p>
            <a:pPr indent="0" lvl="0" marL="0" rtl="0" algn="l">
              <a:spcBef>
                <a:spcPts val="0"/>
              </a:spcBef>
              <a:spcAft>
                <a:spcPts val="0"/>
              </a:spcAft>
              <a:buNone/>
            </a:pPr>
            <a:r>
              <a:rPr lang="en">
                <a:latin typeface="Montserrat"/>
                <a:ea typeface="Montserrat"/>
                <a:cs typeface="Montserrat"/>
                <a:sym typeface="Montserrat"/>
              </a:rPr>
              <a:t>ALETI</a:t>
            </a:r>
            <a:r>
              <a:rPr lang="en">
                <a:latin typeface="Montserrat"/>
                <a:ea typeface="Montserrat"/>
                <a:cs typeface="Montserrat"/>
                <a:sym typeface="Montserrat"/>
              </a:rPr>
              <a:t> RISHIK (22CS8099)</a:t>
            </a:r>
            <a:endParaRPr>
              <a:latin typeface="Montserrat"/>
              <a:ea typeface="Montserrat"/>
              <a:cs typeface="Montserrat"/>
              <a:sym typeface="Montserrat"/>
            </a:endParaRPr>
          </a:p>
          <a:p>
            <a:pPr indent="0" lvl="0" marL="0" rtl="0" algn="l">
              <a:spcBef>
                <a:spcPts val="0"/>
              </a:spcBef>
              <a:spcAft>
                <a:spcPts val="0"/>
              </a:spcAft>
              <a:buNone/>
            </a:pPr>
            <a:r>
              <a:rPr lang="en">
                <a:latin typeface="Montserrat"/>
                <a:ea typeface="Montserrat"/>
                <a:cs typeface="Montserrat"/>
                <a:sym typeface="Montserrat"/>
              </a:rPr>
              <a:t>MOHAMMED HASEEB</a:t>
            </a:r>
            <a:r>
              <a:rPr lang="en">
                <a:latin typeface="Montserrat"/>
                <a:ea typeface="Montserrat"/>
                <a:cs typeface="Montserrat"/>
                <a:sym typeface="Montserrat"/>
              </a:rPr>
              <a:t> (22CS8100)</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pic>
        <p:nvPicPr>
          <p:cNvPr id="89" name="Google Shape;89;p13"/>
          <p:cNvPicPr preferRelativeResize="0"/>
          <p:nvPr/>
        </p:nvPicPr>
        <p:blipFill>
          <a:blip r:embed="rId3">
            <a:alphaModFix/>
          </a:blip>
          <a:stretch>
            <a:fillRect/>
          </a:stretch>
        </p:blipFill>
        <p:spPr>
          <a:xfrm>
            <a:off x="4734200" y="2104887"/>
            <a:ext cx="4123300" cy="228262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4"/>
          <p:cNvSpPr txBox="1"/>
          <p:nvPr>
            <p:ph type="ctrTitle"/>
          </p:nvPr>
        </p:nvSpPr>
        <p:spPr>
          <a:xfrm>
            <a:off x="727950" y="11514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300"/>
              <a:t>Problem Description</a:t>
            </a:r>
            <a:endParaRPr sz="2300"/>
          </a:p>
        </p:txBody>
      </p:sp>
      <p:sp>
        <p:nvSpPr>
          <p:cNvPr id="95" name="Google Shape;95;p14"/>
          <p:cNvSpPr txBox="1"/>
          <p:nvPr>
            <p:ph idx="1" type="subTitle"/>
          </p:nvPr>
        </p:nvSpPr>
        <p:spPr>
          <a:xfrm>
            <a:off x="266890" y="1692600"/>
            <a:ext cx="7688100" cy="32742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1300">
                <a:latin typeface="Arial"/>
                <a:ea typeface="Arial"/>
                <a:cs typeface="Arial"/>
                <a:sym typeface="Arial"/>
              </a:rPr>
              <a:t>Develop a </a:t>
            </a:r>
            <a:r>
              <a:rPr b="1" lang="en" sz="1300">
                <a:latin typeface="Arial"/>
                <a:ea typeface="Arial"/>
                <a:cs typeface="Arial"/>
                <a:sym typeface="Arial"/>
              </a:rPr>
              <a:t>TicketMaster</a:t>
            </a:r>
            <a:r>
              <a:rPr lang="en" sz="1300">
                <a:latin typeface="Arial"/>
                <a:ea typeface="Arial"/>
                <a:cs typeface="Arial"/>
                <a:sym typeface="Arial"/>
              </a:rPr>
              <a:t> as a leading ticketing platform where event-executors can sell tickets for</a:t>
            </a:r>
            <a:endParaRPr sz="1300">
              <a:latin typeface="Arial"/>
              <a:ea typeface="Arial"/>
              <a:cs typeface="Arial"/>
              <a:sym typeface="Arial"/>
            </a:endParaRPr>
          </a:p>
          <a:p>
            <a:pPr indent="0" lvl="0" marL="0" rtl="0" algn="l">
              <a:spcBef>
                <a:spcPts val="0"/>
              </a:spcBef>
              <a:spcAft>
                <a:spcPts val="0"/>
              </a:spcAft>
              <a:buNone/>
            </a:pPr>
            <a:r>
              <a:rPr lang="en" sz="1300">
                <a:latin typeface="Arial"/>
                <a:ea typeface="Arial"/>
                <a:cs typeface="Arial"/>
                <a:sym typeface="Arial"/>
              </a:rPr>
              <a:t>concerts, theaters, and sporting events and audience/users can purchase tickets.</a:t>
            </a:r>
            <a:endParaRPr sz="1300">
              <a:latin typeface="Arial"/>
              <a:ea typeface="Arial"/>
              <a:cs typeface="Arial"/>
              <a:sym typeface="Arial"/>
            </a:endParaRPr>
          </a:p>
          <a:p>
            <a:pPr indent="0" lvl="0" marL="0" rtl="0" algn="l">
              <a:spcBef>
                <a:spcPts val="0"/>
              </a:spcBef>
              <a:spcAft>
                <a:spcPts val="0"/>
              </a:spcAft>
              <a:buNone/>
            </a:pPr>
            <a:r>
              <a:t/>
            </a:r>
            <a:endParaRPr sz="1300">
              <a:latin typeface="Arial"/>
              <a:ea typeface="Arial"/>
              <a:cs typeface="Arial"/>
              <a:sym typeface="Arial"/>
            </a:endParaRPr>
          </a:p>
          <a:p>
            <a:pPr indent="0" lvl="0" marL="0" rtl="0" algn="l">
              <a:spcBef>
                <a:spcPts val="0"/>
              </a:spcBef>
              <a:spcAft>
                <a:spcPts val="0"/>
              </a:spcAft>
              <a:buNone/>
            </a:pPr>
            <a:r>
              <a:rPr b="1" lang="en" sz="1300">
                <a:latin typeface="Arial"/>
                <a:ea typeface="Arial"/>
                <a:cs typeface="Arial"/>
                <a:sym typeface="Arial"/>
              </a:rPr>
              <a:t>Probable Features</a:t>
            </a:r>
            <a:endParaRPr sz="1300">
              <a:latin typeface="Arial"/>
              <a:ea typeface="Arial"/>
              <a:cs typeface="Arial"/>
              <a:sym typeface="Arial"/>
            </a:endParaRPr>
          </a:p>
          <a:p>
            <a:pPr indent="-311150" lvl="0" marL="457200" rtl="0" algn="l">
              <a:spcBef>
                <a:spcPts val="0"/>
              </a:spcBef>
              <a:spcAft>
                <a:spcPts val="0"/>
              </a:spcAft>
              <a:buSzPts val="1300"/>
              <a:buFont typeface="Arial"/>
              <a:buChar char="●"/>
            </a:pPr>
            <a:r>
              <a:rPr lang="en" sz="1300">
                <a:latin typeface="Arial"/>
                <a:ea typeface="Arial"/>
                <a:cs typeface="Arial"/>
                <a:sym typeface="Arial"/>
              </a:rPr>
              <a:t>Visual map of available spots, marking it as "reserved" until payment completion</a:t>
            </a:r>
            <a:endParaRPr sz="1300">
              <a:latin typeface="Arial"/>
              <a:ea typeface="Arial"/>
              <a:cs typeface="Arial"/>
              <a:sym typeface="Arial"/>
            </a:endParaRPr>
          </a:p>
          <a:p>
            <a:pPr indent="-311150" lvl="0" marL="457200" rtl="0" algn="l">
              <a:spcBef>
                <a:spcPts val="0"/>
              </a:spcBef>
              <a:spcAft>
                <a:spcPts val="0"/>
              </a:spcAft>
              <a:buSzPts val="1300"/>
              <a:buFont typeface="Arial"/>
              <a:buChar char="●"/>
            </a:pPr>
            <a:r>
              <a:rPr lang="en" sz="1300">
                <a:latin typeface="Arial"/>
                <a:ea typeface="Arial"/>
                <a:cs typeface="Arial"/>
                <a:sym typeface="Arial"/>
              </a:rPr>
              <a:t>Define allocation policy</a:t>
            </a:r>
            <a:endParaRPr sz="1300">
              <a:latin typeface="Arial"/>
              <a:ea typeface="Arial"/>
              <a:cs typeface="Arial"/>
              <a:sym typeface="Arial"/>
            </a:endParaRPr>
          </a:p>
          <a:p>
            <a:pPr indent="-311150" lvl="0" marL="457200" rtl="0" algn="l">
              <a:spcBef>
                <a:spcPts val="0"/>
              </a:spcBef>
              <a:spcAft>
                <a:spcPts val="0"/>
              </a:spcAft>
              <a:buSzPts val="1300"/>
              <a:buFont typeface="Arial"/>
              <a:buChar char="●"/>
            </a:pPr>
            <a:r>
              <a:rPr lang="en" sz="1300">
                <a:latin typeface="Arial"/>
                <a:ea typeface="Arial"/>
                <a:cs typeface="Arial"/>
                <a:sym typeface="Arial"/>
              </a:rPr>
              <a:t>Display various deals and packages</a:t>
            </a:r>
            <a:endParaRPr sz="1300">
              <a:latin typeface="Arial"/>
              <a:ea typeface="Arial"/>
              <a:cs typeface="Arial"/>
              <a:sym typeface="Arial"/>
            </a:endParaRPr>
          </a:p>
          <a:p>
            <a:pPr indent="-311150" lvl="0" marL="457200" rtl="0" algn="l">
              <a:spcBef>
                <a:spcPts val="0"/>
              </a:spcBef>
              <a:spcAft>
                <a:spcPts val="0"/>
              </a:spcAft>
              <a:buSzPts val="1300"/>
              <a:buFont typeface="Arial"/>
              <a:buChar char="●"/>
            </a:pPr>
            <a:r>
              <a:rPr lang="en" sz="1300">
                <a:latin typeface="Arial"/>
                <a:ea typeface="Arial"/>
                <a:cs typeface="Arial"/>
                <a:sym typeface="Arial"/>
              </a:rPr>
              <a:t>Dynamic pricing (price reduction/escalation for last minute bookings; seat position, etc.) system</a:t>
            </a:r>
            <a:endParaRPr sz="1300">
              <a:latin typeface="Arial"/>
              <a:ea typeface="Arial"/>
              <a:cs typeface="Arial"/>
              <a:sym typeface="Arial"/>
            </a:endParaRPr>
          </a:p>
          <a:p>
            <a:pPr indent="-311150" lvl="0" marL="457200" rtl="0" algn="l">
              <a:spcBef>
                <a:spcPts val="0"/>
              </a:spcBef>
              <a:spcAft>
                <a:spcPts val="0"/>
              </a:spcAft>
              <a:buSzPts val="1300"/>
              <a:buFont typeface="Arial"/>
              <a:buChar char="●"/>
            </a:pPr>
            <a:r>
              <a:rPr lang="en" sz="1300">
                <a:latin typeface="Arial"/>
                <a:ea typeface="Arial"/>
                <a:cs typeface="Arial"/>
                <a:sym typeface="Arial"/>
              </a:rPr>
              <a:t>Text-based user interface &amp; availability matrix visualization &amp; ticket generation</a:t>
            </a:r>
            <a:endParaRPr sz="1300">
              <a:latin typeface="Arial"/>
              <a:ea typeface="Arial"/>
              <a:cs typeface="Arial"/>
              <a:sym typeface="Arial"/>
            </a:endParaRPr>
          </a:p>
          <a:p>
            <a:pPr indent="0" lvl="0" marL="0" rtl="0" algn="l">
              <a:spcBef>
                <a:spcPts val="0"/>
              </a:spcBef>
              <a:spcAft>
                <a:spcPts val="0"/>
              </a:spcAft>
              <a:buNone/>
            </a:pPr>
            <a:r>
              <a:t/>
            </a:r>
            <a:endParaRPr sz="1300">
              <a:latin typeface="Arial"/>
              <a:ea typeface="Arial"/>
              <a:cs typeface="Arial"/>
              <a:sym typeface="Arial"/>
            </a:endParaRPr>
          </a:p>
          <a:p>
            <a:pPr indent="0" lvl="0" marL="0" rtl="0" algn="l">
              <a:spcBef>
                <a:spcPts val="0"/>
              </a:spcBef>
              <a:spcAft>
                <a:spcPts val="0"/>
              </a:spcAft>
              <a:buNone/>
            </a:pPr>
            <a:r>
              <a:rPr b="1" lang="en" sz="1300">
                <a:latin typeface="Arial"/>
                <a:ea typeface="Arial"/>
                <a:cs typeface="Arial"/>
                <a:sym typeface="Arial"/>
              </a:rPr>
              <a:t>The system satisfy the following requirements:</a:t>
            </a:r>
            <a:endParaRPr b="1" sz="1300">
              <a:latin typeface="Arial"/>
              <a:ea typeface="Arial"/>
              <a:cs typeface="Arial"/>
              <a:sym typeface="Arial"/>
            </a:endParaRPr>
          </a:p>
          <a:p>
            <a:pPr indent="-311150" lvl="0" marL="457200" rtl="0" algn="l">
              <a:spcBef>
                <a:spcPts val="0"/>
              </a:spcBef>
              <a:spcAft>
                <a:spcPts val="0"/>
              </a:spcAft>
              <a:buSzPts val="1300"/>
              <a:buFont typeface="Arial"/>
              <a:buChar char="●"/>
            </a:pPr>
            <a:r>
              <a:rPr lang="en" sz="1300">
                <a:latin typeface="Arial"/>
                <a:ea typeface="Arial"/>
                <a:cs typeface="Arial"/>
                <a:sym typeface="Arial"/>
              </a:rPr>
              <a:t>Enables event managers &amp; users to login from different terminals from different physical machines.</a:t>
            </a:r>
            <a:endParaRPr sz="1300">
              <a:latin typeface="Arial"/>
              <a:ea typeface="Arial"/>
              <a:cs typeface="Arial"/>
              <a:sym typeface="Arial"/>
            </a:endParaRPr>
          </a:p>
          <a:p>
            <a:pPr indent="-311150" lvl="0" marL="457200" rtl="0" algn="l">
              <a:spcBef>
                <a:spcPts val="0"/>
              </a:spcBef>
              <a:spcAft>
                <a:spcPts val="0"/>
              </a:spcAft>
              <a:buSzPts val="1300"/>
              <a:buFont typeface="Arial"/>
              <a:buChar char="●"/>
            </a:pPr>
            <a:r>
              <a:rPr lang="en" sz="1300">
                <a:latin typeface="Arial"/>
                <a:ea typeface="Arial"/>
                <a:cs typeface="Arial"/>
                <a:sym typeface="Arial"/>
              </a:rPr>
              <a:t>Enables Manager/User registration and authentication (using some hash based password)</a:t>
            </a:r>
            <a:endParaRPr sz="1300">
              <a:latin typeface="Arial"/>
              <a:ea typeface="Arial"/>
              <a:cs typeface="Arial"/>
              <a:sym typeface="Arial"/>
            </a:endParaRPr>
          </a:p>
          <a:p>
            <a:pPr indent="-311150" lvl="0" marL="457200" rtl="0" algn="l">
              <a:spcBef>
                <a:spcPts val="0"/>
              </a:spcBef>
              <a:spcAft>
                <a:spcPts val="0"/>
              </a:spcAft>
              <a:buSzPts val="1300"/>
              <a:buFont typeface="Arial"/>
              <a:buChar char="●"/>
            </a:pPr>
            <a:r>
              <a:rPr lang="en" sz="1300">
                <a:latin typeface="Arial"/>
                <a:ea typeface="Arial"/>
                <a:cs typeface="Arial"/>
                <a:sym typeface="Arial"/>
              </a:rPr>
              <a:t>Multithreaded platform</a:t>
            </a:r>
            <a:endParaRPr sz="1300">
              <a:latin typeface="Arial"/>
              <a:ea typeface="Arial"/>
              <a:cs typeface="Arial"/>
              <a:sym typeface="Arial"/>
            </a:endParaRPr>
          </a:p>
          <a:p>
            <a:pPr indent="-311150" lvl="0" marL="457200" rtl="0" algn="l">
              <a:spcBef>
                <a:spcPts val="0"/>
              </a:spcBef>
              <a:spcAft>
                <a:spcPts val="0"/>
              </a:spcAft>
              <a:buSzPts val="1300"/>
              <a:buFont typeface="Arial"/>
              <a:buChar char="●"/>
            </a:pPr>
            <a:r>
              <a:rPr lang="en" sz="1300">
                <a:latin typeface="Arial"/>
                <a:ea typeface="Arial"/>
                <a:cs typeface="Arial"/>
                <a:sym typeface="Arial"/>
              </a:rPr>
              <a:t>User-friendly text interface</a:t>
            </a:r>
            <a:endParaRPr sz="1300">
              <a:latin typeface="Arial"/>
              <a:ea typeface="Arial"/>
              <a:cs typeface="Arial"/>
              <a:sym typeface="Arial"/>
            </a:endParaRPr>
          </a:p>
          <a:p>
            <a:pPr indent="-311150" lvl="0" marL="457200" rtl="0" algn="l">
              <a:spcBef>
                <a:spcPts val="0"/>
              </a:spcBef>
              <a:spcAft>
                <a:spcPts val="0"/>
              </a:spcAft>
              <a:buSzPts val="1300"/>
              <a:buFont typeface="Arial"/>
              <a:buChar char="●"/>
            </a:pPr>
            <a:r>
              <a:rPr lang="en" sz="1300">
                <a:latin typeface="Arial"/>
                <a:ea typeface="Arial"/>
                <a:cs typeface="Arial"/>
                <a:sym typeface="Arial"/>
              </a:rPr>
              <a:t>Provide a well documented header file with set of well defined APIs/function interface so that any other reservation scenario may be implemented with minor modification</a:t>
            </a:r>
            <a:endParaRPr sz="1300">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5"/>
          <p:cNvSpPr txBox="1"/>
          <p:nvPr>
            <p:ph type="ctrTitle"/>
          </p:nvPr>
        </p:nvSpPr>
        <p:spPr>
          <a:xfrm>
            <a:off x="673700" y="57755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300"/>
              <a:t>Features</a:t>
            </a:r>
            <a:endParaRPr sz="2300"/>
          </a:p>
        </p:txBody>
      </p:sp>
      <p:pic>
        <p:nvPicPr>
          <p:cNvPr id="101" name="Google Shape;101;p15"/>
          <p:cNvPicPr preferRelativeResize="0"/>
          <p:nvPr/>
        </p:nvPicPr>
        <p:blipFill>
          <a:blip r:embed="rId3">
            <a:alphaModFix/>
          </a:blip>
          <a:stretch>
            <a:fillRect/>
          </a:stretch>
        </p:blipFill>
        <p:spPr>
          <a:xfrm>
            <a:off x="694025" y="1044500"/>
            <a:ext cx="7647450" cy="34601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6"/>
          <p:cNvSpPr txBox="1"/>
          <p:nvPr>
            <p:ph type="ctrTitle"/>
          </p:nvPr>
        </p:nvSpPr>
        <p:spPr>
          <a:xfrm>
            <a:off x="729450" y="132245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300"/>
              <a:t>User Interface</a:t>
            </a:r>
            <a:endParaRPr sz="2300"/>
          </a:p>
        </p:txBody>
      </p:sp>
      <p:sp>
        <p:nvSpPr>
          <p:cNvPr id="107" name="Google Shape;107;p16"/>
          <p:cNvSpPr txBox="1"/>
          <p:nvPr>
            <p:ph idx="1" type="subTitle"/>
          </p:nvPr>
        </p:nvSpPr>
        <p:spPr>
          <a:xfrm>
            <a:off x="727950" y="1863650"/>
            <a:ext cx="7688100" cy="9405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0"/>
              </a:spcAft>
              <a:buNone/>
            </a:pPr>
            <a:r>
              <a:rPr lang="en"/>
              <a:t>A user-friendly interface featuring four cinema halls allows easy access for both managers and customers. Managers can press the 'O' key to manage movie schedules, while customers can simply press any other key to explore and select movies and showtimes effortlessly.</a:t>
            </a:r>
            <a:endParaRPr/>
          </a:p>
        </p:txBody>
      </p:sp>
      <p:pic>
        <p:nvPicPr>
          <p:cNvPr id="108" name="Google Shape;108;p16"/>
          <p:cNvPicPr preferRelativeResize="0"/>
          <p:nvPr/>
        </p:nvPicPr>
        <p:blipFill>
          <a:blip r:embed="rId3">
            <a:alphaModFix/>
          </a:blip>
          <a:stretch>
            <a:fillRect/>
          </a:stretch>
        </p:blipFill>
        <p:spPr>
          <a:xfrm>
            <a:off x="727950" y="2919900"/>
            <a:ext cx="4359050" cy="1454800"/>
          </a:xfrm>
          <a:prstGeom prst="rect">
            <a:avLst/>
          </a:prstGeom>
          <a:noFill/>
          <a:ln>
            <a:noFill/>
          </a:ln>
        </p:spPr>
      </p:pic>
      <p:pic>
        <p:nvPicPr>
          <p:cNvPr id="109" name="Google Shape;109;p16"/>
          <p:cNvPicPr preferRelativeResize="0"/>
          <p:nvPr/>
        </p:nvPicPr>
        <p:blipFill>
          <a:blip r:embed="rId4">
            <a:alphaModFix/>
          </a:blip>
          <a:stretch>
            <a:fillRect/>
          </a:stretch>
        </p:blipFill>
        <p:spPr>
          <a:xfrm>
            <a:off x="5239400" y="2956550"/>
            <a:ext cx="3548384" cy="20345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7"/>
          <p:cNvSpPr txBox="1"/>
          <p:nvPr>
            <p:ph type="ctrTitle"/>
          </p:nvPr>
        </p:nvSpPr>
        <p:spPr>
          <a:xfrm>
            <a:off x="727950" y="118805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300"/>
              <a:t>User Interface</a:t>
            </a:r>
            <a:endParaRPr sz="2300"/>
          </a:p>
        </p:txBody>
      </p:sp>
      <p:sp>
        <p:nvSpPr>
          <p:cNvPr id="115" name="Google Shape;115;p17"/>
          <p:cNvSpPr txBox="1"/>
          <p:nvPr>
            <p:ph idx="1" type="subTitle"/>
          </p:nvPr>
        </p:nvSpPr>
        <p:spPr>
          <a:xfrm>
            <a:off x="727950" y="1521550"/>
            <a:ext cx="7688100" cy="11118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Users can conveniently view and choose seats through the terminal's interactive seating matrix, simplifying the booking process. After completing the payment, they receive a generated bill, all within the terminal's easy-to-use interface, providing a seamless cinema booking experience.</a:t>
            </a:r>
            <a:endParaRPr/>
          </a:p>
        </p:txBody>
      </p:sp>
      <p:pic>
        <p:nvPicPr>
          <p:cNvPr id="116" name="Google Shape;116;p17"/>
          <p:cNvPicPr preferRelativeResize="0"/>
          <p:nvPr/>
        </p:nvPicPr>
        <p:blipFill>
          <a:blip r:embed="rId3">
            <a:alphaModFix/>
          </a:blip>
          <a:stretch>
            <a:fillRect/>
          </a:stretch>
        </p:blipFill>
        <p:spPr>
          <a:xfrm>
            <a:off x="189050" y="2540825"/>
            <a:ext cx="4945451" cy="2602676"/>
          </a:xfrm>
          <a:prstGeom prst="rect">
            <a:avLst/>
          </a:prstGeom>
          <a:noFill/>
          <a:ln>
            <a:noFill/>
          </a:ln>
        </p:spPr>
      </p:pic>
      <p:pic>
        <p:nvPicPr>
          <p:cNvPr id="117" name="Google Shape;117;p17"/>
          <p:cNvPicPr preferRelativeResize="0"/>
          <p:nvPr/>
        </p:nvPicPr>
        <p:blipFill>
          <a:blip r:embed="rId4">
            <a:alphaModFix/>
          </a:blip>
          <a:stretch>
            <a:fillRect/>
          </a:stretch>
        </p:blipFill>
        <p:spPr>
          <a:xfrm>
            <a:off x="5134500" y="2633338"/>
            <a:ext cx="3982299" cy="1790706"/>
          </a:xfrm>
          <a:prstGeom prst="rect">
            <a:avLst/>
          </a:prstGeom>
          <a:noFill/>
          <a:ln>
            <a:noFill/>
          </a:ln>
        </p:spPr>
      </p:pic>
      <p:sp>
        <p:nvSpPr>
          <p:cNvPr id="118" name="Google Shape;118;p17"/>
          <p:cNvSpPr txBox="1"/>
          <p:nvPr/>
        </p:nvSpPr>
        <p:spPr>
          <a:xfrm>
            <a:off x="0" y="2046383"/>
            <a:ext cx="9144000" cy="386700"/>
          </a:xfrm>
          <a:prstGeom prst="rect">
            <a:avLst/>
          </a:prstGeom>
          <a:noFill/>
          <a:ln>
            <a:noFill/>
          </a:ln>
        </p:spPr>
        <p:txBody>
          <a:bodyPr anchorCtr="0" anchor="t" bIns="91425" lIns="91425" spcFirstLastPara="1" rIns="91425" wrap="square" tIns="91425">
            <a:spAutoFit/>
          </a:bodyPr>
          <a:lstStyle/>
          <a:p>
            <a:pPr indent="-311150" lvl="0" marL="457200" rtl="0" algn="l">
              <a:spcBef>
                <a:spcPts val="0"/>
              </a:spcBef>
              <a:spcAft>
                <a:spcPts val="0"/>
              </a:spcAft>
              <a:buClr>
                <a:schemeClr val="accent1"/>
              </a:buClr>
              <a:buSzPts val="1300"/>
              <a:buFont typeface="Lato"/>
              <a:buChar char="●"/>
            </a:pPr>
            <a:r>
              <a:t/>
            </a:r>
            <a:endParaRPr sz="1300">
              <a:solidFill>
                <a:schemeClr val="accent1"/>
              </a:solidFill>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8"/>
          <p:cNvSpPr txBox="1"/>
          <p:nvPr>
            <p:ph type="ctrTitle"/>
          </p:nvPr>
        </p:nvSpPr>
        <p:spPr>
          <a:xfrm>
            <a:off x="727950" y="118805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300"/>
              <a:t>Contributors</a:t>
            </a:r>
            <a:endParaRPr sz="2300"/>
          </a:p>
        </p:txBody>
      </p:sp>
      <p:sp>
        <p:nvSpPr>
          <p:cNvPr id="124" name="Google Shape;124;p18"/>
          <p:cNvSpPr txBox="1"/>
          <p:nvPr/>
        </p:nvSpPr>
        <p:spPr>
          <a:xfrm>
            <a:off x="310625" y="1762550"/>
            <a:ext cx="8332200" cy="3157800"/>
          </a:xfrm>
          <a:prstGeom prst="rect">
            <a:avLst/>
          </a:prstGeom>
          <a:noFill/>
          <a:ln>
            <a:noFill/>
          </a:ln>
        </p:spPr>
        <p:txBody>
          <a:bodyPr anchorCtr="0" anchor="t" bIns="91425" lIns="91425" spcFirstLastPara="1" rIns="91425" wrap="square" tIns="91425">
            <a:noAutofit/>
          </a:bodyPr>
          <a:lstStyle/>
          <a:p>
            <a:pPr indent="-349250" lvl="0" marL="457200" rtl="0" algn="l">
              <a:spcBef>
                <a:spcPts val="0"/>
              </a:spcBef>
              <a:spcAft>
                <a:spcPts val="0"/>
              </a:spcAft>
              <a:buClr>
                <a:schemeClr val="accent1"/>
              </a:buClr>
              <a:buSzPts val="1900"/>
              <a:buFont typeface="Lato"/>
              <a:buAutoNum type="arabicPeriod"/>
            </a:pPr>
            <a:r>
              <a:rPr b="1" lang="en" sz="1900">
                <a:solidFill>
                  <a:schemeClr val="accent1"/>
                </a:solidFill>
                <a:latin typeface="Lato"/>
                <a:ea typeface="Lato"/>
                <a:cs typeface="Lato"/>
                <a:sym typeface="Lato"/>
              </a:rPr>
              <a:t>Manager Side: </a:t>
            </a:r>
            <a:r>
              <a:rPr lang="en" sz="1900">
                <a:solidFill>
                  <a:schemeClr val="accent1"/>
                </a:solidFill>
                <a:latin typeface="Lato"/>
                <a:ea typeface="Lato"/>
                <a:cs typeface="Lato"/>
                <a:sym typeface="Lato"/>
              </a:rPr>
              <a:t>Avishek, Fahim, Daksh, Rishi</a:t>
            </a:r>
            <a:endParaRPr sz="1900">
              <a:solidFill>
                <a:schemeClr val="accent1"/>
              </a:solidFill>
              <a:latin typeface="Lato"/>
              <a:ea typeface="Lato"/>
              <a:cs typeface="Lato"/>
              <a:sym typeface="Lato"/>
            </a:endParaRPr>
          </a:p>
          <a:p>
            <a:pPr indent="-349250" lvl="1" marL="914400" rtl="0" algn="l">
              <a:spcBef>
                <a:spcPts val="0"/>
              </a:spcBef>
              <a:spcAft>
                <a:spcPts val="0"/>
              </a:spcAft>
              <a:buClr>
                <a:schemeClr val="accent1"/>
              </a:buClr>
              <a:buSzPts val="1900"/>
              <a:buFont typeface="Lato"/>
              <a:buAutoNum type="arabicPeriod"/>
            </a:pPr>
            <a:r>
              <a:rPr lang="en" sz="1900">
                <a:solidFill>
                  <a:schemeClr val="accent1"/>
                </a:solidFill>
                <a:latin typeface="Lato"/>
                <a:ea typeface="Lato"/>
                <a:cs typeface="Lato"/>
                <a:sym typeface="Lato"/>
              </a:rPr>
              <a:t>Authorization of Manager, adding movies, movie timing , pricing and marking seats as selected.</a:t>
            </a:r>
            <a:endParaRPr sz="1900">
              <a:solidFill>
                <a:schemeClr val="accent1"/>
              </a:solidFill>
              <a:latin typeface="Lato"/>
              <a:ea typeface="Lato"/>
              <a:cs typeface="Lato"/>
              <a:sym typeface="Lato"/>
            </a:endParaRPr>
          </a:p>
          <a:p>
            <a:pPr indent="-349250" lvl="0" marL="457200" rtl="0" algn="l">
              <a:spcBef>
                <a:spcPts val="0"/>
              </a:spcBef>
              <a:spcAft>
                <a:spcPts val="0"/>
              </a:spcAft>
              <a:buClr>
                <a:schemeClr val="accent1"/>
              </a:buClr>
              <a:buSzPts val="1900"/>
              <a:buFont typeface="Lato"/>
              <a:buAutoNum type="arabicPeriod"/>
            </a:pPr>
            <a:r>
              <a:rPr b="1" lang="en" sz="1900">
                <a:solidFill>
                  <a:schemeClr val="accent1"/>
                </a:solidFill>
                <a:latin typeface="Lato"/>
                <a:ea typeface="Lato"/>
                <a:cs typeface="Lato"/>
                <a:sym typeface="Lato"/>
              </a:rPr>
              <a:t>Customer Side: </a:t>
            </a:r>
            <a:r>
              <a:rPr lang="en" sz="1900">
                <a:solidFill>
                  <a:schemeClr val="accent1"/>
                </a:solidFill>
                <a:latin typeface="Lato"/>
                <a:ea typeface="Lato"/>
                <a:cs typeface="Lato"/>
                <a:sym typeface="Lato"/>
              </a:rPr>
              <a:t>Haseeb, Sayan, Auric</a:t>
            </a:r>
            <a:endParaRPr sz="1900">
              <a:solidFill>
                <a:schemeClr val="accent1"/>
              </a:solidFill>
              <a:latin typeface="Lato"/>
              <a:ea typeface="Lato"/>
              <a:cs typeface="Lato"/>
              <a:sym typeface="Lato"/>
            </a:endParaRPr>
          </a:p>
          <a:p>
            <a:pPr indent="-349250" lvl="1" marL="914400" rtl="0" algn="l">
              <a:spcBef>
                <a:spcPts val="0"/>
              </a:spcBef>
              <a:spcAft>
                <a:spcPts val="0"/>
              </a:spcAft>
              <a:buClr>
                <a:schemeClr val="accent1"/>
              </a:buClr>
              <a:buSzPts val="1900"/>
              <a:buFont typeface="Lato"/>
              <a:buAutoNum type="arabicPeriod"/>
            </a:pPr>
            <a:r>
              <a:rPr lang="en" sz="1900">
                <a:solidFill>
                  <a:schemeClr val="accent1"/>
                </a:solidFill>
                <a:latin typeface="Lato"/>
                <a:ea typeface="Lato"/>
                <a:cs typeface="Lato"/>
                <a:sym typeface="Lato"/>
              </a:rPr>
              <a:t>Registration of new customers, authorization of existing customers, and seat booking by customers by choosing movie names and timings of the show.</a:t>
            </a:r>
            <a:endParaRPr sz="1900">
              <a:solidFill>
                <a:schemeClr val="accent1"/>
              </a:solidFill>
              <a:latin typeface="Lato"/>
              <a:ea typeface="Lato"/>
              <a:cs typeface="Lato"/>
              <a:sym typeface="Lato"/>
            </a:endParaRPr>
          </a:p>
          <a:p>
            <a:pPr indent="-349250" lvl="0" marL="457200" rtl="0" algn="l">
              <a:spcBef>
                <a:spcPts val="0"/>
              </a:spcBef>
              <a:spcAft>
                <a:spcPts val="0"/>
              </a:spcAft>
              <a:buClr>
                <a:schemeClr val="accent1"/>
              </a:buClr>
              <a:buSzPts val="1900"/>
              <a:buFont typeface="Lato"/>
              <a:buAutoNum type="arabicPeriod"/>
            </a:pPr>
            <a:r>
              <a:rPr b="1" lang="en" sz="1900">
                <a:solidFill>
                  <a:schemeClr val="accent1"/>
                </a:solidFill>
                <a:latin typeface="Lato"/>
                <a:ea typeface="Lato"/>
                <a:cs typeface="Lato"/>
                <a:sym typeface="Lato"/>
              </a:rPr>
              <a:t>User Interface: </a:t>
            </a:r>
            <a:r>
              <a:rPr lang="en" sz="1900">
                <a:solidFill>
                  <a:schemeClr val="accent1"/>
                </a:solidFill>
                <a:latin typeface="Lato"/>
                <a:ea typeface="Lato"/>
                <a:cs typeface="Lato"/>
                <a:sym typeface="Lato"/>
              </a:rPr>
              <a:t>Shreya, Mayank, Sri Niket</a:t>
            </a:r>
            <a:endParaRPr sz="1900">
              <a:solidFill>
                <a:schemeClr val="accent1"/>
              </a:solidFill>
              <a:latin typeface="Lato"/>
              <a:ea typeface="Lato"/>
              <a:cs typeface="Lato"/>
              <a:sym typeface="Lato"/>
            </a:endParaRPr>
          </a:p>
          <a:p>
            <a:pPr indent="-349250" lvl="1" marL="914400" rtl="0" algn="l">
              <a:spcBef>
                <a:spcPts val="0"/>
              </a:spcBef>
              <a:spcAft>
                <a:spcPts val="0"/>
              </a:spcAft>
              <a:buClr>
                <a:schemeClr val="accent1"/>
              </a:buClr>
              <a:buSzPts val="1900"/>
              <a:buFont typeface="Lato"/>
              <a:buAutoNum type="arabicPeriod"/>
            </a:pPr>
            <a:r>
              <a:rPr lang="en" sz="1900">
                <a:solidFill>
                  <a:schemeClr val="accent1"/>
                </a:solidFill>
                <a:latin typeface="Lato"/>
                <a:ea typeface="Lato"/>
                <a:cs typeface="Lato"/>
                <a:sym typeface="Lato"/>
              </a:rPr>
              <a:t>Design and updation of the seat matrix for each movie and their corresponding timing, </a:t>
            </a:r>
            <a:r>
              <a:rPr lang="en" sz="1900">
                <a:solidFill>
                  <a:schemeClr val="accent1"/>
                </a:solidFill>
                <a:latin typeface="Lato"/>
                <a:ea typeface="Lato"/>
                <a:cs typeface="Lato"/>
                <a:sym typeface="Lato"/>
              </a:rPr>
              <a:t>generation</a:t>
            </a:r>
            <a:r>
              <a:rPr lang="en" sz="1900">
                <a:solidFill>
                  <a:schemeClr val="accent1"/>
                </a:solidFill>
                <a:latin typeface="Lato"/>
                <a:ea typeface="Lato"/>
                <a:cs typeface="Lato"/>
                <a:sym typeface="Lato"/>
              </a:rPr>
              <a:t> of billing slips.</a:t>
            </a:r>
            <a:endParaRPr sz="1900">
              <a:solidFill>
                <a:schemeClr val="accent1"/>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9"/>
          <p:cNvSpPr txBox="1"/>
          <p:nvPr/>
        </p:nvSpPr>
        <p:spPr>
          <a:xfrm>
            <a:off x="323000" y="1847050"/>
            <a:ext cx="8275200" cy="26475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chemeClr val="accent1"/>
              </a:buClr>
              <a:buSzPts val="1600"/>
              <a:buAutoNum type="arabicPeriod"/>
            </a:pPr>
            <a:r>
              <a:rPr b="1" lang="en" sz="1600">
                <a:solidFill>
                  <a:schemeClr val="accent1"/>
                </a:solidFill>
              </a:rPr>
              <a:t>Multi-threading/Concurrency</a:t>
            </a:r>
            <a:endParaRPr b="1" sz="1600">
              <a:solidFill>
                <a:schemeClr val="accent1"/>
              </a:solidFill>
            </a:endParaRPr>
          </a:p>
          <a:p>
            <a:pPr indent="-317500" lvl="1" marL="914400" rtl="0" algn="l">
              <a:spcBef>
                <a:spcPts val="0"/>
              </a:spcBef>
              <a:spcAft>
                <a:spcPts val="0"/>
              </a:spcAft>
              <a:buClr>
                <a:schemeClr val="accent1"/>
              </a:buClr>
              <a:buSzPts val="1400"/>
              <a:buAutoNum type="arabicPeriod"/>
            </a:pPr>
            <a:r>
              <a:rPr lang="en">
                <a:solidFill>
                  <a:schemeClr val="accent1"/>
                </a:solidFill>
              </a:rPr>
              <a:t>If the system is handling multiple booking requests at the same time, you can use multi threading to handle concurrent requests efficiently. This ensures that the system remains responsive while processing multiple transactions simultaneously.</a:t>
            </a:r>
            <a:endParaRPr>
              <a:solidFill>
                <a:schemeClr val="accent1"/>
              </a:solidFill>
            </a:endParaRPr>
          </a:p>
          <a:p>
            <a:pPr indent="-330200" lvl="0" marL="457200" rtl="0" algn="l">
              <a:spcBef>
                <a:spcPts val="0"/>
              </a:spcBef>
              <a:spcAft>
                <a:spcPts val="0"/>
              </a:spcAft>
              <a:buClr>
                <a:schemeClr val="accent1"/>
              </a:buClr>
              <a:buSzPts val="1600"/>
              <a:buAutoNum type="arabicPeriod"/>
            </a:pPr>
            <a:r>
              <a:rPr b="1" lang="en" sz="1600">
                <a:solidFill>
                  <a:schemeClr val="accent1"/>
                </a:solidFill>
              </a:rPr>
              <a:t>File Handling and Persistence</a:t>
            </a:r>
            <a:endParaRPr b="1" sz="1600">
              <a:solidFill>
                <a:schemeClr val="accent1"/>
              </a:solidFill>
            </a:endParaRPr>
          </a:p>
          <a:p>
            <a:pPr indent="-317500" lvl="1" marL="914400" rtl="0" algn="l">
              <a:spcBef>
                <a:spcPts val="0"/>
              </a:spcBef>
              <a:spcAft>
                <a:spcPts val="0"/>
              </a:spcAft>
              <a:buClr>
                <a:schemeClr val="accent1"/>
              </a:buClr>
              <a:buSzPts val="1400"/>
              <a:buAutoNum type="arabicPeriod"/>
            </a:pPr>
            <a:r>
              <a:rPr lang="en">
                <a:solidFill>
                  <a:schemeClr val="accent1"/>
                </a:solidFill>
              </a:rPr>
              <a:t>File I/O operations allow you to store and retrieve booking data or logs directly on the file system. This can be helpful in scenarios where you're storing logs or booking histories.</a:t>
            </a:r>
            <a:endParaRPr>
              <a:solidFill>
                <a:schemeClr val="accent1"/>
              </a:solidFill>
            </a:endParaRPr>
          </a:p>
          <a:p>
            <a:pPr indent="-330200" lvl="0" marL="457200" rtl="0" algn="l">
              <a:spcBef>
                <a:spcPts val="0"/>
              </a:spcBef>
              <a:spcAft>
                <a:spcPts val="0"/>
              </a:spcAft>
              <a:buClr>
                <a:schemeClr val="accent1"/>
              </a:buClr>
              <a:buSzPts val="1600"/>
              <a:buAutoNum type="arabicPeriod"/>
            </a:pPr>
            <a:r>
              <a:rPr b="1" lang="en" sz="1600">
                <a:solidFill>
                  <a:schemeClr val="accent1"/>
                </a:solidFill>
              </a:rPr>
              <a:t>System Scheduling</a:t>
            </a:r>
            <a:endParaRPr b="1" sz="1600">
              <a:solidFill>
                <a:schemeClr val="accent1"/>
              </a:solidFill>
            </a:endParaRPr>
          </a:p>
          <a:p>
            <a:pPr indent="-317500" lvl="1" marL="914400" rtl="0" algn="l">
              <a:spcBef>
                <a:spcPts val="0"/>
              </a:spcBef>
              <a:spcAft>
                <a:spcPts val="0"/>
              </a:spcAft>
              <a:buClr>
                <a:schemeClr val="accent1"/>
              </a:buClr>
              <a:buSzPts val="1400"/>
              <a:buAutoNum type="arabicPeriod"/>
            </a:pPr>
            <a:r>
              <a:rPr lang="en">
                <a:solidFill>
                  <a:schemeClr val="accent1"/>
                </a:solidFill>
              </a:rPr>
              <a:t>Operating systems provide scheduling mechanisms that could be used to send notifications like reminders about bookings, perform automated backups, or trigger events at specific intervals.</a:t>
            </a:r>
            <a:endParaRPr>
              <a:solidFill>
                <a:schemeClr val="accent1"/>
              </a:solidFill>
            </a:endParaRPr>
          </a:p>
        </p:txBody>
      </p:sp>
      <p:sp>
        <p:nvSpPr>
          <p:cNvPr id="130" name="Google Shape;130;p19"/>
          <p:cNvSpPr txBox="1"/>
          <p:nvPr>
            <p:ph type="ctrTitle"/>
          </p:nvPr>
        </p:nvSpPr>
        <p:spPr>
          <a:xfrm>
            <a:off x="323000" y="1237775"/>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300"/>
              <a:t>OS Level Features</a:t>
            </a:r>
            <a:endParaRPr sz="23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0"/>
          <p:cNvSpPr txBox="1"/>
          <p:nvPr/>
        </p:nvSpPr>
        <p:spPr>
          <a:xfrm>
            <a:off x="323000" y="1403538"/>
            <a:ext cx="8275200" cy="1985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chemeClr val="accent1"/>
                </a:solidFill>
              </a:rPr>
              <a:t>Factors Considered</a:t>
            </a:r>
            <a:endParaRPr b="1" sz="1600">
              <a:solidFill>
                <a:schemeClr val="accent1"/>
              </a:solidFill>
            </a:endParaRPr>
          </a:p>
          <a:p>
            <a:pPr indent="0" lvl="0" marL="0" rtl="0" algn="l">
              <a:spcBef>
                <a:spcPts val="0"/>
              </a:spcBef>
              <a:spcAft>
                <a:spcPts val="0"/>
              </a:spcAft>
              <a:buNone/>
            </a:pPr>
            <a:r>
              <a:t/>
            </a:r>
            <a:endParaRPr b="1" sz="1600">
              <a:solidFill>
                <a:schemeClr val="accent1"/>
              </a:solidFill>
            </a:endParaRPr>
          </a:p>
          <a:p>
            <a:pPr indent="-336550" lvl="0" marL="457200" rtl="0" algn="l">
              <a:spcBef>
                <a:spcPts val="0"/>
              </a:spcBef>
              <a:spcAft>
                <a:spcPts val="0"/>
              </a:spcAft>
              <a:buClr>
                <a:schemeClr val="dk2"/>
              </a:buClr>
              <a:buSzPts val="1700"/>
              <a:buAutoNum type="arabicPeriod"/>
            </a:pPr>
            <a:r>
              <a:rPr b="1" lang="en" sz="1700">
                <a:solidFill>
                  <a:schemeClr val="dk2"/>
                </a:solidFill>
              </a:rPr>
              <a:t>Seat Availability:</a:t>
            </a:r>
            <a:r>
              <a:rPr lang="en" sz="1700">
                <a:solidFill>
                  <a:schemeClr val="dk2"/>
                </a:solidFill>
              </a:rPr>
              <a:t> Fewer remaining seats , should lead to higher prices.</a:t>
            </a:r>
            <a:endParaRPr sz="1700">
              <a:solidFill>
                <a:schemeClr val="dk2"/>
              </a:solidFill>
            </a:endParaRPr>
          </a:p>
          <a:p>
            <a:pPr indent="-336550" lvl="0" marL="457200" rtl="0" algn="l">
              <a:spcBef>
                <a:spcPts val="0"/>
              </a:spcBef>
              <a:spcAft>
                <a:spcPts val="0"/>
              </a:spcAft>
              <a:buClr>
                <a:schemeClr val="dk2"/>
              </a:buClr>
              <a:buSzPts val="1700"/>
              <a:buAutoNum type="arabicPeriod"/>
            </a:pPr>
            <a:r>
              <a:rPr b="1" lang="en" sz="1700">
                <a:solidFill>
                  <a:schemeClr val="dk2"/>
                </a:solidFill>
              </a:rPr>
              <a:t>Time Remaining:</a:t>
            </a:r>
            <a:r>
              <a:rPr lang="en" sz="1700">
                <a:solidFill>
                  <a:schemeClr val="dk2"/>
                </a:solidFill>
              </a:rPr>
              <a:t> Less time until the show , should increase the price.</a:t>
            </a:r>
            <a:endParaRPr sz="1700">
              <a:solidFill>
                <a:schemeClr val="dk2"/>
              </a:solidFill>
            </a:endParaRPr>
          </a:p>
          <a:p>
            <a:pPr indent="-336550" lvl="0" marL="457200" rtl="0" algn="l">
              <a:spcBef>
                <a:spcPts val="0"/>
              </a:spcBef>
              <a:spcAft>
                <a:spcPts val="0"/>
              </a:spcAft>
              <a:buClr>
                <a:schemeClr val="dk2"/>
              </a:buClr>
              <a:buSzPts val="1700"/>
              <a:buAutoNum type="arabicPeriod"/>
            </a:pPr>
            <a:r>
              <a:rPr b="1" lang="en" sz="1700">
                <a:solidFill>
                  <a:schemeClr val="dk2"/>
                </a:solidFill>
              </a:rPr>
              <a:t>Actor Preference:</a:t>
            </a:r>
            <a:r>
              <a:rPr lang="en" sz="1700">
                <a:solidFill>
                  <a:schemeClr val="dk2"/>
                </a:solidFill>
              </a:rPr>
              <a:t> Higher-preference actors ,should command higher prices.</a:t>
            </a:r>
            <a:endParaRPr sz="1700">
              <a:solidFill>
                <a:schemeClr val="dk2"/>
              </a:solidFill>
            </a:endParaRPr>
          </a:p>
          <a:p>
            <a:pPr indent="-336550" lvl="0" marL="457200" rtl="0" algn="l">
              <a:spcBef>
                <a:spcPts val="0"/>
              </a:spcBef>
              <a:spcAft>
                <a:spcPts val="0"/>
              </a:spcAft>
              <a:buClr>
                <a:schemeClr val="dk2"/>
              </a:buClr>
              <a:buSzPts val="1700"/>
              <a:buAutoNum type="arabicPeriod"/>
            </a:pPr>
            <a:r>
              <a:rPr b="1" lang="en" sz="1700">
                <a:solidFill>
                  <a:schemeClr val="dk2"/>
                </a:solidFill>
              </a:rPr>
              <a:t>Early Bird Discount:</a:t>
            </a:r>
            <a:r>
              <a:rPr lang="en" sz="1700">
                <a:solidFill>
                  <a:schemeClr val="dk2"/>
                </a:solidFill>
              </a:rPr>
              <a:t> If booking is early and there's ample time, a discount should be applied</a:t>
            </a:r>
            <a:endParaRPr b="1" sz="1600">
              <a:solidFill>
                <a:schemeClr val="accent1"/>
              </a:solidFill>
            </a:endParaRPr>
          </a:p>
        </p:txBody>
      </p:sp>
      <p:sp>
        <p:nvSpPr>
          <p:cNvPr id="136" name="Google Shape;136;p20"/>
          <p:cNvSpPr txBox="1"/>
          <p:nvPr>
            <p:ph type="ctrTitle"/>
          </p:nvPr>
        </p:nvSpPr>
        <p:spPr>
          <a:xfrm>
            <a:off x="323000" y="595975"/>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300"/>
              <a:t>Dynamic Pricing</a:t>
            </a:r>
            <a:endParaRPr sz="2300"/>
          </a:p>
        </p:txBody>
      </p:sp>
      <p:sp>
        <p:nvSpPr>
          <p:cNvPr id="137" name="Google Shape;137;p20"/>
          <p:cNvSpPr txBox="1"/>
          <p:nvPr/>
        </p:nvSpPr>
        <p:spPr>
          <a:xfrm>
            <a:off x="323000" y="3389250"/>
            <a:ext cx="3534600" cy="166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latin typeface="Lato"/>
                <a:ea typeface="Lato"/>
                <a:cs typeface="Lato"/>
                <a:sym typeface="Lato"/>
              </a:rPr>
              <a:t>SeatFactor =  (</a:t>
            </a:r>
            <a:r>
              <a:rPr lang="en" sz="1300">
                <a:solidFill>
                  <a:schemeClr val="dk2"/>
                </a:solidFill>
                <a:latin typeface="Lato"/>
                <a:ea typeface="Lato"/>
                <a:cs typeface="Lato"/>
                <a:sym typeface="Lato"/>
              </a:rPr>
              <a:t> TotalSeats / </a:t>
            </a:r>
            <a:r>
              <a:rPr lang="en" sz="1300">
                <a:solidFill>
                  <a:schemeClr val="dk2"/>
                </a:solidFill>
                <a:latin typeface="Lato"/>
                <a:ea typeface="Lato"/>
                <a:cs typeface="Lato"/>
                <a:sym typeface="Lato"/>
              </a:rPr>
              <a:t>RemainingSeats )</a:t>
            </a:r>
            <a:endParaRPr sz="1300">
              <a:solidFill>
                <a:schemeClr val="dk2"/>
              </a:solidFill>
              <a:latin typeface="Lato"/>
              <a:ea typeface="Lato"/>
              <a:cs typeface="Lato"/>
              <a:sym typeface="Lato"/>
            </a:endParaRPr>
          </a:p>
          <a:p>
            <a:pPr indent="0" lvl="0" marL="0" rtl="0" algn="l">
              <a:spcBef>
                <a:spcPts val="0"/>
              </a:spcBef>
              <a:spcAft>
                <a:spcPts val="0"/>
              </a:spcAft>
              <a:buNone/>
            </a:pPr>
            <a:br>
              <a:rPr lang="en" sz="1300">
                <a:solidFill>
                  <a:schemeClr val="dk2"/>
                </a:solidFill>
                <a:latin typeface="Lato"/>
                <a:ea typeface="Lato"/>
                <a:cs typeface="Lato"/>
                <a:sym typeface="Lato"/>
              </a:rPr>
            </a:br>
            <a:r>
              <a:rPr lang="en" sz="1300">
                <a:solidFill>
                  <a:schemeClr val="dk2"/>
                </a:solidFill>
                <a:latin typeface="Lato"/>
                <a:ea typeface="Lato"/>
                <a:cs typeface="Lato"/>
                <a:sym typeface="Lato"/>
              </a:rPr>
              <a:t>EarlyBirdFactor = ( </a:t>
            </a:r>
            <a:r>
              <a:rPr lang="en" sz="1300">
                <a:solidFill>
                  <a:schemeClr val="dk2"/>
                </a:solidFill>
                <a:latin typeface="Lato"/>
                <a:ea typeface="Lato"/>
                <a:cs typeface="Lato"/>
                <a:sym typeface="Lato"/>
              </a:rPr>
              <a:t>Remaining Seats / Remaining Time for the show )</a:t>
            </a:r>
            <a:endParaRPr sz="1300">
              <a:solidFill>
                <a:schemeClr val="dk2"/>
              </a:solidFill>
              <a:latin typeface="Lato"/>
              <a:ea typeface="Lato"/>
              <a:cs typeface="Lato"/>
              <a:sym typeface="Lato"/>
            </a:endParaRPr>
          </a:p>
          <a:p>
            <a:pPr indent="0" lvl="0" marL="0" rtl="0" algn="l">
              <a:spcBef>
                <a:spcPts val="0"/>
              </a:spcBef>
              <a:spcAft>
                <a:spcPts val="0"/>
              </a:spcAft>
              <a:buNone/>
            </a:pPr>
            <a:r>
              <a:t/>
            </a:r>
            <a:endParaRPr sz="1300">
              <a:solidFill>
                <a:schemeClr val="dk2"/>
              </a:solidFill>
              <a:latin typeface="Lato"/>
              <a:ea typeface="Lato"/>
              <a:cs typeface="Lato"/>
              <a:sym typeface="Lato"/>
            </a:endParaRPr>
          </a:p>
          <a:p>
            <a:pPr indent="0" lvl="0" marL="0" rtl="0" algn="l">
              <a:spcBef>
                <a:spcPts val="0"/>
              </a:spcBef>
              <a:spcAft>
                <a:spcPts val="0"/>
              </a:spcAft>
              <a:buNone/>
            </a:pPr>
            <a:r>
              <a:rPr lang="en" sz="1300">
                <a:solidFill>
                  <a:schemeClr val="dk2"/>
                </a:solidFill>
                <a:latin typeface="Lato"/>
                <a:ea typeface="Lato"/>
                <a:cs typeface="Lato"/>
                <a:sym typeface="Lato"/>
              </a:rPr>
              <a:t>Time Factor = 1/ Remaining time</a:t>
            </a:r>
            <a:br>
              <a:rPr lang="en" sz="1300">
                <a:solidFill>
                  <a:schemeClr val="dk2"/>
                </a:solidFill>
                <a:latin typeface="Lato"/>
                <a:ea typeface="Lato"/>
                <a:cs typeface="Lato"/>
                <a:sym typeface="Lato"/>
              </a:rPr>
            </a:br>
            <a:br>
              <a:rPr lang="en" sz="1300">
                <a:solidFill>
                  <a:schemeClr val="dk2"/>
                </a:solidFill>
                <a:latin typeface="Lato"/>
                <a:ea typeface="Lato"/>
                <a:cs typeface="Lato"/>
                <a:sym typeface="Lato"/>
              </a:rPr>
            </a:br>
            <a:r>
              <a:rPr lang="en" sz="1300">
                <a:solidFill>
                  <a:schemeClr val="dk2"/>
                </a:solidFill>
                <a:latin typeface="Lato"/>
                <a:ea typeface="Lato"/>
                <a:cs typeface="Lato"/>
                <a:sym typeface="Lato"/>
              </a:rPr>
              <a:t>ActorFactor  =&gt;  MorePreferred Actor</a:t>
            </a:r>
            <a:br>
              <a:rPr lang="en" sz="1300">
                <a:solidFill>
                  <a:schemeClr val="dk2"/>
                </a:solidFill>
                <a:latin typeface="Lato"/>
                <a:ea typeface="Lato"/>
                <a:cs typeface="Lato"/>
                <a:sym typeface="Lato"/>
              </a:rPr>
            </a:br>
            <a:endParaRPr sz="1300">
              <a:solidFill>
                <a:schemeClr val="dk2"/>
              </a:solidFill>
              <a:latin typeface="Lato"/>
              <a:ea typeface="Lato"/>
              <a:cs typeface="Lato"/>
              <a:sym typeface="Lato"/>
            </a:endParaRPr>
          </a:p>
        </p:txBody>
      </p:sp>
      <p:sp>
        <p:nvSpPr>
          <p:cNvPr id="138" name="Google Shape;138;p20"/>
          <p:cNvSpPr txBox="1"/>
          <p:nvPr/>
        </p:nvSpPr>
        <p:spPr>
          <a:xfrm>
            <a:off x="4114800" y="3655600"/>
            <a:ext cx="4366200" cy="135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500">
                <a:solidFill>
                  <a:schemeClr val="dk2"/>
                </a:solidFill>
                <a:latin typeface="Lato"/>
                <a:ea typeface="Lato"/>
                <a:cs typeface="Lato"/>
                <a:sym typeface="Lato"/>
              </a:rPr>
              <a:t>Dynamic</a:t>
            </a:r>
            <a:r>
              <a:rPr b="1" lang="en" sz="1500">
                <a:solidFill>
                  <a:schemeClr val="dk2"/>
                </a:solidFill>
                <a:latin typeface="Lato"/>
                <a:ea typeface="Lato"/>
                <a:cs typeface="Lato"/>
                <a:sym typeface="Lato"/>
              </a:rPr>
              <a:t> Price Formula</a:t>
            </a:r>
            <a:endParaRPr b="1" sz="1500">
              <a:solidFill>
                <a:schemeClr val="dk2"/>
              </a:solidFill>
              <a:latin typeface="Lato"/>
              <a:ea typeface="Lato"/>
              <a:cs typeface="Lato"/>
              <a:sym typeface="Lato"/>
            </a:endParaRPr>
          </a:p>
          <a:p>
            <a:pPr indent="0" lvl="0" marL="0" rtl="0" algn="l">
              <a:spcBef>
                <a:spcPts val="0"/>
              </a:spcBef>
              <a:spcAft>
                <a:spcPts val="0"/>
              </a:spcAft>
              <a:buNone/>
            </a:pPr>
            <a:r>
              <a:t/>
            </a:r>
            <a:endParaRPr b="1" sz="1500">
              <a:solidFill>
                <a:schemeClr val="dk2"/>
              </a:solidFill>
              <a:latin typeface="Lato"/>
              <a:ea typeface="Lato"/>
              <a:cs typeface="Lato"/>
              <a:sym typeface="Lato"/>
            </a:endParaRPr>
          </a:p>
          <a:p>
            <a:pPr indent="0" lvl="0" marL="0" rtl="0" algn="l">
              <a:spcBef>
                <a:spcPts val="0"/>
              </a:spcBef>
              <a:spcAft>
                <a:spcPts val="0"/>
              </a:spcAft>
              <a:buNone/>
            </a:pPr>
            <a:r>
              <a:rPr lang="en" sz="1300">
                <a:solidFill>
                  <a:schemeClr val="dk2"/>
                </a:solidFill>
                <a:latin typeface="Lato"/>
                <a:ea typeface="Lato"/>
                <a:cs typeface="Lato"/>
                <a:sym typeface="Lato"/>
              </a:rPr>
              <a:t>Price = BasePrice * (1 + Weight1 * SeatFactor + Weight2 *    TimeFactor + Weight3 * ActorFactor - Weight4 * EarlyBirdFactor)</a:t>
            </a:r>
            <a:endParaRPr sz="1300">
              <a:solidFill>
                <a:schemeClr val="dk2"/>
              </a:solidFill>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1"/>
          <p:cNvSpPr txBox="1"/>
          <p:nvPr/>
        </p:nvSpPr>
        <p:spPr>
          <a:xfrm>
            <a:off x="2458350" y="2302650"/>
            <a:ext cx="4227300" cy="538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500">
                <a:solidFill>
                  <a:schemeClr val="accent1"/>
                </a:solidFill>
                <a:latin typeface="Lato"/>
                <a:ea typeface="Lato"/>
                <a:cs typeface="Lato"/>
                <a:sym typeface="Lato"/>
              </a:rPr>
              <a:t>THANK YOU!</a:t>
            </a:r>
            <a:endParaRPr b="1" sz="2500">
              <a:solidFill>
                <a:schemeClr val="accent1"/>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