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27"/>
  </p:notesMasterIdLst>
  <p:sldIdLst>
    <p:sldId id="256" r:id="rId2"/>
    <p:sldId id="285" r:id="rId3"/>
    <p:sldId id="309" r:id="rId4"/>
    <p:sldId id="312" r:id="rId5"/>
    <p:sldId id="349" r:id="rId6"/>
    <p:sldId id="291" r:id="rId7"/>
    <p:sldId id="289" r:id="rId8"/>
    <p:sldId id="292" r:id="rId9"/>
    <p:sldId id="293" r:id="rId10"/>
    <p:sldId id="324" r:id="rId11"/>
    <p:sldId id="325" r:id="rId12"/>
    <p:sldId id="295" r:id="rId13"/>
    <p:sldId id="344" r:id="rId14"/>
    <p:sldId id="321" r:id="rId15"/>
    <p:sldId id="341" r:id="rId16"/>
    <p:sldId id="343" r:id="rId17"/>
    <p:sldId id="346" r:id="rId18"/>
    <p:sldId id="348" r:id="rId19"/>
    <p:sldId id="298" r:id="rId20"/>
    <p:sldId id="350" r:id="rId21"/>
    <p:sldId id="315" r:id="rId22"/>
    <p:sldId id="345" r:id="rId23"/>
    <p:sldId id="299" r:id="rId24"/>
    <p:sldId id="311" r:id="rId25"/>
    <p:sldId id="301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8" autoAdjust="0"/>
    <p:restoredTop sz="94660"/>
  </p:normalViewPr>
  <p:slideViewPr>
    <p:cSldViewPr snapToGrid="0">
      <p:cViewPr varScale="1">
        <p:scale>
          <a:sx n="59" d="100"/>
          <a:sy n="59" d="100"/>
        </p:scale>
        <p:origin x="67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41E8A-399B-4180-A5CF-1E9629DAE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6B42-DB7F-4C17-84D2-AF450676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7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9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1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51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3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914477"/>
            <a:ext cx="3534604" cy="4577051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1" y="-432724"/>
            <a:ext cx="3068579" cy="2547835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3671767"/>
            <a:ext cx="56715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579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882400"/>
            <a:ext cx="34983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914477"/>
            <a:ext cx="3534604" cy="4577051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1" y="-432724"/>
            <a:ext cx="3068579" cy="2547835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A3269669-7ACD-43C0-B8D3-92008B8E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9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1" y="3541493"/>
            <a:ext cx="2971754" cy="384820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304036"/>
            <a:ext cx="2163561" cy="17964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532967"/>
            <a:ext cx="57603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2369500"/>
            <a:ext cx="5760300" cy="3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»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3269669-7ACD-43C0-B8D3-92008B8E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4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1" y="3541493"/>
            <a:ext cx="2971754" cy="384820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304036"/>
            <a:ext cx="2163561" cy="17964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532967"/>
            <a:ext cx="57603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2481167"/>
            <a:ext cx="2796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2481167"/>
            <a:ext cx="2796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572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32" y="-304036"/>
            <a:ext cx="2163561" cy="17964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1097775" y="5367067"/>
            <a:ext cx="69486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8" name="Google Shape;128;p9"/>
          <p:cNvGrpSpPr/>
          <p:nvPr/>
        </p:nvGrpSpPr>
        <p:grpSpPr>
          <a:xfrm>
            <a:off x="6791634" y="4242101"/>
            <a:ext cx="2352143" cy="3045851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" name="Google Shape;130;p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" name="Google Shape;131;p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" name="Google Shape;132;p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3269669-7ACD-43C0-B8D3-92008B8E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6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637DBAB-286B-4F9F-A12B-CEDD49DEA352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9669-7ACD-43C0-B8D3-92008B8E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9C51-A161-434F-8815-59B39C69EC51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1" y="4289334"/>
            <a:ext cx="895401" cy="640080"/>
          </a:xfrm>
        </p:spPr>
        <p:txBody>
          <a:bodyPr/>
          <a:lstStyle>
            <a:lvl1pPr>
              <a:defRPr sz="2800"/>
            </a:lvl1pPr>
          </a:lstStyle>
          <a:p>
            <a:fld id="{A3269669-7ACD-43C0-B8D3-92008B8E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7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7"/>
            <a:ext cx="1983232" cy="365125"/>
          </a:xfrm>
        </p:spPr>
        <p:txBody>
          <a:bodyPr/>
          <a:lstStyle/>
          <a:p>
            <a:fld id="{1365FC29-98B7-4331-90F0-17581037FE93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7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506133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A3269669-7ACD-43C0-B8D3-92008B8E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2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532967"/>
            <a:ext cx="57603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2369500"/>
            <a:ext cx="5760300" cy="33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A3269669-7ACD-43C0-B8D3-92008B8E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683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F06F-1006-A83A-D92A-A30BEB3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449" y="5207604"/>
            <a:ext cx="5671500" cy="154640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Real-time EEG Classification for Motor imagery based</a:t>
            </a:r>
            <a:br>
              <a:rPr lang="en-US" sz="6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BCI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31425" y="2369500"/>
            <a:ext cx="6976106" cy="3361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8"/>
            <a:r>
              <a:rPr lang="en-US" dirty="0"/>
              <a:t>MI : Motor </a:t>
            </a:r>
            <a:r>
              <a:rPr lang="en-US" dirty="0" err="1"/>
              <a:t>imagary</a:t>
            </a:r>
            <a:endParaRPr lang="en-US" dirty="0"/>
          </a:p>
          <a:p>
            <a:pPr marL="38099" indent="0">
              <a:buNone/>
            </a:pPr>
            <a:r>
              <a:rPr lang="en-US" dirty="0"/>
              <a:t> Fig: Motor imagery classification for EEG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93009" y="-114349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b="1" dirty="0">
                <a:solidFill>
                  <a:srgbClr val="0070C0"/>
                </a:solidFill>
              </a:rPr>
              <a:t>Methodology</a:t>
            </a:r>
            <a:endParaRPr lang="en-US" dirty="0"/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52800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8404385" y="6333135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6294C92D-0306-4E69-9CD3-20855E849650}" type="slidenum">
              <a:rPr lang="en-US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6800" y="1782651"/>
            <a:ext cx="1828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EEG Recording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0" y="1782651"/>
            <a:ext cx="1828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Preprocessing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4600" y="2819400"/>
            <a:ext cx="1828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 Classification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27711" y="1796435"/>
            <a:ext cx="1828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MI/ no MI  classifier</a:t>
            </a:r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2895600" y="204935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11" idx="1"/>
          </p:cNvCxnSpPr>
          <p:nvPr/>
        </p:nvCxnSpPr>
        <p:spPr>
          <a:xfrm>
            <a:off x="5638802" y="2049355"/>
            <a:ext cx="688911" cy="13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10" idx="0"/>
          </p:cNvCxnSpPr>
          <p:nvPr/>
        </p:nvCxnSpPr>
        <p:spPr>
          <a:xfrm flipH="1">
            <a:off x="7239002" y="2329835"/>
            <a:ext cx="3111" cy="489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 rot="16200000">
            <a:off x="1335249" y="2630643"/>
            <a:ext cx="964037" cy="4802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219" y="71001"/>
            <a:ext cx="5760300" cy="90760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Arial"/>
                <a:cs typeface="Arial"/>
                <a:sym typeface="Arial"/>
              </a:rPr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11</a:t>
            </a:fld>
            <a:endParaRPr kumimoji="0"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6CC9DC-C521-B0BC-43DB-43AE870EC89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53954" y="967565"/>
            <a:ext cx="3649241" cy="5819434"/>
          </a:xfrm>
        </p:spPr>
      </p:pic>
    </p:spTree>
    <p:extLst>
      <p:ext uri="{BB962C8B-B14F-4D97-AF65-F5344CB8AC3E}">
        <p14:creationId xmlns:p14="http://schemas.microsoft.com/office/powerpoint/2010/main" val="410207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08" y="71001"/>
            <a:ext cx="5760300" cy="907600"/>
          </a:xfrm>
        </p:spPr>
        <p:txBody>
          <a:bodyPr/>
          <a:lstStyle/>
          <a:p>
            <a:pPr algn="just">
              <a:lnSpc>
                <a:spcPct val="110000"/>
              </a:lnSpc>
              <a:buClr>
                <a:srgbClr val="00B0F0"/>
              </a:buClr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59066" y="1561632"/>
            <a:ext cx="8183597" cy="336160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The dataset we have decided to use is the Data set 1 of BCI Competition IV.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Consists of two different motor imagery tasks,</a:t>
            </a:r>
          </a:p>
          <a:p>
            <a:pPr lvl="2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imagination of movement of the left hand (class 1), </a:t>
            </a:r>
          </a:p>
          <a:p>
            <a:pPr lvl="2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right hand (class2), 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There are 200 trials, each class with 100 trials.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IDFont+F1"/>
              </a:rPr>
              <a:t>continuous signals of 59 EEG channels.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IDFont+F1"/>
              </a:rPr>
              <a:t>Sampling rate 100hz</a:t>
            </a:r>
            <a:r>
              <a:rPr lang="en-US" sz="1900" dirty="0">
                <a:latin typeface="CIDFont+F1"/>
              </a:rPr>
              <a:t>	</a:t>
            </a:r>
            <a:endParaRPr lang="en-US" sz="1900" dirty="0"/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v"/>
            </a:pPr>
            <a:endParaRPr lang="en-US" dirty="0"/>
          </a:p>
          <a:p>
            <a:pPr marL="533387" lvl="1" indent="0">
              <a:lnSpc>
                <a:spcPct val="150000"/>
              </a:lnSpc>
              <a:buClr>
                <a:srgbClr val="00B0F0"/>
              </a:buClr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14C4-6482-28EF-61A8-C65757E9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80" y="71001"/>
            <a:ext cx="5760300" cy="907600"/>
          </a:xfrm>
        </p:spPr>
        <p:txBody>
          <a:bodyPr/>
          <a:lstStyle/>
          <a:p>
            <a:r>
              <a:rPr lang="en-US" dirty="0">
                <a:latin typeface="+mj-lt"/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4441-F245-5747-B04C-5E600C49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1" y="823242"/>
            <a:ext cx="8060924" cy="3361600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+mj-lt"/>
              </a:rPr>
              <a:t>Cues were displayed for a period of 4s during which the subject was instructed to perform the cued motor imagery task.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These periods were interleaved with 2s of blank screen and 2s with a fixation cross shown in the center of the screen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v"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v"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745049" lvl="1" indent="0">
              <a:lnSpc>
                <a:spcPct val="150000"/>
              </a:lnSpc>
              <a:buClr>
                <a:srgbClr val="00B0F0"/>
              </a:buClr>
              <a:buNone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745049" lvl="1" indent="0">
              <a:lnSpc>
                <a:spcPct val="150000"/>
              </a:lnSpc>
              <a:buClr>
                <a:srgbClr val="00B0F0"/>
              </a:buClr>
              <a:buNone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745049" lvl="1" indent="0">
              <a:lnSpc>
                <a:spcPct val="150000"/>
              </a:lnSpc>
              <a:buClr>
                <a:srgbClr val="00B0F0"/>
              </a:buClr>
              <a:buNone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745049" lvl="1" indent="0">
              <a:lnSpc>
                <a:spcPct val="150000"/>
              </a:lnSpc>
              <a:buClr>
                <a:srgbClr val="00B0F0"/>
              </a:buClr>
              <a:buNone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745049" lvl="1" indent="0">
              <a:lnSpc>
                <a:spcPct val="150000"/>
              </a:lnSpc>
              <a:buClr>
                <a:srgbClr val="00B0F0"/>
              </a:buClr>
              <a:buNone/>
            </a:pP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2FA7E-6391-A9AE-C719-6557BEB7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9DA1E3-229D-5252-FF6A-1DE2B145A3A1}"/>
              </a:ext>
            </a:extLst>
          </p:cNvPr>
          <p:cNvSpPr/>
          <p:nvPr/>
        </p:nvSpPr>
        <p:spPr>
          <a:xfrm>
            <a:off x="958789" y="4536489"/>
            <a:ext cx="6658252" cy="87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 task performed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2D5A9-D3C9-9793-7F1F-CB105BA07BF6}"/>
              </a:ext>
            </a:extLst>
          </p:cNvPr>
          <p:cNvSpPr/>
          <p:nvPr/>
        </p:nvSpPr>
        <p:spPr>
          <a:xfrm>
            <a:off x="958789" y="4536489"/>
            <a:ext cx="1455938" cy="8722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Fixation cross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E41736-4F50-D1F6-B4B4-662C63A709CE}"/>
              </a:ext>
            </a:extLst>
          </p:cNvPr>
          <p:cNvSpPr/>
          <p:nvPr/>
        </p:nvSpPr>
        <p:spPr>
          <a:xfrm>
            <a:off x="6276820" y="4536488"/>
            <a:ext cx="1455938" cy="8722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Blank Screen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F7549F-FCF3-5332-BEB4-7593D6415EF2}"/>
              </a:ext>
            </a:extLst>
          </p:cNvPr>
          <p:cNvSpPr txBox="1">
            <a:spLocks/>
          </p:cNvSpPr>
          <p:nvPr/>
        </p:nvSpPr>
        <p:spPr>
          <a:xfrm>
            <a:off x="1856741" y="3502129"/>
            <a:ext cx="57603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38099" algn="just">
              <a:lnSpc>
                <a:spcPct val="110000"/>
              </a:lnSpc>
              <a:buClr>
                <a:srgbClr val="00B0F0"/>
              </a:buClr>
            </a:pPr>
            <a:r>
              <a:rPr lang="en-US" sz="3200"/>
              <a:t>Timing scheme of the paradigm</a:t>
            </a:r>
            <a:endParaRPr lang="en-US" sz="3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50746D-30F3-4A18-D1BB-AD30099A23A8}"/>
              </a:ext>
            </a:extLst>
          </p:cNvPr>
          <p:cNvSpPr txBox="1">
            <a:spLocks/>
          </p:cNvSpPr>
          <p:nvPr/>
        </p:nvSpPr>
        <p:spPr>
          <a:xfrm>
            <a:off x="23964" y="4937083"/>
            <a:ext cx="7970532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745049" lvl="1">
              <a:lnSpc>
                <a:spcPct val="150000"/>
              </a:lnSpc>
              <a:buClr>
                <a:srgbClr val="00B0F0"/>
              </a:buClr>
              <a:buSzPts val="2000"/>
              <a:buFont typeface="Roboto Condensed"/>
              <a:buNone/>
              <a:defRPr/>
            </a:pPr>
            <a:r>
              <a:rPr lang="en-US" sz="1600" b="0">
                <a:solidFill>
                  <a:srgbClr val="000000"/>
                </a:solidFill>
                <a:latin typeface="Arial"/>
                <a:ea typeface="Roboto Condensed"/>
                <a:sym typeface="Roboto Condensed"/>
              </a:rPr>
              <a:t>0                       2                                                                  6                        8</a:t>
            </a:r>
            <a:endParaRPr lang="en-US" sz="1600" b="0" dirty="0">
              <a:solidFill>
                <a:srgbClr val="000000"/>
              </a:solidFill>
              <a:latin typeface="Arial"/>
              <a:ea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3353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788" y="219300"/>
            <a:ext cx="5760300" cy="90760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Feature Extraction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3758" y="1446222"/>
            <a:ext cx="8210229" cy="3361600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Common spatial pattern (CSP) </a:t>
            </a:r>
          </a:p>
          <a:p>
            <a:pPr lvl="1" algn="just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CSP  is a mathematical procedure used in signal processing for separating a multivariate signal into subcomponents which have maximum differences in variance.</a:t>
            </a:r>
          </a:p>
          <a:p>
            <a:pPr lvl="1" algn="just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Recently there has been a method developed to implement CSP for Multiclass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7382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56543" y="71001"/>
            <a:ext cx="5760300" cy="90760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83355" y="1366323"/>
            <a:ext cx="8316761" cy="3361600"/>
          </a:xfrm>
        </p:spPr>
        <p:txBody>
          <a:bodyPr/>
          <a:lstStyle/>
          <a:p>
            <a:pPr algn="just">
              <a:buClr>
                <a:srgbClr val="00B0F0"/>
              </a:buCl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SVM(Support Vector Machine)</a:t>
            </a:r>
          </a:p>
          <a:p>
            <a:pPr marL="38099" indent="0" algn="just">
              <a:buClr>
                <a:srgbClr val="00B0F0"/>
              </a:buClr>
              <a:buNone/>
            </a:pPr>
            <a:endParaRPr lang="en-US" sz="900" dirty="0">
              <a:solidFill>
                <a:schemeClr val="tx1"/>
              </a:solidFill>
            </a:endParaRPr>
          </a:p>
          <a:p>
            <a:pPr lvl="1" algn="just">
              <a:buClr>
                <a:srgbClr val="00B0F0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create the best line or decision boundary that can segregate n-dimensional space into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15</a:t>
            </a:fld>
            <a:endParaRPr kumimoji="0" lang="en-US"/>
          </a:p>
        </p:txBody>
      </p:sp>
      <p:pic>
        <p:nvPicPr>
          <p:cNvPr id="2052" name="Picture 4" descr="Multiclass Classification Using SVM| SVM For Multiclass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24" y="3220550"/>
            <a:ext cx="40100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30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522" y="71001"/>
            <a:ext cx="5760300" cy="90760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Result Representation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21211" y="1323100"/>
            <a:ext cx="5760300" cy="3361600"/>
          </a:xfrm>
        </p:spPr>
        <p:txBody>
          <a:bodyPr/>
          <a:lstStyle/>
          <a:p>
            <a:pPr algn="just">
              <a:buClr>
                <a:srgbClr val="00B0F0"/>
              </a:buCl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Accuracy: </a:t>
            </a:r>
          </a:p>
          <a:p>
            <a:pPr lvl="1" algn="just"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</a:rPr>
              <a:t>Percentage of correct prediction</a:t>
            </a:r>
          </a:p>
          <a:p>
            <a:pPr algn="just">
              <a:buClr>
                <a:srgbClr val="00B0F0"/>
              </a:buClr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38099" indent="0" algn="just">
              <a:buClr>
                <a:srgbClr val="00B0F0"/>
              </a:buClr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38099" indent="0" algn="just">
              <a:buClr>
                <a:srgbClr val="00B0F0"/>
              </a:buClr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38099" indent="0" algn="just">
              <a:buClr>
                <a:srgbClr val="00B0F0"/>
              </a:buClr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algn="just">
              <a:buClr>
                <a:srgbClr val="00B0F0"/>
              </a:buCl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Kappa Score</a:t>
            </a:r>
          </a:p>
          <a:p>
            <a:pPr lvl="1" algn="just"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</a:rPr>
              <a:t>Account the possibility of the agreement occurring by chance</a:t>
            </a:r>
            <a:r>
              <a:rPr lang="en-US" sz="2200" dirty="0"/>
              <a:t>.</a:t>
            </a:r>
          </a:p>
          <a:p>
            <a:pPr marL="38099" indent="0" algn="just">
              <a:buClr>
                <a:srgbClr val="00B0F0"/>
              </a:buClr>
              <a:buNone/>
            </a:pPr>
            <a:endParaRPr lang="en-US" dirty="0"/>
          </a:p>
          <a:p>
            <a:pPr lvl="1" algn="just">
              <a:buClr>
                <a:srgbClr val="00B0F0"/>
              </a:buCl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16</a:t>
            </a:fld>
            <a:endParaRPr kumimoji="0"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33803"/>
            <a:ext cx="5584984" cy="754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11" y="4958179"/>
            <a:ext cx="7181272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57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87D0-2FFB-EE8B-A90F-103BC5F4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543" y="156928"/>
            <a:ext cx="5760300" cy="907600"/>
          </a:xfrm>
        </p:spPr>
        <p:txBody>
          <a:bodyPr/>
          <a:lstStyle/>
          <a:p>
            <a:r>
              <a:rPr lang="en-US" dirty="0"/>
              <a:t>Results(MI/NO MI Classifier)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E9256-6833-05A6-94F1-3244F4685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8E757-93BD-B6A9-245A-4C11C27026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3269669-7ACD-43C0-B8D3-92008B8E6BB1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1D7E1-13A6-28A1-6A5B-67CCC59F9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43" y="1216331"/>
            <a:ext cx="5892063" cy="53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78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87D0-2FFB-EE8B-A90F-103BC5F4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543" y="156928"/>
            <a:ext cx="5760300" cy="907600"/>
          </a:xfrm>
        </p:spPr>
        <p:txBody>
          <a:bodyPr/>
          <a:lstStyle/>
          <a:p>
            <a:r>
              <a:rPr lang="en-US" dirty="0"/>
              <a:t>Results(MI Classifier)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E9256-6833-05A6-94F1-3244F4685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8E757-93BD-B6A9-245A-4C11C27026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3269669-7ACD-43C0-B8D3-92008B8E6BB1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42687-8926-E7CC-D84D-BD2C20921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72" y="1216330"/>
            <a:ext cx="5955555" cy="53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2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911" y="582391"/>
            <a:ext cx="5760300" cy="9076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Application Interface</a:t>
            </a:r>
            <a:br>
              <a:rPr lang="en-US" sz="3200" dirty="0">
                <a:solidFill>
                  <a:srgbClr val="0070C0"/>
                </a:solidFill>
              </a:rPr>
            </a:br>
            <a:br>
              <a:rPr lang="en-US" sz="2500" dirty="0">
                <a:solidFill>
                  <a:srgbClr val="0070C0"/>
                </a:solidFill>
              </a:rPr>
            </a:br>
            <a:r>
              <a:rPr lang="en-US" sz="2500" dirty="0"/>
              <a:t>Opening Interface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19</a:t>
            </a:fld>
            <a:endParaRPr kumimoji="0"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76106-6906-8A88-1CA2-264627E38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84" y="1489991"/>
            <a:ext cx="4499341" cy="52688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365435"/>
            <a:ext cx="3675300" cy="4967700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solidFill>
                  <a:srgbClr val="0070C0"/>
                </a:solidFill>
              </a:rPr>
              <a:t>Submitted By:</a:t>
            </a:r>
            <a:endParaRPr lang="en-US" dirty="0"/>
          </a:p>
          <a:p>
            <a:pPr>
              <a:buNone/>
            </a:pPr>
            <a:r>
              <a:rPr lang="en-US" dirty="0" err="1"/>
              <a:t>Fahim</a:t>
            </a:r>
            <a:r>
              <a:rPr lang="en-US" dirty="0"/>
              <a:t> Abdullah</a:t>
            </a:r>
          </a:p>
          <a:p>
            <a:pPr>
              <a:buNone/>
            </a:pPr>
            <a:r>
              <a:rPr lang="en-US" dirty="0"/>
              <a:t>Roll:161020221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1" y="1365435"/>
            <a:ext cx="3675300" cy="4967700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solidFill>
                  <a:srgbClr val="0070C0"/>
                </a:solidFill>
              </a:rPr>
              <a:t>Supervised By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  <a:p>
            <a:pPr>
              <a:buNone/>
            </a:pPr>
            <a:r>
              <a:rPr lang="en-US" dirty="0"/>
              <a:t>Dr. Md. </a:t>
            </a:r>
            <a:r>
              <a:rPr lang="en-US" dirty="0" err="1"/>
              <a:t>Sujan</a:t>
            </a:r>
            <a:r>
              <a:rPr lang="en-US" dirty="0"/>
              <a:t> Ali</a:t>
            </a:r>
          </a:p>
          <a:p>
            <a:pPr>
              <a:buNone/>
            </a:pPr>
            <a:r>
              <a:rPr lang="en-US" dirty="0"/>
              <a:t>Professor,</a:t>
            </a:r>
          </a:p>
          <a:p>
            <a:pPr>
              <a:buNone/>
            </a:pPr>
            <a:r>
              <a:rPr lang="en-US" dirty="0"/>
              <a:t>Dept. Of CSE,</a:t>
            </a:r>
          </a:p>
          <a:p>
            <a:pPr>
              <a:buNone/>
            </a:pPr>
            <a:r>
              <a:rPr lang="en-US" dirty="0"/>
              <a:t>JKKNIU.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911" y="582391"/>
            <a:ext cx="5760300" cy="9076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Application Interface</a:t>
            </a:r>
            <a:br>
              <a:rPr lang="en-US" sz="3200" dirty="0">
                <a:solidFill>
                  <a:srgbClr val="0070C0"/>
                </a:solidFill>
              </a:rPr>
            </a:br>
            <a:br>
              <a:rPr lang="en-US" sz="2500" dirty="0">
                <a:solidFill>
                  <a:srgbClr val="0070C0"/>
                </a:solidFill>
              </a:rPr>
            </a:br>
            <a:r>
              <a:rPr lang="en-US" sz="2500" dirty="0"/>
              <a:t>Dataset selecting Interface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20</a:t>
            </a:fld>
            <a:endParaRPr kumimoji="0"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B18D5-1017-DC61-B481-A248080C4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94" y="1731146"/>
            <a:ext cx="5543411" cy="512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40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56543" y="102833"/>
            <a:ext cx="5760300" cy="90760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Waving left hand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21</a:t>
            </a:fld>
            <a:endParaRPr kumimoji="0"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70F79D-7BAC-1517-4664-D4DDFD264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02" y="1010433"/>
            <a:ext cx="5303325" cy="584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14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03278" y="134120"/>
            <a:ext cx="5760300" cy="90760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Waving right hand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22</a:t>
            </a:fld>
            <a:endParaRPr kumimoji="0"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DCD8C4-E6C7-1C7F-C64A-EC493BECD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84" y="1049690"/>
            <a:ext cx="5197862" cy="580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29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905" y="130887"/>
            <a:ext cx="5760300" cy="90760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31424" y="1333500"/>
            <a:ext cx="6740975" cy="4397600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en-US" dirty="0"/>
              <a:t>recognition of individual trails to control prosthetics or other devices.</a:t>
            </a:r>
          </a:p>
          <a:p>
            <a:pPr>
              <a:buClr>
                <a:srgbClr val="00B0F0"/>
              </a:buClr>
            </a:pPr>
            <a:endParaRPr lang="en-US" dirty="0"/>
          </a:p>
          <a:p>
            <a:pPr>
              <a:buClr>
                <a:srgbClr val="00B0F0"/>
              </a:buClr>
            </a:pPr>
            <a:r>
              <a:rPr lang="en-US" dirty="0"/>
              <a:t>improve the accuracy of the classifiers</a:t>
            </a:r>
          </a:p>
          <a:p>
            <a:pPr>
              <a:buClr>
                <a:srgbClr val="00B0F0"/>
              </a:buClr>
            </a:pPr>
            <a:endParaRPr lang="en-US" dirty="0"/>
          </a:p>
          <a:p>
            <a:pPr>
              <a:buClr>
                <a:srgbClr val="00B0F0"/>
              </a:buClr>
            </a:pPr>
            <a:r>
              <a:rPr lang="en-US" dirty="0"/>
              <a:t>studying more experiment paradigms, processing and classification algorithms.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23</a:t>
            </a:fld>
            <a:endParaRPr kumimoji="0"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590803"/>
            <a:ext cx="4191000" cy="925695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Any Questions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7830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734" y="1243051"/>
            <a:ext cx="6960870" cy="3520440"/>
          </a:xfrm>
        </p:spPr>
        <p:txBody>
          <a:bodyPr/>
          <a:lstStyle/>
          <a:p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Thank 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0604" y="6137668"/>
            <a:ext cx="891224" cy="720332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25</a:t>
            </a:fld>
            <a:endParaRPr kumimoji="0"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293" y="71001"/>
            <a:ext cx="5760300" cy="907600"/>
          </a:xfrm>
        </p:spPr>
        <p:txBody>
          <a:bodyPr/>
          <a:lstStyle/>
          <a:p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31425" y="1429305"/>
            <a:ext cx="5928668" cy="5202314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en-US" sz="2400" dirty="0">
                <a:solidFill>
                  <a:schemeClr val="tx1"/>
                </a:solidFill>
              </a:rPr>
              <a:t>What is Motor Imagery</a:t>
            </a:r>
          </a:p>
          <a:p>
            <a:pPr>
              <a:buClr>
                <a:srgbClr val="00B0F0"/>
              </a:buClr>
            </a:pPr>
            <a:r>
              <a:rPr lang="en-US" sz="2400" dirty="0">
                <a:solidFill>
                  <a:schemeClr val="tx1"/>
                </a:solidFill>
              </a:rPr>
              <a:t>What we are trying to do</a:t>
            </a:r>
          </a:p>
          <a:p>
            <a:pPr>
              <a:buClr>
                <a:srgbClr val="00B0F0"/>
              </a:buClr>
            </a:pPr>
            <a:r>
              <a:rPr lang="en-US" sz="2400" dirty="0">
                <a:solidFill>
                  <a:schemeClr val="tx1"/>
                </a:solidFill>
              </a:rPr>
              <a:t>Where the problem lies</a:t>
            </a:r>
          </a:p>
          <a:p>
            <a:pPr>
              <a:buClr>
                <a:srgbClr val="00B0F0"/>
              </a:buClr>
            </a:pPr>
            <a:r>
              <a:rPr lang="en-US" sz="2400" dirty="0">
                <a:solidFill>
                  <a:schemeClr val="tx1"/>
                </a:solidFill>
              </a:rPr>
              <a:t>Objectives &amp; Application</a:t>
            </a:r>
          </a:p>
          <a:p>
            <a:pPr>
              <a:buClr>
                <a:srgbClr val="00B0F0"/>
              </a:buClr>
            </a:pPr>
            <a:r>
              <a:rPr lang="en-US" sz="2400" dirty="0">
                <a:solidFill>
                  <a:schemeClr val="tx1"/>
                </a:solidFill>
              </a:rPr>
              <a:t>Used Technology</a:t>
            </a:r>
          </a:p>
          <a:p>
            <a:pPr>
              <a:buClr>
                <a:srgbClr val="00B0F0"/>
              </a:buClr>
            </a:pPr>
            <a:r>
              <a:rPr lang="en-US" sz="2400" dirty="0">
                <a:solidFill>
                  <a:schemeClr val="tx1"/>
                </a:solidFill>
              </a:rPr>
              <a:t>Methodology</a:t>
            </a:r>
          </a:p>
          <a:p>
            <a:pPr>
              <a:buClr>
                <a:srgbClr val="00B0F0"/>
              </a:buClr>
            </a:pPr>
            <a:r>
              <a:rPr lang="en-US" sz="2400" dirty="0">
                <a:solidFill>
                  <a:schemeClr val="tx1"/>
                </a:solidFill>
              </a:rPr>
              <a:t>Dataset &amp; Classifiers</a:t>
            </a:r>
          </a:p>
          <a:p>
            <a:pPr>
              <a:buClr>
                <a:srgbClr val="00B0F0"/>
              </a:buClr>
            </a:pPr>
            <a:r>
              <a:rPr lang="en-US" sz="2400" dirty="0">
                <a:solidFill>
                  <a:schemeClr val="tx1"/>
                </a:solidFill>
              </a:rPr>
              <a:t>Interface</a:t>
            </a:r>
          </a:p>
          <a:p>
            <a:pPr>
              <a:buClr>
                <a:srgbClr val="00B0F0"/>
              </a:buClr>
            </a:pPr>
            <a:r>
              <a:rPr lang="en-US" sz="2400" dirty="0">
                <a:solidFill>
                  <a:schemeClr val="tx1"/>
                </a:solidFill>
              </a:rPr>
              <a:t>Future works &amp; Conclusion </a:t>
            </a:r>
          </a:p>
          <a:p>
            <a:pPr>
              <a:buClr>
                <a:srgbClr val="00B0F0"/>
              </a:buClr>
            </a:pPr>
            <a:endParaRPr lang="en-US" dirty="0"/>
          </a:p>
          <a:p>
            <a:pPr>
              <a:buClr>
                <a:srgbClr val="00B0F0"/>
              </a:buClr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688" y="71001"/>
            <a:ext cx="5760300" cy="90760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What is Motor Imagery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59068" y="1428467"/>
            <a:ext cx="5760300" cy="3361600"/>
          </a:xfrm>
        </p:spPr>
        <p:txBody>
          <a:bodyPr/>
          <a:lstStyle/>
          <a:p>
            <a:pPr algn="just">
              <a:buClr>
                <a:srgbClr val="00B0F0"/>
              </a:buClr>
            </a:pPr>
            <a:r>
              <a:rPr lang="en-US" sz="2600" dirty="0">
                <a:solidFill>
                  <a:schemeClr val="tx1"/>
                </a:solidFill>
              </a:rPr>
              <a:t>Motor imagery (MI) refers to the mental simulation of body movements.</a:t>
            </a:r>
          </a:p>
          <a:p>
            <a:pPr algn="just">
              <a:buClr>
                <a:srgbClr val="00B0F0"/>
              </a:buClr>
            </a:pPr>
            <a:endParaRPr lang="en-US" sz="2600" dirty="0">
              <a:solidFill>
                <a:schemeClr val="tx1"/>
              </a:solidFill>
            </a:endParaRPr>
          </a:p>
          <a:p>
            <a:pPr algn="just">
              <a:buClr>
                <a:srgbClr val="00B0F0"/>
              </a:buClr>
            </a:pPr>
            <a:r>
              <a:rPr lang="en-US" sz="2600" dirty="0">
                <a:solidFill>
                  <a:schemeClr val="tx1"/>
                </a:solidFill>
              </a:rPr>
              <a:t>With motor imagery subject thinks about doing a task without actually doing it.</a:t>
            </a:r>
          </a:p>
          <a:p>
            <a:pPr algn="just">
              <a:buClr>
                <a:srgbClr val="00B0F0"/>
              </a:buClr>
            </a:pPr>
            <a:endParaRPr lang="en-US" sz="2600" dirty="0">
              <a:solidFill>
                <a:schemeClr val="tx1"/>
              </a:solidFill>
            </a:endParaRPr>
          </a:p>
          <a:p>
            <a:pPr algn="just">
              <a:buClr>
                <a:srgbClr val="00B0F0"/>
              </a:buClr>
            </a:pPr>
            <a:r>
              <a:rPr lang="en-US" sz="2600" dirty="0">
                <a:solidFill>
                  <a:schemeClr val="tx1"/>
                </a:solidFill>
              </a:rPr>
              <a:t>Motor Imagery data is collected from the surface of the brain or from the scalp using Electroencephalography (EEG).</a:t>
            </a:r>
          </a:p>
          <a:p>
            <a:pPr algn="just">
              <a:buClr>
                <a:srgbClr val="00B0F0"/>
              </a:buClr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5817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990B-D816-73A5-4914-044600D9A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424" y="1207363"/>
            <a:ext cx="7154173" cy="45237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motor imagery (MI)-based brain-computer interface (BCI) is an intuitive interface that provides control over computer applications directly from brain activity.</a:t>
            </a:r>
          </a:p>
          <a:p>
            <a:r>
              <a:rPr lang="en-US" dirty="0"/>
              <a:t>When Computer takes its command directly from the brain of the user.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69D3-2AC5-D960-779D-4C262ABD1B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3269669-7ACD-43C0-B8D3-92008B8E6BB1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BE7C99-A023-9CEF-D284-54196377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560" y="-71022"/>
            <a:ext cx="5761038" cy="9080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Motor Imagery based BCI</a:t>
            </a:r>
          </a:p>
        </p:txBody>
      </p:sp>
      <p:pic>
        <p:nvPicPr>
          <p:cNvPr id="8" name="Picture 2" descr="Pager the monkey in YouTube video">
            <a:extLst>
              <a:ext uri="{FF2B5EF4-FFF2-40B4-BE49-F238E27FC236}">
                <a16:creationId xmlns:a16="http://schemas.microsoft.com/office/drawing/2014/main" id="{5C1CBA72-EE31-7FC4-ABB0-1AAC4A956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010" y="3950957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91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889" y="71001"/>
            <a:ext cx="5760300" cy="90760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What we are trying to do.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41620" y="1748200"/>
            <a:ext cx="8724827" cy="33616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algn="just">
              <a:buNone/>
            </a:pPr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sz="2600" dirty="0">
                <a:solidFill>
                  <a:schemeClr val="tx1"/>
                </a:solidFill>
              </a:rPr>
              <a:t>To develop a desktop application which tries to classify continuous EEG signal of various Motor imagery tasks and non motor imagery state</a:t>
            </a:r>
            <a:r>
              <a:rPr lang="en-US" sz="2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831" y="71001"/>
            <a:ext cx="5760300" cy="90760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Where The problem Lies?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36620" y="1668164"/>
            <a:ext cx="7952777" cy="3361600"/>
          </a:xfrm>
        </p:spPr>
        <p:txBody>
          <a:bodyPr/>
          <a:lstStyle/>
          <a:p>
            <a:pPr algn="just">
              <a:buClr>
                <a:srgbClr val="00B0F0"/>
              </a:buClr>
            </a:pPr>
            <a:r>
              <a:rPr lang="en-US" sz="2600" dirty="0">
                <a:solidFill>
                  <a:schemeClr val="tx1"/>
                </a:solidFill>
              </a:rPr>
              <a:t>The brain signals are noisy. </a:t>
            </a:r>
          </a:p>
          <a:p>
            <a:pPr algn="just">
              <a:buClr>
                <a:srgbClr val="00B0F0"/>
              </a:buClr>
            </a:pPr>
            <a:endParaRPr lang="en-US" sz="2600" dirty="0">
              <a:solidFill>
                <a:schemeClr val="tx1"/>
              </a:solidFill>
            </a:endParaRPr>
          </a:p>
          <a:p>
            <a:pPr algn="just">
              <a:buClr>
                <a:srgbClr val="00B0F0"/>
              </a:buClr>
            </a:pPr>
            <a:r>
              <a:rPr lang="en-US" sz="2600" dirty="0">
                <a:solidFill>
                  <a:schemeClr val="tx1"/>
                </a:solidFill>
              </a:rPr>
              <a:t>The variation of signal in different tasks is often very small and hard to classify.</a:t>
            </a:r>
          </a:p>
          <a:p>
            <a:pPr marL="38099" indent="0" algn="just">
              <a:buClr>
                <a:srgbClr val="00B0F0"/>
              </a:buClr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algn="just">
              <a:buClr>
                <a:srgbClr val="00B0F0"/>
              </a:buClr>
            </a:pPr>
            <a:r>
              <a:rPr lang="en-US" sz="2600" dirty="0">
                <a:solidFill>
                  <a:schemeClr val="tx1"/>
                </a:solidFill>
              </a:rPr>
              <a:t>Collecting the EEG data  can be a challenging task.</a:t>
            </a:r>
          </a:p>
          <a:p>
            <a:pPr algn="just">
              <a:buClr>
                <a:srgbClr val="00B0F0"/>
              </a:buClr>
            </a:pPr>
            <a:endParaRPr lang="en-US" sz="2600" dirty="0">
              <a:solidFill>
                <a:schemeClr val="tx1"/>
              </a:solidFill>
            </a:endParaRPr>
          </a:p>
          <a:p>
            <a:pPr algn="just">
              <a:buClr>
                <a:srgbClr val="00B0F0"/>
              </a:buClr>
            </a:pPr>
            <a:r>
              <a:rPr lang="en-US" sz="2600" dirty="0">
                <a:solidFill>
                  <a:schemeClr val="tx1"/>
                </a:solidFill>
              </a:rPr>
              <a:t>Processing real time continuous data</a:t>
            </a:r>
          </a:p>
          <a:p>
            <a:pPr algn="just">
              <a:buClr>
                <a:srgbClr val="00B0F0"/>
              </a:buClr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543" y="262401"/>
            <a:ext cx="5760300" cy="90760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8147" y="1463977"/>
            <a:ext cx="8805033" cy="317016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00B0F0"/>
              </a:buClr>
            </a:pPr>
            <a:r>
              <a:rPr lang="en-US" sz="2600" dirty="0">
                <a:solidFill>
                  <a:schemeClr val="tx1"/>
                </a:solidFill>
              </a:rPr>
              <a:t>Find the most suitable algorithms for motor imagery classification.</a:t>
            </a:r>
            <a:endParaRPr lang="en-US" sz="1200" dirty="0">
              <a:solidFill>
                <a:schemeClr val="tx1"/>
              </a:solidFill>
            </a:endParaRPr>
          </a:p>
          <a:p>
            <a:pPr algn="just">
              <a:buClr>
                <a:srgbClr val="00B0F0"/>
              </a:buClr>
            </a:pPr>
            <a:r>
              <a:rPr lang="en-US" sz="2600" dirty="0">
                <a:solidFill>
                  <a:schemeClr val="tx1"/>
                </a:solidFill>
              </a:rPr>
              <a:t>Apply machine learning models in the application.</a:t>
            </a:r>
          </a:p>
          <a:p>
            <a:pPr algn="just">
              <a:lnSpc>
                <a:spcPct val="150000"/>
              </a:lnSpc>
              <a:buClr>
                <a:srgbClr val="00B0F0"/>
              </a:buClr>
            </a:pPr>
            <a:r>
              <a:rPr lang="en-US" sz="2600" dirty="0">
                <a:solidFill>
                  <a:schemeClr val="tx1"/>
                </a:solidFill>
              </a:rPr>
              <a:t>Test application with available data.</a:t>
            </a:r>
          </a:p>
          <a:p>
            <a:pPr algn="just">
              <a:buClr>
                <a:srgbClr val="00B0F0"/>
              </a:buClr>
            </a:pPr>
            <a:r>
              <a:rPr lang="en-US" sz="2600" dirty="0">
                <a:solidFill>
                  <a:schemeClr val="tx1"/>
                </a:solidFill>
              </a:rPr>
              <a:t>Result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299" y="71001"/>
            <a:ext cx="5760300" cy="90760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58562" y="1402672"/>
            <a:ext cx="6780925" cy="463914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sz="2400" dirty="0">
                <a:solidFill>
                  <a:schemeClr val="tx1"/>
                </a:solidFill>
              </a:rPr>
              <a:t>Brain computer interface(BCI)</a:t>
            </a: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sz="2400" dirty="0">
                <a:solidFill>
                  <a:schemeClr val="tx1"/>
                </a:solidFill>
              </a:rPr>
              <a:t>Better prosthetic control for  disabled persons.</a:t>
            </a: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sz="2400" dirty="0">
                <a:solidFill>
                  <a:schemeClr val="tx1"/>
                </a:solidFill>
              </a:rPr>
              <a:t>Research purposes.</a:t>
            </a:r>
          </a:p>
          <a:p>
            <a:pPr marL="38099" indent="0">
              <a:lnSpc>
                <a:spcPct val="150000"/>
              </a:lnSpc>
              <a:buClr>
                <a:srgbClr val="00B0F0"/>
              </a:buCl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609</Words>
  <Application>Microsoft Office PowerPoint</Application>
  <PresentationFormat>On-screen Show (4:3)</PresentationFormat>
  <Paragraphs>139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CIDFont+F1</vt:lpstr>
      <vt:lpstr>Oswald</vt:lpstr>
      <vt:lpstr>Roboto Condensed</vt:lpstr>
      <vt:lpstr>Roboto Slab</vt:lpstr>
      <vt:lpstr>Source Sans Pro</vt:lpstr>
      <vt:lpstr>Wingdings</vt:lpstr>
      <vt:lpstr>Wolsey template</vt:lpstr>
      <vt:lpstr>Real-time EEG Classification for Motor imagery based BCI Applications</vt:lpstr>
      <vt:lpstr>PowerPoint Presentation</vt:lpstr>
      <vt:lpstr> Overview</vt:lpstr>
      <vt:lpstr>What is Motor Imagery ?</vt:lpstr>
      <vt:lpstr>Motor Imagery based BCI</vt:lpstr>
      <vt:lpstr>What we are trying to do.</vt:lpstr>
      <vt:lpstr>Where The problem Lies?</vt:lpstr>
      <vt:lpstr>Objectives </vt:lpstr>
      <vt:lpstr>Application</vt:lpstr>
      <vt:lpstr>PowerPoint Presentation</vt:lpstr>
      <vt:lpstr>Methodology</vt:lpstr>
      <vt:lpstr>Dataset</vt:lpstr>
      <vt:lpstr>Data Description</vt:lpstr>
      <vt:lpstr>Feature Extraction</vt:lpstr>
      <vt:lpstr>Classifiers</vt:lpstr>
      <vt:lpstr>Result Representation </vt:lpstr>
      <vt:lpstr>Results(MI/NO MI Classifier)</vt:lpstr>
      <vt:lpstr>Results(MI Classifier)</vt:lpstr>
      <vt:lpstr>Application Interface  Opening Interface </vt:lpstr>
      <vt:lpstr>Application Interface  Dataset selecting Interface </vt:lpstr>
      <vt:lpstr>Waving left hand</vt:lpstr>
      <vt:lpstr>Waving right hand </vt:lpstr>
      <vt:lpstr>Future works</vt:lpstr>
      <vt:lpstr>Any Questions ?</vt:lpstr>
      <vt:lpstr>      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EEG Classication for Motor imagery based BCI Applications</dc:title>
  <dc:creator>user</dc:creator>
  <cp:lastModifiedBy>user</cp:lastModifiedBy>
  <cp:revision>21</cp:revision>
  <dcterms:created xsi:type="dcterms:W3CDTF">2022-10-16T07:49:05Z</dcterms:created>
  <dcterms:modified xsi:type="dcterms:W3CDTF">2023-05-20T17:44:37Z</dcterms:modified>
</cp:coreProperties>
</file>