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698b0543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698b0543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676c26fb78cb77d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76c26fb78cb77d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698b0543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a698b0543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698b0543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698b0543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698b0543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698b0543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698b0543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a698b0543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698b0543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698b0543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698b0543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698b0543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698b0543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698b0543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3d1605a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3d1605a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698b0543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a698b0543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698b0543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698b0543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i.org/10.48550/ARXIV.1809.00339" TargetMode="External"/><Relationship Id="rId4" Type="http://schemas.openxmlformats.org/officeDocument/2006/relationships/hyperlink" Target="https://doi.org/10.48550/ARXIV.2110.12442" TargetMode="External"/><Relationship Id="rId5" Type="http://schemas.openxmlformats.org/officeDocument/2006/relationships/hyperlink" Target="https://doi.org/10.48550/ARXIV.2102.071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1303800" y="598575"/>
            <a:ext cx="73443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
            </a:r>
            <a:r>
              <a:rPr lang="en"/>
              <a:t>enerating captions from images in Bengali through an encoder-decoder network using a CNN-RNN/LSTM model</a:t>
            </a:r>
            <a:endParaRPr/>
          </a:p>
        </p:txBody>
      </p:sp>
      <p:sp>
        <p:nvSpPr>
          <p:cNvPr id="278" name="Google Shape;278;p13"/>
          <p:cNvSpPr txBox="1"/>
          <p:nvPr>
            <p:ph idx="1" type="body"/>
          </p:nvPr>
        </p:nvSpPr>
        <p:spPr>
          <a:xfrm>
            <a:off x="1204625" y="26701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Fahim Faisal Rafi 19201081</a:t>
            </a:r>
            <a:endParaRPr/>
          </a:p>
          <a:p>
            <a:pPr indent="0" lvl="0" marL="0" rtl="0" algn="l">
              <a:spcBef>
                <a:spcPts val="1200"/>
              </a:spcBef>
              <a:spcAft>
                <a:spcPts val="0"/>
              </a:spcAft>
              <a:buNone/>
            </a:pPr>
            <a:r>
              <a:rPr lang="en"/>
              <a:t>Reak Roy 22301776</a:t>
            </a:r>
            <a:endParaRPr/>
          </a:p>
          <a:p>
            <a:pPr indent="0" lvl="0" marL="0" rtl="0" algn="l">
              <a:spcBef>
                <a:spcPts val="1200"/>
              </a:spcBef>
              <a:spcAft>
                <a:spcPts val="1200"/>
              </a:spcAft>
              <a:buNone/>
            </a:pPr>
            <a:r>
              <a:rPr lang="en"/>
              <a:t>Md. Fahim Haque 20101014</a:t>
            </a:r>
            <a:endParaRPr/>
          </a:p>
        </p:txBody>
      </p:sp>
      <p:sp>
        <p:nvSpPr>
          <p:cNvPr id="279" name="Google Shape;279;p13"/>
          <p:cNvSpPr txBox="1"/>
          <p:nvPr/>
        </p:nvSpPr>
        <p:spPr>
          <a:xfrm>
            <a:off x="458150" y="4614500"/>
            <a:ext cx="425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1</a:t>
            </a:r>
            <a:endParaRPr sz="13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Improvement</a:t>
            </a:r>
            <a:endParaRPr/>
          </a:p>
        </p:txBody>
      </p:sp>
      <p:sp>
        <p:nvSpPr>
          <p:cNvPr id="353" name="Google Shape;353;p22"/>
          <p:cNvSpPr txBox="1"/>
          <p:nvPr>
            <p:ph idx="1" type="body"/>
          </p:nvPr>
        </p:nvSpPr>
        <p:spPr>
          <a:xfrm>
            <a:off x="1303803" y="1883757"/>
            <a:ext cx="7030500" cy="2541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Arial"/>
              <a:buAutoNum type="arabicPeriod"/>
            </a:pPr>
            <a:r>
              <a:rPr lang="en" sz="1600">
                <a:latin typeface="Arial"/>
                <a:ea typeface="Arial"/>
                <a:cs typeface="Arial"/>
                <a:sym typeface="Arial"/>
              </a:rPr>
              <a:t>Focus on speed and accuracy for a better model</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AutoNum type="arabicPeriod"/>
            </a:pPr>
            <a:r>
              <a:rPr lang="en" sz="1600">
                <a:latin typeface="Arial"/>
                <a:ea typeface="Arial"/>
                <a:cs typeface="Arial"/>
                <a:sym typeface="Arial"/>
              </a:rPr>
              <a:t>Explore new models or fine-tune existing ones for precision and efficiency</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AutoNum type="arabicPeriod"/>
            </a:pPr>
            <a:r>
              <a:rPr lang="en" sz="1600">
                <a:latin typeface="Arial"/>
                <a:ea typeface="Arial"/>
                <a:cs typeface="Arial"/>
                <a:sym typeface="Arial"/>
              </a:rPr>
              <a:t>Increasing training set size for improved recognition strength</a:t>
            </a:r>
            <a:endParaRPr sz="1600">
              <a:latin typeface="Arial"/>
              <a:ea typeface="Arial"/>
              <a:cs typeface="Arial"/>
              <a:sym typeface="Arial"/>
            </a:endParaRPr>
          </a:p>
        </p:txBody>
      </p:sp>
      <p:sp>
        <p:nvSpPr>
          <p:cNvPr id="354" name="Google Shape;354;p22"/>
          <p:cNvSpPr txBox="1"/>
          <p:nvPr/>
        </p:nvSpPr>
        <p:spPr>
          <a:xfrm>
            <a:off x="642350" y="4387800"/>
            <a:ext cx="8161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55" name="Google Shape;355;p22"/>
          <p:cNvSpPr txBox="1"/>
          <p:nvPr/>
        </p:nvSpPr>
        <p:spPr>
          <a:xfrm>
            <a:off x="458150" y="4614500"/>
            <a:ext cx="425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10</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61" name="Google Shape;361;p23"/>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Our model displays a remarkable ability to interpret visual material and generate contextually appropriate captions in Bengali. The effective collaboration of these models enables the development of coherent and contextually suitable captions, showcasing an admirable fusion of picture recognition and natural language processing.</a:t>
            </a:r>
            <a:endParaRPr sz="1600"/>
          </a:p>
          <a:p>
            <a:pPr indent="0" lvl="0" marL="0" rtl="0" algn="l">
              <a:lnSpc>
                <a:spcPct val="100000"/>
              </a:lnSpc>
              <a:spcBef>
                <a:spcPts val="1200"/>
              </a:spcBef>
              <a:spcAft>
                <a:spcPts val="1200"/>
              </a:spcAft>
              <a:buNone/>
            </a:pPr>
            <a:r>
              <a:t/>
            </a:r>
            <a:endParaRPr sz="1600"/>
          </a:p>
        </p:txBody>
      </p:sp>
      <p:sp>
        <p:nvSpPr>
          <p:cNvPr id="362" name="Google Shape;362;p23"/>
          <p:cNvSpPr txBox="1"/>
          <p:nvPr/>
        </p:nvSpPr>
        <p:spPr>
          <a:xfrm>
            <a:off x="486475" y="4486975"/>
            <a:ext cx="5385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11</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68" name="Google Shape;368;p24"/>
          <p:cNvSpPr txBox="1"/>
          <p:nvPr>
            <p:ph idx="1" type="body"/>
          </p:nvPr>
        </p:nvSpPr>
        <p:spPr>
          <a:xfrm>
            <a:off x="1303800" y="1442000"/>
            <a:ext cx="7030500" cy="2541600"/>
          </a:xfrm>
          <a:prstGeom prst="rect">
            <a:avLst/>
          </a:prstGeom>
        </p:spPr>
        <p:txBody>
          <a:bodyPr anchorCtr="0" anchor="t" bIns="91425" lIns="91425" spcFirstLastPara="1" rIns="91425" wrap="square" tIns="91425">
            <a:noAutofit/>
          </a:bodyPr>
          <a:lstStyle/>
          <a:p>
            <a:pPr indent="-321468" lvl="0" marL="457200" rtl="0" algn="l">
              <a:lnSpc>
                <a:spcPct val="95000"/>
              </a:lnSpc>
              <a:spcBef>
                <a:spcPts val="0"/>
              </a:spcBef>
              <a:spcAft>
                <a:spcPts val="0"/>
              </a:spcAft>
              <a:buSzPts val="1463"/>
              <a:buAutoNum type="arabicPeriod"/>
            </a:pPr>
            <a:r>
              <a:rPr lang="en" sz="1462"/>
              <a:t>Rahman, M., Mohammed, N., Mansoor, N., \&amp; Momen, S. (2018). Chittron: An Automatic Bangla Image Captioning System (Version 1). arXiv. </a:t>
            </a:r>
            <a:r>
              <a:rPr lang="en" sz="1462" u="sng">
                <a:solidFill>
                  <a:schemeClr val="hlink"/>
                </a:solidFill>
                <a:hlinkClick r:id="rId3"/>
              </a:rPr>
              <a:t>https://doi.org/10.48550/ARXIV.1809.00339</a:t>
            </a:r>
            <a:endParaRPr sz="1462"/>
          </a:p>
          <a:p>
            <a:pPr indent="0" lvl="0" marL="457200" rtl="0" algn="l">
              <a:lnSpc>
                <a:spcPct val="95000"/>
              </a:lnSpc>
              <a:spcBef>
                <a:spcPts val="1200"/>
              </a:spcBef>
              <a:spcAft>
                <a:spcPts val="0"/>
              </a:spcAft>
              <a:buNone/>
            </a:pPr>
            <a:r>
              <a:t/>
            </a:r>
            <a:endParaRPr sz="1462"/>
          </a:p>
          <a:p>
            <a:pPr indent="-321468" lvl="0" marL="457200" rtl="0" algn="l">
              <a:lnSpc>
                <a:spcPct val="95000"/>
              </a:lnSpc>
              <a:spcBef>
                <a:spcPts val="1200"/>
              </a:spcBef>
              <a:spcAft>
                <a:spcPts val="0"/>
              </a:spcAft>
              <a:buSzPts val="1463"/>
              <a:buAutoNum type="arabicPeriod"/>
            </a:pPr>
            <a:r>
              <a:rPr lang="en" sz="1462"/>
              <a:t>Palash, M. A. H., Nasim, M. A. A., Saha, S., Afrin, F., Mallik, R., \&amp; Samiappan, S. (2021). Bangla Image Caption Generation through CNN-Transformer based Encoder-Decoder Network (Version 1). arXiv. </a:t>
            </a:r>
            <a:r>
              <a:rPr lang="en" sz="1462" u="sng">
                <a:solidFill>
                  <a:schemeClr val="hlink"/>
                </a:solidFill>
                <a:hlinkClick r:id="rId4"/>
              </a:rPr>
              <a:t>https://doi.org/10.48550/ARXIV.2110.12442</a:t>
            </a:r>
            <a:endParaRPr sz="1462"/>
          </a:p>
          <a:p>
            <a:pPr indent="0" lvl="0" marL="457200" rtl="0" algn="l">
              <a:lnSpc>
                <a:spcPct val="95000"/>
              </a:lnSpc>
              <a:spcBef>
                <a:spcPts val="1200"/>
              </a:spcBef>
              <a:spcAft>
                <a:spcPts val="0"/>
              </a:spcAft>
              <a:buNone/>
            </a:pPr>
            <a:r>
              <a:t/>
            </a:r>
            <a:endParaRPr sz="1462"/>
          </a:p>
          <a:p>
            <a:pPr indent="-321468" lvl="0" marL="457200" rtl="0" algn="l">
              <a:lnSpc>
                <a:spcPct val="95000"/>
              </a:lnSpc>
              <a:spcBef>
                <a:spcPts val="1200"/>
              </a:spcBef>
              <a:spcAft>
                <a:spcPts val="0"/>
              </a:spcAft>
              <a:buSzPts val="1463"/>
              <a:buAutoNum type="arabicPeriod"/>
            </a:pPr>
            <a:r>
              <a:rPr lang="en" sz="1462"/>
              <a:t>Khan, M. F., Shifath, S. M. S.-U.-R., \&amp; Islam, Md. S. (2021). Improved Bengali Image Captioning via deep convolutional neural network based encoder-decoder model (Version 1). arXiv. </a:t>
            </a:r>
            <a:r>
              <a:rPr lang="en" sz="1462" u="sng">
                <a:solidFill>
                  <a:schemeClr val="hlink"/>
                </a:solidFill>
                <a:hlinkClick r:id="rId5"/>
              </a:rPr>
              <a:t>https://doi.org/10.48550/ARXIV.2102.07192</a:t>
            </a:r>
            <a:endParaRPr sz="1462"/>
          </a:p>
          <a:p>
            <a:pPr indent="0" lvl="0" marL="457200" rtl="0" algn="l">
              <a:lnSpc>
                <a:spcPct val="95000"/>
              </a:lnSpc>
              <a:spcBef>
                <a:spcPts val="1200"/>
              </a:spcBef>
              <a:spcAft>
                <a:spcPts val="0"/>
              </a:spcAft>
              <a:buSzPts val="852"/>
              <a:buNone/>
            </a:pPr>
            <a:r>
              <a:t/>
            </a:r>
            <a:endParaRPr sz="1462"/>
          </a:p>
          <a:p>
            <a:pPr indent="0" lvl="0" marL="457200" rtl="0" algn="l">
              <a:lnSpc>
                <a:spcPct val="95000"/>
              </a:lnSpc>
              <a:spcBef>
                <a:spcPts val="1200"/>
              </a:spcBef>
              <a:spcAft>
                <a:spcPts val="0"/>
              </a:spcAft>
              <a:buSzPts val="852"/>
              <a:buNone/>
            </a:pPr>
            <a:r>
              <a:t/>
            </a:r>
            <a:endParaRPr sz="1385"/>
          </a:p>
          <a:p>
            <a:pPr indent="0" lvl="0" marL="0" rtl="0" algn="l">
              <a:lnSpc>
                <a:spcPct val="95000"/>
              </a:lnSpc>
              <a:spcBef>
                <a:spcPts val="1200"/>
              </a:spcBef>
              <a:spcAft>
                <a:spcPts val="1200"/>
              </a:spcAft>
              <a:buSzPts val="852"/>
              <a:buNone/>
            </a:pPr>
            <a:r>
              <a:t/>
            </a:r>
            <a:endParaRPr sz="1307"/>
          </a:p>
        </p:txBody>
      </p:sp>
      <p:sp>
        <p:nvSpPr>
          <p:cNvPr id="369" name="Google Shape;369;p24"/>
          <p:cNvSpPr txBox="1"/>
          <p:nvPr/>
        </p:nvSpPr>
        <p:spPr>
          <a:xfrm>
            <a:off x="458150" y="4614500"/>
            <a:ext cx="425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12</a:t>
            </a:r>
            <a:endParaRPr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5" name="Google Shape;285;p14"/>
          <p:cNvSpPr txBox="1"/>
          <p:nvPr>
            <p:ph idx="1" type="body"/>
          </p:nvPr>
        </p:nvSpPr>
        <p:spPr>
          <a:xfrm>
            <a:off x="1303800" y="17916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convergence of natural language processing and com-</a:t>
            </a:r>
            <a:endParaRPr sz="1600"/>
          </a:p>
          <a:p>
            <a:pPr indent="0" lvl="0" marL="0" rtl="0" algn="l">
              <a:spcBef>
                <a:spcPts val="1200"/>
              </a:spcBef>
              <a:spcAft>
                <a:spcPts val="0"/>
              </a:spcAft>
              <a:buNone/>
            </a:pPr>
            <a:r>
              <a:rPr lang="en" sz="1600"/>
              <a:t>puter vision has opened up new avenues for image recognition</a:t>
            </a:r>
            <a:endParaRPr sz="1600"/>
          </a:p>
          <a:p>
            <a:pPr indent="0" lvl="0" marL="0" rtl="0" algn="l">
              <a:spcBef>
                <a:spcPts val="1200"/>
              </a:spcBef>
              <a:spcAft>
                <a:spcPts val="0"/>
              </a:spcAft>
              <a:buNone/>
            </a:pPr>
            <a:r>
              <a:rPr lang="en" sz="1600"/>
              <a:t>and language production in this age of fast technological</a:t>
            </a:r>
            <a:endParaRPr sz="1600"/>
          </a:p>
          <a:p>
            <a:pPr indent="0" lvl="0" marL="0" rtl="0" algn="l">
              <a:spcBef>
                <a:spcPts val="1200"/>
              </a:spcBef>
              <a:spcAft>
                <a:spcPts val="0"/>
              </a:spcAft>
              <a:buNone/>
            </a:pPr>
            <a:r>
              <a:rPr lang="en" sz="1600"/>
              <a:t>advancement. Among them, image captioning is a particularly</a:t>
            </a:r>
            <a:endParaRPr sz="1600"/>
          </a:p>
          <a:p>
            <a:pPr indent="0" lvl="0" marL="0" rtl="0" algn="l">
              <a:spcBef>
                <a:spcPts val="1200"/>
              </a:spcBef>
              <a:spcAft>
                <a:spcPts val="0"/>
              </a:spcAft>
              <a:buNone/>
            </a:pPr>
            <a:r>
              <a:rPr lang="en" sz="1600"/>
              <a:t>interesting field that tries to close the semantic gap between</a:t>
            </a:r>
            <a:endParaRPr sz="1600"/>
          </a:p>
          <a:p>
            <a:pPr indent="0" lvl="0" marL="0" rtl="0" algn="l">
              <a:spcBef>
                <a:spcPts val="1200"/>
              </a:spcBef>
              <a:spcAft>
                <a:spcPts val="1200"/>
              </a:spcAft>
              <a:buNone/>
            </a:pPr>
            <a:r>
              <a:rPr lang="en" sz="1600"/>
              <a:t>textual descriptions and visual data. </a:t>
            </a:r>
            <a:endParaRPr sz="1600"/>
          </a:p>
        </p:txBody>
      </p:sp>
      <p:sp>
        <p:nvSpPr>
          <p:cNvPr id="286" name="Google Shape;286;p14"/>
          <p:cNvSpPr txBox="1"/>
          <p:nvPr/>
        </p:nvSpPr>
        <p:spPr>
          <a:xfrm>
            <a:off x="610550" y="4766900"/>
            <a:ext cx="425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2</a:t>
            </a:r>
            <a:endParaRPr sz="13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292" name="Google Shape;292;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[1] "Chittron'', an automated image annotation in Bangla which uses a pre-trained VGG16 image embedding model alongside stacking LSTM layers.</a:t>
            </a:r>
            <a:endParaRPr sz="1500"/>
          </a:p>
          <a:p>
            <a:pPr indent="-323850" lvl="0" marL="457200" rtl="0" algn="l">
              <a:spcBef>
                <a:spcPts val="0"/>
              </a:spcBef>
              <a:spcAft>
                <a:spcPts val="0"/>
              </a:spcAft>
              <a:buSzPts val="1500"/>
              <a:buChar char="●"/>
            </a:pPr>
            <a:r>
              <a:rPr lang="en" sz="1500"/>
              <a:t>[2] Used Transformer-based architecture for automatic Bengali image captioning, achieving excellent results on the BanglaLekhaImageCaptions dataset.</a:t>
            </a:r>
            <a:endParaRPr sz="1500"/>
          </a:p>
          <a:p>
            <a:pPr indent="-323850" lvl="0" marL="457200" rtl="0" algn="l">
              <a:spcBef>
                <a:spcPts val="0"/>
              </a:spcBef>
              <a:spcAft>
                <a:spcPts val="0"/>
              </a:spcAft>
              <a:buSzPts val="1500"/>
              <a:buChar char="●"/>
            </a:pPr>
            <a:r>
              <a:rPr lang="en" sz="1500"/>
              <a:t>[3] discusses the qualitative analysis involving evaluating the generated captions based on their quality and similarity to human descriptions. </a:t>
            </a:r>
            <a:endParaRPr/>
          </a:p>
        </p:txBody>
      </p:sp>
      <p:sp>
        <p:nvSpPr>
          <p:cNvPr id="293" name="Google Shape;293;p15"/>
          <p:cNvSpPr txBox="1"/>
          <p:nvPr/>
        </p:nvSpPr>
        <p:spPr>
          <a:xfrm>
            <a:off x="458150" y="4614500"/>
            <a:ext cx="425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3</a:t>
            </a:r>
            <a:r>
              <a:rPr lang="en" sz="1300">
                <a:solidFill>
                  <a:schemeClr val="dk2"/>
                </a:solidFill>
                <a:latin typeface="Nunito"/>
                <a:ea typeface="Nunito"/>
                <a:cs typeface="Nunito"/>
                <a:sym typeface="Nunito"/>
              </a:rPr>
              <a:t>1</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299" name="Google Shape;299;p16"/>
          <p:cNvSpPr/>
          <p:nvPr/>
        </p:nvSpPr>
        <p:spPr>
          <a:xfrm>
            <a:off x="1010775" y="2319075"/>
            <a:ext cx="1360200" cy="9069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0" name="Google Shape;300;p16"/>
          <p:cNvSpPr/>
          <p:nvPr/>
        </p:nvSpPr>
        <p:spPr>
          <a:xfrm>
            <a:off x="3316925" y="1597875"/>
            <a:ext cx="1360200" cy="9069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1" name="Google Shape;301;p16"/>
          <p:cNvSpPr/>
          <p:nvPr/>
        </p:nvSpPr>
        <p:spPr>
          <a:xfrm>
            <a:off x="3316925" y="3225975"/>
            <a:ext cx="1360200" cy="9069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2" name="Google Shape;302;p16"/>
          <p:cNvSpPr/>
          <p:nvPr/>
        </p:nvSpPr>
        <p:spPr>
          <a:xfrm>
            <a:off x="5623075" y="2319075"/>
            <a:ext cx="1360200" cy="9069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3" name="Google Shape;303;p16"/>
          <p:cNvSpPr txBox="1"/>
          <p:nvPr/>
        </p:nvSpPr>
        <p:spPr>
          <a:xfrm>
            <a:off x="932775" y="2480025"/>
            <a:ext cx="1516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Dataset Collection</a:t>
            </a:r>
            <a:endParaRPr sz="1300">
              <a:solidFill>
                <a:schemeClr val="dk2"/>
              </a:solidFill>
              <a:latin typeface="Nunito"/>
              <a:ea typeface="Nunito"/>
              <a:cs typeface="Nunito"/>
              <a:sym typeface="Nunito"/>
            </a:endParaRPr>
          </a:p>
        </p:txBody>
      </p:sp>
      <p:sp>
        <p:nvSpPr>
          <p:cNvPr id="304" name="Google Shape;304;p16"/>
          <p:cNvSpPr txBox="1"/>
          <p:nvPr/>
        </p:nvSpPr>
        <p:spPr>
          <a:xfrm>
            <a:off x="3238925" y="1734075"/>
            <a:ext cx="15162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Feature </a:t>
            </a:r>
            <a:endParaRPr sz="1300">
              <a:solidFill>
                <a:schemeClr val="dk2"/>
              </a:solidFill>
              <a:latin typeface="Nunito"/>
              <a:ea typeface="Nunito"/>
              <a:cs typeface="Nunito"/>
              <a:sym typeface="Nunito"/>
            </a:endParaRPr>
          </a:p>
          <a:p>
            <a:pPr indent="0" lvl="0" marL="0" rtl="0" algn="ctr">
              <a:spcBef>
                <a:spcPts val="0"/>
              </a:spcBef>
              <a:spcAft>
                <a:spcPts val="0"/>
              </a:spcAft>
              <a:buNone/>
            </a:pPr>
            <a:r>
              <a:rPr lang="en" sz="1300">
                <a:solidFill>
                  <a:schemeClr val="dk2"/>
                </a:solidFill>
                <a:latin typeface="Nunito"/>
                <a:ea typeface="Nunito"/>
                <a:cs typeface="Nunito"/>
                <a:sym typeface="Nunito"/>
              </a:rPr>
              <a:t>Extraction (Encoding)</a:t>
            </a:r>
            <a:endParaRPr sz="1300">
              <a:solidFill>
                <a:schemeClr val="dk2"/>
              </a:solidFill>
              <a:latin typeface="Nunito"/>
              <a:ea typeface="Nunito"/>
              <a:cs typeface="Nunito"/>
              <a:sym typeface="Nunito"/>
            </a:endParaRPr>
          </a:p>
        </p:txBody>
      </p:sp>
      <p:sp>
        <p:nvSpPr>
          <p:cNvPr id="305" name="Google Shape;305;p16"/>
          <p:cNvSpPr txBox="1"/>
          <p:nvPr/>
        </p:nvSpPr>
        <p:spPr>
          <a:xfrm>
            <a:off x="3238925" y="3286875"/>
            <a:ext cx="15162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Caption Generation</a:t>
            </a:r>
            <a:endParaRPr sz="1300">
              <a:solidFill>
                <a:schemeClr val="dk2"/>
              </a:solidFill>
              <a:latin typeface="Nunito"/>
              <a:ea typeface="Nunito"/>
              <a:cs typeface="Nunito"/>
              <a:sym typeface="Nunito"/>
            </a:endParaRPr>
          </a:p>
          <a:p>
            <a:pPr indent="0" lvl="0" marL="0" rtl="0" algn="ctr">
              <a:spcBef>
                <a:spcPts val="0"/>
              </a:spcBef>
              <a:spcAft>
                <a:spcPts val="0"/>
              </a:spcAft>
              <a:buNone/>
            </a:pPr>
            <a:r>
              <a:rPr lang="en" sz="1300">
                <a:solidFill>
                  <a:schemeClr val="dk2"/>
                </a:solidFill>
                <a:latin typeface="Nunito"/>
                <a:ea typeface="Nunito"/>
                <a:cs typeface="Nunito"/>
                <a:sym typeface="Nunito"/>
              </a:rPr>
              <a:t>(Decoding)</a:t>
            </a:r>
            <a:endParaRPr sz="1300">
              <a:solidFill>
                <a:schemeClr val="dk2"/>
              </a:solidFill>
              <a:latin typeface="Nunito"/>
              <a:ea typeface="Nunito"/>
              <a:cs typeface="Nunito"/>
              <a:sym typeface="Nunito"/>
            </a:endParaRPr>
          </a:p>
        </p:txBody>
      </p:sp>
      <p:sp>
        <p:nvSpPr>
          <p:cNvPr id="306" name="Google Shape;306;p16"/>
          <p:cNvSpPr txBox="1"/>
          <p:nvPr/>
        </p:nvSpPr>
        <p:spPr>
          <a:xfrm>
            <a:off x="5545075" y="2480025"/>
            <a:ext cx="1516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Sequence Processing</a:t>
            </a:r>
            <a:endParaRPr sz="1300">
              <a:solidFill>
                <a:schemeClr val="dk2"/>
              </a:solidFill>
              <a:latin typeface="Nunito"/>
              <a:ea typeface="Nunito"/>
              <a:cs typeface="Nunito"/>
              <a:sym typeface="Nunito"/>
            </a:endParaRPr>
          </a:p>
        </p:txBody>
      </p:sp>
      <p:cxnSp>
        <p:nvCxnSpPr>
          <p:cNvPr id="307" name="Google Shape;307;p16"/>
          <p:cNvCxnSpPr>
            <a:stCxn id="303" idx="3"/>
            <a:endCxn id="304" idx="1"/>
          </p:cNvCxnSpPr>
          <p:nvPr/>
        </p:nvCxnSpPr>
        <p:spPr>
          <a:xfrm flipH="1" rot="10800000">
            <a:off x="2448975" y="2126625"/>
            <a:ext cx="789900" cy="6459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16"/>
          <p:cNvCxnSpPr>
            <a:stCxn id="300" idx="2"/>
            <a:endCxn id="301" idx="0"/>
          </p:cNvCxnSpPr>
          <p:nvPr/>
        </p:nvCxnSpPr>
        <p:spPr>
          <a:xfrm>
            <a:off x="3997025" y="2504775"/>
            <a:ext cx="0" cy="7212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16"/>
          <p:cNvCxnSpPr>
            <a:stCxn id="305" idx="3"/>
            <a:endCxn id="306" idx="1"/>
          </p:cNvCxnSpPr>
          <p:nvPr/>
        </p:nvCxnSpPr>
        <p:spPr>
          <a:xfrm flipH="1" rot="10800000">
            <a:off x="4755125" y="2772525"/>
            <a:ext cx="789900" cy="90690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16"/>
          <p:cNvSpPr txBox="1"/>
          <p:nvPr/>
        </p:nvSpPr>
        <p:spPr>
          <a:xfrm>
            <a:off x="458150" y="4614500"/>
            <a:ext cx="425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4</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316" name="Google Shape;316;p17"/>
          <p:cNvSpPr txBox="1"/>
          <p:nvPr>
            <p:ph idx="1" type="body"/>
          </p:nvPr>
        </p:nvSpPr>
        <p:spPr>
          <a:xfrm>
            <a:off x="883300" y="1905025"/>
            <a:ext cx="38304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We used 9,154 images from the BanglaLekhaImageCaptions dataset. It consists of images and annotations in Bengali. The images are human annotated in Bengali by two adult native Bengali speakers. The captions are stored in a single json file and each image is about 1000x800 pixels in size.</a:t>
            </a:r>
            <a:endParaRPr sz="1500"/>
          </a:p>
          <a:p>
            <a:pPr indent="0" lvl="0" marL="0" rtl="0" algn="l">
              <a:spcBef>
                <a:spcPts val="1200"/>
              </a:spcBef>
              <a:spcAft>
                <a:spcPts val="1200"/>
              </a:spcAft>
              <a:buNone/>
            </a:pPr>
            <a:r>
              <a:t/>
            </a:r>
            <a:endParaRPr sz="1500"/>
          </a:p>
        </p:txBody>
      </p:sp>
      <p:pic>
        <p:nvPicPr>
          <p:cNvPr id="317" name="Google Shape;317;p17"/>
          <p:cNvPicPr preferRelativeResize="0"/>
          <p:nvPr/>
        </p:nvPicPr>
        <p:blipFill>
          <a:blip r:embed="rId3">
            <a:alphaModFix/>
          </a:blip>
          <a:stretch>
            <a:fillRect/>
          </a:stretch>
        </p:blipFill>
        <p:spPr>
          <a:xfrm>
            <a:off x="4713700" y="1205800"/>
            <a:ext cx="4090589" cy="3240825"/>
          </a:xfrm>
          <a:prstGeom prst="rect">
            <a:avLst/>
          </a:prstGeom>
          <a:noFill/>
          <a:ln>
            <a:noFill/>
          </a:ln>
        </p:spPr>
      </p:pic>
      <p:sp>
        <p:nvSpPr>
          <p:cNvPr id="318" name="Google Shape;318;p17"/>
          <p:cNvSpPr txBox="1"/>
          <p:nvPr/>
        </p:nvSpPr>
        <p:spPr>
          <a:xfrm>
            <a:off x="458150" y="4614500"/>
            <a:ext cx="425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5</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a:t>
            </a:r>
            <a:endParaRPr/>
          </a:p>
        </p:txBody>
      </p:sp>
      <p:sp>
        <p:nvSpPr>
          <p:cNvPr id="324" name="Google Shape;324;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a:t>
            </a:r>
            <a:r>
              <a:rPr lang="en" sz="1600"/>
              <a:t>utilized a CNN (Convolutional Neural Network) for image feature extraction in the encoder block and an RNN (Recurrent Neural Network) network in the decoder block for </a:t>
            </a:r>
            <a:r>
              <a:rPr lang="en" sz="1600"/>
              <a:t>sequence</a:t>
            </a:r>
            <a:r>
              <a:rPr lang="en" sz="1600"/>
              <a:t> processing to generate the textual captions. </a:t>
            </a:r>
            <a:endParaRPr sz="1600"/>
          </a:p>
        </p:txBody>
      </p:sp>
      <p:sp>
        <p:nvSpPr>
          <p:cNvPr id="325" name="Google Shape;325;p18"/>
          <p:cNvSpPr txBox="1"/>
          <p:nvPr/>
        </p:nvSpPr>
        <p:spPr>
          <a:xfrm>
            <a:off x="458150" y="4614500"/>
            <a:ext cx="425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6</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Training</a:t>
            </a:r>
            <a:endParaRPr/>
          </a:p>
        </p:txBody>
      </p:sp>
      <p:sp>
        <p:nvSpPr>
          <p:cNvPr id="331" name="Google Shape;331;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Utilized a 80:20 split ratio among training and testing</a:t>
            </a:r>
            <a:endParaRPr sz="1600">
              <a:latin typeface="Arial"/>
              <a:ea typeface="Arial"/>
              <a:cs typeface="Arial"/>
              <a:sym typeface="Arial"/>
            </a:endParaRPr>
          </a:p>
          <a:p>
            <a:pPr indent="0" lvl="0" marL="457200" rtl="0" algn="l">
              <a:spcBef>
                <a:spcPts val="1200"/>
              </a:spcBef>
              <a:spcAft>
                <a:spcPts val="0"/>
              </a:spcAft>
              <a:buNone/>
            </a:pPr>
            <a:r>
              <a:t/>
            </a:r>
            <a:endParaRPr sz="1600">
              <a:latin typeface="Arial"/>
              <a:ea typeface="Arial"/>
              <a:cs typeface="Arial"/>
              <a:sym typeface="Arial"/>
            </a:endParaRPr>
          </a:p>
          <a:p>
            <a:pPr indent="-330200" lvl="0" marL="457200" rtl="0" algn="l">
              <a:spcBef>
                <a:spcPts val="1200"/>
              </a:spcBef>
              <a:spcAft>
                <a:spcPts val="0"/>
              </a:spcAft>
              <a:buSzPts val="1600"/>
              <a:buFont typeface="Arial"/>
              <a:buAutoNum type="arabicPeriod"/>
            </a:pPr>
            <a:r>
              <a:rPr lang="en" sz="1600">
                <a:latin typeface="Arial"/>
                <a:ea typeface="Arial"/>
                <a:cs typeface="Arial"/>
                <a:sym typeface="Arial"/>
              </a:rPr>
              <a:t>Of the 9,154 images, 7323 images have been used for training and 1831 images have been used for validation</a:t>
            </a:r>
            <a:endParaRPr sz="1600">
              <a:latin typeface="Arial"/>
              <a:ea typeface="Arial"/>
              <a:cs typeface="Arial"/>
              <a:sym typeface="Arial"/>
            </a:endParaRPr>
          </a:p>
          <a:p>
            <a:pPr indent="0" lvl="0" marL="457200" rtl="0" algn="l">
              <a:spcBef>
                <a:spcPts val="1200"/>
              </a:spcBef>
              <a:spcAft>
                <a:spcPts val="0"/>
              </a:spcAft>
              <a:buNone/>
            </a:pPr>
            <a:r>
              <a:t/>
            </a:r>
            <a:endParaRPr sz="1600">
              <a:latin typeface="Arial"/>
              <a:ea typeface="Arial"/>
              <a:cs typeface="Arial"/>
              <a:sym typeface="Arial"/>
            </a:endParaRPr>
          </a:p>
          <a:p>
            <a:pPr indent="-330200" lvl="0" marL="457200" rtl="0" algn="l">
              <a:spcBef>
                <a:spcPts val="1200"/>
              </a:spcBef>
              <a:spcAft>
                <a:spcPts val="0"/>
              </a:spcAft>
              <a:buSzPts val="1600"/>
              <a:buFont typeface="Arial"/>
              <a:buAutoNum type="arabicPeriod"/>
            </a:pPr>
            <a:r>
              <a:rPr lang="en" sz="1600">
                <a:latin typeface="Arial"/>
                <a:ea typeface="Arial"/>
                <a:cs typeface="Arial"/>
                <a:sym typeface="Arial"/>
              </a:rPr>
              <a:t>2 captions have been used with each image bringing the total number of captions to 18,308</a:t>
            </a:r>
            <a:endParaRPr sz="1600">
              <a:latin typeface="Arial"/>
              <a:ea typeface="Arial"/>
              <a:cs typeface="Arial"/>
              <a:sym typeface="Arial"/>
            </a:endParaRPr>
          </a:p>
        </p:txBody>
      </p:sp>
      <p:sp>
        <p:nvSpPr>
          <p:cNvPr id="332" name="Google Shape;332;p19"/>
          <p:cNvSpPr txBox="1"/>
          <p:nvPr/>
        </p:nvSpPr>
        <p:spPr>
          <a:xfrm>
            <a:off x="458150" y="4614500"/>
            <a:ext cx="425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7</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38" name="Google Shape;338;p20"/>
          <p:cNvSpPr txBox="1"/>
          <p:nvPr>
            <p:ph idx="1" type="body"/>
          </p:nvPr>
        </p:nvSpPr>
        <p:spPr>
          <a:xfrm>
            <a:off x="1303800" y="1597875"/>
            <a:ext cx="2923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a:t>
            </a:r>
            <a:r>
              <a:rPr lang="en"/>
              <a:t> training loss of 0.1070 during test set assessment has been reported, the low validation loss suggests effective performance in generating relevant captions. </a:t>
            </a:r>
            <a:endParaRPr/>
          </a:p>
        </p:txBody>
      </p:sp>
      <p:pic>
        <p:nvPicPr>
          <p:cNvPr id="339" name="Google Shape;339;p20"/>
          <p:cNvPicPr preferRelativeResize="0"/>
          <p:nvPr/>
        </p:nvPicPr>
        <p:blipFill rotWithShape="1">
          <a:blip r:embed="rId3">
            <a:alphaModFix/>
          </a:blip>
          <a:srcRect b="0" l="1272" r="2323" t="1777"/>
          <a:stretch/>
        </p:blipFill>
        <p:spPr>
          <a:xfrm>
            <a:off x="4864825" y="1211698"/>
            <a:ext cx="4024125" cy="2720100"/>
          </a:xfrm>
          <a:prstGeom prst="rect">
            <a:avLst/>
          </a:prstGeom>
          <a:noFill/>
          <a:ln>
            <a:noFill/>
          </a:ln>
        </p:spPr>
      </p:pic>
      <p:sp>
        <p:nvSpPr>
          <p:cNvPr id="340" name="Google Shape;340;p20"/>
          <p:cNvSpPr txBox="1"/>
          <p:nvPr/>
        </p:nvSpPr>
        <p:spPr>
          <a:xfrm>
            <a:off x="458150" y="4614500"/>
            <a:ext cx="425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8</a:t>
            </a:r>
            <a:endParaRPr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346" name="Google Shape;34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Dataset size</a:t>
            </a:r>
            <a:endParaRPr sz="1800"/>
          </a:p>
          <a:p>
            <a:pPr indent="-336550" lvl="0" marL="457200" rtl="0" algn="l">
              <a:spcBef>
                <a:spcPts val="0"/>
              </a:spcBef>
              <a:spcAft>
                <a:spcPts val="0"/>
              </a:spcAft>
              <a:buSzPts val="1700"/>
              <a:buAutoNum type="arabicPeriod"/>
            </a:pPr>
            <a:r>
              <a:rPr lang="en" sz="1700"/>
              <a:t>Lack of diversity of captions</a:t>
            </a:r>
            <a:endParaRPr sz="1700"/>
          </a:p>
          <a:p>
            <a:pPr indent="-336550" lvl="0" marL="457200" rtl="0" algn="l">
              <a:spcBef>
                <a:spcPts val="0"/>
              </a:spcBef>
              <a:spcAft>
                <a:spcPts val="0"/>
              </a:spcAft>
              <a:buSzPts val="1700"/>
              <a:buAutoNum type="arabicPeriod"/>
            </a:pPr>
            <a:r>
              <a:rPr lang="en" sz="1700"/>
              <a:t>Coherent captions</a:t>
            </a:r>
            <a:endParaRPr sz="1700"/>
          </a:p>
          <a:p>
            <a:pPr indent="-330200" lvl="0" marL="457200" rtl="0" algn="l">
              <a:spcBef>
                <a:spcPts val="0"/>
              </a:spcBef>
              <a:spcAft>
                <a:spcPts val="0"/>
              </a:spcAft>
              <a:buSzPts val="1600"/>
              <a:buAutoNum type="arabicPeriod"/>
            </a:pPr>
            <a:r>
              <a:rPr lang="en" sz="1700"/>
              <a:t>Caption relevance</a:t>
            </a:r>
            <a:r>
              <a:rPr lang="en" sz="1600"/>
              <a:t> </a:t>
            </a:r>
            <a:endParaRPr sz="1800"/>
          </a:p>
          <a:p>
            <a:pPr indent="0" lvl="0" marL="457200" rtl="0" algn="l">
              <a:spcBef>
                <a:spcPts val="1200"/>
              </a:spcBef>
              <a:spcAft>
                <a:spcPts val="1200"/>
              </a:spcAft>
              <a:buNone/>
            </a:pPr>
            <a:r>
              <a:t/>
            </a:r>
            <a:endParaRPr sz="1800"/>
          </a:p>
        </p:txBody>
      </p:sp>
      <p:sp>
        <p:nvSpPr>
          <p:cNvPr id="347" name="Google Shape;347;p21"/>
          <p:cNvSpPr txBox="1"/>
          <p:nvPr/>
        </p:nvSpPr>
        <p:spPr>
          <a:xfrm>
            <a:off x="458150" y="4614500"/>
            <a:ext cx="4251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9</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