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48" r:id="rId5"/>
    <p:sldId id="2462" r:id="rId6"/>
    <p:sldId id="259" r:id="rId7"/>
    <p:sldId id="2451" r:id="rId8"/>
    <p:sldId id="2463" r:id="rId9"/>
    <p:sldId id="2433" r:id="rId10"/>
    <p:sldId id="2432" r:id="rId11"/>
    <p:sldId id="245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5033" autoAdjust="0"/>
  </p:normalViewPr>
  <p:slideViewPr>
    <p:cSldViewPr snapToGrid="0">
      <p:cViewPr varScale="1">
        <p:scale>
          <a:sx n="114" d="100"/>
          <a:sy n="114" d="100"/>
        </p:scale>
        <p:origin x="468"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20-Nov-23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20-Nov-23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21597" y="534823"/>
            <a:ext cx="11748800" cy="2426247"/>
          </a:xfrm>
          <a:noFill/>
        </p:spPr>
        <p:txBody>
          <a:bodyPr/>
          <a:lstStyle/>
          <a:p>
            <a:r>
              <a:rPr lang="en-US" sz="2400" b="0" i="0" dirty="0">
                <a:effectLst/>
                <a:latin typeface="Times New Roman" panose="02020603050405020304" pitchFamily="18" charset="0"/>
                <a:cs typeface="Times New Roman" panose="02020603050405020304" pitchFamily="18" charset="0"/>
              </a:rPr>
              <a:t>An Improvement of Migration Efficiency</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 a Distributed Storage System</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with Dynamic Tiering</a:t>
            </a:r>
            <a:endParaRPr lang="en-US"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Submission date: 12/11/23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775468" y="3279749"/>
            <a:ext cx="4641057" cy="1550869"/>
          </a:xfrm>
          <a:gradFill>
            <a:gsLst>
              <a:gs pos="0">
                <a:schemeClr val="accent5">
                  <a:lumMod val="75000"/>
                  <a:lumOff val="25000"/>
                  <a:alpha val="41000"/>
                </a:schemeClr>
              </a:gs>
              <a:gs pos="100000">
                <a:schemeClr val="accent2">
                  <a:lumMod val="97000"/>
                  <a:lumOff val="3000"/>
                  <a:alpha val="31000"/>
                </a:schemeClr>
              </a:gs>
              <a:gs pos="50000">
                <a:schemeClr val="accent1">
                  <a:alpha val="42000"/>
                </a:schemeClr>
              </a:gs>
            </a:gsLst>
          </a:gradFill>
        </p:spPr>
        <p:txBody>
          <a:bodyPr/>
          <a:lstStyle/>
          <a:p>
            <a:r>
              <a:rPr lang="en-US" dirty="0">
                <a:latin typeface="Times New Roman" panose="02020603050405020304" pitchFamily="18" charset="0"/>
                <a:cs typeface="Times New Roman" panose="02020603050405020304" pitchFamily="18" charset="0"/>
              </a:rPr>
              <a:t>Paper review by :</a:t>
            </a:r>
            <a:br>
              <a:rPr lang="en-US"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Fahim </a:t>
            </a:r>
            <a:r>
              <a:rPr lang="en-US" sz="1400" dirty="0" err="1">
                <a:latin typeface="Times New Roman" panose="02020603050405020304" pitchFamily="18" charset="0"/>
                <a:cs typeface="Times New Roman" panose="02020603050405020304" pitchFamily="18" charset="0"/>
              </a:rPr>
              <a:t>Arshadur</a:t>
            </a:r>
            <a:r>
              <a:rPr lang="en-US" sz="1400" dirty="0">
                <a:latin typeface="Times New Roman" panose="02020603050405020304" pitchFamily="18" charset="0"/>
                <a:cs typeface="Times New Roman" panose="02020603050405020304" pitchFamily="18" charset="0"/>
              </a:rPr>
              <a:t> Rouf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ID: 23273002</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Course ID: CSE707</a:t>
            </a:r>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pic>
        <p:nvPicPr>
          <p:cNvPr id="8" name="Picture Placeholder 7" descr="CPU with binary numbers and blueprint">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00" r="25000"/>
          <a:stretch/>
        </p:blipFill>
        <p:spPr>
          <a:xfrm>
            <a:off x="0" y="0"/>
            <a:ext cx="5243119"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3" name="Text Placeholder 5">
            <a:extLst>
              <a:ext uri="{FF2B5EF4-FFF2-40B4-BE49-F238E27FC236}">
                <a16:creationId xmlns:a16="http://schemas.microsoft.com/office/drawing/2014/main" id="{465861D1-27B7-302F-B3FB-66D24A100A21}"/>
              </a:ext>
            </a:extLst>
          </p:cNvPr>
          <p:cNvSpPr txBox="1">
            <a:spLocks/>
          </p:cNvSpPr>
          <p:nvPr/>
        </p:nvSpPr>
        <p:spPr>
          <a:xfrm>
            <a:off x="7068819" y="1995747"/>
            <a:ext cx="3514887" cy="379888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rtl="0" eaLnBrk="1" latinLnBrk="0" hangingPunct="1">
              <a:lnSpc>
                <a:spcPct val="150000"/>
              </a:lnSpc>
              <a:spcBef>
                <a:spcPts val="1000"/>
              </a:spcBef>
              <a:spcAft>
                <a:spcPts val="0"/>
              </a:spcAft>
              <a:buFont typeface="+mj-lt"/>
              <a:buAutoNum type="arabicPeriod"/>
            </a:pPr>
            <a:r>
              <a:rPr lang="en-US" sz="1600" b="1" i="0" kern="1200" spc="0" dirty="0">
                <a:solidFill>
                  <a:srgbClr val="000000"/>
                </a:solidFill>
                <a:effectLst/>
                <a:latin typeface="Times New Roman" panose="02020603050405020304" pitchFamily="18" charset="0"/>
                <a:ea typeface="+mn-ea"/>
                <a:cs typeface="Times New Roman" panose="02020603050405020304" pitchFamily="18" charset="0"/>
              </a:rPr>
              <a:t>Introduction</a:t>
            </a:r>
          </a:p>
          <a:p>
            <a:pPr marL="342900" indent="-342900" rtl="0" eaLnBrk="1" latinLnBrk="0" hangingPunct="1">
              <a:lnSpc>
                <a:spcPct val="150000"/>
              </a:lnSpc>
              <a:spcBef>
                <a:spcPts val="1000"/>
              </a:spcBef>
              <a:spcAft>
                <a:spcPts val="0"/>
              </a:spcAft>
              <a:buFont typeface="+mj-lt"/>
              <a:buAutoNum type="arabicPeriod"/>
            </a:pPr>
            <a:r>
              <a:rPr lang="en-US" sz="1600" b="1" spc="0" dirty="0">
                <a:effectLst/>
                <a:latin typeface="Times New Roman" panose="02020603050405020304" pitchFamily="18" charset="0"/>
                <a:cs typeface="Times New Roman" panose="02020603050405020304" pitchFamily="18" charset="0"/>
              </a:rPr>
              <a:t>Migration Strategies in Distributed Storage Systems</a:t>
            </a:r>
          </a:p>
          <a:p>
            <a:pPr marL="342900" indent="-342900">
              <a:buFont typeface="+mj-lt"/>
              <a:buAutoNum type="arabicPeriod"/>
            </a:pPr>
            <a:r>
              <a:rPr lang="en-US" sz="1600" b="1" spc="0" dirty="0">
                <a:effectLst/>
                <a:latin typeface="Times New Roman" panose="02020603050405020304" pitchFamily="18" charset="0"/>
                <a:cs typeface="Times New Roman" panose="02020603050405020304" pitchFamily="18" charset="0"/>
              </a:rPr>
              <a:t> </a:t>
            </a:r>
            <a:r>
              <a:rPr lang="en-US" sz="1600" b="1" spc="0" dirty="0">
                <a:latin typeface="Times New Roman" panose="02020603050405020304" pitchFamily="18" charset="0"/>
                <a:cs typeface="Times New Roman" panose="02020603050405020304" pitchFamily="18" charset="0"/>
              </a:rPr>
              <a:t>System Overview:</a:t>
            </a:r>
          </a:p>
          <a:p>
            <a:pPr marL="342900" indent="-342900">
              <a:buFont typeface="+mj-lt"/>
              <a:buAutoNum type="arabicPeriod"/>
            </a:pPr>
            <a:r>
              <a:rPr lang="en-US" sz="1600" b="1" i="0" spc="0" dirty="0">
                <a:solidFill>
                  <a:srgbClr val="111111"/>
                </a:solidFill>
                <a:effectLst/>
                <a:latin typeface="Times New Roman" panose="02020603050405020304" pitchFamily="18" charset="0"/>
                <a:cs typeface="Times New Roman" panose="02020603050405020304" pitchFamily="18" charset="0"/>
              </a:rPr>
              <a:t>Improving Migration Efficiency in Autonomous Distributed Storage Systems</a:t>
            </a:r>
          </a:p>
          <a:p>
            <a:pPr marL="342900" indent="-342900">
              <a:buFont typeface="+mj-lt"/>
              <a:buAutoNum type="arabicPeriod"/>
            </a:pPr>
            <a:r>
              <a:rPr lang="en-US" sz="1600" b="1" i="0" spc="0" dirty="0">
                <a:solidFill>
                  <a:srgbClr val="000000"/>
                </a:solidFill>
                <a:effectLst/>
                <a:latin typeface="Times New Roman" panose="02020603050405020304" pitchFamily="18" charset="0"/>
                <a:cs typeface="Times New Roman" panose="02020603050405020304" pitchFamily="18" charset="0"/>
              </a:rPr>
              <a:t>Migration Policies:</a:t>
            </a:r>
          </a:p>
          <a:p>
            <a:pPr marL="342900" indent="-342900">
              <a:buFont typeface="+mj-lt"/>
              <a:buAutoNum type="arabicPeriod"/>
            </a:pPr>
            <a:r>
              <a:rPr lang="en-US" sz="1600" b="1" i="0" spc="0" dirty="0">
                <a:effectLst/>
                <a:latin typeface="Times New Roman" panose="02020603050405020304" pitchFamily="18" charset="0"/>
                <a:cs typeface="Times New Roman" panose="02020603050405020304" pitchFamily="18" charset="0"/>
              </a:rPr>
              <a:t>Simulation Results</a:t>
            </a:r>
            <a:endParaRPr lang="en-US" sz="1600" b="1" spc="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Illuminated server room panel">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a:blip r:embed="rId3"/>
          <a:srcRect l="23637" r="2363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44296" cy="464871"/>
          </a:xfrm>
        </p:spPr>
        <p:txBody>
          <a:bodyPr/>
          <a:lstStyle/>
          <a:p>
            <a:r>
              <a:rPr lang="en-US" spc="0" dirty="0"/>
              <a:t>A Brief summary of the paper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248250"/>
            <a:ext cx="5690532" cy="4102215"/>
          </a:xfrm>
        </p:spPr>
        <p:txBody>
          <a:bodyPr>
            <a:normAutofit/>
          </a:bodyPr>
          <a:lstStyle/>
          <a:p>
            <a:pPr marL="0" indent="0">
              <a:lnSpc>
                <a:spcPct val="100000"/>
              </a:lnSpc>
              <a:buNone/>
            </a:pPr>
            <a:r>
              <a:rPr lang="en-US" sz="1600" dirty="0">
                <a:latin typeface="Times New Roman" panose="02020603050405020304" pitchFamily="18" charset="0"/>
                <a:cs typeface="Times New Roman" panose="02020603050405020304" pitchFamily="18" charset="0"/>
              </a:rPr>
              <a:t>Improving migration efficiency in dynamically tiering distributed storage systems is the main focus of this paper. The paper discusses the problem of inefficient data migration processes in large-scale systems with numerous storage nodes. This proposal seeks to improve I/O performance through the implementation of stricter migration regulations. The authors claim that inefficiencies in the migration process are the primary problem, particularly in systems with a high number of storage nodes. The recommended solution advocates for more aggressive migration strategies, with a particular emphasis on higher-performance storage nodes. The expected outcome, according to simulation results, is a significant reduction in I/O execution time. This emphasizes how crucial the recommended technique is for improving the performance of distributed storage systems.[1]</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11" name="TextBox 10">
            <a:extLst>
              <a:ext uri="{FF2B5EF4-FFF2-40B4-BE49-F238E27FC236}">
                <a16:creationId xmlns:a16="http://schemas.microsoft.com/office/drawing/2014/main" id="{6ADD4DD6-4EDA-6E2E-87BC-8C761394F469}"/>
              </a:ext>
            </a:extLst>
          </p:cNvPr>
          <p:cNvSpPr txBox="1"/>
          <p:nvPr/>
        </p:nvSpPr>
        <p:spPr>
          <a:xfrm>
            <a:off x="6096000" y="1321958"/>
            <a:ext cx="5287861" cy="5293757"/>
          </a:xfrm>
          <a:prstGeom prst="rect">
            <a:avLst/>
          </a:prstGeom>
          <a:noFill/>
        </p:spPr>
        <p:txBody>
          <a:bodyPr wrap="square">
            <a:spAutoFit/>
          </a:bodyPr>
          <a:lstStyle/>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Importance of Efficient Migration</a:t>
            </a: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111111"/>
                </a:solidFill>
                <a:effectLst/>
                <a:latin typeface="Times New Roman" panose="02020603050405020304" pitchFamily="18" charset="0"/>
                <a:cs typeface="Times New Roman" panose="02020603050405020304" pitchFamily="18" charset="0"/>
              </a:rPr>
              <a:t>In distributed storage systems, avoiding inefficient migration is critical. It reduces network traffic, prevents performance degradation, and maximizes resource use.</a:t>
            </a:r>
          </a:p>
          <a:p>
            <a:pPr lvl="1"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Existing Storage Tiering Systems</a:t>
            </a: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400" b="0" i="0" dirty="0">
                <a:solidFill>
                  <a:srgbClr val="111111"/>
                </a:solidFill>
                <a:effectLst/>
                <a:latin typeface="Times New Roman" panose="02020603050405020304" pitchFamily="18" charset="0"/>
                <a:cs typeface="Times New Roman" panose="02020603050405020304" pitchFamily="18" charset="0"/>
              </a:rPr>
              <a:t>Storage tiering is used by existing systems such as Easy Tier, FAST, </a:t>
            </a:r>
            <a:r>
              <a:rPr lang="en-US" sz="1400" b="0" i="0" dirty="0" err="1">
                <a:solidFill>
                  <a:srgbClr val="111111"/>
                </a:solidFill>
                <a:effectLst/>
                <a:latin typeface="Times New Roman" panose="02020603050405020304" pitchFamily="18" charset="0"/>
                <a:cs typeface="Times New Roman" panose="02020603050405020304" pitchFamily="18" charset="0"/>
              </a:rPr>
              <a:t>Hystor</a:t>
            </a:r>
            <a:r>
              <a:rPr lang="en-US" sz="1400" b="0" i="0" dirty="0">
                <a:solidFill>
                  <a:srgbClr val="111111"/>
                </a:solidFill>
                <a:effectLst/>
                <a:latin typeface="Times New Roman" panose="02020603050405020304" pitchFamily="18" charset="0"/>
                <a:cs typeface="Times New Roman" panose="02020603050405020304" pitchFamily="18" charset="0"/>
              </a:rPr>
              <a:t>, and OTF-AST. Nevertheless, they are primarily made for stand-alone storage servers and do not fully account for distributed storage systems' heterogeneity and network overhead.</a:t>
            </a:r>
          </a:p>
          <a:p>
            <a:pPr lvl="1"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Proposed Migration Policies</a:t>
            </a: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improved migration policy proposed in this paper selects the middle node in either the upper or lower storage tier as the destination. This policy improves I/O performance by reducing request execution times.</a:t>
            </a:r>
          </a:p>
        </p:txBody>
      </p:sp>
      <p:sp>
        <p:nvSpPr>
          <p:cNvPr id="13" name="TextBox 12">
            <a:extLst>
              <a:ext uri="{FF2B5EF4-FFF2-40B4-BE49-F238E27FC236}">
                <a16:creationId xmlns:a16="http://schemas.microsoft.com/office/drawing/2014/main" id="{CED5DBF0-EFCB-29B1-1BB8-7B76B4464680}"/>
              </a:ext>
            </a:extLst>
          </p:cNvPr>
          <p:cNvSpPr txBox="1"/>
          <p:nvPr/>
        </p:nvSpPr>
        <p:spPr>
          <a:xfrm>
            <a:off x="6096000" y="197346"/>
            <a:ext cx="5992536" cy="830997"/>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Migration Strategies in Distributed Storage Systems [1]:</a:t>
            </a:r>
            <a:endParaRPr lang="en-US" sz="24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ABDF6A4D-9005-A66A-174A-FDD1544B1B89}"/>
              </a:ext>
            </a:extLst>
          </p:cNvPr>
          <p:cNvPicPr>
            <a:picLocks noChangeAspect="1"/>
          </p:cNvPicPr>
          <p:nvPr/>
        </p:nvPicPr>
        <p:blipFill rotWithShape="1">
          <a:blip r:embed="rId2"/>
          <a:srcRect l="1703" t="1312" r="1434"/>
          <a:stretch/>
        </p:blipFill>
        <p:spPr>
          <a:xfrm>
            <a:off x="808139" y="612844"/>
            <a:ext cx="3943927" cy="4987636"/>
          </a:xfrm>
          <a:prstGeom prst="rect">
            <a:avLst/>
          </a:prstGeom>
        </p:spPr>
      </p:pic>
      <p:sp>
        <p:nvSpPr>
          <p:cNvPr id="29" name="TextBox 28">
            <a:extLst>
              <a:ext uri="{FF2B5EF4-FFF2-40B4-BE49-F238E27FC236}">
                <a16:creationId xmlns:a16="http://schemas.microsoft.com/office/drawing/2014/main" id="{2F6CB642-F889-086B-7418-9D79455B8169}"/>
              </a:ext>
            </a:extLst>
          </p:cNvPr>
          <p:cNvSpPr txBox="1"/>
          <p:nvPr/>
        </p:nvSpPr>
        <p:spPr>
          <a:xfrm>
            <a:off x="656439" y="5883528"/>
            <a:ext cx="4955796" cy="584775"/>
          </a:xfrm>
          <a:prstGeom prst="rect">
            <a:avLst/>
          </a:prstGeom>
          <a:noFill/>
        </p:spPr>
        <p:txBody>
          <a:bodyPr wrap="square">
            <a:spAutoFit/>
          </a:bodyPr>
          <a:lstStyle/>
          <a:p>
            <a:r>
              <a:rPr lang="en-US" sz="800" dirty="0">
                <a:latin typeface="Times New Roman" panose="02020603050405020304" pitchFamily="18" charset="0"/>
                <a:cs typeface="Times New Roman" panose="02020603050405020304" pitchFamily="18" charset="0"/>
              </a:rPr>
              <a:t>Reference: Figure 1(A. </a:t>
            </a:r>
            <a:r>
              <a:rPr lang="en-US" sz="800" dirty="0" err="1">
                <a:latin typeface="Times New Roman" panose="02020603050405020304" pitchFamily="18" charset="0"/>
                <a:cs typeface="Times New Roman" panose="02020603050405020304" pitchFamily="18" charset="0"/>
              </a:rPr>
              <a:t>Nunome</a:t>
            </a:r>
            <a:r>
              <a:rPr lang="en-US" sz="8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800" dirty="0" err="1">
                <a:latin typeface="Times New Roman" panose="02020603050405020304" pitchFamily="18" charset="0"/>
                <a:cs typeface="Times New Roman" panose="02020603050405020304" pitchFamily="18" charset="0"/>
              </a:rPr>
              <a:t>doi</a:t>
            </a:r>
            <a:r>
              <a:rPr lang="en-US" sz="800" dirty="0">
                <a:latin typeface="Times New Roman" panose="02020603050405020304" pitchFamily="18" charset="0"/>
                <a:cs typeface="Times New Roman" panose="02020603050405020304" pitchFamily="18" charset="0"/>
              </a:rPr>
              <a:t>: 10.1109/SNPD.2019.8935656.)</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PU with binary numbers and blueprint">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00" r="25000"/>
          <a:stretch/>
        </p:blipFill>
        <p:spPr>
          <a:xfrm>
            <a:off x="0" y="0"/>
            <a:ext cx="5243119"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13" name="TextBox 12">
            <a:extLst>
              <a:ext uri="{FF2B5EF4-FFF2-40B4-BE49-F238E27FC236}">
                <a16:creationId xmlns:a16="http://schemas.microsoft.com/office/drawing/2014/main" id="{E9DC31FB-C706-E632-5D18-9EE983C3FA3F}"/>
              </a:ext>
            </a:extLst>
          </p:cNvPr>
          <p:cNvSpPr txBox="1"/>
          <p:nvPr/>
        </p:nvSpPr>
        <p:spPr>
          <a:xfrm>
            <a:off x="6170388" y="813731"/>
            <a:ext cx="5632922" cy="5170646"/>
          </a:xfrm>
          <a:prstGeom prst="rect">
            <a:avLst/>
          </a:prstGeom>
          <a:noFill/>
        </p:spPr>
        <p:txBody>
          <a:bodyPr wrap="square">
            <a:spAutoFit/>
          </a:bodyPr>
          <a:lstStyle/>
          <a:p>
            <a:pPr algn="just"/>
            <a:r>
              <a:rPr lang="en-US" sz="1500" b="1" i="0" dirty="0">
                <a:solidFill>
                  <a:srgbClr val="000000"/>
                </a:solidFill>
                <a:effectLst/>
                <a:latin typeface="Times New Roman" panose="02020603050405020304" pitchFamily="18" charset="0"/>
                <a:cs typeface="Times New Roman" panose="02020603050405020304" pitchFamily="18" charset="0"/>
              </a:rPr>
              <a:t>System Heterogeneity: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changes the location of data blocks based on network node access patterns, as well as its hardware configuration and I/O workload.</a:t>
            </a: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Network Node Classification: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divides network nodes into two categories: storage nodes and client nodes. Client nodes can remotely mount and access the public storage area provided by storage nodes.</a:t>
            </a: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Storage Information Exchange: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To communicate the state of storage nodes, including throughput and available space, the system employs a tiny data structure known as storage information. Storage information is appended to iSCSI packets to reduce network overhead.</a:t>
            </a:r>
          </a:p>
          <a:p>
            <a:pPr algn="just"/>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just"/>
            <a:r>
              <a:rPr lang="en-US" sz="1500" b="1" i="0" dirty="0">
                <a:solidFill>
                  <a:srgbClr val="000000"/>
                </a:solidFill>
                <a:effectLst/>
                <a:latin typeface="Times New Roman" panose="02020603050405020304" pitchFamily="18" charset="0"/>
                <a:cs typeface="Times New Roman" panose="02020603050405020304" pitchFamily="18" charset="0"/>
              </a:rPr>
              <a:t>Storage Tiering: </a:t>
            </a:r>
          </a:p>
          <a:p>
            <a:pPr algn="just"/>
            <a:r>
              <a:rPr lang="en-US" sz="1500" i="0" dirty="0">
                <a:solidFill>
                  <a:srgbClr val="000000"/>
                </a:solidFill>
                <a:effectLst/>
                <a:latin typeface="Times New Roman" panose="02020603050405020304" pitchFamily="18" charset="0"/>
                <a:cs typeface="Times New Roman" panose="02020603050405020304" pitchFamily="18" charset="0"/>
              </a:rPr>
              <a:t>The system determines the unified performance of the storage nodes by combining reading and writing performance, which is then used to rank and stratify them. The system moves data blocks to the upper or lower storage tier based on the amount of available space and the frequency of access.</a:t>
            </a:r>
          </a:p>
        </p:txBody>
      </p:sp>
      <p:sp>
        <p:nvSpPr>
          <p:cNvPr id="17" name="TextBox 16">
            <a:extLst>
              <a:ext uri="{FF2B5EF4-FFF2-40B4-BE49-F238E27FC236}">
                <a16:creationId xmlns:a16="http://schemas.microsoft.com/office/drawing/2014/main" id="{C9FB894E-8BC1-456E-DE71-0A33F3520093}"/>
              </a:ext>
            </a:extLst>
          </p:cNvPr>
          <p:cNvSpPr txBox="1"/>
          <p:nvPr/>
        </p:nvSpPr>
        <p:spPr>
          <a:xfrm>
            <a:off x="6170388" y="288847"/>
            <a:ext cx="609460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System Overview:</a:t>
            </a:r>
          </a:p>
        </p:txBody>
      </p:sp>
    </p:spTree>
    <p:extLst>
      <p:ext uri="{BB962C8B-B14F-4D97-AF65-F5344CB8AC3E}">
        <p14:creationId xmlns:p14="http://schemas.microsoft.com/office/powerpoint/2010/main" val="108930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7" descr="Ethernet cables connected to a networking patch">
            <a:extLst>
              <a:ext uri="{FF2B5EF4-FFF2-40B4-BE49-F238E27FC236}">
                <a16:creationId xmlns:a16="http://schemas.microsoft.com/office/drawing/2014/main" id="{7B37E31A-E6E7-7CEC-A34B-DE674AE192DA}"/>
              </a:ext>
            </a:extLst>
          </p:cNvPr>
          <p:cNvPicPr>
            <a:picLocks noChangeAspect="1"/>
          </p:cNvPicPr>
          <p:nvPr/>
        </p:nvPicPr>
        <p:blipFill rotWithShape="1">
          <a:blip r:embed="rId2"/>
          <a:srcRect t="28153" r="1" b="14036"/>
          <a:stretch/>
        </p:blipFill>
        <p:spPr>
          <a:xfrm>
            <a:off x="2" y="10"/>
            <a:ext cx="5551054"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0668000" y="6356350"/>
            <a:ext cx="6858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
        <p:nvSpPr>
          <p:cNvPr id="36" name="TextBox 35">
            <a:extLst>
              <a:ext uri="{FF2B5EF4-FFF2-40B4-BE49-F238E27FC236}">
                <a16:creationId xmlns:a16="http://schemas.microsoft.com/office/drawing/2014/main" id="{5C61BE58-1794-2F30-90B8-2798E7F55117}"/>
              </a:ext>
            </a:extLst>
          </p:cNvPr>
          <p:cNvSpPr txBox="1"/>
          <p:nvPr/>
        </p:nvSpPr>
        <p:spPr>
          <a:xfrm>
            <a:off x="5703160" y="843677"/>
            <a:ext cx="6333688" cy="5170646"/>
          </a:xfrm>
          <a:prstGeom prst="rect">
            <a:avLst/>
          </a:prstGeom>
          <a:noFill/>
        </p:spPr>
        <p:txBody>
          <a:bodyPr wrap="square">
            <a:spAutoFit/>
          </a:bodyPr>
          <a:lstStyle/>
          <a:p>
            <a:pPr algn="l"/>
            <a:r>
              <a:rPr lang="en-US" b="1" i="0" dirty="0">
                <a:solidFill>
                  <a:srgbClr val="111111"/>
                </a:solidFill>
                <a:effectLst/>
                <a:latin typeface="Times New Roman" panose="02020603050405020304" pitchFamily="18" charset="0"/>
                <a:cs typeface="Times New Roman" panose="02020603050405020304" pitchFamily="18" charset="0"/>
              </a:rPr>
              <a:t>Improving Migration Efficiency in Autonomous Distributed Storage Systems:</a:t>
            </a: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 </a:t>
            </a:r>
            <a:r>
              <a:rPr lang="en-US" sz="1600" b="1" i="0" dirty="0">
                <a:solidFill>
                  <a:srgbClr val="111111"/>
                </a:solidFill>
                <a:effectLst/>
                <a:latin typeface="Times New Roman" panose="02020603050405020304" pitchFamily="18" charset="0"/>
                <a:cs typeface="Times New Roman" panose="02020603050405020304" pitchFamily="18" charset="0"/>
              </a:rPr>
              <a:t>Node Classification:</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Network nodes are classified into two types: storage nodes and client nodes.</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Storage nodes have a public storage area, and client nodes remotely mount that storage area.</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Storage Information:</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Each storage node periodically exchanges its current status using a data structure called storage information.</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includes available storage space and effective throughput.</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Storage Ranking:</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Storage nodes are ranked based on their effective performance.</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ranking is used to stratify the nodes into storage tiers.</a:t>
            </a:r>
          </a:p>
          <a:p>
            <a:pPr algn="l">
              <a:buFont typeface="+mj-lt"/>
              <a:buAutoNum type="arabicPeriod"/>
            </a:pPr>
            <a:r>
              <a:rPr lang="en-US" sz="1600" b="1" i="0" dirty="0">
                <a:solidFill>
                  <a:srgbClr val="111111"/>
                </a:solidFill>
                <a:effectLst/>
                <a:latin typeface="Times New Roman" panose="02020603050405020304" pitchFamily="18" charset="0"/>
                <a:cs typeface="Times New Roman" panose="02020603050405020304" pitchFamily="18" charset="0"/>
              </a:rPr>
              <a:t> Migration Policies:</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The system uses dynamic tiering and migration policies to optimize data block location.</a:t>
            </a:r>
          </a:p>
          <a:p>
            <a:pPr marL="742950" lvl="1" indent="-285750" algn="l">
              <a:buFont typeface="+mj-lt"/>
              <a:buAutoNum type="arabicPeriod"/>
            </a:pPr>
            <a:r>
              <a:rPr lang="en-US" sz="1600" b="0" i="0" dirty="0">
                <a:solidFill>
                  <a:srgbClr val="111111"/>
                </a:solidFill>
                <a:effectLst/>
                <a:latin typeface="Times New Roman" panose="02020603050405020304" pitchFamily="18" charset="0"/>
                <a:cs typeface="Times New Roman" panose="02020603050405020304" pitchFamily="18" charset="0"/>
              </a:rPr>
              <a:t>This includes original and enhanced migration policies, which balance data concentration and migration efficiency</a:t>
            </a:r>
            <a:r>
              <a:rPr lang="en-US" b="0" i="0" dirty="0">
                <a:solidFill>
                  <a:srgbClr val="11111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14" name="TextBox 13">
            <a:extLst>
              <a:ext uri="{FF2B5EF4-FFF2-40B4-BE49-F238E27FC236}">
                <a16:creationId xmlns:a16="http://schemas.microsoft.com/office/drawing/2014/main" id="{5213D950-4EF1-95EB-F544-9F539B1BF243}"/>
              </a:ext>
            </a:extLst>
          </p:cNvPr>
          <p:cNvSpPr txBox="1"/>
          <p:nvPr/>
        </p:nvSpPr>
        <p:spPr>
          <a:xfrm>
            <a:off x="5836032" y="810358"/>
            <a:ext cx="6094602" cy="4755148"/>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Migration Policies:</a:t>
            </a:r>
            <a:endParaRPr lang="en-US"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1500" b="1"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500" b="1" i="0" dirty="0">
                <a:solidFill>
                  <a:srgbClr val="000000"/>
                </a:solidFill>
                <a:effectLst/>
                <a:latin typeface="Times New Roman" panose="02020603050405020304" pitchFamily="18" charset="0"/>
                <a:cs typeface="Times New Roman" panose="02020603050405020304" pitchFamily="18" charset="0"/>
              </a:rPr>
              <a:t>Original Migration Strategy</a:t>
            </a:r>
            <a:r>
              <a:rPr lang="en-US" sz="1500" b="0" i="0" dirty="0">
                <a:solidFill>
                  <a:srgbClr val="000000"/>
                </a:solidFill>
                <a:effectLst/>
                <a:latin typeface="Times New Roman" panose="02020603050405020304" pitchFamily="18" charset="0"/>
                <a:cs typeface="Times New Roman" panose="02020603050405020304" pitchFamily="18" charset="0"/>
              </a:rPr>
              <a:t>: The data block migration is performed conservatively to prevent concentration of frequently accessed data blocks to a specific storage node. However, this might slow down the spreading speed of data blocks to be migrated.</a:t>
            </a:r>
          </a:p>
          <a:p>
            <a:pPr marL="342900" indent="-342900" algn="l">
              <a:buFont typeface="+mj-lt"/>
              <a:buAutoNum type="arabicPeriod"/>
            </a:pPr>
            <a:r>
              <a:rPr lang="en-US" sz="1500" b="1" i="0" dirty="0">
                <a:solidFill>
                  <a:srgbClr val="000000"/>
                </a:solidFill>
                <a:effectLst/>
                <a:latin typeface="Times New Roman" panose="02020603050405020304" pitchFamily="18" charset="0"/>
                <a:cs typeface="Times New Roman" panose="02020603050405020304" pitchFamily="18" charset="0"/>
              </a:rPr>
              <a:t>Enhanced Migration Policies</a:t>
            </a:r>
            <a:r>
              <a:rPr lang="en-US" sz="1500" b="0" i="0" dirty="0">
                <a:solidFill>
                  <a:srgbClr val="000000"/>
                </a:solidFill>
                <a:effectLst/>
                <a:latin typeface="Times New Roman" panose="02020603050405020304" pitchFamily="18" charset="0"/>
                <a:cs typeface="Times New Roman" panose="02020603050405020304" pitchFamily="18" charset="0"/>
              </a:rPr>
              <a:t>: Three policies are proposed for migrating a data block to the upper storage tier:</a:t>
            </a:r>
          </a:p>
          <a:p>
            <a:pPr marL="742950" lvl="1" indent="-285750" algn="l">
              <a:buFont typeface="Arial" panose="020B0604020202020204" pitchFamily="34" charset="0"/>
              <a:buChar char="•"/>
            </a:pPr>
            <a:endParaRPr lang="en-US" sz="15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(1)</a:t>
            </a:r>
            <a:r>
              <a:rPr lang="en-US" sz="1500" b="0" i="0" dirty="0">
                <a:solidFill>
                  <a:srgbClr val="000000"/>
                </a:solidFill>
                <a:effectLst/>
                <a:latin typeface="Times New Roman" panose="02020603050405020304" pitchFamily="18" charset="0"/>
                <a:cs typeface="Times New Roman" panose="02020603050405020304" pitchFamily="18" charset="0"/>
              </a:rPr>
              <a:t>: The original policy where the lowermost storage node in the upper storage tier or the topmost storage node in the lower storage tier is selected as the destination. This policy allows for high dispersion of data migration.</a:t>
            </a: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(2)</a:t>
            </a:r>
            <a:r>
              <a:rPr lang="en-US" sz="1500" b="0" i="0" dirty="0">
                <a:solidFill>
                  <a:srgbClr val="000000"/>
                </a:solidFill>
                <a:effectLst/>
                <a:latin typeface="Times New Roman" panose="02020603050405020304" pitchFamily="18" charset="0"/>
                <a:cs typeface="Times New Roman" panose="02020603050405020304" pitchFamily="18" charset="0"/>
              </a:rPr>
              <a:t>: The most aggressive data migration policy. If a storage node migrates a data block to the upper storage tier, the top storage node in the upper storage tier is chosen as the destination.</a:t>
            </a:r>
          </a:p>
          <a:p>
            <a:pPr marL="742950" lvl="1" indent="-285750" algn="l">
              <a:buFont typeface="Arial" panose="020B0604020202020204" pitchFamily="34" charset="0"/>
              <a:buChar char="•"/>
            </a:pPr>
            <a:r>
              <a:rPr lang="en-US" sz="1500" b="1" i="0" dirty="0">
                <a:solidFill>
                  <a:srgbClr val="000000"/>
                </a:solidFill>
                <a:effectLst/>
                <a:latin typeface="Times New Roman" panose="02020603050405020304" pitchFamily="18" charset="0"/>
                <a:cs typeface="Times New Roman" panose="02020603050405020304" pitchFamily="18" charset="0"/>
              </a:rPr>
              <a:t>Policy (3)</a:t>
            </a:r>
            <a:r>
              <a:rPr lang="en-US" sz="1500" b="0" i="0" dirty="0">
                <a:solidFill>
                  <a:srgbClr val="000000"/>
                </a:solidFill>
                <a:effectLst/>
                <a:latin typeface="Times New Roman" panose="02020603050405020304" pitchFamily="18" charset="0"/>
                <a:cs typeface="Times New Roman" panose="02020603050405020304" pitchFamily="18" charset="0"/>
              </a:rPr>
              <a:t>: A moderate policy. The migration source node chooses the middle storage node in the upper or lower storage tier as the destination. This policy balances the avoidance of data concentration and improvement of migration efficiency.</a:t>
            </a:r>
          </a:p>
        </p:txBody>
      </p:sp>
      <p:grpSp>
        <p:nvGrpSpPr>
          <p:cNvPr id="15" name="Group 14">
            <a:extLst>
              <a:ext uri="{FF2B5EF4-FFF2-40B4-BE49-F238E27FC236}">
                <a16:creationId xmlns:a16="http://schemas.microsoft.com/office/drawing/2014/main" id="{06DBC090-E322-4111-D22C-89A672CD8A90}"/>
              </a:ext>
            </a:extLst>
          </p:cNvPr>
          <p:cNvGrpSpPr/>
          <p:nvPr/>
        </p:nvGrpSpPr>
        <p:grpSpPr>
          <a:xfrm>
            <a:off x="629174" y="415460"/>
            <a:ext cx="4496500" cy="5674991"/>
            <a:chOff x="629174" y="415460"/>
            <a:chExt cx="4496500" cy="5674991"/>
          </a:xfrm>
        </p:grpSpPr>
        <p:pic>
          <p:nvPicPr>
            <p:cNvPr id="16" name="Picture 15">
              <a:extLst>
                <a:ext uri="{FF2B5EF4-FFF2-40B4-BE49-F238E27FC236}">
                  <a16:creationId xmlns:a16="http://schemas.microsoft.com/office/drawing/2014/main" id="{36CB8ED8-EDBE-2F98-E5E1-E1D2403C0309}"/>
                </a:ext>
              </a:extLst>
            </p:cNvPr>
            <p:cNvPicPr>
              <a:picLocks noChangeAspect="1"/>
            </p:cNvPicPr>
            <p:nvPr/>
          </p:nvPicPr>
          <p:blipFill rotWithShape="1">
            <a:blip r:embed="rId2"/>
            <a:srcRect l="14224" t="1834" r="20124" b="8168"/>
            <a:stretch/>
          </p:blipFill>
          <p:spPr>
            <a:xfrm>
              <a:off x="629174" y="415460"/>
              <a:ext cx="4496500" cy="5498779"/>
            </a:xfrm>
            <a:prstGeom prst="rect">
              <a:avLst/>
            </a:prstGeom>
          </p:spPr>
        </p:pic>
        <p:pic>
          <p:nvPicPr>
            <p:cNvPr id="17" name="Picture 16">
              <a:extLst>
                <a:ext uri="{FF2B5EF4-FFF2-40B4-BE49-F238E27FC236}">
                  <a16:creationId xmlns:a16="http://schemas.microsoft.com/office/drawing/2014/main" id="{73C131B7-97A4-FC6C-5C02-149B7766838A}"/>
                </a:ext>
              </a:extLst>
            </p:cNvPr>
            <p:cNvPicPr>
              <a:picLocks noChangeAspect="1"/>
            </p:cNvPicPr>
            <p:nvPr/>
          </p:nvPicPr>
          <p:blipFill>
            <a:blip r:embed="rId3"/>
            <a:stretch>
              <a:fillRect/>
            </a:stretch>
          </p:blipFill>
          <p:spPr>
            <a:xfrm>
              <a:off x="1967525" y="5738026"/>
              <a:ext cx="2428875" cy="352425"/>
            </a:xfrm>
            <a:prstGeom prst="rect">
              <a:avLst/>
            </a:prstGeom>
          </p:spPr>
        </p:pic>
      </p:grpSp>
      <p:sp>
        <p:nvSpPr>
          <p:cNvPr id="18" name="TextBox 17">
            <a:extLst>
              <a:ext uri="{FF2B5EF4-FFF2-40B4-BE49-F238E27FC236}">
                <a16:creationId xmlns:a16="http://schemas.microsoft.com/office/drawing/2014/main" id="{C0E483EA-735B-E08C-0169-FB126276C837}"/>
              </a:ext>
            </a:extLst>
          </p:cNvPr>
          <p:cNvSpPr txBox="1"/>
          <p:nvPr/>
        </p:nvSpPr>
        <p:spPr>
          <a:xfrm>
            <a:off x="629174" y="6175915"/>
            <a:ext cx="4496500" cy="584775"/>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Reference: Figure 4(A. </a:t>
            </a:r>
            <a:r>
              <a:rPr lang="en-US" sz="800" dirty="0" err="1">
                <a:latin typeface="Times New Roman" panose="02020603050405020304" pitchFamily="18" charset="0"/>
                <a:cs typeface="Times New Roman" panose="02020603050405020304" pitchFamily="18" charset="0"/>
              </a:rPr>
              <a:t>Nunome</a:t>
            </a:r>
            <a:r>
              <a:rPr lang="en-US" sz="800" dirty="0">
                <a:latin typeface="Times New Roman" panose="02020603050405020304" pitchFamily="18" charset="0"/>
                <a:cs typeface="Times New Roman" panose="02020603050405020304" pitchFamily="18" charset="0"/>
              </a:rPr>
              <a:t> and H. Hirata, "An Improvement of Migration Efficiency in a Distributed Storage System with Dynamic Tiering," 2019 20th IEEE/ACIS International Conference on Software Engineering, Artificial Intelligence, Networking and Parallel/Distributed Computing (SNPD), Toyama, Japan, 2019, pp. 455-460, </a:t>
            </a:r>
            <a:r>
              <a:rPr lang="en-US" sz="800" dirty="0" err="1">
                <a:latin typeface="Times New Roman" panose="02020603050405020304" pitchFamily="18" charset="0"/>
                <a:cs typeface="Times New Roman" panose="02020603050405020304" pitchFamily="18" charset="0"/>
              </a:rPr>
              <a:t>doi</a:t>
            </a:r>
            <a:r>
              <a:rPr lang="en-US" sz="800" dirty="0">
                <a:latin typeface="Times New Roman" panose="02020603050405020304" pitchFamily="18" charset="0"/>
                <a:cs typeface="Times New Roman" panose="02020603050405020304" pitchFamily="18" charset="0"/>
              </a:rPr>
              <a:t>: 10.1109/SNPD.2019.8935656.)</a:t>
            </a:r>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10" name="TextBox 9">
            <a:extLst>
              <a:ext uri="{FF2B5EF4-FFF2-40B4-BE49-F238E27FC236}">
                <a16:creationId xmlns:a16="http://schemas.microsoft.com/office/drawing/2014/main" id="{074E7562-E60F-0B87-2B3A-E27709C6D66A}"/>
              </a:ext>
            </a:extLst>
          </p:cNvPr>
          <p:cNvSpPr txBox="1"/>
          <p:nvPr/>
        </p:nvSpPr>
        <p:spPr>
          <a:xfrm>
            <a:off x="79145" y="1496419"/>
            <a:ext cx="2924114" cy="4524315"/>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Key Simulation Results:</a:t>
            </a:r>
          </a:p>
          <a:p>
            <a:pPr algn="l"/>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execution time using Policy (3) is consistently shorter than the execution time using Policy (2) in all cases.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maximum improvement in execution time reached 31.5% in certain conditions.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consistently achieved performance improvement in most cases, not only in large systems.</a:t>
            </a:r>
          </a:p>
        </p:txBody>
      </p:sp>
      <p:sp>
        <p:nvSpPr>
          <p:cNvPr id="12" name="TextBox 11">
            <a:extLst>
              <a:ext uri="{FF2B5EF4-FFF2-40B4-BE49-F238E27FC236}">
                <a16:creationId xmlns:a16="http://schemas.microsoft.com/office/drawing/2014/main" id="{28FA2791-7069-5254-095A-4E8E8C7E2985}"/>
              </a:ext>
            </a:extLst>
          </p:cNvPr>
          <p:cNvSpPr txBox="1"/>
          <p:nvPr/>
        </p:nvSpPr>
        <p:spPr>
          <a:xfrm>
            <a:off x="3182227" y="1496419"/>
            <a:ext cx="5584268" cy="4801314"/>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Performance Comparison across Conditions and Policies :</a:t>
            </a:r>
          </a:p>
          <a:p>
            <a:pPr algn="just"/>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relatively small, the execution time is reduced by less than one-fifth using enhanced migration policies.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low, Policy (2) had a more harmful effect on execution time compared to Policy (1).</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conditions where the number of client nodes is large compared to the number of storage nodes, the enhanced migration policies effectively reduced the execution time.</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performance improvements by the enhanced migration policies declined overall, especially in certain conditions where the reduction in execution time was only under 10%.</a:t>
            </a:r>
          </a:p>
        </p:txBody>
      </p:sp>
      <p:sp>
        <p:nvSpPr>
          <p:cNvPr id="14" name="TextBox 13">
            <a:extLst>
              <a:ext uri="{FF2B5EF4-FFF2-40B4-BE49-F238E27FC236}">
                <a16:creationId xmlns:a16="http://schemas.microsoft.com/office/drawing/2014/main" id="{88B222F2-6C29-0CF8-AD52-5CC00DCEA2CD}"/>
              </a:ext>
            </a:extLst>
          </p:cNvPr>
          <p:cNvSpPr txBox="1"/>
          <p:nvPr/>
        </p:nvSpPr>
        <p:spPr>
          <a:xfrm>
            <a:off x="8925885" y="1496418"/>
            <a:ext cx="3161125" cy="424731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Superiority of Policy (3):</a:t>
            </a:r>
          </a:p>
          <a:p>
            <a:pPr algn="l"/>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consistently achieved shorter execution times compared to Policy (2) in all cases.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improvement in execution time using Policy (3) was remarkable, reaching a maximum improvement of 31.5% in certain conditions.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Policy (3) can achieve consistent performance improvement in most cases, not only in large systems.</a:t>
            </a:r>
          </a:p>
        </p:txBody>
      </p:sp>
      <p:sp>
        <p:nvSpPr>
          <p:cNvPr id="16" name="TextBox 15">
            <a:extLst>
              <a:ext uri="{FF2B5EF4-FFF2-40B4-BE49-F238E27FC236}">
                <a16:creationId xmlns:a16="http://schemas.microsoft.com/office/drawing/2014/main" id="{FB514249-1707-B83F-D2C3-50B82DDB0AA1}"/>
              </a:ext>
            </a:extLst>
          </p:cNvPr>
          <p:cNvSpPr txBox="1"/>
          <p:nvPr/>
        </p:nvSpPr>
        <p:spPr>
          <a:xfrm>
            <a:off x="2470726" y="130734"/>
            <a:ext cx="6160654" cy="584775"/>
          </a:xfrm>
          <a:prstGeom prst="rect">
            <a:avLst/>
          </a:prstGeom>
          <a:noFill/>
        </p:spPr>
        <p:txBody>
          <a:bodyPr wrap="square">
            <a:spAutoFit/>
          </a:bodyPr>
          <a:lstStyle/>
          <a:p>
            <a:pPr algn="ctr"/>
            <a:r>
              <a:rPr lang="en-US" sz="3200" b="1" i="0" dirty="0">
                <a:effectLst/>
                <a:latin typeface="Times New Roman" panose="02020603050405020304" pitchFamily="18" charset="0"/>
                <a:cs typeface="Times New Roman" panose="02020603050405020304" pitchFamily="18" charset="0"/>
              </a:rPr>
              <a:t>Simulation Results</a:t>
            </a:r>
          </a:p>
        </p:txBody>
      </p:sp>
    </p:spTree>
    <p:extLst>
      <p:ext uri="{BB962C8B-B14F-4D97-AF65-F5344CB8AC3E}">
        <p14:creationId xmlns:p14="http://schemas.microsoft.com/office/powerpoint/2010/main" val="83977915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{07AB66CF-ADBE-41CF-A8EA-7FD4E3AE33B7}tf55661986_win32</Template>
  <TotalTime>741</TotalTime>
  <Words>1205</Words>
  <Application>Microsoft Office PowerPoint</Application>
  <PresentationFormat>Widescreen</PresentationFormat>
  <Paragraphs>85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An Improvement of Migration Efficiency in a Distributed Storage System with Dynamic Tiering</vt:lpstr>
      <vt:lpstr>Agenda</vt:lpstr>
      <vt:lpstr>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analysis: An Improvement of Migration Efficiency in a Distributed Storage System with Dynamic Tiering</dc:title>
  <dc:creator>Fahim Rouf</dc:creator>
  <cp:lastModifiedBy>Fahim Rouf</cp:lastModifiedBy>
  <cp:revision>10</cp:revision>
  <dcterms:created xsi:type="dcterms:W3CDTF">2023-11-20T09:44:50Z</dcterms:created>
  <dcterms:modified xsi:type="dcterms:W3CDTF">2023-11-20T22:06:48Z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