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7"/>
  </p:notesMasterIdLst>
  <p:sldIdLst>
    <p:sldId id="256" r:id="rId2"/>
    <p:sldId id="257" r:id="rId3"/>
    <p:sldId id="289" r:id="rId4"/>
    <p:sldId id="258" r:id="rId5"/>
    <p:sldId id="290" r:id="rId6"/>
    <p:sldId id="291" r:id="rId7"/>
    <p:sldId id="303" r:id="rId8"/>
    <p:sldId id="292" r:id="rId9"/>
    <p:sldId id="293" r:id="rId10"/>
    <p:sldId id="260" r:id="rId11"/>
    <p:sldId id="295" r:id="rId12"/>
    <p:sldId id="261" r:id="rId13"/>
    <p:sldId id="296" r:id="rId14"/>
    <p:sldId id="315" r:id="rId15"/>
    <p:sldId id="262" r:id="rId16"/>
    <p:sldId id="306" r:id="rId17"/>
    <p:sldId id="263" r:id="rId18"/>
    <p:sldId id="297" r:id="rId19"/>
    <p:sldId id="301" r:id="rId20"/>
    <p:sldId id="323" r:id="rId21"/>
    <p:sldId id="324" r:id="rId22"/>
    <p:sldId id="328" r:id="rId23"/>
    <p:sldId id="298" r:id="rId24"/>
    <p:sldId id="302" r:id="rId25"/>
    <p:sldId id="307" r:id="rId26"/>
    <p:sldId id="316" r:id="rId27"/>
    <p:sldId id="317" r:id="rId28"/>
    <p:sldId id="318" r:id="rId29"/>
    <p:sldId id="320" r:id="rId30"/>
    <p:sldId id="321" r:id="rId31"/>
    <p:sldId id="322" r:id="rId32"/>
    <p:sldId id="299" r:id="rId33"/>
    <p:sldId id="325" r:id="rId34"/>
    <p:sldId id="326" r:id="rId35"/>
    <p:sldId id="327" r:id="rId36"/>
  </p:sldIdLst>
  <p:sldSz cx="9144000" cy="6858000" type="screen4x3"/>
  <p:notesSz cx="6985000" cy="92837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3743" autoAdjust="0"/>
  </p:normalViewPr>
  <p:slideViewPr>
    <p:cSldViewPr>
      <p:cViewPr varScale="1">
        <p:scale>
          <a:sx n="86" d="100"/>
          <a:sy n="86" d="100"/>
        </p:scale>
        <p:origin x="1266" y="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02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en-US"/>
          </a:p>
        </p:txBody>
      </p:sp>
      <p:sp>
        <p:nvSpPr>
          <p:cNvPr id="38915" name="Rectangle 3"/>
          <p:cNvSpPr>
            <a:spLocks noGrp="1" noChangeArrowheads="1"/>
          </p:cNvSpPr>
          <p:nvPr>
            <p:ph type="dt" idx="1"/>
          </p:nvPr>
        </p:nvSpPr>
        <p:spPr bwMode="auto">
          <a:xfrm>
            <a:off x="3956050" y="0"/>
            <a:ext cx="3027363"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7" name="Rectangle 5"/>
          <p:cNvSpPr>
            <a:spLocks noGrp="1" noChangeArrowheads="1"/>
          </p:cNvSpPr>
          <p:nvPr>
            <p:ph type="body" sz="quarter" idx="3"/>
          </p:nvPr>
        </p:nvSpPr>
        <p:spPr bwMode="auto">
          <a:xfrm>
            <a:off x="698500" y="4410075"/>
            <a:ext cx="5588000" cy="4176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8918" name="Rectangle 6"/>
          <p:cNvSpPr>
            <a:spLocks noGrp="1" noChangeArrowheads="1"/>
          </p:cNvSpPr>
          <p:nvPr>
            <p:ph type="ftr" sz="quarter" idx="4"/>
          </p:nvPr>
        </p:nvSpPr>
        <p:spPr bwMode="auto">
          <a:xfrm>
            <a:off x="0" y="8818563"/>
            <a:ext cx="3027363"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en-US"/>
          </a:p>
        </p:txBody>
      </p:sp>
      <p:sp>
        <p:nvSpPr>
          <p:cNvPr id="38919" name="Rectangle 7"/>
          <p:cNvSpPr>
            <a:spLocks noGrp="1" noChangeArrowheads="1"/>
          </p:cNvSpPr>
          <p:nvPr>
            <p:ph type="sldNum" sz="quarter" idx="5"/>
          </p:nvPr>
        </p:nvSpPr>
        <p:spPr bwMode="auto">
          <a:xfrm>
            <a:off x="3956050" y="8818563"/>
            <a:ext cx="3027363"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anose="02020603050405020304" pitchFamily="18" charset="0"/>
              </a:defRPr>
            </a:lvl1pPr>
          </a:lstStyle>
          <a:p>
            <a:pPr>
              <a:defRPr/>
            </a:pPr>
            <a:fld id="{12BA030D-98DE-4BC8-85DC-8EEDE4A5770A}" type="slidenum">
              <a:rPr lang="en-US" altLang="en-US"/>
              <a:pPr>
                <a:defRPr/>
              </a:pPr>
              <a:t>‹#›</a:t>
            </a:fld>
            <a:endParaRPr lang="en-US" altLang="en-US"/>
          </a:p>
        </p:txBody>
      </p:sp>
    </p:spTree>
    <p:extLst>
      <p:ext uri="{BB962C8B-B14F-4D97-AF65-F5344CB8AC3E}">
        <p14:creationId xmlns:p14="http://schemas.microsoft.com/office/powerpoint/2010/main" val="39355717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5C36F78-A166-4D1E-B1C1-D9E14CB414BD}" type="slidenum">
              <a:rPr lang="en-US" altLang="en-US" smtClean="0"/>
              <a:pPr>
                <a:spcBef>
                  <a:spcPct val="0"/>
                </a:spcBef>
              </a:pPr>
              <a:t>1</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70519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7EA3B83-A2E0-4817-8EDE-2F31A8758275}" type="slidenum">
              <a:rPr lang="en-US" altLang="en-US" smtClean="0"/>
              <a:pPr>
                <a:spcBef>
                  <a:spcPct val="0"/>
                </a:spcBef>
              </a:pPr>
              <a:t>10</a:t>
            </a:fld>
            <a:endParaRPr lang="en-US" altLang="en-US"/>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89072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5B494F8-A204-4E52-8009-5A321F89851B}" type="slidenum">
              <a:rPr lang="en-US" altLang="en-US" smtClean="0"/>
              <a:pPr>
                <a:spcBef>
                  <a:spcPct val="0"/>
                </a:spcBef>
              </a:pPr>
              <a:t>11</a:t>
            </a:fld>
            <a:endParaRPr lang="en-US"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84634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77AA764-4CA6-420F-B200-CD12E5119C61}" type="slidenum">
              <a:rPr lang="en-US" altLang="en-US" smtClean="0"/>
              <a:pPr>
                <a:spcBef>
                  <a:spcPct val="0"/>
                </a:spcBef>
              </a:pPr>
              <a:t>12</a:t>
            </a:fld>
            <a:endParaRPr lang="en-US" alt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12367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77AA764-4CA6-420F-B200-CD12E5119C61}" type="slidenum">
              <a:rPr lang="en-US" altLang="en-US" smtClean="0"/>
              <a:pPr>
                <a:spcBef>
                  <a:spcPct val="0"/>
                </a:spcBef>
              </a:pPr>
              <a:t>13</a:t>
            </a:fld>
            <a:endParaRPr lang="en-US" alt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202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77AA764-4CA6-420F-B200-CD12E5119C61}" type="slidenum">
              <a:rPr lang="en-US" altLang="en-US" smtClean="0"/>
              <a:pPr>
                <a:spcBef>
                  <a:spcPct val="0"/>
                </a:spcBef>
              </a:pPr>
              <a:t>14</a:t>
            </a:fld>
            <a:endParaRPr lang="en-US" alt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76449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6B6CCC5-6514-4740-AF73-D4F56CD1A536}" type="slidenum">
              <a:rPr lang="en-US" altLang="en-US" smtClean="0"/>
              <a:pPr>
                <a:spcBef>
                  <a:spcPct val="0"/>
                </a:spcBef>
              </a:pPr>
              <a:t>15</a:t>
            </a:fld>
            <a:endParaRPr lang="en-US" alt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706871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5E6F8F2-6E22-40AA-88B8-810BAE59C715}" type="slidenum">
              <a:rPr lang="en-US" altLang="en-US" smtClean="0"/>
              <a:pPr>
                <a:spcBef>
                  <a:spcPct val="0"/>
                </a:spcBef>
              </a:pPr>
              <a:t>17</a:t>
            </a:fld>
            <a:endParaRPr lang="en-US" alt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95861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5B494F8-A204-4E52-8009-5A321F89851B}" type="slidenum">
              <a:rPr lang="en-US" altLang="en-US" smtClean="0"/>
              <a:pPr>
                <a:spcBef>
                  <a:spcPct val="0"/>
                </a:spcBef>
              </a:pPr>
              <a:t>18</a:t>
            </a:fld>
            <a:endParaRPr lang="en-US"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816615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EB9D849-6F61-49DF-BCF5-2BCF484CDF66}" type="slidenum">
              <a:rPr lang="en-US" altLang="en-US" smtClean="0"/>
              <a:pPr>
                <a:spcBef>
                  <a:spcPct val="0"/>
                </a:spcBef>
              </a:pPr>
              <a:t>19</a:t>
            </a:fld>
            <a:endParaRPr lang="en-US" altLang="en-US"/>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29486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5E6F8F2-6E22-40AA-88B8-810BAE59C715}" type="slidenum">
              <a:rPr lang="en-US" altLang="en-US" smtClean="0"/>
              <a:pPr>
                <a:spcBef>
                  <a:spcPct val="0"/>
                </a:spcBef>
              </a:pPr>
              <a:t>20</a:t>
            </a:fld>
            <a:endParaRPr lang="en-US" alt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02255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5B494F8-A204-4E52-8009-5A321F89851B}" type="slidenum">
              <a:rPr lang="en-US" altLang="en-US" smtClean="0"/>
              <a:pPr>
                <a:spcBef>
                  <a:spcPct val="0"/>
                </a:spcBef>
              </a:pPr>
              <a:t>2</a:t>
            </a:fld>
            <a:endParaRPr lang="en-US"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45340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5E6F8F2-6E22-40AA-88B8-810BAE59C715}" type="slidenum">
              <a:rPr lang="en-US" altLang="en-US" smtClean="0"/>
              <a:pPr>
                <a:spcBef>
                  <a:spcPct val="0"/>
                </a:spcBef>
              </a:pPr>
              <a:t>21</a:t>
            </a:fld>
            <a:endParaRPr lang="en-US" alt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87325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5E6F8F2-6E22-40AA-88B8-810BAE59C715}" type="slidenum">
              <a:rPr lang="en-US" altLang="en-US" smtClean="0"/>
              <a:pPr>
                <a:spcBef>
                  <a:spcPct val="0"/>
                </a:spcBef>
              </a:pPr>
              <a:t>22</a:t>
            </a:fld>
            <a:endParaRPr lang="en-US" alt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611628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5B494F8-A204-4E52-8009-5A321F89851B}" type="slidenum">
              <a:rPr lang="en-US" altLang="en-US" smtClean="0"/>
              <a:pPr>
                <a:spcBef>
                  <a:spcPct val="0"/>
                </a:spcBef>
              </a:pPr>
              <a:t>23</a:t>
            </a:fld>
            <a:endParaRPr lang="en-US"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07482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EB9D849-6F61-49DF-BCF5-2BCF484CDF66}" type="slidenum">
              <a:rPr lang="en-US" altLang="en-US" smtClean="0"/>
              <a:pPr>
                <a:spcBef>
                  <a:spcPct val="0"/>
                </a:spcBef>
              </a:pPr>
              <a:t>24</a:t>
            </a:fld>
            <a:endParaRPr lang="en-US" altLang="en-US"/>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744428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5B494F8-A204-4E52-8009-5A321F89851B}" type="slidenum">
              <a:rPr lang="en-US" altLang="en-US" smtClean="0"/>
              <a:pPr>
                <a:spcBef>
                  <a:spcPct val="0"/>
                </a:spcBef>
              </a:pPr>
              <a:t>30</a:t>
            </a:fld>
            <a:endParaRPr lang="en-US"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479733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5B494F8-A204-4E52-8009-5A321F89851B}" type="slidenum">
              <a:rPr lang="en-US" altLang="en-US" smtClean="0"/>
              <a:pPr>
                <a:spcBef>
                  <a:spcPct val="0"/>
                </a:spcBef>
              </a:pPr>
              <a:t>32</a:t>
            </a:fld>
            <a:endParaRPr lang="en-US"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070377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5E6F8F2-6E22-40AA-88B8-810BAE59C715}" type="slidenum">
              <a:rPr lang="en-US" altLang="en-US" smtClean="0"/>
              <a:pPr>
                <a:spcBef>
                  <a:spcPct val="0"/>
                </a:spcBef>
              </a:pPr>
              <a:t>33</a:t>
            </a:fld>
            <a:endParaRPr lang="en-US" alt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93654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5E6F8F2-6E22-40AA-88B8-810BAE59C715}" type="slidenum">
              <a:rPr lang="en-US" altLang="en-US" smtClean="0"/>
              <a:pPr>
                <a:spcBef>
                  <a:spcPct val="0"/>
                </a:spcBef>
              </a:pPr>
              <a:t>34</a:t>
            </a:fld>
            <a:endParaRPr lang="en-US" alt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257065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5E6F8F2-6E22-40AA-88B8-810BAE59C715}" type="slidenum">
              <a:rPr lang="en-US" altLang="en-US" smtClean="0"/>
              <a:pPr>
                <a:spcBef>
                  <a:spcPct val="0"/>
                </a:spcBef>
              </a:pPr>
              <a:t>35</a:t>
            </a:fld>
            <a:endParaRPr lang="en-US" alt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38984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5B494F8-A204-4E52-8009-5A321F89851B}" type="slidenum">
              <a:rPr lang="en-US" altLang="en-US" smtClean="0"/>
              <a:pPr>
                <a:spcBef>
                  <a:spcPct val="0"/>
                </a:spcBef>
              </a:pPr>
              <a:t>3</a:t>
            </a:fld>
            <a:endParaRPr lang="en-US"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65339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4BE62E2-F1F9-4002-8B8C-07C134B927CA}" type="slidenum">
              <a:rPr lang="en-US" altLang="en-US" smtClean="0"/>
              <a:pPr>
                <a:spcBef>
                  <a:spcPct val="0"/>
                </a:spcBef>
              </a:pPr>
              <a:t>4</a:t>
            </a:fld>
            <a:endParaRPr lang="en-US" alt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b="1" dirty="0">
                <a:latin typeface="Times New Roman" panose="02020603050405020304" pitchFamily="18" charset="0"/>
              </a:rPr>
              <a:t>Host Interface:</a:t>
            </a:r>
            <a:r>
              <a:rPr lang="en-US" altLang="en-US" dirty="0">
                <a:latin typeface="Times New Roman" panose="02020603050405020304" pitchFamily="18" charset="0"/>
              </a:rPr>
              <a:t> </a:t>
            </a:r>
            <a:r>
              <a:rPr lang="en-US" sz="1400" dirty="0"/>
              <a:t>Provides communication with the host (Computer),</a:t>
            </a:r>
            <a:r>
              <a:rPr lang="en-US" sz="1400" baseline="0" dirty="0"/>
              <a:t> </a:t>
            </a:r>
            <a:r>
              <a:rPr lang="en-US" sz="1400" dirty="0"/>
              <a:t>Queues I/O requests and sends response back to host</a:t>
            </a:r>
          </a:p>
          <a:p>
            <a:pPr lvl="1"/>
            <a:r>
              <a:rPr lang="en-US" sz="1400" b="1" dirty="0"/>
              <a:t>Processor: </a:t>
            </a:r>
            <a:r>
              <a:rPr lang="en-US" sz="1400" dirty="0"/>
              <a:t>Process I/O requests,</a:t>
            </a:r>
            <a:r>
              <a:rPr lang="en-US" sz="1400" baseline="0" dirty="0"/>
              <a:t> </a:t>
            </a:r>
            <a:r>
              <a:rPr lang="en-US" sz="1400" dirty="0"/>
              <a:t>Execute Flash Translation Layer (FTL) firmware</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sz="1400" b="1" dirty="0"/>
              <a:t>FCC:</a:t>
            </a:r>
            <a:r>
              <a:rPr lang="en-US" sz="1400" b="1" baseline="0" dirty="0"/>
              <a:t> </a:t>
            </a:r>
            <a:r>
              <a:rPr lang="en-US" sz="1400" dirty="0"/>
              <a:t>Command and Data Transfer between the processor and flash chips</a:t>
            </a:r>
          </a:p>
          <a:p>
            <a:pPr lvl="1"/>
            <a:r>
              <a:rPr lang="en-US" sz="1400" b="1" dirty="0"/>
              <a:t>Flash Chips: </a:t>
            </a:r>
            <a:r>
              <a:rPr lang="en-US" sz="1400" dirty="0"/>
              <a:t>Provide storage</a:t>
            </a:r>
            <a:r>
              <a:rPr lang="en-US" sz="1400" baseline="0" dirty="0"/>
              <a:t>, </a:t>
            </a:r>
            <a:r>
              <a:rPr lang="en-US" sz="1400" dirty="0"/>
              <a:t>Connected to FCC through multiple I/O channels</a:t>
            </a:r>
          </a:p>
          <a:p>
            <a:pPr marL="457200" marR="0" lvl="1" indent="0" algn="l" defTabSz="914400" rtl="0" eaLnBrk="0" fontAlgn="base" latinLnBrk="0" hangingPunct="0">
              <a:lnSpc>
                <a:spcPct val="100000"/>
              </a:lnSpc>
              <a:spcBef>
                <a:spcPct val="30000"/>
              </a:spcBef>
              <a:spcAft>
                <a:spcPct val="0"/>
              </a:spcAft>
              <a:buClrTx/>
              <a:buSzTx/>
              <a:buFontTx/>
              <a:buNone/>
              <a:tabLst/>
              <a:defRPr/>
            </a:pPr>
            <a:endParaRPr lang="en-US" sz="1400" b="1" dirty="0"/>
          </a:p>
          <a:p>
            <a:pPr lvl="1"/>
            <a:endParaRPr lang="en-US" sz="1400" b="1" dirty="0"/>
          </a:p>
        </p:txBody>
      </p:sp>
    </p:spTree>
    <p:extLst>
      <p:ext uri="{BB962C8B-B14F-4D97-AF65-F5344CB8AC3E}">
        <p14:creationId xmlns:p14="http://schemas.microsoft.com/office/powerpoint/2010/main" val="1874098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4BE62E2-F1F9-4002-8B8C-07C134B927CA}" type="slidenum">
              <a:rPr lang="en-US" altLang="en-US" smtClean="0"/>
              <a:pPr>
                <a:spcBef>
                  <a:spcPct val="0"/>
                </a:spcBef>
              </a:pPr>
              <a:t>5</a:t>
            </a:fld>
            <a:endParaRPr lang="en-US" alt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72740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5B494F8-A204-4E52-8009-5A321F89851B}" type="slidenum">
              <a:rPr lang="en-US" altLang="en-US" smtClean="0"/>
              <a:pPr>
                <a:spcBef>
                  <a:spcPct val="0"/>
                </a:spcBef>
              </a:pPr>
              <a:t>6</a:t>
            </a:fld>
            <a:endParaRPr lang="en-US"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9004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EB9D849-6F61-49DF-BCF5-2BCF484CDF66}" type="slidenum">
              <a:rPr lang="en-US" altLang="en-US" smtClean="0"/>
              <a:pPr>
                <a:spcBef>
                  <a:spcPct val="0"/>
                </a:spcBef>
              </a:pPr>
              <a:t>7</a:t>
            </a:fld>
            <a:endParaRPr lang="en-US" altLang="en-US"/>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a:latin typeface="Times New Roman" panose="02020603050405020304" pitchFamily="18" charset="0"/>
              </a:rPr>
              <a:t>Extents: </a:t>
            </a:r>
            <a:r>
              <a:rPr lang="en-US" altLang="en-US" dirty="0">
                <a:latin typeface="Times New Roman" panose="02020603050405020304" pitchFamily="18" charset="0"/>
              </a:rPr>
              <a:t>The commonly used file systems of Unix/Linux like ext2 and ext3 use direct, indirect, double indirect, and triple indirect block mapping scheme to map file offsets to on-disk blocks. This is ideal for small files. However, in the case of large files, there will be a large number of mappings which will reduce performance, especially while seeking and deleting data. </a:t>
            </a:r>
          </a:p>
          <a:p>
            <a:endParaRPr lang="en-US" altLang="en-US" dirty="0">
              <a:latin typeface="Times New Roman" panose="02020603050405020304" pitchFamily="18" charset="0"/>
            </a:endParaRPr>
          </a:p>
          <a:p>
            <a:r>
              <a:rPr lang="en-US" altLang="en-US" dirty="0">
                <a:latin typeface="Times New Roman" panose="02020603050405020304" pitchFamily="18" charset="0"/>
              </a:rPr>
              <a:t>So extents were introduced to replace the block mapping scheme. The concept extent means “a contiguous sequence of physical blocks”. Large files are split into several “extents”. The files are allocated to a ‘single extent’ instead of a particular size, thus avoiding the indirect mapping of blocks.</a:t>
            </a:r>
          </a:p>
          <a:p>
            <a:endParaRPr lang="en-US" altLang="en-US" dirty="0">
              <a:latin typeface="Times New Roman" panose="02020603050405020304" pitchFamily="18" charset="0"/>
            </a:endParaRPr>
          </a:p>
          <a:p>
            <a:r>
              <a:rPr lang="en-US" altLang="en-US" b="1" dirty="0">
                <a:latin typeface="Times New Roman" panose="02020603050405020304" pitchFamily="18" charset="0"/>
              </a:rPr>
              <a:t>Persistent </a:t>
            </a:r>
            <a:r>
              <a:rPr lang="en-US" altLang="en-US" b="1" dirty="0" err="1">
                <a:latin typeface="Times New Roman" panose="02020603050405020304" pitchFamily="18" charset="0"/>
              </a:rPr>
              <a:t>preallocation</a:t>
            </a:r>
            <a:r>
              <a:rPr lang="en-US" altLang="en-US" b="1" dirty="0">
                <a:latin typeface="Times New Roman" panose="02020603050405020304" pitchFamily="18" charset="0"/>
              </a:rPr>
              <a:t>: </a:t>
            </a:r>
            <a:r>
              <a:rPr lang="en-US" altLang="en-US" dirty="0">
                <a:latin typeface="Times New Roman" panose="02020603050405020304" pitchFamily="18" charset="0"/>
              </a:rPr>
              <a:t>allows the application to allocate contiguous blocks with a fixed size, before writing the data. This will ensure the following: Lesser fragmentation (because blocks are allocated as contiguously as possible). Ensure that applications have enough space to work.</a:t>
            </a:r>
          </a:p>
          <a:p>
            <a:endParaRPr lang="en-US" altLang="en-US" dirty="0">
              <a:latin typeface="Times New Roman" panose="02020603050405020304" pitchFamily="18" charset="0"/>
            </a:endParaRPr>
          </a:p>
          <a:p>
            <a:r>
              <a:rPr lang="en-US" altLang="en-US" b="1" dirty="0">
                <a:latin typeface="Times New Roman" panose="02020603050405020304" pitchFamily="18" charset="0"/>
              </a:rPr>
              <a:t>Delayed allocation: </a:t>
            </a:r>
            <a:r>
              <a:rPr lang="en-US" altLang="en-US" dirty="0">
                <a:latin typeface="Times New Roman" panose="02020603050405020304" pitchFamily="18" charset="0"/>
              </a:rPr>
              <a:t>ext4 delays block allocation until data are flushed to disk.</a:t>
            </a:r>
          </a:p>
          <a:p>
            <a:endParaRPr lang="en-US" altLang="en-US" dirty="0">
              <a:latin typeface="Times New Roman" panose="02020603050405020304" pitchFamily="18" charset="0"/>
            </a:endParaRPr>
          </a:p>
          <a:p>
            <a:r>
              <a:rPr lang="en-US" altLang="en-US" b="1" dirty="0">
                <a:latin typeface="Times New Roman" panose="02020603050405020304" pitchFamily="18" charset="0"/>
              </a:rPr>
              <a:t>Multiblock allocation:</a:t>
            </a:r>
            <a:r>
              <a:rPr lang="en-US" altLang="en-US" dirty="0">
                <a:latin typeface="Times New Roman" panose="02020603050405020304" pitchFamily="18" charset="0"/>
              </a:rPr>
              <a:t> allocates multiple blocks for a file in a single operation, instead of allocating it one by one, as is the case in ext3. This will reduce the overhead of calling the “block allocator” several times and will optimize the allocation of memory.</a:t>
            </a:r>
          </a:p>
          <a:p>
            <a:endParaRPr lang="en-US" altLang="en-US" dirty="0">
              <a:latin typeface="Times New Roman" panose="02020603050405020304" pitchFamily="18" charset="0"/>
            </a:endParaRPr>
          </a:p>
          <a:p>
            <a:r>
              <a:rPr lang="en-US" altLang="en-US" b="1" dirty="0">
                <a:latin typeface="Times New Roman" panose="02020603050405020304" pitchFamily="18" charset="0"/>
              </a:rPr>
              <a:t>Journaling: </a:t>
            </a:r>
            <a:r>
              <a:rPr lang="en-US" altLang="en-US" dirty="0">
                <a:latin typeface="Times New Roman" panose="02020603050405020304" pitchFamily="18" charset="0"/>
              </a:rPr>
              <a:t> is a capability which ensures consistency of data in the file system, despite any power outages or system crash that may occur. XFS provides journaling for file system metadata, where file system updates are first written to a serial journal before the actual disk blocks are updated. The journal is a circular buffer of disk blocks that is not read in normal file system operation.</a:t>
            </a:r>
          </a:p>
          <a:p>
            <a:endParaRPr lang="en-US" altLang="en-US" dirty="0">
              <a:latin typeface="Times New Roman" panose="02020603050405020304" pitchFamily="18" charset="0"/>
            </a:endParaRPr>
          </a:p>
          <a:p>
            <a:r>
              <a:rPr lang="en-US" altLang="en-US" b="1" dirty="0">
                <a:latin typeface="Times New Roman" panose="02020603050405020304" pitchFamily="18" charset="0"/>
              </a:rPr>
              <a:t>Allocation group: </a:t>
            </a:r>
            <a:r>
              <a:rPr lang="en-US" altLang="en-US" dirty="0">
                <a:latin typeface="Times New Roman" panose="02020603050405020304" pitchFamily="18" charset="0"/>
              </a:rPr>
              <a:t>Each allocation group manages its own </a:t>
            </a:r>
            <a:r>
              <a:rPr lang="en-US" altLang="en-US" dirty="0" err="1">
                <a:latin typeface="Times New Roman" panose="02020603050405020304" pitchFamily="18" charset="0"/>
              </a:rPr>
              <a:t>inodes</a:t>
            </a:r>
            <a:r>
              <a:rPr lang="en-US" altLang="en-US" dirty="0">
                <a:latin typeface="Times New Roman" panose="02020603050405020304" pitchFamily="18" charset="0"/>
              </a:rPr>
              <a:t> and free space separately, providing scalability and parallelism so multiple threads and processes can perform I/O operations on the same file system simultaneously.</a:t>
            </a:r>
          </a:p>
        </p:txBody>
      </p:sp>
    </p:spTree>
    <p:extLst>
      <p:ext uri="{BB962C8B-B14F-4D97-AF65-F5344CB8AC3E}">
        <p14:creationId xmlns:p14="http://schemas.microsoft.com/office/powerpoint/2010/main" val="1178001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EB9D849-6F61-49DF-BCF5-2BCF484CDF66}" type="slidenum">
              <a:rPr lang="en-US" altLang="en-US" smtClean="0"/>
              <a:pPr>
                <a:spcBef>
                  <a:spcPct val="0"/>
                </a:spcBef>
              </a:pPr>
              <a:t>8</a:t>
            </a:fld>
            <a:endParaRPr lang="en-US" altLang="en-US"/>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83573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5B494F8-A204-4E52-8009-5A321F89851B}" type="slidenum">
              <a:rPr lang="en-US" altLang="en-US" smtClean="0"/>
              <a:pPr>
                <a:spcBef>
                  <a:spcPct val="0"/>
                </a:spcBef>
              </a:pPr>
              <a:t>9</a:t>
            </a:fld>
            <a:endParaRPr lang="en-US"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61916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p:txBody>
          <a:bodyPr/>
          <a:lstStyle>
            <a:lvl1pPr>
              <a:defRPr/>
            </a:lvl1pPr>
          </a:lstStyle>
          <a:p>
            <a:pPr>
              <a:defRPr/>
            </a:pPr>
            <a:fld id="{D693C055-E572-4D4A-9367-DE451646BDD2}" type="slidenum">
              <a:rPr lang="en-US" altLang="en-US"/>
              <a:pPr>
                <a:defRPr/>
              </a:pPr>
              <a:t>‹#›</a:t>
            </a:fld>
            <a:endParaRPr lang="en-US" altLang="en-US"/>
          </a:p>
        </p:txBody>
      </p:sp>
    </p:spTree>
    <p:extLst>
      <p:ext uri="{BB962C8B-B14F-4D97-AF65-F5344CB8AC3E}">
        <p14:creationId xmlns:p14="http://schemas.microsoft.com/office/powerpoint/2010/main" val="2002005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6281D57-61B5-4DAB-B3C5-3C8711A9D716}" type="slidenum">
              <a:rPr lang="en-US" altLang="en-US"/>
              <a:pPr>
                <a:defRPr/>
              </a:pPr>
              <a:t>‹#›</a:t>
            </a:fld>
            <a:endParaRPr lang="en-US" altLang="en-US"/>
          </a:p>
        </p:txBody>
      </p:sp>
    </p:spTree>
    <p:extLst>
      <p:ext uri="{BB962C8B-B14F-4D97-AF65-F5344CB8AC3E}">
        <p14:creationId xmlns:p14="http://schemas.microsoft.com/office/powerpoint/2010/main" val="2548630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66176C5A-1061-4B77-B356-166B37C49AAE}" type="slidenum">
              <a:rPr lang="en-US" altLang="en-US"/>
              <a:pPr>
                <a:defRPr/>
              </a:pPr>
              <a:t>‹#›</a:t>
            </a:fld>
            <a:endParaRPr lang="en-US" altLang="en-US"/>
          </a:p>
        </p:txBody>
      </p:sp>
    </p:spTree>
    <p:extLst>
      <p:ext uri="{BB962C8B-B14F-4D97-AF65-F5344CB8AC3E}">
        <p14:creationId xmlns:p14="http://schemas.microsoft.com/office/powerpoint/2010/main" val="972516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E80376E-5A1A-46CC-9A5E-E77298CCCB76}" type="slidenum">
              <a:rPr lang="en-US" altLang="en-US"/>
              <a:pPr>
                <a:defRPr/>
              </a:pPr>
              <a:t>‹#›</a:t>
            </a:fld>
            <a:endParaRPr lang="en-US" altLang="en-US"/>
          </a:p>
        </p:txBody>
      </p:sp>
    </p:spTree>
    <p:extLst>
      <p:ext uri="{BB962C8B-B14F-4D97-AF65-F5344CB8AC3E}">
        <p14:creationId xmlns:p14="http://schemas.microsoft.com/office/powerpoint/2010/main" val="1871841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A92AAD4-19F0-420D-84B9-716AD8724753}" type="slidenum">
              <a:rPr lang="en-US" altLang="en-US"/>
              <a:pPr>
                <a:defRPr/>
              </a:pPr>
              <a:t>‹#›</a:t>
            </a:fld>
            <a:endParaRPr lang="en-US" altLang="en-US"/>
          </a:p>
        </p:txBody>
      </p:sp>
    </p:spTree>
    <p:extLst>
      <p:ext uri="{BB962C8B-B14F-4D97-AF65-F5344CB8AC3E}">
        <p14:creationId xmlns:p14="http://schemas.microsoft.com/office/powerpoint/2010/main" val="385404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899CB2F-6EE9-4772-BFC3-9F957EA46935}" type="slidenum">
              <a:rPr lang="en-US" altLang="en-US"/>
              <a:pPr>
                <a:defRPr/>
              </a:pPr>
              <a:t>‹#›</a:t>
            </a:fld>
            <a:endParaRPr lang="en-US" altLang="en-US"/>
          </a:p>
        </p:txBody>
      </p:sp>
    </p:spTree>
    <p:extLst>
      <p:ext uri="{BB962C8B-B14F-4D97-AF65-F5344CB8AC3E}">
        <p14:creationId xmlns:p14="http://schemas.microsoft.com/office/powerpoint/2010/main" val="2125763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DB0C6BD5-7291-4A0E-B1F4-AFD41CACEC38}" type="slidenum">
              <a:rPr lang="en-US" altLang="en-US"/>
              <a:pPr>
                <a:defRPr/>
              </a:pPr>
              <a:t>‹#›</a:t>
            </a:fld>
            <a:endParaRPr lang="en-US" altLang="en-US"/>
          </a:p>
        </p:txBody>
      </p:sp>
    </p:spTree>
    <p:extLst>
      <p:ext uri="{BB962C8B-B14F-4D97-AF65-F5344CB8AC3E}">
        <p14:creationId xmlns:p14="http://schemas.microsoft.com/office/powerpoint/2010/main" val="3304826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2D8D61DC-44BB-4685-9AE6-5AB8265244A7}" type="slidenum">
              <a:rPr lang="en-US" altLang="en-US"/>
              <a:pPr>
                <a:defRPr/>
              </a:pPr>
              <a:t>‹#›</a:t>
            </a:fld>
            <a:endParaRPr lang="en-US" altLang="en-US"/>
          </a:p>
        </p:txBody>
      </p:sp>
    </p:spTree>
    <p:extLst>
      <p:ext uri="{BB962C8B-B14F-4D97-AF65-F5344CB8AC3E}">
        <p14:creationId xmlns:p14="http://schemas.microsoft.com/office/powerpoint/2010/main" val="1011072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C89E133F-555A-4848-957A-DF1B678C9779}" type="slidenum">
              <a:rPr lang="en-US" altLang="en-US"/>
              <a:pPr>
                <a:defRPr/>
              </a:pPr>
              <a:t>‹#›</a:t>
            </a:fld>
            <a:endParaRPr lang="en-US" altLang="en-US"/>
          </a:p>
        </p:txBody>
      </p:sp>
    </p:spTree>
    <p:extLst>
      <p:ext uri="{BB962C8B-B14F-4D97-AF65-F5344CB8AC3E}">
        <p14:creationId xmlns:p14="http://schemas.microsoft.com/office/powerpoint/2010/main" val="2482833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7179F13A-F192-4C1B-A358-33395E16208D}" type="slidenum">
              <a:rPr lang="en-US" altLang="en-US"/>
              <a:pPr>
                <a:defRPr/>
              </a:pPr>
              <a:t>‹#›</a:t>
            </a:fld>
            <a:endParaRPr lang="en-US" altLang="en-US"/>
          </a:p>
        </p:txBody>
      </p:sp>
    </p:spTree>
    <p:extLst>
      <p:ext uri="{BB962C8B-B14F-4D97-AF65-F5344CB8AC3E}">
        <p14:creationId xmlns:p14="http://schemas.microsoft.com/office/powerpoint/2010/main" val="2356860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075156B5-AC62-4B71-9715-14D7D40A081B}" type="slidenum">
              <a:rPr lang="en-US" altLang="en-US"/>
              <a:pPr>
                <a:defRPr/>
              </a:pPr>
              <a:t>‹#›</a:t>
            </a:fld>
            <a:endParaRPr lang="en-US" altLang="en-US"/>
          </a:p>
        </p:txBody>
      </p:sp>
    </p:spTree>
    <p:extLst>
      <p:ext uri="{BB962C8B-B14F-4D97-AF65-F5344CB8AC3E}">
        <p14:creationId xmlns:p14="http://schemas.microsoft.com/office/powerpoint/2010/main" val="313352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j-lt"/>
              </a:defRPr>
            </a:lvl1pPr>
          </a:lstStyle>
          <a:p>
            <a:pPr>
              <a:defRPr/>
            </a:pPr>
            <a:endParaRPr lang="en-US" altLang="en-US"/>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defRPr>
            </a:lvl1pPr>
          </a:lstStyle>
          <a:p>
            <a:pPr>
              <a:defRPr/>
            </a:pPr>
            <a:endParaRPr lang="en-US" altLang="en-US"/>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defRPr>
            </a:lvl1pPr>
          </a:lstStyle>
          <a:p>
            <a:pPr>
              <a:defRPr/>
            </a:pPr>
            <a:fld id="{A1040CC3-EF25-44DB-99EA-1A7DDA517BA9}" type="slidenum">
              <a:rPr lang="en-US" altLang="en-US"/>
              <a:pPr>
                <a:defRPr/>
              </a:pPr>
              <a:t>‹#›</a:t>
            </a:fld>
            <a:endParaRPr lang="en-US" altLang="en-US"/>
          </a:p>
        </p:txBody>
      </p:sp>
      <p:sp>
        <p:nvSpPr>
          <p:cNvPr id="1031" name="Freeform 7"/>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32"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altLang="en-US" dirty="0"/>
              <a:t>A Flash-Friendly Persistent Burst Buffer File System</a:t>
            </a:r>
          </a:p>
        </p:txBody>
      </p:sp>
      <p:sp>
        <p:nvSpPr>
          <p:cNvPr id="4099" name="Rectangle 3"/>
          <p:cNvSpPr>
            <a:spLocks noGrp="1" noChangeArrowheads="1"/>
          </p:cNvSpPr>
          <p:nvPr>
            <p:ph type="subTitle" idx="1"/>
          </p:nvPr>
        </p:nvSpPr>
        <p:spPr/>
        <p:txBody>
          <a:bodyPr/>
          <a:lstStyle/>
          <a:p>
            <a:pPr eaLnBrk="1" hangingPunct="1"/>
            <a:r>
              <a:rPr lang="en-US" altLang="en-US" sz="2000" dirty="0"/>
              <a:t>Team Name:       </a:t>
            </a:r>
            <a:r>
              <a:rPr lang="en-US" altLang="en-US" sz="2000" dirty="0" err="1"/>
              <a:t>ThanOS</a:t>
            </a:r>
            <a:br>
              <a:rPr lang="en-US" altLang="en-US" sz="2000" dirty="0"/>
            </a:br>
            <a:endParaRPr lang="en-US" altLang="en-US" sz="2000" dirty="0"/>
          </a:p>
          <a:p>
            <a:pPr eaLnBrk="1" hangingPunct="1"/>
            <a:r>
              <a:rPr lang="en-US" altLang="en-US" sz="2000" dirty="0"/>
              <a:t>Members:            </a:t>
            </a:r>
            <a:r>
              <a:rPr lang="en-US" altLang="en-US" sz="2000" dirty="0" err="1"/>
              <a:t>Subhadeep</a:t>
            </a:r>
            <a:r>
              <a:rPr lang="en-US" altLang="en-US" sz="2000" dirty="0"/>
              <a:t> Bhattacharya</a:t>
            </a:r>
          </a:p>
          <a:p>
            <a:pPr eaLnBrk="1" hangingPunct="1"/>
            <a:r>
              <a:rPr lang="en-US" altLang="en-US" sz="2000" dirty="0"/>
              <a:t>                            Fahim </a:t>
            </a:r>
            <a:r>
              <a:rPr lang="en-US" altLang="en-US" sz="2000" dirty="0" err="1"/>
              <a:t>Tahmid</a:t>
            </a:r>
            <a:r>
              <a:rPr lang="en-US" altLang="en-US" sz="2000" dirty="0"/>
              <a:t> Chowdhury</a:t>
            </a:r>
          </a:p>
          <a:p>
            <a:pPr eaLnBrk="1" hangingPunct="1"/>
            <a:r>
              <a:rPr lang="en-US" altLang="en-US" sz="2000" dirty="0"/>
              <a:t>                            </a:t>
            </a:r>
            <a:r>
              <a:rPr lang="en-US" altLang="en-US" sz="2000" dirty="0" err="1"/>
              <a:t>Shaeke</a:t>
            </a:r>
            <a:r>
              <a:rPr lang="en-US" altLang="en-US" sz="2000" dirty="0"/>
              <a:t> Salman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dirty="0" err="1"/>
              <a:t>UnifyCR</a:t>
            </a:r>
            <a:r>
              <a:rPr lang="en-US" altLang="en-US" dirty="0"/>
              <a:t> – A Burst Buffer File System</a:t>
            </a:r>
          </a:p>
        </p:txBody>
      </p:sp>
      <p:sp>
        <p:nvSpPr>
          <p:cNvPr id="12291" name="Rectangle 3"/>
          <p:cNvSpPr>
            <a:spLocks noGrp="1" noChangeArrowheads="1"/>
          </p:cNvSpPr>
          <p:nvPr>
            <p:ph type="body" idx="1"/>
          </p:nvPr>
        </p:nvSpPr>
        <p:spPr>
          <a:xfrm>
            <a:off x="457200" y="1600200"/>
            <a:ext cx="3581400" cy="4530725"/>
          </a:xfrm>
        </p:spPr>
        <p:txBody>
          <a:bodyPr/>
          <a:lstStyle/>
          <a:p>
            <a:pPr eaLnBrk="1" hangingPunct="1"/>
            <a:r>
              <a:rPr lang="en-US" altLang="en-US" sz="2400" dirty="0"/>
              <a:t>User level </a:t>
            </a:r>
            <a:r>
              <a:rPr lang="en-US" altLang="en-US" sz="2400" b="1" dirty="0"/>
              <a:t>burst buffer</a:t>
            </a:r>
            <a:r>
              <a:rPr lang="en-US" altLang="en-US" sz="2400" dirty="0"/>
              <a:t> file system</a:t>
            </a:r>
          </a:p>
          <a:p>
            <a:pPr eaLnBrk="1" hangingPunct="1"/>
            <a:r>
              <a:rPr lang="en-US" altLang="en-US" sz="2400" dirty="0"/>
              <a:t>Handles array of node-local SSDs on HPC systems</a:t>
            </a:r>
          </a:p>
          <a:p>
            <a:r>
              <a:rPr lang="en-US" sz="2400" b="1" dirty="0">
                <a:solidFill>
                  <a:srgbClr val="000000"/>
                </a:solidFill>
              </a:rPr>
              <a:t>Components:</a:t>
            </a:r>
          </a:p>
          <a:p>
            <a:pPr lvl="1"/>
            <a:r>
              <a:rPr lang="en-US" sz="2000" b="1" u="sng" dirty="0" err="1">
                <a:solidFill>
                  <a:srgbClr val="000000"/>
                </a:solidFill>
              </a:rPr>
              <a:t>UnifyCR</a:t>
            </a:r>
            <a:r>
              <a:rPr lang="en-US" sz="2000" b="1" u="sng" dirty="0">
                <a:solidFill>
                  <a:srgbClr val="000000"/>
                </a:solidFill>
              </a:rPr>
              <a:t> Library</a:t>
            </a:r>
            <a:r>
              <a:rPr lang="en-US" sz="2000" dirty="0">
                <a:solidFill>
                  <a:srgbClr val="000000"/>
                </a:solidFill>
              </a:rPr>
              <a:t>: Handles client I/O requests</a:t>
            </a:r>
          </a:p>
          <a:p>
            <a:pPr lvl="1"/>
            <a:r>
              <a:rPr lang="en-US" sz="2000" b="1" u="sng" dirty="0" err="1">
                <a:solidFill>
                  <a:srgbClr val="000000"/>
                </a:solidFill>
              </a:rPr>
              <a:t>UnifyCR</a:t>
            </a:r>
            <a:r>
              <a:rPr lang="en-US" sz="2000" b="1" u="sng" dirty="0">
                <a:solidFill>
                  <a:srgbClr val="000000"/>
                </a:solidFill>
              </a:rPr>
              <a:t> Server</a:t>
            </a:r>
            <a:r>
              <a:rPr lang="en-US" sz="2000" dirty="0">
                <a:solidFill>
                  <a:srgbClr val="000000"/>
                </a:solidFill>
              </a:rPr>
              <a:t>: Handles library I/O request</a:t>
            </a:r>
          </a:p>
        </p:txBody>
      </p:sp>
      <p:pic>
        <p:nvPicPr>
          <p:cNvPr id="4" name="Google Shape;107;p16" descr="A screenshot of a cell phone&#10;&#10;Description generated with high confidence">
            <a:extLst>
              <a:ext uri="{FF2B5EF4-FFF2-40B4-BE49-F238E27FC236}">
                <a16:creationId xmlns:a16="http://schemas.microsoft.com/office/drawing/2014/main" id="{14EBFFF8-336F-4C5B-A00A-573BD6EC79FB}"/>
              </a:ext>
            </a:extLst>
          </p:cNvPr>
          <p:cNvPicPr preferRelativeResize="0">
            <a:picLocks/>
          </p:cNvPicPr>
          <p:nvPr/>
        </p:nvPicPr>
        <p:blipFill>
          <a:blip r:embed="rId3">
            <a:extLst/>
          </a:blip>
          <a:stretch>
            <a:fillRect/>
          </a:stretch>
        </p:blipFill>
        <p:spPr>
          <a:xfrm>
            <a:off x="4038600" y="2250518"/>
            <a:ext cx="4648200" cy="275405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dirty="0"/>
              <a:t>Overview</a:t>
            </a:r>
          </a:p>
        </p:txBody>
      </p:sp>
      <p:sp>
        <p:nvSpPr>
          <p:cNvPr id="6147" name="Rectangle 3"/>
          <p:cNvSpPr>
            <a:spLocks noGrp="1" noChangeArrowheads="1"/>
          </p:cNvSpPr>
          <p:nvPr>
            <p:ph type="body" idx="1"/>
          </p:nvPr>
        </p:nvSpPr>
        <p:spPr/>
        <p:txBody>
          <a:bodyPr/>
          <a:lstStyle/>
          <a:p>
            <a:pPr marL="447675" indent="-447675" eaLnBrk="1" hangingPunct="1"/>
            <a:r>
              <a:rPr lang="en-US" altLang="en-US" dirty="0"/>
              <a:t>Background</a:t>
            </a:r>
          </a:p>
          <a:p>
            <a:pPr marL="447675" indent="-447675" eaLnBrk="1" hangingPunct="1"/>
            <a:r>
              <a:rPr lang="en-US" altLang="en-US" b="1" dirty="0"/>
              <a:t>Motivation</a:t>
            </a:r>
          </a:p>
          <a:p>
            <a:pPr marL="447675" indent="-447675" eaLnBrk="1" hangingPunct="1"/>
            <a:r>
              <a:rPr lang="en-US" altLang="en-US" dirty="0"/>
              <a:t>Design and Implementation</a:t>
            </a:r>
          </a:p>
          <a:p>
            <a:pPr marL="447675" indent="-447675" eaLnBrk="1" hangingPunct="1"/>
            <a:r>
              <a:rPr lang="en-US" altLang="en-US" dirty="0"/>
              <a:t>Experimental Results</a:t>
            </a:r>
          </a:p>
          <a:p>
            <a:pPr marL="447675" indent="-447675" eaLnBrk="1" hangingPunct="1"/>
            <a:r>
              <a:rPr lang="en-US" altLang="en-US" dirty="0"/>
              <a:t>Future Work</a:t>
            </a:r>
          </a:p>
        </p:txBody>
      </p:sp>
    </p:spTree>
    <p:extLst>
      <p:ext uri="{BB962C8B-B14F-4D97-AF65-F5344CB8AC3E}">
        <p14:creationId xmlns:p14="http://schemas.microsoft.com/office/powerpoint/2010/main" val="3200349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dirty="0"/>
              <a:t>Importance of Efficient GC Handling</a:t>
            </a:r>
          </a:p>
        </p:txBody>
      </p:sp>
      <p:sp>
        <p:nvSpPr>
          <p:cNvPr id="14339" name="Rectangle 3"/>
          <p:cNvSpPr>
            <a:spLocks noGrp="1" noChangeArrowheads="1"/>
          </p:cNvSpPr>
          <p:nvPr>
            <p:ph type="body" idx="1"/>
          </p:nvPr>
        </p:nvSpPr>
        <p:spPr>
          <a:xfrm>
            <a:off x="5334000" y="1600200"/>
            <a:ext cx="3352800" cy="4530725"/>
          </a:xfrm>
        </p:spPr>
        <p:txBody>
          <a:bodyPr/>
          <a:lstStyle/>
          <a:p>
            <a:pPr eaLnBrk="1" hangingPunct="1"/>
            <a:r>
              <a:rPr lang="en-US" altLang="en-US" sz="2400" b="1" dirty="0"/>
              <a:t>Single Node</a:t>
            </a:r>
          </a:p>
          <a:p>
            <a:pPr eaLnBrk="1" hangingPunct="1"/>
            <a:r>
              <a:rPr lang="en-US" altLang="en-US" sz="2400" dirty="0"/>
              <a:t>File1 write b/w</a:t>
            </a:r>
          </a:p>
          <a:p>
            <a:pPr lvl="1" eaLnBrk="1" hangingPunct="1"/>
            <a:r>
              <a:rPr lang="en-US" altLang="en-US" sz="2000" dirty="0"/>
              <a:t>~770 </a:t>
            </a:r>
            <a:r>
              <a:rPr lang="en-US" altLang="en-US" sz="2000" dirty="0" err="1"/>
              <a:t>MiB</a:t>
            </a:r>
            <a:r>
              <a:rPr lang="en-US" altLang="en-US" sz="2000" dirty="0"/>
              <a:t>/s</a:t>
            </a:r>
          </a:p>
          <a:p>
            <a:pPr eaLnBrk="1" hangingPunct="1"/>
            <a:r>
              <a:rPr lang="en-US" altLang="en-US" sz="2400" dirty="0"/>
              <a:t>File1 overwrite b/w</a:t>
            </a:r>
          </a:p>
          <a:p>
            <a:pPr lvl="1" eaLnBrk="1" hangingPunct="1"/>
            <a:r>
              <a:rPr lang="en-US" altLang="en-US" sz="2000" dirty="0"/>
              <a:t>~770 </a:t>
            </a:r>
            <a:r>
              <a:rPr lang="en-US" altLang="en-US" sz="2000" dirty="0" err="1"/>
              <a:t>MiB</a:t>
            </a:r>
            <a:r>
              <a:rPr lang="en-US" altLang="en-US" sz="2000" dirty="0"/>
              <a:t>/s</a:t>
            </a:r>
          </a:p>
          <a:p>
            <a:pPr eaLnBrk="1" hangingPunct="1"/>
            <a:r>
              <a:rPr lang="en-US" altLang="en-US" sz="2400" dirty="0"/>
              <a:t>File2 Write b/w</a:t>
            </a:r>
          </a:p>
          <a:p>
            <a:pPr lvl="1" eaLnBrk="1" hangingPunct="1"/>
            <a:r>
              <a:rPr lang="en-US" altLang="en-US" sz="2000" dirty="0"/>
              <a:t>Invokes GC</a:t>
            </a:r>
          </a:p>
          <a:p>
            <a:pPr lvl="1" eaLnBrk="1" hangingPunct="1"/>
            <a:r>
              <a:rPr lang="en-US" altLang="en-US" sz="2000" dirty="0"/>
              <a:t>~510 </a:t>
            </a:r>
            <a:r>
              <a:rPr lang="en-US" altLang="en-US" sz="2000" dirty="0" err="1"/>
              <a:t>MiB</a:t>
            </a:r>
            <a:r>
              <a:rPr lang="en-US" altLang="en-US" sz="2000" dirty="0"/>
              <a:t>/s</a:t>
            </a:r>
          </a:p>
        </p:txBody>
      </p:sp>
      <p:pic>
        <p:nvPicPr>
          <p:cNvPr id="6" name="Picture 5">
            <a:extLst>
              <a:ext uri="{FF2B5EF4-FFF2-40B4-BE49-F238E27FC236}">
                <a16:creationId xmlns:a16="http://schemas.microsoft.com/office/drawing/2014/main" id="{B119C9E0-3777-2D48-823F-19666C7F9C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1" y="1600200"/>
            <a:ext cx="4876800" cy="398209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dirty="0"/>
              <a:t>Importance of Efficient GC Handling</a:t>
            </a:r>
          </a:p>
        </p:txBody>
      </p:sp>
      <p:pic>
        <p:nvPicPr>
          <p:cNvPr id="4" name="Picture 3">
            <a:extLst>
              <a:ext uri="{FF2B5EF4-FFF2-40B4-BE49-F238E27FC236}">
                <a16:creationId xmlns:a16="http://schemas.microsoft.com/office/drawing/2014/main" id="{4649BC17-11C0-9046-A300-2F876A1E26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1600200"/>
            <a:ext cx="4876800" cy="3863562"/>
          </a:xfrm>
          <a:prstGeom prst="rect">
            <a:avLst/>
          </a:prstGeom>
        </p:spPr>
      </p:pic>
      <p:sp>
        <p:nvSpPr>
          <p:cNvPr id="7" name="Rectangle 3">
            <a:extLst>
              <a:ext uri="{FF2B5EF4-FFF2-40B4-BE49-F238E27FC236}">
                <a16:creationId xmlns:a16="http://schemas.microsoft.com/office/drawing/2014/main" id="{E93FC2F8-99D8-4B8B-A2EB-B5FFAF93304E}"/>
              </a:ext>
            </a:extLst>
          </p:cNvPr>
          <p:cNvSpPr txBox="1">
            <a:spLocks noChangeArrowheads="1"/>
          </p:cNvSpPr>
          <p:nvPr/>
        </p:nvSpPr>
        <p:spPr bwMode="auto">
          <a:xfrm>
            <a:off x="5334000" y="1600200"/>
            <a:ext cx="335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r>
              <a:rPr lang="en-US" altLang="en-US" sz="2400" b="1" kern="0" dirty="0"/>
              <a:t>Single Node</a:t>
            </a:r>
          </a:p>
          <a:p>
            <a:pPr eaLnBrk="1" hangingPunct="1"/>
            <a:r>
              <a:rPr lang="en-US" altLang="en-US" sz="2400" kern="0" dirty="0"/>
              <a:t>File1 write b/w</a:t>
            </a:r>
          </a:p>
          <a:p>
            <a:pPr lvl="1" eaLnBrk="1" hangingPunct="1"/>
            <a:r>
              <a:rPr lang="en-US" altLang="en-US" sz="2000" kern="0" dirty="0"/>
              <a:t>~700 </a:t>
            </a:r>
            <a:r>
              <a:rPr lang="en-US" altLang="en-US" sz="2000" kern="0" dirty="0" err="1"/>
              <a:t>MiB</a:t>
            </a:r>
            <a:r>
              <a:rPr lang="en-US" altLang="en-US" sz="2000" kern="0" dirty="0"/>
              <a:t>/s</a:t>
            </a:r>
          </a:p>
          <a:p>
            <a:pPr eaLnBrk="1" hangingPunct="1"/>
            <a:r>
              <a:rPr lang="en-US" altLang="en-US" sz="2400" kern="0" dirty="0"/>
              <a:t>File1 overwrite b/w</a:t>
            </a:r>
          </a:p>
          <a:p>
            <a:pPr lvl="1" eaLnBrk="1" hangingPunct="1"/>
            <a:r>
              <a:rPr lang="en-US" altLang="en-US" sz="2000" kern="0" dirty="0"/>
              <a:t>~700 </a:t>
            </a:r>
            <a:r>
              <a:rPr lang="en-US" altLang="en-US" sz="2000" kern="0" dirty="0" err="1"/>
              <a:t>MiB</a:t>
            </a:r>
            <a:r>
              <a:rPr lang="en-US" altLang="en-US" sz="2000" kern="0" dirty="0"/>
              <a:t>/s</a:t>
            </a:r>
          </a:p>
          <a:p>
            <a:pPr eaLnBrk="1" hangingPunct="1"/>
            <a:r>
              <a:rPr lang="en-US" altLang="en-US" sz="2400" kern="0" dirty="0"/>
              <a:t>File2 Write b/w</a:t>
            </a:r>
          </a:p>
          <a:p>
            <a:pPr lvl="1" eaLnBrk="1" hangingPunct="1"/>
            <a:r>
              <a:rPr lang="en-US" altLang="en-US" sz="2000" kern="0" dirty="0"/>
              <a:t>Invokes GC</a:t>
            </a:r>
          </a:p>
          <a:p>
            <a:pPr lvl="1" eaLnBrk="1" hangingPunct="1"/>
            <a:r>
              <a:rPr lang="en-US" altLang="en-US" sz="2000" kern="0" dirty="0"/>
              <a:t>~507 </a:t>
            </a:r>
            <a:r>
              <a:rPr lang="en-US" altLang="en-US" sz="2000" kern="0" dirty="0" err="1"/>
              <a:t>MiB</a:t>
            </a:r>
            <a:r>
              <a:rPr lang="en-US" altLang="en-US" sz="2000" kern="0" dirty="0"/>
              <a:t>/s</a:t>
            </a:r>
          </a:p>
        </p:txBody>
      </p:sp>
    </p:spTree>
    <p:extLst>
      <p:ext uri="{BB962C8B-B14F-4D97-AF65-F5344CB8AC3E}">
        <p14:creationId xmlns:p14="http://schemas.microsoft.com/office/powerpoint/2010/main" val="2890613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dirty="0"/>
              <a:t>Importance of Efficient GC Handling</a:t>
            </a:r>
          </a:p>
        </p:txBody>
      </p:sp>
      <p:sp>
        <p:nvSpPr>
          <p:cNvPr id="7" name="Rectangle 3">
            <a:extLst>
              <a:ext uri="{FF2B5EF4-FFF2-40B4-BE49-F238E27FC236}">
                <a16:creationId xmlns:a16="http://schemas.microsoft.com/office/drawing/2014/main" id="{E93FC2F8-99D8-4B8B-A2EB-B5FFAF93304E}"/>
              </a:ext>
            </a:extLst>
          </p:cNvPr>
          <p:cNvSpPr txBox="1">
            <a:spLocks noChangeArrowheads="1"/>
          </p:cNvSpPr>
          <p:nvPr/>
        </p:nvSpPr>
        <p:spPr bwMode="auto">
          <a:xfrm>
            <a:off x="5334000" y="1600200"/>
            <a:ext cx="335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r>
              <a:rPr lang="en-US" altLang="en-US" sz="2400" b="1" kern="0" dirty="0"/>
              <a:t>2 Nodes</a:t>
            </a:r>
          </a:p>
          <a:p>
            <a:pPr eaLnBrk="1" hangingPunct="1"/>
            <a:r>
              <a:rPr lang="en-US" altLang="en-US" sz="2400" kern="0" dirty="0"/>
              <a:t>File1 write b/w</a:t>
            </a:r>
          </a:p>
          <a:p>
            <a:pPr lvl="1" eaLnBrk="1" hangingPunct="1"/>
            <a:r>
              <a:rPr lang="en-US" altLang="en-US" sz="2000" kern="0" dirty="0"/>
              <a:t>~700 </a:t>
            </a:r>
            <a:r>
              <a:rPr lang="en-US" altLang="en-US" sz="2000" kern="0" dirty="0" err="1"/>
              <a:t>MiB</a:t>
            </a:r>
            <a:r>
              <a:rPr lang="en-US" altLang="en-US" sz="2000" kern="0" dirty="0"/>
              <a:t>/s</a:t>
            </a:r>
          </a:p>
          <a:p>
            <a:pPr eaLnBrk="1" hangingPunct="1"/>
            <a:r>
              <a:rPr lang="en-US" altLang="en-US" sz="2400" kern="0" dirty="0"/>
              <a:t>File1 overwrite b/w</a:t>
            </a:r>
          </a:p>
          <a:p>
            <a:pPr lvl="1" eaLnBrk="1" hangingPunct="1"/>
            <a:r>
              <a:rPr lang="en-US" altLang="en-US" sz="2000" kern="0" dirty="0"/>
              <a:t>~700 </a:t>
            </a:r>
            <a:r>
              <a:rPr lang="en-US" altLang="en-US" sz="2000" kern="0" dirty="0" err="1"/>
              <a:t>MiB</a:t>
            </a:r>
            <a:r>
              <a:rPr lang="en-US" altLang="en-US" sz="2000" kern="0" dirty="0"/>
              <a:t>/s</a:t>
            </a:r>
          </a:p>
          <a:p>
            <a:pPr eaLnBrk="1" hangingPunct="1"/>
            <a:r>
              <a:rPr lang="en-US" altLang="en-US" sz="2400" kern="0" dirty="0"/>
              <a:t>File2 Write b/w</a:t>
            </a:r>
          </a:p>
          <a:p>
            <a:pPr lvl="1" eaLnBrk="1" hangingPunct="1"/>
            <a:r>
              <a:rPr lang="en-US" altLang="en-US" sz="2000" kern="0" dirty="0"/>
              <a:t>Invokes GC</a:t>
            </a:r>
          </a:p>
          <a:p>
            <a:pPr lvl="1" eaLnBrk="1" hangingPunct="1"/>
            <a:r>
              <a:rPr lang="en-US" altLang="en-US" sz="2000" kern="0" dirty="0"/>
              <a:t>~520 </a:t>
            </a:r>
            <a:r>
              <a:rPr lang="en-US" altLang="en-US" sz="2000" kern="0" dirty="0" err="1"/>
              <a:t>MiB</a:t>
            </a:r>
            <a:r>
              <a:rPr lang="en-US" altLang="en-US" sz="2000" kern="0" dirty="0"/>
              <a:t>/s</a:t>
            </a:r>
          </a:p>
        </p:txBody>
      </p:sp>
      <p:pic>
        <p:nvPicPr>
          <p:cNvPr id="3" name="Picture 2" descr="A close up of a logo&#10;&#10;Description generated with high confidence">
            <a:extLst>
              <a:ext uri="{FF2B5EF4-FFF2-40B4-BE49-F238E27FC236}">
                <a16:creationId xmlns:a16="http://schemas.microsoft.com/office/drawing/2014/main" id="{D2C5D05F-7467-4094-B8D0-916614876D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3283" y="1603513"/>
            <a:ext cx="4870717" cy="3854851"/>
          </a:xfrm>
          <a:prstGeom prst="rect">
            <a:avLst/>
          </a:prstGeom>
        </p:spPr>
      </p:pic>
    </p:spTree>
    <p:extLst>
      <p:ext uri="{BB962C8B-B14F-4D97-AF65-F5344CB8AC3E}">
        <p14:creationId xmlns:p14="http://schemas.microsoft.com/office/powerpoint/2010/main" val="949454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dirty="0"/>
              <a:t>Importance of Persistence</a:t>
            </a:r>
          </a:p>
        </p:txBody>
      </p:sp>
      <p:sp>
        <p:nvSpPr>
          <p:cNvPr id="16387" name="Rectangle 3"/>
          <p:cNvSpPr>
            <a:spLocks noGrp="1" noChangeArrowheads="1"/>
          </p:cNvSpPr>
          <p:nvPr>
            <p:ph type="body" idx="1"/>
          </p:nvPr>
        </p:nvSpPr>
        <p:spPr/>
        <p:txBody>
          <a:bodyPr/>
          <a:lstStyle/>
          <a:p>
            <a:pPr eaLnBrk="1" hangingPunct="1"/>
            <a:r>
              <a:rPr lang="en-US" altLang="en-US" sz="2400" dirty="0"/>
              <a:t>For ensuring </a:t>
            </a:r>
            <a:r>
              <a:rPr lang="en-US" altLang="en-US" sz="2400" b="1" dirty="0"/>
              <a:t>fail-safety</a:t>
            </a:r>
          </a:p>
          <a:p>
            <a:pPr eaLnBrk="1" hangingPunct="1"/>
            <a:r>
              <a:rPr lang="en-US" altLang="en-US" sz="2400" dirty="0"/>
              <a:t>For </a:t>
            </a:r>
            <a:r>
              <a:rPr lang="en-US" altLang="en-US" sz="2400" b="1" dirty="0" err="1"/>
              <a:t>checkpointing</a:t>
            </a:r>
            <a:r>
              <a:rPr lang="en-US" altLang="en-US" sz="2400" dirty="0"/>
              <a:t> application status</a:t>
            </a:r>
          </a:p>
          <a:p>
            <a:pPr lvl="1" eaLnBrk="1" hangingPunct="1"/>
            <a:r>
              <a:rPr lang="en-US" altLang="en-US" sz="2000" dirty="0"/>
              <a:t>Fail-safety</a:t>
            </a:r>
          </a:p>
          <a:p>
            <a:pPr lvl="1" eaLnBrk="1" hangingPunct="1"/>
            <a:r>
              <a:rPr lang="en-US" altLang="en-US" sz="2000" dirty="0"/>
              <a:t>Debug</a:t>
            </a:r>
          </a:p>
          <a:p>
            <a:pPr eaLnBrk="1" hangingPunct="1"/>
            <a:r>
              <a:rPr lang="en-US" altLang="en-US" sz="2400" dirty="0"/>
              <a:t>For </a:t>
            </a:r>
            <a:r>
              <a:rPr lang="en-US" altLang="en-US" sz="2400" b="1" dirty="0"/>
              <a:t>archiving</a:t>
            </a:r>
            <a:r>
              <a:rPr lang="en-US" altLang="en-US" sz="2400" dirty="0"/>
              <a:t> important information</a:t>
            </a:r>
          </a:p>
          <a:p>
            <a:pPr marL="0" indent="0" eaLnBrk="1" hangingPunct="1">
              <a:buNone/>
            </a:pPr>
            <a:endParaRPr lang="en-US" altLang="en-US" sz="2400" dirty="0"/>
          </a:p>
          <a:p>
            <a:pPr eaLnBrk="1" hangingPunct="1"/>
            <a:r>
              <a:rPr lang="en-US" altLang="en-US" sz="2400" i="1" dirty="0"/>
              <a:t>Persistence comes with some </a:t>
            </a:r>
            <a:r>
              <a:rPr lang="en-US" altLang="en-US" sz="2400" b="1" i="1" dirty="0">
                <a:solidFill>
                  <a:srgbClr val="FF0000"/>
                </a:solidFill>
              </a:rPr>
              <a:t>opportunity cost</a:t>
            </a:r>
          </a:p>
          <a:p>
            <a:pPr lvl="1" eaLnBrk="1" hangingPunct="1"/>
            <a:r>
              <a:rPr lang="en-US" altLang="en-US" sz="2000" i="1" dirty="0">
                <a:solidFill>
                  <a:srgbClr val="FF0000"/>
                </a:solidFill>
              </a:rPr>
              <a:t>Trivial: </a:t>
            </a:r>
            <a:r>
              <a:rPr lang="en-US" altLang="en-US" sz="2000" b="1" i="1" dirty="0">
                <a:solidFill>
                  <a:srgbClr val="FF0000"/>
                </a:solidFill>
              </a:rPr>
              <a:t>affects I/O throughput</a:t>
            </a:r>
            <a:r>
              <a:rPr lang="en-US" altLang="en-US" sz="2000" i="1" dirty="0">
                <a:solidFill>
                  <a:srgbClr val="FF0000"/>
                </a:solidFill>
              </a:rPr>
              <a:t> of application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C8369-61B9-4116-8FA1-777CB904B725}"/>
              </a:ext>
            </a:extLst>
          </p:cNvPr>
          <p:cNvSpPr>
            <a:spLocks noGrp="1"/>
          </p:cNvSpPr>
          <p:nvPr>
            <p:ph type="title"/>
          </p:nvPr>
        </p:nvSpPr>
        <p:spPr/>
        <p:txBody>
          <a:bodyPr/>
          <a:lstStyle/>
          <a:p>
            <a:r>
              <a:rPr lang="en-US" dirty="0"/>
              <a:t>Impact of Adding Persistence</a:t>
            </a:r>
          </a:p>
        </p:txBody>
      </p:sp>
      <p:pic>
        <p:nvPicPr>
          <p:cNvPr id="5" name="Content Placeholder 4" descr="A screenshot of a social media post&#10;&#10;Description generated with very high confidence">
            <a:extLst>
              <a:ext uri="{FF2B5EF4-FFF2-40B4-BE49-F238E27FC236}">
                <a16:creationId xmlns:a16="http://schemas.microsoft.com/office/drawing/2014/main" id="{AE5AAD74-E809-4FEB-80B4-E0FCB12AD36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600200"/>
            <a:ext cx="4874718" cy="3916362"/>
          </a:xfrm>
        </p:spPr>
      </p:pic>
      <p:sp>
        <p:nvSpPr>
          <p:cNvPr id="6" name="Rectangle 3">
            <a:extLst>
              <a:ext uri="{FF2B5EF4-FFF2-40B4-BE49-F238E27FC236}">
                <a16:creationId xmlns:a16="http://schemas.microsoft.com/office/drawing/2014/main" id="{B91B74BB-49BA-4E7F-BCD0-BC8A0E442383}"/>
              </a:ext>
            </a:extLst>
          </p:cNvPr>
          <p:cNvSpPr txBox="1">
            <a:spLocks noChangeArrowheads="1"/>
          </p:cNvSpPr>
          <p:nvPr/>
        </p:nvSpPr>
        <p:spPr bwMode="auto">
          <a:xfrm>
            <a:off x="5334000" y="1600200"/>
            <a:ext cx="335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r>
              <a:rPr lang="en-US" altLang="en-US" sz="2400" kern="0" dirty="0"/>
              <a:t>No persistence on unmount</a:t>
            </a:r>
          </a:p>
          <a:p>
            <a:pPr lvl="1" eaLnBrk="1" hangingPunct="1"/>
            <a:r>
              <a:rPr lang="en-US" altLang="en-US" sz="2000" kern="0" dirty="0"/>
              <a:t>~430 </a:t>
            </a:r>
            <a:r>
              <a:rPr lang="en-US" altLang="en-US" sz="2000" kern="0" dirty="0" err="1"/>
              <a:t>MiB</a:t>
            </a:r>
            <a:r>
              <a:rPr lang="en-US" altLang="en-US" sz="2000" kern="0" dirty="0"/>
              <a:t>/s</a:t>
            </a:r>
          </a:p>
          <a:p>
            <a:pPr eaLnBrk="1" hangingPunct="1"/>
            <a:r>
              <a:rPr lang="en-US" altLang="en-US" sz="2400" kern="0" dirty="0"/>
              <a:t>Synchronous persistence on unmount</a:t>
            </a:r>
          </a:p>
          <a:p>
            <a:pPr lvl="1" eaLnBrk="1" hangingPunct="1"/>
            <a:r>
              <a:rPr lang="en-US" altLang="en-US" sz="2000" kern="0" dirty="0">
                <a:solidFill>
                  <a:srgbClr val="FF0000"/>
                </a:solidFill>
              </a:rPr>
              <a:t>~215 </a:t>
            </a:r>
            <a:r>
              <a:rPr lang="en-US" altLang="en-US" sz="2000" kern="0" dirty="0" err="1">
                <a:solidFill>
                  <a:srgbClr val="FF0000"/>
                </a:solidFill>
              </a:rPr>
              <a:t>MiB</a:t>
            </a:r>
            <a:r>
              <a:rPr lang="en-US" altLang="en-US" sz="2000" kern="0" dirty="0">
                <a:solidFill>
                  <a:srgbClr val="FF0000"/>
                </a:solidFill>
              </a:rPr>
              <a:t>/s</a:t>
            </a:r>
          </a:p>
        </p:txBody>
      </p:sp>
    </p:spTree>
    <p:extLst>
      <p:ext uri="{BB962C8B-B14F-4D97-AF65-F5344CB8AC3E}">
        <p14:creationId xmlns:p14="http://schemas.microsoft.com/office/powerpoint/2010/main" val="1296532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dirty="0"/>
              <a:t>Project Goals</a:t>
            </a:r>
          </a:p>
        </p:txBody>
      </p:sp>
      <p:sp>
        <p:nvSpPr>
          <p:cNvPr id="18435" name="Rectangle 3"/>
          <p:cNvSpPr>
            <a:spLocks noGrp="1" noChangeArrowheads="1"/>
          </p:cNvSpPr>
          <p:nvPr>
            <p:ph type="body" idx="1"/>
          </p:nvPr>
        </p:nvSpPr>
        <p:spPr/>
        <p:txBody>
          <a:bodyPr/>
          <a:lstStyle/>
          <a:p>
            <a:r>
              <a:rPr lang="en-US" sz="2400" dirty="0" err="1">
                <a:solidFill>
                  <a:srgbClr val="000000"/>
                </a:solidFill>
              </a:rPr>
              <a:t>UnifyCR</a:t>
            </a:r>
            <a:r>
              <a:rPr lang="en-US" sz="2400" dirty="0">
                <a:solidFill>
                  <a:srgbClr val="000000"/>
                </a:solidFill>
              </a:rPr>
              <a:t> has no built-in flash-friendly GC handling mechanism</a:t>
            </a:r>
          </a:p>
          <a:p>
            <a:pPr lvl="1"/>
            <a:r>
              <a:rPr lang="en-US" sz="2000" b="1" i="1" dirty="0">
                <a:solidFill>
                  <a:srgbClr val="00B050"/>
                </a:solidFill>
              </a:rPr>
              <a:t>Leverage efficiency of F2FS</a:t>
            </a:r>
          </a:p>
          <a:p>
            <a:pPr marL="0" indent="0">
              <a:buNone/>
            </a:pPr>
            <a:endParaRPr lang="en-US" sz="2400" b="1" i="1" dirty="0">
              <a:solidFill>
                <a:srgbClr val="00B050"/>
              </a:solidFill>
            </a:endParaRPr>
          </a:p>
          <a:p>
            <a:r>
              <a:rPr lang="en-US" sz="2400" dirty="0" err="1">
                <a:solidFill>
                  <a:srgbClr val="000000"/>
                </a:solidFill>
              </a:rPr>
              <a:t>UnifyCR</a:t>
            </a:r>
            <a:r>
              <a:rPr lang="en-US" sz="2400" dirty="0">
                <a:solidFill>
                  <a:srgbClr val="000000"/>
                </a:solidFill>
              </a:rPr>
              <a:t> is ephemeral  with no flushing pipeline for SSD to HDD</a:t>
            </a:r>
          </a:p>
          <a:p>
            <a:pPr lvl="1"/>
            <a:r>
              <a:rPr lang="en-US" sz="2000" b="1" i="1" dirty="0">
                <a:solidFill>
                  <a:srgbClr val="00B050"/>
                </a:solidFill>
              </a:rPr>
              <a:t>Add persistence in the system by </a:t>
            </a:r>
            <a:r>
              <a:rPr lang="en-US" sz="2000" b="1" i="1" dirty="0" err="1">
                <a:solidFill>
                  <a:srgbClr val="00B050"/>
                </a:solidFill>
              </a:rPr>
              <a:t>fsync</a:t>
            </a:r>
            <a:r>
              <a:rPr lang="en-US" sz="2000" b="1" i="1" dirty="0">
                <a:solidFill>
                  <a:srgbClr val="00B050"/>
                </a:solidFill>
              </a:rPr>
              <a:t> while unmount</a:t>
            </a:r>
          </a:p>
          <a:p>
            <a:pPr lvl="1"/>
            <a:r>
              <a:rPr lang="en-US" sz="2000" b="1" i="1" dirty="0">
                <a:solidFill>
                  <a:srgbClr val="00B050"/>
                </a:solidFill>
              </a:rPr>
              <a:t>Try to minimize the “opportunity cost” by “intuitively” invoking asynchronous </a:t>
            </a:r>
            <a:r>
              <a:rPr lang="en-US" sz="2000" b="1" i="1" dirty="0" err="1">
                <a:solidFill>
                  <a:srgbClr val="00B050"/>
                </a:solidFill>
              </a:rPr>
              <a:t>fsync</a:t>
            </a:r>
            <a:endParaRPr lang="en-US" sz="2000" b="1" i="1" dirty="0">
              <a:solidFill>
                <a:srgbClr val="00B05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dirty="0"/>
              <a:t>Overview</a:t>
            </a:r>
          </a:p>
        </p:txBody>
      </p:sp>
      <p:sp>
        <p:nvSpPr>
          <p:cNvPr id="6147" name="Rectangle 3"/>
          <p:cNvSpPr>
            <a:spLocks noGrp="1" noChangeArrowheads="1"/>
          </p:cNvSpPr>
          <p:nvPr>
            <p:ph type="body" idx="1"/>
          </p:nvPr>
        </p:nvSpPr>
        <p:spPr/>
        <p:txBody>
          <a:bodyPr/>
          <a:lstStyle/>
          <a:p>
            <a:pPr marL="447675" indent="-447675" eaLnBrk="1" hangingPunct="1"/>
            <a:r>
              <a:rPr lang="en-US" altLang="en-US" dirty="0"/>
              <a:t>Background</a:t>
            </a:r>
          </a:p>
          <a:p>
            <a:pPr marL="447675" indent="-447675" eaLnBrk="1" hangingPunct="1"/>
            <a:r>
              <a:rPr lang="en-US" altLang="en-US" dirty="0"/>
              <a:t>Motivation</a:t>
            </a:r>
          </a:p>
          <a:p>
            <a:pPr marL="447675" indent="-447675" eaLnBrk="1" hangingPunct="1"/>
            <a:r>
              <a:rPr lang="en-US" altLang="en-US" b="1" dirty="0"/>
              <a:t>Design and Implementation</a:t>
            </a:r>
          </a:p>
          <a:p>
            <a:pPr marL="447675" indent="-447675" eaLnBrk="1" hangingPunct="1"/>
            <a:r>
              <a:rPr lang="en-US" altLang="en-US" dirty="0"/>
              <a:t>Experimental Results</a:t>
            </a:r>
          </a:p>
          <a:p>
            <a:pPr marL="447675" indent="-447675" eaLnBrk="1" hangingPunct="1"/>
            <a:r>
              <a:rPr lang="en-US" altLang="en-US" dirty="0"/>
              <a:t>Future Work</a:t>
            </a:r>
          </a:p>
        </p:txBody>
      </p:sp>
    </p:spTree>
    <p:extLst>
      <p:ext uri="{BB962C8B-B14F-4D97-AF65-F5344CB8AC3E}">
        <p14:creationId xmlns:p14="http://schemas.microsoft.com/office/powerpoint/2010/main" val="2795131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a:t>System Architecture</a:t>
            </a:r>
          </a:p>
        </p:txBody>
      </p:sp>
      <p:grpSp>
        <p:nvGrpSpPr>
          <p:cNvPr id="116" name="Group 115"/>
          <p:cNvGrpSpPr/>
          <p:nvPr/>
        </p:nvGrpSpPr>
        <p:grpSpPr>
          <a:xfrm>
            <a:off x="647700" y="1383771"/>
            <a:ext cx="7848600" cy="4678362"/>
            <a:chOff x="762000" y="1417638"/>
            <a:chExt cx="7848600" cy="4678362"/>
          </a:xfrm>
        </p:grpSpPr>
        <p:sp>
          <p:nvSpPr>
            <p:cNvPr id="115" name="Rectangle 114"/>
            <p:cNvSpPr/>
            <p:nvPr/>
          </p:nvSpPr>
          <p:spPr>
            <a:xfrm>
              <a:off x="762000" y="1417638"/>
              <a:ext cx="7848600" cy="4678362"/>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113"/>
            <p:cNvGrpSpPr/>
            <p:nvPr/>
          </p:nvGrpSpPr>
          <p:grpSpPr>
            <a:xfrm>
              <a:off x="844847" y="1524000"/>
              <a:ext cx="7659073" cy="4472464"/>
              <a:chOff x="844847" y="1524000"/>
              <a:chExt cx="7659073" cy="4472464"/>
            </a:xfrm>
          </p:grpSpPr>
          <p:cxnSp>
            <p:nvCxnSpPr>
              <p:cNvPr id="59" name="Straight Arrow Connector 58"/>
              <p:cNvCxnSpPr>
                <a:endCxn id="104" idx="0"/>
              </p:cNvCxnSpPr>
              <p:nvPr/>
            </p:nvCxnSpPr>
            <p:spPr>
              <a:xfrm>
                <a:off x="7126224" y="2442135"/>
                <a:ext cx="348997" cy="5735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102" idx="0"/>
              </p:cNvCxnSpPr>
              <p:nvPr/>
            </p:nvCxnSpPr>
            <p:spPr>
              <a:xfrm>
                <a:off x="6458331" y="2442135"/>
                <a:ext cx="27813" cy="5741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100" idx="0"/>
              </p:cNvCxnSpPr>
              <p:nvPr/>
            </p:nvCxnSpPr>
            <p:spPr>
              <a:xfrm flipH="1">
                <a:off x="5483352" y="2442135"/>
                <a:ext cx="3048" cy="5690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98" idx="0"/>
              </p:cNvCxnSpPr>
              <p:nvPr/>
            </p:nvCxnSpPr>
            <p:spPr>
              <a:xfrm flipH="1">
                <a:off x="4494276" y="2442135"/>
                <a:ext cx="51816" cy="5609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3078480" y="5264896"/>
                <a:ext cx="5425440" cy="373904"/>
                <a:chOff x="1147572" y="5558028"/>
                <a:chExt cx="5425440" cy="373904"/>
              </a:xfrm>
            </p:grpSpPr>
            <p:grpSp>
              <p:nvGrpSpPr>
                <p:cNvPr id="19" name="Group 18"/>
                <p:cNvGrpSpPr/>
                <p:nvPr/>
              </p:nvGrpSpPr>
              <p:grpSpPr>
                <a:xfrm>
                  <a:off x="2141220" y="5562600"/>
                  <a:ext cx="838200" cy="369332"/>
                  <a:chOff x="2487168" y="5562862"/>
                  <a:chExt cx="838200" cy="369332"/>
                </a:xfrm>
              </p:grpSpPr>
              <p:sp>
                <p:nvSpPr>
                  <p:cNvPr id="21" name="Rectangle 20"/>
                  <p:cNvSpPr/>
                  <p:nvPr/>
                </p:nvSpPr>
                <p:spPr>
                  <a:xfrm>
                    <a:off x="2487168" y="5562862"/>
                    <a:ext cx="838200" cy="36933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p:cNvSpPr/>
                  <p:nvPr/>
                </p:nvSpPr>
                <p:spPr>
                  <a:xfrm>
                    <a:off x="2560320" y="5632966"/>
                    <a:ext cx="304800" cy="228600"/>
                  </a:xfrm>
                  <a:prstGeom prst="can">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solidFill>
                    </a:endParaRPr>
                  </a:p>
                </p:txBody>
              </p:sp>
              <p:sp>
                <p:nvSpPr>
                  <p:cNvPr id="7" name="Can 6"/>
                  <p:cNvSpPr/>
                  <p:nvPr/>
                </p:nvSpPr>
                <p:spPr>
                  <a:xfrm>
                    <a:off x="2961132" y="5632966"/>
                    <a:ext cx="304800" cy="228600"/>
                  </a:xfrm>
                  <a:prstGeom prst="can">
                    <a:avLst>
                      <a:gd name="adj" fmla="val 21000"/>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solidFill>
                    </a:endParaRPr>
                  </a:p>
                </p:txBody>
              </p:sp>
            </p:grpSp>
            <p:grpSp>
              <p:nvGrpSpPr>
                <p:cNvPr id="20" name="Group 19"/>
                <p:cNvGrpSpPr/>
                <p:nvPr/>
              </p:nvGrpSpPr>
              <p:grpSpPr>
                <a:xfrm>
                  <a:off x="3134868" y="5558028"/>
                  <a:ext cx="838200" cy="369332"/>
                  <a:chOff x="3144774" y="5562338"/>
                  <a:chExt cx="838200" cy="369332"/>
                </a:xfrm>
              </p:grpSpPr>
              <p:sp>
                <p:nvSpPr>
                  <p:cNvPr id="23" name="Rectangle 22"/>
                  <p:cNvSpPr/>
                  <p:nvPr/>
                </p:nvSpPr>
                <p:spPr>
                  <a:xfrm>
                    <a:off x="3144774" y="5562338"/>
                    <a:ext cx="838200" cy="36933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n 7"/>
                  <p:cNvSpPr/>
                  <p:nvPr/>
                </p:nvSpPr>
                <p:spPr>
                  <a:xfrm>
                    <a:off x="3411474" y="5632704"/>
                    <a:ext cx="304800" cy="228600"/>
                  </a:xfrm>
                  <a:prstGeom prst="can">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solidFill>
                    </a:endParaRPr>
                  </a:p>
                </p:txBody>
              </p:sp>
            </p:grpSp>
            <p:sp>
              <p:nvSpPr>
                <p:cNvPr id="3" name="TextBox 2"/>
                <p:cNvSpPr txBox="1"/>
                <p:nvPr/>
              </p:nvSpPr>
              <p:spPr>
                <a:xfrm>
                  <a:off x="6115812" y="5558028"/>
                  <a:ext cx="457200" cy="369332"/>
                </a:xfrm>
                <a:prstGeom prst="rect">
                  <a:avLst/>
                </a:prstGeom>
                <a:noFill/>
              </p:spPr>
              <p:txBody>
                <a:bodyPr wrap="square" rtlCol="0">
                  <a:spAutoFit/>
                </a:bodyPr>
                <a:lstStyle/>
                <a:p>
                  <a:r>
                    <a:rPr lang="en-US" dirty="0"/>
                    <a:t>…</a:t>
                  </a:r>
                </a:p>
              </p:txBody>
            </p:sp>
            <p:grpSp>
              <p:nvGrpSpPr>
                <p:cNvPr id="18" name="Group 17"/>
                <p:cNvGrpSpPr/>
                <p:nvPr/>
              </p:nvGrpSpPr>
              <p:grpSpPr>
                <a:xfrm>
                  <a:off x="1147572" y="5562600"/>
                  <a:ext cx="838200" cy="369332"/>
                  <a:chOff x="2286000" y="5562600"/>
                  <a:chExt cx="838200" cy="369332"/>
                </a:xfrm>
              </p:grpSpPr>
              <p:sp>
                <p:nvSpPr>
                  <p:cNvPr id="17" name="Rectangle 16"/>
                  <p:cNvSpPr/>
                  <p:nvPr/>
                </p:nvSpPr>
                <p:spPr>
                  <a:xfrm>
                    <a:off x="2286000" y="5562600"/>
                    <a:ext cx="838200" cy="36933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n 4"/>
                  <p:cNvSpPr/>
                  <p:nvPr/>
                </p:nvSpPr>
                <p:spPr>
                  <a:xfrm>
                    <a:off x="2407920" y="5632966"/>
                    <a:ext cx="304800" cy="228600"/>
                  </a:xfrm>
                  <a:prstGeom prst="can">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solidFill>
                    </a:endParaRPr>
                  </a:p>
                </p:txBody>
              </p:sp>
              <p:sp>
                <p:nvSpPr>
                  <p:cNvPr id="11" name="Rectangle 10"/>
                  <p:cNvSpPr/>
                  <p:nvPr/>
                </p:nvSpPr>
                <p:spPr>
                  <a:xfrm>
                    <a:off x="2788920" y="5632966"/>
                    <a:ext cx="231648" cy="228600"/>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4128516" y="5558028"/>
                  <a:ext cx="838200" cy="369332"/>
                  <a:chOff x="4579620" y="5558028"/>
                  <a:chExt cx="838200" cy="369332"/>
                </a:xfrm>
              </p:grpSpPr>
              <p:grpSp>
                <p:nvGrpSpPr>
                  <p:cNvPr id="25" name="Group 24"/>
                  <p:cNvGrpSpPr/>
                  <p:nvPr/>
                </p:nvGrpSpPr>
                <p:grpSpPr>
                  <a:xfrm>
                    <a:off x="4579620" y="5558028"/>
                    <a:ext cx="838200" cy="369332"/>
                    <a:chOff x="3144774" y="5562338"/>
                    <a:chExt cx="838200" cy="369332"/>
                  </a:xfrm>
                </p:grpSpPr>
                <p:sp>
                  <p:nvSpPr>
                    <p:cNvPr id="26" name="Rectangle 25"/>
                    <p:cNvSpPr/>
                    <p:nvPr/>
                  </p:nvSpPr>
                  <p:spPr>
                    <a:xfrm>
                      <a:off x="3144774" y="5562338"/>
                      <a:ext cx="838200" cy="36933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an 26"/>
                    <p:cNvSpPr/>
                    <p:nvPr/>
                  </p:nvSpPr>
                  <p:spPr>
                    <a:xfrm>
                      <a:off x="3238881" y="5632966"/>
                      <a:ext cx="304800" cy="228600"/>
                    </a:xfrm>
                    <a:prstGeom prst="can">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solidFill>
                      </a:endParaRPr>
                    </a:p>
                  </p:txBody>
                </p:sp>
              </p:grpSp>
              <p:sp>
                <p:nvSpPr>
                  <p:cNvPr id="15" name="Rectangle 14"/>
                  <p:cNvSpPr/>
                  <p:nvPr/>
                </p:nvSpPr>
                <p:spPr>
                  <a:xfrm>
                    <a:off x="5085016" y="5628394"/>
                    <a:ext cx="231648" cy="228600"/>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5122164" y="5558028"/>
                  <a:ext cx="838200" cy="369332"/>
                  <a:chOff x="2487168" y="5562862"/>
                  <a:chExt cx="838200" cy="369332"/>
                </a:xfrm>
              </p:grpSpPr>
              <p:sp>
                <p:nvSpPr>
                  <p:cNvPr id="30" name="Rectangle 29"/>
                  <p:cNvSpPr/>
                  <p:nvPr/>
                </p:nvSpPr>
                <p:spPr>
                  <a:xfrm>
                    <a:off x="2487168" y="5562862"/>
                    <a:ext cx="838200" cy="36933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an 30"/>
                  <p:cNvSpPr/>
                  <p:nvPr/>
                </p:nvSpPr>
                <p:spPr>
                  <a:xfrm>
                    <a:off x="2560320" y="5632966"/>
                    <a:ext cx="304800" cy="228600"/>
                  </a:xfrm>
                  <a:prstGeom prst="can">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solidFill>
                    </a:endParaRPr>
                  </a:p>
                </p:txBody>
              </p:sp>
              <p:sp>
                <p:nvSpPr>
                  <p:cNvPr id="32" name="Can 31"/>
                  <p:cNvSpPr/>
                  <p:nvPr/>
                </p:nvSpPr>
                <p:spPr>
                  <a:xfrm>
                    <a:off x="2961132" y="5632966"/>
                    <a:ext cx="304800" cy="228600"/>
                  </a:xfrm>
                  <a:prstGeom prst="can">
                    <a:avLst>
                      <a:gd name="adj" fmla="val 21000"/>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solidFill>
                    </a:endParaRPr>
                  </a:p>
                </p:txBody>
              </p:sp>
            </p:grpSp>
          </p:grpSp>
          <p:sp>
            <p:nvSpPr>
              <p:cNvPr id="28" name="TextBox 27"/>
              <p:cNvSpPr txBox="1"/>
              <p:nvPr/>
            </p:nvSpPr>
            <p:spPr>
              <a:xfrm>
                <a:off x="3078480" y="5627132"/>
                <a:ext cx="838200" cy="369332"/>
              </a:xfrm>
              <a:prstGeom prst="rect">
                <a:avLst/>
              </a:prstGeom>
              <a:noFill/>
            </p:spPr>
            <p:txBody>
              <a:bodyPr wrap="square" rtlCol="0">
                <a:spAutoFit/>
              </a:bodyPr>
              <a:lstStyle/>
              <a:p>
                <a:pPr algn="ctr"/>
                <a:r>
                  <a:rPr lang="en-US" dirty="0"/>
                  <a:t>1</a:t>
                </a:r>
              </a:p>
            </p:txBody>
          </p:sp>
          <p:sp>
            <p:nvSpPr>
              <p:cNvPr id="35" name="TextBox 34"/>
              <p:cNvSpPr txBox="1"/>
              <p:nvPr/>
            </p:nvSpPr>
            <p:spPr>
              <a:xfrm>
                <a:off x="2124456" y="5626608"/>
                <a:ext cx="954024" cy="369332"/>
              </a:xfrm>
              <a:prstGeom prst="rect">
                <a:avLst/>
              </a:prstGeom>
              <a:noFill/>
            </p:spPr>
            <p:txBody>
              <a:bodyPr wrap="square" rtlCol="0">
                <a:spAutoFit/>
              </a:bodyPr>
              <a:lstStyle/>
              <a:p>
                <a:r>
                  <a:rPr lang="en-US" dirty="0"/>
                  <a:t>Nodes</a:t>
                </a:r>
              </a:p>
            </p:txBody>
          </p:sp>
          <p:sp>
            <p:nvSpPr>
              <p:cNvPr id="36" name="TextBox 35"/>
              <p:cNvSpPr txBox="1"/>
              <p:nvPr/>
            </p:nvSpPr>
            <p:spPr>
              <a:xfrm>
                <a:off x="4072128" y="5627132"/>
                <a:ext cx="838200" cy="369332"/>
              </a:xfrm>
              <a:prstGeom prst="rect">
                <a:avLst/>
              </a:prstGeom>
              <a:noFill/>
            </p:spPr>
            <p:txBody>
              <a:bodyPr wrap="square" rtlCol="0">
                <a:spAutoFit/>
              </a:bodyPr>
              <a:lstStyle/>
              <a:p>
                <a:pPr algn="ctr"/>
                <a:r>
                  <a:rPr lang="en-US" dirty="0"/>
                  <a:t>2</a:t>
                </a:r>
              </a:p>
            </p:txBody>
          </p:sp>
          <p:sp>
            <p:nvSpPr>
              <p:cNvPr id="37" name="TextBox 36"/>
              <p:cNvSpPr txBox="1"/>
              <p:nvPr/>
            </p:nvSpPr>
            <p:spPr>
              <a:xfrm>
                <a:off x="5065776" y="5627132"/>
                <a:ext cx="838200" cy="369332"/>
              </a:xfrm>
              <a:prstGeom prst="rect">
                <a:avLst/>
              </a:prstGeom>
              <a:noFill/>
            </p:spPr>
            <p:txBody>
              <a:bodyPr wrap="square" rtlCol="0">
                <a:spAutoFit/>
              </a:bodyPr>
              <a:lstStyle/>
              <a:p>
                <a:pPr algn="ctr"/>
                <a:r>
                  <a:rPr lang="en-US" dirty="0"/>
                  <a:t>3</a:t>
                </a:r>
              </a:p>
            </p:txBody>
          </p:sp>
          <p:sp>
            <p:nvSpPr>
              <p:cNvPr id="38" name="TextBox 37"/>
              <p:cNvSpPr txBox="1"/>
              <p:nvPr/>
            </p:nvSpPr>
            <p:spPr>
              <a:xfrm>
                <a:off x="6059424" y="5627132"/>
                <a:ext cx="838200" cy="369332"/>
              </a:xfrm>
              <a:prstGeom prst="rect">
                <a:avLst/>
              </a:prstGeom>
              <a:noFill/>
            </p:spPr>
            <p:txBody>
              <a:bodyPr wrap="square" rtlCol="0">
                <a:spAutoFit/>
              </a:bodyPr>
              <a:lstStyle/>
              <a:p>
                <a:pPr algn="ctr"/>
                <a:r>
                  <a:rPr lang="en-US" dirty="0"/>
                  <a:t>4</a:t>
                </a:r>
              </a:p>
            </p:txBody>
          </p:sp>
          <p:sp>
            <p:nvSpPr>
              <p:cNvPr id="39" name="TextBox 38"/>
              <p:cNvSpPr txBox="1"/>
              <p:nvPr/>
            </p:nvSpPr>
            <p:spPr>
              <a:xfrm>
                <a:off x="7053072" y="5626608"/>
                <a:ext cx="838200" cy="369332"/>
              </a:xfrm>
              <a:prstGeom prst="rect">
                <a:avLst/>
              </a:prstGeom>
              <a:noFill/>
            </p:spPr>
            <p:txBody>
              <a:bodyPr wrap="square" rtlCol="0">
                <a:spAutoFit/>
              </a:bodyPr>
              <a:lstStyle/>
              <a:p>
                <a:pPr algn="ctr"/>
                <a:r>
                  <a:rPr lang="en-US" dirty="0"/>
                  <a:t>5</a:t>
                </a:r>
              </a:p>
            </p:txBody>
          </p:sp>
          <p:sp>
            <p:nvSpPr>
              <p:cNvPr id="34" name="Rounded Rectangle 33"/>
              <p:cNvSpPr/>
              <p:nvPr/>
            </p:nvSpPr>
            <p:spPr>
              <a:xfrm>
                <a:off x="3011424" y="4037338"/>
                <a:ext cx="5492496" cy="457200"/>
              </a:xfrm>
              <a:prstGeom prst="round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Persistent Parallel File System</a:t>
                </a:r>
              </a:p>
            </p:txBody>
          </p:sp>
          <p:grpSp>
            <p:nvGrpSpPr>
              <p:cNvPr id="40" name="Group 39"/>
              <p:cNvGrpSpPr/>
              <p:nvPr/>
            </p:nvGrpSpPr>
            <p:grpSpPr>
              <a:xfrm>
                <a:off x="3381756" y="3505200"/>
                <a:ext cx="4966716" cy="369332"/>
                <a:chOff x="2162556" y="4039862"/>
                <a:chExt cx="4966716" cy="369332"/>
              </a:xfrm>
            </p:grpSpPr>
            <p:sp>
              <p:nvSpPr>
                <p:cNvPr id="14" name="Rectangle 13"/>
                <p:cNvSpPr/>
                <p:nvPr/>
              </p:nvSpPr>
              <p:spPr>
                <a:xfrm>
                  <a:off x="2162556" y="4110228"/>
                  <a:ext cx="231648" cy="228600"/>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156204" y="4110228"/>
                  <a:ext cx="231648" cy="228600"/>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149852" y="4110228"/>
                  <a:ext cx="231648" cy="228600"/>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143500" y="4110228"/>
                  <a:ext cx="231648" cy="228600"/>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6137148" y="4110228"/>
                  <a:ext cx="231648" cy="228600"/>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6672072" y="4039862"/>
                  <a:ext cx="457200" cy="369332"/>
                </a:xfrm>
                <a:prstGeom prst="rect">
                  <a:avLst/>
                </a:prstGeom>
                <a:noFill/>
              </p:spPr>
              <p:txBody>
                <a:bodyPr wrap="square" rtlCol="0">
                  <a:spAutoFit/>
                </a:bodyPr>
                <a:lstStyle/>
                <a:p>
                  <a:r>
                    <a:rPr lang="en-US" dirty="0"/>
                    <a:t>…</a:t>
                  </a:r>
                </a:p>
              </p:txBody>
            </p:sp>
          </p:grpSp>
          <p:sp>
            <p:nvSpPr>
              <p:cNvPr id="41" name="Oval 40"/>
              <p:cNvSpPr/>
              <p:nvPr/>
            </p:nvSpPr>
            <p:spPr>
              <a:xfrm>
                <a:off x="3011424" y="2284738"/>
                <a:ext cx="5492496" cy="534662"/>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UnifyCR</a:t>
                </a:r>
                <a:endParaRPr lang="en-US" dirty="0">
                  <a:solidFill>
                    <a:schemeClr val="tx1"/>
                  </a:solidFill>
                </a:endParaRPr>
              </a:p>
            </p:txBody>
          </p:sp>
          <p:cxnSp>
            <p:nvCxnSpPr>
              <p:cNvPr id="48" name="Straight Arrow Connector 47"/>
              <p:cNvCxnSpPr>
                <a:stCxn id="41" idx="3"/>
                <a:endCxn id="96" idx="0"/>
              </p:cNvCxnSpPr>
              <p:nvPr/>
            </p:nvCxnSpPr>
            <p:spPr>
              <a:xfrm flipH="1">
                <a:off x="3505200" y="2741101"/>
                <a:ext cx="310581" cy="27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4" idx="2"/>
              </p:cNvCxnSpPr>
              <p:nvPr/>
            </p:nvCxnSpPr>
            <p:spPr>
              <a:xfrm>
                <a:off x="3497580" y="3804166"/>
                <a:ext cx="0" cy="2331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40" name="Straight Arrow Connector 10239"/>
              <p:cNvCxnSpPr>
                <a:stCxn id="42" idx="2"/>
              </p:cNvCxnSpPr>
              <p:nvPr/>
            </p:nvCxnSpPr>
            <p:spPr>
              <a:xfrm>
                <a:off x="4491228" y="3804166"/>
                <a:ext cx="0" cy="2331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44" name="Straight Arrow Connector 10243"/>
              <p:cNvCxnSpPr>
                <a:stCxn id="43" idx="2"/>
              </p:cNvCxnSpPr>
              <p:nvPr/>
            </p:nvCxnSpPr>
            <p:spPr>
              <a:xfrm>
                <a:off x="5484876" y="3804166"/>
                <a:ext cx="0" cy="2331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48" name="Straight Arrow Connector 10247"/>
              <p:cNvCxnSpPr>
                <a:stCxn id="44" idx="2"/>
              </p:cNvCxnSpPr>
              <p:nvPr/>
            </p:nvCxnSpPr>
            <p:spPr>
              <a:xfrm>
                <a:off x="6478524" y="3804166"/>
                <a:ext cx="0" cy="2331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50" name="Straight Arrow Connector 10249"/>
              <p:cNvCxnSpPr>
                <a:stCxn id="45" idx="2"/>
              </p:cNvCxnSpPr>
              <p:nvPr/>
            </p:nvCxnSpPr>
            <p:spPr>
              <a:xfrm>
                <a:off x="7472172" y="3804166"/>
                <a:ext cx="0" cy="2331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3493008" y="4491228"/>
                <a:ext cx="0" cy="2331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4486656" y="4491228"/>
                <a:ext cx="0" cy="2331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5480304" y="4491228"/>
                <a:ext cx="0" cy="2331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6473952" y="4491228"/>
                <a:ext cx="0" cy="2331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7467600" y="4491228"/>
                <a:ext cx="0" cy="2331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52" name="Isosceles Triangle 10251"/>
              <p:cNvSpPr/>
              <p:nvPr/>
            </p:nvSpPr>
            <p:spPr>
              <a:xfrm>
                <a:off x="3078480" y="4703802"/>
                <a:ext cx="838200" cy="457200"/>
              </a:xfrm>
              <a:prstGeom prst="triangl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dirty="0">
                    <a:solidFill>
                      <a:schemeClr val="tx1"/>
                    </a:solidFill>
                  </a:rPr>
                  <a:t>ext4</a:t>
                </a:r>
              </a:p>
            </p:txBody>
          </p:sp>
          <p:cxnSp>
            <p:nvCxnSpPr>
              <p:cNvPr id="10254" name="Straight Connector 10253"/>
              <p:cNvCxnSpPr>
                <a:stCxn id="10252" idx="3"/>
                <a:endCxn id="17" idx="0"/>
              </p:cNvCxnSpPr>
              <p:nvPr/>
            </p:nvCxnSpPr>
            <p:spPr>
              <a:xfrm>
                <a:off x="3497580" y="5161002"/>
                <a:ext cx="0" cy="1084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Isosceles Triangle 87"/>
              <p:cNvSpPr/>
              <p:nvPr/>
            </p:nvSpPr>
            <p:spPr>
              <a:xfrm>
                <a:off x="4067556" y="4695690"/>
                <a:ext cx="838200" cy="457200"/>
              </a:xfrm>
              <a:prstGeom prst="triangl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dirty="0">
                    <a:solidFill>
                      <a:schemeClr val="tx1"/>
                    </a:solidFill>
                  </a:rPr>
                  <a:t>ext4</a:t>
                </a:r>
              </a:p>
            </p:txBody>
          </p:sp>
          <p:cxnSp>
            <p:nvCxnSpPr>
              <p:cNvPr id="89" name="Straight Connector 88"/>
              <p:cNvCxnSpPr>
                <a:stCxn id="88" idx="3"/>
              </p:cNvCxnSpPr>
              <p:nvPr/>
            </p:nvCxnSpPr>
            <p:spPr>
              <a:xfrm>
                <a:off x="4486656" y="5152890"/>
                <a:ext cx="0" cy="1084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Isosceles Triangle 89"/>
              <p:cNvSpPr/>
              <p:nvPr/>
            </p:nvSpPr>
            <p:spPr>
              <a:xfrm>
                <a:off x="5056632" y="4703802"/>
                <a:ext cx="838200" cy="457200"/>
              </a:xfrm>
              <a:prstGeom prst="triangl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dirty="0" err="1">
                    <a:solidFill>
                      <a:schemeClr val="tx1"/>
                    </a:solidFill>
                  </a:rPr>
                  <a:t>xfs</a:t>
                </a:r>
                <a:endParaRPr lang="en-US" sz="950" dirty="0">
                  <a:solidFill>
                    <a:schemeClr val="tx1"/>
                  </a:solidFill>
                </a:endParaRPr>
              </a:p>
            </p:txBody>
          </p:sp>
          <p:cxnSp>
            <p:nvCxnSpPr>
              <p:cNvPr id="91" name="Straight Connector 90"/>
              <p:cNvCxnSpPr>
                <a:stCxn id="90" idx="3"/>
              </p:cNvCxnSpPr>
              <p:nvPr/>
            </p:nvCxnSpPr>
            <p:spPr>
              <a:xfrm>
                <a:off x="5475732" y="5161002"/>
                <a:ext cx="0" cy="1084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Isosceles Triangle 91"/>
              <p:cNvSpPr/>
              <p:nvPr/>
            </p:nvSpPr>
            <p:spPr>
              <a:xfrm>
                <a:off x="6059424" y="4708959"/>
                <a:ext cx="838200" cy="457200"/>
              </a:xfrm>
              <a:prstGeom prst="triangl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dirty="0">
                    <a:solidFill>
                      <a:schemeClr val="tx1"/>
                    </a:solidFill>
                  </a:rPr>
                  <a:t>ext4</a:t>
                </a:r>
              </a:p>
            </p:txBody>
          </p:sp>
          <p:cxnSp>
            <p:nvCxnSpPr>
              <p:cNvPr id="93" name="Straight Connector 92"/>
              <p:cNvCxnSpPr>
                <a:stCxn id="92" idx="3"/>
              </p:cNvCxnSpPr>
              <p:nvPr/>
            </p:nvCxnSpPr>
            <p:spPr>
              <a:xfrm>
                <a:off x="6478524" y="5166159"/>
                <a:ext cx="0" cy="1084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Isosceles Triangle 93"/>
              <p:cNvSpPr/>
              <p:nvPr/>
            </p:nvSpPr>
            <p:spPr>
              <a:xfrm>
                <a:off x="7048501" y="4708320"/>
                <a:ext cx="838200" cy="457200"/>
              </a:xfrm>
              <a:prstGeom prst="triangl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dirty="0" err="1">
                    <a:solidFill>
                      <a:schemeClr val="tx1"/>
                    </a:solidFill>
                  </a:rPr>
                  <a:t>xfs</a:t>
                </a:r>
                <a:endParaRPr lang="en-US" sz="950" dirty="0">
                  <a:solidFill>
                    <a:schemeClr val="tx1"/>
                  </a:solidFill>
                </a:endParaRPr>
              </a:p>
            </p:txBody>
          </p:sp>
          <p:cxnSp>
            <p:nvCxnSpPr>
              <p:cNvPr id="95" name="Straight Connector 94"/>
              <p:cNvCxnSpPr>
                <a:stCxn id="94" idx="3"/>
              </p:cNvCxnSpPr>
              <p:nvPr/>
            </p:nvCxnSpPr>
            <p:spPr>
              <a:xfrm>
                <a:off x="7467601" y="5165520"/>
                <a:ext cx="0" cy="1084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Isosceles Triangle 95"/>
              <p:cNvSpPr/>
              <p:nvPr/>
            </p:nvSpPr>
            <p:spPr>
              <a:xfrm>
                <a:off x="3086100" y="3011156"/>
                <a:ext cx="838200" cy="457200"/>
              </a:xfrm>
              <a:prstGeom prst="triangl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dirty="0">
                    <a:solidFill>
                      <a:schemeClr val="tx1"/>
                    </a:solidFill>
                  </a:rPr>
                  <a:t>f2fs</a:t>
                </a:r>
              </a:p>
            </p:txBody>
          </p:sp>
          <p:cxnSp>
            <p:nvCxnSpPr>
              <p:cNvPr id="97" name="Straight Connector 96"/>
              <p:cNvCxnSpPr>
                <a:stCxn id="96" idx="3"/>
              </p:cNvCxnSpPr>
              <p:nvPr/>
            </p:nvCxnSpPr>
            <p:spPr>
              <a:xfrm>
                <a:off x="3505200" y="3468356"/>
                <a:ext cx="0" cy="1084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Isosceles Triangle 97"/>
              <p:cNvSpPr/>
              <p:nvPr/>
            </p:nvSpPr>
            <p:spPr>
              <a:xfrm>
                <a:off x="4075176" y="3003044"/>
                <a:ext cx="838200" cy="457200"/>
              </a:xfrm>
              <a:prstGeom prst="triangl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dirty="0">
                    <a:solidFill>
                      <a:schemeClr val="tx1"/>
                    </a:solidFill>
                  </a:rPr>
                  <a:t>f2fs</a:t>
                </a:r>
              </a:p>
            </p:txBody>
          </p:sp>
          <p:cxnSp>
            <p:nvCxnSpPr>
              <p:cNvPr id="99" name="Straight Connector 98"/>
              <p:cNvCxnSpPr>
                <a:stCxn id="98" idx="3"/>
              </p:cNvCxnSpPr>
              <p:nvPr/>
            </p:nvCxnSpPr>
            <p:spPr>
              <a:xfrm>
                <a:off x="4494276" y="3460244"/>
                <a:ext cx="0" cy="1084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Isosceles Triangle 99"/>
              <p:cNvSpPr/>
              <p:nvPr/>
            </p:nvSpPr>
            <p:spPr>
              <a:xfrm>
                <a:off x="5064252" y="3011156"/>
                <a:ext cx="838200" cy="457200"/>
              </a:xfrm>
              <a:prstGeom prst="triangl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dirty="0">
                    <a:solidFill>
                      <a:schemeClr val="tx1"/>
                    </a:solidFill>
                  </a:rPr>
                  <a:t>f2fs</a:t>
                </a:r>
              </a:p>
            </p:txBody>
          </p:sp>
          <p:cxnSp>
            <p:nvCxnSpPr>
              <p:cNvPr id="101" name="Straight Connector 100"/>
              <p:cNvCxnSpPr>
                <a:stCxn id="100" idx="3"/>
              </p:cNvCxnSpPr>
              <p:nvPr/>
            </p:nvCxnSpPr>
            <p:spPr>
              <a:xfrm>
                <a:off x="5483352" y="3468356"/>
                <a:ext cx="0" cy="1084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Isosceles Triangle 101"/>
              <p:cNvSpPr/>
              <p:nvPr/>
            </p:nvSpPr>
            <p:spPr>
              <a:xfrm>
                <a:off x="6067044" y="3016313"/>
                <a:ext cx="838200" cy="457200"/>
              </a:xfrm>
              <a:prstGeom prst="triangl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dirty="0">
                    <a:solidFill>
                      <a:schemeClr val="tx1"/>
                    </a:solidFill>
                  </a:rPr>
                  <a:t>f2fs</a:t>
                </a:r>
              </a:p>
            </p:txBody>
          </p:sp>
          <p:cxnSp>
            <p:nvCxnSpPr>
              <p:cNvPr id="103" name="Straight Connector 102"/>
              <p:cNvCxnSpPr>
                <a:stCxn id="102" idx="3"/>
              </p:cNvCxnSpPr>
              <p:nvPr/>
            </p:nvCxnSpPr>
            <p:spPr>
              <a:xfrm>
                <a:off x="6486144" y="3473513"/>
                <a:ext cx="0" cy="1084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Isosceles Triangle 103"/>
              <p:cNvSpPr/>
              <p:nvPr/>
            </p:nvSpPr>
            <p:spPr>
              <a:xfrm>
                <a:off x="7056121" y="3015674"/>
                <a:ext cx="838200" cy="457200"/>
              </a:xfrm>
              <a:prstGeom prst="triangl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dirty="0">
                    <a:solidFill>
                      <a:schemeClr val="tx1"/>
                    </a:solidFill>
                  </a:rPr>
                  <a:t>f2fs</a:t>
                </a:r>
              </a:p>
            </p:txBody>
          </p:sp>
          <p:cxnSp>
            <p:nvCxnSpPr>
              <p:cNvPr id="105" name="Straight Connector 104"/>
              <p:cNvCxnSpPr>
                <a:stCxn id="104" idx="3"/>
              </p:cNvCxnSpPr>
              <p:nvPr/>
            </p:nvCxnSpPr>
            <p:spPr>
              <a:xfrm>
                <a:off x="7475221" y="3472874"/>
                <a:ext cx="0" cy="1084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64" name="Rectangle 10263"/>
              <p:cNvSpPr/>
              <p:nvPr/>
            </p:nvSpPr>
            <p:spPr>
              <a:xfrm>
                <a:off x="3011424" y="1524000"/>
                <a:ext cx="5492496"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Application</a:t>
                </a:r>
              </a:p>
            </p:txBody>
          </p:sp>
          <p:cxnSp>
            <p:nvCxnSpPr>
              <p:cNvPr id="10266" name="Straight Arrow Connector 10265"/>
              <p:cNvCxnSpPr>
                <a:stCxn id="10264" idx="2"/>
                <a:endCxn id="41" idx="0"/>
              </p:cNvCxnSpPr>
              <p:nvPr/>
            </p:nvCxnSpPr>
            <p:spPr>
              <a:xfrm>
                <a:off x="5757672" y="2057400"/>
                <a:ext cx="0" cy="2273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68" name="Straight Connector 10267"/>
              <p:cNvCxnSpPr>
                <a:stCxn id="17" idx="3"/>
                <a:endCxn id="21" idx="1"/>
              </p:cNvCxnSpPr>
              <p:nvPr/>
            </p:nvCxnSpPr>
            <p:spPr>
              <a:xfrm>
                <a:off x="3916680" y="5454134"/>
                <a:ext cx="1554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70" name="Straight Connector 10269"/>
              <p:cNvCxnSpPr>
                <a:stCxn id="21" idx="3"/>
                <a:endCxn id="23" idx="1"/>
              </p:cNvCxnSpPr>
              <p:nvPr/>
            </p:nvCxnSpPr>
            <p:spPr>
              <a:xfrm flipV="1">
                <a:off x="4910328" y="5449562"/>
                <a:ext cx="155448" cy="45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23" idx="3"/>
                <a:endCxn id="26" idx="1"/>
              </p:cNvCxnSpPr>
              <p:nvPr/>
            </p:nvCxnSpPr>
            <p:spPr>
              <a:xfrm>
                <a:off x="5903976" y="5449562"/>
                <a:ext cx="1554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26" idx="3"/>
                <a:endCxn id="30" idx="1"/>
              </p:cNvCxnSpPr>
              <p:nvPr/>
            </p:nvCxnSpPr>
            <p:spPr>
              <a:xfrm>
                <a:off x="6897624" y="5449562"/>
                <a:ext cx="1554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Down Arrow 67"/>
              <p:cNvSpPr/>
              <p:nvPr/>
            </p:nvSpPr>
            <p:spPr>
              <a:xfrm>
                <a:off x="2145221" y="2722589"/>
                <a:ext cx="496824" cy="1447800"/>
              </a:xfrm>
              <a:prstGeom prst="downArrow">
                <a:avLst/>
              </a:prstGeom>
              <a:solidFill>
                <a:srgbClr val="66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Pipel</a:t>
                </a:r>
              </a:p>
              <a:p>
                <a:pPr algn="ctr"/>
                <a:r>
                  <a:rPr lang="en-US" sz="1100" b="1" dirty="0">
                    <a:solidFill>
                      <a:schemeClr val="tx1"/>
                    </a:solidFill>
                  </a:rPr>
                  <a:t>ine</a:t>
                </a:r>
              </a:p>
            </p:txBody>
          </p:sp>
          <p:cxnSp>
            <p:nvCxnSpPr>
              <p:cNvPr id="74" name="Elbow Connector 73"/>
              <p:cNvCxnSpPr>
                <a:stCxn id="41" idx="2"/>
                <a:endCxn id="68" idx="0"/>
              </p:cNvCxnSpPr>
              <p:nvPr/>
            </p:nvCxnSpPr>
            <p:spPr>
              <a:xfrm rot="10800000" flipV="1">
                <a:off x="2393634" y="2552069"/>
                <a:ext cx="617791" cy="170520"/>
              </a:xfrm>
              <a:prstGeom prst="bentConnector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68" idx="2"/>
                <a:endCxn id="34" idx="1"/>
              </p:cNvCxnSpPr>
              <p:nvPr/>
            </p:nvCxnSpPr>
            <p:spPr>
              <a:xfrm rot="16200000" flipH="1">
                <a:off x="2654754" y="3909267"/>
                <a:ext cx="95549" cy="617791"/>
              </a:xfrm>
              <a:prstGeom prst="bentConnector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2335890" y="2289953"/>
                <a:ext cx="725424" cy="261610"/>
              </a:xfrm>
              <a:prstGeom prst="rect">
                <a:avLst/>
              </a:prstGeom>
              <a:noFill/>
            </p:spPr>
            <p:txBody>
              <a:bodyPr wrap="square" rtlCol="0">
                <a:spAutoFit/>
              </a:bodyPr>
              <a:lstStyle/>
              <a:p>
                <a:r>
                  <a:rPr lang="en-US" sz="1100" dirty="0"/>
                  <a:t>Buffer</a:t>
                </a:r>
              </a:p>
            </p:txBody>
          </p:sp>
          <p:sp>
            <p:nvSpPr>
              <p:cNvPr id="144" name="TextBox 143"/>
              <p:cNvSpPr txBox="1"/>
              <p:nvPr/>
            </p:nvSpPr>
            <p:spPr>
              <a:xfrm>
                <a:off x="2389569" y="4266443"/>
                <a:ext cx="725424" cy="261610"/>
              </a:xfrm>
              <a:prstGeom prst="rect">
                <a:avLst/>
              </a:prstGeom>
              <a:noFill/>
            </p:spPr>
            <p:txBody>
              <a:bodyPr wrap="square" rtlCol="0">
                <a:spAutoFit/>
              </a:bodyPr>
              <a:lstStyle/>
              <a:p>
                <a:r>
                  <a:rPr lang="en-US" sz="1100" dirty="0"/>
                  <a:t>Flush</a:t>
                </a:r>
              </a:p>
            </p:txBody>
          </p:sp>
          <p:grpSp>
            <p:nvGrpSpPr>
              <p:cNvPr id="113" name="Group 112"/>
              <p:cNvGrpSpPr/>
              <p:nvPr/>
            </p:nvGrpSpPr>
            <p:grpSpPr>
              <a:xfrm>
                <a:off x="844847" y="1524000"/>
                <a:ext cx="1295400" cy="990600"/>
                <a:chOff x="685800" y="4724400"/>
                <a:chExt cx="1295400" cy="990600"/>
              </a:xfrm>
            </p:grpSpPr>
            <p:sp>
              <p:nvSpPr>
                <p:cNvPr id="112" name="Rectangle 111"/>
                <p:cNvSpPr/>
                <p:nvPr/>
              </p:nvSpPr>
              <p:spPr>
                <a:xfrm>
                  <a:off x="685800" y="4724400"/>
                  <a:ext cx="1295400" cy="990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Can 144"/>
                <p:cNvSpPr/>
                <p:nvPr/>
              </p:nvSpPr>
              <p:spPr>
                <a:xfrm>
                  <a:off x="874776" y="5335000"/>
                  <a:ext cx="304800" cy="228600"/>
                </a:xfrm>
                <a:prstGeom prst="can">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solidFill>
                  </a:endParaRPr>
                </a:p>
              </p:txBody>
            </p:sp>
            <p:sp>
              <p:nvSpPr>
                <p:cNvPr id="146" name="Rectangle 145"/>
                <p:cNvSpPr/>
                <p:nvPr/>
              </p:nvSpPr>
              <p:spPr>
                <a:xfrm>
                  <a:off x="911352" y="4924290"/>
                  <a:ext cx="231648" cy="228600"/>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p:cNvSpPr txBox="1"/>
                <p:nvPr/>
              </p:nvSpPr>
              <p:spPr>
                <a:xfrm>
                  <a:off x="1143000" y="4941848"/>
                  <a:ext cx="725424" cy="261610"/>
                </a:xfrm>
                <a:prstGeom prst="rect">
                  <a:avLst/>
                </a:prstGeom>
                <a:noFill/>
              </p:spPr>
              <p:txBody>
                <a:bodyPr wrap="square" rtlCol="0">
                  <a:spAutoFit/>
                </a:bodyPr>
                <a:lstStyle/>
                <a:p>
                  <a:r>
                    <a:rPr lang="en-US" sz="1100" dirty="0"/>
                    <a:t>SSD</a:t>
                  </a:r>
                </a:p>
              </p:txBody>
            </p:sp>
            <p:sp>
              <p:nvSpPr>
                <p:cNvPr id="148" name="TextBox 147"/>
                <p:cNvSpPr txBox="1"/>
                <p:nvPr/>
              </p:nvSpPr>
              <p:spPr>
                <a:xfrm>
                  <a:off x="1147573" y="5311457"/>
                  <a:ext cx="725424" cy="261610"/>
                </a:xfrm>
                <a:prstGeom prst="rect">
                  <a:avLst/>
                </a:prstGeom>
                <a:noFill/>
              </p:spPr>
              <p:txBody>
                <a:bodyPr wrap="square" rtlCol="0">
                  <a:spAutoFit/>
                </a:bodyPr>
                <a:lstStyle/>
                <a:p>
                  <a:r>
                    <a:rPr lang="en-US" sz="1100" dirty="0"/>
                    <a:t>HDD</a:t>
                  </a:r>
                </a:p>
              </p:txBody>
            </p:sp>
          </p:grpSp>
        </p:grpSp>
      </p:grpSp>
    </p:spTree>
    <p:extLst>
      <p:ext uri="{BB962C8B-B14F-4D97-AF65-F5344CB8AC3E}">
        <p14:creationId xmlns:p14="http://schemas.microsoft.com/office/powerpoint/2010/main" val="954213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dirty="0"/>
              <a:t>Overview</a:t>
            </a:r>
          </a:p>
        </p:txBody>
      </p:sp>
      <p:sp>
        <p:nvSpPr>
          <p:cNvPr id="6147" name="Rectangle 3"/>
          <p:cNvSpPr>
            <a:spLocks noGrp="1" noChangeArrowheads="1"/>
          </p:cNvSpPr>
          <p:nvPr>
            <p:ph type="body" idx="1"/>
          </p:nvPr>
        </p:nvSpPr>
        <p:spPr/>
        <p:txBody>
          <a:bodyPr/>
          <a:lstStyle/>
          <a:p>
            <a:pPr marL="447675" indent="-447675" eaLnBrk="1" hangingPunct="1"/>
            <a:r>
              <a:rPr lang="en-US" altLang="en-US" dirty="0"/>
              <a:t>Background</a:t>
            </a:r>
          </a:p>
          <a:p>
            <a:pPr marL="447675" indent="-447675" eaLnBrk="1" hangingPunct="1"/>
            <a:r>
              <a:rPr lang="en-US" altLang="en-US" dirty="0"/>
              <a:t>Motivation</a:t>
            </a:r>
          </a:p>
          <a:p>
            <a:pPr marL="447675" indent="-447675" eaLnBrk="1" hangingPunct="1"/>
            <a:r>
              <a:rPr lang="en-US" altLang="en-US" dirty="0"/>
              <a:t>Design and Implementation</a:t>
            </a:r>
          </a:p>
          <a:p>
            <a:pPr marL="447675" indent="-447675" eaLnBrk="1" hangingPunct="1"/>
            <a:r>
              <a:rPr lang="en-US" altLang="en-US" dirty="0"/>
              <a:t>Experimental Results</a:t>
            </a:r>
          </a:p>
          <a:p>
            <a:pPr marL="447675" indent="-447675" eaLnBrk="1" hangingPunct="1"/>
            <a:r>
              <a:rPr lang="en-US" altLang="en-US" dirty="0"/>
              <a:t>Future Work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dirty="0"/>
              <a:t>Incorporating F2FS in </a:t>
            </a:r>
            <a:r>
              <a:rPr lang="en-US" altLang="en-US" dirty="0" err="1"/>
              <a:t>UnifyCR</a:t>
            </a:r>
            <a:endParaRPr lang="en-US" altLang="en-US" dirty="0"/>
          </a:p>
        </p:txBody>
      </p:sp>
      <p:sp>
        <p:nvSpPr>
          <p:cNvPr id="18435" name="Rectangle 3"/>
          <p:cNvSpPr>
            <a:spLocks noGrp="1" noChangeArrowheads="1"/>
          </p:cNvSpPr>
          <p:nvPr>
            <p:ph type="body" idx="1"/>
          </p:nvPr>
        </p:nvSpPr>
        <p:spPr/>
        <p:txBody>
          <a:bodyPr/>
          <a:lstStyle/>
          <a:p>
            <a:r>
              <a:rPr lang="en-US" sz="2400" dirty="0">
                <a:solidFill>
                  <a:srgbClr val="000000"/>
                </a:solidFill>
              </a:rPr>
              <a:t>Flash-friendly Optimization</a:t>
            </a:r>
          </a:p>
          <a:p>
            <a:pPr lvl="1"/>
            <a:r>
              <a:rPr lang="en-US" sz="2000" dirty="0">
                <a:solidFill>
                  <a:srgbClr val="000000"/>
                </a:solidFill>
              </a:rPr>
              <a:t>System Configuration</a:t>
            </a:r>
          </a:p>
          <a:p>
            <a:pPr lvl="2"/>
            <a:r>
              <a:rPr lang="en-US" sz="1800" dirty="0">
                <a:solidFill>
                  <a:srgbClr val="000000"/>
                </a:solidFill>
              </a:rPr>
              <a:t>Build f2fs-tools from source on the system</a:t>
            </a:r>
          </a:p>
          <a:p>
            <a:pPr lvl="2"/>
            <a:r>
              <a:rPr lang="en-US" sz="1800" dirty="0">
                <a:solidFill>
                  <a:srgbClr val="000000"/>
                </a:solidFill>
              </a:rPr>
              <a:t>Update kernel version to 4.19 to support f2fs mounting</a:t>
            </a:r>
          </a:p>
          <a:p>
            <a:pPr lvl="1"/>
            <a:r>
              <a:rPr lang="en-US" sz="2000" dirty="0" err="1">
                <a:solidFill>
                  <a:srgbClr val="000000"/>
                </a:solidFill>
              </a:rPr>
              <a:t>UnifyCR</a:t>
            </a:r>
            <a:r>
              <a:rPr lang="en-US" sz="2000" dirty="0">
                <a:solidFill>
                  <a:srgbClr val="000000"/>
                </a:solidFill>
              </a:rPr>
              <a:t> Modification</a:t>
            </a:r>
          </a:p>
          <a:p>
            <a:pPr lvl="2"/>
            <a:r>
              <a:rPr lang="en-US" sz="1800" dirty="0">
                <a:solidFill>
                  <a:srgbClr val="000000"/>
                </a:solidFill>
              </a:rPr>
              <a:t>Add configuration entries to indicate metadata and data location</a:t>
            </a:r>
            <a:endParaRPr lang="en-US" sz="1800" dirty="0">
              <a:solidFill>
                <a:srgbClr val="00B050"/>
              </a:solidFill>
            </a:endParaRPr>
          </a:p>
        </p:txBody>
      </p:sp>
    </p:spTree>
    <p:extLst>
      <p:ext uri="{BB962C8B-B14F-4D97-AF65-F5344CB8AC3E}">
        <p14:creationId xmlns:p14="http://schemas.microsoft.com/office/powerpoint/2010/main" val="1476131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dirty="0"/>
              <a:t>Implementing Persistence</a:t>
            </a:r>
          </a:p>
        </p:txBody>
      </p:sp>
      <p:sp>
        <p:nvSpPr>
          <p:cNvPr id="18435" name="Rectangle 3"/>
          <p:cNvSpPr>
            <a:spLocks noGrp="1" noChangeArrowheads="1"/>
          </p:cNvSpPr>
          <p:nvPr>
            <p:ph type="body" idx="1"/>
          </p:nvPr>
        </p:nvSpPr>
        <p:spPr/>
        <p:txBody>
          <a:bodyPr/>
          <a:lstStyle/>
          <a:p>
            <a:r>
              <a:rPr lang="en-US" sz="2400" dirty="0">
                <a:solidFill>
                  <a:srgbClr val="000000"/>
                </a:solidFill>
              </a:rPr>
              <a:t>Asynchronous Persistence</a:t>
            </a:r>
          </a:p>
          <a:p>
            <a:pPr lvl="1"/>
            <a:r>
              <a:rPr lang="en-US" sz="2000" dirty="0" err="1">
                <a:solidFill>
                  <a:srgbClr val="000000"/>
                </a:solidFill>
              </a:rPr>
              <a:t>UnifyCR</a:t>
            </a:r>
            <a:r>
              <a:rPr lang="en-US" sz="2000" dirty="0">
                <a:solidFill>
                  <a:srgbClr val="000000"/>
                </a:solidFill>
              </a:rPr>
              <a:t> modification</a:t>
            </a:r>
          </a:p>
          <a:p>
            <a:pPr lvl="2"/>
            <a:r>
              <a:rPr lang="en-US" sz="2000" dirty="0">
                <a:solidFill>
                  <a:srgbClr val="000000"/>
                </a:solidFill>
              </a:rPr>
              <a:t>Add flushing mechanism on unmount through </a:t>
            </a:r>
            <a:r>
              <a:rPr lang="en-US" sz="2000" dirty="0" err="1">
                <a:solidFill>
                  <a:srgbClr val="000000"/>
                </a:solidFill>
              </a:rPr>
              <a:t>aio_fsync</a:t>
            </a:r>
            <a:endParaRPr lang="en-US" sz="2000" dirty="0">
              <a:solidFill>
                <a:srgbClr val="000000"/>
              </a:solidFill>
            </a:endParaRPr>
          </a:p>
          <a:p>
            <a:pPr lvl="3"/>
            <a:r>
              <a:rPr lang="en-US" sz="1800" dirty="0">
                <a:solidFill>
                  <a:srgbClr val="000000"/>
                </a:solidFill>
              </a:rPr>
              <a:t>Maintain a application wide </a:t>
            </a:r>
            <a:r>
              <a:rPr lang="en-US" sz="1800" dirty="0" err="1">
                <a:solidFill>
                  <a:srgbClr val="000000"/>
                </a:solidFill>
              </a:rPr>
              <a:t>aiocb</a:t>
            </a:r>
            <a:r>
              <a:rPr lang="en-US" sz="1800" dirty="0">
                <a:solidFill>
                  <a:srgbClr val="000000"/>
                </a:solidFill>
              </a:rPr>
              <a:t> (asynchronous I/O control block)</a:t>
            </a:r>
          </a:p>
          <a:p>
            <a:pPr lvl="3"/>
            <a:r>
              <a:rPr lang="en-US" sz="1800" dirty="0">
                <a:solidFill>
                  <a:srgbClr val="000000"/>
                </a:solidFill>
              </a:rPr>
              <a:t>Update file descriptor of a file in persistent location</a:t>
            </a:r>
          </a:p>
          <a:p>
            <a:pPr lvl="3"/>
            <a:r>
              <a:rPr lang="en-US" sz="1800" dirty="0">
                <a:solidFill>
                  <a:srgbClr val="000000"/>
                </a:solidFill>
              </a:rPr>
              <a:t>Write data in the buffer of </a:t>
            </a:r>
            <a:r>
              <a:rPr lang="en-US" sz="1800" dirty="0" err="1">
                <a:solidFill>
                  <a:srgbClr val="000000"/>
                </a:solidFill>
              </a:rPr>
              <a:t>aiocb</a:t>
            </a:r>
            <a:r>
              <a:rPr lang="en-US" sz="1800" dirty="0">
                <a:solidFill>
                  <a:srgbClr val="000000"/>
                </a:solidFill>
              </a:rPr>
              <a:t> structure</a:t>
            </a:r>
          </a:p>
          <a:p>
            <a:pPr lvl="3"/>
            <a:r>
              <a:rPr lang="en-US" sz="1800" dirty="0">
                <a:solidFill>
                  <a:srgbClr val="000000"/>
                </a:solidFill>
              </a:rPr>
              <a:t>Asynchronously </a:t>
            </a:r>
            <a:r>
              <a:rPr lang="en-US" sz="1800" dirty="0" err="1">
                <a:solidFill>
                  <a:srgbClr val="000000"/>
                </a:solidFill>
              </a:rPr>
              <a:t>fsync</a:t>
            </a:r>
            <a:r>
              <a:rPr lang="en-US" sz="1800" dirty="0">
                <a:solidFill>
                  <a:srgbClr val="000000"/>
                </a:solidFill>
              </a:rPr>
              <a:t> data through </a:t>
            </a:r>
            <a:r>
              <a:rPr lang="en-US" sz="1800" dirty="0" err="1">
                <a:solidFill>
                  <a:srgbClr val="000000"/>
                </a:solidFill>
              </a:rPr>
              <a:t>aio_fsync</a:t>
            </a:r>
            <a:r>
              <a:rPr lang="en-US" sz="1800" dirty="0">
                <a:solidFill>
                  <a:srgbClr val="000000"/>
                </a:solidFill>
              </a:rPr>
              <a:t> on unmount</a:t>
            </a:r>
          </a:p>
        </p:txBody>
      </p:sp>
    </p:spTree>
    <p:extLst>
      <p:ext uri="{BB962C8B-B14F-4D97-AF65-F5344CB8AC3E}">
        <p14:creationId xmlns:p14="http://schemas.microsoft.com/office/powerpoint/2010/main" val="179265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dirty="0"/>
              <a:t>Miscellaneous Development</a:t>
            </a:r>
          </a:p>
        </p:txBody>
      </p:sp>
      <p:sp>
        <p:nvSpPr>
          <p:cNvPr id="18435" name="Rectangle 3"/>
          <p:cNvSpPr>
            <a:spLocks noGrp="1" noChangeArrowheads="1"/>
          </p:cNvSpPr>
          <p:nvPr>
            <p:ph type="body" idx="1"/>
          </p:nvPr>
        </p:nvSpPr>
        <p:spPr/>
        <p:txBody>
          <a:bodyPr/>
          <a:lstStyle/>
          <a:p>
            <a:r>
              <a:rPr lang="en-US" sz="2400" dirty="0">
                <a:solidFill>
                  <a:srgbClr val="000000"/>
                </a:solidFill>
              </a:rPr>
              <a:t>Interleaved Or Random (IOR) Modification</a:t>
            </a:r>
          </a:p>
          <a:p>
            <a:pPr lvl="1"/>
            <a:r>
              <a:rPr lang="en-US" sz="2400" dirty="0">
                <a:solidFill>
                  <a:srgbClr val="000000"/>
                </a:solidFill>
              </a:rPr>
              <a:t>Add custom verbosity level: VERBOSE_CUSTOM to show customized output format</a:t>
            </a:r>
          </a:p>
          <a:p>
            <a:pPr lvl="1"/>
            <a:r>
              <a:rPr lang="en-US" sz="2400" dirty="0">
                <a:solidFill>
                  <a:srgbClr val="000000"/>
                </a:solidFill>
              </a:rPr>
              <a:t>Use </a:t>
            </a:r>
            <a:r>
              <a:rPr lang="en-US" sz="2400" dirty="0" err="1">
                <a:solidFill>
                  <a:srgbClr val="000000"/>
                </a:solidFill>
              </a:rPr>
              <a:t>unifycr</a:t>
            </a:r>
            <a:r>
              <a:rPr lang="en-US" sz="2400" dirty="0">
                <a:solidFill>
                  <a:srgbClr val="000000"/>
                </a:solidFill>
              </a:rPr>
              <a:t> library from IOR</a:t>
            </a:r>
          </a:p>
          <a:p>
            <a:r>
              <a:rPr lang="en-US" sz="2400" dirty="0">
                <a:solidFill>
                  <a:srgbClr val="000000"/>
                </a:solidFill>
              </a:rPr>
              <a:t>Python scripts to analyze and plot results</a:t>
            </a:r>
          </a:p>
        </p:txBody>
      </p:sp>
    </p:spTree>
    <p:extLst>
      <p:ext uri="{BB962C8B-B14F-4D97-AF65-F5344CB8AC3E}">
        <p14:creationId xmlns:p14="http://schemas.microsoft.com/office/powerpoint/2010/main" val="969027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dirty="0"/>
              <a:t>Overview</a:t>
            </a:r>
          </a:p>
        </p:txBody>
      </p:sp>
      <p:sp>
        <p:nvSpPr>
          <p:cNvPr id="6147" name="Rectangle 3"/>
          <p:cNvSpPr>
            <a:spLocks noGrp="1" noChangeArrowheads="1"/>
          </p:cNvSpPr>
          <p:nvPr>
            <p:ph type="body" idx="1"/>
          </p:nvPr>
        </p:nvSpPr>
        <p:spPr/>
        <p:txBody>
          <a:bodyPr/>
          <a:lstStyle/>
          <a:p>
            <a:pPr marL="447675" indent="-447675" eaLnBrk="1" hangingPunct="1"/>
            <a:r>
              <a:rPr lang="en-US" altLang="en-US" dirty="0"/>
              <a:t>Background</a:t>
            </a:r>
          </a:p>
          <a:p>
            <a:pPr marL="447675" indent="-447675" eaLnBrk="1" hangingPunct="1"/>
            <a:r>
              <a:rPr lang="en-US" altLang="en-US" dirty="0"/>
              <a:t>Motivation</a:t>
            </a:r>
          </a:p>
          <a:p>
            <a:pPr marL="447675" indent="-447675" eaLnBrk="1" hangingPunct="1"/>
            <a:r>
              <a:rPr lang="en-US" altLang="en-US" dirty="0"/>
              <a:t>Design and Implementation</a:t>
            </a:r>
          </a:p>
          <a:p>
            <a:pPr marL="447675" indent="-447675" eaLnBrk="1" hangingPunct="1"/>
            <a:r>
              <a:rPr lang="en-US" altLang="en-US" b="1" dirty="0"/>
              <a:t>Experimental Results</a:t>
            </a:r>
          </a:p>
          <a:p>
            <a:pPr marL="774700" lvl="1" indent="-447675" eaLnBrk="1" hangingPunct="1"/>
            <a:r>
              <a:rPr lang="en-US" altLang="en-US" b="1" dirty="0"/>
              <a:t>Flash-friendly Optimization</a:t>
            </a:r>
          </a:p>
          <a:p>
            <a:pPr marL="447675" indent="-447675" eaLnBrk="1" hangingPunct="1"/>
            <a:r>
              <a:rPr lang="en-US" altLang="en-US" dirty="0"/>
              <a:t>Future Work</a:t>
            </a:r>
          </a:p>
        </p:txBody>
      </p:sp>
    </p:spTree>
    <p:extLst>
      <p:ext uri="{BB962C8B-B14F-4D97-AF65-F5344CB8AC3E}">
        <p14:creationId xmlns:p14="http://schemas.microsoft.com/office/powerpoint/2010/main" val="907808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a:t>Test Environment</a:t>
            </a:r>
          </a:p>
        </p:txBody>
      </p:sp>
      <p:sp>
        <p:nvSpPr>
          <p:cNvPr id="10243" name="Rectangle 3"/>
          <p:cNvSpPr>
            <a:spLocks noGrp="1" noChangeArrowheads="1"/>
          </p:cNvSpPr>
          <p:nvPr>
            <p:ph type="body" idx="1"/>
          </p:nvPr>
        </p:nvSpPr>
        <p:spPr/>
        <p:txBody>
          <a:bodyPr/>
          <a:lstStyle/>
          <a:p>
            <a:pPr eaLnBrk="1" hangingPunct="1">
              <a:lnSpc>
                <a:spcPct val="90000"/>
              </a:lnSpc>
            </a:pPr>
            <a:r>
              <a:rPr lang="en-US" altLang="en-US" sz="2400" dirty="0"/>
              <a:t>Impact Cluster</a:t>
            </a:r>
          </a:p>
          <a:p>
            <a:pPr eaLnBrk="1" hangingPunct="1">
              <a:lnSpc>
                <a:spcPct val="90000"/>
              </a:lnSpc>
            </a:pPr>
            <a:r>
              <a:rPr lang="en-US" altLang="en-US" sz="2400" dirty="0"/>
              <a:t>No of Nodes: 2</a:t>
            </a:r>
          </a:p>
          <a:p>
            <a:pPr eaLnBrk="1" hangingPunct="1">
              <a:lnSpc>
                <a:spcPct val="90000"/>
              </a:lnSpc>
            </a:pPr>
            <a:r>
              <a:rPr lang="en-US" altLang="en-US" sz="2400" dirty="0"/>
              <a:t>Node Configuration:</a:t>
            </a:r>
          </a:p>
          <a:p>
            <a:pPr lvl="1" eaLnBrk="1" hangingPunct="1">
              <a:lnSpc>
                <a:spcPct val="90000"/>
              </a:lnSpc>
            </a:pPr>
            <a:r>
              <a:rPr lang="en-US" altLang="en-US" sz="2000" dirty="0"/>
              <a:t>Storage: </a:t>
            </a:r>
          </a:p>
          <a:p>
            <a:pPr lvl="2" eaLnBrk="1" hangingPunct="1">
              <a:lnSpc>
                <a:spcPct val="90000"/>
              </a:lnSpc>
            </a:pPr>
            <a:r>
              <a:rPr lang="en-US" altLang="en-US" sz="1800" dirty="0"/>
              <a:t>SSD: 256 GB</a:t>
            </a:r>
          </a:p>
          <a:p>
            <a:pPr lvl="2" eaLnBrk="1" hangingPunct="1">
              <a:lnSpc>
                <a:spcPct val="90000"/>
              </a:lnSpc>
            </a:pPr>
            <a:r>
              <a:rPr lang="en-US" altLang="en-US" sz="1800" dirty="0"/>
              <a:t>HDD: 1 TB</a:t>
            </a:r>
          </a:p>
          <a:p>
            <a:pPr lvl="1" eaLnBrk="1" hangingPunct="1">
              <a:lnSpc>
                <a:spcPct val="90000"/>
              </a:lnSpc>
            </a:pPr>
            <a:r>
              <a:rPr lang="en-US" altLang="en-US" sz="2000" dirty="0"/>
              <a:t>Memory: 8 GB</a:t>
            </a:r>
          </a:p>
          <a:p>
            <a:pPr lvl="1" eaLnBrk="1" hangingPunct="1">
              <a:lnSpc>
                <a:spcPct val="90000"/>
              </a:lnSpc>
            </a:pPr>
            <a:r>
              <a:rPr lang="en-US" altLang="en-US" sz="2000" dirty="0"/>
              <a:t>Processor: </a:t>
            </a:r>
            <a:r>
              <a:rPr lang="pt-BR" altLang="en-US" sz="2000" dirty="0"/>
              <a:t>Intel(R) Core(TM) i5-4690 CPU @ 3.50GHz</a:t>
            </a:r>
            <a:endParaRPr lang="en-US" altLang="en-US" sz="2000" dirty="0"/>
          </a:p>
          <a:p>
            <a:pPr lvl="1" eaLnBrk="1" hangingPunct="1">
              <a:lnSpc>
                <a:spcPct val="90000"/>
              </a:lnSpc>
            </a:pPr>
            <a:r>
              <a:rPr lang="en-US" altLang="en-US" sz="2000" dirty="0"/>
              <a:t>Interconnect: </a:t>
            </a:r>
            <a:r>
              <a:rPr lang="en-US" sz="2000" dirty="0"/>
              <a:t>1GbE  </a:t>
            </a:r>
            <a:r>
              <a:rPr lang="en-US" altLang="en-US" sz="2000" dirty="0"/>
              <a:t>Intel Corporation Ethernet Connection I217-LM</a:t>
            </a:r>
          </a:p>
          <a:p>
            <a:pPr lvl="1" eaLnBrk="1" hangingPunct="1">
              <a:lnSpc>
                <a:spcPct val="90000"/>
              </a:lnSpc>
            </a:pPr>
            <a:r>
              <a:rPr lang="en-US" altLang="en-US" sz="2000" dirty="0"/>
              <a:t>Linux Kernel version: </a:t>
            </a:r>
            <a:r>
              <a:rPr lang="es-ES" altLang="en-US" sz="2000" dirty="0"/>
              <a:t>Linux 4.19.6-1.el7.elrepo.x86_64</a:t>
            </a:r>
          </a:p>
          <a:p>
            <a:pPr eaLnBrk="1" hangingPunct="1">
              <a:lnSpc>
                <a:spcPct val="90000"/>
              </a:lnSpc>
            </a:pPr>
            <a:r>
              <a:rPr lang="es-ES" altLang="en-US" sz="2400" dirty="0" err="1"/>
              <a:t>Benchmarks</a:t>
            </a:r>
            <a:endParaRPr lang="es-ES" altLang="en-US" sz="2400" dirty="0"/>
          </a:p>
          <a:p>
            <a:pPr lvl="1" eaLnBrk="1" hangingPunct="1">
              <a:lnSpc>
                <a:spcPct val="90000"/>
              </a:lnSpc>
            </a:pPr>
            <a:r>
              <a:rPr lang="es-ES" altLang="en-US" sz="2000" dirty="0"/>
              <a:t>IOR </a:t>
            </a:r>
            <a:r>
              <a:rPr lang="es-ES" altLang="en-US" sz="2000" dirty="0" err="1"/>
              <a:t>for</a:t>
            </a:r>
            <a:r>
              <a:rPr lang="es-ES" altLang="en-US" sz="2000" dirty="0"/>
              <a:t> </a:t>
            </a:r>
            <a:r>
              <a:rPr lang="es-ES" altLang="en-US" sz="2000" dirty="0" err="1"/>
              <a:t>mpiio</a:t>
            </a:r>
            <a:r>
              <a:rPr lang="es-ES" altLang="en-US" sz="2000" dirty="0"/>
              <a:t> and </a:t>
            </a:r>
            <a:r>
              <a:rPr lang="es-ES" altLang="en-US" sz="2000" dirty="0" err="1"/>
              <a:t>sysio-writeread</a:t>
            </a:r>
            <a:r>
              <a:rPr lang="es-ES" altLang="en-US" sz="2000" dirty="0"/>
              <a:t> app </a:t>
            </a:r>
            <a:r>
              <a:rPr lang="es-ES" altLang="en-US" sz="2000" dirty="0" err="1"/>
              <a:t>for</a:t>
            </a:r>
            <a:r>
              <a:rPr lang="es-ES" altLang="en-US" sz="2000" dirty="0"/>
              <a:t> </a:t>
            </a:r>
            <a:r>
              <a:rPr lang="es-ES" altLang="en-US" sz="2000" dirty="0" err="1"/>
              <a:t>posix</a:t>
            </a:r>
            <a:endParaRPr lang="en-US" altLang="en-US" sz="2000" dirty="0"/>
          </a:p>
        </p:txBody>
      </p:sp>
    </p:spTree>
    <p:extLst>
      <p:ext uri="{BB962C8B-B14F-4D97-AF65-F5344CB8AC3E}">
        <p14:creationId xmlns:p14="http://schemas.microsoft.com/office/powerpoint/2010/main" val="2037618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C8369-61B9-4116-8FA1-777CB904B725}"/>
              </a:ext>
            </a:extLst>
          </p:cNvPr>
          <p:cNvSpPr>
            <a:spLocks noGrp="1"/>
          </p:cNvSpPr>
          <p:nvPr>
            <p:ph type="title"/>
          </p:nvPr>
        </p:nvSpPr>
        <p:spPr/>
        <p:txBody>
          <a:bodyPr/>
          <a:lstStyle/>
          <a:p>
            <a:r>
              <a:rPr lang="en-US" dirty="0"/>
              <a:t>Data: F2FS Metadata: F2FS</a:t>
            </a:r>
          </a:p>
        </p:txBody>
      </p:sp>
      <p:pic>
        <p:nvPicPr>
          <p:cNvPr id="8" name="Content Placeholder 7" descr="A screenshot of a cell phone&#10;&#10;Description generated with high confidence">
            <a:extLst>
              <a:ext uri="{FF2B5EF4-FFF2-40B4-BE49-F238E27FC236}">
                <a16:creationId xmlns:a16="http://schemas.microsoft.com/office/drawing/2014/main" id="{28C643FB-A69C-4E8D-B5F3-475EB498DAF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1" y="1600201"/>
            <a:ext cx="4876800" cy="3859666"/>
          </a:xfrm>
        </p:spPr>
      </p:pic>
      <p:sp>
        <p:nvSpPr>
          <p:cNvPr id="9" name="Rectangle 3">
            <a:extLst>
              <a:ext uri="{FF2B5EF4-FFF2-40B4-BE49-F238E27FC236}">
                <a16:creationId xmlns:a16="http://schemas.microsoft.com/office/drawing/2014/main" id="{95947807-6BD6-4D2E-B150-58C2EF9BC8EB}"/>
              </a:ext>
            </a:extLst>
          </p:cNvPr>
          <p:cNvSpPr txBox="1">
            <a:spLocks noChangeArrowheads="1"/>
          </p:cNvSpPr>
          <p:nvPr/>
        </p:nvSpPr>
        <p:spPr bwMode="auto">
          <a:xfrm>
            <a:off x="5334000" y="1600200"/>
            <a:ext cx="335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r>
              <a:rPr lang="en-US" altLang="en-US" sz="2400" b="1" kern="0" dirty="0"/>
              <a:t>Single Node</a:t>
            </a:r>
          </a:p>
          <a:p>
            <a:pPr eaLnBrk="1" hangingPunct="1"/>
            <a:r>
              <a:rPr lang="en-US" altLang="en-US" sz="2400" kern="0" dirty="0"/>
              <a:t>File1 write b/w</a:t>
            </a:r>
          </a:p>
          <a:p>
            <a:pPr lvl="1" eaLnBrk="1" hangingPunct="1"/>
            <a:r>
              <a:rPr lang="en-US" altLang="en-US" sz="2000" kern="0" dirty="0"/>
              <a:t>~770 </a:t>
            </a:r>
            <a:r>
              <a:rPr lang="en-US" altLang="en-US" sz="2000" kern="0" dirty="0" err="1"/>
              <a:t>MiB</a:t>
            </a:r>
            <a:r>
              <a:rPr lang="en-US" altLang="en-US" sz="2000" kern="0" dirty="0"/>
              <a:t>/s</a:t>
            </a:r>
          </a:p>
          <a:p>
            <a:pPr eaLnBrk="1" hangingPunct="1"/>
            <a:r>
              <a:rPr lang="en-US" altLang="en-US" sz="2400" kern="0" dirty="0"/>
              <a:t>File1 overwrite b/w</a:t>
            </a:r>
          </a:p>
          <a:p>
            <a:pPr lvl="1" eaLnBrk="1" hangingPunct="1"/>
            <a:r>
              <a:rPr lang="en-US" altLang="en-US" sz="2000" kern="0" dirty="0"/>
              <a:t>~770 </a:t>
            </a:r>
            <a:r>
              <a:rPr lang="en-US" altLang="en-US" sz="2000" kern="0" dirty="0" err="1"/>
              <a:t>MiB</a:t>
            </a:r>
            <a:r>
              <a:rPr lang="en-US" altLang="en-US" sz="2000" kern="0" dirty="0"/>
              <a:t>/s</a:t>
            </a:r>
          </a:p>
          <a:p>
            <a:pPr eaLnBrk="1" hangingPunct="1"/>
            <a:r>
              <a:rPr lang="en-US" altLang="en-US" sz="2400" kern="0" dirty="0"/>
              <a:t>File2 Write b/w</a:t>
            </a:r>
          </a:p>
          <a:p>
            <a:pPr lvl="1" eaLnBrk="1" hangingPunct="1"/>
            <a:r>
              <a:rPr lang="en-US" altLang="en-US" sz="2000" kern="0" dirty="0"/>
              <a:t>Invokes GC</a:t>
            </a:r>
          </a:p>
          <a:p>
            <a:pPr lvl="1" eaLnBrk="1" hangingPunct="1"/>
            <a:r>
              <a:rPr lang="en-US" altLang="en-US" sz="2000" kern="0" dirty="0">
                <a:solidFill>
                  <a:schemeClr val="tx2"/>
                </a:solidFill>
              </a:rPr>
              <a:t>~530 </a:t>
            </a:r>
            <a:r>
              <a:rPr lang="en-US" altLang="en-US" sz="2000" kern="0" dirty="0" err="1">
                <a:solidFill>
                  <a:schemeClr val="tx2"/>
                </a:solidFill>
              </a:rPr>
              <a:t>MiB</a:t>
            </a:r>
            <a:r>
              <a:rPr lang="en-US" altLang="en-US" sz="2000" kern="0" dirty="0">
                <a:solidFill>
                  <a:schemeClr val="tx2"/>
                </a:solidFill>
              </a:rPr>
              <a:t>/s</a:t>
            </a:r>
          </a:p>
          <a:p>
            <a:pPr lvl="1" eaLnBrk="1" hangingPunct="1"/>
            <a:r>
              <a:rPr lang="en-US" altLang="en-US" sz="2000" kern="0" dirty="0">
                <a:solidFill>
                  <a:srgbClr val="FF0000"/>
                </a:solidFill>
              </a:rPr>
              <a:t>ext4: ~510 </a:t>
            </a:r>
            <a:r>
              <a:rPr lang="en-US" altLang="en-US" sz="2000" kern="0" dirty="0" err="1">
                <a:solidFill>
                  <a:srgbClr val="FF0000"/>
                </a:solidFill>
              </a:rPr>
              <a:t>MiB</a:t>
            </a:r>
            <a:r>
              <a:rPr lang="en-US" altLang="en-US" sz="2000" kern="0" dirty="0">
                <a:solidFill>
                  <a:srgbClr val="FF0000"/>
                </a:solidFill>
              </a:rPr>
              <a:t>/s</a:t>
            </a:r>
          </a:p>
        </p:txBody>
      </p:sp>
    </p:spTree>
    <p:extLst>
      <p:ext uri="{BB962C8B-B14F-4D97-AF65-F5344CB8AC3E}">
        <p14:creationId xmlns:p14="http://schemas.microsoft.com/office/powerpoint/2010/main" val="1502322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C8369-61B9-4116-8FA1-777CB904B725}"/>
              </a:ext>
            </a:extLst>
          </p:cNvPr>
          <p:cNvSpPr>
            <a:spLocks noGrp="1"/>
          </p:cNvSpPr>
          <p:nvPr>
            <p:ph type="title"/>
          </p:nvPr>
        </p:nvSpPr>
        <p:spPr/>
        <p:txBody>
          <a:bodyPr/>
          <a:lstStyle/>
          <a:p>
            <a:r>
              <a:rPr lang="en-US" dirty="0"/>
              <a:t>Data: F2FS Metadata: F2FS</a:t>
            </a:r>
          </a:p>
        </p:txBody>
      </p:sp>
      <p:sp>
        <p:nvSpPr>
          <p:cNvPr id="9" name="Rectangle 3">
            <a:extLst>
              <a:ext uri="{FF2B5EF4-FFF2-40B4-BE49-F238E27FC236}">
                <a16:creationId xmlns:a16="http://schemas.microsoft.com/office/drawing/2014/main" id="{95947807-6BD6-4D2E-B150-58C2EF9BC8EB}"/>
              </a:ext>
            </a:extLst>
          </p:cNvPr>
          <p:cNvSpPr txBox="1">
            <a:spLocks noChangeArrowheads="1"/>
          </p:cNvSpPr>
          <p:nvPr/>
        </p:nvSpPr>
        <p:spPr bwMode="auto">
          <a:xfrm>
            <a:off x="5334000" y="1600200"/>
            <a:ext cx="335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r>
              <a:rPr lang="en-US" altLang="en-US" sz="2400" b="1" kern="0" dirty="0"/>
              <a:t>Single Node</a:t>
            </a:r>
          </a:p>
          <a:p>
            <a:pPr eaLnBrk="1" hangingPunct="1"/>
            <a:r>
              <a:rPr lang="en-US" altLang="en-US" sz="2400" kern="0" dirty="0"/>
              <a:t>File1 write b/w</a:t>
            </a:r>
          </a:p>
          <a:p>
            <a:pPr lvl="1" eaLnBrk="1" hangingPunct="1"/>
            <a:r>
              <a:rPr lang="en-US" altLang="en-US" sz="2000" kern="0" dirty="0"/>
              <a:t>~700 </a:t>
            </a:r>
            <a:r>
              <a:rPr lang="en-US" altLang="en-US" sz="2000" kern="0" dirty="0" err="1"/>
              <a:t>MiB</a:t>
            </a:r>
            <a:r>
              <a:rPr lang="en-US" altLang="en-US" sz="2000" kern="0" dirty="0"/>
              <a:t>/s</a:t>
            </a:r>
          </a:p>
          <a:p>
            <a:pPr eaLnBrk="1" hangingPunct="1"/>
            <a:r>
              <a:rPr lang="en-US" altLang="en-US" sz="2400" kern="0" dirty="0"/>
              <a:t>File1 overwrite b/w</a:t>
            </a:r>
          </a:p>
          <a:p>
            <a:pPr lvl="1" eaLnBrk="1" hangingPunct="1"/>
            <a:r>
              <a:rPr lang="en-US" altLang="en-US" sz="2000" kern="0" dirty="0"/>
              <a:t>~700 </a:t>
            </a:r>
            <a:r>
              <a:rPr lang="en-US" altLang="en-US" sz="2000" kern="0" dirty="0" err="1"/>
              <a:t>MiB</a:t>
            </a:r>
            <a:r>
              <a:rPr lang="en-US" altLang="en-US" sz="2000" kern="0" dirty="0"/>
              <a:t>/s</a:t>
            </a:r>
          </a:p>
          <a:p>
            <a:pPr eaLnBrk="1" hangingPunct="1"/>
            <a:r>
              <a:rPr lang="en-US" altLang="en-US" sz="2400" kern="0" dirty="0"/>
              <a:t>File2 Write b/w</a:t>
            </a:r>
          </a:p>
          <a:p>
            <a:pPr lvl="1" eaLnBrk="1" hangingPunct="1"/>
            <a:r>
              <a:rPr lang="en-US" altLang="en-US" sz="2000" kern="0" dirty="0"/>
              <a:t>Invokes GC</a:t>
            </a:r>
          </a:p>
          <a:p>
            <a:pPr lvl="1" eaLnBrk="1" hangingPunct="1"/>
            <a:r>
              <a:rPr lang="en-US" altLang="en-US" sz="2000" kern="0" dirty="0">
                <a:solidFill>
                  <a:schemeClr val="tx2"/>
                </a:solidFill>
              </a:rPr>
              <a:t>~528 </a:t>
            </a:r>
            <a:r>
              <a:rPr lang="en-US" altLang="en-US" sz="2000" kern="0" dirty="0" err="1">
                <a:solidFill>
                  <a:schemeClr val="tx2"/>
                </a:solidFill>
              </a:rPr>
              <a:t>MiB</a:t>
            </a:r>
            <a:r>
              <a:rPr lang="en-US" altLang="en-US" sz="2000" kern="0" dirty="0">
                <a:solidFill>
                  <a:schemeClr val="tx2"/>
                </a:solidFill>
              </a:rPr>
              <a:t>/s</a:t>
            </a:r>
          </a:p>
          <a:p>
            <a:pPr lvl="1" eaLnBrk="1" hangingPunct="1"/>
            <a:r>
              <a:rPr lang="en-US" altLang="en-US" sz="2000" kern="0" dirty="0">
                <a:solidFill>
                  <a:srgbClr val="FF0000"/>
                </a:solidFill>
              </a:rPr>
              <a:t>ext4: ~507 </a:t>
            </a:r>
            <a:r>
              <a:rPr lang="en-US" altLang="en-US" sz="2000" kern="0" dirty="0" err="1">
                <a:solidFill>
                  <a:srgbClr val="FF0000"/>
                </a:solidFill>
              </a:rPr>
              <a:t>MiB</a:t>
            </a:r>
            <a:r>
              <a:rPr lang="en-US" altLang="en-US" sz="2000" kern="0" dirty="0">
                <a:solidFill>
                  <a:srgbClr val="FF0000"/>
                </a:solidFill>
              </a:rPr>
              <a:t>/s</a:t>
            </a:r>
          </a:p>
        </p:txBody>
      </p:sp>
      <p:pic>
        <p:nvPicPr>
          <p:cNvPr id="6" name="Picture 5" descr="A picture containing screenshot&#10;&#10;Description generated with very high confidence">
            <a:extLst>
              <a:ext uri="{FF2B5EF4-FFF2-40B4-BE49-F238E27FC236}">
                <a16:creationId xmlns:a16="http://schemas.microsoft.com/office/drawing/2014/main" id="{91E69D62-8C8D-45CB-8E27-3F0DD5DAEA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600201"/>
            <a:ext cx="4910327" cy="3886200"/>
          </a:xfrm>
          <a:prstGeom prst="rect">
            <a:avLst/>
          </a:prstGeom>
        </p:spPr>
      </p:pic>
    </p:spTree>
    <p:extLst>
      <p:ext uri="{BB962C8B-B14F-4D97-AF65-F5344CB8AC3E}">
        <p14:creationId xmlns:p14="http://schemas.microsoft.com/office/powerpoint/2010/main" val="1459296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C8369-61B9-4116-8FA1-777CB904B725}"/>
              </a:ext>
            </a:extLst>
          </p:cNvPr>
          <p:cNvSpPr>
            <a:spLocks noGrp="1"/>
          </p:cNvSpPr>
          <p:nvPr>
            <p:ph type="title"/>
          </p:nvPr>
        </p:nvSpPr>
        <p:spPr/>
        <p:txBody>
          <a:bodyPr/>
          <a:lstStyle/>
          <a:p>
            <a:r>
              <a:rPr lang="en-US" dirty="0"/>
              <a:t>Data: F2FS Metadata: F2FS</a:t>
            </a:r>
          </a:p>
        </p:txBody>
      </p:sp>
      <p:sp>
        <p:nvSpPr>
          <p:cNvPr id="9" name="Rectangle 3">
            <a:extLst>
              <a:ext uri="{FF2B5EF4-FFF2-40B4-BE49-F238E27FC236}">
                <a16:creationId xmlns:a16="http://schemas.microsoft.com/office/drawing/2014/main" id="{95947807-6BD6-4D2E-B150-58C2EF9BC8EB}"/>
              </a:ext>
            </a:extLst>
          </p:cNvPr>
          <p:cNvSpPr txBox="1">
            <a:spLocks noChangeArrowheads="1"/>
          </p:cNvSpPr>
          <p:nvPr/>
        </p:nvSpPr>
        <p:spPr bwMode="auto">
          <a:xfrm>
            <a:off x="5334000" y="1600200"/>
            <a:ext cx="335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r>
              <a:rPr lang="en-US" altLang="en-US" sz="2400" b="1" kern="0" dirty="0"/>
              <a:t>2 Nodes</a:t>
            </a:r>
          </a:p>
          <a:p>
            <a:pPr eaLnBrk="1" hangingPunct="1"/>
            <a:r>
              <a:rPr lang="en-US" altLang="en-US" sz="2400" kern="0" dirty="0"/>
              <a:t>File1 write b/w</a:t>
            </a:r>
          </a:p>
          <a:p>
            <a:pPr lvl="1" eaLnBrk="1" hangingPunct="1"/>
            <a:r>
              <a:rPr lang="en-US" altLang="en-US" sz="2000" kern="0" dirty="0"/>
              <a:t>~700 </a:t>
            </a:r>
            <a:r>
              <a:rPr lang="en-US" altLang="en-US" sz="2000" kern="0" dirty="0" err="1"/>
              <a:t>MiB</a:t>
            </a:r>
            <a:r>
              <a:rPr lang="en-US" altLang="en-US" sz="2000" kern="0" dirty="0"/>
              <a:t>/s</a:t>
            </a:r>
          </a:p>
          <a:p>
            <a:pPr eaLnBrk="1" hangingPunct="1"/>
            <a:r>
              <a:rPr lang="en-US" altLang="en-US" sz="2400" kern="0" dirty="0"/>
              <a:t>File1 overwrite b/w</a:t>
            </a:r>
          </a:p>
          <a:p>
            <a:pPr lvl="1" eaLnBrk="1" hangingPunct="1"/>
            <a:r>
              <a:rPr lang="en-US" altLang="en-US" sz="2000" kern="0" dirty="0"/>
              <a:t>~700 </a:t>
            </a:r>
            <a:r>
              <a:rPr lang="en-US" altLang="en-US" sz="2000" kern="0" dirty="0" err="1"/>
              <a:t>MiB</a:t>
            </a:r>
            <a:r>
              <a:rPr lang="en-US" altLang="en-US" sz="2000" kern="0" dirty="0"/>
              <a:t>/s</a:t>
            </a:r>
          </a:p>
          <a:p>
            <a:pPr eaLnBrk="1" hangingPunct="1"/>
            <a:r>
              <a:rPr lang="en-US" altLang="en-US" sz="2400" kern="0" dirty="0"/>
              <a:t>File2 Write b/w</a:t>
            </a:r>
          </a:p>
          <a:p>
            <a:pPr lvl="1" eaLnBrk="1" hangingPunct="1"/>
            <a:r>
              <a:rPr lang="en-US" altLang="en-US" sz="2000" kern="0" dirty="0"/>
              <a:t>Invokes GC</a:t>
            </a:r>
          </a:p>
          <a:p>
            <a:pPr lvl="1" eaLnBrk="1" hangingPunct="1"/>
            <a:r>
              <a:rPr lang="en-US" altLang="en-US" sz="2000" kern="0" dirty="0">
                <a:solidFill>
                  <a:schemeClr val="tx2"/>
                </a:solidFill>
              </a:rPr>
              <a:t>~528 </a:t>
            </a:r>
            <a:r>
              <a:rPr lang="en-US" altLang="en-US" sz="2000" kern="0" dirty="0" err="1">
                <a:solidFill>
                  <a:schemeClr val="tx2"/>
                </a:solidFill>
              </a:rPr>
              <a:t>MiB</a:t>
            </a:r>
            <a:r>
              <a:rPr lang="en-US" altLang="en-US" sz="2000" kern="0" dirty="0">
                <a:solidFill>
                  <a:schemeClr val="tx2"/>
                </a:solidFill>
              </a:rPr>
              <a:t>/s</a:t>
            </a:r>
          </a:p>
          <a:p>
            <a:pPr lvl="1" eaLnBrk="1" hangingPunct="1"/>
            <a:r>
              <a:rPr lang="en-US" altLang="en-US" sz="2000" kern="0" dirty="0">
                <a:solidFill>
                  <a:srgbClr val="FF0000"/>
                </a:solidFill>
              </a:rPr>
              <a:t>ext4: ~520 </a:t>
            </a:r>
            <a:r>
              <a:rPr lang="en-US" altLang="en-US" sz="2000" kern="0" dirty="0" err="1">
                <a:solidFill>
                  <a:srgbClr val="FF0000"/>
                </a:solidFill>
              </a:rPr>
              <a:t>MiB</a:t>
            </a:r>
            <a:r>
              <a:rPr lang="en-US" altLang="en-US" sz="2000" kern="0" dirty="0">
                <a:solidFill>
                  <a:srgbClr val="FF0000"/>
                </a:solidFill>
              </a:rPr>
              <a:t>/s</a:t>
            </a:r>
          </a:p>
        </p:txBody>
      </p:sp>
      <p:pic>
        <p:nvPicPr>
          <p:cNvPr id="4" name="Picture 3" descr="A picture containing screenshot&#10;&#10;Description generated with very high confidence">
            <a:extLst>
              <a:ext uri="{FF2B5EF4-FFF2-40B4-BE49-F238E27FC236}">
                <a16:creationId xmlns:a16="http://schemas.microsoft.com/office/drawing/2014/main" id="{79440B83-3D06-44FC-8241-DDDECC3E91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1" y="1600200"/>
            <a:ext cx="4876800" cy="3859665"/>
          </a:xfrm>
          <a:prstGeom prst="rect">
            <a:avLst/>
          </a:prstGeom>
        </p:spPr>
      </p:pic>
    </p:spTree>
    <p:extLst>
      <p:ext uri="{BB962C8B-B14F-4D97-AF65-F5344CB8AC3E}">
        <p14:creationId xmlns:p14="http://schemas.microsoft.com/office/powerpoint/2010/main" val="3921147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C8369-61B9-4116-8FA1-777CB904B725}"/>
              </a:ext>
            </a:extLst>
          </p:cNvPr>
          <p:cNvSpPr>
            <a:spLocks noGrp="1"/>
          </p:cNvSpPr>
          <p:nvPr>
            <p:ph type="title"/>
          </p:nvPr>
        </p:nvSpPr>
        <p:spPr/>
        <p:txBody>
          <a:bodyPr/>
          <a:lstStyle/>
          <a:p>
            <a:r>
              <a:rPr lang="en-US" dirty="0"/>
              <a:t>Data: ext4 Metadata: F2FS</a:t>
            </a:r>
          </a:p>
        </p:txBody>
      </p:sp>
      <p:sp>
        <p:nvSpPr>
          <p:cNvPr id="9" name="Rectangle 3">
            <a:extLst>
              <a:ext uri="{FF2B5EF4-FFF2-40B4-BE49-F238E27FC236}">
                <a16:creationId xmlns:a16="http://schemas.microsoft.com/office/drawing/2014/main" id="{95947807-6BD6-4D2E-B150-58C2EF9BC8EB}"/>
              </a:ext>
            </a:extLst>
          </p:cNvPr>
          <p:cNvSpPr txBox="1">
            <a:spLocks noChangeArrowheads="1"/>
          </p:cNvSpPr>
          <p:nvPr/>
        </p:nvSpPr>
        <p:spPr bwMode="auto">
          <a:xfrm>
            <a:off x="5334000" y="1600200"/>
            <a:ext cx="335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r>
              <a:rPr lang="en-US" altLang="en-US" sz="2400" b="1" kern="0" dirty="0"/>
              <a:t>2 Nodes</a:t>
            </a:r>
          </a:p>
          <a:p>
            <a:pPr eaLnBrk="1" hangingPunct="1"/>
            <a:r>
              <a:rPr lang="en-US" altLang="en-US" sz="2400" kern="0" dirty="0"/>
              <a:t>File1 write b/w</a:t>
            </a:r>
          </a:p>
          <a:p>
            <a:pPr lvl="1" eaLnBrk="1" hangingPunct="1"/>
            <a:r>
              <a:rPr lang="en-US" altLang="en-US" sz="2000" kern="0" dirty="0"/>
              <a:t>~700 </a:t>
            </a:r>
            <a:r>
              <a:rPr lang="en-US" altLang="en-US" sz="2000" kern="0" dirty="0" err="1"/>
              <a:t>MiB</a:t>
            </a:r>
            <a:r>
              <a:rPr lang="en-US" altLang="en-US" sz="2000" kern="0" dirty="0"/>
              <a:t>/s</a:t>
            </a:r>
          </a:p>
          <a:p>
            <a:pPr eaLnBrk="1" hangingPunct="1"/>
            <a:r>
              <a:rPr lang="en-US" altLang="en-US" sz="2400" kern="0" dirty="0"/>
              <a:t>File1 overwrite b/w</a:t>
            </a:r>
          </a:p>
          <a:p>
            <a:pPr lvl="1" eaLnBrk="1" hangingPunct="1"/>
            <a:r>
              <a:rPr lang="en-US" altLang="en-US" sz="2000" kern="0" dirty="0"/>
              <a:t>~700 </a:t>
            </a:r>
            <a:r>
              <a:rPr lang="en-US" altLang="en-US" sz="2000" kern="0" dirty="0" err="1"/>
              <a:t>MiB</a:t>
            </a:r>
            <a:r>
              <a:rPr lang="en-US" altLang="en-US" sz="2000" kern="0" dirty="0"/>
              <a:t>/s</a:t>
            </a:r>
          </a:p>
          <a:p>
            <a:pPr eaLnBrk="1" hangingPunct="1"/>
            <a:r>
              <a:rPr lang="en-US" altLang="en-US" sz="2400" kern="0" dirty="0"/>
              <a:t>File2 Write b/w</a:t>
            </a:r>
          </a:p>
          <a:p>
            <a:pPr lvl="1" eaLnBrk="1" hangingPunct="1"/>
            <a:r>
              <a:rPr lang="en-US" altLang="en-US" sz="2000" kern="0" dirty="0"/>
              <a:t>Invokes GC</a:t>
            </a:r>
          </a:p>
          <a:p>
            <a:pPr lvl="1" eaLnBrk="1" hangingPunct="1"/>
            <a:r>
              <a:rPr lang="en-US" altLang="en-US" sz="2000" kern="0" dirty="0">
                <a:solidFill>
                  <a:srgbClr val="FF0000"/>
                </a:solidFill>
              </a:rPr>
              <a:t>~515 </a:t>
            </a:r>
            <a:r>
              <a:rPr lang="en-US" altLang="en-US" sz="2000" kern="0" dirty="0" err="1">
                <a:solidFill>
                  <a:srgbClr val="FF0000"/>
                </a:solidFill>
              </a:rPr>
              <a:t>MiB</a:t>
            </a:r>
            <a:r>
              <a:rPr lang="en-US" altLang="en-US" sz="2000" kern="0" dirty="0">
                <a:solidFill>
                  <a:srgbClr val="FF0000"/>
                </a:solidFill>
              </a:rPr>
              <a:t>/s</a:t>
            </a:r>
          </a:p>
        </p:txBody>
      </p:sp>
      <p:pic>
        <p:nvPicPr>
          <p:cNvPr id="4" name="Picture 3" descr="A screenshot of a cell phone&#10;&#10;Description generated with high confidence">
            <a:extLst>
              <a:ext uri="{FF2B5EF4-FFF2-40B4-BE49-F238E27FC236}">
                <a16:creationId xmlns:a16="http://schemas.microsoft.com/office/drawing/2014/main" id="{41027961-8FC1-4BBF-8C5D-73F403F9E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600200"/>
            <a:ext cx="4876800" cy="3859665"/>
          </a:xfrm>
          <a:prstGeom prst="rect">
            <a:avLst/>
          </a:prstGeom>
        </p:spPr>
      </p:pic>
    </p:spTree>
    <p:extLst>
      <p:ext uri="{BB962C8B-B14F-4D97-AF65-F5344CB8AC3E}">
        <p14:creationId xmlns:p14="http://schemas.microsoft.com/office/powerpoint/2010/main" val="3985850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C8369-61B9-4116-8FA1-777CB904B725}"/>
              </a:ext>
            </a:extLst>
          </p:cNvPr>
          <p:cNvSpPr>
            <a:spLocks noGrp="1"/>
          </p:cNvSpPr>
          <p:nvPr>
            <p:ph type="title"/>
          </p:nvPr>
        </p:nvSpPr>
        <p:spPr/>
        <p:txBody>
          <a:bodyPr/>
          <a:lstStyle/>
          <a:p>
            <a:r>
              <a:rPr lang="en-US" dirty="0"/>
              <a:t>Data: F2FS Metadata: ext4</a:t>
            </a:r>
          </a:p>
        </p:txBody>
      </p:sp>
      <p:sp>
        <p:nvSpPr>
          <p:cNvPr id="9" name="Rectangle 3">
            <a:extLst>
              <a:ext uri="{FF2B5EF4-FFF2-40B4-BE49-F238E27FC236}">
                <a16:creationId xmlns:a16="http://schemas.microsoft.com/office/drawing/2014/main" id="{95947807-6BD6-4D2E-B150-58C2EF9BC8EB}"/>
              </a:ext>
            </a:extLst>
          </p:cNvPr>
          <p:cNvSpPr txBox="1">
            <a:spLocks noChangeArrowheads="1"/>
          </p:cNvSpPr>
          <p:nvPr/>
        </p:nvSpPr>
        <p:spPr bwMode="auto">
          <a:xfrm>
            <a:off x="5334000" y="1600200"/>
            <a:ext cx="335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r>
              <a:rPr lang="en-US" altLang="en-US" sz="2400" b="1" kern="0" dirty="0"/>
              <a:t>2 Nodes</a:t>
            </a:r>
          </a:p>
          <a:p>
            <a:pPr eaLnBrk="1" hangingPunct="1"/>
            <a:r>
              <a:rPr lang="en-US" altLang="en-US" sz="2400" kern="0" dirty="0"/>
              <a:t>File1 write b/w</a:t>
            </a:r>
          </a:p>
          <a:p>
            <a:pPr lvl="1" eaLnBrk="1" hangingPunct="1"/>
            <a:r>
              <a:rPr lang="en-US" altLang="en-US" sz="2000" kern="0" dirty="0"/>
              <a:t>~710 </a:t>
            </a:r>
            <a:r>
              <a:rPr lang="en-US" altLang="en-US" sz="2000" kern="0" dirty="0" err="1"/>
              <a:t>MiB</a:t>
            </a:r>
            <a:r>
              <a:rPr lang="en-US" altLang="en-US" sz="2000" kern="0" dirty="0"/>
              <a:t>/s</a:t>
            </a:r>
          </a:p>
          <a:p>
            <a:pPr eaLnBrk="1" hangingPunct="1"/>
            <a:r>
              <a:rPr lang="en-US" altLang="en-US" sz="2400" kern="0" dirty="0"/>
              <a:t>File1 overwrite b/w</a:t>
            </a:r>
          </a:p>
          <a:p>
            <a:pPr lvl="1" eaLnBrk="1" hangingPunct="1"/>
            <a:r>
              <a:rPr lang="en-US" altLang="en-US" sz="2000" kern="0" dirty="0"/>
              <a:t>~700 </a:t>
            </a:r>
            <a:r>
              <a:rPr lang="en-US" altLang="en-US" sz="2000" kern="0" dirty="0" err="1"/>
              <a:t>MiB</a:t>
            </a:r>
            <a:r>
              <a:rPr lang="en-US" altLang="en-US" sz="2000" kern="0" dirty="0"/>
              <a:t>/s</a:t>
            </a:r>
          </a:p>
          <a:p>
            <a:pPr eaLnBrk="1" hangingPunct="1"/>
            <a:r>
              <a:rPr lang="en-US" altLang="en-US" sz="2400" kern="0" dirty="0"/>
              <a:t>File2 Write b/w</a:t>
            </a:r>
          </a:p>
          <a:p>
            <a:pPr lvl="1" eaLnBrk="1" hangingPunct="1"/>
            <a:r>
              <a:rPr lang="en-US" altLang="en-US" sz="2000" kern="0" dirty="0"/>
              <a:t>Invokes GC</a:t>
            </a:r>
          </a:p>
          <a:p>
            <a:pPr lvl="1" eaLnBrk="1" hangingPunct="1"/>
            <a:r>
              <a:rPr lang="en-US" altLang="en-US" sz="2000" kern="0" dirty="0">
                <a:solidFill>
                  <a:schemeClr val="tx2"/>
                </a:solidFill>
              </a:rPr>
              <a:t>~535 </a:t>
            </a:r>
            <a:r>
              <a:rPr lang="en-US" altLang="en-US" sz="2000" kern="0" dirty="0" err="1">
                <a:solidFill>
                  <a:schemeClr val="tx2"/>
                </a:solidFill>
              </a:rPr>
              <a:t>MiB</a:t>
            </a:r>
            <a:r>
              <a:rPr lang="en-US" altLang="en-US" sz="2000" kern="0" dirty="0">
                <a:solidFill>
                  <a:schemeClr val="tx2"/>
                </a:solidFill>
              </a:rPr>
              <a:t>/s</a:t>
            </a:r>
          </a:p>
        </p:txBody>
      </p:sp>
      <p:pic>
        <p:nvPicPr>
          <p:cNvPr id="4" name="Picture 3" descr="A picture containing screenshot&#10;&#10;Description generated with very high confidence">
            <a:extLst>
              <a:ext uri="{FF2B5EF4-FFF2-40B4-BE49-F238E27FC236}">
                <a16:creationId xmlns:a16="http://schemas.microsoft.com/office/drawing/2014/main" id="{ECABD975-6511-49D6-9B59-1A6CC49A50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1" y="1600201"/>
            <a:ext cx="4876799" cy="3859665"/>
          </a:xfrm>
          <a:prstGeom prst="rect">
            <a:avLst/>
          </a:prstGeom>
        </p:spPr>
      </p:pic>
    </p:spTree>
    <p:extLst>
      <p:ext uri="{BB962C8B-B14F-4D97-AF65-F5344CB8AC3E}">
        <p14:creationId xmlns:p14="http://schemas.microsoft.com/office/powerpoint/2010/main" val="2202382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dirty="0"/>
              <a:t>Overview</a:t>
            </a:r>
          </a:p>
        </p:txBody>
      </p:sp>
      <p:sp>
        <p:nvSpPr>
          <p:cNvPr id="6147" name="Rectangle 3"/>
          <p:cNvSpPr>
            <a:spLocks noGrp="1" noChangeArrowheads="1"/>
          </p:cNvSpPr>
          <p:nvPr>
            <p:ph type="body" idx="1"/>
          </p:nvPr>
        </p:nvSpPr>
        <p:spPr/>
        <p:txBody>
          <a:bodyPr/>
          <a:lstStyle/>
          <a:p>
            <a:pPr marL="447675" indent="-447675" eaLnBrk="1" hangingPunct="1"/>
            <a:r>
              <a:rPr lang="en-US" altLang="en-US" b="1" dirty="0"/>
              <a:t>Background</a:t>
            </a:r>
          </a:p>
          <a:p>
            <a:pPr marL="774700" lvl="1" indent="-447675" eaLnBrk="1" hangingPunct="1"/>
            <a:r>
              <a:rPr lang="en-US" altLang="en-US" b="1" dirty="0"/>
              <a:t>Hardware Level</a:t>
            </a:r>
          </a:p>
          <a:p>
            <a:pPr marL="447675" indent="-447675" eaLnBrk="1" hangingPunct="1"/>
            <a:r>
              <a:rPr lang="en-US" altLang="en-US" dirty="0"/>
              <a:t>Motivation</a:t>
            </a:r>
          </a:p>
          <a:p>
            <a:pPr marL="447675" indent="-447675" eaLnBrk="1" hangingPunct="1"/>
            <a:r>
              <a:rPr lang="en-US" altLang="en-US" dirty="0"/>
              <a:t>Design and Implementation</a:t>
            </a:r>
          </a:p>
          <a:p>
            <a:pPr marL="447675" indent="-447675" eaLnBrk="1" hangingPunct="1"/>
            <a:r>
              <a:rPr lang="en-US" altLang="en-US" dirty="0"/>
              <a:t>Experimental Results</a:t>
            </a:r>
          </a:p>
          <a:p>
            <a:pPr marL="447675" indent="-447675" eaLnBrk="1" hangingPunct="1"/>
            <a:r>
              <a:rPr lang="en-US" altLang="en-US" dirty="0"/>
              <a:t>Future Work</a:t>
            </a:r>
          </a:p>
        </p:txBody>
      </p:sp>
    </p:spTree>
    <p:extLst>
      <p:ext uri="{BB962C8B-B14F-4D97-AF65-F5344CB8AC3E}">
        <p14:creationId xmlns:p14="http://schemas.microsoft.com/office/powerpoint/2010/main" val="3698508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dirty="0"/>
              <a:t>Overview</a:t>
            </a:r>
          </a:p>
        </p:txBody>
      </p:sp>
      <p:sp>
        <p:nvSpPr>
          <p:cNvPr id="6147" name="Rectangle 3"/>
          <p:cNvSpPr>
            <a:spLocks noGrp="1" noChangeArrowheads="1"/>
          </p:cNvSpPr>
          <p:nvPr>
            <p:ph type="body" idx="1"/>
          </p:nvPr>
        </p:nvSpPr>
        <p:spPr/>
        <p:txBody>
          <a:bodyPr/>
          <a:lstStyle/>
          <a:p>
            <a:pPr marL="447675" indent="-447675" eaLnBrk="1" hangingPunct="1"/>
            <a:r>
              <a:rPr lang="en-US" altLang="en-US" dirty="0"/>
              <a:t>Background</a:t>
            </a:r>
          </a:p>
          <a:p>
            <a:pPr marL="447675" indent="-447675" eaLnBrk="1" hangingPunct="1"/>
            <a:r>
              <a:rPr lang="en-US" altLang="en-US" dirty="0"/>
              <a:t>Motivation</a:t>
            </a:r>
          </a:p>
          <a:p>
            <a:pPr marL="447675" indent="-447675" eaLnBrk="1" hangingPunct="1"/>
            <a:r>
              <a:rPr lang="en-US" altLang="en-US" dirty="0"/>
              <a:t>Design and Implementation</a:t>
            </a:r>
          </a:p>
          <a:p>
            <a:pPr marL="447675" indent="-447675" eaLnBrk="1" hangingPunct="1"/>
            <a:r>
              <a:rPr lang="en-US" altLang="en-US" b="1" dirty="0"/>
              <a:t>Experimental Results</a:t>
            </a:r>
          </a:p>
          <a:p>
            <a:pPr marL="774700" lvl="1" indent="-447675" eaLnBrk="1" hangingPunct="1"/>
            <a:r>
              <a:rPr lang="en-US" altLang="en-US" b="1" dirty="0"/>
              <a:t>Asynchronous Persistence</a:t>
            </a:r>
          </a:p>
          <a:p>
            <a:pPr marL="447675" indent="-447675" eaLnBrk="1" hangingPunct="1"/>
            <a:r>
              <a:rPr lang="en-US" altLang="en-US" dirty="0"/>
              <a:t>Future Work</a:t>
            </a:r>
          </a:p>
        </p:txBody>
      </p:sp>
    </p:spTree>
    <p:extLst>
      <p:ext uri="{BB962C8B-B14F-4D97-AF65-F5344CB8AC3E}">
        <p14:creationId xmlns:p14="http://schemas.microsoft.com/office/powerpoint/2010/main" val="260377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C8369-61B9-4116-8FA1-777CB904B725}"/>
              </a:ext>
            </a:extLst>
          </p:cNvPr>
          <p:cNvSpPr>
            <a:spLocks noGrp="1"/>
          </p:cNvSpPr>
          <p:nvPr>
            <p:ph type="title"/>
          </p:nvPr>
        </p:nvSpPr>
        <p:spPr/>
        <p:txBody>
          <a:bodyPr/>
          <a:lstStyle/>
          <a:p>
            <a:r>
              <a:rPr lang="en-US" dirty="0"/>
              <a:t>Asynchronous Persistence</a:t>
            </a:r>
          </a:p>
        </p:txBody>
      </p:sp>
      <p:sp>
        <p:nvSpPr>
          <p:cNvPr id="6" name="Rectangle 3">
            <a:extLst>
              <a:ext uri="{FF2B5EF4-FFF2-40B4-BE49-F238E27FC236}">
                <a16:creationId xmlns:a16="http://schemas.microsoft.com/office/drawing/2014/main" id="{B91B74BB-49BA-4E7F-BCD0-BC8A0E442383}"/>
              </a:ext>
            </a:extLst>
          </p:cNvPr>
          <p:cNvSpPr txBox="1">
            <a:spLocks noChangeArrowheads="1"/>
          </p:cNvSpPr>
          <p:nvPr/>
        </p:nvSpPr>
        <p:spPr bwMode="auto">
          <a:xfrm>
            <a:off x="5334000" y="1600200"/>
            <a:ext cx="335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r>
              <a:rPr lang="en-US" altLang="en-US" sz="2400" kern="0" dirty="0"/>
              <a:t>No persistence on unmount</a:t>
            </a:r>
          </a:p>
          <a:p>
            <a:pPr lvl="1" eaLnBrk="1" hangingPunct="1"/>
            <a:r>
              <a:rPr lang="en-US" altLang="en-US" sz="2000" kern="0" dirty="0"/>
              <a:t>~430 </a:t>
            </a:r>
            <a:r>
              <a:rPr lang="en-US" altLang="en-US" sz="2000" kern="0" dirty="0" err="1"/>
              <a:t>MiB</a:t>
            </a:r>
            <a:r>
              <a:rPr lang="en-US" altLang="en-US" sz="2000" kern="0" dirty="0"/>
              <a:t>/s</a:t>
            </a:r>
          </a:p>
          <a:p>
            <a:pPr eaLnBrk="1" hangingPunct="1"/>
            <a:r>
              <a:rPr lang="en-US" altLang="en-US" sz="2400" kern="0" dirty="0"/>
              <a:t>Synchronous persistence on unmount</a:t>
            </a:r>
          </a:p>
          <a:p>
            <a:pPr lvl="1" eaLnBrk="1" hangingPunct="1"/>
            <a:r>
              <a:rPr lang="en-US" altLang="en-US" sz="2000" kern="0" dirty="0">
                <a:solidFill>
                  <a:srgbClr val="FF0000"/>
                </a:solidFill>
              </a:rPr>
              <a:t>~215 </a:t>
            </a:r>
            <a:r>
              <a:rPr lang="en-US" altLang="en-US" sz="2000" kern="0" dirty="0" err="1">
                <a:solidFill>
                  <a:srgbClr val="FF0000"/>
                </a:solidFill>
              </a:rPr>
              <a:t>MiB</a:t>
            </a:r>
            <a:r>
              <a:rPr lang="en-US" altLang="en-US" sz="2000" kern="0" dirty="0">
                <a:solidFill>
                  <a:srgbClr val="FF0000"/>
                </a:solidFill>
              </a:rPr>
              <a:t>/s</a:t>
            </a:r>
          </a:p>
          <a:p>
            <a:pPr eaLnBrk="1" hangingPunct="1"/>
            <a:r>
              <a:rPr lang="en-US" altLang="en-US" sz="2400" kern="0" dirty="0"/>
              <a:t>Asynchronous persistence on unmount</a:t>
            </a:r>
          </a:p>
          <a:p>
            <a:pPr lvl="1" eaLnBrk="1" hangingPunct="1"/>
            <a:r>
              <a:rPr lang="en-US" altLang="en-US" sz="2000" kern="0" dirty="0">
                <a:solidFill>
                  <a:schemeClr val="tx2"/>
                </a:solidFill>
              </a:rPr>
              <a:t>~428 </a:t>
            </a:r>
            <a:r>
              <a:rPr lang="en-US" altLang="en-US" sz="2000" kern="0" dirty="0" err="1">
                <a:solidFill>
                  <a:schemeClr val="tx2"/>
                </a:solidFill>
              </a:rPr>
              <a:t>MiB</a:t>
            </a:r>
            <a:r>
              <a:rPr lang="en-US" altLang="en-US" sz="2000" kern="0" dirty="0">
                <a:solidFill>
                  <a:schemeClr val="tx2"/>
                </a:solidFill>
              </a:rPr>
              <a:t>/s</a:t>
            </a:r>
          </a:p>
        </p:txBody>
      </p:sp>
      <p:pic>
        <p:nvPicPr>
          <p:cNvPr id="8" name="Picture 7" descr="A screenshot of a cell phone&#10;&#10;Description generated with very high confidence">
            <a:extLst>
              <a:ext uri="{FF2B5EF4-FFF2-40B4-BE49-F238E27FC236}">
                <a16:creationId xmlns:a16="http://schemas.microsoft.com/office/drawing/2014/main" id="{B3812E7B-14CF-4BF5-B725-03A1810C95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106" y="1600201"/>
            <a:ext cx="4932022" cy="3962400"/>
          </a:xfrm>
          <a:prstGeom prst="rect">
            <a:avLst/>
          </a:prstGeom>
        </p:spPr>
      </p:pic>
    </p:spTree>
    <p:extLst>
      <p:ext uri="{BB962C8B-B14F-4D97-AF65-F5344CB8AC3E}">
        <p14:creationId xmlns:p14="http://schemas.microsoft.com/office/powerpoint/2010/main" val="28408820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dirty="0"/>
              <a:t>Overview</a:t>
            </a:r>
          </a:p>
        </p:txBody>
      </p:sp>
      <p:sp>
        <p:nvSpPr>
          <p:cNvPr id="6147" name="Rectangle 3"/>
          <p:cNvSpPr>
            <a:spLocks noGrp="1" noChangeArrowheads="1"/>
          </p:cNvSpPr>
          <p:nvPr>
            <p:ph type="body" idx="1"/>
          </p:nvPr>
        </p:nvSpPr>
        <p:spPr/>
        <p:txBody>
          <a:bodyPr/>
          <a:lstStyle/>
          <a:p>
            <a:pPr marL="447675" indent="-447675" eaLnBrk="1" hangingPunct="1"/>
            <a:r>
              <a:rPr lang="en-US" altLang="en-US" dirty="0"/>
              <a:t>Background</a:t>
            </a:r>
          </a:p>
          <a:p>
            <a:pPr marL="447675" indent="-447675" eaLnBrk="1" hangingPunct="1"/>
            <a:r>
              <a:rPr lang="en-US" altLang="en-US" dirty="0"/>
              <a:t>Motivation</a:t>
            </a:r>
          </a:p>
          <a:p>
            <a:pPr marL="447675" indent="-447675" eaLnBrk="1" hangingPunct="1"/>
            <a:r>
              <a:rPr lang="en-US" altLang="en-US" dirty="0"/>
              <a:t>Design and Implementation</a:t>
            </a:r>
          </a:p>
          <a:p>
            <a:pPr marL="447675" indent="-447675" eaLnBrk="1" hangingPunct="1"/>
            <a:r>
              <a:rPr lang="en-US" altLang="en-US" dirty="0"/>
              <a:t>Experimental Results</a:t>
            </a:r>
          </a:p>
          <a:p>
            <a:pPr marL="447675" indent="-447675" eaLnBrk="1" hangingPunct="1"/>
            <a:r>
              <a:rPr lang="en-US" altLang="en-US" b="1" dirty="0"/>
              <a:t>Future Work</a:t>
            </a:r>
          </a:p>
        </p:txBody>
      </p:sp>
    </p:spTree>
    <p:extLst>
      <p:ext uri="{BB962C8B-B14F-4D97-AF65-F5344CB8AC3E}">
        <p14:creationId xmlns:p14="http://schemas.microsoft.com/office/powerpoint/2010/main" val="2566958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dirty="0"/>
              <a:t>Future Work</a:t>
            </a:r>
          </a:p>
        </p:txBody>
      </p:sp>
      <p:sp>
        <p:nvSpPr>
          <p:cNvPr id="18435" name="Rectangle 3"/>
          <p:cNvSpPr>
            <a:spLocks noGrp="1" noChangeArrowheads="1"/>
          </p:cNvSpPr>
          <p:nvPr>
            <p:ph type="body" idx="1"/>
          </p:nvPr>
        </p:nvSpPr>
        <p:spPr/>
        <p:txBody>
          <a:bodyPr/>
          <a:lstStyle/>
          <a:p>
            <a:r>
              <a:rPr lang="en-US" sz="2400" dirty="0">
                <a:solidFill>
                  <a:srgbClr val="000000"/>
                </a:solidFill>
              </a:rPr>
              <a:t>Cost-effective write pipelining mechanism for random writes</a:t>
            </a:r>
          </a:p>
          <a:p>
            <a:pPr lvl="1"/>
            <a:r>
              <a:rPr lang="en-US" sz="2000" dirty="0">
                <a:solidFill>
                  <a:srgbClr val="000000"/>
                </a:solidFill>
              </a:rPr>
              <a:t>Dynamically detect I/O pattern</a:t>
            </a:r>
          </a:p>
          <a:p>
            <a:pPr lvl="1"/>
            <a:r>
              <a:rPr lang="en-US" sz="2000" dirty="0">
                <a:solidFill>
                  <a:srgbClr val="000000"/>
                </a:solidFill>
              </a:rPr>
              <a:t>Direct flushing of sequential data into HDD</a:t>
            </a:r>
          </a:p>
          <a:p>
            <a:pPr lvl="1"/>
            <a:r>
              <a:rPr lang="en-US" sz="2000" dirty="0">
                <a:solidFill>
                  <a:srgbClr val="000000"/>
                </a:solidFill>
              </a:rPr>
              <a:t>Store random data to SSD and flush sequentially to HDD</a:t>
            </a:r>
          </a:p>
          <a:p>
            <a:pPr lvl="1"/>
            <a:r>
              <a:rPr lang="en-US" sz="2000" dirty="0">
                <a:solidFill>
                  <a:srgbClr val="000000"/>
                </a:solidFill>
              </a:rPr>
              <a:t>Periodically flush data to persistent storage via background thread</a:t>
            </a:r>
          </a:p>
          <a:p>
            <a:r>
              <a:rPr lang="en-US" sz="2400" dirty="0">
                <a:solidFill>
                  <a:srgbClr val="000000"/>
                </a:solidFill>
              </a:rPr>
              <a:t>Try other flash-friendly file systems, e.g. </a:t>
            </a:r>
            <a:r>
              <a:rPr lang="en-US" sz="2400" dirty="0" err="1">
                <a:solidFill>
                  <a:srgbClr val="000000"/>
                </a:solidFill>
              </a:rPr>
              <a:t>btrfs</a:t>
            </a:r>
            <a:endParaRPr lang="en-US" sz="2400" dirty="0">
              <a:solidFill>
                <a:srgbClr val="000000"/>
              </a:solidFill>
            </a:endParaRPr>
          </a:p>
        </p:txBody>
      </p:sp>
    </p:spTree>
    <p:extLst>
      <p:ext uri="{BB962C8B-B14F-4D97-AF65-F5344CB8AC3E}">
        <p14:creationId xmlns:p14="http://schemas.microsoft.com/office/powerpoint/2010/main" val="4159525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009900" y="2859087"/>
            <a:ext cx="3124200" cy="1139825"/>
          </a:xfrm>
        </p:spPr>
        <p:txBody>
          <a:bodyPr/>
          <a:lstStyle/>
          <a:p>
            <a:pPr eaLnBrk="1" hangingPunct="1"/>
            <a:r>
              <a:rPr lang="en-US" altLang="en-US" dirty="0"/>
              <a:t>Questions?</a:t>
            </a:r>
          </a:p>
        </p:txBody>
      </p:sp>
    </p:spTree>
    <p:extLst>
      <p:ext uri="{BB962C8B-B14F-4D97-AF65-F5344CB8AC3E}">
        <p14:creationId xmlns:p14="http://schemas.microsoft.com/office/powerpoint/2010/main" val="3036106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009900" y="2859087"/>
            <a:ext cx="3124200" cy="1139825"/>
          </a:xfrm>
        </p:spPr>
        <p:txBody>
          <a:bodyPr/>
          <a:lstStyle/>
          <a:p>
            <a:pPr eaLnBrk="1" hangingPunct="1"/>
            <a:r>
              <a:rPr lang="en-US" altLang="en-US" dirty="0"/>
              <a:t>Thank You</a:t>
            </a:r>
          </a:p>
        </p:txBody>
      </p:sp>
    </p:spTree>
    <p:extLst>
      <p:ext uri="{BB962C8B-B14F-4D97-AF65-F5344CB8AC3E}">
        <p14:creationId xmlns:p14="http://schemas.microsoft.com/office/powerpoint/2010/main" val="1242396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dirty="0"/>
              <a:t>Solid State Disk (SSD)</a:t>
            </a:r>
          </a:p>
        </p:txBody>
      </p:sp>
      <p:sp>
        <p:nvSpPr>
          <p:cNvPr id="8195" name="Rectangle 3"/>
          <p:cNvSpPr>
            <a:spLocks noGrp="1" noChangeArrowheads="1"/>
          </p:cNvSpPr>
          <p:nvPr>
            <p:ph type="body" idx="1"/>
          </p:nvPr>
        </p:nvSpPr>
        <p:spPr>
          <a:xfrm>
            <a:off x="457200" y="1600200"/>
            <a:ext cx="3609975" cy="4530725"/>
          </a:xfrm>
        </p:spPr>
        <p:txBody>
          <a:bodyPr/>
          <a:lstStyle/>
          <a:p>
            <a:r>
              <a:rPr lang="en-US" sz="2400" dirty="0"/>
              <a:t>Host Interface</a:t>
            </a:r>
          </a:p>
          <a:p>
            <a:r>
              <a:rPr lang="en-US" sz="2400" dirty="0"/>
              <a:t>Processor to execute Flash Translation Layer (FTL) firmware</a:t>
            </a:r>
          </a:p>
          <a:p>
            <a:r>
              <a:rPr lang="en-US" sz="2400" dirty="0"/>
              <a:t>FCC (Flash Chip Controllers)</a:t>
            </a:r>
          </a:p>
          <a:p>
            <a:r>
              <a:rPr lang="en-US" sz="2400" dirty="0"/>
              <a:t>Flash Chips</a:t>
            </a:r>
          </a:p>
        </p:txBody>
      </p:sp>
      <p:pic>
        <p:nvPicPr>
          <p:cNvPr id="4" name="Picture 3"/>
          <p:cNvPicPr>
            <a:picLocks noChangeAspect="1"/>
          </p:cNvPicPr>
          <p:nvPr/>
        </p:nvPicPr>
        <p:blipFill>
          <a:blip r:embed="rId3"/>
          <a:stretch>
            <a:fillRect/>
          </a:stretch>
        </p:blipFill>
        <p:spPr>
          <a:xfrm>
            <a:off x="4067175" y="1417638"/>
            <a:ext cx="4619625" cy="1828800"/>
          </a:xfrm>
          <a:prstGeom prst="rect">
            <a:avLst/>
          </a:prstGeom>
        </p:spPr>
      </p:pic>
      <p:pic>
        <p:nvPicPr>
          <p:cNvPr id="5" name="Picture 4"/>
          <p:cNvPicPr>
            <a:picLocks noChangeAspect="1"/>
          </p:cNvPicPr>
          <p:nvPr/>
        </p:nvPicPr>
        <p:blipFill>
          <a:blip r:embed="rId4"/>
          <a:stretch>
            <a:fillRect/>
          </a:stretch>
        </p:blipFill>
        <p:spPr>
          <a:xfrm>
            <a:off x="4146783" y="3587196"/>
            <a:ext cx="4540017" cy="220949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dirty="0"/>
              <a:t>Garbage Collection (GC)</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71496" y="1417638"/>
            <a:ext cx="6401008" cy="4530725"/>
          </a:xfrm>
        </p:spPr>
      </p:pic>
    </p:spTree>
    <p:extLst>
      <p:ext uri="{BB962C8B-B14F-4D97-AF65-F5344CB8AC3E}">
        <p14:creationId xmlns:p14="http://schemas.microsoft.com/office/powerpoint/2010/main" val="1493601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dirty="0"/>
              <a:t>Overview</a:t>
            </a:r>
          </a:p>
        </p:txBody>
      </p:sp>
      <p:sp>
        <p:nvSpPr>
          <p:cNvPr id="6147" name="Rectangle 3"/>
          <p:cNvSpPr>
            <a:spLocks noGrp="1" noChangeArrowheads="1"/>
          </p:cNvSpPr>
          <p:nvPr>
            <p:ph type="body" idx="1"/>
          </p:nvPr>
        </p:nvSpPr>
        <p:spPr/>
        <p:txBody>
          <a:bodyPr/>
          <a:lstStyle/>
          <a:p>
            <a:pPr marL="447675" indent="-447675" eaLnBrk="1" hangingPunct="1"/>
            <a:r>
              <a:rPr lang="en-US" altLang="en-US" b="1" dirty="0"/>
              <a:t>Background</a:t>
            </a:r>
          </a:p>
          <a:p>
            <a:pPr marL="774700" lvl="1" indent="-447675" eaLnBrk="1" hangingPunct="1"/>
            <a:r>
              <a:rPr lang="en-US" altLang="en-US" b="1" dirty="0"/>
              <a:t>Kernel Level</a:t>
            </a:r>
          </a:p>
          <a:p>
            <a:pPr marL="447675" indent="-447675" eaLnBrk="1" hangingPunct="1"/>
            <a:r>
              <a:rPr lang="en-US" altLang="en-US" dirty="0"/>
              <a:t>Motivation</a:t>
            </a:r>
          </a:p>
          <a:p>
            <a:pPr marL="447675" indent="-447675" eaLnBrk="1" hangingPunct="1"/>
            <a:r>
              <a:rPr lang="en-US" altLang="en-US" dirty="0"/>
              <a:t>Design and Implementation</a:t>
            </a:r>
          </a:p>
          <a:p>
            <a:pPr marL="447675" indent="-447675" eaLnBrk="1" hangingPunct="1"/>
            <a:r>
              <a:rPr lang="en-US" altLang="en-US" dirty="0"/>
              <a:t>Experimental Results</a:t>
            </a:r>
          </a:p>
          <a:p>
            <a:pPr marL="447675" indent="-447675" eaLnBrk="1" hangingPunct="1"/>
            <a:r>
              <a:rPr lang="en-US" altLang="en-US" dirty="0"/>
              <a:t>Future Work</a:t>
            </a:r>
          </a:p>
        </p:txBody>
      </p:sp>
    </p:spTree>
    <p:extLst>
      <p:ext uri="{BB962C8B-B14F-4D97-AF65-F5344CB8AC3E}">
        <p14:creationId xmlns:p14="http://schemas.microsoft.com/office/powerpoint/2010/main" val="170250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a:t>Unix File Systems</a:t>
            </a:r>
          </a:p>
        </p:txBody>
      </p:sp>
      <p:sp>
        <p:nvSpPr>
          <p:cNvPr id="10243" name="Rectangle 3"/>
          <p:cNvSpPr>
            <a:spLocks noGrp="1" noChangeArrowheads="1"/>
          </p:cNvSpPr>
          <p:nvPr>
            <p:ph type="body" idx="1"/>
          </p:nvPr>
        </p:nvSpPr>
        <p:spPr/>
        <p:txBody>
          <a:bodyPr/>
          <a:lstStyle/>
          <a:p>
            <a:pPr eaLnBrk="1" hangingPunct="1">
              <a:lnSpc>
                <a:spcPct val="90000"/>
              </a:lnSpc>
            </a:pPr>
            <a:r>
              <a:rPr lang="en-US" altLang="en-US" sz="2400" dirty="0"/>
              <a:t>Ext4</a:t>
            </a:r>
          </a:p>
          <a:p>
            <a:pPr lvl="1" eaLnBrk="1" hangingPunct="1"/>
            <a:r>
              <a:rPr lang="en-US" altLang="en-US" sz="2400" dirty="0"/>
              <a:t>Extents instead of traditional fixed blocks</a:t>
            </a:r>
          </a:p>
          <a:p>
            <a:pPr lvl="1" eaLnBrk="1" hangingPunct="1"/>
            <a:r>
              <a:rPr lang="en-US" altLang="en-US" sz="2400" dirty="0"/>
              <a:t>Improves large file performance</a:t>
            </a:r>
          </a:p>
          <a:p>
            <a:pPr lvl="1" eaLnBrk="1" hangingPunct="1"/>
            <a:r>
              <a:rPr lang="en-US" altLang="en-US" sz="2400" dirty="0"/>
              <a:t>reduces metadata overhead for large files</a:t>
            </a:r>
          </a:p>
          <a:p>
            <a:pPr lvl="1" eaLnBrk="1" hangingPunct="1"/>
            <a:r>
              <a:rPr lang="en-US" altLang="en-US" sz="2400" dirty="0"/>
              <a:t>Persistent pre-allocation, Delayed &amp; Multi-block allocation</a:t>
            </a:r>
          </a:p>
        </p:txBody>
      </p:sp>
    </p:spTree>
    <p:extLst>
      <p:ext uri="{BB962C8B-B14F-4D97-AF65-F5344CB8AC3E}">
        <p14:creationId xmlns:p14="http://schemas.microsoft.com/office/powerpoint/2010/main" val="4205682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a:t>Flash-Friendly File Systems</a:t>
            </a:r>
          </a:p>
        </p:txBody>
      </p:sp>
      <p:sp>
        <p:nvSpPr>
          <p:cNvPr id="10243" name="Rectangle 3"/>
          <p:cNvSpPr>
            <a:spLocks noGrp="1" noChangeArrowheads="1"/>
          </p:cNvSpPr>
          <p:nvPr>
            <p:ph type="body" idx="1"/>
          </p:nvPr>
        </p:nvSpPr>
        <p:spPr/>
        <p:txBody>
          <a:bodyPr/>
          <a:lstStyle/>
          <a:p>
            <a:pPr eaLnBrk="1" hangingPunct="1">
              <a:lnSpc>
                <a:spcPct val="90000"/>
              </a:lnSpc>
            </a:pPr>
            <a:r>
              <a:rPr lang="en-US" altLang="en-US" sz="2400" dirty="0"/>
              <a:t>F2FS</a:t>
            </a:r>
          </a:p>
          <a:p>
            <a:pPr lvl="1" eaLnBrk="1" hangingPunct="1"/>
            <a:r>
              <a:rPr lang="en-US" sz="2000" dirty="0">
                <a:solidFill>
                  <a:srgbClr val="000000"/>
                </a:solidFill>
              </a:rPr>
              <a:t>Exploits NAND flash memory-based storage devices</a:t>
            </a:r>
          </a:p>
          <a:p>
            <a:pPr lvl="1" eaLnBrk="1" hangingPunct="1"/>
            <a:r>
              <a:rPr lang="en-US" sz="2000" dirty="0">
                <a:solidFill>
                  <a:srgbClr val="000000"/>
                </a:solidFill>
              </a:rPr>
              <a:t>Based on Log-structured File System (LFS)</a:t>
            </a:r>
          </a:p>
          <a:p>
            <a:pPr lvl="1" eaLnBrk="1" hangingPunct="1"/>
            <a:r>
              <a:rPr lang="en-US" sz="2000" dirty="0">
                <a:solidFill>
                  <a:srgbClr val="000000"/>
                </a:solidFill>
              </a:rPr>
              <a:t>Flash-friendly on-disk layout: aligned FS GC and FTL GC unit</a:t>
            </a:r>
            <a:endParaRPr lang="en-US" altLang="en-US" sz="2000" dirty="0"/>
          </a:p>
          <a:p>
            <a:pPr lvl="1" eaLnBrk="1" hangingPunct="1"/>
            <a:r>
              <a:rPr lang="en-US" altLang="en-US" sz="2000" dirty="0"/>
              <a:t>Cost effective index structure: restrain write propagation using NAT </a:t>
            </a:r>
          </a:p>
          <a:p>
            <a:pPr lvl="1" eaLnBrk="1" hangingPunct="1"/>
            <a:r>
              <a:rPr lang="en-US" altLang="en-US" sz="2000" dirty="0"/>
              <a:t>Cleaning cost reduction using multi-head logging reduces metadata overhead for large files</a:t>
            </a:r>
          </a:p>
          <a:p>
            <a:pPr lvl="1" eaLnBrk="1" hangingPunct="1"/>
            <a:endParaRPr lang="en-US" altLang="en-US" sz="2000" dirty="0"/>
          </a:p>
          <a:p>
            <a:pPr lvl="1" eaLnBrk="1" hangingPunct="1"/>
            <a:endParaRPr lang="en-US" altLang="en-US" sz="2000" dirty="0"/>
          </a:p>
          <a:p>
            <a:pPr eaLnBrk="1" hangingPunct="1">
              <a:lnSpc>
                <a:spcPct val="90000"/>
              </a:lnSpc>
            </a:pPr>
            <a:endParaRPr lang="en-US" altLang="en-US" sz="2400" dirty="0"/>
          </a:p>
        </p:txBody>
      </p:sp>
      <p:pic>
        <p:nvPicPr>
          <p:cNvPr id="4" name="Picture 3">
            <a:extLst>
              <a:ext uri="{FF2B5EF4-FFF2-40B4-BE49-F238E27FC236}">
                <a16:creationId xmlns:a16="http://schemas.microsoft.com/office/drawing/2014/main" id="{D5BC4085-24AA-8842-BBC7-76719AB8B956}"/>
              </a:ext>
            </a:extLst>
          </p:cNvPr>
          <p:cNvPicPr>
            <a:picLocks noChangeAspect="1"/>
          </p:cNvPicPr>
          <p:nvPr/>
        </p:nvPicPr>
        <p:blipFill>
          <a:blip r:embed="rId3"/>
          <a:stretch>
            <a:fillRect/>
          </a:stretch>
        </p:blipFill>
        <p:spPr>
          <a:xfrm>
            <a:off x="261051" y="4953000"/>
            <a:ext cx="8621898" cy="1752599"/>
          </a:xfrm>
          <a:prstGeom prst="rect">
            <a:avLst/>
          </a:prstGeom>
        </p:spPr>
      </p:pic>
    </p:spTree>
    <p:extLst>
      <p:ext uri="{BB962C8B-B14F-4D97-AF65-F5344CB8AC3E}">
        <p14:creationId xmlns:p14="http://schemas.microsoft.com/office/powerpoint/2010/main" val="1552226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dirty="0"/>
              <a:t>Overview</a:t>
            </a:r>
          </a:p>
        </p:txBody>
      </p:sp>
      <p:sp>
        <p:nvSpPr>
          <p:cNvPr id="6147" name="Rectangle 3"/>
          <p:cNvSpPr>
            <a:spLocks noGrp="1" noChangeArrowheads="1"/>
          </p:cNvSpPr>
          <p:nvPr>
            <p:ph type="body" idx="1"/>
          </p:nvPr>
        </p:nvSpPr>
        <p:spPr/>
        <p:txBody>
          <a:bodyPr/>
          <a:lstStyle/>
          <a:p>
            <a:pPr marL="447675" indent="-447675" eaLnBrk="1" hangingPunct="1"/>
            <a:r>
              <a:rPr lang="en-US" altLang="en-US" b="1" dirty="0"/>
              <a:t>Background</a:t>
            </a:r>
          </a:p>
          <a:p>
            <a:pPr marL="774700" lvl="1" indent="-447675" eaLnBrk="1" hangingPunct="1"/>
            <a:r>
              <a:rPr lang="en-US" altLang="en-US" b="1" dirty="0"/>
              <a:t>User Level</a:t>
            </a:r>
          </a:p>
          <a:p>
            <a:pPr marL="447675" indent="-447675" eaLnBrk="1" hangingPunct="1"/>
            <a:r>
              <a:rPr lang="en-US" altLang="en-US" dirty="0"/>
              <a:t>Motivation</a:t>
            </a:r>
          </a:p>
          <a:p>
            <a:pPr marL="447675" indent="-447675" eaLnBrk="1" hangingPunct="1"/>
            <a:r>
              <a:rPr lang="en-US" altLang="en-US" dirty="0"/>
              <a:t>Design and Implementation</a:t>
            </a:r>
          </a:p>
          <a:p>
            <a:pPr marL="447675" indent="-447675" eaLnBrk="1" hangingPunct="1"/>
            <a:r>
              <a:rPr lang="en-US" altLang="en-US" dirty="0"/>
              <a:t>Experimental Results</a:t>
            </a:r>
          </a:p>
          <a:p>
            <a:pPr marL="447675" indent="-447675" eaLnBrk="1" hangingPunct="1"/>
            <a:r>
              <a:rPr lang="en-US" altLang="en-US" dirty="0"/>
              <a:t>Future Work</a:t>
            </a:r>
          </a:p>
        </p:txBody>
      </p:sp>
    </p:spTree>
    <p:extLst>
      <p:ext uri="{BB962C8B-B14F-4D97-AF65-F5344CB8AC3E}">
        <p14:creationId xmlns:p14="http://schemas.microsoft.com/office/powerpoint/2010/main" val="4234928636"/>
      </p:ext>
    </p:extLst>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742</TotalTime>
  <Words>1453</Words>
  <Application>Microsoft Office PowerPoint</Application>
  <PresentationFormat>On-screen Show (4:3)</PresentationFormat>
  <Paragraphs>308</Paragraphs>
  <Slides>35</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Garamond</vt:lpstr>
      <vt:lpstr>Times New Roman</vt:lpstr>
      <vt:lpstr>Wingdings</vt:lpstr>
      <vt:lpstr>Edge</vt:lpstr>
      <vt:lpstr>A Flash-Friendly Persistent Burst Buffer File System</vt:lpstr>
      <vt:lpstr>Overview</vt:lpstr>
      <vt:lpstr>Overview</vt:lpstr>
      <vt:lpstr>Solid State Disk (SSD)</vt:lpstr>
      <vt:lpstr>Garbage Collection (GC)</vt:lpstr>
      <vt:lpstr>Overview</vt:lpstr>
      <vt:lpstr>Unix File Systems</vt:lpstr>
      <vt:lpstr>Flash-Friendly File Systems</vt:lpstr>
      <vt:lpstr>Overview</vt:lpstr>
      <vt:lpstr>UnifyCR – A Burst Buffer File System</vt:lpstr>
      <vt:lpstr>Overview</vt:lpstr>
      <vt:lpstr>Importance of Efficient GC Handling</vt:lpstr>
      <vt:lpstr>Importance of Efficient GC Handling</vt:lpstr>
      <vt:lpstr>Importance of Efficient GC Handling</vt:lpstr>
      <vt:lpstr>Importance of Persistence</vt:lpstr>
      <vt:lpstr>Impact of Adding Persistence</vt:lpstr>
      <vt:lpstr>Project Goals</vt:lpstr>
      <vt:lpstr>Overview</vt:lpstr>
      <vt:lpstr>System Architecture</vt:lpstr>
      <vt:lpstr>Incorporating F2FS in UnifyCR</vt:lpstr>
      <vt:lpstr>Implementing Persistence</vt:lpstr>
      <vt:lpstr>Miscellaneous Development</vt:lpstr>
      <vt:lpstr>Overview</vt:lpstr>
      <vt:lpstr>Test Environment</vt:lpstr>
      <vt:lpstr>Data: F2FS Metadata: F2FS</vt:lpstr>
      <vt:lpstr>Data: F2FS Metadata: F2FS</vt:lpstr>
      <vt:lpstr>Data: F2FS Metadata: F2FS</vt:lpstr>
      <vt:lpstr>Data: ext4 Metadata: F2FS</vt:lpstr>
      <vt:lpstr>Data: F2FS Metadata: ext4</vt:lpstr>
      <vt:lpstr>Overview</vt:lpstr>
      <vt:lpstr>Asynchronous Persistence</vt:lpstr>
      <vt:lpstr>Overview</vt:lpstr>
      <vt:lpstr>Future Work</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fahim</dc:creator>
  <cp:lastModifiedBy>Subhadeep Bhattacharya</cp:lastModifiedBy>
  <cp:revision>498</cp:revision>
  <dcterms:created xsi:type="dcterms:W3CDTF">1601-01-01T00:00:00Z</dcterms:created>
  <dcterms:modified xsi:type="dcterms:W3CDTF">2018-12-03T19:15:05Z</dcterms:modified>
</cp:coreProperties>
</file>