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295" r:id="rId4"/>
    <p:sldId id="296" r:id="rId5"/>
    <p:sldId id="298" r:id="rId6"/>
    <p:sldId id="299" r:id="rId7"/>
    <p:sldId id="300" r:id="rId8"/>
    <p:sldId id="297" r:id="rId9"/>
    <p:sldId id="302" r:id="rId10"/>
    <p:sldId id="301" r:id="rId11"/>
    <p:sldId id="303" r:id="rId12"/>
    <p:sldId id="304" r:id="rId13"/>
    <p:sldId id="256" r:id="rId14"/>
    <p:sldId id="257" r:id="rId15"/>
    <p:sldId id="260" r:id="rId16"/>
    <p:sldId id="258" r:id="rId17"/>
    <p:sldId id="262" r:id="rId18"/>
    <p:sldId id="276" r:id="rId19"/>
    <p:sldId id="274" r:id="rId20"/>
    <p:sldId id="275" r:id="rId21"/>
    <p:sldId id="279" r:id="rId22"/>
    <p:sldId id="280" r:id="rId23"/>
    <p:sldId id="282" r:id="rId24"/>
    <p:sldId id="286" r:id="rId25"/>
    <p:sldId id="283" r:id="rId26"/>
    <p:sldId id="284" r:id="rId27"/>
    <p:sldId id="285" r:id="rId28"/>
    <p:sldId id="287" r:id="rId29"/>
    <p:sldId id="288" r:id="rId30"/>
    <p:sldId id="289" r:id="rId31"/>
    <p:sldId id="281" r:id="rId32"/>
    <p:sldId id="261" r:id="rId33"/>
    <p:sldId id="277" r:id="rId34"/>
    <p:sldId id="269" r:id="rId35"/>
    <p:sldId id="259" r:id="rId36"/>
    <p:sldId id="270" r:id="rId37"/>
    <p:sldId id="271" r:id="rId38"/>
    <p:sldId id="272" r:id="rId39"/>
    <p:sldId id="273" r:id="rId40"/>
    <p:sldId id="278" r:id="rId41"/>
    <p:sldId id="263" r:id="rId42"/>
    <p:sldId id="265" r:id="rId43"/>
    <p:sldId id="266" r:id="rId44"/>
    <p:sldId id="268" r:id="rId45"/>
    <p:sldId id="290" r:id="rId46"/>
    <p:sldId id="267" r:id="rId47"/>
    <p:sldId id="291" r:id="rId48"/>
    <p:sldId id="292" r:id="rId49"/>
    <p:sldId id="293"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5A2304-E4B4-4AEF-8E03-6961324386D0}"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14444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A2304-E4B4-4AEF-8E03-6961324386D0}"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61308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A2304-E4B4-4AEF-8E03-6961324386D0}"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119175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5A2304-E4B4-4AEF-8E03-6961324386D0}"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366802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A2304-E4B4-4AEF-8E03-6961324386D0}" type="datetimeFigureOut">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81010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5A2304-E4B4-4AEF-8E03-6961324386D0}"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22676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5A2304-E4B4-4AEF-8E03-6961324386D0}" type="datetimeFigureOut">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307051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5A2304-E4B4-4AEF-8E03-6961324386D0}" type="datetimeFigureOut">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74903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A2304-E4B4-4AEF-8E03-6961324386D0}" type="datetimeFigureOut">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284815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A2304-E4B4-4AEF-8E03-6961324386D0}"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3400262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A2304-E4B4-4AEF-8E03-6961324386D0}" type="datetimeFigureOut">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9875A8-EFFC-479C-8D50-4BC0EE3412CE}" type="slidenum">
              <a:rPr lang="en-US" smtClean="0"/>
              <a:t>‹#›</a:t>
            </a:fld>
            <a:endParaRPr lang="en-US"/>
          </a:p>
        </p:txBody>
      </p:sp>
    </p:spTree>
    <p:extLst>
      <p:ext uri="{BB962C8B-B14F-4D97-AF65-F5344CB8AC3E}">
        <p14:creationId xmlns:p14="http://schemas.microsoft.com/office/powerpoint/2010/main" val="416688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A2304-E4B4-4AEF-8E03-6961324386D0}" type="datetimeFigureOut">
              <a:rPr lang="en-US" smtClean="0"/>
              <a:t>12/4/2017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875A8-EFFC-479C-8D50-4BC0EE3412CE}" type="slidenum">
              <a:rPr lang="en-US" smtClean="0"/>
              <a:t>‹#›</a:t>
            </a:fld>
            <a:endParaRPr lang="en-US"/>
          </a:p>
        </p:txBody>
      </p:sp>
    </p:spTree>
    <p:extLst>
      <p:ext uri="{BB962C8B-B14F-4D97-AF65-F5344CB8AC3E}">
        <p14:creationId xmlns:p14="http://schemas.microsoft.com/office/powerpoint/2010/main" val="109333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noAutofit/>
          </a:bodyPr>
          <a:lstStyle/>
          <a:p>
            <a:r>
              <a:rPr lang="en-US" sz="8000" dirty="0" smtClean="0"/>
              <a:t>Singleton</a:t>
            </a:r>
            <a:endParaRPr lang="en-US" sz="8000" dirty="0"/>
          </a:p>
        </p:txBody>
      </p:sp>
      <p:sp>
        <p:nvSpPr>
          <p:cNvPr id="3" name="Content Placeholder 2"/>
          <p:cNvSpPr>
            <a:spLocks noGrp="1"/>
          </p:cNvSpPr>
          <p:nvPr>
            <p:ph idx="1"/>
          </p:nvPr>
        </p:nvSpPr>
        <p:spPr>
          <a:xfrm>
            <a:off x="457200" y="5638800"/>
            <a:ext cx="8229600" cy="487363"/>
          </a:xfrm>
        </p:spPr>
        <p:txBody>
          <a:bodyPr>
            <a:normAutofit fontScale="92500" lnSpcReduction="20000"/>
          </a:bodyPr>
          <a:lstStyle/>
          <a:p>
            <a:pPr marL="0" indent="0" algn="ctr">
              <a:buNone/>
            </a:pPr>
            <a:r>
              <a:rPr lang="en-US" dirty="0" err="1" smtClean="0"/>
              <a:t>Fahim</a:t>
            </a:r>
            <a:r>
              <a:rPr lang="en-US" dirty="0" smtClean="0"/>
              <a:t> </a:t>
            </a:r>
            <a:r>
              <a:rPr lang="en-US" dirty="0" err="1" smtClean="0"/>
              <a:t>Farook</a:t>
            </a:r>
            <a:endParaRPr lang="en-US" dirty="0"/>
          </a:p>
        </p:txBody>
      </p:sp>
    </p:spTree>
    <p:extLst>
      <p:ext uri="{BB962C8B-B14F-4D97-AF65-F5344CB8AC3E}">
        <p14:creationId xmlns:p14="http://schemas.microsoft.com/office/powerpoint/2010/main" val="3866327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enum</a:t>
            </a:r>
            <a:r>
              <a:rPr lang="en-US" dirty="0" smtClean="0"/>
              <a:t> implementation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bg1">
                    <a:lumMod val="65000"/>
                  </a:schemeClr>
                </a:solidFill>
                <a:latin typeface="Consolas" panose="020B0609020204030204" pitchFamily="49" charset="0"/>
                <a:cs typeface="Consolas" panose="020B0609020204030204" pitchFamily="49" charset="0"/>
              </a:rPr>
              <a:t>// </a:t>
            </a:r>
            <a:r>
              <a:rPr lang="en-US" sz="2000" dirty="0" err="1" smtClean="0">
                <a:solidFill>
                  <a:schemeClr val="bg1">
                    <a:lumMod val="65000"/>
                  </a:schemeClr>
                </a:solidFill>
                <a:latin typeface="Consolas" panose="020B0609020204030204" pitchFamily="49" charset="0"/>
                <a:cs typeface="Consolas" panose="020B0609020204030204" pitchFamily="49" charset="0"/>
              </a:rPr>
              <a:t>Enum</a:t>
            </a:r>
            <a:r>
              <a:rPr lang="en-US" sz="2000" dirty="0" smtClean="0">
                <a:solidFill>
                  <a:schemeClr val="bg1">
                    <a:lumMod val="65000"/>
                  </a:schemeClr>
                </a:solidFill>
                <a:latin typeface="Consolas" panose="020B0609020204030204" pitchFamily="49" charset="0"/>
                <a:cs typeface="Consolas" panose="020B0609020204030204" pitchFamily="49" charset="0"/>
              </a:rPr>
              <a:t> singleton - the preferred approach</a:t>
            </a:r>
          </a:p>
          <a:p>
            <a:pPr marL="0" indent="0">
              <a:buNone/>
            </a:pPr>
            <a:r>
              <a:rPr lang="en-US" sz="2000" dirty="0" smtClean="0">
                <a:solidFill>
                  <a:schemeClr val="tx2"/>
                </a:solidFill>
                <a:latin typeface="Consolas" panose="020B0609020204030204" pitchFamily="49" charset="0"/>
                <a:cs typeface="Consolas" panose="020B0609020204030204" pitchFamily="49" charset="0"/>
              </a:rPr>
              <a:t>public </a:t>
            </a:r>
            <a:r>
              <a:rPr lang="en-US" sz="2000" dirty="0" err="1" smtClean="0">
                <a:solidFill>
                  <a:schemeClr val="tx2"/>
                </a:solidFill>
                <a:latin typeface="Consolas" panose="020B0609020204030204" pitchFamily="49" charset="0"/>
                <a:cs typeface="Consolas" panose="020B0609020204030204" pitchFamily="49" charset="0"/>
              </a:rPr>
              <a:t>enum</a:t>
            </a:r>
            <a:r>
              <a:rPr lang="en-US" sz="2000" dirty="0" smtClean="0">
                <a:solidFill>
                  <a:schemeClr val="tx2"/>
                </a:solidFill>
                <a:latin typeface="Consolas" panose="020B0609020204030204" pitchFamily="49" charset="0"/>
                <a:cs typeface="Consolas" panose="020B0609020204030204" pitchFamily="49" charset="0"/>
              </a:rPr>
              <a:t> Elvis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INSTANCE;</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chemeClr val="bg1">
                    <a:lumMod val="65000"/>
                  </a:schemeClr>
                </a:solidFill>
                <a:latin typeface="Consolas" panose="020B0609020204030204" pitchFamily="49" charset="0"/>
                <a:cs typeface="Consolas" panose="020B0609020204030204" pitchFamily="49" charset="0"/>
              </a:rPr>
              <a:t>//...</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p>
          <a:p>
            <a:pPr marL="0" indent="0">
              <a:buNone/>
            </a:pPr>
            <a:endParaRPr lang="en-US" sz="2400" dirty="0"/>
          </a:p>
          <a:p>
            <a:r>
              <a:rPr lang="en-US" sz="2400" dirty="0" smtClean="0"/>
              <a:t>Concise</a:t>
            </a:r>
          </a:p>
          <a:p>
            <a:r>
              <a:rPr lang="en-US" sz="2400" dirty="0"/>
              <a:t>P</a:t>
            </a:r>
            <a:r>
              <a:rPr lang="en-US" sz="2400" dirty="0" smtClean="0"/>
              <a:t>rovides the serialization machinery for free</a:t>
            </a:r>
          </a:p>
          <a:p>
            <a:r>
              <a:rPr lang="en-US" sz="2400" dirty="0"/>
              <a:t>R</a:t>
            </a:r>
            <a:r>
              <a:rPr lang="en-US" sz="2400" dirty="0" smtClean="0"/>
              <a:t>eflection attacks cannot break </a:t>
            </a:r>
            <a:r>
              <a:rPr lang="en-US" sz="2400" dirty="0"/>
              <a:t>S</a:t>
            </a:r>
            <a:r>
              <a:rPr lang="en-US" sz="2400" dirty="0" smtClean="0"/>
              <a:t>ingleton-ness</a:t>
            </a:r>
            <a:endParaRPr lang="en-US" sz="2400" dirty="0"/>
          </a:p>
        </p:txBody>
      </p:sp>
    </p:spTree>
    <p:extLst>
      <p:ext uri="{BB962C8B-B14F-4D97-AF65-F5344CB8AC3E}">
        <p14:creationId xmlns:p14="http://schemas.microsoft.com/office/powerpoint/2010/main" val="1983204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Principal</a:t>
            </a:r>
            <a:endParaRPr lang="en-US" dirty="0"/>
          </a:p>
        </p:txBody>
      </p:sp>
      <p:sp>
        <p:nvSpPr>
          <p:cNvPr id="3" name="Content Placeholder 2"/>
          <p:cNvSpPr>
            <a:spLocks noGrp="1"/>
          </p:cNvSpPr>
          <p:nvPr>
            <p:ph idx="1"/>
          </p:nvPr>
        </p:nvSpPr>
        <p:spPr/>
        <p:txBody>
          <a:bodyPr>
            <a:normAutofit/>
          </a:bodyPr>
          <a:lstStyle/>
          <a:p>
            <a:r>
              <a:rPr lang="en-US" i="1" dirty="0" smtClean="0"/>
              <a:t>SRP</a:t>
            </a:r>
            <a:r>
              <a:rPr lang="en-US" dirty="0"/>
              <a:t> states that a class should have one </a:t>
            </a:r>
            <a:r>
              <a:rPr lang="en-US" i="1" dirty="0"/>
              <a:t>and only one</a:t>
            </a:r>
            <a:r>
              <a:rPr lang="en-US" dirty="0"/>
              <a:t> </a:t>
            </a:r>
            <a:r>
              <a:rPr lang="en-US" dirty="0" smtClean="0"/>
              <a:t>responsibility</a:t>
            </a:r>
          </a:p>
          <a:p>
            <a:pPr marL="0" indent="0">
              <a:buNone/>
            </a:pPr>
            <a:endParaRPr lang="en-US" dirty="0" smtClean="0"/>
          </a:p>
          <a:p>
            <a:r>
              <a:rPr lang="en-US" dirty="0"/>
              <a:t>A Singleton, by it's very nature, has at least </a:t>
            </a:r>
            <a:r>
              <a:rPr lang="en-US" i="1" dirty="0"/>
              <a:t>two</a:t>
            </a:r>
            <a:r>
              <a:rPr lang="en-US" dirty="0"/>
              <a:t> </a:t>
            </a:r>
            <a:r>
              <a:rPr lang="en-US" dirty="0" smtClean="0"/>
              <a:t>responsibilities</a:t>
            </a:r>
          </a:p>
          <a:p>
            <a:pPr marL="914400" lvl="1" indent="-514350">
              <a:buFont typeface="+mj-lt"/>
              <a:buAutoNum type="arabicPeriod"/>
            </a:pPr>
            <a:r>
              <a:rPr lang="en-US" dirty="0"/>
              <a:t>I</a:t>
            </a:r>
            <a:r>
              <a:rPr lang="en-US" dirty="0" smtClean="0"/>
              <a:t>t's </a:t>
            </a:r>
            <a:r>
              <a:rPr lang="en-US" dirty="0"/>
              <a:t>primary </a:t>
            </a:r>
            <a:r>
              <a:rPr lang="en-US" dirty="0" smtClean="0"/>
              <a:t>function</a:t>
            </a:r>
          </a:p>
          <a:p>
            <a:pPr marL="914400" lvl="1" indent="-514350">
              <a:buFont typeface="+mj-lt"/>
              <a:buAutoNum type="arabicPeriod"/>
            </a:pPr>
            <a:r>
              <a:rPr lang="en-US" b="1" dirty="0"/>
              <a:t>T</a:t>
            </a:r>
            <a:r>
              <a:rPr lang="en-US" b="1" dirty="0" smtClean="0"/>
              <a:t>o </a:t>
            </a:r>
            <a:r>
              <a:rPr lang="en-US" b="1" dirty="0"/>
              <a:t>ensure that only one instance be </a:t>
            </a:r>
            <a:r>
              <a:rPr lang="en-US" b="1" dirty="0" smtClean="0"/>
              <a:t>created</a:t>
            </a:r>
          </a:p>
          <a:p>
            <a:pPr marL="400050" lvl="1" indent="0">
              <a:buNone/>
            </a:pPr>
            <a:endParaRPr lang="en-US" b="1" dirty="0" smtClean="0"/>
          </a:p>
          <a:p>
            <a:pPr marL="400050" lvl="1" indent="0">
              <a:buNone/>
            </a:pPr>
            <a:endParaRPr lang="en-US" b="1" dirty="0"/>
          </a:p>
        </p:txBody>
      </p:sp>
      <p:sp>
        <p:nvSpPr>
          <p:cNvPr id="5" name="Explosion 2 4"/>
          <p:cNvSpPr/>
          <p:nvPr/>
        </p:nvSpPr>
        <p:spPr>
          <a:xfrm>
            <a:off x="2019300" y="2249653"/>
            <a:ext cx="5105400" cy="4038600"/>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marL="0" lvl="1" algn="ctr"/>
            <a:r>
              <a:rPr lang="en-US" sz="5200" b="1" dirty="0">
                <a:latin typeface="Tw Cen MT" panose="020B0602020104020603" pitchFamily="34" charset="0"/>
              </a:rPr>
              <a:t>Brakes </a:t>
            </a:r>
            <a:r>
              <a:rPr lang="en-US" sz="5200" b="1" dirty="0" smtClean="0">
                <a:latin typeface="Tw Cen MT" panose="020B0602020104020603" pitchFamily="34" charset="0"/>
              </a:rPr>
              <a:t>SRS</a:t>
            </a:r>
            <a:endParaRPr lang="en-US" sz="5200" b="1" dirty="0">
              <a:latin typeface="Tw Cen MT" panose="020B0602020104020603" pitchFamily="34" charset="0"/>
            </a:endParaRPr>
          </a:p>
        </p:txBody>
      </p:sp>
    </p:spTree>
    <p:extLst>
      <p:ext uri="{BB962C8B-B14F-4D97-AF65-F5344CB8AC3E}">
        <p14:creationId xmlns:p14="http://schemas.microsoft.com/office/powerpoint/2010/main" val="13870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to follow SRP</a:t>
            </a:r>
            <a:endParaRPr lang="en-US" dirty="0"/>
          </a:p>
        </p:txBody>
      </p:sp>
      <p:sp>
        <p:nvSpPr>
          <p:cNvPr id="3" name="Content Placeholder 2"/>
          <p:cNvSpPr>
            <a:spLocks noGrp="1"/>
          </p:cNvSpPr>
          <p:nvPr>
            <p:ph idx="1"/>
          </p:nvPr>
        </p:nvSpPr>
        <p:spPr>
          <a:xfrm>
            <a:off x="304800" y="1600200"/>
            <a:ext cx="8534400" cy="4525963"/>
          </a:xfrm>
        </p:spPr>
        <p:txBody>
          <a:bodyPr>
            <a:noAutofit/>
          </a:bodyPr>
          <a:lstStyle/>
          <a:p>
            <a:pPr marL="0" indent="0">
              <a:buNone/>
            </a:pPr>
            <a:r>
              <a:rPr lang="en-US" sz="1800" dirty="0" smtClean="0">
                <a:solidFill>
                  <a:schemeClr val="bg1">
                    <a:lumMod val="65000"/>
                  </a:schemeClr>
                </a:solidFill>
                <a:latin typeface="Consolas" panose="020B0609020204030204" pitchFamily="49" charset="0"/>
                <a:cs typeface="Consolas" panose="020B0609020204030204" pitchFamily="49" charset="0"/>
              </a:rPr>
              <a:t>// Make sure single object is created</a:t>
            </a:r>
          </a:p>
          <a:p>
            <a:pPr marL="0" indent="0">
              <a:buNone/>
            </a:pPr>
            <a:r>
              <a:rPr lang="en-US" sz="1800" dirty="0" smtClean="0">
                <a:solidFill>
                  <a:schemeClr val="tx2"/>
                </a:solidFill>
                <a:latin typeface="Consolas" panose="020B0609020204030204" pitchFamily="49" charset="0"/>
                <a:cs typeface="Consolas" panose="020B0609020204030204" pitchFamily="49" charset="0"/>
              </a:rPr>
              <a:t>public class </a:t>
            </a:r>
            <a:r>
              <a:rPr lang="en-US" sz="1800" dirty="0" err="1" smtClean="0">
                <a:solidFill>
                  <a:schemeClr val="tx2"/>
                </a:solidFill>
                <a:latin typeface="Consolas" panose="020B0609020204030204" pitchFamily="49" charset="0"/>
                <a:cs typeface="Consolas" panose="020B0609020204030204" pitchFamily="49" charset="0"/>
              </a:rPr>
              <a:t>Singularizer</a:t>
            </a:r>
            <a:r>
              <a:rPr lang="en-US" sz="1800" dirty="0" smtClean="0">
                <a:solidFill>
                  <a:schemeClr val="tx2"/>
                </a:solidFill>
                <a:latin typeface="Consolas" panose="020B0609020204030204" pitchFamily="49" charset="0"/>
                <a:cs typeface="Consolas" panose="020B0609020204030204" pitchFamily="49" charset="0"/>
              </a:rPr>
              <a:t>  {</a:t>
            </a:r>
            <a:br>
              <a:rPr lang="en-US" sz="1800" dirty="0" smtClean="0">
                <a:solidFill>
                  <a:schemeClr val="tx2"/>
                </a:solidFill>
                <a:latin typeface="Consolas" panose="020B0609020204030204" pitchFamily="49" charset="0"/>
                <a:cs typeface="Consolas" panose="020B0609020204030204" pitchFamily="49" charset="0"/>
              </a:rPr>
            </a:br>
            <a:r>
              <a:rPr lang="en-US" sz="1800" dirty="0" smtClean="0">
                <a:solidFill>
                  <a:schemeClr val="tx2"/>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private</a:t>
            </a:r>
            <a:r>
              <a:rPr lang="en-US" sz="1800" dirty="0" smtClean="0">
                <a:solidFill>
                  <a:schemeClr val="tx2"/>
                </a:solidFill>
                <a:latin typeface="Consolas" panose="020B0609020204030204" pitchFamily="49" charset="0"/>
                <a:cs typeface="Consolas" panose="020B0609020204030204" pitchFamily="49" charset="0"/>
              </a:rPr>
              <a:t> </a:t>
            </a:r>
            <a:r>
              <a:rPr lang="en-US" sz="1800" dirty="0" err="1" smtClean="0">
                <a:solidFill>
                  <a:schemeClr val="tx2"/>
                </a:solidFill>
                <a:latin typeface="Consolas" panose="020B0609020204030204" pitchFamily="49" charset="0"/>
                <a:cs typeface="Consolas" panose="020B0609020204030204" pitchFamily="49" charset="0"/>
              </a:rPr>
              <a:t>Singularizer</a:t>
            </a:r>
            <a:r>
              <a:rPr lang="en-US" sz="1800" dirty="0" smtClean="0">
                <a:solidFill>
                  <a:schemeClr val="tx2"/>
                </a:solidFill>
                <a:latin typeface="Consolas" panose="020B0609020204030204" pitchFamily="49" charset="0"/>
                <a:cs typeface="Consolas" panose="020B0609020204030204" pitchFamily="49" charset="0"/>
              </a:rPr>
              <a:t>() {}</a:t>
            </a:r>
            <a:br>
              <a:rPr lang="en-US" sz="1800" dirty="0" smtClean="0">
                <a:solidFill>
                  <a:schemeClr val="tx2"/>
                </a:solidFill>
                <a:latin typeface="Consolas" panose="020B0609020204030204" pitchFamily="49" charset="0"/>
                <a:cs typeface="Consolas" panose="020B0609020204030204" pitchFamily="49" charset="0"/>
              </a:rPr>
            </a:br>
            <a:r>
              <a:rPr lang="en-US" sz="1800" dirty="0" smtClean="0">
                <a:solidFill>
                  <a:schemeClr val="tx2"/>
                </a:solidFill>
                <a:latin typeface="Consolas" panose="020B0609020204030204" pitchFamily="49" charset="0"/>
                <a:cs typeface="Consolas" panose="020B0609020204030204" pitchFamily="49" charset="0"/>
              </a:rPr>
              <a:t>   public static </a:t>
            </a:r>
            <a:r>
              <a:rPr lang="en-US" sz="1800" dirty="0" err="1" smtClean="0">
                <a:solidFill>
                  <a:schemeClr val="tx2"/>
                </a:solidFill>
                <a:latin typeface="Consolas" panose="020B0609020204030204" pitchFamily="49" charset="0"/>
                <a:cs typeface="Consolas" panose="020B0609020204030204" pitchFamily="49" charset="0"/>
              </a:rPr>
              <a:t>NonSingleton</a:t>
            </a:r>
            <a:r>
              <a:rPr lang="en-US" sz="1800" dirty="0" smtClean="0">
                <a:solidFill>
                  <a:schemeClr val="tx2"/>
                </a:solidFill>
                <a:latin typeface="Consolas" panose="020B0609020204030204" pitchFamily="49" charset="0"/>
                <a:cs typeface="Consolas" panose="020B0609020204030204" pitchFamily="49" charset="0"/>
              </a:rPr>
              <a:t> ns =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new </a:t>
            </a:r>
            <a:r>
              <a:rPr lang="en-US" sz="1800" dirty="0" err="1" smtClean="0">
                <a:solidFill>
                  <a:schemeClr val="tx2"/>
                </a:solidFill>
                <a:latin typeface="Consolas" panose="020B0609020204030204" pitchFamily="49" charset="0"/>
                <a:cs typeface="Consolas" panose="020B0609020204030204" pitchFamily="49" charset="0"/>
              </a:rPr>
              <a:t>NonSingleton</a:t>
            </a:r>
            <a:r>
              <a:rPr lang="en-US" sz="1800" dirty="0">
                <a:solidFill>
                  <a:schemeClr val="tx2"/>
                </a:solidFill>
                <a:latin typeface="Consolas" panose="020B0609020204030204" pitchFamily="49" charset="0"/>
                <a:cs typeface="Consolas" panose="020B0609020204030204" pitchFamily="49" charset="0"/>
              </a:rPr>
              <a:t>(new </a:t>
            </a:r>
            <a:r>
              <a:rPr lang="en-US" sz="1800" dirty="0" err="1">
                <a:solidFill>
                  <a:schemeClr val="tx2"/>
                </a:solidFill>
                <a:latin typeface="Consolas" panose="020B0609020204030204" pitchFamily="49" charset="0"/>
                <a:cs typeface="Consolas" panose="020B0609020204030204" pitchFamily="49" charset="0"/>
              </a:rPr>
              <a:t>Singularizer</a:t>
            </a:r>
            <a:r>
              <a:rPr lang="en-US" sz="1800" dirty="0">
                <a:solidFill>
                  <a:schemeClr val="tx2"/>
                </a:solidFill>
                <a:latin typeface="Consolas" panose="020B0609020204030204" pitchFamily="49" charset="0"/>
                <a:cs typeface="Consolas" panose="020B0609020204030204" pitchFamily="49" charset="0"/>
              </a:rPr>
              <a:t>());</a:t>
            </a:r>
            <a:r>
              <a:rPr lang="en-US" sz="1800" dirty="0" smtClean="0">
                <a:solidFill>
                  <a:schemeClr val="tx2"/>
                </a:solidFill>
                <a:latin typeface="Consolas" panose="020B0609020204030204" pitchFamily="49" charset="0"/>
                <a:cs typeface="Consolas" panose="020B0609020204030204" pitchFamily="49" charset="0"/>
              </a:rPr>
              <a:t/>
            </a:r>
            <a:br>
              <a:rPr lang="en-US" sz="1800" dirty="0" smtClean="0">
                <a:solidFill>
                  <a:schemeClr val="tx2"/>
                </a:solidFill>
                <a:latin typeface="Consolas" panose="020B0609020204030204" pitchFamily="49" charset="0"/>
                <a:cs typeface="Consolas" panose="020B0609020204030204" pitchFamily="49" charset="0"/>
              </a:rPr>
            </a:br>
            <a:r>
              <a:rPr lang="en-US" sz="1800" dirty="0" smtClean="0">
                <a:solidFill>
                  <a:schemeClr val="tx2"/>
                </a:solidFill>
                <a:latin typeface="Consolas" panose="020B0609020204030204" pitchFamily="49" charset="0"/>
                <a:cs typeface="Consolas" panose="020B0609020204030204" pitchFamily="49" charset="0"/>
              </a:rPr>
              <a:t>}</a:t>
            </a:r>
            <a:br>
              <a:rPr lang="en-US" sz="1800" dirty="0" smtClean="0">
                <a:solidFill>
                  <a:schemeClr val="tx2"/>
                </a:solidFill>
                <a:latin typeface="Consolas" panose="020B0609020204030204" pitchFamily="49" charset="0"/>
                <a:cs typeface="Consolas" panose="020B0609020204030204" pitchFamily="49" charset="0"/>
              </a:rPr>
            </a:b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r>
              <a:rPr lang="en-US" sz="1800" dirty="0" smtClean="0">
                <a:solidFill>
                  <a:schemeClr val="bg1">
                    <a:lumMod val="65000"/>
                  </a:schemeClr>
                </a:solidFill>
                <a:latin typeface="Consolas" panose="020B0609020204030204" pitchFamily="49" charset="0"/>
                <a:cs typeface="Consolas" panose="020B0609020204030204" pitchFamily="49" charset="0"/>
              </a:rPr>
              <a:t>// Can’t initialize without a </a:t>
            </a:r>
            <a:r>
              <a:rPr lang="en-US" sz="1800" dirty="0" err="1" smtClean="0">
                <a:solidFill>
                  <a:schemeClr val="bg1">
                    <a:lumMod val="65000"/>
                  </a:schemeClr>
                </a:solidFill>
                <a:latin typeface="Consolas" panose="020B0609020204030204" pitchFamily="49" charset="0"/>
                <a:cs typeface="Consolas" panose="020B0609020204030204" pitchFamily="49" charset="0"/>
              </a:rPr>
              <a:t>Singularizer</a:t>
            </a:r>
            <a:r>
              <a:rPr lang="en-US" sz="1800" dirty="0" smtClean="0">
                <a:solidFill>
                  <a:schemeClr val="bg1">
                    <a:lumMod val="65000"/>
                  </a:schemeClr>
                </a:solidFill>
                <a:latin typeface="Consolas" panose="020B0609020204030204" pitchFamily="49" charset="0"/>
                <a:cs typeface="Consolas" panose="020B0609020204030204" pitchFamily="49" charset="0"/>
              </a:rPr>
              <a:t> </a:t>
            </a:r>
          </a:p>
          <a:p>
            <a:pPr marL="0" indent="0">
              <a:buNone/>
            </a:pPr>
            <a:r>
              <a:rPr lang="en-US" sz="1800" dirty="0" smtClean="0">
                <a:solidFill>
                  <a:schemeClr val="bg1">
                    <a:lumMod val="65000"/>
                  </a:schemeClr>
                </a:solidFill>
                <a:latin typeface="Consolas" panose="020B0609020204030204" pitchFamily="49" charset="0"/>
                <a:cs typeface="Consolas" panose="020B0609020204030204" pitchFamily="49" charset="0"/>
              </a:rPr>
              <a:t>// Do my ONE task only</a:t>
            </a:r>
            <a:br>
              <a:rPr lang="en-US" sz="1800" dirty="0" smtClean="0">
                <a:solidFill>
                  <a:schemeClr val="bg1">
                    <a:lumMod val="65000"/>
                  </a:schemeClr>
                </a:solidFill>
                <a:latin typeface="Consolas" panose="020B0609020204030204" pitchFamily="49" charset="0"/>
                <a:cs typeface="Consolas" panose="020B0609020204030204" pitchFamily="49" charset="0"/>
              </a:rPr>
            </a:br>
            <a:r>
              <a:rPr lang="en-US" sz="1800" dirty="0" smtClean="0">
                <a:solidFill>
                  <a:schemeClr val="tx2"/>
                </a:solidFill>
                <a:latin typeface="Consolas" panose="020B0609020204030204" pitchFamily="49" charset="0"/>
                <a:cs typeface="Consolas" panose="020B0609020204030204" pitchFamily="49" charset="0"/>
              </a:rPr>
              <a:t>public class </a:t>
            </a:r>
            <a:r>
              <a:rPr lang="en-US" sz="1800" dirty="0" err="1" smtClean="0">
                <a:solidFill>
                  <a:schemeClr val="tx2"/>
                </a:solidFill>
                <a:latin typeface="Consolas" panose="020B0609020204030204" pitchFamily="49" charset="0"/>
                <a:cs typeface="Consolas" panose="020B0609020204030204" pitchFamily="49" charset="0"/>
              </a:rPr>
              <a:t>NonSingleton</a:t>
            </a:r>
            <a:r>
              <a:rPr lang="en-US" sz="1800" dirty="0" smtClean="0">
                <a:solidFill>
                  <a:schemeClr val="tx2"/>
                </a:solidFill>
                <a:latin typeface="Consolas" panose="020B0609020204030204" pitchFamily="49" charset="0"/>
                <a:cs typeface="Consolas" panose="020B0609020204030204" pitchFamily="49" charset="0"/>
              </a:rPr>
              <a:t> {</a:t>
            </a:r>
            <a:br>
              <a:rPr lang="en-US" sz="1800" dirty="0" smtClean="0">
                <a:solidFill>
                  <a:schemeClr val="tx2"/>
                </a:solidFill>
                <a:latin typeface="Consolas" panose="020B0609020204030204" pitchFamily="49" charset="0"/>
                <a:cs typeface="Consolas" panose="020B0609020204030204" pitchFamily="49" charset="0"/>
              </a:rPr>
            </a:b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public </a:t>
            </a:r>
            <a:r>
              <a:rPr lang="en-US" sz="1800" dirty="0" err="1" smtClean="0">
                <a:solidFill>
                  <a:schemeClr val="tx2"/>
                </a:solidFill>
                <a:latin typeface="Consolas" panose="020B0609020204030204" pitchFamily="49" charset="0"/>
                <a:cs typeface="Consolas" panose="020B0609020204030204" pitchFamily="49" charset="0"/>
              </a:rPr>
              <a:t>NonSingleton</a:t>
            </a:r>
            <a:r>
              <a:rPr lang="en-US" sz="1800" dirty="0" smtClean="0">
                <a:solidFill>
                  <a:schemeClr val="tx2"/>
                </a:solidFill>
                <a:latin typeface="Consolas" panose="020B0609020204030204" pitchFamily="49" charset="0"/>
                <a:cs typeface="Consolas" panose="020B0609020204030204" pitchFamily="49" charset="0"/>
              </a:rPr>
              <a:t>(</a:t>
            </a:r>
            <a:r>
              <a:rPr lang="en-US" sz="1800" dirty="0" err="1" smtClean="0">
                <a:solidFill>
                  <a:srgbClr val="FF0000"/>
                </a:solidFill>
                <a:latin typeface="Consolas" panose="020B0609020204030204" pitchFamily="49" charset="0"/>
                <a:cs typeface="Consolas" panose="020B0609020204030204" pitchFamily="49" charset="0"/>
              </a:rPr>
              <a:t>Singularizer</a:t>
            </a:r>
            <a:r>
              <a:rPr lang="en-US" sz="1800" dirty="0" smtClean="0">
                <a:solidFill>
                  <a:srgbClr val="FF0000"/>
                </a:solidFill>
                <a:latin typeface="Consolas" panose="020B0609020204030204" pitchFamily="49" charset="0"/>
                <a:cs typeface="Consolas" panose="020B0609020204030204" pitchFamily="49" charset="0"/>
              </a:rPr>
              <a:t> s</a:t>
            </a:r>
            <a:r>
              <a:rPr lang="en-US" sz="1800" dirty="0" smtClean="0">
                <a:solidFill>
                  <a:schemeClr val="tx2"/>
                </a:solidFill>
                <a:latin typeface="Consolas" panose="020B0609020204030204" pitchFamily="49" charset="0"/>
                <a:cs typeface="Consolas" panose="020B0609020204030204" pitchFamily="49" charset="0"/>
              </a:rPr>
              <a:t>) { assert(s != null); }</a:t>
            </a:r>
            <a:br>
              <a:rPr lang="en-US" sz="1800" dirty="0" smtClean="0">
                <a:solidFill>
                  <a:schemeClr val="tx2"/>
                </a:solidFill>
                <a:latin typeface="Consolas" panose="020B0609020204030204" pitchFamily="49" charset="0"/>
                <a:cs typeface="Consolas" panose="020B0609020204030204" pitchFamily="49" charset="0"/>
              </a:rPr>
            </a:br>
            <a:r>
              <a:rPr lang="en-US" sz="1800" dirty="0" smtClean="0">
                <a:solidFill>
                  <a:schemeClr val="tx2"/>
                </a:solidFill>
                <a:latin typeface="Consolas" panose="020B0609020204030204" pitchFamily="49" charset="0"/>
                <a:cs typeface="Consolas" panose="020B0609020204030204" pitchFamily="49" charset="0"/>
              </a:rPr>
              <a:t>}</a:t>
            </a:r>
            <a:endParaRPr lang="en-US" sz="18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2301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Global State Problem</a:t>
            </a:r>
            <a:endParaRPr lang="en-US" dirty="0"/>
          </a:p>
        </p:txBody>
      </p:sp>
    </p:spTree>
    <p:extLst>
      <p:ext uri="{BB962C8B-B14F-4D97-AF65-F5344CB8AC3E}">
        <p14:creationId xmlns:p14="http://schemas.microsoft.com/office/powerpoint/2010/main" val="1232264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Global State?</a:t>
            </a:r>
            <a:endParaRPr lang="en-US" sz="4000" dirty="0"/>
          </a:p>
        </p:txBody>
      </p:sp>
      <p:sp>
        <p:nvSpPr>
          <p:cNvPr id="3" name="Content Placeholder 2"/>
          <p:cNvSpPr>
            <a:spLocks noGrp="1"/>
          </p:cNvSpPr>
          <p:nvPr>
            <p:ph idx="1"/>
          </p:nvPr>
        </p:nvSpPr>
        <p:spPr/>
        <p:txBody>
          <a:bodyPr>
            <a:normAutofit fontScale="62500" lnSpcReduction="20000"/>
          </a:bodyPr>
          <a:lstStyle/>
          <a:p>
            <a:r>
              <a:rPr lang="en-US" dirty="0" smtClean="0"/>
              <a:t>Global variables which provide global access</a:t>
            </a:r>
          </a:p>
          <a:p>
            <a:endParaRPr lang="en-US" dirty="0"/>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a:solidFill>
                  <a:schemeClr val="tx2"/>
                </a:solidFill>
                <a:latin typeface="Consolas" panose="020B0609020204030204" pitchFamily="49" charset="0"/>
                <a:cs typeface="Consolas" panose="020B0609020204030204" pitchFamily="49" charset="0"/>
              </a:rPr>
              <a:t>static </a:t>
            </a:r>
            <a:r>
              <a:rPr lang="en-US" dirty="0" err="1">
                <a:solidFill>
                  <a:schemeClr val="tx2"/>
                </a:solidFill>
                <a:latin typeface="Consolas" panose="020B0609020204030204" pitchFamily="49" charset="0"/>
                <a:cs typeface="Consolas" panose="020B0609020204030204" pitchFamily="49" charset="0"/>
              </a:rPr>
              <a:t>int</a:t>
            </a:r>
            <a:r>
              <a:rPr lang="en-US" dirty="0">
                <a:solidFill>
                  <a:schemeClr val="tx2"/>
                </a:solidFill>
                <a:latin typeface="Consolas" panose="020B0609020204030204" pitchFamily="49" charset="0"/>
                <a:cs typeface="Consolas" panose="020B0609020204030204" pitchFamily="49" charset="0"/>
              </a:rPr>
              <a:t> shared = 3;  </a:t>
            </a: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a:solidFill>
                  <a:schemeClr val="tx2"/>
                </a:solidFill>
                <a:latin typeface="Consolas" panose="020B0609020204030204" pitchFamily="49" charset="0"/>
                <a:cs typeface="Consolas" panose="020B0609020204030204" pitchFamily="49" charset="0"/>
              </a:rPr>
              <a:t>extern </a:t>
            </a:r>
            <a:r>
              <a:rPr lang="en-US" dirty="0" err="1">
                <a:solidFill>
                  <a:schemeClr val="tx2"/>
                </a:solidFill>
                <a:latin typeface="Consolas" panose="020B0609020204030204" pitchFamily="49" charset="0"/>
                <a:cs typeface="Consolas" panose="020B0609020204030204" pitchFamily="49" charset="0"/>
              </a:rPr>
              <a:t>int</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overShared</a:t>
            </a:r>
            <a:r>
              <a:rPr lang="en-US" dirty="0">
                <a:solidFill>
                  <a:schemeClr val="tx2"/>
                </a:solidFill>
                <a:latin typeface="Consolas" panose="020B0609020204030204" pitchFamily="49" charset="0"/>
                <a:cs typeface="Consolas" panose="020B0609020204030204" pitchFamily="49" charset="0"/>
              </a:rPr>
              <a:t> = 1; </a:t>
            </a: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err="1">
                <a:solidFill>
                  <a:schemeClr val="tx2"/>
                </a:solidFill>
                <a:latin typeface="Consolas" panose="020B0609020204030204" pitchFamily="49" charset="0"/>
                <a:cs typeface="Consolas" panose="020B0609020204030204" pitchFamily="49" charset="0"/>
              </a:rPr>
              <a:t>int</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overSharedToo</a:t>
            </a:r>
            <a:r>
              <a:rPr lang="en-US" dirty="0">
                <a:solidFill>
                  <a:schemeClr val="tx2"/>
                </a:solidFill>
                <a:latin typeface="Consolas" panose="020B0609020204030204" pitchFamily="49" charset="0"/>
                <a:cs typeface="Consolas" panose="020B0609020204030204" pitchFamily="49" charset="0"/>
              </a:rPr>
              <a:t> = 2;  </a:t>
            </a: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a:solidFill>
                  <a:schemeClr val="tx2"/>
                </a:solidFill>
                <a:latin typeface="Consolas" panose="020B0609020204030204" pitchFamily="49" charset="0"/>
                <a:cs typeface="Consolas" panose="020B0609020204030204" pitchFamily="49" charset="0"/>
              </a:rPr>
              <a:t> </a:t>
            </a:r>
            <a:r>
              <a:rPr lang="en-US" dirty="0" smtClean="0">
                <a:solidFill>
                  <a:schemeClr val="tx2"/>
                </a:solidFill>
                <a:latin typeface="Consolas" panose="020B0609020204030204" pitchFamily="49" charset="0"/>
                <a:cs typeface="Consolas" panose="020B0609020204030204" pitchFamily="49" charset="0"/>
              </a:rPr>
              <a:t/>
            </a:r>
            <a:br>
              <a:rPr lang="en-US" dirty="0" smtClean="0">
                <a:solidFill>
                  <a:schemeClr val="tx2"/>
                </a:solidFill>
                <a:latin typeface="Consolas" panose="020B0609020204030204" pitchFamily="49" charset="0"/>
                <a:cs typeface="Consolas" panose="020B0609020204030204" pitchFamily="49" charset="0"/>
              </a:rPr>
            </a:br>
            <a:r>
              <a:rPr lang="en-US" dirty="0">
                <a:solidFill>
                  <a:schemeClr val="tx2"/>
                </a:solidFill>
                <a:latin typeface="Consolas" panose="020B0609020204030204" pitchFamily="49" charset="0"/>
                <a:cs typeface="Consolas" panose="020B0609020204030204" pitchFamily="49" charset="0"/>
              </a:rPr>
              <a:t>void </a:t>
            </a:r>
            <a:r>
              <a:rPr lang="en-US" dirty="0" err="1">
                <a:solidFill>
                  <a:schemeClr val="tx2"/>
                </a:solidFill>
                <a:latin typeface="Consolas" panose="020B0609020204030204" pitchFamily="49" charset="0"/>
                <a:cs typeface="Consolas" panose="020B0609020204030204" pitchFamily="49" charset="0"/>
              </a:rPr>
              <a:t>test_global_property</a:t>
            </a:r>
            <a:r>
              <a:rPr lang="en-US" dirty="0">
                <a:solidFill>
                  <a:schemeClr val="tx2"/>
                </a:solidFill>
                <a:latin typeface="Consolas" panose="020B0609020204030204" pitchFamily="49" charset="0"/>
                <a:cs typeface="Consolas" panose="020B0609020204030204" pitchFamily="49" charset="0"/>
              </a:rPr>
              <a:t>(void) </a:t>
            </a:r>
            <a:r>
              <a:rPr lang="en-US" dirty="0" smtClean="0">
                <a:solidFill>
                  <a:schemeClr val="tx2"/>
                </a:solidFill>
                <a:latin typeface="Consolas" panose="020B0609020204030204" pitchFamily="49" charset="0"/>
                <a:cs typeface="Consolas" panose="020B0609020204030204" pitchFamily="49" charset="0"/>
              </a:rPr>
              <a:t>{</a:t>
            </a:r>
          </a:p>
          <a:p>
            <a:pPr marL="400050" lvl="1" indent="0">
              <a:buNone/>
            </a:pPr>
            <a:r>
              <a:rPr lang="en-US" sz="3200" dirty="0">
                <a:solidFill>
                  <a:schemeClr val="tx2"/>
                </a:solidFill>
                <a:latin typeface="Consolas" panose="020B0609020204030204" pitchFamily="49" charset="0"/>
                <a:cs typeface="Consolas" panose="020B0609020204030204" pitchFamily="49" charset="0"/>
              </a:rPr>
              <a:t> </a:t>
            </a:r>
            <a:r>
              <a:rPr lang="en-US" sz="3200" dirty="0" smtClean="0">
                <a:solidFill>
                  <a:schemeClr val="tx2"/>
                </a:solidFill>
                <a:latin typeface="Consolas" panose="020B0609020204030204" pitchFamily="49" charset="0"/>
                <a:cs typeface="Consolas" panose="020B0609020204030204" pitchFamily="49" charset="0"/>
              </a:rPr>
              <a:t>  </a:t>
            </a:r>
            <a:r>
              <a:rPr lang="en-US" sz="3200" dirty="0" err="1" smtClean="0">
                <a:solidFill>
                  <a:schemeClr val="tx2"/>
                </a:solidFill>
                <a:latin typeface="Consolas" panose="020B0609020204030204" pitchFamily="49" charset="0"/>
                <a:cs typeface="Consolas" panose="020B0609020204030204" pitchFamily="49" charset="0"/>
              </a:rPr>
              <a:t>int</a:t>
            </a:r>
            <a:r>
              <a:rPr lang="en-US" sz="3200" dirty="0" smtClean="0">
                <a:solidFill>
                  <a:schemeClr val="tx2"/>
                </a:solidFill>
                <a:latin typeface="Consolas" panose="020B0609020204030204" pitchFamily="49" charset="0"/>
                <a:cs typeface="Consolas" panose="020B0609020204030204" pitchFamily="49" charset="0"/>
              </a:rPr>
              <a:t> </a:t>
            </a:r>
            <a:r>
              <a:rPr lang="en-US" sz="3200" dirty="0" err="1" smtClean="0">
                <a:solidFill>
                  <a:schemeClr val="tx2"/>
                </a:solidFill>
                <a:latin typeface="Consolas" panose="020B0609020204030204" pitchFamily="49" charset="0"/>
                <a:cs typeface="Consolas" panose="020B0609020204030204" pitchFamily="49" charset="0"/>
              </a:rPr>
              <a:t>nonGlobal</a:t>
            </a:r>
            <a:r>
              <a:rPr lang="en-US" sz="3200" dirty="0" smtClean="0">
                <a:solidFill>
                  <a:schemeClr val="tx2"/>
                </a:solidFill>
                <a:latin typeface="Consolas" panose="020B0609020204030204" pitchFamily="49" charset="0"/>
                <a:cs typeface="Consolas" panose="020B0609020204030204" pitchFamily="49" charset="0"/>
              </a:rPr>
              <a:t> = 99;</a:t>
            </a:r>
            <a:br>
              <a:rPr lang="en-US" sz="3200" dirty="0" smtClean="0">
                <a:solidFill>
                  <a:schemeClr val="tx2"/>
                </a:solidFill>
                <a:latin typeface="Consolas" panose="020B0609020204030204" pitchFamily="49" charset="0"/>
                <a:cs typeface="Consolas" panose="020B0609020204030204" pitchFamily="49" charset="0"/>
              </a:rPr>
            </a:br>
            <a:r>
              <a:rPr lang="en-US" sz="3200" dirty="0" smtClean="0">
                <a:solidFill>
                  <a:schemeClr val="tx2"/>
                </a:solidFill>
                <a:latin typeface="Consolas" panose="020B0609020204030204" pitchFamily="49" charset="0"/>
                <a:cs typeface="Consolas" panose="020B0609020204030204" pitchFamily="49" charset="0"/>
              </a:rPr>
              <a:t>   shared = 0;           </a:t>
            </a:r>
            <a:br>
              <a:rPr lang="en-US" sz="3200" dirty="0" smtClean="0">
                <a:solidFill>
                  <a:schemeClr val="tx2"/>
                </a:solidFill>
                <a:latin typeface="Consolas" panose="020B0609020204030204" pitchFamily="49" charset="0"/>
                <a:cs typeface="Consolas" panose="020B0609020204030204" pitchFamily="49" charset="0"/>
              </a:rPr>
            </a:br>
            <a:r>
              <a:rPr lang="en-US" sz="3200" dirty="0" smtClean="0">
                <a:solidFill>
                  <a:schemeClr val="tx2"/>
                </a:solidFill>
                <a:latin typeface="Consolas" panose="020B0609020204030204" pitchFamily="49" charset="0"/>
                <a:cs typeface="Consolas" panose="020B0609020204030204" pitchFamily="49" charset="0"/>
              </a:rPr>
              <a:t>   </a:t>
            </a:r>
            <a:r>
              <a:rPr lang="en-US" sz="3200" dirty="0" err="1" smtClean="0">
                <a:solidFill>
                  <a:schemeClr val="tx2"/>
                </a:solidFill>
                <a:latin typeface="Consolas" panose="020B0609020204030204" pitchFamily="49" charset="0"/>
                <a:cs typeface="Consolas" panose="020B0609020204030204" pitchFamily="49" charset="0"/>
              </a:rPr>
              <a:t>overShared</a:t>
            </a:r>
            <a:r>
              <a:rPr lang="en-US" sz="3200" dirty="0" smtClean="0">
                <a:solidFill>
                  <a:schemeClr val="tx2"/>
                </a:solidFill>
                <a:latin typeface="Consolas" panose="020B0609020204030204" pitchFamily="49" charset="0"/>
                <a:cs typeface="Consolas" panose="020B0609020204030204" pitchFamily="49" charset="0"/>
              </a:rPr>
              <a:t> = 0;</a:t>
            </a:r>
            <a:br>
              <a:rPr lang="en-US" sz="3200" dirty="0" smtClean="0">
                <a:solidFill>
                  <a:schemeClr val="tx2"/>
                </a:solidFill>
                <a:latin typeface="Consolas" panose="020B0609020204030204" pitchFamily="49" charset="0"/>
                <a:cs typeface="Consolas" panose="020B0609020204030204" pitchFamily="49" charset="0"/>
              </a:rPr>
            </a:br>
            <a:r>
              <a:rPr lang="en-US" sz="3200" dirty="0" smtClean="0">
                <a:solidFill>
                  <a:schemeClr val="tx2"/>
                </a:solidFill>
                <a:latin typeface="Consolas" panose="020B0609020204030204" pitchFamily="49" charset="0"/>
                <a:cs typeface="Consolas" panose="020B0609020204030204" pitchFamily="49" charset="0"/>
              </a:rPr>
              <a:t>   </a:t>
            </a:r>
            <a:r>
              <a:rPr lang="en-US" sz="3200" dirty="0" err="1" smtClean="0">
                <a:solidFill>
                  <a:schemeClr val="tx2"/>
                </a:solidFill>
                <a:latin typeface="Consolas" panose="020B0609020204030204" pitchFamily="49" charset="0"/>
                <a:cs typeface="Consolas" panose="020B0609020204030204" pitchFamily="49" charset="0"/>
              </a:rPr>
              <a:t>overSharedToo</a:t>
            </a:r>
            <a:r>
              <a:rPr lang="en-US" sz="3200" dirty="0" smtClean="0">
                <a:solidFill>
                  <a:schemeClr val="tx2"/>
                </a:solidFill>
                <a:latin typeface="Consolas" panose="020B0609020204030204" pitchFamily="49" charset="0"/>
                <a:cs typeface="Consolas" panose="020B0609020204030204" pitchFamily="49" charset="0"/>
              </a:rPr>
              <a:t> = 0;</a:t>
            </a:r>
            <a:br>
              <a:rPr lang="en-US" sz="3200" dirty="0" smtClean="0">
                <a:solidFill>
                  <a:schemeClr val="tx2"/>
                </a:solidFill>
                <a:latin typeface="Consolas" panose="020B0609020204030204" pitchFamily="49" charset="0"/>
                <a:cs typeface="Consolas" panose="020B0609020204030204" pitchFamily="49" charset="0"/>
              </a:rPr>
            </a:br>
            <a:r>
              <a:rPr lang="en-US" sz="3200" dirty="0" smtClean="0">
                <a:solidFill>
                  <a:schemeClr val="tx2"/>
                </a:solidFill>
                <a:latin typeface="Consolas" panose="020B0609020204030204" pitchFamily="49" charset="0"/>
                <a:cs typeface="Consolas" panose="020B0609020204030204" pitchFamily="49" charset="0"/>
              </a:rPr>
              <a:t>}</a:t>
            </a:r>
          </a:p>
          <a:p>
            <a:endParaRPr lang="en-US" dirty="0" smtClean="0"/>
          </a:p>
          <a:p>
            <a:r>
              <a:rPr lang="en-US" dirty="0" smtClean="0"/>
              <a:t>Java [doesn’t] have global variables????</a:t>
            </a:r>
          </a:p>
          <a:p>
            <a:endParaRPr lang="en-US" dirty="0"/>
          </a:p>
        </p:txBody>
      </p:sp>
    </p:spTree>
    <p:extLst>
      <p:ext uri="{BB962C8B-B14F-4D97-AF65-F5344CB8AC3E}">
        <p14:creationId xmlns:p14="http://schemas.microsoft.com/office/powerpoint/2010/main" val="3895057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Singletons are Global</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a:t>
            </a:r>
            <a:r>
              <a:rPr lang="en-US" dirty="0" err="1" smtClean="0"/>
              <a:t>GoF</a:t>
            </a:r>
            <a:r>
              <a:rPr lang="en-US" dirty="0" smtClean="0"/>
              <a:t>, Singleton has 2 properties</a:t>
            </a:r>
          </a:p>
          <a:p>
            <a:pPr marL="914400" lvl="1" indent="-514350">
              <a:buFont typeface="+mj-lt"/>
              <a:buAutoNum type="arabicPeriod"/>
            </a:pPr>
            <a:r>
              <a:rPr lang="en-US" dirty="0" smtClean="0"/>
              <a:t>Single instance per JVM</a:t>
            </a:r>
          </a:p>
          <a:p>
            <a:pPr marL="914400" lvl="1" indent="-514350">
              <a:buFont typeface="+mj-lt"/>
              <a:buAutoNum type="arabicPeriod"/>
            </a:pPr>
            <a:r>
              <a:rPr lang="en-US" b="1" dirty="0" smtClean="0"/>
              <a:t>Provide global access to the single instance</a:t>
            </a:r>
          </a:p>
          <a:p>
            <a:pPr marL="914400" lvl="1" indent="-514350">
              <a:buFont typeface="+mj-lt"/>
              <a:buAutoNum type="arabicPeriod"/>
            </a:pPr>
            <a:endParaRPr lang="en-US" b="1" dirty="0"/>
          </a:p>
          <a:p>
            <a:pPr marL="400050" lvl="1" indent="0">
              <a:buNone/>
            </a:pPr>
            <a:r>
              <a:rPr lang="en-US" sz="2600" dirty="0" smtClean="0">
                <a:solidFill>
                  <a:srgbClr val="FF0000"/>
                </a:solidFill>
                <a:latin typeface="Consolas" panose="020B0609020204030204" pitchFamily="49" charset="0"/>
                <a:cs typeface="Consolas" panose="020B0609020204030204" pitchFamily="49" charset="0"/>
              </a:rPr>
              <a:t>// From anywhere of your code</a:t>
            </a:r>
          </a:p>
          <a:p>
            <a:pPr marL="400050" lvl="1" indent="0">
              <a:buNone/>
            </a:pPr>
            <a:r>
              <a:rPr lang="en-US" sz="2600" dirty="0" err="1" smtClean="0">
                <a:solidFill>
                  <a:srgbClr val="FF0000"/>
                </a:solidFill>
                <a:latin typeface="Consolas" panose="020B0609020204030204" pitchFamily="49" charset="0"/>
                <a:cs typeface="Consolas" panose="020B0609020204030204" pitchFamily="49" charset="0"/>
              </a:rPr>
              <a:t>Singleton.getInstance</a:t>
            </a:r>
            <a:r>
              <a:rPr lang="en-US" sz="2600" dirty="0" smtClean="0">
                <a:solidFill>
                  <a:srgbClr val="FF0000"/>
                </a:solidFill>
                <a:latin typeface="Consolas" panose="020B0609020204030204" pitchFamily="49" charset="0"/>
                <a:cs typeface="Consolas" panose="020B0609020204030204" pitchFamily="49" charset="0"/>
              </a:rPr>
              <a:t>().</a:t>
            </a:r>
            <a:r>
              <a:rPr lang="en-US" sz="2600" dirty="0" err="1" smtClean="0">
                <a:solidFill>
                  <a:srgbClr val="FF0000"/>
                </a:solidFill>
                <a:latin typeface="Consolas" panose="020B0609020204030204" pitchFamily="49" charset="0"/>
                <a:cs typeface="Consolas" panose="020B0609020204030204" pitchFamily="49" charset="0"/>
              </a:rPr>
              <a:t>doSomething</a:t>
            </a:r>
            <a:r>
              <a:rPr lang="en-US" sz="2600" dirty="0" smtClean="0">
                <a:solidFill>
                  <a:srgbClr val="FF0000"/>
                </a:solidFill>
                <a:latin typeface="Consolas" panose="020B0609020204030204" pitchFamily="49" charset="0"/>
                <a:cs typeface="Consolas" panose="020B0609020204030204" pitchFamily="49" charset="0"/>
              </a:rPr>
              <a:t>();</a:t>
            </a:r>
          </a:p>
          <a:p>
            <a:pPr marL="400050" lvl="1" indent="0">
              <a:buNone/>
            </a:pPr>
            <a:endParaRPr lang="en-US" dirty="0">
              <a:solidFill>
                <a:srgbClr val="FF0000"/>
              </a:solidFill>
            </a:endParaRPr>
          </a:p>
          <a:p>
            <a:pPr marL="400050" lvl="1" indent="0">
              <a:buNone/>
            </a:pPr>
            <a:r>
              <a:rPr lang="en-US" sz="3500" i="1" dirty="0" smtClean="0">
                <a:solidFill>
                  <a:srgbClr val="0070C0"/>
                </a:solidFill>
              </a:rPr>
              <a:t>A Singleton is Global State in Sheep’s Clothing</a:t>
            </a:r>
          </a:p>
          <a:p>
            <a:pPr marL="400050" lvl="1" indent="0">
              <a:buNone/>
            </a:pP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374890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State is Bad</a:t>
            </a:r>
            <a:endParaRPr lang="en-US" dirty="0"/>
          </a:p>
        </p:txBody>
      </p:sp>
      <p:sp>
        <p:nvSpPr>
          <p:cNvPr id="3" name="Content Placeholder 2"/>
          <p:cNvSpPr>
            <a:spLocks noGrp="1"/>
          </p:cNvSpPr>
          <p:nvPr>
            <p:ph idx="1"/>
          </p:nvPr>
        </p:nvSpPr>
        <p:spPr/>
        <p:txBody>
          <a:bodyPr>
            <a:normAutofit/>
          </a:bodyPr>
          <a:lstStyle/>
          <a:p>
            <a:r>
              <a:rPr lang="en-US" dirty="0" smtClean="0"/>
              <a:t>Global State is Bad, and so Singletons</a:t>
            </a:r>
          </a:p>
          <a:p>
            <a:endParaRPr lang="en-US" dirty="0"/>
          </a:p>
          <a:p>
            <a:r>
              <a:rPr lang="en-US" dirty="0"/>
              <a:t>Most software engineers will agree that Global State is undesirable. However, a Singleton creates Global State, yet so many people still use that in new code.</a:t>
            </a:r>
          </a:p>
        </p:txBody>
      </p:sp>
    </p:spTree>
    <p:extLst>
      <p:ext uri="{BB962C8B-B14F-4D97-AF65-F5344CB8AC3E}">
        <p14:creationId xmlns:p14="http://schemas.microsoft.com/office/powerpoint/2010/main" val="970397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Undesirable effects of Singletons/ Global State</a:t>
            </a:r>
            <a:endParaRPr lang="en-US" dirty="0"/>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t>Makes unit testing difficult</a:t>
            </a:r>
          </a:p>
          <a:p>
            <a:pPr marL="514350" indent="-514350">
              <a:buAutoNum type="arabicPeriod"/>
            </a:pPr>
            <a:r>
              <a:rPr lang="en-US" dirty="0" smtClean="0"/>
              <a:t>Makes APIs lie about their dependencies</a:t>
            </a:r>
          </a:p>
          <a:p>
            <a:pPr marL="514350" indent="-514350">
              <a:buAutoNum type="arabicPeriod"/>
            </a:pPr>
            <a:r>
              <a:rPr lang="en-US" dirty="0" smtClean="0"/>
              <a:t>Transitive “Global Load”</a:t>
            </a:r>
          </a:p>
          <a:p>
            <a:pPr marL="514350" indent="-514350">
              <a:buFont typeface="Arial" pitchFamily="34" charset="0"/>
              <a:buAutoNum type="arabicPeriod"/>
            </a:pPr>
            <a:r>
              <a:rPr lang="en-US" dirty="0"/>
              <a:t>Singleton in a </a:t>
            </a:r>
            <a:r>
              <a:rPr lang="en-US" dirty="0" smtClean="0"/>
              <a:t>dependent library</a:t>
            </a:r>
            <a:endParaRPr lang="en-US" dirty="0"/>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563539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75000"/>
                  </a:schemeClr>
                </a:solidFill>
              </a:rPr>
              <a:t>Undesirable effects of Singletons/ Global State</a:t>
            </a:r>
            <a:endParaRPr lang="en-US" dirty="0">
              <a:solidFill>
                <a:schemeClr val="bg1">
                  <a:lumMod val="75000"/>
                </a:schemeClr>
              </a:solidFill>
            </a:endParaRPr>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t>Makes unit testing difficult</a:t>
            </a:r>
          </a:p>
          <a:p>
            <a:pPr marL="514350" indent="-514350">
              <a:buAutoNum type="arabicPeriod"/>
            </a:pPr>
            <a:r>
              <a:rPr lang="en-US" dirty="0" smtClean="0">
                <a:solidFill>
                  <a:schemeClr val="bg1">
                    <a:lumMod val="75000"/>
                  </a:schemeClr>
                </a:solidFill>
              </a:rPr>
              <a:t>Makes APIs lie about their dependencies</a:t>
            </a:r>
          </a:p>
          <a:p>
            <a:pPr marL="514350" indent="-514350">
              <a:buAutoNum type="arabicPeriod"/>
            </a:pPr>
            <a:r>
              <a:rPr lang="en-US" dirty="0" smtClean="0">
                <a:solidFill>
                  <a:schemeClr val="bg1">
                    <a:lumMod val="75000"/>
                  </a:schemeClr>
                </a:solidFill>
              </a:rPr>
              <a:t>Transitive “Global Load”</a:t>
            </a:r>
          </a:p>
          <a:p>
            <a:pPr marL="514350" indent="-514350">
              <a:buAutoNum type="arabicPeriod"/>
            </a:pPr>
            <a:r>
              <a:rPr lang="en-US" dirty="0" smtClean="0">
                <a:solidFill>
                  <a:schemeClr val="bg1">
                    <a:lumMod val="75000"/>
                  </a:schemeClr>
                </a:solidFill>
              </a:rPr>
              <a:t>Singleton in a dependent library</a:t>
            </a:r>
          </a:p>
          <a:p>
            <a:pPr marL="514350" indent="-514350">
              <a:buAutoNum type="arabicPeriod"/>
            </a:pPr>
            <a:endParaRPr lang="en-US" dirty="0"/>
          </a:p>
        </p:txBody>
      </p:sp>
    </p:spTree>
    <p:extLst>
      <p:ext uri="{BB962C8B-B14F-4D97-AF65-F5344CB8AC3E}">
        <p14:creationId xmlns:p14="http://schemas.microsoft.com/office/powerpoint/2010/main" val="2541564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Singleton </a:t>
            </a:r>
            <a:r>
              <a:rPr lang="en-US" dirty="0"/>
              <a:t>m</a:t>
            </a:r>
            <a:r>
              <a:rPr lang="en-US" dirty="0" smtClean="0"/>
              <a:t>akes unit testing difficult</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sz="2800" dirty="0" smtClean="0"/>
              <a:t>When </a:t>
            </a:r>
            <a:r>
              <a:rPr lang="en-US" sz="2800" dirty="0"/>
              <a:t>running test suites, global state mutated in one test can cause a subsequent or parallel test to fail </a:t>
            </a:r>
            <a:r>
              <a:rPr lang="en-US" sz="2800" dirty="0" smtClean="0"/>
              <a:t>unexpectedly</a:t>
            </a:r>
          </a:p>
          <a:p>
            <a:endParaRPr lang="en-US" sz="2800" dirty="0"/>
          </a:p>
          <a:p>
            <a:r>
              <a:rPr lang="en-US" sz="2800" dirty="0"/>
              <a:t>Global state often prevents tests from being able to run in parallel, which forces test suites to run </a:t>
            </a:r>
            <a:r>
              <a:rPr lang="en-US" sz="2800" dirty="0" smtClean="0"/>
              <a:t>slower</a:t>
            </a:r>
          </a:p>
          <a:p>
            <a:endParaRPr lang="en-US" sz="2800" dirty="0"/>
          </a:p>
          <a:p>
            <a:r>
              <a:rPr lang="en-US" sz="2800" dirty="0"/>
              <a:t>If you add a new test (which doesn’t clean up global state) and it runs in the middle of the suite, another test may fail that runs after it</a:t>
            </a:r>
          </a:p>
          <a:p>
            <a:endParaRPr lang="en-US" dirty="0"/>
          </a:p>
        </p:txBody>
      </p:sp>
    </p:spTree>
    <p:extLst>
      <p:ext uri="{BB962C8B-B14F-4D97-AF65-F5344CB8AC3E}">
        <p14:creationId xmlns:p14="http://schemas.microsoft.com/office/powerpoint/2010/main" val="2124403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Different implementations of Singleton</a:t>
            </a:r>
          </a:p>
          <a:p>
            <a:r>
              <a:rPr lang="en-US" dirty="0" smtClean="0"/>
              <a:t>Problems with Singleton </a:t>
            </a:r>
            <a:r>
              <a:rPr lang="en-US" smtClean="0"/>
              <a:t>and solutions</a:t>
            </a:r>
            <a:endParaRPr lang="en-US" dirty="0" smtClean="0"/>
          </a:p>
          <a:p>
            <a:pPr marL="914400" lvl="1" indent="-514350">
              <a:buFont typeface="+mj-lt"/>
              <a:buAutoNum type="arabicPeriod"/>
            </a:pPr>
            <a:r>
              <a:rPr lang="en-US" dirty="0" err="1" smtClean="0"/>
              <a:t>Reflexion</a:t>
            </a:r>
            <a:r>
              <a:rPr lang="en-US" dirty="0" smtClean="0"/>
              <a:t> attacks</a:t>
            </a:r>
          </a:p>
          <a:p>
            <a:pPr marL="914400" lvl="1" indent="-514350">
              <a:buFont typeface="+mj-lt"/>
              <a:buAutoNum type="arabicPeriod"/>
            </a:pPr>
            <a:r>
              <a:rPr lang="en-US" dirty="0" smtClean="0"/>
              <a:t>Breaks SRP</a:t>
            </a:r>
          </a:p>
          <a:p>
            <a:pPr marL="914400" lvl="1" indent="-514350">
              <a:buFont typeface="+mj-lt"/>
              <a:buAutoNum type="arabicPeriod"/>
            </a:pPr>
            <a:r>
              <a:rPr lang="en-US" dirty="0" smtClean="0"/>
              <a:t>Global State Problem</a:t>
            </a:r>
          </a:p>
        </p:txBody>
      </p:sp>
    </p:spTree>
    <p:extLst>
      <p:ext uri="{BB962C8B-B14F-4D97-AF65-F5344CB8AC3E}">
        <p14:creationId xmlns:p14="http://schemas.microsoft.com/office/powerpoint/2010/main" val="3559187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unit test cases</a:t>
            </a:r>
            <a:endParaRPr lang="en-US" dirty="0"/>
          </a:p>
        </p:txBody>
      </p:sp>
      <p:sp>
        <p:nvSpPr>
          <p:cNvPr id="3" name="Content Placeholder 2"/>
          <p:cNvSpPr>
            <a:spLocks noGrp="1"/>
          </p:cNvSpPr>
          <p:nvPr>
            <p:ph idx="1"/>
          </p:nvPr>
        </p:nvSpPr>
        <p:spPr/>
        <p:txBody>
          <a:bodyPr>
            <a:noAutofit/>
          </a:bodyPr>
          <a:lstStyle/>
          <a:p>
            <a:r>
              <a:rPr lang="en-US" sz="2400" dirty="0"/>
              <a:t>No external state enters the test (there is no external object passed into the tests constructor or test method</a:t>
            </a:r>
            <a:r>
              <a:rPr lang="en-US" sz="2400" dirty="0" smtClean="0"/>
              <a:t>).</a:t>
            </a:r>
          </a:p>
          <a:p>
            <a:pPr marL="0" indent="0">
              <a:buNone/>
            </a:pPr>
            <a:endParaRPr lang="en-US" sz="2400" dirty="0"/>
          </a:p>
          <a:p>
            <a:r>
              <a:rPr lang="en-US" sz="2400" dirty="0"/>
              <a:t>N</a:t>
            </a:r>
            <a:r>
              <a:rPr lang="en-US" sz="2400" dirty="0" smtClean="0"/>
              <a:t>o </a:t>
            </a:r>
            <a:r>
              <a:rPr lang="en-US" sz="2400" dirty="0"/>
              <a:t>state leaves the tests (the test methods are void, returning nothing</a:t>
            </a:r>
            <a:r>
              <a:rPr lang="en-US" sz="2400" dirty="0" smtClean="0"/>
              <a:t>).</a:t>
            </a:r>
          </a:p>
          <a:p>
            <a:pPr marL="0" indent="0">
              <a:buNone/>
            </a:pPr>
            <a:endParaRPr lang="en-US" sz="2400" dirty="0"/>
          </a:p>
          <a:p>
            <a:r>
              <a:rPr lang="en-US" sz="2400" dirty="0"/>
              <a:t>When an ideal test completes, all state related to that test disappears. This makes tests isolated and all of the objects it created are subject to garbage </a:t>
            </a:r>
            <a:r>
              <a:rPr lang="en-US" sz="2400" dirty="0" smtClean="0"/>
              <a:t>collection</a:t>
            </a:r>
          </a:p>
          <a:p>
            <a:pPr marL="0" indent="0">
              <a:buNone/>
            </a:pPr>
            <a:endParaRPr lang="en-US" sz="2400" dirty="0"/>
          </a:p>
          <a:p>
            <a:r>
              <a:rPr lang="en-US" sz="2400" dirty="0" smtClean="0"/>
              <a:t>Possibility to </a:t>
            </a:r>
            <a:r>
              <a:rPr lang="en-US" sz="2400" dirty="0"/>
              <a:t>run tests in parallel or in any order</a:t>
            </a:r>
          </a:p>
          <a:p>
            <a:endParaRPr lang="en-US" sz="2400" dirty="0"/>
          </a:p>
        </p:txBody>
      </p:sp>
    </p:spTree>
    <p:extLst>
      <p:ext uri="{BB962C8B-B14F-4D97-AF65-F5344CB8AC3E}">
        <p14:creationId xmlns:p14="http://schemas.microsoft.com/office/powerpoint/2010/main" val="3393314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Blur radius="6"/>
                    </a14:imgEffect>
                    <a14:imgEffect>
                      <a14:brightnessContrast bright="8000" contrast="30000"/>
                    </a14:imgEffect>
                  </a14:imgLayer>
                </a14:imgProps>
              </a:ext>
              <a:ext uri="{28A0092B-C50C-407E-A947-70E740481C1C}">
                <a14:useLocalDpi xmlns:a14="http://schemas.microsoft.com/office/drawing/2010/main" val="0"/>
              </a:ext>
            </a:extLst>
          </a:blip>
          <a:srcRect/>
          <a:stretch>
            <a:fillRect/>
          </a:stretch>
        </p:blipFill>
        <p:spPr bwMode="auto">
          <a:xfrm>
            <a:off x="-1" y="-100543"/>
            <a:ext cx="9200589" cy="695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lstStyle/>
          <a:p>
            <a:r>
              <a:rPr lang="en-US" b="1" dirty="0">
                <a:solidFill>
                  <a:srgbClr val="FF0000"/>
                </a:solidFill>
                <a:effectLst>
                  <a:glow rad="63500">
                    <a:schemeClr val="accent3">
                      <a:satMod val="175000"/>
                      <a:alpha val="40000"/>
                    </a:schemeClr>
                  </a:glow>
                </a:effectLst>
              </a:rPr>
              <a:t>However, when global state/singletons are present all of these nice assumptions </a:t>
            </a:r>
            <a:r>
              <a:rPr lang="en-US" b="1" dirty="0" smtClean="0">
                <a:solidFill>
                  <a:srgbClr val="FF0000"/>
                </a:solidFill>
                <a:effectLst>
                  <a:glow rad="63500">
                    <a:schemeClr val="accent3">
                      <a:satMod val="175000"/>
                      <a:alpha val="40000"/>
                    </a:schemeClr>
                  </a:glow>
                </a:effectLst>
              </a:rPr>
              <a:t>breakdown.</a:t>
            </a:r>
          </a:p>
          <a:p>
            <a:pPr marL="0" indent="0">
              <a:buNone/>
            </a:pPr>
            <a:endParaRPr lang="en-US" dirty="0">
              <a:solidFill>
                <a:srgbClr val="FF0000"/>
              </a:solidFill>
            </a:endParaRPr>
          </a:p>
          <a:p>
            <a:r>
              <a:rPr lang="en-US" b="1" dirty="0">
                <a:solidFill>
                  <a:srgbClr val="FF0000"/>
                </a:solidFill>
                <a:effectLst>
                  <a:glow rad="63500">
                    <a:schemeClr val="accent3">
                      <a:satMod val="175000"/>
                      <a:alpha val="40000"/>
                    </a:schemeClr>
                  </a:glow>
                </a:effectLst>
              </a:rPr>
              <a:t>State can enter and leave the </a:t>
            </a:r>
            <a:r>
              <a:rPr lang="en-US" b="1" dirty="0" smtClean="0">
                <a:solidFill>
                  <a:srgbClr val="FF0000"/>
                </a:solidFill>
                <a:effectLst>
                  <a:glow rad="63500">
                    <a:schemeClr val="accent3">
                      <a:satMod val="175000"/>
                      <a:alpha val="40000"/>
                    </a:schemeClr>
                  </a:glow>
                </a:effectLst>
              </a:rPr>
              <a:t>tests </a:t>
            </a:r>
            <a:r>
              <a:rPr lang="en-US" b="1" dirty="0">
                <a:solidFill>
                  <a:srgbClr val="FF0000"/>
                </a:solidFill>
                <a:effectLst>
                  <a:glow rad="63500">
                    <a:schemeClr val="accent3">
                      <a:satMod val="175000"/>
                      <a:alpha val="40000"/>
                    </a:schemeClr>
                  </a:glow>
                </a:effectLst>
              </a:rPr>
              <a:t>and it is not garbage collected. This makes the order of tests matter. You cannot run the tests in parallel</a:t>
            </a:r>
          </a:p>
        </p:txBody>
      </p:sp>
    </p:spTree>
    <p:extLst>
      <p:ext uri="{BB962C8B-B14F-4D97-AF65-F5344CB8AC3E}">
        <p14:creationId xmlns:p14="http://schemas.microsoft.com/office/powerpoint/2010/main" val="154785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Symptoms of presence of Singletons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Tests fail when run in a suite, but pass individually or vice versa </a:t>
            </a:r>
          </a:p>
          <a:p>
            <a:pPr lvl="0"/>
            <a:endParaRPr lang="en-US" dirty="0" smtClean="0"/>
          </a:p>
          <a:p>
            <a:pPr lvl="0"/>
            <a:r>
              <a:rPr lang="en-US" dirty="0" smtClean="0"/>
              <a:t>Tests </a:t>
            </a:r>
            <a:r>
              <a:rPr lang="en-US" dirty="0"/>
              <a:t>fail if you change the order of </a:t>
            </a:r>
            <a:r>
              <a:rPr lang="en-US" dirty="0" smtClean="0"/>
              <a:t>execution</a:t>
            </a:r>
          </a:p>
          <a:p>
            <a:pPr lvl="0"/>
            <a:endParaRPr lang="en-US" dirty="0"/>
          </a:p>
          <a:p>
            <a:pPr lvl="0"/>
            <a:r>
              <a:rPr lang="en-US" dirty="0" smtClean="0"/>
              <a:t>Some already written tests fail if you introduce new test cases</a:t>
            </a:r>
          </a:p>
          <a:p>
            <a:pPr lvl="0"/>
            <a:endParaRPr lang="en-US" dirty="0"/>
          </a:p>
          <a:p>
            <a:pPr lvl="0"/>
            <a:r>
              <a:rPr lang="en-US" dirty="0" smtClean="0"/>
              <a:t>Classes define </a:t>
            </a:r>
            <a:r>
              <a:rPr lang="en-US" sz="2600" dirty="0" err="1">
                <a:latin typeface="Consolas" panose="020B0609020204030204" pitchFamily="49" charset="0"/>
                <a:cs typeface="Consolas" panose="020B0609020204030204" pitchFamily="49" charset="0"/>
              </a:rPr>
              <a:t>initializeForTest</a:t>
            </a:r>
            <a:r>
              <a:rPr lang="en-US" sz="2600" dirty="0">
                <a:latin typeface="Consolas" panose="020B0609020204030204" pitchFamily="49" charset="0"/>
                <a:cs typeface="Consolas" panose="020B0609020204030204" pitchFamily="49" charset="0"/>
              </a:rPr>
              <a:t>(…), </a:t>
            </a:r>
            <a:r>
              <a:rPr lang="en-US" sz="2600" dirty="0" err="1">
                <a:latin typeface="Consolas" panose="020B0609020204030204" pitchFamily="49" charset="0"/>
                <a:cs typeface="Consolas" panose="020B0609020204030204" pitchFamily="49" charset="0"/>
              </a:rPr>
              <a:t>uninitialize</a:t>
            </a:r>
            <a:r>
              <a:rPr lang="en-US" sz="2600" dirty="0">
                <a:latin typeface="Consolas" panose="020B0609020204030204" pitchFamily="49" charset="0"/>
                <a:cs typeface="Consolas" panose="020B0609020204030204" pitchFamily="49" charset="0"/>
              </a:rPr>
              <a:t>(…)</a:t>
            </a:r>
            <a:r>
              <a:rPr lang="en-US" b="1" dirty="0"/>
              <a:t>,</a:t>
            </a:r>
            <a:r>
              <a:rPr lang="en-US" dirty="0"/>
              <a:t> and other resetting </a:t>
            </a:r>
            <a:r>
              <a:rPr lang="en-US" dirty="0" smtClean="0"/>
              <a:t>methods</a:t>
            </a:r>
          </a:p>
          <a:p>
            <a:endParaRPr lang="en-US" dirty="0"/>
          </a:p>
        </p:txBody>
      </p:sp>
    </p:spTree>
    <p:extLst>
      <p:ext uri="{BB962C8B-B14F-4D97-AF65-F5344CB8AC3E}">
        <p14:creationId xmlns:p14="http://schemas.microsoft.com/office/powerpoint/2010/main" val="1761388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Singleton makes UT impossible?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Isolation </a:t>
            </a:r>
            <a:r>
              <a:rPr lang="en-US" dirty="0"/>
              <a:t>of the class under test </a:t>
            </a:r>
            <a:r>
              <a:rPr lang="en-US" dirty="0" smtClean="0"/>
              <a:t>is achieved by wiring the dependencies with </a:t>
            </a:r>
            <a:r>
              <a:rPr lang="en-US" i="1" dirty="0" smtClean="0"/>
              <a:t>mocks</a:t>
            </a:r>
            <a:r>
              <a:rPr lang="en-US" dirty="0" smtClean="0"/>
              <a:t> which replace the real dependencies.</a:t>
            </a:r>
          </a:p>
          <a:p>
            <a:endParaRPr lang="en-US" b="1" dirty="0" smtClean="0"/>
          </a:p>
          <a:p>
            <a:r>
              <a:rPr lang="en-US" b="1" i="1" dirty="0" smtClean="0"/>
              <a:t>Seams</a:t>
            </a:r>
            <a:r>
              <a:rPr lang="en-US" b="1" dirty="0" smtClean="0"/>
              <a:t> </a:t>
            </a:r>
            <a:r>
              <a:rPr lang="en-US" dirty="0"/>
              <a:t>work through</a:t>
            </a:r>
            <a:r>
              <a:rPr lang="en-US" b="1" dirty="0"/>
              <a:t> </a:t>
            </a:r>
            <a:r>
              <a:rPr lang="en-US" b="1" i="1" dirty="0"/>
              <a:t>polymorphism</a:t>
            </a:r>
            <a:r>
              <a:rPr lang="en-US" dirty="0"/>
              <a:t>, we override/implement class/interface and </a:t>
            </a:r>
            <a:r>
              <a:rPr lang="en-US" dirty="0" smtClean="0"/>
              <a:t>then </a:t>
            </a:r>
            <a:r>
              <a:rPr lang="en-US" dirty="0"/>
              <a:t>wire the class under test differently in order to take control of the execution flow. </a:t>
            </a:r>
            <a:endParaRPr lang="en-US" dirty="0" smtClean="0"/>
          </a:p>
          <a:p>
            <a:endParaRPr lang="en-US" dirty="0"/>
          </a:p>
          <a:p>
            <a:pPr marL="0" indent="0">
              <a:buNone/>
            </a:pPr>
            <a:r>
              <a:rPr lang="en-US" dirty="0" smtClean="0"/>
              <a:t>With </a:t>
            </a:r>
            <a:r>
              <a:rPr lang="en-US" dirty="0"/>
              <a:t>static methods there is nothing to override</a:t>
            </a:r>
          </a:p>
        </p:txBody>
      </p:sp>
    </p:spTree>
    <p:extLst>
      <p:ext uri="{BB962C8B-B14F-4D97-AF65-F5344CB8AC3E}">
        <p14:creationId xmlns:p14="http://schemas.microsoft.com/office/powerpoint/2010/main" val="532564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are not Polymorphic</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constructor is private so we </a:t>
            </a:r>
            <a:r>
              <a:rPr lang="en-US" dirty="0" smtClean="0"/>
              <a:t>can't extend</a:t>
            </a:r>
          </a:p>
          <a:p>
            <a:endParaRPr lang="en-US" dirty="0"/>
          </a:p>
          <a:p>
            <a:r>
              <a:rPr lang="en-US" dirty="0"/>
              <a:t>The </a:t>
            </a:r>
            <a:r>
              <a:rPr lang="en-US" dirty="0" err="1"/>
              <a:t>getInstance</a:t>
            </a:r>
            <a:r>
              <a:rPr lang="en-US" dirty="0"/>
              <a:t> is static so it's </a:t>
            </a:r>
            <a:r>
              <a:rPr lang="en-US" dirty="0" smtClean="0"/>
              <a:t>not possible to override it in order to </a:t>
            </a:r>
            <a:r>
              <a:rPr lang="en-US" dirty="0"/>
              <a:t>inject a fake instead of the singleton </a:t>
            </a:r>
            <a:r>
              <a:rPr lang="en-US" dirty="0" smtClean="0"/>
              <a:t>object </a:t>
            </a:r>
            <a:r>
              <a:rPr lang="en-US" dirty="0" smtClean="0">
                <a:sym typeface="Wingdings" panose="05000000000000000000" pitchFamily="2" charset="2"/>
              </a:rPr>
              <a:t> for unit testing the </a:t>
            </a:r>
            <a:r>
              <a:rPr lang="en-US" dirty="0" smtClean="0"/>
              <a:t>class that uses singleton</a:t>
            </a:r>
          </a:p>
          <a:p>
            <a:endParaRPr lang="en-US" dirty="0"/>
          </a:p>
          <a:p>
            <a:pPr marL="0" indent="0">
              <a:buNone/>
            </a:pPr>
            <a:r>
              <a:rPr lang="en-US" i="1" dirty="0"/>
              <a:t>For mocking frameworks based on inheritance and polymorphism, </a:t>
            </a:r>
            <a:r>
              <a:rPr lang="en-US" i="1" dirty="0" smtClean="0"/>
              <a:t>Singleton is obviously a big issue.</a:t>
            </a:r>
            <a:endParaRPr lang="en-US" i="1" dirty="0"/>
          </a:p>
          <a:p>
            <a:endParaRPr lang="en-US" dirty="0"/>
          </a:p>
        </p:txBody>
      </p:sp>
    </p:spTree>
    <p:extLst>
      <p:ext uri="{BB962C8B-B14F-4D97-AF65-F5344CB8AC3E}">
        <p14:creationId xmlns:p14="http://schemas.microsoft.com/office/powerpoint/2010/main" val="858599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8229600" cy="5592763"/>
          </a:xfrm>
        </p:spPr>
        <p:txBody>
          <a:bodyPr>
            <a:noAutofit/>
          </a:bodyPr>
          <a:lstStyle/>
          <a:p>
            <a:pPr marL="0" indent="0">
              <a:buNone/>
            </a:pPr>
            <a:r>
              <a:rPr lang="en-US" sz="2000" dirty="0" smtClean="0">
                <a:solidFill>
                  <a:schemeClr val="tx2"/>
                </a:solidFill>
                <a:latin typeface="Consolas" panose="020B0609020204030204" pitchFamily="49" charset="0"/>
                <a:cs typeface="Consolas" panose="020B0609020204030204" pitchFamily="49" charset="0"/>
              </a:rPr>
              <a:t>public class Customer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public </a:t>
            </a:r>
            <a:r>
              <a:rPr lang="en-US" sz="2000" dirty="0" err="1" smtClean="0">
                <a:solidFill>
                  <a:schemeClr val="tx2"/>
                </a:solidFill>
                <a:latin typeface="Consolas" panose="020B0609020204030204" pitchFamily="49" charset="0"/>
                <a:cs typeface="Consolas" panose="020B0609020204030204" pitchFamily="49" charset="0"/>
              </a:rPr>
              <a:t>int</a:t>
            </a:r>
            <a:r>
              <a:rPr lang="en-US" sz="2000" dirty="0" smtClean="0">
                <a:solidFill>
                  <a:schemeClr val="tx2"/>
                </a:solidFill>
                <a:latin typeface="Consolas" panose="020B0609020204030204" pitchFamily="49" charset="0"/>
                <a:cs typeface="Consolas" panose="020B0609020204030204" pitchFamily="49" charset="0"/>
              </a:rPr>
              <a:t> </a:t>
            </a:r>
            <a:r>
              <a:rPr lang="en-US" sz="2000" dirty="0" err="1" smtClean="0">
                <a:solidFill>
                  <a:schemeClr val="tx2"/>
                </a:solidFill>
                <a:latin typeface="Consolas" panose="020B0609020204030204" pitchFamily="49" charset="0"/>
                <a:cs typeface="Consolas" panose="020B0609020204030204" pitchFamily="49" charset="0"/>
              </a:rPr>
              <a:t>caculateDiscount</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err="1" smtClean="0">
                <a:solidFill>
                  <a:srgbClr val="FF0000"/>
                </a:solidFill>
                <a:latin typeface="Consolas" panose="020B0609020204030204" pitchFamily="49" charset="0"/>
                <a:cs typeface="Consolas" panose="020B0609020204030204" pitchFamily="49" charset="0"/>
              </a:rPr>
              <a:t>MySingleton</a:t>
            </a:r>
            <a:r>
              <a:rPr lang="en-US" sz="2000" dirty="0" smtClean="0">
                <a:solidFill>
                  <a:srgbClr val="FF0000"/>
                </a:solidFill>
                <a:latin typeface="Consolas" panose="020B0609020204030204" pitchFamily="49" charset="0"/>
                <a:cs typeface="Consolas" panose="020B0609020204030204" pitchFamily="49" charset="0"/>
              </a:rPr>
              <a:t> singleton = </a:t>
            </a:r>
            <a:r>
              <a:rPr lang="en-US" sz="2000" dirty="0" err="1" smtClean="0">
                <a:solidFill>
                  <a:srgbClr val="FF0000"/>
                </a:solidFill>
                <a:latin typeface="Consolas" panose="020B0609020204030204" pitchFamily="49" charset="0"/>
                <a:cs typeface="Consolas" panose="020B0609020204030204" pitchFamily="49" charset="0"/>
              </a:rPr>
              <a:t>MySingleton.getInstance</a:t>
            </a:r>
            <a:r>
              <a:rPr lang="en-US" sz="2000" dirty="0" smtClean="0">
                <a:solidFill>
                  <a:srgbClr val="FF0000"/>
                </a:solidFill>
                <a:latin typeface="Consolas" panose="020B0609020204030204" pitchFamily="49" charset="0"/>
                <a:cs typeface="Consolas" panose="020B0609020204030204" pitchFamily="49" charset="0"/>
              </a:rPr>
              <a:t>();</a:t>
            </a:r>
          </a:p>
          <a:p>
            <a:pPr marL="0" indent="0">
              <a:buNone/>
            </a:pPr>
            <a:r>
              <a:rPr lang="en-US" sz="2000" dirty="0" smtClean="0">
                <a:solidFill>
                  <a:srgbClr val="FF0000"/>
                </a:solidFill>
                <a:latin typeface="Consolas" panose="020B0609020204030204" pitchFamily="49" charset="0"/>
                <a:cs typeface="Consolas" panose="020B0609020204030204" pitchFamily="49" charset="0"/>
              </a:rPr>
              <a:t>      String something = </a:t>
            </a:r>
            <a:r>
              <a:rPr lang="en-US" sz="2000" dirty="0" err="1" smtClean="0">
                <a:solidFill>
                  <a:srgbClr val="FF0000"/>
                </a:solidFill>
                <a:latin typeface="Consolas" panose="020B0609020204030204" pitchFamily="49" charset="0"/>
                <a:cs typeface="Consolas" panose="020B0609020204030204" pitchFamily="49" charset="0"/>
              </a:rPr>
              <a:t>singleton.getSomething</a:t>
            </a:r>
            <a:r>
              <a:rPr lang="en-US" sz="2000" dirty="0" smtClean="0">
                <a:solidFill>
                  <a:srgbClr val="FF0000"/>
                </a:solidFill>
                <a:latin typeface="Consolas" panose="020B0609020204030204" pitchFamily="49" charset="0"/>
                <a:cs typeface="Consolas" panose="020B0609020204030204" pitchFamily="49" charset="0"/>
              </a:rPr>
              <a:t>();</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chemeClr val="bg1">
                    <a:lumMod val="65000"/>
                  </a:schemeClr>
                </a:solidFill>
                <a:latin typeface="Consolas" panose="020B0609020204030204" pitchFamily="49" charset="0"/>
                <a:cs typeface="Consolas" panose="020B0609020204030204" pitchFamily="49" charset="0"/>
              </a:rPr>
              <a:t>// use ‘something’ here</a:t>
            </a:r>
          </a:p>
          <a:p>
            <a:pPr marL="0" indent="0">
              <a:buNone/>
            </a:pPr>
            <a:r>
              <a:rPr lang="en-US" sz="2000" dirty="0" smtClean="0">
                <a:solidFill>
                  <a:schemeClr val="tx2"/>
                </a:solidFill>
                <a:latin typeface="Consolas" panose="020B0609020204030204" pitchFamily="49" charset="0"/>
                <a:cs typeface="Consolas" panose="020B0609020204030204" pitchFamily="49" charset="0"/>
              </a:rPr>
              <a:t>      return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38351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00" dirty="0" smtClean="0">
                <a:solidFill>
                  <a:schemeClr val="tx2"/>
                </a:solidFill>
                <a:latin typeface="Consolas" panose="020B0609020204030204" pitchFamily="49" charset="0"/>
                <a:cs typeface="Consolas" panose="020B0609020204030204" pitchFamily="49" charset="0"/>
              </a:rPr>
              <a:t>public class </a:t>
            </a:r>
            <a:r>
              <a:rPr lang="en-US" sz="1600" dirty="0" err="1" smtClean="0">
                <a:solidFill>
                  <a:schemeClr val="tx2"/>
                </a:solidFill>
                <a:latin typeface="Consolas" panose="020B0609020204030204" pitchFamily="49" charset="0"/>
                <a:cs typeface="Consolas" panose="020B0609020204030204" pitchFamily="49" charset="0"/>
              </a:rPr>
              <a:t>CustomerTest</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r>
              <a:rPr lang="en-US" sz="1600" dirty="0" smtClean="0">
                <a:solidFill>
                  <a:srgbClr val="FF0000"/>
                </a:solidFill>
                <a:latin typeface="Consolas" panose="020B0609020204030204" pitchFamily="49" charset="0"/>
                <a:cs typeface="Consolas" panose="020B0609020204030204" pitchFamily="49" charset="0"/>
              </a:rPr>
              <a:t>@Before</a:t>
            </a:r>
          </a:p>
          <a:p>
            <a:pPr marL="0" indent="0">
              <a:buNone/>
            </a:pPr>
            <a:r>
              <a:rPr lang="en-US" sz="1600" dirty="0" smtClean="0">
                <a:solidFill>
                  <a:srgbClr val="FF0000"/>
                </a:solidFill>
                <a:latin typeface="Consolas" panose="020B0609020204030204" pitchFamily="49" charset="0"/>
                <a:cs typeface="Consolas" panose="020B0609020204030204" pitchFamily="49" charset="0"/>
              </a:rPr>
              <a:t>    public void </a:t>
            </a:r>
            <a:r>
              <a:rPr lang="en-US" sz="1600" b="1" dirty="0" err="1" smtClean="0">
                <a:solidFill>
                  <a:srgbClr val="FF0000"/>
                </a:solidFill>
                <a:latin typeface="Consolas" panose="020B0609020204030204" pitchFamily="49" charset="0"/>
                <a:cs typeface="Consolas" panose="020B0609020204030204" pitchFamily="49" charset="0"/>
              </a:rPr>
              <a:t>resetMySingleton</a:t>
            </a:r>
            <a:r>
              <a:rPr lang="en-US" sz="1600" dirty="0" smtClean="0">
                <a:solidFill>
                  <a:srgbClr val="FF0000"/>
                </a:solidFill>
                <a:latin typeface="Consolas" panose="020B0609020204030204" pitchFamily="49" charset="0"/>
                <a:cs typeface="Consolas" panose="020B0609020204030204" pitchFamily="49" charset="0"/>
              </a:rPr>
              <a:t>() throws Exception {</a:t>
            </a:r>
          </a:p>
          <a:p>
            <a:pPr marL="0" indent="0">
              <a:buNone/>
            </a:pPr>
            <a:r>
              <a:rPr lang="en-US" sz="1600" dirty="0" smtClean="0">
                <a:solidFill>
                  <a:srgbClr val="FF0000"/>
                </a:solidFill>
                <a:latin typeface="Consolas" panose="020B0609020204030204" pitchFamily="49" charset="0"/>
                <a:cs typeface="Consolas" panose="020B0609020204030204" pitchFamily="49" charset="0"/>
              </a:rPr>
              <a:t>        Field instance = </a:t>
            </a:r>
            <a:r>
              <a:rPr lang="en-US" sz="1600" dirty="0" err="1" smtClean="0">
                <a:solidFill>
                  <a:srgbClr val="FF0000"/>
                </a:solidFill>
                <a:latin typeface="Consolas" panose="020B0609020204030204" pitchFamily="49" charset="0"/>
                <a:cs typeface="Consolas" panose="020B0609020204030204" pitchFamily="49" charset="0"/>
              </a:rPr>
              <a:t>MySingleton.class.getDeclaredField</a:t>
            </a:r>
            <a:r>
              <a:rPr lang="en-US" sz="1600" dirty="0" smtClean="0">
                <a:solidFill>
                  <a:srgbClr val="FF0000"/>
                </a:solidFill>
                <a:latin typeface="Consolas" panose="020B0609020204030204" pitchFamily="49" charset="0"/>
                <a:cs typeface="Consolas" panose="020B0609020204030204" pitchFamily="49" charset="0"/>
              </a:rPr>
              <a:t>("instance");</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instance.setAccessible</a:t>
            </a:r>
            <a:r>
              <a:rPr lang="en-US" sz="1600" dirty="0" smtClean="0">
                <a:solidFill>
                  <a:srgbClr val="FF0000"/>
                </a:solidFill>
                <a:latin typeface="Consolas" panose="020B0609020204030204" pitchFamily="49" charset="0"/>
                <a:cs typeface="Consolas" panose="020B0609020204030204" pitchFamily="49" charset="0"/>
              </a:rPr>
              <a:t>(true);</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instance.set</a:t>
            </a:r>
            <a:r>
              <a:rPr lang="en-US" sz="1600" dirty="0" smtClean="0">
                <a:solidFill>
                  <a:srgbClr val="FF0000"/>
                </a:solidFill>
                <a:latin typeface="Consolas" panose="020B0609020204030204" pitchFamily="49" charset="0"/>
                <a:cs typeface="Consolas" panose="020B0609020204030204" pitchFamily="49" charset="0"/>
              </a:rPr>
              <a:t>(null, null);</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solidFill>
                  <a:schemeClr val="tx2"/>
                </a:solidFill>
                <a:latin typeface="Consolas" panose="020B0609020204030204" pitchFamily="49" charset="0"/>
                <a:cs typeface="Consolas" panose="020B0609020204030204" pitchFamily="49" charset="0"/>
              </a:rPr>
              <a:t>    @Test</a:t>
            </a:r>
          </a:p>
          <a:p>
            <a:pPr marL="0" indent="0">
              <a:buNone/>
            </a:pPr>
            <a:r>
              <a:rPr lang="en-US" sz="1600" dirty="0" smtClean="0">
                <a:solidFill>
                  <a:schemeClr val="tx2"/>
                </a:solidFill>
                <a:latin typeface="Consolas" panose="020B0609020204030204" pitchFamily="49" charset="0"/>
                <a:cs typeface="Consolas" panose="020B0609020204030204" pitchFamily="49" charset="0"/>
              </a:rPr>
              <a:t>    public void theDiscountShouldBe5PercentWhenSomethingOccurs() {</a:t>
            </a: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r>
              <a:rPr lang="en-US" sz="1600" dirty="0" smtClean="0">
                <a:solidFill>
                  <a:schemeClr val="bg1">
                    <a:lumMod val="65000"/>
                  </a:schemeClr>
                </a:solidFill>
                <a:latin typeface="Consolas" panose="020B0609020204030204" pitchFamily="49" charset="0"/>
                <a:cs typeface="Consolas" panose="020B0609020204030204" pitchFamily="49" charset="0"/>
              </a:rPr>
              <a:t>// Test logic specific to the Customer</a:t>
            </a: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smtClean="0">
                <a:solidFill>
                  <a:schemeClr val="tx2"/>
                </a:solidFill>
                <a:latin typeface="Consolas" panose="020B0609020204030204" pitchFamily="49" charset="0"/>
                <a:cs typeface="Consolas" panose="020B0609020204030204" pitchFamily="49" charset="0"/>
              </a:rPr>
              <a:t>}</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661716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6705600" cy="645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7400" y="1752600"/>
            <a:ext cx="3196581" cy="923330"/>
          </a:xfrm>
          <a:prstGeom prst="rect">
            <a:avLst/>
          </a:prstGeom>
          <a:noFill/>
        </p:spPr>
        <p:txBody>
          <a:bodyPr wrap="none" rtlCol="0">
            <a:spAutoFit/>
          </a:bodyPr>
          <a:lstStyle/>
          <a:p>
            <a:r>
              <a:rPr lang="en-US" dirty="0" smtClean="0">
                <a:solidFill>
                  <a:srgbClr val="FF0000"/>
                </a:solidFill>
              </a:rPr>
              <a:t>Remove final from instance</a:t>
            </a:r>
          </a:p>
          <a:p>
            <a:endParaRPr lang="en-US" dirty="0">
              <a:solidFill>
                <a:srgbClr val="FF0000"/>
              </a:solidFill>
            </a:endParaRPr>
          </a:p>
          <a:p>
            <a:r>
              <a:rPr lang="en-US" dirty="0" smtClean="0">
                <a:solidFill>
                  <a:srgbClr val="FF0000"/>
                </a:solidFill>
              </a:rPr>
              <a:t>Provide </a:t>
            </a:r>
            <a:r>
              <a:rPr lang="en-US" dirty="0" err="1" smtClean="0">
                <a:solidFill>
                  <a:srgbClr val="FF0000"/>
                </a:solidFill>
              </a:rPr>
              <a:t>setForTest</a:t>
            </a:r>
            <a:r>
              <a:rPr lang="en-US" dirty="0" smtClean="0">
                <a:solidFill>
                  <a:srgbClr val="FF0000"/>
                </a:solidFill>
              </a:rPr>
              <a:t>/ </a:t>
            </a:r>
            <a:r>
              <a:rPr lang="en-US" dirty="0" err="1" smtClean="0">
                <a:solidFill>
                  <a:srgbClr val="FF0000"/>
                </a:solidFill>
              </a:rPr>
              <a:t>resetForTest</a:t>
            </a:r>
            <a:endParaRPr lang="en-US" dirty="0">
              <a:solidFill>
                <a:srgbClr val="FF0000"/>
              </a:solidFill>
            </a:endParaRPr>
          </a:p>
        </p:txBody>
      </p:sp>
      <p:cxnSp>
        <p:nvCxnSpPr>
          <p:cNvPr id="6" name="Straight Arrow Connector 5"/>
          <p:cNvCxnSpPr/>
          <p:nvPr/>
        </p:nvCxnSpPr>
        <p:spPr>
          <a:xfrm flipH="1" flipV="1">
            <a:off x="4343400" y="685800"/>
            <a:ext cx="2133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29200" y="25146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324600" y="40943"/>
            <a:ext cx="2819400" cy="1143000"/>
          </a:xfrm>
        </p:spPr>
        <p:txBody>
          <a:bodyPr/>
          <a:lstStyle/>
          <a:p>
            <a:r>
              <a:rPr lang="en-US" dirty="0" smtClean="0"/>
              <a:t>   </a:t>
            </a:r>
            <a:r>
              <a:rPr lang="en-US" dirty="0"/>
              <a:t>o</a:t>
            </a:r>
            <a:r>
              <a:rPr lang="en-US" dirty="0" smtClean="0"/>
              <a:t>r else...</a:t>
            </a:r>
            <a:endParaRPr lang="en-US" dirty="0"/>
          </a:p>
        </p:txBody>
      </p:sp>
    </p:spTree>
    <p:extLst>
      <p:ext uri="{BB962C8B-B14F-4D97-AF65-F5344CB8AC3E}">
        <p14:creationId xmlns:p14="http://schemas.microsoft.com/office/powerpoint/2010/main" val="3364822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800" dirty="0" smtClean="0">
                <a:solidFill>
                  <a:schemeClr val="bg1">
                    <a:lumMod val="65000"/>
                  </a:schemeClr>
                </a:solidFill>
                <a:latin typeface="Consolas" panose="020B0609020204030204" pitchFamily="49" charset="0"/>
                <a:cs typeface="Consolas" panose="020B0609020204030204" pitchFamily="49" charset="0"/>
              </a:rPr>
              <a:t>// Trying to write a test is painful! </a:t>
            </a:r>
          </a:p>
          <a:p>
            <a:pPr marL="0" indent="0">
              <a:buNone/>
            </a:pP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r>
              <a:rPr lang="en-US" sz="1800" dirty="0" smtClean="0">
                <a:solidFill>
                  <a:schemeClr val="tx2"/>
                </a:solidFill>
                <a:latin typeface="Consolas" panose="020B0609020204030204" pitchFamily="49" charset="0"/>
                <a:cs typeface="Consolas" panose="020B0609020204030204" pitchFamily="49" charset="0"/>
              </a:rPr>
              <a:t>class </a:t>
            </a:r>
            <a:r>
              <a:rPr lang="en-US" sz="1800" dirty="0" err="1" smtClean="0">
                <a:solidFill>
                  <a:schemeClr val="tx2"/>
                </a:solidFill>
                <a:latin typeface="Consolas" panose="020B0609020204030204" pitchFamily="49" charset="0"/>
                <a:cs typeface="Consolas" panose="020B0609020204030204" pitchFamily="49" charset="0"/>
              </a:rPr>
              <a:t>AdminDashboardTest</a:t>
            </a:r>
            <a:r>
              <a:rPr lang="en-US" sz="1800" dirty="0" smtClean="0">
                <a:solidFill>
                  <a:schemeClr val="tx2"/>
                </a:solidFill>
                <a:latin typeface="Consolas" panose="020B0609020204030204" pitchFamily="49" charset="0"/>
                <a:cs typeface="Consolas" panose="020B0609020204030204" pitchFamily="49" charset="0"/>
              </a:rPr>
              <a:t> extends </a:t>
            </a:r>
            <a:r>
              <a:rPr lang="en-US" sz="1800" dirty="0" err="1" smtClean="0">
                <a:solidFill>
                  <a:schemeClr val="tx2"/>
                </a:solidFill>
                <a:latin typeface="Consolas" panose="020B0609020204030204" pitchFamily="49" charset="0"/>
                <a:cs typeface="Consolas" panose="020B0609020204030204" pitchFamily="49" charset="0"/>
              </a:rPr>
              <a:t>TestCase</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public void </a:t>
            </a:r>
            <a:r>
              <a:rPr lang="en-US" sz="1800" dirty="0" err="1" smtClean="0">
                <a:solidFill>
                  <a:schemeClr val="tx2"/>
                </a:solidFill>
                <a:latin typeface="Consolas" panose="020B0609020204030204" pitchFamily="49" charset="0"/>
                <a:cs typeface="Consolas" panose="020B0609020204030204" pitchFamily="49" charset="0"/>
              </a:rPr>
              <a:t>testForcedToUseRealLoginService</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a:t>
            </a:r>
            <a:r>
              <a:rPr lang="en-US" sz="1800" dirty="0" smtClean="0">
                <a:solidFill>
                  <a:schemeClr val="bg1">
                    <a:lumMod val="65000"/>
                  </a:schemeClr>
                </a:solidFill>
                <a:latin typeface="Consolas" panose="020B0609020204030204" pitchFamily="49" charset="0"/>
                <a:cs typeface="Consolas" panose="020B0609020204030204" pitchFamily="49" charset="0"/>
              </a:rPr>
              <a:t>// ...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a:t>
            </a:r>
            <a:r>
              <a:rPr lang="en-US" sz="1800" dirty="0" err="1" smtClean="0">
                <a:solidFill>
                  <a:schemeClr val="tx2"/>
                </a:solidFill>
                <a:latin typeface="Consolas" panose="020B0609020204030204" pitchFamily="49" charset="0"/>
                <a:cs typeface="Consolas" panose="020B0609020204030204" pitchFamily="49" charset="0"/>
              </a:rPr>
              <a:t>assertTrue</a:t>
            </a:r>
            <a:r>
              <a:rPr lang="en-US" sz="1800" dirty="0" smtClean="0">
                <a:solidFill>
                  <a:schemeClr val="tx2"/>
                </a:solidFill>
                <a:latin typeface="Consolas" panose="020B0609020204030204" pitchFamily="49" charset="0"/>
                <a:cs typeface="Consolas" panose="020B0609020204030204" pitchFamily="49" charset="0"/>
              </a:rPr>
              <a:t>(</a:t>
            </a:r>
            <a:r>
              <a:rPr lang="en-US" sz="1800" dirty="0" err="1" smtClean="0">
                <a:solidFill>
                  <a:schemeClr val="tx2"/>
                </a:solidFill>
                <a:latin typeface="Consolas" panose="020B0609020204030204" pitchFamily="49" charset="0"/>
                <a:cs typeface="Consolas" panose="020B0609020204030204" pitchFamily="49" charset="0"/>
              </a:rPr>
              <a:t>adminDashboard.isAuthenticatedAdminUser</a:t>
            </a:r>
            <a:r>
              <a:rPr lang="en-US" sz="1800" dirty="0" smtClean="0">
                <a:solidFill>
                  <a:schemeClr val="tx2"/>
                </a:solidFill>
                <a:latin typeface="Consolas" panose="020B0609020204030204" pitchFamily="49" charset="0"/>
                <a:cs typeface="Consolas" panose="020B0609020204030204" pitchFamily="49" charset="0"/>
              </a:rPr>
              <a:t>(user));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sym typeface="Wingdings" pitchFamily="2" charset="2"/>
              </a:rPr>
              <a:t></a:t>
            </a:r>
            <a:r>
              <a:rPr lang="en-US" sz="1800" dirty="0" smtClean="0">
                <a:solidFill>
                  <a:srgbClr val="FF0000"/>
                </a:solidFill>
                <a:latin typeface="Consolas" panose="020B0609020204030204" pitchFamily="49" charset="0"/>
                <a:cs typeface="Consolas" panose="020B0609020204030204" pitchFamily="49" charset="0"/>
              </a:rPr>
              <a:t>! Because of the Singleton, </a:t>
            </a:r>
          </a:p>
          <a:p>
            <a:pPr marL="0" indent="0">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 forced to use the </a:t>
            </a:r>
            <a:r>
              <a:rPr lang="en-US" sz="1800" dirty="0" err="1" smtClean="0">
                <a:solidFill>
                  <a:srgbClr val="FF0000"/>
                </a:solidFill>
                <a:latin typeface="Consolas" panose="020B0609020204030204" pitchFamily="49" charset="0"/>
                <a:cs typeface="Consolas" panose="020B0609020204030204" pitchFamily="49" charset="0"/>
              </a:rPr>
              <a:t>RealLoginService</a:t>
            </a:r>
            <a:r>
              <a:rPr lang="en-US" sz="1800" dirty="0" smtClean="0">
                <a:solidFill>
                  <a:srgbClr val="FF0000"/>
                </a:solidFill>
                <a:latin typeface="Consolas" panose="020B0609020204030204" pitchFamily="49" charset="0"/>
                <a:cs typeface="Consolas" panose="020B0609020204030204" pitchFamily="49" charset="0"/>
              </a:rPr>
              <a:t>()</a:t>
            </a:r>
          </a:p>
          <a:p>
            <a:pPr marL="0" indent="0">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 Or forced to use </a:t>
            </a:r>
            <a:r>
              <a:rPr lang="en-US" sz="1800" dirty="0" err="1" smtClean="0">
                <a:solidFill>
                  <a:srgbClr val="FF0000"/>
                </a:solidFill>
                <a:latin typeface="Consolas" panose="020B0609020204030204" pitchFamily="49" charset="0"/>
                <a:cs typeface="Consolas" panose="020B0609020204030204" pitchFamily="49" charset="0"/>
              </a:rPr>
              <a:t>setForTest</a:t>
            </a:r>
            <a:r>
              <a:rPr lang="en-US" sz="1800" dirty="0" smtClean="0">
                <a:solidFill>
                  <a:srgbClr val="FF0000"/>
                </a:solidFill>
                <a:latin typeface="Consolas" panose="020B0609020204030204" pitchFamily="49" charset="0"/>
                <a:cs typeface="Consolas" panose="020B0609020204030204" pitchFamily="49" charset="0"/>
              </a:rPr>
              <a:t>()/ reset() </a:t>
            </a:r>
          </a:p>
          <a:p>
            <a:pPr marL="0" indent="0">
              <a:buNone/>
            </a:pPr>
            <a:r>
              <a:rPr lang="en-US" sz="1800" dirty="0">
                <a:solidFill>
                  <a:srgbClr val="FF0000"/>
                </a:solidFill>
                <a:latin typeface="Consolas" panose="020B0609020204030204" pitchFamily="49" charset="0"/>
                <a:cs typeface="Consolas" panose="020B0609020204030204" pitchFamily="49" charset="0"/>
              </a:rPr>
              <a:t> </a:t>
            </a:r>
            <a:r>
              <a:rPr lang="en-US" sz="1800" dirty="0" smtClean="0">
                <a:solidFill>
                  <a:srgbClr val="FF0000"/>
                </a:solidFill>
                <a:latin typeface="Consolas" panose="020B0609020204030204" pitchFamily="49" charset="0"/>
                <a:cs typeface="Consolas" panose="020B0609020204030204" pitchFamily="49" charset="0"/>
              </a:rPr>
              <a:t>     // methods breaking Singleton-ness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a:t>
            </a:r>
          </a:p>
          <a:p>
            <a:pPr marL="0" indent="0">
              <a:buNone/>
            </a:pPr>
            <a:r>
              <a:rPr lang="en-US" sz="1800" dirty="0">
                <a:solidFill>
                  <a:schemeClr val="tx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654996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6705600" cy="557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932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dirty="0" smtClean="0"/>
              <a:t>What is Singleton</a:t>
            </a:r>
            <a:endParaRPr lang="en-US" dirty="0"/>
          </a:p>
        </p:txBody>
      </p:sp>
    </p:spTree>
    <p:extLst>
      <p:ext uri="{BB962C8B-B14F-4D97-AF65-F5344CB8AC3E}">
        <p14:creationId xmlns:p14="http://schemas.microsoft.com/office/powerpoint/2010/main" val="2547982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smtClean="0">
                <a:solidFill>
                  <a:schemeClr val="tx2"/>
                </a:solidFill>
                <a:latin typeface="Consolas" panose="020B0609020204030204" pitchFamily="49" charset="0"/>
                <a:cs typeface="Consolas" panose="020B0609020204030204" pitchFamily="49" charset="0"/>
              </a:rPr>
              <a:t>class </a:t>
            </a:r>
            <a:r>
              <a:rPr lang="en-US" sz="1800" dirty="0" err="1" smtClean="0">
                <a:solidFill>
                  <a:schemeClr val="tx2"/>
                </a:solidFill>
                <a:latin typeface="Consolas" panose="020B0609020204030204" pitchFamily="49" charset="0"/>
                <a:cs typeface="Consolas" panose="020B0609020204030204" pitchFamily="49" charset="0"/>
              </a:rPr>
              <a:t>AdminDashboardTest</a:t>
            </a:r>
            <a:r>
              <a:rPr lang="en-US" sz="1800" dirty="0" smtClean="0">
                <a:solidFill>
                  <a:schemeClr val="tx2"/>
                </a:solidFill>
                <a:latin typeface="Consolas" panose="020B0609020204030204" pitchFamily="49" charset="0"/>
                <a:cs typeface="Consolas" panose="020B0609020204030204" pitchFamily="49" charset="0"/>
              </a:rPr>
              <a:t> extends </a:t>
            </a:r>
            <a:r>
              <a:rPr lang="en-US" sz="1800" dirty="0" err="1" smtClean="0">
                <a:solidFill>
                  <a:schemeClr val="tx2"/>
                </a:solidFill>
                <a:latin typeface="Consolas" panose="020B0609020204030204" pitchFamily="49" charset="0"/>
                <a:cs typeface="Consolas" panose="020B0609020204030204" pitchFamily="49" charset="0"/>
              </a:rPr>
              <a:t>TestCase</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public void </a:t>
            </a:r>
            <a:r>
              <a:rPr lang="en-US" sz="1800" dirty="0" err="1" smtClean="0">
                <a:solidFill>
                  <a:schemeClr val="tx2"/>
                </a:solidFill>
                <a:latin typeface="Consolas" panose="020B0609020204030204" pitchFamily="49" charset="0"/>
                <a:cs typeface="Consolas" panose="020B0609020204030204" pitchFamily="49" charset="0"/>
              </a:rPr>
              <a:t>testUsingMockLoginService</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r>
              <a:rPr lang="en-US" sz="1800" dirty="0" smtClean="0">
                <a:solidFill>
                  <a:schemeClr val="bg1">
                    <a:lumMod val="50000"/>
                  </a:schemeClr>
                </a:solidFill>
                <a:latin typeface="Consolas" panose="020B0609020204030204" pitchFamily="49" charset="0"/>
                <a:cs typeface="Consolas" panose="020B0609020204030204" pitchFamily="49" charset="0"/>
              </a:rPr>
              <a:t>      // Testing is now easy, we just pass in a test-double</a:t>
            </a:r>
          </a:p>
          <a:p>
            <a:pPr marL="0" indent="0">
              <a:buNone/>
            </a:pPr>
            <a:r>
              <a:rPr lang="en-US" sz="1800" dirty="0">
                <a:solidFill>
                  <a:schemeClr val="bg1">
                    <a:lumMod val="50000"/>
                  </a:schemeClr>
                </a:solidFill>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 </a:t>
            </a:r>
            <a:r>
              <a:rPr lang="en-US" sz="1800" dirty="0" err="1" smtClean="0">
                <a:solidFill>
                  <a:schemeClr val="bg1">
                    <a:lumMod val="50000"/>
                  </a:schemeClr>
                </a:solidFill>
                <a:latin typeface="Consolas" panose="020B0609020204030204" pitchFamily="49" charset="0"/>
                <a:cs typeface="Consolas" panose="020B0609020204030204" pitchFamily="49" charset="0"/>
              </a:rPr>
              <a:t>LoginService</a:t>
            </a:r>
            <a:r>
              <a:rPr lang="en-US" sz="1800" dirty="0" smtClean="0">
                <a:solidFill>
                  <a:schemeClr val="bg1">
                    <a:lumMod val="50000"/>
                  </a:schemeClr>
                </a:solidFill>
                <a:latin typeface="Consolas" panose="020B0609020204030204" pitchFamily="49" charset="0"/>
                <a:cs typeface="Consolas" panose="020B0609020204030204" pitchFamily="49" charset="0"/>
              </a:rPr>
              <a:t> in the constructor. </a:t>
            </a:r>
          </a:p>
          <a:p>
            <a:pPr marL="0" indent="0">
              <a:buNone/>
            </a:pPr>
            <a:r>
              <a:rPr lang="en-US" sz="1800" dirty="0">
                <a:solidFill>
                  <a:srgbClr val="00B050"/>
                </a:solidFill>
                <a:latin typeface="Consolas" panose="020B0609020204030204" pitchFamily="49" charset="0"/>
                <a:cs typeface="Consolas" panose="020B0609020204030204" pitchFamily="49" charset="0"/>
              </a:rPr>
              <a:t> </a:t>
            </a:r>
            <a:r>
              <a:rPr lang="en-US" sz="1800" dirty="0" smtClean="0">
                <a:solidFill>
                  <a:srgbClr val="00B050"/>
                </a:solidFill>
                <a:latin typeface="Consolas" panose="020B0609020204030204" pitchFamily="49" charset="0"/>
                <a:cs typeface="Consolas" panose="020B0609020204030204" pitchFamily="49" charset="0"/>
              </a:rPr>
              <a:t>     </a:t>
            </a:r>
            <a:r>
              <a:rPr lang="en-US" sz="1800" dirty="0" err="1" smtClean="0">
                <a:solidFill>
                  <a:schemeClr val="tx2"/>
                </a:solidFill>
                <a:latin typeface="Consolas" panose="020B0609020204030204" pitchFamily="49" charset="0"/>
                <a:cs typeface="Consolas" panose="020B0609020204030204" pitchFamily="49" charset="0"/>
              </a:rPr>
              <a:t>AdminDashboard</a:t>
            </a:r>
            <a:r>
              <a:rPr lang="en-US" sz="1800" dirty="0" smtClean="0">
                <a:solidFill>
                  <a:schemeClr val="tx2"/>
                </a:solidFill>
                <a:latin typeface="Consolas" panose="020B0609020204030204" pitchFamily="49" charset="0"/>
                <a:cs typeface="Consolas" panose="020B0609020204030204" pitchFamily="49" charset="0"/>
              </a:rPr>
              <a:t> dashboard =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new </a:t>
            </a:r>
            <a:r>
              <a:rPr lang="en-US" sz="1800" dirty="0" err="1" smtClean="0">
                <a:solidFill>
                  <a:schemeClr val="tx2"/>
                </a:solidFill>
                <a:latin typeface="Consolas" panose="020B0609020204030204" pitchFamily="49" charset="0"/>
                <a:cs typeface="Consolas" panose="020B0609020204030204" pitchFamily="49" charset="0"/>
              </a:rPr>
              <a:t>AdminDashboard</a:t>
            </a:r>
            <a:r>
              <a:rPr lang="en-US" sz="1800" dirty="0" smtClean="0">
                <a:solidFill>
                  <a:schemeClr val="tx2"/>
                </a:solidFill>
                <a:latin typeface="Consolas" panose="020B0609020204030204" pitchFamily="49" charset="0"/>
                <a:cs typeface="Consolas" panose="020B0609020204030204" pitchFamily="49" charset="0"/>
              </a:rPr>
              <a:t>(  Mock(</a:t>
            </a:r>
            <a:r>
              <a:rPr lang="en-US" sz="1800" dirty="0" err="1" smtClean="0">
                <a:solidFill>
                  <a:schemeClr val="tx2"/>
                </a:solidFill>
                <a:latin typeface="Consolas" panose="020B0609020204030204" pitchFamily="49" charset="0"/>
                <a:cs typeface="Consolas" panose="020B0609020204030204" pitchFamily="49" charset="0"/>
              </a:rPr>
              <a:t>LoginService.class</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r>
              <a:rPr lang="en-US" sz="1800" dirty="0">
                <a:solidFill>
                  <a:srgbClr val="00B050"/>
                </a:solidFill>
                <a:latin typeface="Consolas" panose="020B0609020204030204" pitchFamily="49" charset="0"/>
                <a:cs typeface="Consolas" panose="020B0609020204030204" pitchFamily="49" charset="0"/>
              </a:rPr>
              <a:t> </a:t>
            </a:r>
            <a:r>
              <a:rPr lang="en-US" sz="1800" dirty="0" smtClean="0">
                <a:solidFill>
                  <a:srgbClr val="00B050"/>
                </a:solidFill>
                <a:latin typeface="Consolas" panose="020B0609020204030204" pitchFamily="49" charset="0"/>
                <a:cs typeface="Consolas" panose="020B0609020204030204" pitchFamily="49" charset="0"/>
              </a:rPr>
              <a:t>     </a:t>
            </a:r>
            <a:r>
              <a:rPr lang="en-US" sz="1800" dirty="0" smtClean="0">
                <a:solidFill>
                  <a:schemeClr val="bg1">
                    <a:lumMod val="50000"/>
                  </a:schemeClr>
                </a:solidFill>
                <a:latin typeface="Consolas" panose="020B0609020204030204" pitchFamily="49" charset="0"/>
                <a:cs typeface="Consolas" panose="020B0609020204030204" pitchFamily="49" charset="0"/>
              </a:rPr>
              <a:t>// ... now all the tests will be small and fast </a:t>
            </a:r>
          </a:p>
          <a:p>
            <a:pPr marL="0" indent="0">
              <a:buNone/>
            </a:pPr>
            <a:r>
              <a:rPr lang="en-US" sz="1800" dirty="0">
                <a:solidFill>
                  <a:schemeClr val="tx2"/>
                </a:solidFill>
                <a:latin typeface="Consolas" panose="020B0609020204030204" pitchFamily="49" charset="0"/>
                <a:cs typeface="Consolas" panose="020B0609020204030204" pitchFamily="49" charset="0"/>
              </a:rPr>
              <a:t> </a:t>
            </a:r>
            <a:r>
              <a:rPr lang="en-US" sz="1800" dirty="0" smtClean="0">
                <a:solidFill>
                  <a:schemeClr val="tx2"/>
                </a:solidFill>
                <a:latin typeface="Consolas" panose="020B0609020204030204" pitchFamily="49" charset="0"/>
                <a:cs typeface="Consolas" panose="020B0609020204030204" pitchFamily="49" charset="0"/>
              </a:rPr>
              <a:t>  } </a:t>
            </a:r>
          </a:p>
          <a:p>
            <a:pPr marL="0" indent="0">
              <a:buNone/>
            </a:pPr>
            <a:r>
              <a:rPr lang="en-US" sz="1800" dirty="0" smtClean="0">
                <a:solidFill>
                  <a:schemeClr val="tx2"/>
                </a:solidFill>
                <a:latin typeface="Consolas" panose="020B0609020204030204" pitchFamily="49" charset="0"/>
                <a:cs typeface="Consolas" panose="020B0609020204030204" pitchFamily="49" charset="0"/>
              </a:rPr>
              <a:t>}</a:t>
            </a:r>
          </a:p>
          <a:p>
            <a:pPr marL="0" indent="0">
              <a:buNone/>
            </a:pPr>
            <a:endParaRPr lang="en-US" sz="1800"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58195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Making a class a singleton can make it difficult to test its clients, as it’s impossible to substitute a mock implementation for a singleton unless it implements an interface that serves as its type. </a:t>
            </a:r>
            <a:endParaRPr lang="en-US" dirty="0" smtClean="0"/>
          </a:p>
          <a:p>
            <a:pPr marL="0" indent="0">
              <a:buNone/>
            </a:pPr>
            <a:r>
              <a:rPr lang="en-US" dirty="0"/>
              <a:t> </a:t>
            </a:r>
            <a:r>
              <a:rPr lang="en-US" dirty="0" smtClean="0"/>
              <a:t>   </a:t>
            </a:r>
            <a:r>
              <a:rPr lang="en-US" b="1" dirty="0" smtClean="0"/>
              <a:t>– </a:t>
            </a:r>
            <a:r>
              <a:rPr lang="en-US" b="1" dirty="0"/>
              <a:t>Effective Java</a:t>
            </a:r>
          </a:p>
          <a:p>
            <a:endParaRPr lang="en-US" dirty="0"/>
          </a:p>
        </p:txBody>
      </p:sp>
    </p:spTree>
    <p:extLst>
      <p:ext uri="{BB962C8B-B14F-4D97-AF65-F5344CB8AC3E}">
        <p14:creationId xmlns:p14="http://schemas.microsoft.com/office/powerpoint/2010/main" val="20887754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77500" lnSpcReduction="20000"/>
          </a:bodyPr>
          <a:lstStyle/>
          <a:p>
            <a:pPr marL="0" indent="0">
              <a:buNone/>
            </a:pPr>
            <a:r>
              <a:rPr lang="en-US" i="1" dirty="0"/>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a:t>
            </a:r>
            <a:r>
              <a:rPr lang="en-US" b="1" i="1" dirty="0">
                <a:solidFill>
                  <a:srgbClr val="FF0000"/>
                </a:solidFill>
              </a:rPr>
              <a:t>The very nature of test isolation assumes the ability to substitute alternative implementations… for an object’s collaborators</a:t>
            </a:r>
            <a:r>
              <a:rPr lang="en-US" b="1" i="1" dirty="0"/>
              <a:t>.</a:t>
            </a:r>
            <a:r>
              <a:rPr lang="en-US" i="1" dirty="0"/>
              <a:t> … [U]</a:t>
            </a:r>
            <a:r>
              <a:rPr lang="en-US" i="1" dirty="0" err="1"/>
              <a:t>nless</a:t>
            </a:r>
            <a:r>
              <a:rPr lang="en-US" i="1" dirty="0"/>
              <a:t> you change your design, you are forced to rely on the correct behavior of the Singleton in order to test any of its clients.”</a:t>
            </a:r>
            <a:r>
              <a:rPr lang="en-US" dirty="0"/>
              <a:t> </a:t>
            </a:r>
            <a:endParaRPr lang="en-US" dirty="0" smtClean="0"/>
          </a:p>
          <a:p>
            <a:pPr marL="0" indent="0">
              <a:buNone/>
            </a:pPr>
            <a:endParaRPr lang="en-US" dirty="0"/>
          </a:p>
          <a:p>
            <a:pPr marL="0" indent="0">
              <a:buNone/>
            </a:pPr>
            <a:r>
              <a:rPr lang="en-US" dirty="0" smtClean="0"/>
              <a:t>     [</a:t>
            </a:r>
            <a:r>
              <a:rPr lang="en-US" dirty="0"/>
              <a:t>J.B. </a:t>
            </a:r>
            <a:r>
              <a:rPr lang="en-US" dirty="0" err="1"/>
              <a:t>Rainsberger</a:t>
            </a:r>
            <a:r>
              <a:rPr lang="en-US" dirty="0"/>
              <a:t>, </a:t>
            </a:r>
            <a:r>
              <a:rPr lang="en-US" dirty="0" err="1"/>
              <a:t>Junit</a:t>
            </a:r>
            <a:r>
              <a:rPr lang="en-US" dirty="0"/>
              <a:t> Recipes, Recipe 14.4]</a:t>
            </a:r>
          </a:p>
          <a:p>
            <a:endParaRPr lang="en-US" dirty="0"/>
          </a:p>
        </p:txBody>
      </p:sp>
    </p:spTree>
    <p:extLst>
      <p:ext uri="{BB962C8B-B14F-4D97-AF65-F5344CB8AC3E}">
        <p14:creationId xmlns:p14="http://schemas.microsoft.com/office/powerpoint/2010/main" val="1554786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75000"/>
                  </a:schemeClr>
                </a:solidFill>
              </a:rPr>
              <a:t>Undesirable effects of Singletons/ Global State</a:t>
            </a:r>
            <a:endParaRPr lang="en-US" dirty="0">
              <a:solidFill>
                <a:schemeClr val="bg1">
                  <a:lumMod val="75000"/>
                </a:schemeClr>
              </a:solidFill>
            </a:endParaRPr>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solidFill>
                  <a:schemeClr val="bg1">
                    <a:lumMod val="75000"/>
                  </a:schemeClr>
                </a:solidFill>
              </a:rPr>
              <a:t>Makes unit testing difficult</a:t>
            </a:r>
          </a:p>
          <a:p>
            <a:pPr marL="514350" indent="-514350">
              <a:buAutoNum type="arabicPeriod"/>
            </a:pPr>
            <a:r>
              <a:rPr lang="en-US" dirty="0" smtClean="0"/>
              <a:t>Makes APIs lie about their dependencies</a:t>
            </a:r>
          </a:p>
          <a:p>
            <a:pPr marL="514350" indent="-514350">
              <a:buAutoNum type="arabicPeriod"/>
            </a:pPr>
            <a:r>
              <a:rPr lang="en-US" dirty="0" smtClean="0">
                <a:solidFill>
                  <a:schemeClr val="bg1">
                    <a:lumMod val="75000"/>
                  </a:schemeClr>
                </a:solidFill>
              </a:rPr>
              <a:t>Transitive “Global Load”</a:t>
            </a:r>
          </a:p>
          <a:p>
            <a:pPr marL="514350" indent="-514350">
              <a:buFont typeface="Arial" pitchFamily="34" charset="0"/>
              <a:buAutoNum type="arabicPeriod"/>
            </a:pPr>
            <a:r>
              <a:rPr lang="en-US" dirty="0" smtClean="0">
                <a:solidFill>
                  <a:schemeClr val="bg1">
                    <a:lumMod val="75000"/>
                  </a:schemeClr>
                </a:solidFill>
              </a:rPr>
              <a:t>Singleton in a </a:t>
            </a:r>
            <a:r>
              <a:rPr lang="en-US" dirty="0">
                <a:solidFill>
                  <a:schemeClr val="bg1">
                    <a:lumMod val="75000"/>
                  </a:schemeClr>
                </a:solidFill>
              </a:rPr>
              <a:t>dependent </a:t>
            </a:r>
            <a:r>
              <a:rPr lang="en-US" dirty="0" smtClean="0">
                <a:solidFill>
                  <a:schemeClr val="bg1">
                    <a:lumMod val="75000"/>
                  </a:schemeClr>
                </a:solidFill>
              </a:rPr>
              <a:t>library</a:t>
            </a:r>
          </a:p>
          <a:p>
            <a:pPr marL="0" indent="0">
              <a:buNone/>
            </a:pPr>
            <a:endParaRPr lang="en-US" dirty="0" smtClean="0">
              <a:solidFill>
                <a:schemeClr val="bg1">
                  <a:lumMod val="75000"/>
                </a:schemeClr>
              </a:solidFill>
            </a:endParaRPr>
          </a:p>
          <a:p>
            <a:pPr marL="514350" indent="-514350">
              <a:buAutoNum type="arabicPeriod"/>
            </a:pPr>
            <a:endParaRPr lang="en-US" dirty="0"/>
          </a:p>
        </p:txBody>
      </p:sp>
    </p:spTree>
    <p:extLst>
      <p:ext uri="{BB962C8B-B14F-4D97-AF65-F5344CB8AC3E}">
        <p14:creationId xmlns:p14="http://schemas.microsoft.com/office/powerpoint/2010/main" val="2406094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2. </a:t>
            </a:r>
            <a:r>
              <a:rPr lang="en-US" sz="3200" dirty="0"/>
              <a:t>Global State </a:t>
            </a:r>
            <a:r>
              <a:rPr lang="en-US" sz="3200" dirty="0" smtClean="0"/>
              <a:t>/ Singletons </a:t>
            </a:r>
            <a:r>
              <a:rPr lang="en-US" sz="3200" dirty="0"/>
              <a:t>make APIs lie about their true </a:t>
            </a:r>
            <a:r>
              <a:rPr lang="en-US" sz="3200" dirty="0" smtClean="0"/>
              <a:t>dependencies</a:t>
            </a:r>
            <a:endParaRPr lang="en-US" sz="3200" dirty="0"/>
          </a:p>
        </p:txBody>
      </p:sp>
      <p:sp>
        <p:nvSpPr>
          <p:cNvPr id="3" name="Content Placeholder 2"/>
          <p:cNvSpPr>
            <a:spLocks noGrp="1"/>
          </p:cNvSpPr>
          <p:nvPr>
            <p:ph idx="1"/>
          </p:nvPr>
        </p:nvSpPr>
        <p:spPr/>
        <p:txBody>
          <a:bodyPr/>
          <a:lstStyle/>
          <a:p>
            <a:endParaRPr lang="en-US" dirty="0" smtClean="0"/>
          </a:p>
          <a:p>
            <a:r>
              <a:rPr lang="en-US" sz="2800" dirty="0" smtClean="0"/>
              <a:t>To </a:t>
            </a:r>
            <a:r>
              <a:rPr lang="en-US" sz="2800" dirty="0"/>
              <a:t>really understand the dependencies, developers must read every line of code</a:t>
            </a:r>
          </a:p>
          <a:p>
            <a:endParaRPr lang="en-US" dirty="0"/>
          </a:p>
        </p:txBody>
      </p:sp>
      <p:sp>
        <p:nvSpPr>
          <p:cNvPr id="4" name="Rectangle 3"/>
          <p:cNvSpPr/>
          <p:nvPr/>
        </p:nvSpPr>
        <p:spPr>
          <a:xfrm>
            <a:off x="533400" y="4419600"/>
            <a:ext cx="3429000" cy="1676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smtClean="0"/>
              <a:t>A</a:t>
            </a:r>
          </a:p>
          <a:p>
            <a:pPr algn="ctr"/>
            <a:endParaRPr lang="en-US" dirty="0"/>
          </a:p>
          <a:p>
            <a:pPr algn="ctr"/>
            <a:r>
              <a:rPr lang="en-US" dirty="0" err="1" smtClean="0">
                <a:latin typeface="Consolas" panose="020B0609020204030204" pitchFamily="49" charset="0"/>
                <a:cs typeface="Consolas" panose="020B0609020204030204" pitchFamily="49" charset="0"/>
              </a:rPr>
              <a:t>Singleton.getInstance</a:t>
            </a:r>
            <a:r>
              <a:rPr lang="en-US" dirty="0" smtClean="0">
                <a:latin typeface="Consolas" panose="020B0609020204030204" pitchFamily="49" charset="0"/>
                <a:cs typeface="Consolas" panose="020B0609020204030204" pitchFamily="49" charset="0"/>
              </a:rPr>
              <a:t>().</a:t>
            </a:r>
          </a:p>
          <a:p>
            <a:pPr algn="ctr"/>
            <a:r>
              <a:rPr lang="en-US" dirty="0" err="1" smtClean="0">
                <a:latin typeface="Consolas" panose="020B0609020204030204" pitchFamily="49" charset="0"/>
                <a:cs typeface="Consolas" panose="020B0609020204030204" pitchFamily="49" charset="0"/>
              </a:rPr>
              <a:t>changeSomething</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5181600" y="4343400"/>
            <a:ext cx="3505200" cy="1676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b="1" dirty="0" smtClean="0"/>
              <a:t>B</a:t>
            </a:r>
          </a:p>
          <a:p>
            <a:pPr algn="ctr"/>
            <a:endParaRPr lang="en-US" dirty="0"/>
          </a:p>
          <a:p>
            <a:pPr algn="ctr"/>
            <a:r>
              <a:rPr lang="en-US" dirty="0" err="1" smtClean="0">
                <a:latin typeface="Consolas" panose="020B0609020204030204" pitchFamily="49" charset="0"/>
                <a:cs typeface="Consolas" panose="020B0609020204030204" pitchFamily="49" charset="0"/>
              </a:rPr>
              <a:t>Singleton.getInstance</a:t>
            </a:r>
            <a:r>
              <a:rPr lang="en-US" dirty="0" smtClean="0">
                <a:latin typeface="Consolas" panose="020B0609020204030204" pitchFamily="49" charset="0"/>
                <a:cs typeface="Consolas" panose="020B0609020204030204" pitchFamily="49" charset="0"/>
              </a:rPr>
              <a:t>().</a:t>
            </a:r>
          </a:p>
          <a:p>
            <a:pPr algn="ctr"/>
            <a:r>
              <a:rPr lang="en-US" dirty="0" err="1" smtClean="0">
                <a:latin typeface="Consolas" panose="020B0609020204030204" pitchFamily="49" charset="0"/>
                <a:cs typeface="Consolas" panose="020B0609020204030204" pitchFamily="49" charset="0"/>
              </a:rPr>
              <a:t>getThatThing</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6" name="TextBox 5"/>
          <p:cNvSpPr txBox="1"/>
          <p:nvPr/>
        </p:nvSpPr>
        <p:spPr>
          <a:xfrm>
            <a:off x="1524000" y="3429000"/>
            <a:ext cx="5676297" cy="523220"/>
          </a:xfrm>
          <a:prstGeom prst="rect">
            <a:avLst/>
          </a:prstGeom>
          <a:noFill/>
        </p:spPr>
        <p:txBody>
          <a:bodyPr wrap="none" rtlCol="0">
            <a:spAutoFit/>
          </a:bodyPr>
          <a:lstStyle/>
          <a:p>
            <a:r>
              <a:rPr lang="en-US" sz="2800" dirty="0" smtClean="0">
                <a:solidFill>
                  <a:srgbClr val="FF0000"/>
                </a:solidFill>
              </a:rPr>
              <a:t>Hidden dependency between A and B</a:t>
            </a:r>
            <a:endParaRPr lang="en-US" sz="2800" dirty="0">
              <a:solidFill>
                <a:srgbClr val="FF0000"/>
              </a:solidFill>
            </a:endParaRPr>
          </a:p>
        </p:txBody>
      </p:sp>
    </p:spTree>
    <p:extLst>
      <p:ext uri="{BB962C8B-B14F-4D97-AF65-F5344CB8AC3E}">
        <p14:creationId xmlns:p14="http://schemas.microsoft.com/office/powerpoint/2010/main" val="2188485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lstStyle/>
          <a:p>
            <a:r>
              <a:rPr lang="en-US" i="1" dirty="0"/>
              <a:t>The root problem with global state is that it is globally accessible. In an ideal world, an object should be able to interact only with other objects which were directly passed into it (through a constructor, or method call).</a:t>
            </a:r>
            <a:endParaRPr lang="en-US" dirty="0"/>
          </a:p>
        </p:txBody>
      </p:sp>
    </p:spTree>
    <p:extLst>
      <p:ext uri="{BB962C8B-B14F-4D97-AF65-F5344CB8AC3E}">
        <p14:creationId xmlns:p14="http://schemas.microsoft.com/office/powerpoint/2010/main" val="3321795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800" dirty="0" smtClean="0">
                <a:latin typeface="+mj-lt"/>
              </a:rPr>
              <a:t>Suppose </a:t>
            </a:r>
            <a:r>
              <a:rPr lang="en-US" sz="2800" dirty="0" err="1" smtClean="0">
                <a:latin typeface="+mj-lt"/>
                <a:cs typeface="Consolas" panose="020B0609020204030204" pitchFamily="49" charset="0"/>
              </a:rPr>
              <a:t>CreditCard</a:t>
            </a:r>
            <a:r>
              <a:rPr lang="en-US" sz="2800" dirty="0" smtClean="0">
                <a:latin typeface="+mj-lt"/>
                <a:cs typeface="Consolas" panose="020B0609020204030204" pitchFamily="49" charset="0"/>
              </a:rPr>
              <a:t> class has a dependency to a Singleton</a:t>
            </a:r>
            <a:endParaRPr lang="en-US" sz="2800" dirty="0" smtClean="0">
              <a:latin typeface="+mj-lt"/>
            </a:endParaRPr>
          </a:p>
          <a:p>
            <a:pPr marL="0" indent="0">
              <a:buNone/>
            </a:pPr>
            <a:endParaRPr lang="en-US" sz="2800" dirty="0">
              <a:solidFill>
                <a:schemeClr val="tx2"/>
              </a:solidFill>
            </a:endParaRPr>
          </a:p>
          <a:p>
            <a:pPr marL="0" indent="0">
              <a:buNone/>
            </a:pPr>
            <a:r>
              <a:rPr lang="en-US" sz="2000" dirty="0" err="1" smtClean="0">
                <a:solidFill>
                  <a:schemeClr val="tx2"/>
                </a:solidFill>
                <a:latin typeface="Consolas" panose="020B0609020204030204" pitchFamily="49" charset="0"/>
                <a:cs typeface="Consolas" panose="020B0609020204030204" pitchFamily="49" charset="0"/>
              </a:rPr>
              <a:t>testCreditCardCharge</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err="1" smtClean="0">
                <a:solidFill>
                  <a:schemeClr val="tx2"/>
                </a:solidFill>
                <a:latin typeface="Consolas" panose="020B0609020204030204" pitchFamily="49" charset="0"/>
                <a:cs typeface="Consolas" panose="020B0609020204030204" pitchFamily="49" charset="0"/>
              </a:rPr>
              <a:t>CreditCard</a:t>
            </a:r>
            <a:r>
              <a:rPr lang="en-US" sz="2000" dirty="0" smtClean="0">
                <a:solidFill>
                  <a:schemeClr val="tx2"/>
                </a:solidFill>
                <a:latin typeface="Consolas" panose="020B0609020204030204" pitchFamily="49" charset="0"/>
                <a:cs typeface="Consolas" panose="020B0609020204030204" pitchFamily="49" charset="0"/>
              </a:rPr>
              <a:t> = new </a:t>
            </a:r>
            <a:r>
              <a:rPr lang="en-US" sz="2000" dirty="0" err="1" smtClean="0">
                <a:solidFill>
                  <a:schemeClr val="tx2"/>
                </a:solidFill>
                <a:latin typeface="Consolas" panose="020B0609020204030204" pitchFamily="49" charset="0"/>
                <a:cs typeface="Consolas" panose="020B0609020204030204" pitchFamily="49" charset="0"/>
              </a:rPr>
              <a:t>CreditCard</a:t>
            </a:r>
            <a:r>
              <a:rPr lang="en-US" sz="2000" dirty="0" smtClean="0">
                <a:solidFill>
                  <a:schemeClr val="tx2"/>
                </a:solidFill>
                <a:latin typeface="Consolas" panose="020B0609020204030204" pitchFamily="49" charset="0"/>
                <a:cs typeface="Consolas" panose="020B0609020204030204" pitchFamily="49" charset="0"/>
              </a:rPr>
              <a:t>("1234", "01/11");</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err="1" smtClean="0">
                <a:solidFill>
                  <a:schemeClr val="tx2"/>
                </a:solidFill>
                <a:latin typeface="Consolas" panose="020B0609020204030204" pitchFamily="49" charset="0"/>
                <a:cs typeface="Consolas" panose="020B0609020204030204" pitchFamily="49" charset="0"/>
              </a:rPr>
              <a:t>assertTrue</a:t>
            </a:r>
            <a:r>
              <a:rPr lang="en-US" sz="2000" dirty="0" smtClean="0">
                <a:solidFill>
                  <a:schemeClr val="tx2"/>
                </a:solidFill>
                <a:latin typeface="Consolas" panose="020B0609020204030204" pitchFamily="49" charset="0"/>
                <a:cs typeface="Consolas" panose="020B0609020204030204" pitchFamily="49" charset="0"/>
              </a:rPr>
              <a:t>(</a:t>
            </a:r>
            <a:r>
              <a:rPr lang="en-US" sz="2000" dirty="0" err="1" smtClean="0">
                <a:solidFill>
                  <a:schemeClr val="tx2"/>
                </a:solidFill>
                <a:latin typeface="Consolas" panose="020B0609020204030204" pitchFamily="49" charset="0"/>
                <a:cs typeface="Consolas" panose="020B0609020204030204" pitchFamily="49" charset="0"/>
              </a:rPr>
              <a:t>card.charge</a:t>
            </a:r>
            <a:r>
              <a:rPr lang="en-US" sz="2000" dirty="0" smtClean="0">
                <a:solidFill>
                  <a:schemeClr val="tx2"/>
                </a:solidFill>
                <a:latin typeface="Consolas" panose="020B0609020204030204" pitchFamily="49" charset="0"/>
                <a:cs typeface="Consolas" panose="020B0609020204030204" pitchFamily="49" charset="0"/>
              </a:rPr>
              <a:t>(100));</a:t>
            </a:r>
          </a:p>
          <a:p>
            <a:pPr marL="0" indent="0">
              <a:buNone/>
            </a:pPr>
            <a:r>
              <a:rPr lang="en-US" sz="2000" dirty="0" smtClean="0">
                <a:solidFill>
                  <a:schemeClr val="bg1">
                    <a:lumMod val="50000"/>
                  </a:schemeClr>
                </a:solidFill>
                <a:latin typeface="Consolas" panose="020B0609020204030204" pitchFamily="49" charset="0"/>
                <a:cs typeface="Consolas" panose="020B0609020204030204" pitchFamily="49" charset="0"/>
              </a:rPr>
              <a:t>      // but this test might fail at runtime!</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37314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00" dirty="0" err="1" smtClean="0">
                <a:solidFill>
                  <a:schemeClr val="tx2"/>
                </a:solidFill>
                <a:latin typeface="Consolas" panose="020B0609020204030204" pitchFamily="49" charset="0"/>
                <a:cs typeface="Consolas" panose="020B0609020204030204" pitchFamily="49" charset="0"/>
              </a:rPr>
              <a:t>testActionAtADistanceWithInitializtion</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smtClean="0">
                <a:solidFill>
                  <a:schemeClr val="bg1">
                    <a:lumMod val="50000"/>
                  </a:schemeClr>
                </a:solidFill>
                <a:latin typeface="Consolas" panose="020B0609020204030204" pitchFamily="49" charset="0"/>
                <a:cs typeface="Consolas" panose="020B0609020204030204" pitchFamily="49" charset="0"/>
              </a:rPr>
              <a:t>   // Global state needs to get set up first</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Database.init</a:t>
            </a:r>
            <a:r>
              <a:rPr lang="en-US" sz="1600" dirty="0" smtClean="0">
                <a:solidFill>
                  <a:srgbClr val="FF0000"/>
                </a:solidFill>
                <a:latin typeface="Consolas" panose="020B0609020204030204" pitchFamily="49" charset="0"/>
                <a:cs typeface="Consolas" panose="020B0609020204030204" pitchFamily="49" charset="0"/>
              </a:rPr>
              <a:t>("</a:t>
            </a:r>
            <a:r>
              <a:rPr lang="en-US" sz="1600" dirty="0" err="1" smtClean="0">
                <a:solidFill>
                  <a:srgbClr val="FF0000"/>
                </a:solidFill>
                <a:latin typeface="Consolas" panose="020B0609020204030204" pitchFamily="49" charset="0"/>
                <a:cs typeface="Consolas" panose="020B0609020204030204" pitchFamily="49" charset="0"/>
              </a:rPr>
              <a:t>dbURL</a:t>
            </a:r>
            <a:r>
              <a:rPr lang="en-US" sz="1600" dirty="0" smtClean="0">
                <a:solidFill>
                  <a:srgbClr val="FF0000"/>
                </a:solidFill>
                <a:latin typeface="Consolas" panose="020B0609020204030204" pitchFamily="49" charset="0"/>
                <a:cs typeface="Consolas" panose="020B0609020204030204" pitchFamily="49" charset="0"/>
              </a:rPr>
              <a:t>", "user", "password");</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CreditCardProcessor.init</a:t>
            </a:r>
            <a:r>
              <a:rPr lang="en-US" sz="1600" dirty="0" smtClean="0">
                <a:solidFill>
                  <a:srgbClr val="FF0000"/>
                </a:solidFill>
                <a:latin typeface="Consolas" panose="020B0609020204030204" pitchFamily="49" charset="0"/>
                <a:cs typeface="Consolas" panose="020B0609020204030204" pitchFamily="49" charset="0"/>
              </a:rPr>
              <a:t>("http://uri", "security key", "vendor");</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CreditCard</a:t>
            </a:r>
            <a:r>
              <a:rPr lang="en-US" sz="1600" dirty="0" smtClean="0">
                <a:solidFill>
                  <a:schemeClr val="tx2"/>
                </a:solidFill>
                <a:latin typeface="Consolas" panose="020B0609020204030204" pitchFamily="49" charset="0"/>
                <a:cs typeface="Consolas" panose="020B0609020204030204" pitchFamily="49" charset="0"/>
              </a:rPr>
              <a:t> = new </a:t>
            </a:r>
            <a:r>
              <a:rPr lang="en-US" sz="1600" dirty="0" err="1" smtClean="0">
                <a:solidFill>
                  <a:schemeClr val="tx2"/>
                </a:solidFill>
                <a:latin typeface="Consolas" panose="020B0609020204030204" pitchFamily="49" charset="0"/>
                <a:cs typeface="Consolas" panose="020B0609020204030204" pitchFamily="49" charset="0"/>
              </a:rPr>
              <a:t>CreditCard</a:t>
            </a:r>
            <a:r>
              <a:rPr lang="en-US" sz="1600" dirty="0" smtClean="0">
                <a:solidFill>
                  <a:schemeClr val="tx2"/>
                </a:solidFill>
                <a:latin typeface="Consolas" panose="020B0609020204030204" pitchFamily="49" charset="0"/>
                <a:cs typeface="Consolas" panose="020B0609020204030204" pitchFamily="49" charset="0"/>
              </a:rPr>
              <a:t>(“1234", "01/11");</a:t>
            </a: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assertTrue</a:t>
            </a:r>
            <a:r>
              <a:rPr lang="en-US" sz="1600" dirty="0" smtClean="0">
                <a:solidFill>
                  <a:schemeClr val="tx2"/>
                </a:solidFill>
                <a:latin typeface="Consolas" panose="020B0609020204030204" pitchFamily="49" charset="0"/>
                <a:cs typeface="Consolas" panose="020B0609020204030204" pitchFamily="49" charset="0"/>
              </a:rPr>
              <a:t>(</a:t>
            </a:r>
            <a:r>
              <a:rPr lang="en-US" sz="1600" dirty="0" err="1" smtClean="0">
                <a:solidFill>
                  <a:schemeClr val="tx2"/>
                </a:solidFill>
                <a:latin typeface="Consolas" panose="020B0609020204030204" pitchFamily="49" charset="0"/>
                <a:cs typeface="Consolas" panose="020B0609020204030204" pitchFamily="49" charset="0"/>
              </a:rPr>
              <a:t>card.charge</a:t>
            </a:r>
            <a:r>
              <a:rPr lang="en-US" sz="1600" dirty="0" smtClean="0">
                <a:solidFill>
                  <a:schemeClr val="tx2"/>
                </a:solidFill>
                <a:latin typeface="Consolas" panose="020B0609020204030204" pitchFamily="49" charset="0"/>
                <a:cs typeface="Consolas" panose="020B0609020204030204" pitchFamily="49" charset="0"/>
              </a:rPr>
              <a:t>(100));</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solidFill>
                  <a:schemeClr val="bg1">
                    <a:lumMod val="50000"/>
                  </a:schemeClr>
                </a:solidFill>
                <a:latin typeface="Consolas" panose="020B0609020204030204" pitchFamily="49" charset="0"/>
                <a:cs typeface="Consolas" panose="020B0609020204030204" pitchFamily="49" charset="0"/>
              </a:rPr>
              <a:t>   // but this test still fails!</a:t>
            </a:r>
          </a:p>
          <a:p>
            <a:pPr marL="0" indent="0">
              <a:buNone/>
            </a:pP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13467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By looking at the API of </a:t>
            </a:r>
            <a:r>
              <a:rPr lang="en-US" dirty="0" err="1"/>
              <a:t>CreditCard</a:t>
            </a:r>
            <a:r>
              <a:rPr lang="en-US" dirty="0"/>
              <a:t>, there is no way to know the global state you have to initialize. Even looking at the source code of </a:t>
            </a:r>
            <a:r>
              <a:rPr lang="en-US" dirty="0" err="1"/>
              <a:t>CreditCard</a:t>
            </a:r>
            <a:r>
              <a:rPr lang="en-US" dirty="0"/>
              <a:t> will not tell you which initialization method to call. At best, you can find the global variable being accessed and from there try to guess how to initialize it.</a:t>
            </a:r>
          </a:p>
          <a:p>
            <a:pPr marL="0" indent="0">
              <a:buNone/>
            </a:pPr>
            <a:endParaRPr lang="en-US" dirty="0"/>
          </a:p>
        </p:txBody>
      </p:sp>
    </p:spTree>
    <p:extLst>
      <p:ext uri="{BB962C8B-B14F-4D97-AF65-F5344CB8AC3E}">
        <p14:creationId xmlns:p14="http://schemas.microsoft.com/office/powerpoint/2010/main" val="476179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Fix</a:t>
            </a:r>
            <a:endParaRPr lang="en-US" dirty="0"/>
          </a:p>
        </p:txBody>
      </p:sp>
      <p:sp>
        <p:nvSpPr>
          <p:cNvPr id="3" name="Content Placeholder 2"/>
          <p:cNvSpPr>
            <a:spLocks noGrp="1"/>
          </p:cNvSpPr>
          <p:nvPr>
            <p:ph idx="1"/>
          </p:nvPr>
        </p:nvSpPr>
        <p:spPr>
          <a:xfrm>
            <a:off x="152400" y="1448345"/>
            <a:ext cx="9220200" cy="4525963"/>
          </a:xfrm>
        </p:spPr>
        <p:txBody>
          <a:bodyPr>
            <a:normAutofit/>
          </a:bodyPr>
          <a:lstStyle/>
          <a:p>
            <a:r>
              <a:rPr lang="en-US" sz="2800" dirty="0" smtClean="0"/>
              <a:t>Singletons/ Global states are the problem</a:t>
            </a:r>
          </a:p>
          <a:p>
            <a:r>
              <a:rPr lang="en-US" sz="2800" dirty="0" smtClean="0"/>
              <a:t>Remove hidden dependencies/ singletons </a:t>
            </a:r>
            <a:r>
              <a:rPr lang="en-US" sz="2800" dirty="0" smtClean="0">
                <a:sym typeface="Wingdings" panose="05000000000000000000" pitchFamily="2" charset="2"/>
              </a:rPr>
              <a:t></a:t>
            </a:r>
            <a:r>
              <a:rPr lang="en-US" sz="2800" dirty="0" smtClean="0"/>
              <a:t> provide dependencies/ collaborators in the constructor</a:t>
            </a:r>
          </a:p>
          <a:p>
            <a:pPr marL="400050" lvl="1" indent="0">
              <a:buNone/>
            </a:pPr>
            <a:endParaRPr lang="en-US" dirty="0"/>
          </a:p>
          <a:p>
            <a:pPr marL="0" indent="0">
              <a:buNone/>
            </a:pPr>
            <a:r>
              <a:rPr lang="en-US" sz="1600" dirty="0" err="1" smtClean="0">
                <a:solidFill>
                  <a:schemeClr val="tx2"/>
                </a:solidFill>
                <a:latin typeface="Consolas" panose="020B0609020204030204" pitchFamily="49" charset="0"/>
                <a:cs typeface="Consolas" panose="020B0609020204030204" pitchFamily="49" charset="0"/>
              </a:rPr>
              <a:t>testUsingDependencyInjectedObjects</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smtClean="0">
                <a:solidFill>
                  <a:srgbClr val="FF0000"/>
                </a:solidFill>
                <a:latin typeface="Consolas" panose="020B0609020204030204" pitchFamily="49" charset="0"/>
                <a:cs typeface="Consolas" panose="020B0609020204030204" pitchFamily="49" charset="0"/>
              </a:rPr>
              <a:t>Database </a:t>
            </a:r>
            <a:r>
              <a:rPr lang="en-US" sz="1600" dirty="0" err="1" smtClean="0">
                <a:solidFill>
                  <a:srgbClr val="FF0000"/>
                </a:solidFill>
                <a:latin typeface="Consolas" panose="020B0609020204030204" pitchFamily="49" charset="0"/>
                <a:cs typeface="Consolas" panose="020B0609020204030204" pitchFamily="49" charset="0"/>
              </a:rPr>
              <a:t>db</a:t>
            </a:r>
            <a:r>
              <a:rPr lang="en-US" sz="1600" dirty="0" smtClean="0">
                <a:solidFill>
                  <a:srgbClr val="FF0000"/>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new Database("</a:t>
            </a:r>
            <a:r>
              <a:rPr lang="en-US" sz="1600" dirty="0" err="1" smtClean="0">
                <a:solidFill>
                  <a:schemeClr val="tx2"/>
                </a:solidFill>
                <a:latin typeface="Consolas" panose="020B0609020204030204" pitchFamily="49" charset="0"/>
                <a:cs typeface="Consolas" panose="020B0609020204030204" pitchFamily="49" charset="0"/>
              </a:rPr>
              <a:t>dbURL</a:t>
            </a:r>
            <a:r>
              <a:rPr lang="en-US" sz="1600" dirty="0" smtClean="0">
                <a:solidFill>
                  <a:schemeClr val="tx2"/>
                </a:solidFill>
                <a:latin typeface="Consolas" panose="020B0609020204030204" pitchFamily="49" charset="0"/>
                <a:cs typeface="Consolas" panose="020B0609020204030204" pitchFamily="49" charset="0"/>
              </a:rPr>
              <a:t>", "user", "password");</a:t>
            </a:r>
          </a:p>
          <a:p>
            <a:pPr marL="0" indent="0">
              <a:buNone/>
            </a:pPr>
            <a:r>
              <a:rPr lang="en-US" sz="1600" dirty="0" smtClean="0">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CreditCardProcessor</a:t>
            </a:r>
            <a:r>
              <a:rPr lang="en-US" sz="1600" dirty="0" smtClean="0">
                <a:solidFill>
                  <a:srgbClr val="FF0000"/>
                </a:solidFill>
                <a:latin typeface="Consolas" panose="020B0609020204030204" pitchFamily="49" charset="0"/>
                <a:cs typeface="Consolas" panose="020B0609020204030204" pitchFamily="49" charset="0"/>
              </a:rPr>
              <a:t> processor </a:t>
            </a:r>
            <a:r>
              <a:rPr lang="en-US" sz="1600" dirty="0" smtClean="0">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new </a:t>
            </a:r>
            <a:r>
              <a:rPr lang="en-US" sz="1600" dirty="0" err="1" smtClean="0">
                <a:solidFill>
                  <a:schemeClr val="tx2"/>
                </a:solidFill>
                <a:latin typeface="Consolas" panose="020B0609020204030204" pitchFamily="49" charset="0"/>
                <a:cs typeface="Consolas" panose="020B0609020204030204" pitchFamily="49" charset="0"/>
              </a:rPr>
              <a:t>CreditCardProcessor</a:t>
            </a:r>
            <a:r>
              <a:rPr lang="en-US" sz="1600" dirty="0" smtClean="0">
                <a:solidFill>
                  <a:schemeClr val="tx2"/>
                </a:solidFill>
                <a:latin typeface="Consolas" panose="020B0609020204030204" pitchFamily="49" charset="0"/>
                <a:cs typeface="Consolas" panose="020B0609020204030204" pitchFamily="49" charset="0"/>
              </a:rPr>
              <a:t>(</a:t>
            </a:r>
            <a:r>
              <a:rPr lang="en-US" sz="1600" dirty="0" err="1" smtClean="0">
                <a:solidFill>
                  <a:srgbClr val="FF0000"/>
                </a:solidFill>
                <a:latin typeface="Consolas" panose="020B0609020204030204" pitchFamily="49" charset="0"/>
                <a:cs typeface="Consolas" panose="020B0609020204030204" pitchFamily="49" charset="0"/>
              </a:rPr>
              <a:t>db</a:t>
            </a: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url</a:t>
            </a:r>
            <a:r>
              <a:rPr lang="en-US" sz="1600" dirty="0" smtClean="0">
                <a:solidFill>
                  <a:schemeClr val="tx2"/>
                </a:solidFill>
                <a:latin typeface="Consolas" panose="020B0609020204030204" pitchFamily="49" charset="0"/>
                <a:cs typeface="Consolas" panose="020B0609020204030204" pitchFamily="49" charset="0"/>
              </a:rPr>
              <a:t>", "key");</a:t>
            </a:r>
          </a:p>
          <a:p>
            <a:pPr marL="0" indent="0">
              <a:buNone/>
            </a:pPr>
            <a:endParaRPr lang="en-US" sz="1600" dirty="0" smtClean="0">
              <a:latin typeface="Consolas" panose="020B0609020204030204" pitchFamily="49" charset="0"/>
              <a:cs typeface="Consolas" panose="020B0609020204030204" pitchFamily="49" charset="0"/>
            </a:endParaRPr>
          </a:p>
          <a:p>
            <a:pPr marL="0" indent="0">
              <a:buNone/>
            </a:pPr>
            <a:r>
              <a:rPr lang="en-US" sz="1600" dirty="0" smtClean="0">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CreditCard</a:t>
            </a:r>
            <a:r>
              <a:rPr lang="en-US" sz="1600" dirty="0" smtClean="0">
                <a:solidFill>
                  <a:schemeClr val="tx2"/>
                </a:solidFill>
                <a:latin typeface="Consolas" panose="020B0609020204030204" pitchFamily="49" charset="0"/>
                <a:cs typeface="Consolas" panose="020B0609020204030204" pitchFamily="49" charset="0"/>
              </a:rPr>
              <a:t> = new </a:t>
            </a:r>
            <a:r>
              <a:rPr lang="en-US" sz="1600" dirty="0" err="1" smtClean="0">
                <a:solidFill>
                  <a:schemeClr val="tx2"/>
                </a:solidFill>
                <a:latin typeface="Consolas" panose="020B0609020204030204" pitchFamily="49" charset="0"/>
                <a:cs typeface="Consolas" panose="020B0609020204030204" pitchFamily="49" charset="0"/>
              </a:rPr>
              <a:t>CreditCard</a:t>
            </a:r>
            <a:r>
              <a:rPr lang="en-US" sz="1600" dirty="0" smtClean="0">
                <a:solidFill>
                  <a:schemeClr val="tx2"/>
                </a:solidFill>
                <a:latin typeface="Consolas" panose="020B0609020204030204" pitchFamily="49" charset="0"/>
                <a:cs typeface="Consolas" panose="020B0609020204030204" pitchFamily="49" charset="0"/>
              </a:rPr>
              <a:t>(</a:t>
            </a:r>
            <a:r>
              <a:rPr lang="en-US" sz="1600" dirty="0" smtClean="0">
                <a:solidFill>
                  <a:srgbClr val="FF0000"/>
                </a:solidFill>
                <a:latin typeface="Consolas" panose="020B0609020204030204" pitchFamily="49" charset="0"/>
                <a:cs typeface="Consolas" panose="020B0609020204030204" pitchFamily="49" charset="0"/>
              </a:rPr>
              <a:t>processor</a:t>
            </a:r>
            <a:r>
              <a:rPr lang="en-US" sz="1600" dirty="0" smtClean="0">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“1234", "01/11");</a:t>
            </a:r>
          </a:p>
          <a:p>
            <a:pPr marL="0" indent="0">
              <a:buNone/>
            </a:pPr>
            <a:r>
              <a:rPr lang="en-US" sz="1600" dirty="0" smtClean="0">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assertTrue</a:t>
            </a:r>
            <a:r>
              <a:rPr lang="en-US" sz="1600" dirty="0" smtClean="0">
                <a:solidFill>
                  <a:schemeClr val="tx2"/>
                </a:solidFill>
                <a:latin typeface="Consolas" panose="020B0609020204030204" pitchFamily="49" charset="0"/>
                <a:cs typeface="Consolas" panose="020B0609020204030204" pitchFamily="49" charset="0"/>
              </a:rPr>
              <a:t>(</a:t>
            </a:r>
            <a:r>
              <a:rPr lang="en-US" sz="1600" dirty="0" err="1" smtClean="0">
                <a:solidFill>
                  <a:schemeClr val="tx2"/>
                </a:solidFill>
                <a:latin typeface="Consolas" panose="020B0609020204030204" pitchFamily="49" charset="0"/>
                <a:cs typeface="Consolas" panose="020B0609020204030204" pitchFamily="49" charset="0"/>
              </a:rPr>
              <a:t>card.charge</a:t>
            </a:r>
            <a:r>
              <a:rPr lang="en-US" sz="1600" dirty="0" smtClean="0">
                <a:solidFill>
                  <a:schemeClr val="tx2"/>
                </a:solidFill>
                <a:latin typeface="Consolas" panose="020B0609020204030204" pitchFamily="49" charset="0"/>
                <a:cs typeface="Consolas" panose="020B0609020204030204" pitchFamily="49" charset="0"/>
              </a:rPr>
              <a:t>(100));</a:t>
            </a:r>
          </a:p>
          <a:p>
            <a:pPr marL="0" indent="0">
              <a:buNone/>
            </a:pP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232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a Singleton</a:t>
            </a:r>
            <a:endParaRPr lang="en-US" dirty="0"/>
          </a:p>
        </p:txBody>
      </p:sp>
      <p:sp>
        <p:nvSpPr>
          <p:cNvPr id="3" name="Content Placeholder 2"/>
          <p:cNvSpPr>
            <a:spLocks noGrp="1"/>
          </p:cNvSpPr>
          <p:nvPr>
            <p:ph idx="1"/>
          </p:nvPr>
        </p:nvSpPr>
        <p:spPr/>
        <p:txBody>
          <a:bodyPr>
            <a:normAutofit/>
          </a:bodyPr>
          <a:lstStyle/>
          <a:p>
            <a:r>
              <a:rPr lang="en-US" dirty="0" smtClean="0"/>
              <a:t>Lazy Initialization</a:t>
            </a:r>
          </a:p>
          <a:p>
            <a:endParaRPr lang="en-US" dirty="0" smtClean="0"/>
          </a:p>
          <a:p>
            <a:pPr marL="0" indent="0">
              <a:buNone/>
            </a:pPr>
            <a:r>
              <a:rPr lang="en-US" sz="2000" dirty="0" smtClean="0">
                <a:solidFill>
                  <a:schemeClr val="tx2"/>
                </a:solidFill>
                <a:latin typeface="Consolas" panose="020B0609020204030204" pitchFamily="49" charset="0"/>
                <a:cs typeface="Consolas" panose="020B0609020204030204" pitchFamily="49" charset="0"/>
              </a:rPr>
              <a:t>static Singleton instance;</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public static synchronized Singleton </a:t>
            </a:r>
            <a:r>
              <a:rPr lang="en-US" sz="2000" dirty="0" err="1" smtClean="0">
                <a:solidFill>
                  <a:schemeClr val="tx2"/>
                </a:solidFill>
                <a:latin typeface="Consolas" panose="020B0609020204030204" pitchFamily="49" charset="0"/>
                <a:cs typeface="Consolas" panose="020B0609020204030204" pitchFamily="49" charset="0"/>
              </a:rPr>
              <a:t>getInstance</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if (instance == null)</a:t>
            </a:r>
          </a:p>
          <a:p>
            <a:pPr marL="0" indent="0">
              <a:buNone/>
            </a:pPr>
            <a:r>
              <a:rPr lang="en-US" sz="2000" dirty="0" smtClean="0">
                <a:solidFill>
                  <a:schemeClr val="tx2"/>
                </a:solidFill>
                <a:latin typeface="Consolas" panose="020B0609020204030204" pitchFamily="49" charset="0"/>
                <a:cs typeface="Consolas" panose="020B0609020204030204" pitchFamily="49" charset="0"/>
              </a:rPr>
              <a:t>      instance == new Singleton();</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return instance;</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71485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75000"/>
                  </a:schemeClr>
                </a:solidFill>
              </a:rPr>
              <a:t>Undesirable effects of Singletons/ Global State</a:t>
            </a:r>
            <a:endParaRPr lang="en-US" dirty="0">
              <a:solidFill>
                <a:schemeClr val="bg1">
                  <a:lumMod val="75000"/>
                </a:schemeClr>
              </a:solidFill>
            </a:endParaRPr>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solidFill>
                  <a:schemeClr val="bg1">
                    <a:lumMod val="75000"/>
                  </a:schemeClr>
                </a:solidFill>
              </a:rPr>
              <a:t>Makes unit testing difficult</a:t>
            </a:r>
          </a:p>
          <a:p>
            <a:pPr marL="514350" indent="-514350">
              <a:buAutoNum type="arabicPeriod"/>
            </a:pPr>
            <a:r>
              <a:rPr lang="en-US" dirty="0" smtClean="0">
                <a:solidFill>
                  <a:schemeClr val="bg1">
                    <a:lumMod val="75000"/>
                  </a:schemeClr>
                </a:solidFill>
              </a:rPr>
              <a:t>Makes APIs lie about their dependencies</a:t>
            </a:r>
          </a:p>
          <a:p>
            <a:pPr marL="514350" indent="-514350">
              <a:buAutoNum type="arabicPeriod"/>
            </a:pPr>
            <a:r>
              <a:rPr lang="en-US" dirty="0" smtClean="0"/>
              <a:t>Transitive “Global Load”</a:t>
            </a:r>
          </a:p>
          <a:p>
            <a:pPr marL="514350" indent="-514350">
              <a:buFont typeface="Arial" pitchFamily="34" charset="0"/>
              <a:buAutoNum type="arabicPeriod"/>
            </a:pPr>
            <a:r>
              <a:rPr lang="en-US" dirty="0" smtClean="0">
                <a:solidFill>
                  <a:schemeClr val="bg1">
                    <a:lumMod val="75000"/>
                  </a:schemeClr>
                </a:solidFill>
              </a:rPr>
              <a:t>Singleton in a depended on library</a:t>
            </a:r>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2406094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3. </a:t>
            </a:r>
            <a:r>
              <a:rPr lang="en-US" sz="3200" b="1" dirty="0" err="1" smtClean="0"/>
              <a:t>Globality</a:t>
            </a:r>
            <a:r>
              <a:rPr lang="en-US" sz="3200" b="1" dirty="0" smtClean="0"/>
              <a:t> </a:t>
            </a:r>
            <a:r>
              <a:rPr lang="en-US" sz="3200" b="1" dirty="0"/>
              <a:t>and “Global Load” is </a:t>
            </a:r>
            <a:r>
              <a:rPr lang="en-US" sz="3200" b="1" dirty="0" smtClean="0"/>
              <a:t>Transitive</a:t>
            </a:r>
            <a:endParaRPr lang="en-US" sz="3200" dirty="0"/>
          </a:p>
        </p:txBody>
      </p:sp>
      <p:sp>
        <p:nvSpPr>
          <p:cNvPr id="3" name="Content Placeholder 2"/>
          <p:cNvSpPr>
            <a:spLocks noGrp="1"/>
          </p:cNvSpPr>
          <p:nvPr>
            <p:ph idx="1"/>
          </p:nvPr>
        </p:nvSpPr>
        <p:spPr/>
        <p:txBody>
          <a:bodyPr>
            <a:normAutofit fontScale="92500" lnSpcReduction="20000"/>
          </a:bodyPr>
          <a:lstStyle/>
          <a:p>
            <a:r>
              <a:rPr lang="en-US" sz="2800" dirty="0" smtClean="0"/>
              <a:t>How many </a:t>
            </a:r>
            <a:r>
              <a:rPr lang="en-US" sz="2800" dirty="0"/>
              <a:t>variables are exposed for (direct or indirect) mutation through global </a:t>
            </a:r>
            <a:r>
              <a:rPr lang="en-US" sz="2800" dirty="0" smtClean="0"/>
              <a:t>state</a:t>
            </a:r>
          </a:p>
          <a:p>
            <a:endParaRPr lang="en-US" sz="2800" dirty="0"/>
          </a:p>
          <a:p>
            <a:r>
              <a:rPr lang="en-US" sz="2800" dirty="0"/>
              <a:t>The higher the number, the bigger the </a:t>
            </a:r>
            <a:r>
              <a:rPr lang="en-US" sz="2800" dirty="0" smtClean="0"/>
              <a:t>problem</a:t>
            </a:r>
          </a:p>
          <a:p>
            <a:endParaRPr lang="en-US" sz="2800" dirty="0"/>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class </a:t>
            </a:r>
            <a:r>
              <a:rPr lang="en-US" sz="2100" dirty="0" err="1" smtClean="0">
                <a:solidFill>
                  <a:schemeClr val="tx2"/>
                </a:solidFill>
                <a:latin typeface="Consolas" panose="020B0609020204030204" pitchFamily="49" charset="0"/>
                <a:cs typeface="Consolas" panose="020B0609020204030204" pitchFamily="49" charset="0"/>
              </a:rPr>
              <a:t>UniqueID</a:t>
            </a:r>
            <a:r>
              <a:rPr lang="en-US" sz="2100" dirty="0" smtClean="0">
                <a:solidFill>
                  <a:schemeClr val="tx2"/>
                </a:solidFill>
                <a:latin typeface="Consolas" panose="020B0609020204030204" pitchFamily="49" charset="0"/>
                <a:cs typeface="Consolas" panose="020B0609020204030204" pitchFamily="49" charset="0"/>
              </a:rPr>
              <a:t> {</a:t>
            </a:r>
          </a:p>
          <a:p>
            <a:pPr marL="400050" lvl="1" indent="0">
              <a:buNone/>
            </a:pPr>
            <a:r>
              <a:rPr lang="en-US" sz="2100" dirty="0">
                <a:solidFill>
                  <a:schemeClr val="tx2"/>
                </a:solidFill>
                <a:latin typeface="Consolas" panose="020B0609020204030204" pitchFamily="49" charset="0"/>
                <a:cs typeface="Consolas" panose="020B0609020204030204" pitchFamily="49" charset="0"/>
              </a:rPr>
              <a:t> </a:t>
            </a:r>
            <a:r>
              <a:rPr lang="en-US" sz="2100" dirty="0" smtClean="0">
                <a:solidFill>
                  <a:schemeClr val="tx2"/>
                </a:solidFill>
                <a:latin typeface="Consolas" panose="020B0609020204030204" pitchFamily="49" charset="0"/>
                <a:cs typeface="Consolas" panose="020B0609020204030204" pitchFamily="49" charset="0"/>
              </a:rPr>
              <a:t>  </a:t>
            </a:r>
            <a:r>
              <a:rPr lang="en-US" sz="2100" dirty="0" smtClean="0">
                <a:solidFill>
                  <a:schemeClr val="bg1">
                    <a:lumMod val="65000"/>
                  </a:schemeClr>
                </a:solidFill>
                <a:latin typeface="Consolas" panose="020B0609020204030204" pitchFamily="49" charset="0"/>
                <a:cs typeface="Consolas" panose="020B0609020204030204" pitchFamily="49" charset="0"/>
              </a:rPr>
              <a:t>// Global Load of 1 because </a:t>
            </a:r>
          </a:p>
          <a:p>
            <a:pPr marL="400050" lvl="1" indent="0">
              <a:buNone/>
            </a:pPr>
            <a:r>
              <a:rPr lang="en-US" sz="2100" dirty="0">
                <a:solidFill>
                  <a:schemeClr val="bg1">
                    <a:lumMod val="65000"/>
                  </a:schemeClr>
                </a:solidFill>
                <a:latin typeface="Consolas" panose="020B0609020204030204" pitchFamily="49" charset="0"/>
                <a:cs typeface="Consolas" panose="020B0609020204030204" pitchFamily="49" charset="0"/>
              </a:rPr>
              <a:t> </a:t>
            </a:r>
            <a:r>
              <a:rPr lang="en-US" sz="2100" dirty="0" smtClean="0">
                <a:solidFill>
                  <a:schemeClr val="bg1">
                    <a:lumMod val="65000"/>
                  </a:schemeClr>
                </a:solidFill>
                <a:latin typeface="Consolas" panose="020B0609020204030204" pitchFamily="49" charset="0"/>
                <a:cs typeface="Consolas" panose="020B0609020204030204" pitchFamily="49" charset="0"/>
              </a:rPr>
              <a:t>  // only </a:t>
            </a:r>
            <a:r>
              <a:rPr lang="en-US" sz="2100" dirty="0" err="1" smtClean="0">
                <a:solidFill>
                  <a:schemeClr val="bg1">
                    <a:lumMod val="65000"/>
                  </a:schemeClr>
                </a:solidFill>
                <a:latin typeface="Consolas" panose="020B0609020204030204" pitchFamily="49" charset="0"/>
                <a:cs typeface="Consolas" panose="020B0609020204030204" pitchFamily="49" charset="0"/>
              </a:rPr>
              <a:t>nextID</a:t>
            </a:r>
            <a:r>
              <a:rPr lang="en-US" sz="2100" dirty="0" smtClean="0">
                <a:solidFill>
                  <a:schemeClr val="bg1">
                    <a:lumMod val="65000"/>
                  </a:schemeClr>
                </a:solidFill>
                <a:latin typeface="Consolas" panose="020B0609020204030204" pitchFamily="49" charset="0"/>
                <a:cs typeface="Consolas" panose="020B0609020204030204" pitchFamily="49" charset="0"/>
              </a:rPr>
              <a:t> is exposed as global state </a:t>
            </a:r>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   private static </a:t>
            </a:r>
            <a:r>
              <a:rPr lang="en-US" sz="2100" dirty="0" err="1" smtClean="0">
                <a:solidFill>
                  <a:schemeClr val="tx2"/>
                </a:solidFill>
                <a:latin typeface="Consolas" panose="020B0609020204030204" pitchFamily="49" charset="0"/>
                <a:cs typeface="Consolas" panose="020B0609020204030204" pitchFamily="49" charset="0"/>
              </a:rPr>
              <a:t>int</a:t>
            </a:r>
            <a:r>
              <a:rPr lang="en-US" sz="2100" dirty="0" smtClean="0">
                <a:solidFill>
                  <a:schemeClr val="tx2"/>
                </a:solidFill>
                <a:latin typeface="Consolas" panose="020B0609020204030204" pitchFamily="49" charset="0"/>
                <a:cs typeface="Consolas" panose="020B0609020204030204" pitchFamily="49" charset="0"/>
              </a:rPr>
              <a:t> </a:t>
            </a:r>
            <a:r>
              <a:rPr lang="en-US" sz="2100" dirty="0" err="1" smtClean="0">
                <a:solidFill>
                  <a:schemeClr val="tx2"/>
                </a:solidFill>
                <a:latin typeface="Consolas" panose="020B0609020204030204" pitchFamily="49" charset="0"/>
                <a:cs typeface="Consolas" panose="020B0609020204030204" pitchFamily="49" charset="0"/>
              </a:rPr>
              <a:t>nextID</a:t>
            </a:r>
            <a:r>
              <a:rPr lang="en-US" sz="2100" dirty="0" smtClean="0">
                <a:solidFill>
                  <a:schemeClr val="tx2"/>
                </a:solidFill>
                <a:latin typeface="Consolas" panose="020B0609020204030204" pitchFamily="49" charset="0"/>
                <a:cs typeface="Consolas" panose="020B0609020204030204" pitchFamily="49" charset="0"/>
              </a:rPr>
              <a:t> = 0;</a:t>
            </a:r>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   </a:t>
            </a:r>
            <a:r>
              <a:rPr lang="en-US" sz="2100" dirty="0" err="1" smtClean="0">
                <a:solidFill>
                  <a:schemeClr val="tx2"/>
                </a:solidFill>
                <a:latin typeface="Consolas" panose="020B0609020204030204" pitchFamily="49" charset="0"/>
                <a:cs typeface="Consolas" panose="020B0609020204030204" pitchFamily="49" charset="0"/>
              </a:rPr>
              <a:t>int</a:t>
            </a:r>
            <a:r>
              <a:rPr lang="en-US" sz="2100" dirty="0" smtClean="0">
                <a:solidFill>
                  <a:schemeClr val="tx2"/>
                </a:solidFill>
                <a:latin typeface="Consolas" panose="020B0609020204030204" pitchFamily="49" charset="0"/>
                <a:cs typeface="Consolas" panose="020B0609020204030204" pitchFamily="49" charset="0"/>
              </a:rPr>
              <a:t> static get() {</a:t>
            </a:r>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      return </a:t>
            </a:r>
            <a:r>
              <a:rPr lang="en-US" sz="2100" dirty="0" err="1" smtClean="0">
                <a:solidFill>
                  <a:schemeClr val="tx2"/>
                </a:solidFill>
                <a:latin typeface="Consolas" panose="020B0609020204030204" pitchFamily="49" charset="0"/>
                <a:cs typeface="Consolas" panose="020B0609020204030204" pitchFamily="49" charset="0"/>
              </a:rPr>
              <a:t>nextID</a:t>
            </a:r>
            <a:r>
              <a:rPr lang="en-US" sz="2100" dirty="0" smtClean="0">
                <a:solidFill>
                  <a:schemeClr val="tx2"/>
                </a:solidFill>
                <a:latin typeface="Consolas" panose="020B0609020204030204" pitchFamily="49" charset="0"/>
                <a:cs typeface="Consolas" panose="020B0609020204030204" pitchFamily="49" charset="0"/>
              </a:rPr>
              <a:t>++;</a:t>
            </a:r>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   }</a:t>
            </a:r>
          </a:p>
          <a:p>
            <a:pPr marL="400050" lvl="1" indent="0">
              <a:buNone/>
            </a:pPr>
            <a:r>
              <a:rPr lang="en-US" sz="2100" dirty="0" smtClean="0">
                <a:solidFill>
                  <a:schemeClr val="tx2"/>
                </a:solidFill>
                <a:latin typeface="Consolas" panose="020B0609020204030204" pitchFamily="49" charset="0"/>
                <a:cs typeface="Consolas" panose="020B0609020204030204" pitchFamily="49" charset="0"/>
              </a:rPr>
              <a:t>}</a:t>
            </a:r>
            <a:endParaRPr lang="en-US" sz="21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1553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What would the global load be in the example </a:t>
            </a:r>
            <a:r>
              <a:rPr lang="en-US" sz="2400" dirty="0" smtClean="0"/>
              <a:t>below?</a:t>
            </a:r>
            <a:endParaRPr lang="en-US" sz="2400" dirty="0"/>
          </a:p>
        </p:txBody>
      </p:sp>
      <p:sp>
        <p:nvSpPr>
          <p:cNvPr id="3" name="Content Placeholder 2"/>
          <p:cNvSpPr>
            <a:spLocks noGrp="1"/>
          </p:cNvSpPr>
          <p:nvPr>
            <p:ph idx="1"/>
          </p:nvPr>
        </p:nvSpPr>
        <p:spPr>
          <a:xfrm>
            <a:off x="189931" y="1600200"/>
            <a:ext cx="8991600" cy="4525963"/>
          </a:xfrm>
        </p:spPr>
        <p:txBody>
          <a:bodyPr>
            <a:noAutofit/>
          </a:bodyPr>
          <a:lstStyle/>
          <a:p>
            <a:pPr marL="0" indent="0">
              <a:buNone/>
            </a:pPr>
            <a:r>
              <a:rPr lang="en-US" sz="2400" dirty="0" smtClean="0">
                <a:solidFill>
                  <a:schemeClr val="tx2"/>
                </a:solidFill>
                <a:latin typeface="Consolas" panose="020B0609020204030204" pitchFamily="49" charset="0"/>
                <a:cs typeface="Consolas" panose="020B0609020204030204" pitchFamily="49" charset="0"/>
              </a:rPr>
              <a:t>class </a:t>
            </a:r>
            <a:r>
              <a:rPr lang="en-US" sz="2400" dirty="0" err="1" smtClean="0">
                <a:solidFill>
                  <a:schemeClr val="tx2"/>
                </a:solidFill>
                <a:latin typeface="Consolas" panose="020B0609020204030204" pitchFamily="49" charset="0"/>
                <a:cs typeface="Consolas" panose="020B0609020204030204" pitchFamily="49" charset="0"/>
              </a:rPr>
              <a:t>AppSettings</a:t>
            </a:r>
            <a:r>
              <a:rPr lang="en-US" sz="2400" dirty="0" smtClean="0">
                <a:solidFill>
                  <a:schemeClr val="tx2"/>
                </a:solidFill>
                <a:latin typeface="Consolas" panose="020B0609020204030204" pitchFamily="49" charset="0"/>
                <a:cs typeface="Consolas" panose="020B0609020204030204" pitchFamily="49" charset="0"/>
              </a:rPr>
              <a:t> {</a:t>
            </a:r>
          </a:p>
          <a:p>
            <a:pPr marL="0" indent="0">
              <a:buNone/>
            </a:pPr>
            <a:r>
              <a:rPr lang="en-US" sz="2400" dirty="0">
                <a:solidFill>
                  <a:schemeClr val="tx2"/>
                </a:solidFill>
                <a:latin typeface="Consolas" panose="020B0609020204030204" pitchFamily="49" charset="0"/>
                <a:cs typeface="Consolas" panose="020B0609020204030204" pitchFamily="49" charset="0"/>
              </a:rPr>
              <a:t> </a:t>
            </a:r>
            <a:r>
              <a:rPr lang="en-US" sz="2400" dirty="0" smtClean="0">
                <a:solidFill>
                  <a:schemeClr val="tx2"/>
                </a:solidFill>
                <a:latin typeface="Consolas" panose="020B0609020204030204" pitchFamily="49" charset="0"/>
                <a:cs typeface="Consolas" panose="020B0609020204030204" pitchFamily="49" charset="0"/>
              </a:rPr>
              <a:t>  static </a:t>
            </a:r>
            <a:r>
              <a:rPr lang="en-US" sz="2400" dirty="0" err="1" smtClean="0">
                <a:solidFill>
                  <a:schemeClr val="tx2"/>
                </a:solidFill>
                <a:latin typeface="Consolas" panose="020B0609020204030204" pitchFamily="49" charset="0"/>
                <a:cs typeface="Consolas" panose="020B0609020204030204" pitchFamily="49" charset="0"/>
              </a:rPr>
              <a:t>AppSettings</a:t>
            </a:r>
            <a:r>
              <a:rPr lang="en-US" sz="2400" dirty="0" smtClean="0">
                <a:solidFill>
                  <a:schemeClr val="tx2"/>
                </a:solidFill>
                <a:latin typeface="Consolas" panose="020B0609020204030204" pitchFamily="49" charset="0"/>
                <a:cs typeface="Consolas" panose="020B0609020204030204" pitchFamily="49" charset="0"/>
              </a:rPr>
              <a:t> instance = new </a:t>
            </a:r>
            <a:r>
              <a:rPr lang="en-US" sz="2400" dirty="0" err="1" smtClean="0">
                <a:solidFill>
                  <a:schemeClr val="tx2"/>
                </a:solidFill>
                <a:latin typeface="Consolas" panose="020B0609020204030204" pitchFamily="49" charset="0"/>
                <a:cs typeface="Consolas" panose="020B0609020204030204" pitchFamily="49" charset="0"/>
              </a:rPr>
              <a:t>AppSettings</a:t>
            </a:r>
            <a:r>
              <a:rPr lang="en-US" sz="2400" dirty="0" smtClean="0">
                <a:solidFill>
                  <a:schemeClr val="tx2"/>
                </a:solidFill>
                <a:latin typeface="Consolas" panose="020B0609020204030204" pitchFamily="49" charset="0"/>
                <a:cs typeface="Consolas" panose="020B0609020204030204" pitchFamily="49" charset="0"/>
              </a:rPr>
              <a:t>();</a:t>
            </a:r>
          </a:p>
          <a:p>
            <a:pPr marL="0" indent="0">
              <a:buNone/>
            </a:pPr>
            <a:r>
              <a:rPr lang="en-US" sz="2400" dirty="0">
                <a:solidFill>
                  <a:schemeClr val="tx2"/>
                </a:solidFill>
                <a:latin typeface="Consolas" panose="020B0609020204030204" pitchFamily="49" charset="0"/>
                <a:cs typeface="Consolas" panose="020B0609020204030204" pitchFamily="49" charset="0"/>
              </a:rPr>
              <a:t> </a:t>
            </a:r>
            <a:r>
              <a:rPr lang="en-US" sz="2400" dirty="0" smtClean="0">
                <a:solidFill>
                  <a:schemeClr val="tx2"/>
                </a:solidFill>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int</a:t>
            </a:r>
            <a:r>
              <a:rPr lang="en-US" sz="2400" dirty="0" smtClean="0">
                <a:solidFill>
                  <a:schemeClr val="tx2"/>
                </a:solidFill>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numberOfThreads</a:t>
            </a:r>
            <a:r>
              <a:rPr lang="en-US" sz="2400" dirty="0" smtClean="0">
                <a:solidFill>
                  <a:schemeClr val="tx2"/>
                </a:solidFill>
                <a:latin typeface="Consolas" panose="020B0609020204030204" pitchFamily="49" charset="0"/>
                <a:cs typeface="Consolas" panose="020B0609020204030204" pitchFamily="49" charset="0"/>
              </a:rPr>
              <a:t> = 10;</a:t>
            </a:r>
          </a:p>
          <a:p>
            <a:pPr marL="0" indent="0">
              <a:buNone/>
            </a:pPr>
            <a:r>
              <a:rPr lang="en-US" sz="2400" dirty="0" smtClean="0">
                <a:solidFill>
                  <a:schemeClr val="tx2"/>
                </a:solidFill>
                <a:latin typeface="Consolas" panose="020B0609020204030204" pitchFamily="49" charset="0"/>
                <a:cs typeface="Consolas" panose="020B0609020204030204" pitchFamily="49" charset="0"/>
              </a:rPr>
              <a:t>   </a:t>
            </a:r>
            <a:r>
              <a:rPr lang="en-US" sz="2400" dirty="0" err="1" smtClean="0">
                <a:solidFill>
                  <a:schemeClr val="tx2"/>
                </a:solidFill>
                <a:latin typeface="Consolas" panose="020B0609020204030204" pitchFamily="49" charset="0"/>
                <a:cs typeface="Consolas" panose="020B0609020204030204" pitchFamily="49" charset="0"/>
              </a:rPr>
              <a:t>int</a:t>
            </a:r>
            <a:r>
              <a:rPr lang="en-US" sz="2400" dirty="0" smtClean="0">
                <a:solidFill>
                  <a:schemeClr val="tx2"/>
                </a:solidFill>
                <a:latin typeface="Consolas" panose="020B0609020204030204" pitchFamily="49" charset="0"/>
                <a:cs typeface="Consolas" panose="020B0609020204030204" pitchFamily="49" charset="0"/>
              </a:rPr>
              <a:t> timeout = 30;</a:t>
            </a:r>
          </a:p>
          <a:p>
            <a:pPr marL="0" indent="0">
              <a:buNone/>
            </a:pPr>
            <a:endParaRPr lang="en-US" sz="2400" dirty="0" smtClean="0">
              <a:solidFill>
                <a:schemeClr val="tx2"/>
              </a:solidFill>
              <a:latin typeface="Consolas" panose="020B0609020204030204" pitchFamily="49" charset="0"/>
              <a:cs typeface="Consolas" panose="020B0609020204030204" pitchFamily="49" charset="0"/>
            </a:endParaRPr>
          </a:p>
          <a:p>
            <a:pPr marL="0" indent="0">
              <a:buNone/>
            </a:pPr>
            <a:r>
              <a:rPr lang="en-US" sz="2400" dirty="0" smtClean="0">
                <a:solidFill>
                  <a:schemeClr val="tx2"/>
                </a:solidFill>
                <a:latin typeface="Consolas" panose="020B0609020204030204" pitchFamily="49" charset="0"/>
                <a:cs typeface="Consolas" panose="020B0609020204030204" pitchFamily="49" charset="0"/>
              </a:rPr>
              <a:t>   private </a:t>
            </a:r>
            <a:r>
              <a:rPr lang="en-US" sz="2400" dirty="0" err="1" smtClean="0">
                <a:solidFill>
                  <a:schemeClr val="tx2"/>
                </a:solidFill>
                <a:latin typeface="Consolas" panose="020B0609020204030204" pitchFamily="49" charset="0"/>
                <a:cs typeface="Consolas" panose="020B0609020204030204" pitchFamily="49" charset="0"/>
              </a:rPr>
              <a:t>AppSettings</a:t>
            </a:r>
            <a:r>
              <a:rPr lang="en-US" sz="2400" dirty="0" smtClean="0">
                <a:solidFill>
                  <a:schemeClr val="tx2"/>
                </a:solidFill>
                <a:latin typeface="Consolas" panose="020B0609020204030204" pitchFamily="49" charset="0"/>
                <a:cs typeface="Consolas" panose="020B0609020204030204" pitchFamily="49" charset="0"/>
              </a:rPr>
              <a:t>() {};</a:t>
            </a:r>
          </a:p>
          <a:p>
            <a:pPr marL="0" indent="0">
              <a:buNone/>
            </a:pPr>
            <a:r>
              <a:rPr lang="en-US" sz="2400" dirty="0" smtClean="0">
                <a:solidFill>
                  <a:schemeClr val="tx2"/>
                </a:solidFill>
                <a:latin typeface="Consolas" panose="020B0609020204030204" pitchFamily="49" charset="0"/>
                <a:cs typeface="Consolas" panose="020B0609020204030204" pitchFamily="49" charset="0"/>
              </a:rPr>
              <a:t>}</a:t>
            </a:r>
            <a:endParaRPr lang="en-US" sz="24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122956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3600" dirty="0"/>
              <a:t>Once we access a global variable, all variables accessed through it become global as well</a:t>
            </a:r>
            <a:r>
              <a:rPr lang="en-US" sz="3600" dirty="0" smtClean="0"/>
              <a:t>.</a:t>
            </a:r>
          </a:p>
          <a:p>
            <a:endParaRPr lang="en-US" sz="3600" dirty="0"/>
          </a:p>
          <a:p>
            <a:r>
              <a:rPr lang="en-US" sz="3600" dirty="0" smtClean="0"/>
              <a:t>There </a:t>
            </a:r>
            <a:r>
              <a:rPr lang="en-US" sz="3600" dirty="0"/>
              <a:t>is no difference between a global variable declared directly </a:t>
            </a:r>
            <a:r>
              <a:rPr lang="en-US" sz="3600" dirty="0" smtClean="0"/>
              <a:t>as </a:t>
            </a:r>
            <a:r>
              <a:rPr lang="en-US" sz="3600" dirty="0"/>
              <a:t>static and a variable made global transitively. They are equally damaging.</a:t>
            </a:r>
          </a:p>
        </p:txBody>
      </p:sp>
    </p:spTree>
    <p:extLst>
      <p:ext uri="{BB962C8B-B14F-4D97-AF65-F5344CB8AC3E}">
        <p14:creationId xmlns:p14="http://schemas.microsoft.com/office/powerpoint/2010/main" val="41535499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more example...</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tx2"/>
                </a:solidFill>
                <a:latin typeface="Consolas" panose="020B0609020204030204" pitchFamily="49" charset="0"/>
                <a:cs typeface="Consolas" panose="020B0609020204030204" pitchFamily="49" charset="0"/>
              </a:rPr>
              <a:t>class Cache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static final instance Cache = new Cache();</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b="1" dirty="0" smtClean="0">
                <a:solidFill>
                  <a:srgbClr val="FF0000"/>
                </a:solidFill>
                <a:latin typeface="Consolas" panose="020B0609020204030204" pitchFamily="49" charset="0"/>
                <a:cs typeface="Consolas" panose="020B0609020204030204" pitchFamily="49" charset="0"/>
              </a:rPr>
              <a:t>Map&lt;String, User&gt; </a:t>
            </a:r>
            <a:r>
              <a:rPr lang="en-US" sz="2000" b="1" dirty="0" err="1" smtClean="0">
                <a:solidFill>
                  <a:srgbClr val="FF0000"/>
                </a:solidFill>
                <a:latin typeface="Consolas" panose="020B0609020204030204" pitchFamily="49" charset="0"/>
                <a:cs typeface="Consolas" panose="020B0609020204030204" pitchFamily="49" charset="0"/>
              </a:rPr>
              <a:t>userCache</a:t>
            </a:r>
            <a:r>
              <a:rPr lang="en-US" sz="2000" b="1" dirty="0" smtClean="0">
                <a:solidFill>
                  <a:srgbClr val="FF0000"/>
                </a:solidFill>
                <a:latin typeface="Consolas" panose="020B0609020204030204" pitchFamily="49" charset="0"/>
                <a:cs typeface="Consolas" panose="020B0609020204030204" pitchFamily="49" charset="0"/>
              </a:rPr>
              <a:t> = new </a:t>
            </a:r>
            <a:r>
              <a:rPr lang="en-US" sz="2000" b="1" dirty="0" err="1" smtClean="0">
                <a:solidFill>
                  <a:srgbClr val="FF0000"/>
                </a:solidFill>
                <a:latin typeface="Consolas" panose="020B0609020204030204" pitchFamily="49" charset="0"/>
                <a:cs typeface="Consolas" panose="020B0609020204030204" pitchFamily="49" charset="0"/>
              </a:rPr>
              <a:t>HashMap</a:t>
            </a:r>
            <a:r>
              <a:rPr lang="en-US" sz="2000" b="1" dirty="0" smtClean="0">
                <a:solidFill>
                  <a:srgbClr val="FF0000"/>
                </a:solidFill>
                <a:latin typeface="Consolas" panose="020B0609020204030204" pitchFamily="49" charset="0"/>
                <a:cs typeface="Consolas" panose="020B0609020204030204" pitchFamily="49" charset="0"/>
              </a:rPr>
              <a:t>&lt;&gt;();</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   private Cache() {};</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82183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lumMod val="75000"/>
                  </a:schemeClr>
                </a:solidFill>
              </a:rPr>
              <a:t>Undesirable effects of Singletons/ Global State</a:t>
            </a:r>
            <a:endParaRPr lang="en-US" dirty="0">
              <a:solidFill>
                <a:schemeClr val="bg1">
                  <a:lumMod val="75000"/>
                </a:schemeClr>
              </a:solidFill>
            </a:endParaRPr>
          </a:p>
        </p:txBody>
      </p:sp>
      <p:sp>
        <p:nvSpPr>
          <p:cNvPr id="3" name="Content Placeholder 2"/>
          <p:cNvSpPr>
            <a:spLocks noGrp="1"/>
          </p:cNvSpPr>
          <p:nvPr>
            <p:ph idx="1"/>
          </p:nvPr>
        </p:nvSpPr>
        <p:spPr/>
        <p:txBody>
          <a:bodyPr/>
          <a:lstStyle/>
          <a:p>
            <a:pPr marL="514350" indent="-514350">
              <a:buAutoNum type="arabicPeriod"/>
            </a:pPr>
            <a:endParaRPr lang="en-US" dirty="0" smtClean="0"/>
          </a:p>
          <a:p>
            <a:pPr marL="514350" indent="-514350">
              <a:buAutoNum type="arabicPeriod"/>
            </a:pPr>
            <a:r>
              <a:rPr lang="en-US" dirty="0" smtClean="0">
                <a:solidFill>
                  <a:schemeClr val="bg1">
                    <a:lumMod val="75000"/>
                  </a:schemeClr>
                </a:solidFill>
              </a:rPr>
              <a:t>Makes unit testing difficult</a:t>
            </a:r>
          </a:p>
          <a:p>
            <a:pPr marL="514350" indent="-514350">
              <a:buAutoNum type="arabicPeriod"/>
            </a:pPr>
            <a:r>
              <a:rPr lang="en-US" dirty="0" smtClean="0">
                <a:solidFill>
                  <a:schemeClr val="bg1">
                    <a:lumMod val="75000"/>
                  </a:schemeClr>
                </a:solidFill>
              </a:rPr>
              <a:t>Makes APIs lie about their dependencies</a:t>
            </a:r>
          </a:p>
          <a:p>
            <a:pPr marL="514350" indent="-514350">
              <a:buAutoNum type="arabicPeriod"/>
            </a:pPr>
            <a:r>
              <a:rPr lang="en-US" dirty="0">
                <a:solidFill>
                  <a:schemeClr val="bg1">
                    <a:lumMod val="75000"/>
                  </a:schemeClr>
                </a:solidFill>
              </a:rPr>
              <a:t>Transitive “Global Load”</a:t>
            </a:r>
          </a:p>
          <a:p>
            <a:pPr marL="514350" indent="-514350">
              <a:buFont typeface="Arial" pitchFamily="34" charset="0"/>
              <a:buAutoNum type="arabicPeriod"/>
            </a:pPr>
            <a:r>
              <a:rPr lang="en-US" dirty="0" smtClean="0"/>
              <a:t>Singleton in a dependent library</a:t>
            </a:r>
          </a:p>
          <a:p>
            <a:pPr marL="0" indent="0">
              <a:buNone/>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2345989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4. Static </a:t>
            </a:r>
            <a:r>
              <a:rPr lang="en-US" sz="3200" b="1" dirty="0"/>
              <a:t>Method call in a </a:t>
            </a:r>
            <a:r>
              <a:rPr lang="en-US" sz="3200" b="1" dirty="0" smtClean="0"/>
              <a:t>Depended-on </a:t>
            </a:r>
            <a:r>
              <a:rPr lang="en-US" sz="3200" b="1" dirty="0"/>
              <a:t>Library</a:t>
            </a:r>
            <a:endParaRPr lang="en-US" sz="3200" dirty="0"/>
          </a:p>
        </p:txBody>
      </p:sp>
      <p:sp>
        <p:nvSpPr>
          <p:cNvPr id="3" name="Content Placeholder 2"/>
          <p:cNvSpPr>
            <a:spLocks noGrp="1"/>
          </p:cNvSpPr>
          <p:nvPr>
            <p:ph idx="1"/>
          </p:nvPr>
        </p:nvSpPr>
        <p:spPr>
          <a:xfrm>
            <a:off x="457200" y="1600200"/>
            <a:ext cx="8229600" cy="4648200"/>
          </a:xfrm>
        </p:spPr>
        <p:txBody>
          <a:bodyPr>
            <a:normAutofit/>
          </a:bodyPr>
          <a:lstStyle/>
          <a:p>
            <a:r>
              <a:rPr lang="en-US" sz="2400" dirty="0"/>
              <a:t>Sometimes you will be stuck with a static method in a library that you need to prevent from running in a test. </a:t>
            </a:r>
            <a:endParaRPr lang="en-US" sz="2400" dirty="0" smtClean="0"/>
          </a:p>
          <a:p>
            <a:pPr marL="0" indent="0">
              <a:buNone/>
            </a:pPr>
            <a:endParaRPr lang="en-US" sz="2400" dirty="0" smtClean="0"/>
          </a:p>
          <a:p>
            <a:r>
              <a:rPr lang="en-US" sz="2400" dirty="0" smtClean="0"/>
              <a:t>Because </a:t>
            </a:r>
            <a:r>
              <a:rPr lang="en-US" sz="2400" dirty="0"/>
              <a:t>it is a library, you don’t have the control to remove the static modifier and make it an instance method</a:t>
            </a:r>
            <a:r>
              <a:rPr lang="en-US" sz="2400" dirty="0" smtClean="0"/>
              <a:t>.</a:t>
            </a:r>
          </a:p>
        </p:txBody>
      </p:sp>
    </p:spTree>
    <p:extLst>
      <p:ext uri="{BB962C8B-B14F-4D97-AF65-F5344CB8AC3E}">
        <p14:creationId xmlns:p14="http://schemas.microsoft.com/office/powerpoint/2010/main" val="2333083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7949065" cy="61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47800" y="6204196"/>
            <a:ext cx="6858000" cy="646331"/>
          </a:xfrm>
          <a:prstGeom prst="rect">
            <a:avLst/>
          </a:prstGeom>
          <a:solidFill>
            <a:srgbClr val="FF0000"/>
          </a:solidFill>
        </p:spPr>
        <p:txBody>
          <a:bodyPr wrap="square" rtlCol="0">
            <a:spAutoFit/>
          </a:bodyPr>
          <a:lstStyle/>
          <a:p>
            <a:r>
              <a:rPr lang="en-US" b="1" dirty="0">
                <a:solidFill>
                  <a:schemeClr val="bg1"/>
                </a:solidFill>
              </a:rPr>
              <a:t>You are forced to execute the </a:t>
            </a:r>
            <a:r>
              <a:rPr lang="en-US" b="1" dirty="0" err="1">
                <a:solidFill>
                  <a:schemeClr val="bg1"/>
                </a:solidFill>
              </a:rPr>
              <a:t>TrackStatusChecker‘s</a:t>
            </a:r>
            <a:r>
              <a:rPr lang="en-US" b="1" dirty="0">
                <a:solidFill>
                  <a:schemeClr val="bg1"/>
                </a:solidFill>
              </a:rPr>
              <a:t> method even when you don’t want to, because it is locked in there with a static </a:t>
            </a:r>
            <a:r>
              <a:rPr lang="en-US" b="1" dirty="0" smtClean="0">
                <a:solidFill>
                  <a:schemeClr val="bg1"/>
                </a:solidFill>
              </a:rPr>
              <a:t>call.</a:t>
            </a:r>
            <a:endParaRPr lang="en-US" dirty="0">
              <a:solidFill>
                <a:schemeClr val="bg1"/>
              </a:solidFill>
            </a:endParaRPr>
          </a:p>
        </p:txBody>
      </p:sp>
    </p:spTree>
    <p:extLst>
      <p:ext uri="{BB962C8B-B14F-4D97-AF65-F5344CB8AC3E}">
        <p14:creationId xmlns:p14="http://schemas.microsoft.com/office/powerpoint/2010/main" val="159259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a:t>
            </a:r>
            <a:endParaRPr lang="en-US" dirty="0"/>
          </a:p>
        </p:txBody>
      </p:sp>
      <p:sp>
        <p:nvSpPr>
          <p:cNvPr id="3" name="Content Placeholder 2"/>
          <p:cNvSpPr>
            <a:spLocks noGrp="1"/>
          </p:cNvSpPr>
          <p:nvPr>
            <p:ph idx="1"/>
          </p:nvPr>
        </p:nvSpPr>
        <p:spPr/>
        <p:txBody>
          <a:bodyPr/>
          <a:lstStyle/>
          <a:p>
            <a:r>
              <a:rPr lang="en-US" dirty="0" smtClean="0"/>
              <a:t>Wrap the library in an injectable object of your own. </a:t>
            </a:r>
            <a:br>
              <a:rPr lang="en-US" dirty="0" smtClean="0"/>
            </a:br>
            <a:endParaRPr lang="en-US" dirty="0" smtClean="0"/>
          </a:p>
          <a:p>
            <a:r>
              <a:rPr lang="en-US" dirty="0" smtClean="0"/>
              <a:t>Then in your class, take the new </a:t>
            </a:r>
            <a:r>
              <a:rPr lang="en-US" dirty="0" err="1" smtClean="0"/>
              <a:t>LibraryWrapper</a:t>
            </a:r>
            <a:r>
              <a:rPr lang="en-US" dirty="0" smtClean="0"/>
              <a:t> as a dependency.</a:t>
            </a:r>
            <a:endParaRPr lang="en-US" dirty="0"/>
          </a:p>
        </p:txBody>
      </p:sp>
    </p:spTree>
    <p:extLst>
      <p:ext uri="{BB962C8B-B14F-4D97-AF65-F5344CB8AC3E}">
        <p14:creationId xmlns:p14="http://schemas.microsoft.com/office/powerpoint/2010/main" val="1322353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6781800" cy="652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969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Lazy Initialization - Double-Checked </a:t>
            </a:r>
            <a:r>
              <a:rPr lang="en-US" sz="2800" dirty="0"/>
              <a:t>Locking </a:t>
            </a:r>
            <a:r>
              <a:rPr lang="en-US" sz="2800" dirty="0" smtClean="0"/>
              <a:t>idiom</a:t>
            </a:r>
            <a:endParaRPr lang="en-US" sz="2800" dirty="0"/>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tx2"/>
                </a:solidFill>
                <a:latin typeface="Consolas" panose="020B0609020204030204" pitchFamily="49" charset="0"/>
                <a:cs typeface="Consolas" panose="020B0609020204030204" pitchFamily="49" charset="0"/>
              </a:rPr>
              <a:t>static </a:t>
            </a:r>
            <a:r>
              <a:rPr lang="en-US" sz="2000" dirty="0" smtClean="0">
                <a:solidFill>
                  <a:srgbClr val="FF0000"/>
                </a:solidFill>
                <a:latin typeface="Consolas" panose="020B0609020204030204" pitchFamily="49" charset="0"/>
                <a:cs typeface="Consolas" panose="020B0609020204030204" pitchFamily="49" charset="0"/>
              </a:rPr>
              <a:t>volatile</a:t>
            </a:r>
            <a:r>
              <a:rPr lang="en-US" sz="2000" dirty="0" smtClean="0">
                <a:solidFill>
                  <a:schemeClr val="tx2"/>
                </a:solidFill>
                <a:latin typeface="Consolas" panose="020B0609020204030204" pitchFamily="49" charset="0"/>
                <a:cs typeface="Consolas" panose="020B0609020204030204" pitchFamily="49" charset="0"/>
              </a:rPr>
              <a:t> Singleton instance;</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public static Singleton </a:t>
            </a:r>
            <a:r>
              <a:rPr lang="en-US" sz="2000" dirty="0" err="1" smtClean="0">
                <a:solidFill>
                  <a:schemeClr val="tx2"/>
                </a:solidFill>
                <a:latin typeface="Consolas" panose="020B0609020204030204" pitchFamily="49" charset="0"/>
                <a:cs typeface="Consolas" panose="020B0609020204030204" pitchFamily="49" charset="0"/>
              </a:rPr>
              <a:t>getInstance</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if (instance == null)</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      synchronized (</a:t>
            </a:r>
            <a:r>
              <a:rPr lang="en-US" sz="2000" dirty="0" err="1" smtClean="0">
                <a:solidFill>
                  <a:schemeClr val="tx2"/>
                </a:solidFill>
                <a:latin typeface="Consolas" panose="020B0609020204030204" pitchFamily="49" charset="0"/>
                <a:cs typeface="Consolas" panose="020B0609020204030204" pitchFamily="49" charset="0"/>
              </a:rPr>
              <a:t>Singleton.class</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if (instance == null) </a:t>
            </a:r>
          </a:p>
          <a:p>
            <a:pPr marL="0" indent="0">
              <a:buNone/>
            </a:pPr>
            <a:r>
              <a:rPr lang="en-US" sz="2000" dirty="0" smtClean="0">
                <a:solidFill>
                  <a:schemeClr val="tx2"/>
                </a:solidFill>
                <a:latin typeface="Consolas" panose="020B0609020204030204" pitchFamily="49" charset="0"/>
                <a:cs typeface="Consolas" panose="020B0609020204030204" pitchFamily="49" charset="0"/>
              </a:rPr>
              <a:t>            instance == new Singleton();</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return instance;</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
        <p:nvSpPr>
          <p:cNvPr id="4" name="TextBox 3"/>
          <p:cNvSpPr txBox="1"/>
          <p:nvPr/>
        </p:nvSpPr>
        <p:spPr>
          <a:xfrm>
            <a:off x="304800" y="6324600"/>
            <a:ext cx="7623241" cy="369332"/>
          </a:xfrm>
          <a:prstGeom prst="rect">
            <a:avLst/>
          </a:prstGeom>
          <a:noFill/>
        </p:spPr>
        <p:txBody>
          <a:bodyPr wrap="none" rtlCol="0">
            <a:spAutoFit/>
          </a:bodyPr>
          <a:lstStyle/>
          <a:p>
            <a:r>
              <a:rPr lang="en-US" dirty="0"/>
              <a:t>C</a:t>
            </a:r>
            <a:r>
              <a:rPr lang="en-US" dirty="0" smtClean="0"/>
              <a:t>heck </a:t>
            </a:r>
            <a:r>
              <a:rPr lang="en-US" dirty="0"/>
              <a:t>a volatile field in the common path and only synchronize when necessary</a:t>
            </a:r>
          </a:p>
        </p:txBody>
      </p:sp>
    </p:spTree>
    <p:extLst>
      <p:ext uri="{BB962C8B-B14F-4D97-AF65-F5344CB8AC3E}">
        <p14:creationId xmlns:p14="http://schemas.microsoft.com/office/powerpoint/2010/main" val="5786676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00" dirty="0" smtClean="0">
                <a:solidFill>
                  <a:schemeClr val="tx2"/>
                </a:solidFill>
                <a:latin typeface="Consolas" panose="020B0609020204030204" pitchFamily="49" charset="0"/>
                <a:cs typeface="Consolas" panose="020B0609020204030204" pitchFamily="49" charset="0"/>
              </a:rPr>
              <a:t>class </a:t>
            </a:r>
            <a:r>
              <a:rPr lang="en-US" sz="1600" dirty="0" err="1" smtClean="0">
                <a:solidFill>
                  <a:schemeClr val="tx2"/>
                </a:solidFill>
                <a:latin typeface="Consolas" panose="020B0609020204030204" pitchFamily="49" charset="0"/>
                <a:cs typeface="Consolas" panose="020B0609020204030204" pitchFamily="49" charset="0"/>
              </a:rPr>
              <a:t>TrainSchedulesTest</a:t>
            </a:r>
            <a:r>
              <a:rPr lang="en-US" sz="1600" dirty="0" smtClean="0">
                <a:solidFill>
                  <a:schemeClr val="tx2"/>
                </a:solidFill>
                <a:latin typeface="Consolas" panose="020B0609020204030204" pitchFamily="49" charset="0"/>
                <a:cs typeface="Consolas" panose="020B0609020204030204" pitchFamily="49" charset="0"/>
              </a:rPr>
              <a:t> extends </a:t>
            </a:r>
            <a:r>
              <a:rPr lang="en-US" sz="1600" dirty="0" err="1" smtClean="0">
                <a:solidFill>
                  <a:schemeClr val="tx2"/>
                </a:solidFill>
                <a:latin typeface="Consolas" panose="020B0609020204030204" pitchFamily="49" charset="0"/>
                <a:cs typeface="Consolas" panose="020B0609020204030204" pitchFamily="49" charset="0"/>
              </a:rPr>
              <a:t>TestCase</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public void </a:t>
            </a:r>
            <a:r>
              <a:rPr lang="en-US" sz="1600" dirty="0" err="1" smtClean="0">
                <a:solidFill>
                  <a:schemeClr val="tx2"/>
                </a:solidFill>
                <a:latin typeface="Consolas" panose="020B0609020204030204" pitchFamily="49" charset="0"/>
                <a:cs typeface="Consolas" panose="020B0609020204030204" pitchFamily="49" charset="0"/>
              </a:rPr>
              <a:t>testFindNextTrainNoClosings</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StatusCheckerWrapper</a:t>
            </a: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localWrapper</a:t>
            </a:r>
            <a:r>
              <a:rPr lang="en-US" sz="1600" dirty="0" smtClean="0">
                <a:solidFill>
                  <a:srgbClr val="FF0000"/>
                </a:solidFill>
                <a:latin typeface="Consolas" panose="020B0609020204030204" pitchFamily="49" charset="0"/>
                <a:cs typeface="Consolas" panose="020B0609020204030204" pitchFamily="49" charset="0"/>
              </a:rPr>
              <a:t> = </a:t>
            </a:r>
          </a:p>
          <a:p>
            <a:pPr marL="0" indent="0">
              <a:buNone/>
            </a:pPr>
            <a:r>
              <a:rPr lang="en-US" sz="1600" dirty="0" smtClean="0">
                <a:solidFill>
                  <a:srgbClr val="FF0000"/>
                </a:solidFill>
                <a:latin typeface="Consolas" panose="020B0609020204030204" pitchFamily="49" charset="0"/>
                <a:cs typeface="Consolas" panose="020B0609020204030204" pitchFamily="49" charset="0"/>
              </a:rPr>
              <a:t>                              new </a:t>
            </a:r>
            <a:r>
              <a:rPr lang="en-US" sz="1600" dirty="0" err="1" smtClean="0">
                <a:solidFill>
                  <a:srgbClr val="FF0000"/>
                </a:solidFill>
                <a:latin typeface="Consolas" panose="020B0609020204030204" pitchFamily="49" charset="0"/>
                <a:cs typeface="Consolas" panose="020B0609020204030204" pitchFamily="49" charset="0"/>
              </a:rPr>
              <a:t>StubStatusCheckerWrapper</a:t>
            </a:r>
            <a:r>
              <a:rPr lang="en-US" sz="1600" dirty="0" smtClean="0">
                <a:solidFill>
                  <a:srgbClr val="FF0000"/>
                </a:solidFill>
                <a:latin typeface="Consolas" panose="020B0609020204030204" pitchFamily="49" charset="0"/>
                <a:cs typeface="Consolas" panose="020B0609020204030204" pitchFamily="49" charset="0"/>
              </a:rPr>
              <a:t>();</a:t>
            </a:r>
          </a:p>
          <a:p>
            <a:pPr marL="0" indent="0">
              <a:buNone/>
            </a:pPr>
            <a:r>
              <a:rPr lang="en-US" sz="1600" dirty="0" smtClean="0">
                <a:solidFill>
                  <a:srgbClr val="FF0000"/>
                </a:solidFill>
                <a:latin typeface="Consolas" panose="020B0609020204030204" pitchFamily="49" charset="0"/>
                <a:cs typeface="Consolas" panose="020B0609020204030204" pitchFamily="49" charset="0"/>
              </a:rPr>
              <a:t>      </a:t>
            </a:r>
            <a:r>
              <a:rPr lang="en-US" sz="1600" dirty="0" err="1" smtClean="0">
                <a:solidFill>
                  <a:srgbClr val="FF0000"/>
                </a:solidFill>
                <a:latin typeface="Consolas" panose="020B0609020204030204" pitchFamily="49" charset="0"/>
                <a:cs typeface="Consolas" panose="020B0609020204030204" pitchFamily="49" charset="0"/>
              </a:rPr>
              <a:t>TrainSchedules</a:t>
            </a:r>
            <a:r>
              <a:rPr lang="en-US" sz="1600" dirty="0" smtClean="0">
                <a:solidFill>
                  <a:srgbClr val="FF0000"/>
                </a:solidFill>
                <a:latin typeface="Consolas" panose="020B0609020204030204" pitchFamily="49" charset="0"/>
                <a:cs typeface="Consolas" panose="020B0609020204030204" pitchFamily="49" charset="0"/>
              </a:rPr>
              <a:t> schedules = new </a:t>
            </a:r>
            <a:r>
              <a:rPr lang="en-US" sz="1600" dirty="0" err="1" smtClean="0">
                <a:solidFill>
                  <a:srgbClr val="FF0000"/>
                </a:solidFill>
                <a:latin typeface="Consolas" panose="020B0609020204030204" pitchFamily="49" charset="0"/>
                <a:cs typeface="Consolas" panose="020B0609020204030204" pitchFamily="49" charset="0"/>
              </a:rPr>
              <a:t>TrainSchedules</a:t>
            </a:r>
            <a:r>
              <a:rPr lang="en-US" sz="1600" dirty="0" smtClean="0">
                <a:solidFill>
                  <a:srgbClr val="FF0000"/>
                </a:solidFill>
                <a:latin typeface="Consolas" panose="020B0609020204030204" pitchFamily="49" charset="0"/>
                <a:cs typeface="Consolas" panose="020B0609020204030204" pitchFamily="49" charset="0"/>
              </a:rPr>
              <a:t>(</a:t>
            </a:r>
            <a:r>
              <a:rPr lang="en-US" sz="1600" dirty="0" err="1" smtClean="0">
                <a:solidFill>
                  <a:srgbClr val="FF0000"/>
                </a:solidFill>
                <a:latin typeface="Consolas" panose="020B0609020204030204" pitchFamily="49" charset="0"/>
                <a:cs typeface="Consolas" panose="020B0609020204030204" pitchFamily="49" charset="0"/>
              </a:rPr>
              <a:t>localWrapper</a:t>
            </a:r>
            <a:r>
              <a:rPr lang="en-US" sz="1600" dirty="0" smtClean="0">
                <a:solidFill>
                  <a:srgbClr val="FF0000"/>
                </a:solidFill>
                <a:latin typeface="Consolas" panose="020B0609020204030204" pitchFamily="49" charset="0"/>
                <a:cs typeface="Consolas" panose="020B0609020204030204" pitchFamily="49" charset="0"/>
              </a:rPr>
              <a:t>);</a:t>
            </a:r>
          </a:p>
          <a:p>
            <a:pPr marL="0" indent="0">
              <a:buNone/>
            </a:pPr>
            <a:endParaRPr lang="en-US" sz="1600" dirty="0" smtClean="0">
              <a:solidFill>
                <a:schemeClr val="tx2"/>
              </a:solidFill>
              <a:latin typeface="Consolas" panose="020B0609020204030204" pitchFamily="49" charset="0"/>
              <a:cs typeface="Consolas" panose="020B0609020204030204" pitchFamily="49" charset="0"/>
            </a:endParaRP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r>
              <a:rPr lang="en-US" sz="1600" dirty="0" err="1" smtClean="0">
                <a:solidFill>
                  <a:schemeClr val="tx2"/>
                </a:solidFill>
                <a:latin typeface="Consolas" panose="020B0609020204030204" pitchFamily="49" charset="0"/>
                <a:cs typeface="Consolas" panose="020B0609020204030204" pitchFamily="49" charset="0"/>
              </a:rPr>
              <a:t>assertNotNull</a:t>
            </a:r>
            <a:r>
              <a:rPr lang="en-US" sz="1600" dirty="0" smtClean="0">
                <a:solidFill>
                  <a:schemeClr val="tx2"/>
                </a:solidFill>
                <a:latin typeface="Consolas" panose="020B0609020204030204" pitchFamily="49" charset="0"/>
                <a:cs typeface="Consolas" panose="020B0609020204030204" pitchFamily="49" charset="0"/>
              </a:rPr>
              <a:t>(</a:t>
            </a:r>
            <a:r>
              <a:rPr lang="en-US" sz="1600" dirty="0" err="1" smtClean="0">
                <a:solidFill>
                  <a:schemeClr val="tx2"/>
                </a:solidFill>
                <a:latin typeface="Consolas" panose="020B0609020204030204" pitchFamily="49" charset="0"/>
                <a:cs typeface="Consolas" panose="020B0609020204030204" pitchFamily="49" charset="0"/>
              </a:rPr>
              <a:t>schedules.findNextTrain</a:t>
            </a:r>
            <a:r>
              <a:rPr lang="en-US" sz="1600" dirty="0" smtClean="0">
                <a:solidFill>
                  <a:schemeClr val="tx2"/>
                </a:solidFill>
                <a:latin typeface="Consolas" panose="020B0609020204030204" pitchFamily="49" charset="0"/>
                <a:cs typeface="Consolas" panose="020B0609020204030204" pitchFamily="49" charset="0"/>
              </a:rPr>
              <a:t>());</a:t>
            </a:r>
          </a:p>
          <a:p>
            <a:pPr marL="0" indent="0">
              <a:buNone/>
            </a:pPr>
            <a:r>
              <a:rPr lang="en-US" sz="1600" dirty="0" smtClean="0">
                <a:solidFill>
                  <a:schemeClr val="tx2"/>
                </a:solidFill>
                <a:latin typeface="Consolas" panose="020B0609020204030204" pitchFamily="49" charset="0"/>
                <a:cs typeface="Consolas" panose="020B0609020204030204" pitchFamily="49" charset="0"/>
              </a:rPr>
              <a:t>      </a:t>
            </a:r>
            <a:r>
              <a:rPr lang="en-US" sz="1600" dirty="0" smtClean="0">
                <a:solidFill>
                  <a:schemeClr val="bg1">
                    <a:lumMod val="65000"/>
                  </a:schemeClr>
                </a:solidFill>
                <a:latin typeface="Consolas" panose="020B0609020204030204" pitchFamily="49" charset="0"/>
                <a:cs typeface="Consolas" panose="020B0609020204030204" pitchFamily="49" charset="0"/>
              </a:rPr>
              <a:t>// This works just as we wanted,</a:t>
            </a:r>
          </a:p>
          <a:p>
            <a:pPr marL="0" indent="0">
              <a:buNone/>
            </a:pPr>
            <a:r>
              <a:rPr lang="en-US" sz="1600" dirty="0" smtClean="0">
                <a:solidFill>
                  <a:schemeClr val="bg1">
                    <a:lumMod val="65000"/>
                  </a:schemeClr>
                </a:solidFill>
                <a:latin typeface="Consolas" panose="020B0609020204030204" pitchFamily="49" charset="0"/>
                <a:cs typeface="Consolas" panose="020B0609020204030204" pitchFamily="49" charset="0"/>
              </a:rPr>
              <a:t>      // allowing us to test the </a:t>
            </a:r>
            <a:r>
              <a:rPr lang="en-US" sz="1600" dirty="0" err="1" smtClean="0">
                <a:solidFill>
                  <a:schemeClr val="bg1">
                    <a:lumMod val="65000"/>
                  </a:schemeClr>
                </a:solidFill>
                <a:latin typeface="Consolas" panose="020B0609020204030204" pitchFamily="49" charset="0"/>
                <a:cs typeface="Consolas" panose="020B0609020204030204" pitchFamily="49" charset="0"/>
              </a:rPr>
              <a:t>TrainSchedules</a:t>
            </a:r>
            <a:r>
              <a:rPr lang="en-US" sz="1600" dirty="0" smtClean="0">
                <a:solidFill>
                  <a:schemeClr val="bg1">
                    <a:lumMod val="65000"/>
                  </a:schemeClr>
                </a:solidFill>
                <a:latin typeface="Consolas" panose="020B0609020204030204" pitchFamily="49" charset="0"/>
                <a:cs typeface="Consolas" panose="020B0609020204030204" pitchFamily="49" charset="0"/>
              </a:rPr>
              <a:t> in isolation.</a:t>
            </a:r>
          </a:p>
          <a:p>
            <a:pPr marL="0" indent="0">
              <a:buNone/>
            </a:pPr>
            <a:r>
              <a:rPr lang="en-US" sz="1600" dirty="0">
                <a:solidFill>
                  <a:schemeClr val="tx2"/>
                </a:solidFill>
                <a:latin typeface="Consolas" panose="020B0609020204030204" pitchFamily="49" charset="0"/>
                <a:cs typeface="Consolas" panose="020B0609020204030204" pitchFamily="49" charset="0"/>
              </a:rPr>
              <a:t> </a:t>
            </a:r>
            <a:r>
              <a:rPr lang="en-US" sz="1600" dirty="0" smtClean="0">
                <a:solidFill>
                  <a:schemeClr val="tx2"/>
                </a:solidFill>
                <a:latin typeface="Consolas" panose="020B0609020204030204" pitchFamily="49" charset="0"/>
                <a:cs typeface="Consolas" panose="020B0609020204030204" pitchFamily="49" charset="0"/>
              </a:rPr>
              <a:t>  }</a:t>
            </a:r>
          </a:p>
          <a:p>
            <a:pPr marL="0" indent="0">
              <a:buNone/>
            </a:pPr>
            <a:r>
              <a:rPr lang="en-US" sz="1600" dirty="0" smtClean="0">
                <a:solidFill>
                  <a:schemeClr val="tx2"/>
                </a:solidFill>
                <a:latin typeface="Consolas" panose="020B0609020204030204" pitchFamily="49" charset="0"/>
                <a:cs typeface="Consolas" panose="020B0609020204030204" pitchFamily="49" charset="0"/>
              </a:rPr>
              <a:t>}</a:t>
            </a:r>
            <a:endParaRPr lang="en-US" sz="1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39718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Initialization</a:t>
            </a:r>
            <a:endParaRPr lang="en-US" dirty="0"/>
          </a:p>
        </p:txBody>
      </p:sp>
      <p:sp>
        <p:nvSpPr>
          <p:cNvPr id="3" name="Content Placeholder 2"/>
          <p:cNvSpPr>
            <a:spLocks noGrp="1"/>
          </p:cNvSpPr>
          <p:nvPr>
            <p:ph idx="1"/>
          </p:nvPr>
        </p:nvSpPr>
        <p:spPr/>
        <p:txBody>
          <a:bodyPr>
            <a:normAutofit/>
          </a:bodyPr>
          <a:lstStyle/>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smtClean="0">
                <a:solidFill>
                  <a:schemeClr val="bg1">
                    <a:lumMod val="65000"/>
                  </a:schemeClr>
                </a:solidFill>
                <a:latin typeface="Consolas" panose="020B0609020204030204" pitchFamily="49" charset="0"/>
                <a:cs typeface="Consolas" panose="020B0609020204030204" pitchFamily="49" charset="0"/>
              </a:rPr>
              <a:t>// Singleton with public final field</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public class Elvis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public</a:t>
            </a:r>
            <a:r>
              <a:rPr lang="en-US" sz="2000" dirty="0" smtClean="0">
                <a:solidFill>
                  <a:schemeClr val="tx2"/>
                </a:solidFill>
                <a:latin typeface="Consolas" panose="020B0609020204030204" pitchFamily="49" charset="0"/>
                <a:cs typeface="Consolas" panose="020B0609020204030204" pitchFamily="49" charset="0"/>
              </a:rPr>
              <a:t> static </a:t>
            </a:r>
            <a:r>
              <a:rPr lang="en-US" sz="2000" dirty="0" smtClean="0">
                <a:solidFill>
                  <a:srgbClr val="FF0000"/>
                </a:solidFill>
                <a:latin typeface="Consolas" panose="020B0609020204030204" pitchFamily="49" charset="0"/>
                <a:cs typeface="Consolas" panose="020B0609020204030204" pitchFamily="49" charset="0"/>
              </a:rPr>
              <a:t>final</a:t>
            </a:r>
            <a:r>
              <a:rPr lang="en-US" sz="2000" dirty="0" smtClean="0">
                <a:solidFill>
                  <a:schemeClr val="tx2"/>
                </a:solidFill>
                <a:latin typeface="Consolas" panose="020B0609020204030204" pitchFamily="49" charset="0"/>
                <a:cs typeface="Consolas" panose="020B0609020204030204" pitchFamily="49" charset="0"/>
              </a:rPr>
              <a:t> Elvis INSTANCE = new Elvis();</a:t>
            </a:r>
          </a:p>
          <a:p>
            <a:pPr marL="0" indent="0">
              <a:buNone/>
            </a:pPr>
            <a:r>
              <a:rPr lang="en-US" sz="2000" dirty="0" smtClean="0">
                <a:solidFill>
                  <a:schemeClr val="tx2"/>
                </a:solidFill>
                <a:latin typeface="Consolas" panose="020B0609020204030204" pitchFamily="49" charset="0"/>
                <a:cs typeface="Consolas" panose="020B0609020204030204" pitchFamily="49" charset="0"/>
              </a:rPr>
              <a:t>   private Elvis() { ... }</a:t>
            </a:r>
          </a:p>
          <a:p>
            <a:pPr marL="0" indent="0">
              <a:buNone/>
            </a:pPr>
            <a:r>
              <a:rPr lang="en-US" sz="2000" dirty="0" smtClean="0">
                <a:solidFill>
                  <a:schemeClr val="tx2"/>
                </a:solidFill>
                <a:latin typeface="Consolas" panose="020B0609020204030204" pitchFamily="49" charset="0"/>
                <a:cs typeface="Consolas" panose="020B0609020204030204" pitchFamily="49" charset="0"/>
              </a:rPr>
              <a:t>   // .....</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
        <p:nvSpPr>
          <p:cNvPr id="4" name="TextBox 3"/>
          <p:cNvSpPr txBox="1"/>
          <p:nvPr/>
        </p:nvSpPr>
        <p:spPr>
          <a:xfrm>
            <a:off x="457200" y="5295166"/>
            <a:ext cx="8458200" cy="830997"/>
          </a:xfrm>
          <a:prstGeom prst="rect">
            <a:avLst/>
          </a:prstGeom>
          <a:noFill/>
        </p:spPr>
        <p:txBody>
          <a:bodyPr wrap="square" rtlCol="0">
            <a:spAutoFit/>
          </a:bodyPr>
          <a:lstStyle/>
          <a:p>
            <a:r>
              <a:rPr lang="en-US" sz="2400" dirty="0" smtClean="0"/>
              <a:t>NO flexibility to change your mind  whether the class should be a singleton, without changing its API.</a:t>
            </a:r>
            <a:endParaRPr lang="en-US" sz="2400" dirty="0"/>
          </a:p>
        </p:txBody>
      </p:sp>
    </p:spTree>
    <p:extLst>
      <p:ext uri="{BB962C8B-B14F-4D97-AF65-F5344CB8AC3E}">
        <p14:creationId xmlns:p14="http://schemas.microsoft.com/office/powerpoint/2010/main" val="1378992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Eager Initialization – Factory Method</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solidFill>
                  <a:schemeClr val="bg1">
                    <a:lumMod val="65000"/>
                  </a:schemeClr>
                </a:solidFill>
                <a:latin typeface="Consolas" panose="020B0609020204030204" pitchFamily="49" charset="0"/>
                <a:cs typeface="Consolas" panose="020B0609020204030204" pitchFamily="49" charset="0"/>
              </a:rPr>
              <a:t>// Singleton with static factory</a:t>
            </a:r>
          </a:p>
          <a:p>
            <a:pPr marL="0" indent="0">
              <a:buNone/>
            </a:pPr>
            <a:endParaRPr lang="en-US" sz="2000" dirty="0" smtClean="0">
              <a:solidFill>
                <a:schemeClr val="tx2"/>
              </a:solidFill>
              <a:latin typeface="Consolas" panose="020B0609020204030204" pitchFamily="49" charset="0"/>
              <a:cs typeface="Consolas" panose="020B0609020204030204" pitchFamily="49" charset="0"/>
            </a:endParaRPr>
          </a:p>
          <a:p>
            <a:pPr marL="0" indent="0">
              <a:buNone/>
            </a:pPr>
            <a:r>
              <a:rPr lang="en-US" sz="2000" dirty="0" smtClean="0">
                <a:solidFill>
                  <a:schemeClr val="tx2"/>
                </a:solidFill>
                <a:latin typeface="Consolas" panose="020B0609020204030204" pitchFamily="49" charset="0"/>
                <a:cs typeface="Consolas" panose="020B0609020204030204" pitchFamily="49" charset="0"/>
              </a:rPr>
              <a:t>public class Elvis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private</a:t>
            </a:r>
            <a:r>
              <a:rPr lang="en-US" sz="2000" dirty="0" smtClean="0">
                <a:solidFill>
                  <a:schemeClr val="tx2"/>
                </a:solidFill>
                <a:latin typeface="Consolas" panose="020B0609020204030204" pitchFamily="49" charset="0"/>
                <a:cs typeface="Consolas" panose="020B0609020204030204" pitchFamily="49" charset="0"/>
              </a:rPr>
              <a:t> static final Elvis INSTANCE = new Elvis();</a:t>
            </a:r>
          </a:p>
          <a:p>
            <a:pPr marL="0" indent="0">
              <a:buNone/>
            </a:pPr>
            <a:r>
              <a:rPr lang="en-US" sz="2000" dirty="0" smtClean="0">
                <a:solidFill>
                  <a:schemeClr val="tx2"/>
                </a:solidFill>
                <a:latin typeface="Consolas" panose="020B0609020204030204" pitchFamily="49" charset="0"/>
                <a:cs typeface="Consolas" panose="020B0609020204030204" pitchFamily="49" charset="0"/>
              </a:rPr>
              <a:t>   private Elvis() { ... }</a:t>
            </a:r>
          </a:p>
          <a:p>
            <a:pPr marL="0" indent="0">
              <a:buNone/>
            </a:pPr>
            <a:r>
              <a:rPr lang="en-US" sz="2000" dirty="0" smtClean="0">
                <a:solidFill>
                  <a:srgbClr val="FF0000"/>
                </a:solidFill>
                <a:latin typeface="Consolas" panose="020B0609020204030204" pitchFamily="49" charset="0"/>
                <a:cs typeface="Consolas" panose="020B0609020204030204" pitchFamily="49" charset="0"/>
              </a:rPr>
              <a:t>   </a:t>
            </a:r>
          </a:p>
          <a:p>
            <a:pPr marL="0" indent="0">
              <a:buNone/>
            </a:pPr>
            <a:r>
              <a:rPr lang="en-US" sz="2000" dirty="0">
                <a:solidFill>
                  <a:srgbClr val="FF0000"/>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  public static Elvis </a:t>
            </a:r>
            <a:r>
              <a:rPr lang="en-US" sz="2000" dirty="0" err="1" smtClean="0">
                <a:solidFill>
                  <a:srgbClr val="FF0000"/>
                </a:solidFill>
                <a:latin typeface="Consolas" panose="020B0609020204030204" pitchFamily="49" charset="0"/>
                <a:cs typeface="Consolas" panose="020B0609020204030204" pitchFamily="49" charset="0"/>
              </a:rPr>
              <a:t>getInstance</a:t>
            </a:r>
            <a:r>
              <a:rPr lang="en-US" sz="2000" dirty="0" smtClean="0">
                <a:solidFill>
                  <a:srgbClr val="FF0000"/>
                </a:solidFill>
                <a:latin typeface="Consolas" panose="020B0609020204030204" pitchFamily="49" charset="0"/>
                <a:cs typeface="Consolas" panose="020B0609020204030204" pitchFamily="49" charset="0"/>
              </a:rPr>
              <a:t>()  { </a:t>
            </a:r>
          </a:p>
          <a:p>
            <a:pPr marL="0" indent="0">
              <a:buNone/>
            </a:pPr>
            <a:r>
              <a:rPr lang="en-US" sz="2000" dirty="0">
                <a:solidFill>
                  <a:srgbClr val="FF0000"/>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     return INSTANCE; </a:t>
            </a:r>
          </a:p>
          <a:p>
            <a:pPr marL="0" indent="0">
              <a:buNone/>
            </a:pPr>
            <a:r>
              <a:rPr lang="en-US" sz="2000" dirty="0">
                <a:solidFill>
                  <a:srgbClr val="FF0000"/>
                </a:solidFill>
                <a:latin typeface="Consolas" panose="020B0609020204030204" pitchFamily="49" charset="0"/>
                <a:cs typeface="Consolas" panose="020B0609020204030204" pitchFamily="49" charset="0"/>
              </a:rPr>
              <a:t> </a:t>
            </a:r>
            <a:r>
              <a:rPr lang="en-US" sz="2000" dirty="0" smtClean="0">
                <a:solidFill>
                  <a:srgbClr val="FF0000"/>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
        <p:nvSpPr>
          <p:cNvPr id="4" name="TextBox 3"/>
          <p:cNvSpPr txBox="1"/>
          <p:nvPr/>
        </p:nvSpPr>
        <p:spPr>
          <a:xfrm>
            <a:off x="533400" y="5791200"/>
            <a:ext cx="8077200" cy="830997"/>
          </a:xfrm>
          <a:prstGeom prst="rect">
            <a:avLst/>
          </a:prstGeom>
          <a:noFill/>
        </p:spPr>
        <p:txBody>
          <a:bodyPr wrap="square" rtlCol="0">
            <a:spAutoFit/>
          </a:bodyPr>
          <a:lstStyle/>
          <a:p>
            <a:r>
              <a:rPr lang="en-US" sz="2400" dirty="0"/>
              <a:t>C</a:t>
            </a:r>
            <a:r>
              <a:rPr lang="en-US" sz="2400" dirty="0" smtClean="0"/>
              <a:t>ould easily be modified to return a unique instance for each thread that invokes it. </a:t>
            </a:r>
            <a:endParaRPr lang="en-US" sz="2400" dirty="0"/>
          </a:p>
        </p:txBody>
      </p:sp>
    </p:spTree>
    <p:extLst>
      <p:ext uri="{BB962C8B-B14F-4D97-AF65-F5344CB8AC3E}">
        <p14:creationId xmlns:p14="http://schemas.microsoft.com/office/powerpoint/2010/main" val="4046528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Serializable Singletons</a:t>
            </a:r>
            <a:endParaRPr lang="en-US" dirty="0"/>
          </a:p>
        </p:txBody>
      </p:sp>
      <p:sp>
        <p:nvSpPr>
          <p:cNvPr id="3" name="Content Placeholder 2"/>
          <p:cNvSpPr>
            <a:spLocks noGrp="1"/>
          </p:cNvSpPr>
          <p:nvPr>
            <p:ph idx="1"/>
          </p:nvPr>
        </p:nvSpPr>
        <p:spPr/>
        <p:txBody>
          <a:bodyPr>
            <a:normAutofit/>
          </a:bodyPr>
          <a:lstStyle/>
          <a:p>
            <a:r>
              <a:rPr lang="en-US" dirty="0" smtClean="0"/>
              <a:t>Just implement Serializable? </a:t>
            </a:r>
            <a:r>
              <a:rPr lang="en-US" i="1" dirty="0" smtClean="0"/>
              <a:t>No...</a:t>
            </a:r>
          </a:p>
          <a:p>
            <a:endParaRPr lang="en-US" dirty="0"/>
          </a:p>
          <a:p>
            <a:pPr marL="0" indent="0">
              <a:buNone/>
            </a:pPr>
            <a:r>
              <a:rPr lang="en-US" sz="2000" dirty="0" smtClean="0">
                <a:solidFill>
                  <a:schemeClr val="bg1">
                    <a:lumMod val="65000"/>
                  </a:schemeClr>
                </a:solidFill>
                <a:latin typeface="Consolas" panose="020B0609020204030204" pitchFamily="49" charset="0"/>
                <a:cs typeface="Consolas" panose="020B0609020204030204" pitchFamily="49" charset="0"/>
              </a:rPr>
              <a:t>// </a:t>
            </a:r>
            <a:r>
              <a:rPr lang="en-US" sz="2000" dirty="0" err="1" smtClean="0">
                <a:solidFill>
                  <a:schemeClr val="bg1">
                    <a:lumMod val="65000"/>
                  </a:schemeClr>
                </a:solidFill>
                <a:latin typeface="Consolas" panose="020B0609020204030204" pitchFamily="49" charset="0"/>
                <a:cs typeface="Consolas" panose="020B0609020204030204" pitchFamily="49" charset="0"/>
              </a:rPr>
              <a:t>readResolve</a:t>
            </a:r>
            <a:r>
              <a:rPr lang="en-US" sz="2000" dirty="0" smtClean="0">
                <a:solidFill>
                  <a:schemeClr val="bg1">
                    <a:lumMod val="65000"/>
                  </a:schemeClr>
                </a:solidFill>
                <a:latin typeface="Consolas" panose="020B0609020204030204" pitchFamily="49" charset="0"/>
                <a:cs typeface="Consolas" panose="020B0609020204030204" pitchFamily="49" charset="0"/>
              </a:rPr>
              <a:t> method to preserve singleton property</a:t>
            </a:r>
          </a:p>
          <a:p>
            <a:pPr marL="0" indent="0">
              <a:buNone/>
            </a:pPr>
            <a:r>
              <a:rPr lang="en-US" sz="2000" dirty="0" smtClean="0">
                <a:solidFill>
                  <a:schemeClr val="tx2"/>
                </a:solidFill>
                <a:latin typeface="Consolas" panose="020B0609020204030204" pitchFamily="49" charset="0"/>
                <a:cs typeface="Consolas" panose="020B0609020204030204" pitchFamily="49" charset="0"/>
              </a:rPr>
              <a:t>private Object </a:t>
            </a:r>
            <a:r>
              <a:rPr lang="en-US" sz="2000" dirty="0" err="1" smtClean="0">
                <a:solidFill>
                  <a:schemeClr val="tx2"/>
                </a:solidFill>
                <a:latin typeface="Consolas" panose="020B0609020204030204" pitchFamily="49" charset="0"/>
                <a:cs typeface="Consolas" panose="020B0609020204030204" pitchFamily="49" charset="0"/>
              </a:rPr>
              <a:t>readResolve</a:t>
            </a:r>
            <a:r>
              <a:rPr lang="en-US" sz="2000" dirty="0" smtClean="0">
                <a:solidFill>
                  <a:schemeClr val="tx2"/>
                </a:solidFill>
                <a:latin typeface="Consolas" panose="020B0609020204030204" pitchFamily="49" charset="0"/>
                <a:cs typeface="Consolas" panose="020B0609020204030204" pitchFamily="49" charset="0"/>
              </a:rPr>
              <a:t>() {</a:t>
            </a:r>
          </a:p>
          <a:p>
            <a:pPr marL="0" indent="0">
              <a:buNone/>
            </a:pPr>
            <a:r>
              <a:rPr lang="en-US" sz="2000" dirty="0">
                <a:solidFill>
                  <a:schemeClr val="tx2"/>
                </a:solidFill>
                <a:latin typeface="Consolas" panose="020B0609020204030204" pitchFamily="49" charset="0"/>
                <a:cs typeface="Consolas" panose="020B0609020204030204" pitchFamily="49" charset="0"/>
              </a:rPr>
              <a:t> </a:t>
            </a:r>
            <a:r>
              <a:rPr lang="en-US" sz="2000" dirty="0" smtClean="0">
                <a:solidFill>
                  <a:schemeClr val="tx2"/>
                </a:solidFill>
                <a:latin typeface="Consolas" panose="020B0609020204030204" pitchFamily="49" charset="0"/>
                <a:cs typeface="Consolas" panose="020B0609020204030204" pitchFamily="49" charset="0"/>
              </a:rPr>
              <a:t>  </a:t>
            </a:r>
            <a:r>
              <a:rPr lang="en-US" sz="2000" dirty="0" smtClean="0">
                <a:solidFill>
                  <a:schemeClr val="bg1">
                    <a:lumMod val="65000"/>
                  </a:schemeClr>
                </a:solidFill>
                <a:latin typeface="Consolas" panose="020B0609020204030204" pitchFamily="49" charset="0"/>
                <a:cs typeface="Consolas" panose="020B0609020204030204" pitchFamily="49" charset="0"/>
              </a:rPr>
              <a:t>// Return the one true Singleton and </a:t>
            </a:r>
          </a:p>
          <a:p>
            <a:pPr marL="0" indent="0">
              <a:buNone/>
            </a:pPr>
            <a:r>
              <a:rPr lang="en-US" sz="2000" dirty="0">
                <a:solidFill>
                  <a:schemeClr val="bg1">
                    <a:lumMod val="65000"/>
                  </a:schemeClr>
                </a:solidFill>
                <a:latin typeface="Consolas" panose="020B0609020204030204" pitchFamily="49" charset="0"/>
                <a:cs typeface="Consolas" panose="020B0609020204030204" pitchFamily="49" charset="0"/>
              </a:rPr>
              <a:t> </a:t>
            </a:r>
            <a:r>
              <a:rPr lang="en-US" sz="2000" dirty="0" smtClean="0">
                <a:solidFill>
                  <a:schemeClr val="bg1">
                    <a:lumMod val="65000"/>
                  </a:schemeClr>
                </a:solidFill>
                <a:latin typeface="Consolas" panose="020B0609020204030204" pitchFamily="49" charset="0"/>
                <a:cs typeface="Consolas" panose="020B0609020204030204" pitchFamily="49" charset="0"/>
              </a:rPr>
              <a:t>  // let the garbage collector to take care of </a:t>
            </a:r>
          </a:p>
          <a:p>
            <a:pPr marL="0" indent="0">
              <a:buNone/>
            </a:pPr>
            <a:r>
              <a:rPr lang="en-US" sz="2000" dirty="0">
                <a:solidFill>
                  <a:schemeClr val="bg1">
                    <a:lumMod val="65000"/>
                  </a:schemeClr>
                </a:solidFill>
                <a:latin typeface="Consolas" panose="020B0609020204030204" pitchFamily="49" charset="0"/>
                <a:cs typeface="Consolas" panose="020B0609020204030204" pitchFamily="49" charset="0"/>
              </a:rPr>
              <a:t> </a:t>
            </a:r>
            <a:r>
              <a:rPr lang="en-US" sz="2000" dirty="0" smtClean="0">
                <a:solidFill>
                  <a:schemeClr val="bg1">
                    <a:lumMod val="65000"/>
                  </a:schemeClr>
                </a:solidFill>
                <a:latin typeface="Consolas" panose="020B0609020204030204" pitchFamily="49" charset="0"/>
                <a:cs typeface="Consolas" panose="020B0609020204030204" pitchFamily="49" charset="0"/>
              </a:rPr>
              <a:t>  // the Singleton  impersonator.</a:t>
            </a:r>
          </a:p>
          <a:p>
            <a:pPr marL="0" indent="0">
              <a:buNone/>
            </a:pPr>
            <a:r>
              <a:rPr lang="en-US" sz="2000" dirty="0" smtClean="0">
                <a:solidFill>
                  <a:schemeClr val="tx2"/>
                </a:solidFill>
                <a:latin typeface="Consolas" panose="020B0609020204030204" pitchFamily="49" charset="0"/>
                <a:cs typeface="Consolas" panose="020B0609020204030204" pitchFamily="49" charset="0"/>
              </a:rPr>
              <a:t>   return INSTANCE;</a:t>
            </a:r>
          </a:p>
          <a:p>
            <a:pPr marL="0" indent="0">
              <a:buNone/>
            </a:pPr>
            <a:r>
              <a:rPr lang="en-US" sz="2000" dirty="0" smtClean="0">
                <a:solidFill>
                  <a:schemeClr val="tx2"/>
                </a:solidFill>
                <a:latin typeface="Consolas" panose="020B0609020204030204" pitchFamily="49" charset="0"/>
                <a:cs typeface="Consolas" panose="020B0609020204030204" pitchFamily="49" charset="0"/>
              </a:rPr>
              <a:t>}</a:t>
            </a:r>
            <a:endParaRPr lang="en-US" sz="20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48963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Attacks</a:t>
            </a:r>
            <a:endParaRPr lang="en-US" dirty="0"/>
          </a:p>
        </p:txBody>
      </p:sp>
      <p:sp>
        <p:nvSpPr>
          <p:cNvPr id="3" name="Content Placeholder 2"/>
          <p:cNvSpPr>
            <a:spLocks noGrp="1"/>
          </p:cNvSpPr>
          <p:nvPr>
            <p:ph idx="1"/>
          </p:nvPr>
        </p:nvSpPr>
        <p:spPr>
          <a:xfrm>
            <a:off x="228600" y="1828800"/>
            <a:ext cx="8686800" cy="3276600"/>
          </a:xfrm>
        </p:spPr>
        <p:txBody>
          <a:bodyPr>
            <a:normAutofit/>
          </a:bodyPr>
          <a:lstStyle/>
          <a:p>
            <a:pPr marL="0" indent="0">
              <a:buNone/>
            </a:pPr>
            <a:r>
              <a:rPr lang="en-US" sz="1800" dirty="0" smtClean="0">
                <a:solidFill>
                  <a:schemeClr val="tx2"/>
                </a:solidFill>
                <a:latin typeface="Consolas" panose="020B0609020204030204" pitchFamily="49" charset="0"/>
                <a:cs typeface="Consolas" panose="020B0609020204030204" pitchFamily="49" charset="0"/>
              </a:rPr>
              <a:t>Singleton instance1 = </a:t>
            </a:r>
            <a:r>
              <a:rPr lang="en-US" sz="1800" dirty="0" err="1" smtClean="0">
                <a:solidFill>
                  <a:schemeClr val="tx2"/>
                </a:solidFill>
                <a:latin typeface="Consolas" panose="020B0609020204030204" pitchFamily="49" charset="0"/>
                <a:cs typeface="Consolas" panose="020B0609020204030204" pitchFamily="49" charset="0"/>
              </a:rPr>
              <a:t>Singleton.getInstance</a:t>
            </a:r>
            <a:r>
              <a:rPr lang="en-US" sz="1800" dirty="0" smtClean="0">
                <a:solidFill>
                  <a:schemeClr val="tx2"/>
                </a:solidFill>
                <a:latin typeface="Consolas" panose="020B0609020204030204" pitchFamily="49" charset="0"/>
                <a:cs typeface="Consolas" panose="020B0609020204030204" pitchFamily="49" charset="0"/>
              </a:rPr>
              <a:t>();</a:t>
            </a:r>
          </a:p>
          <a:p>
            <a:pPr marL="0" indent="0">
              <a:buNone/>
            </a:pP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r>
              <a:rPr lang="en-US" sz="1800" dirty="0" smtClean="0">
                <a:solidFill>
                  <a:schemeClr val="tx2"/>
                </a:solidFill>
                <a:latin typeface="Consolas" panose="020B0609020204030204" pitchFamily="49" charset="0"/>
                <a:cs typeface="Consolas" panose="020B0609020204030204" pitchFamily="49" charset="0"/>
              </a:rPr>
              <a:t>Class cl = </a:t>
            </a:r>
            <a:r>
              <a:rPr lang="en-US" sz="1800" dirty="0" err="1" smtClean="0">
                <a:solidFill>
                  <a:schemeClr val="tx2"/>
                </a:solidFill>
                <a:latin typeface="Consolas" panose="020B0609020204030204" pitchFamily="49" charset="0"/>
                <a:cs typeface="Consolas" panose="020B0609020204030204" pitchFamily="49" charset="0"/>
              </a:rPr>
              <a:t>Class.forName</a:t>
            </a:r>
            <a:r>
              <a:rPr lang="en-US" sz="1800" dirty="0" smtClean="0">
                <a:solidFill>
                  <a:schemeClr val="tx2"/>
                </a:solidFill>
                <a:latin typeface="Consolas" panose="020B0609020204030204" pitchFamily="49" charset="0"/>
                <a:cs typeface="Consolas" panose="020B0609020204030204" pitchFamily="49" charset="0"/>
              </a:rPr>
              <a:t>("Singleton");</a:t>
            </a:r>
          </a:p>
          <a:p>
            <a:pPr marL="0" indent="0">
              <a:buNone/>
            </a:pPr>
            <a:r>
              <a:rPr lang="en-US" sz="1800" dirty="0" err="1" smtClean="0">
                <a:solidFill>
                  <a:schemeClr val="tx2"/>
                </a:solidFill>
                <a:latin typeface="Consolas" panose="020B0609020204030204" pitchFamily="49" charset="0"/>
                <a:cs typeface="Consolas" panose="020B0609020204030204" pitchFamily="49" charset="0"/>
              </a:rPr>
              <a:t>java.lang.reflect.Constructor</a:t>
            </a:r>
            <a:r>
              <a:rPr lang="en-US" sz="1800" dirty="0" smtClean="0">
                <a:solidFill>
                  <a:schemeClr val="tx2"/>
                </a:solidFill>
                <a:latin typeface="Consolas" panose="020B0609020204030204" pitchFamily="49" charset="0"/>
                <a:cs typeface="Consolas" panose="020B0609020204030204" pitchFamily="49" charset="0"/>
              </a:rPr>
              <a:t>[] c= </a:t>
            </a:r>
            <a:r>
              <a:rPr lang="en-US" sz="1800" dirty="0" err="1" smtClean="0">
                <a:solidFill>
                  <a:schemeClr val="tx2"/>
                </a:solidFill>
                <a:latin typeface="Consolas" panose="020B0609020204030204" pitchFamily="49" charset="0"/>
                <a:cs typeface="Consolas" panose="020B0609020204030204" pitchFamily="49" charset="0"/>
              </a:rPr>
              <a:t>cl.getDeclaredConstructors</a:t>
            </a:r>
            <a:r>
              <a:rPr lang="en-US" sz="1800" dirty="0" smtClean="0">
                <a:solidFill>
                  <a:schemeClr val="tx2"/>
                </a:solidFill>
                <a:latin typeface="Consolas" panose="020B0609020204030204" pitchFamily="49" charset="0"/>
                <a:cs typeface="Consolas" panose="020B0609020204030204" pitchFamily="49" charset="0"/>
              </a:rPr>
              <a:t>();</a:t>
            </a:r>
          </a:p>
          <a:p>
            <a:pPr marL="0" indent="0">
              <a:buNone/>
            </a:pPr>
            <a:r>
              <a:rPr lang="en-US" sz="1800" dirty="0" smtClean="0">
                <a:solidFill>
                  <a:schemeClr val="tx2"/>
                </a:solidFill>
                <a:latin typeface="Consolas" panose="020B0609020204030204" pitchFamily="49" charset="0"/>
                <a:cs typeface="Consolas" panose="020B0609020204030204" pitchFamily="49" charset="0"/>
              </a:rPr>
              <a:t>c[0].</a:t>
            </a:r>
            <a:r>
              <a:rPr lang="en-US" sz="1800" dirty="0" err="1" smtClean="0">
                <a:solidFill>
                  <a:schemeClr val="tx2"/>
                </a:solidFill>
                <a:latin typeface="Consolas" panose="020B0609020204030204" pitchFamily="49" charset="0"/>
                <a:cs typeface="Consolas" panose="020B0609020204030204" pitchFamily="49" charset="0"/>
              </a:rPr>
              <a:t>setAccessible</a:t>
            </a:r>
            <a:r>
              <a:rPr lang="en-US" sz="1800" dirty="0" smtClean="0">
                <a:solidFill>
                  <a:schemeClr val="tx2"/>
                </a:solidFill>
                <a:latin typeface="Consolas" panose="020B0609020204030204" pitchFamily="49" charset="0"/>
                <a:cs typeface="Consolas" panose="020B0609020204030204" pitchFamily="49" charset="0"/>
              </a:rPr>
              <a:t>(true);</a:t>
            </a:r>
          </a:p>
          <a:p>
            <a:pPr marL="0" indent="0">
              <a:buNone/>
            </a:pPr>
            <a:endParaRPr lang="en-US" sz="1800" dirty="0" smtClean="0">
              <a:solidFill>
                <a:schemeClr val="tx2"/>
              </a:solidFill>
              <a:latin typeface="Consolas" panose="020B0609020204030204" pitchFamily="49" charset="0"/>
              <a:cs typeface="Consolas" panose="020B0609020204030204" pitchFamily="49" charset="0"/>
            </a:endParaRPr>
          </a:p>
          <a:p>
            <a:pPr marL="0" indent="0">
              <a:buNone/>
            </a:pPr>
            <a:r>
              <a:rPr lang="en-US" sz="1800" dirty="0" smtClean="0">
                <a:solidFill>
                  <a:schemeClr val="tx2"/>
                </a:solidFill>
                <a:latin typeface="Consolas" panose="020B0609020204030204" pitchFamily="49" charset="0"/>
                <a:cs typeface="Consolas" panose="020B0609020204030204" pitchFamily="49" charset="0"/>
              </a:rPr>
              <a:t>Singleton instance2 = (Singleton) c[0].</a:t>
            </a:r>
            <a:r>
              <a:rPr lang="en-US" sz="1800" dirty="0" err="1" smtClean="0">
                <a:solidFill>
                  <a:schemeClr val="tx2"/>
                </a:solidFill>
                <a:latin typeface="Consolas" panose="020B0609020204030204" pitchFamily="49" charset="0"/>
                <a:cs typeface="Consolas" panose="020B0609020204030204" pitchFamily="49" charset="0"/>
              </a:rPr>
              <a:t>newInstance</a:t>
            </a:r>
            <a:r>
              <a:rPr lang="en-US" sz="1800" dirty="0" smtClean="0">
                <a:solidFill>
                  <a:schemeClr val="tx2"/>
                </a:solidFill>
                <a:latin typeface="Consolas" panose="020B0609020204030204" pitchFamily="49" charset="0"/>
                <a:cs typeface="Consolas" panose="020B0609020204030204" pitchFamily="49" charset="0"/>
              </a:rPr>
              <a:t>();</a:t>
            </a:r>
            <a:endParaRPr lang="en-US" sz="18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02005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2025</Words>
  <Application>Microsoft Office PowerPoint</Application>
  <PresentationFormat>On-screen Show (4:3)</PresentationFormat>
  <Paragraphs>333</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Consolas</vt:lpstr>
      <vt:lpstr>Tw Cen MT</vt:lpstr>
      <vt:lpstr>Wingdings</vt:lpstr>
      <vt:lpstr>Office Theme</vt:lpstr>
      <vt:lpstr>Singleton</vt:lpstr>
      <vt:lpstr>Agenda</vt:lpstr>
      <vt:lpstr>What is Singleton</vt:lpstr>
      <vt:lpstr>Implementing a Singleton</vt:lpstr>
      <vt:lpstr>Lazy Initialization - Double-Checked Locking idiom</vt:lpstr>
      <vt:lpstr>Eager Initialization</vt:lpstr>
      <vt:lpstr>Eager Initialization – Factory Method</vt:lpstr>
      <vt:lpstr>Serializable Singletons</vt:lpstr>
      <vt:lpstr>Reflection Attacks</vt:lpstr>
      <vt:lpstr>The enum implementation</vt:lpstr>
      <vt:lpstr>Single Responsibility Principal</vt:lpstr>
      <vt:lpstr>Singleton to follow SRP</vt:lpstr>
      <vt:lpstr>Global State Problem</vt:lpstr>
      <vt:lpstr>What is Global State?</vt:lpstr>
      <vt:lpstr>Singletons are Global</vt:lpstr>
      <vt:lpstr>Global State is Bad</vt:lpstr>
      <vt:lpstr>Undesirable effects of Singletons/ Global State</vt:lpstr>
      <vt:lpstr>Undesirable effects of Singletons/ Global State</vt:lpstr>
      <vt:lpstr>1. Singleton makes unit testing difficult </vt:lpstr>
      <vt:lpstr>Properties of unit test cases</vt:lpstr>
      <vt:lpstr>PowerPoint Presentation</vt:lpstr>
      <vt:lpstr>Symptoms of presence of Singletons</vt:lpstr>
      <vt:lpstr>How Singleton makes UT impossible?</vt:lpstr>
      <vt:lpstr>Singleton are not Polymorphic</vt:lpstr>
      <vt:lpstr>PowerPoint Presentation</vt:lpstr>
      <vt:lpstr>PowerPoint Presentation</vt:lpstr>
      <vt:lpstr>   or else...</vt:lpstr>
      <vt:lpstr>PowerPoint Presentation</vt:lpstr>
      <vt:lpstr>Fix</vt:lpstr>
      <vt:lpstr>PowerPoint Presentation</vt:lpstr>
      <vt:lpstr>PowerPoint Presentation</vt:lpstr>
      <vt:lpstr>PowerPoint Presentation</vt:lpstr>
      <vt:lpstr>Undesirable effects of Singletons/ Global State</vt:lpstr>
      <vt:lpstr>2. Global State / Singletons make APIs lie about their true dependencies</vt:lpstr>
      <vt:lpstr>PowerPoint Presentation</vt:lpstr>
      <vt:lpstr>PowerPoint Presentation</vt:lpstr>
      <vt:lpstr>PowerPoint Presentation</vt:lpstr>
      <vt:lpstr>PowerPoint Presentation</vt:lpstr>
      <vt:lpstr>How to Fix</vt:lpstr>
      <vt:lpstr>Undesirable effects of Singletons/ Global State</vt:lpstr>
      <vt:lpstr>3. Globality and “Global Load” is Transitive</vt:lpstr>
      <vt:lpstr>What would the global load be in the example below?</vt:lpstr>
      <vt:lpstr>PowerPoint Presentation</vt:lpstr>
      <vt:lpstr>One more example... </vt:lpstr>
      <vt:lpstr>Undesirable effects of Singletons/ Global State</vt:lpstr>
      <vt:lpstr>4. Static Method call in a Depended-on Library</vt:lpstr>
      <vt:lpstr>PowerPoint Presentation</vt:lpstr>
      <vt:lpstr>Fix</vt:lpstr>
      <vt:lpstr>PowerPoint Presentation</vt:lpstr>
      <vt:lpstr>PowerPoint Presentation</vt:lpstr>
    </vt:vector>
  </TitlesOfParts>
  <Company>AleafAsia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dc:title>
  <dc:creator>Fahim Farook</dc:creator>
  <cp:lastModifiedBy>Fahim Farook</cp:lastModifiedBy>
  <cp:revision>150</cp:revision>
  <dcterms:created xsi:type="dcterms:W3CDTF">2013-11-27T14:25:28Z</dcterms:created>
  <dcterms:modified xsi:type="dcterms:W3CDTF">2017-12-04T03:22:35Z</dcterms:modified>
</cp:coreProperties>
</file>