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675" r:id="rId5"/>
    <p:sldId id="725" r:id="rId6"/>
    <p:sldId id="726" r:id="rId7"/>
    <p:sldId id="683" r:id="rId8"/>
    <p:sldId id="721" r:id="rId9"/>
    <p:sldId id="719" r:id="rId10"/>
    <p:sldId id="720" r:id="rId11"/>
    <p:sldId id="724" r:id="rId12"/>
    <p:sldId id="727" r:id="rId13"/>
    <p:sldId id="691" r:id="rId14"/>
    <p:sldId id="689" r:id="rId15"/>
    <p:sldId id="693" r:id="rId16"/>
    <p:sldId id="695" r:id="rId17"/>
    <p:sldId id="696" r:id="rId18"/>
    <p:sldId id="694" r:id="rId19"/>
    <p:sldId id="697" r:id="rId20"/>
    <p:sldId id="698" r:id="rId21"/>
    <p:sldId id="699" r:id="rId22"/>
    <p:sldId id="700" r:id="rId23"/>
    <p:sldId id="701" r:id="rId24"/>
    <p:sldId id="702" r:id="rId25"/>
    <p:sldId id="703" r:id="rId26"/>
    <p:sldId id="704" r:id="rId27"/>
    <p:sldId id="705" r:id="rId28"/>
    <p:sldId id="706" r:id="rId29"/>
    <p:sldId id="709" r:id="rId30"/>
    <p:sldId id="708" r:id="rId31"/>
    <p:sldId id="712" r:id="rId32"/>
    <p:sldId id="711" r:id="rId33"/>
    <p:sldId id="728" r:id="rId34"/>
    <p:sldId id="713" r:id="rId35"/>
    <p:sldId id="714" r:id="rId36"/>
    <p:sldId id="715" r:id="rId37"/>
    <p:sldId id="716" r:id="rId38"/>
    <p:sldId id="717" r:id="rId39"/>
    <p:sldId id="718" r:id="rId40"/>
    <p:sldId id="723" r:id="rId41"/>
    <p:sldId id="722" r:id="rId42"/>
    <p:sldId id="632" r:id="rId43"/>
    <p:sldId id="668" r:id="rId44"/>
  </p:sldIdLst>
  <p:sldSz cx="9144000" cy="6858000" type="screen4x3"/>
  <p:notesSz cx="7010400" cy="916305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Slides" id="{D7749E9E-9FEB-4F04-83B6-A1020BD7AA4A}">
          <p14:sldIdLst>
            <p14:sldId id="675"/>
            <p14:sldId id="725"/>
            <p14:sldId id="726"/>
            <p14:sldId id="683"/>
            <p14:sldId id="721"/>
            <p14:sldId id="719"/>
            <p14:sldId id="720"/>
            <p14:sldId id="724"/>
            <p14:sldId id="727"/>
            <p14:sldId id="691"/>
            <p14:sldId id="689"/>
            <p14:sldId id="693"/>
            <p14:sldId id="695"/>
            <p14:sldId id="696"/>
            <p14:sldId id="694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9"/>
            <p14:sldId id="708"/>
            <p14:sldId id="712"/>
            <p14:sldId id="711"/>
            <p14:sldId id="728"/>
            <p14:sldId id="713"/>
            <p14:sldId id="714"/>
            <p14:sldId id="715"/>
            <p14:sldId id="716"/>
            <p14:sldId id="717"/>
            <p14:sldId id="718"/>
            <p14:sldId id="723"/>
            <p14:sldId id="722"/>
            <p14:sldId id="632"/>
            <p14:sldId id="6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65">
          <p15:clr>
            <a:srgbClr val="A4A3A4"/>
          </p15:clr>
        </p15:guide>
        <p15:guide id="2" pos="17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00"/>
    <a:srgbClr val="8DC63F"/>
    <a:srgbClr val="98BA62"/>
    <a:srgbClr val="CCFF99"/>
    <a:srgbClr val="FFC000"/>
    <a:srgbClr val="FF6666"/>
    <a:srgbClr val="92D050"/>
    <a:srgbClr val="FFDD5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71454" autoAdjust="0"/>
  </p:normalViewPr>
  <p:slideViewPr>
    <p:cSldViewPr>
      <p:cViewPr>
        <p:scale>
          <a:sx n="64" d="100"/>
          <a:sy n="64" d="100"/>
        </p:scale>
        <p:origin x="978" y="48"/>
      </p:cViewPr>
      <p:guideLst>
        <p:guide orient="horz" pos="1265"/>
        <p:guide pos="1756"/>
      </p:guideLst>
    </p:cSldViewPr>
  </p:slideViewPr>
  <p:outlineViewPr>
    <p:cViewPr>
      <p:scale>
        <a:sx n="50" d="100"/>
        <a:sy n="50" d="100"/>
      </p:scale>
      <p:origin x="0" y="14661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66"/>
      </p:cViewPr>
      <p:guideLst>
        <p:guide orient="horz" pos="2886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64AD-05EA-48DF-8D3C-8C95E1A0EB61}" type="datetimeFigureOut">
              <a:rPr lang="en-US" smtClean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0D77-BE29-4F6E-9E97-D5DE771DD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71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F727-A02B-4696-AF70-5E10A4107E37}" type="datetimeFigureOut">
              <a:rPr lang="en-US" smtClean="0"/>
              <a:t>12/5/2017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7388"/>
            <a:ext cx="4581525" cy="3435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52449"/>
            <a:ext cx="5608320" cy="41233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AFB2-63FE-4D27-8529-EF9C55DBAE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4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 smtClean="0"/>
              <a:t>Overloaded term - depending on the context – different meanings.</a:t>
            </a:r>
          </a:p>
          <a:p>
            <a:r>
              <a:rPr lang="en-US" sz="105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- A "module" might be analogous to a Java class, or a Java package.</a:t>
            </a:r>
          </a:p>
          <a:p>
            <a:endParaRPr lang="en-US" sz="105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05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sz="105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feature vs package by layer</a:t>
            </a:r>
          </a:p>
          <a:p>
            <a:pPr marL="171450" indent="-171450">
              <a:buFontTx/>
              <a:buChar char="-"/>
            </a:pPr>
            <a:r>
              <a:rPr lang="en-US" sz="105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by feature is more modular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US" sz="105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take a single package – classes are focused on one business sub-domain/ feature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C</a:t>
            </a:r>
            <a:r>
              <a:rPr lang="en-US" sz="105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lasses in a package have minimal coupling with other packages.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5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5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 means</a:t>
            </a:r>
          </a:p>
          <a:p>
            <a:pPr marL="171450" indent="-171450">
              <a:buFontTx/>
              <a:buChar char="-"/>
            </a:pPr>
            <a:r>
              <a:rPr lang="en-US" sz="105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Highly cohesive </a:t>
            </a:r>
            <a:r>
              <a:rPr lang="en-US" sz="105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Provides a specific feature - Units which does one thing</a:t>
            </a:r>
          </a:p>
          <a:p>
            <a:pPr marL="171450" indent="-171450">
              <a:buFontTx/>
              <a:buChar char="-"/>
            </a:pPr>
            <a:r>
              <a:rPr lang="en-US" sz="105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As a result they are decoupled from other modules</a:t>
            </a:r>
          </a:p>
          <a:p>
            <a:pPr marL="171450" indent="-171450">
              <a:buFontTx/>
              <a:buChar char="-"/>
            </a:pPr>
            <a:endParaRPr lang="en-US" sz="105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sz="105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Advantages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Increased reusability – you could package ‘order’ in a jar and reuse</a:t>
            </a:r>
          </a:p>
          <a:p>
            <a:pPr marL="171450" indent="-171450">
              <a:buFontTx/>
              <a:buChar char="-"/>
            </a:pPr>
            <a:r>
              <a:rPr lang="en-US" sz="105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Reduced complexity – </a:t>
            </a:r>
            <a:r>
              <a:rPr lang="en-US" sz="105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bcz</a:t>
            </a:r>
            <a:r>
              <a:rPr lang="en-US" sz="105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having fewer operation, less integration with rest of the world</a:t>
            </a:r>
          </a:p>
          <a:p>
            <a:pPr marL="171450" indent="-171450">
              <a:buFontTx/>
              <a:buChar char="-"/>
            </a:pPr>
            <a:r>
              <a:rPr lang="en-US" sz="105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Increased maintainability – adding or removing modules have minimum system impact</a:t>
            </a:r>
          </a:p>
          <a:p>
            <a:pPr marL="171450" indent="-171450">
              <a:buFontTx/>
              <a:buChar char="-"/>
            </a:pPr>
            <a:endParaRPr lang="en-US" sz="105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endParaRPr lang="en-US" sz="105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US" sz="105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endParaRPr lang="en-US" sz="105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US" sz="105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US" sz="105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US" sz="105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97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Apache Tiles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03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Apache</a:t>
            </a:r>
            <a:r>
              <a:rPr lang="en-US" baseline="0" dirty="0" smtClean="0"/>
              <a:t> tiles – decompose the </a:t>
            </a:r>
            <a:r>
              <a:rPr lang="en-US" baseline="0" dirty="0" err="1" smtClean="0"/>
              <a:t>mailHome.jsp</a:t>
            </a:r>
            <a:r>
              <a:rPr lang="en-US" baseline="0" dirty="0" smtClean="0"/>
              <a:t> into ‘modules’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14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08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JavaScript is reusable?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 smtClean="0"/>
              <a:t>How much of JS/ CSS/ HTML are dependent on each other?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HTML is on a separate project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Change in chat function may affect inbox – </a:t>
            </a:r>
            <a:r>
              <a:rPr lang="en-US" baseline="0" dirty="0" err="1" smtClean="0"/>
              <a:t>bcz</a:t>
            </a:r>
            <a:r>
              <a:rPr lang="en-US" baseline="0" dirty="0" smtClean="0"/>
              <a:t> both are in a single JS file.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What if functions related to mailbox fail? Other parts continue to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58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22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06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http://tiles.apache.org/2.2/framework/tutorial/pattern.html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73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What's the problem with tiles</a:t>
            </a:r>
            <a:r>
              <a:rPr lang="en-US" baseline="0" dirty="0" smtClean="0"/>
              <a:t> (i.e. server side </a:t>
            </a:r>
            <a:r>
              <a:rPr lang="en-US" baseline="0" dirty="0" err="1" smtClean="0"/>
              <a:t>templating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40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02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4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word which will give you sense</a:t>
            </a:r>
            <a:r>
              <a:rPr lang="en-US" baseline="0" dirty="0" smtClean="0"/>
              <a:t> of ‘modularity’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36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95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Tw Cen MT" panose="020B0602020104020603" pitchFamily="34" charset="0"/>
              </a:rPr>
              <a:t>Developers </a:t>
            </a:r>
            <a:r>
              <a:rPr lang="en-GB" dirty="0" smtClean="0">
                <a:latin typeface="Tw Cen MT" panose="020B0602020104020603" pitchFamily="34" charset="0"/>
              </a:rPr>
              <a:t>develop/ focus on modules, not whole pages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96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Package by feature (i.e. like header package, folder package…)</a:t>
            </a:r>
          </a:p>
          <a:p>
            <a:r>
              <a:rPr lang="en-US" baseline="0" dirty="0" smtClean="0"/>
              <a:t>- Compare with Java 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38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13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Façade – why - To hide complexities/ abstraction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Allows creating plugins/ Aspects/ decorators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Pub/ Sub - messaging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System decupling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  <a:r>
              <a:rPr lang="en-US" baseline="0" dirty="0" smtClean="0"/>
              <a:t> with Unix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Kernel – core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Intercrosses communication – via signals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Kernel API – system calls API.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smtClean="0">
                <a:latin typeface="+mj-lt"/>
              </a:rPr>
              <a:t>Once</a:t>
            </a:r>
            <a:r>
              <a:rPr lang="en-GB" b="0" baseline="0" dirty="0" smtClean="0">
                <a:latin typeface="+mj-lt"/>
              </a:rPr>
              <a:t> you developed a module – it should be reusable. Drop it in a new page and it should just work.</a:t>
            </a:r>
            <a:endParaRPr lang="en-GB" b="0" dirty="0" smtClean="0">
              <a:latin typeface="+mj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38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4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60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framework</a:t>
            </a:r>
            <a:r>
              <a:rPr lang="en-US" baseline="0" dirty="0" smtClean="0"/>
              <a:t> </a:t>
            </a:r>
            <a:r>
              <a:rPr lang="en-US" baseline="0" dirty="0" smtClean="0"/>
              <a:t>does not solve all your UI concerns. </a:t>
            </a:r>
          </a:p>
          <a:p>
            <a:r>
              <a:rPr lang="en-US" baseline="0" dirty="0" smtClean="0"/>
              <a:t>It provides </a:t>
            </a:r>
            <a:r>
              <a:rPr lang="en-US" baseline="0" dirty="0" smtClean="0"/>
              <a:t>architectural / programming model at the application level. You are still responsible for the individual modules.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Spending enough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planning out your modules 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must.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0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 is a design pattern</a:t>
            </a:r>
          </a:p>
          <a:p>
            <a:r>
              <a:rPr lang="en-US" dirty="0" smtClean="0"/>
              <a:t>Analogous to Class or Object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4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</a:t>
            </a:r>
            <a:r>
              <a:rPr lang="en-US" baseline="0" dirty="0" smtClean="0"/>
              <a:t> the things the UI is composed of?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JavaScript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HTML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Assets (Images/ Fonts etc.)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All these things should be modular for a UI to be modular.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96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begin our journey towards the Framework.</a:t>
            </a:r>
          </a:p>
          <a:p>
            <a:r>
              <a:rPr lang="en-US" dirty="0" smtClean="0"/>
              <a:t>This Framework solves some problems – let’s first understand what are the problems it</a:t>
            </a:r>
            <a:r>
              <a:rPr lang="en-US" baseline="0" dirty="0" smtClean="0"/>
              <a:t> is going to solve.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8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Is it modular?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30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the business capabilities</a:t>
            </a:r>
            <a:r>
              <a:rPr lang="en-US" baseline="0" dirty="0" smtClean="0"/>
              <a:t> does this UI have?</a:t>
            </a:r>
          </a:p>
          <a:p>
            <a:r>
              <a:rPr lang="en-US" baseline="0" dirty="0" smtClean="0"/>
              <a:t>In any UI, the page layout resembles the business capabilities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Layout has distinct areas for different features.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dirty="0" smtClean="0"/>
              <a:t>Let’s call them modules.</a:t>
            </a:r>
          </a:p>
          <a:p>
            <a:endParaRPr lang="en-US" dirty="0" smtClean="0"/>
          </a:p>
          <a:p>
            <a:r>
              <a:rPr lang="en-US" dirty="0" smtClean="0"/>
              <a:t>And the modules have</a:t>
            </a:r>
            <a:r>
              <a:rPr lang="en-US" baseline="0" dirty="0" smtClean="0"/>
              <a:t> to communicate with each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34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thoughts on Gmail project – maven </a:t>
            </a:r>
            <a:r>
              <a:rPr lang="en-US" baseline="0" dirty="0" err="1" smtClean="0"/>
              <a:t>webapp</a:t>
            </a:r>
            <a:r>
              <a:rPr lang="en-US" baseline="0" dirty="0" smtClean="0"/>
              <a:t> with JSP,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and JS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Problem with the solution structure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Having</a:t>
            </a:r>
            <a:r>
              <a:rPr lang="en-US" baseline="0" dirty="0" smtClean="0"/>
              <a:t> both server side and client side technologies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Java and UI engineers both have to work in a single project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What's the big deal?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Web content deployed on servlet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4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single JSP is bad?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Cannot reuse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Complex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All those non-modularity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6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38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1" y="389402"/>
            <a:ext cx="8686800" cy="524998"/>
          </a:xfrm>
        </p:spPr>
        <p:txBody>
          <a:bodyPr lIns="91440" rIns="91440" anchor="t" anchorCtr="0"/>
          <a:lstStyle>
            <a:lvl1pPr>
              <a:defRPr sz="240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28601" y="995852"/>
            <a:ext cx="8686800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8600" y="76200"/>
            <a:ext cx="868680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4495800" y="-838199"/>
            <a:ext cx="152401" cy="18288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54066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81000"/>
            <a:ext cx="228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71600"/>
            <a:ext cx="5257269" cy="707886"/>
          </a:xfrm>
          <a:solidFill>
            <a:srgbClr val="F37021"/>
          </a:solidFill>
          <a:ln>
            <a:noFill/>
          </a:ln>
        </p:spPr>
        <p:txBody>
          <a:bodyPr lIns="182880" tIns="182880" rIns="182880" bIns="182880">
            <a:spAutoFit/>
          </a:bodyPr>
          <a:lstStyle>
            <a:lvl1pPr algn="l">
              <a:defRPr sz="2400" b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52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036" y="3282434"/>
            <a:ext cx="4842165" cy="369332"/>
          </a:xfrm>
          <a:noFill/>
        </p:spPr>
        <p:txBody>
          <a:bodyPr wrap="square" lIns="91440" anchor="b" anchorCtr="0">
            <a:spAutoFit/>
          </a:bodyPr>
          <a:lstStyle>
            <a:lvl1pPr algn="ctr">
              <a:lnSpc>
                <a:spcPct val="75000"/>
              </a:lnSpc>
              <a:defRPr sz="3200" b="0" cap="none" baseline="0">
                <a:solidFill>
                  <a:srgbClr val="000000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5334000" y="228600"/>
            <a:ext cx="3505200" cy="640080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buNone/>
              <a:defRPr sz="2000" b="0" i="0" baseline="0">
                <a:solidFill>
                  <a:srgbClr val="2D2D2A"/>
                </a:solidFill>
                <a:latin typeface="Tw Cen MT" panose="020B0602020104020603" pitchFamily="34" charset="0"/>
                <a:cs typeface="Tw Cen MT" panose="020B0602020104020603" pitchFamily="34" charset="0"/>
              </a:defRPr>
            </a:lvl1pPr>
            <a:lvl2pPr marL="0" indent="4763">
              <a:lnSpc>
                <a:spcPct val="100000"/>
              </a:lnSpc>
              <a:spcBef>
                <a:spcPts val="600"/>
              </a:spcBef>
              <a:tabLst/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2pPr>
            <a:lvl3pPr marL="0" indent="1588">
              <a:lnSpc>
                <a:spcPct val="100000"/>
              </a:lnSpc>
              <a:spcBef>
                <a:spcPts val="600"/>
              </a:spcBef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3pPr>
            <a:lvl4pPr marL="0" indent="4763">
              <a:lnSpc>
                <a:spcPct val="100000"/>
              </a:lnSpc>
              <a:spcBef>
                <a:spcPts val="600"/>
              </a:spcBef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1588">
              <a:lnSpc>
                <a:spcPct val="100000"/>
              </a:lnSpc>
              <a:spcBef>
                <a:spcPts val="600"/>
              </a:spcBef>
              <a:tabLst/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Add a description or a list of all agenda items in the deck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181600" y="0"/>
            <a:ext cx="0" cy="6934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3923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2422267"/>
            <a:ext cx="7239001" cy="461665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4000" b="0" cap="none">
                <a:solidFill>
                  <a:schemeClr val="tx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 smtClean="0"/>
              <a:t>Deck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3048000"/>
            <a:ext cx="7239000" cy="369332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2400" b="0" i="0" baseline="0">
                <a:solidFill>
                  <a:schemeClr val="tx1"/>
                </a:solidFill>
                <a:latin typeface="Tw Cen MT" panose="020B0602020104020603" pitchFamily="34" charset="0"/>
                <a:cs typeface="Tw Cen MT" panose="020B0602020104020603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066800" y="5334000"/>
            <a:ext cx="7239000" cy="1219200"/>
          </a:xfrm>
        </p:spPr>
        <p:txBody>
          <a:bodyPr lIns="91440" rIns="9144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400" baseline="0">
                <a:latin typeface="Tw Cen MT" panose="020B06020201040206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31205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 w/o sideba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952500" y="2959100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548581"/>
            <a:ext cx="9144000" cy="880419"/>
          </a:xfrm>
        </p:spPr>
        <p:txBody>
          <a:bodyPr anchor="b" anchorCtr="0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buNone/>
              <a:defRPr lang="en-US" sz="3600" kern="1200" baseline="0" dirty="0" smtClean="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94617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3" name="Straight Connector 15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1" name="Straight Connector 15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9" name="Straight Connector 1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7" name="Straight Connector 1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5" name="Straight Connector 14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3" name="Straight Connector 14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1" name="Straight Connector 1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9" name="Straight Connector 1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7" name="Straight Connector 1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5" name="Straight Connector 1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3" name="Straight Connector 1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85" name="Straight Connector 84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8" name="Straight Connector 1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6" name="Straight Connector 1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4" name="Straight Connector 1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2" name="Straight Connector 1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0" name="Straight Connector 1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8" name="Straight Connector 1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6" name="Straight Connector 1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4" name="Straight Connector 1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2" name="Straight Connector 1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0" name="Straight Connector 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8" name="Straight Connector 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Straight Connector 96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50" name="Straight Connector 49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3" name="Straight Connector 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1" name="Straight Connector 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9" name="Straight Connector 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7" name="Straight Connector 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5" name="Straight Connector 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3" name="Straight Connector 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1" name="Straight Connector 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9" name="Straight Connector 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7" name="Straight Connector 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5" name="Straight Connector 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3" name="Straight Connector 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8" name="Straight Connector 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6" name="Straight Connector 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" name="Straight Connector 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" name="Straight Connector 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331" y="466597"/>
            <a:ext cx="8533849" cy="52499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66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6" r:id="rId2"/>
    <p:sldLayoutId id="2147483752" r:id="rId3"/>
    <p:sldLayoutId id="2147483765" r:id="rId4"/>
    <p:sldLayoutId id="2147483766" r:id="rId5"/>
    <p:sldLayoutId id="2147483767" r:id="rId6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kern="1200" cap="none" spc="0" baseline="0">
          <a:solidFill>
            <a:srgbClr val="000000"/>
          </a:solidFill>
          <a:latin typeface="Calibri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600" b="1" i="0" kern="1200">
          <a:solidFill>
            <a:srgbClr val="F37021"/>
          </a:solidFill>
          <a:latin typeface="Calibri"/>
          <a:ea typeface="+mn-ea"/>
          <a:cs typeface="Calibri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600" b="1" i="0" kern="1200">
          <a:solidFill>
            <a:srgbClr val="2D2D2A"/>
          </a:solidFill>
          <a:latin typeface="Calibri"/>
          <a:ea typeface="+mn-ea"/>
          <a:cs typeface="Calibri"/>
        </a:defRPr>
      </a:lvl2pPr>
      <a:lvl3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200" b="0" i="0" kern="1200">
          <a:solidFill>
            <a:schemeClr val="tx1"/>
          </a:solidFill>
          <a:latin typeface="Calibri"/>
          <a:ea typeface="+mn-ea"/>
          <a:cs typeface="Calibri"/>
        </a:defRPr>
      </a:lvl3pPr>
      <a:lvl4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400" b="1" i="0" kern="1200" cap="all">
          <a:solidFill>
            <a:schemeClr val="tx1"/>
          </a:solidFill>
          <a:latin typeface="Calibri"/>
          <a:ea typeface="+mn-ea"/>
          <a:cs typeface="Calibri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400" b="1" i="0" kern="1200">
          <a:solidFill>
            <a:srgbClr val="7F7F7F"/>
          </a:solidFill>
          <a:latin typeface="Calibri"/>
          <a:ea typeface="+mn-ea"/>
          <a:cs typeface="Calibri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b="0" i="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487842"/>
            <a:ext cx="7239001" cy="430118"/>
          </a:xfrm>
        </p:spPr>
        <p:txBody>
          <a:bodyPr/>
          <a:lstStyle/>
          <a:p>
            <a:r>
              <a:rPr lang="en-US" sz="3600" dirty="0" smtClean="0">
                <a:latin typeface="Tw Cen MT" panose="020B0602020104020603" pitchFamily="34" charset="0"/>
              </a:rPr>
              <a:t>Modular User Interfaces</a:t>
            </a:r>
            <a:endParaRPr lang="en-US" sz="3600" dirty="0">
              <a:latin typeface="Tw Cen MT" panose="020B06020201040206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90201"/>
            <a:ext cx="7239000" cy="379078"/>
          </a:xfrm>
        </p:spPr>
        <p:txBody>
          <a:bodyPr/>
          <a:lstStyle/>
          <a:p>
            <a:r>
              <a:rPr lang="en-US" dirty="0" smtClean="0">
                <a:latin typeface="Tw Cen MT" panose="020B0602020104020603" pitchFamily="34" charset="0"/>
              </a:rPr>
              <a:t>A better Framework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Candara" panose="020E0502030303020204" pitchFamily="34" charset="0"/>
              </a:rPr>
              <a:t>Fahim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en-US" dirty="0" err="1" smtClean="0">
                <a:latin typeface="Candara" panose="020E0502030303020204" pitchFamily="34" charset="0"/>
              </a:rPr>
              <a:t>Farook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1615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16292"/>
            <a:ext cx="8572500" cy="5203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81115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16292"/>
            <a:ext cx="8572500" cy="520350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304800" y="838200"/>
            <a:ext cx="8572500" cy="896112"/>
            <a:chOff x="304800" y="838200"/>
            <a:chExt cx="8572500" cy="896112"/>
          </a:xfrm>
        </p:grpSpPr>
        <p:sp>
          <p:nvSpPr>
            <p:cNvPr id="2" name="Rectangle 1"/>
            <p:cNvSpPr/>
            <p:nvPr/>
          </p:nvSpPr>
          <p:spPr>
            <a:xfrm>
              <a:off x="304800" y="838200"/>
              <a:ext cx="8572500" cy="89611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895600" y="1016913"/>
              <a:ext cx="342900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B050"/>
                  </a:solidFill>
                  <a:latin typeface="Tw Cen MT" panose="020B0602020104020603" pitchFamily="34" charset="0"/>
                </a:rPr>
                <a:t>Header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4800" y="1823452"/>
            <a:ext cx="1676400" cy="1815098"/>
            <a:chOff x="304800" y="1823452"/>
            <a:chExt cx="1676400" cy="1815098"/>
          </a:xfrm>
        </p:grpSpPr>
        <p:sp>
          <p:nvSpPr>
            <p:cNvPr id="5" name="Rectangle 4"/>
            <p:cNvSpPr/>
            <p:nvPr/>
          </p:nvSpPr>
          <p:spPr>
            <a:xfrm>
              <a:off x="304800" y="1823452"/>
              <a:ext cx="1676400" cy="181509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800" y="2978450"/>
              <a:ext cx="167640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1"/>
                  </a:solidFill>
                  <a:latin typeface="Tw Cen MT" panose="020B0602020104020603" pitchFamily="34" charset="0"/>
                </a:rPr>
                <a:t>Folders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4800" y="3719366"/>
            <a:ext cx="1676400" cy="2300434"/>
            <a:chOff x="304800" y="3719366"/>
            <a:chExt cx="1676400" cy="2300434"/>
          </a:xfrm>
        </p:grpSpPr>
        <p:sp>
          <p:nvSpPr>
            <p:cNvPr id="6" name="Rectangle 5"/>
            <p:cNvSpPr/>
            <p:nvPr/>
          </p:nvSpPr>
          <p:spPr>
            <a:xfrm>
              <a:off x="304800" y="3719366"/>
              <a:ext cx="1676400" cy="2300434"/>
            </a:xfrm>
            <a:prstGeom prst="rect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4445227"/>
              <a:ext cx="167640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</a:rPr>
                <a:t>Chat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72898" y="1826530"/>
            <a:ext cx="6804402" cy="4184724"/>
            <a:chOff x="2072898" y="1826530"/>
            <a:chExt cx="6804402" cy="4184724"/>
          </a:xfrm>
        </p:grpSpPr>
        <p:sp>
          <p:nvSpPr>
            <p:cNvPr id="7" name="Rectangle 6"/>
            <p:cNvSpPr/>
            <p:nvPr/>
          </p:nvSpPr>
          <p:spPr>
            <a:xfrm>
              <a:off x="2072898" y="1826530"/>
              <a:ext cx="6804402" cy="4184724"/>
            </a:xfrm>
            <a:prstGeom prst="rect">
              <a:avLst/>
            </a:prstGeom>
            <a:noFill/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0800" y="3379113"/>
              <a:ext cx="55626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4">
                      <a:lumMod val="50000"/>
                    </a:schemeClr>
                  </a:solidFill>
                  <a:latin typeface="Tw Cen MT" panose="020B0602020104020603" pitchFamily="34" charset="0"/>
                </a:rPr>
                <a:t>Mail List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-1103433" y="2308514"/>
            <a:ext cx="990600" cy="53340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+mj-lt"/>
            </a:endParaRPr>
          </a:p>
        </p:txBody>
      </p:sp>
      <p:sp>
        <p:nvSpPr>
          <p:cNvPr id="16" name="&quot;No&quot; Symbol 15"/>
          <p:cNvSpPr/>
          <p:nvPr/>
        </p:nvSpPr>
        <p:spPr>
          <a:xfrm>
            <a:off x="3763153" y="2308514"/>
            <a:ext cx="3002796" cy="2933700"/>
          </a:xfrm>
          <a:prstGeom prst="noSmoking">
            <a:avLst>
              <a:gd name="adj" fmla="val 12329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42595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0.29323 -2.962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4519613" cy="27741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304800"/>
            <a:ext cx="2866644" cy="638479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498" y="305304"/>
            <a:ext cx="2866644" cy="6384798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6096000" y="914400"/>
            <a:ext cx="2362200" cy="2514600"/>
          </a:xfrm>
          <a:prstGeom prst="roundRect">
            <a:avLst>
              <a:gd name="adj" fmla="val 3319"/>
            </a:avLst>
          </a:prstGeom>
          <a:noFill/>
          <a:ln w="28575">
            <a:solidFill>
              <a:srgbClr val="CC0099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096000" y="3581400"/>
            <a:ext cx="2362200" cy="2895600"/>
          </a:xfrm>
          <a:prstGeom prst="roundRect">
            <a:avLst>
              <a:gd name="adj" fmla="val 3319"/>
            </a:avLst>
          </a:prstGeom>
          <a:noFill/>
          <a:ln w="28575">
            <a:solidFill>
              <a:srgbClr val="CC0099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+mj-lt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-381000" y="0"/>
            <a:ext cx="9296401" cy="5249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none" spc="0" baseline="0">
                <a:solidFill>
                  <a:srgbClr val="000000"/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w Cen MT" panose="020B0602020104020603" pitchFamily="34" charset="0"/>
              </a:rPr>
              <a:t>Solution Structure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96000" y="914400"/>
            <a:ext cx="2362200" cy="2514600"/>
          </a:xfrm>
          <a:prstGeom prst="roundRect">
            <a:avLst>
              <a:gd name="adj" fmla="val 3319"/>
            </a:avLst>
          </a:prstGeom>
          <a:solidFill>
            <a:srgbClr val="92D050">
              <a:alpha val="34902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5638800"/>
            <a:ext cx="1295400" cy="685800"/>
          </a:xfrm>
          <a:prstGeom prst="roundRect">
            <a:avLst>
              <a:gd name="adj" fmla="val 8824"/>
            </a:avLst>
          </a:prstGeom>
          <a:solidFill>
            <a:srgbClr val="92D050">
              <a:alpha val="34902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dk1"/>
              </a:solidFill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248400" y="3810000"/>
            <a:ext cx="1371600" cy="228600"/>
          </a:xfrm>
          <a:prstGeom prst="roundRect">
            <a:avLst/>
          </a:prstGeom>
          <a:solidFill>
            <a:srgbClr val="FFC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+mj-l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256084" y="4229420"/>
            <a:ext cx="1371600" cy="647380"/>
          </a:xfrm>
          <a:prstGeom prst="roundRect">
            <a:avLst>
              <a:gd name="adj" fmla="val 9944"/>
            </a:avLst>
          </a:prstGeom>
          <a:solidFill>
            <a:srgbClr val="FFC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+mj-l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263768" y="5041366"/>
            <a:ext cx="1371600" cy="228600"/>
          </a:xfrm>
          <a:prstGeom prst="roundRect">
            <a:avLst/>
          </a:prstGeom>
          <a:solidFill>
            <a:srgbClr val="FFC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+mj-lt"/>
            </a:endParaRPr>
          </a:p>
        </p:txBody>
      </p:sp>
      <p:pic>
        <p:nvPicPr>
          <p:cNvPr id="34" name="Picture 2" descr="Image result for application server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12" y="3190453"/>
            <a:ext cx="700181" cy="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/>
          <p:cNvGrpSpPr/>
          <p:nvPr/>
        </p:nvGrpSpPr>
        <p:grpSpPr>
          <a:xfrm>
            <a:off x="7880421" y="1268157"/>
            <a:ext cx="1180451" cy="3985171"/>
            <a:chOff x="7880421" y="1268157"/>
            <a:chExt cx="1180451" cy="3985171"/>
          </a:xfrm>
        </p:grpSpPr>
        <p:grpSp>
          <p:nvGrpSpPr>
            <p:cNvPr id="55" name="Group 54"/>
            <p:cNvGrpSpPr/>
            <p:nvPr/>
          </p:nvGrpSpPr>
          <p:grpSpPr>
            <a:xfrm>
              <a:off x="7889946" y="1268157"/>
              <a:ext cx="1170926" cy="1170926"/>
              <a:chOff x="7872737" y="0"/>
              <a:chExt cx="1170926" cy="1170926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7872737" y="0"/>
                <a:ext cx="1170926" cy="1170926"/>
                <a:chOff x="7872737" y="0"/>
                <a:chExt cx="1170926" cy="1170926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8314018" y="152400"/>
                  <a:ext cx="291344" cy="307117"/>
                </a:xfrm>
                <a:custGeom>
                  <a:avLst/>
                  <a:gdLst>
                    <a:gd name="connsiteX0" fmla="*/ 0 w 291341"/>
                    <a:gd name="connsiteY0" fmla="*/ 140458 h 280915"/>
                    <a:gd name="connsiteX1" fmla="*/ 145671 w 291341"/>
                    <a:gd name="connsiteY1" fmla="*/ 0 h 280915"/>
                    <a:gd name="connsiteX2" fmla="*/ 291342 w 291341"/>
                    <a:gd name="connsiteY2" fmla="*/ 140458 h 280915"/>
                    <a:gd name="connsiteX3" fmla="*/ 145671 w 291341"/>
                    <a:gd name="connsiteY3" fmla="*/ 280916 h 280915"/>
                    <a:gd name="connsiteX4" fmla="*/ 0 w 291341"/>
                    <a:gd name="connsiteY4" fmla="*/ 140458 h 280915"/>
                    <a:gd name="connsiteX0" fmla="*/ 2 w 291344"/>
                    <a:gd name="connsiteY0" fmla="*/ 140458 h 307117"/>
                    <a:gd name="connsiteX1" fmla="*/ 145673 w 291344"/>
                    <a:gd name="connsiteY1" fmla="*/ 0 h 307117"/>
                    <a:gd name="connsiteX2" fmla="*/ 291344 w 291344"/>
                    <a:gd name="connsiteY2" fmla="*/ 140458 h 307117"/>
                    <a:gd name="connsiteX3" fmla="*/ 148293 w 291344"/>
                    <a:gd name="connsiteY3" fmla="*/ 307117 h 307117"/>
                    <a:gd name="connsiteX4" fmla="*/ 2 w 291344"/>
                    <a:gd name="connsiteY4" fmla="*/ 140458 h 307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1344" h="307117">
                      <a:moveTo>
                        <a:pt x="2" y="140458"/>
                      </a:moveTo>
                      <a:cubicBezTo>
                        <a:pt x="-435" y="89272"/>
                        <a:pt x="65221" y="0"/>
                        <a:pt x="145673" y="0"/>
                      </a:cubicBezTo>
                      <a:cubicBezTo>
                        <a:pt x="226125" y="0"/>
                        <a:pt x="291344" y="62885"/>
                        <a:pt x="291344" y="140458"/>
                      </a:cubicBezTo>
                      <a:cubicBezTo>
                        <a:pt x="291344" y="218031"/>
                        <a:pt x="228745" y="307117"/>
                        <a:pt x="148293" y="307117"/>
                      </a:cubicBezTo>
                      <a:cubicBezTo>
                        <a:pt x="67841" y="307117"/>
                        <a:pt x="439" y="191644"/>
                        <a:pt x="2" y="14045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latin typeface="+mj-lt"/>
                  </a:endParaRPr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72737" y="0"/>
                  <a:ext cx="1170926" cy="1170926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3792" y="647700"/>
                <a:ext cx="387866" cy="387866"/>
              </a:xfrm>
              <a:prstGeom prst="rect">
                <a:avLst/>
              </a:prstGeom>
            </p:spPr>
          </p:pic>
        </p:grpSp>
        <p:grpSp>
          <p:nvGrpSpPr>
            <p:cNvPr id="56" name="Group 55"/>
            <p:cNvGrpSpPr/>
            <p:nvPr/>
          </p:nvGrpSpPr>
          <p:grpSpPr>
            <a:xfrm>
              <a:off x="7880421" y="3952486"/>
              <a:ext cx="1170926" cy="1300842"/>
              <a:chOff x="7986532" y="1476230"/>
              <a:chExt cx="1170926" cy="130084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7986532" y="1476230"/>
                <a:ext cx="1170926" cy="1170926"/>
                <a:chOff x="7872737" y="0"/>
                <a:chExt cx="1170926" cy="1170926"/>
              </a:xfrm>
            </p:grpSpPr>
            <p:sp>
              <p:nvSpPr>
                <p:cNvPr id="61" name="Oval 49"/>
                <p:cNvSpPr/>
                <p:nvPr/>
              </p:nvSpPr>
              <p:spPr>
                <a:xfrm>
                  <a:off x="8314018" y="152400"/>
                  <a:ext cx="291344" cy="307117"/>
                </a:xfrm>
                <a:custGeom>
                  <a:avLst/>
                  <a:gdLst>
                    <a:gd name="connsiteX0" fmla="*/ 0 w 291341"/>
                    <a:gd name="connsiteY0" fmla="*/ 140458 h 280915"/>
                    <a:gd name="connsiteX1" fmla="*/ 145671 w 291341"/>
                    <a:gd name="connsiteY1" fmla="*/ 0 h 280915"/>
                    <a:gd name="connsiteX2" fmla="*/ 291342 w 291341"/>
                    <a:gd name="connsiteY2" fmla="*/ 140458 h 280915"/>
                    <a:gd name="connsiteX3" fmla="*/ 145671 w 291341"/>
                    <a:gd name="connsiteY3" fmla="*/ 280916 h 280915"/>
                    <a:gd name="connsiteX4" fmla="*/ 0 w 291341"/>
                    <a:gd name="connsiteY4" fmla="*/ 140458 h 280915"/>
                    <a:gd name="connsiteX0" fmla="*/ 2 w 291344"/>
                    <a:gd name="connsiteY0" fmla="*/ 140458 h 307117"/>
                    <a:gd name="connsiteX1" fmla="*/ 145673 w 291344"/>
                    <a:gd name="connsiteY1" fmla="*/ 0 h 307117"/>
                    <a:gd name="connsiteX2" fmla="*/ 291344 w 291344"/>
                    <a:gd name="connsiteY2" fmla="*/ 140458 h 307117"/>
                    <a:gd name="connsiteX3" fmla="*/ 148293 w 291344"/>
                    <a:gd name="connsiteY3" fmla="*/ 307117 h 307117"/>
                    <a:gd name="connsiteX4" fmla="*/ 2 w 291344"/>
                    <a:gd name="connsiteY4" fmla="*/ 140458 h 307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1344" h="307117">
                      <a:moveTo>
                        <a:pt x="2" y="140458"/>
                      </a:moveTo>
                      <a:cubicBezTo>
                        <a:pt x="-435" y="89272"/>
                        <a:pt x="65221" y="0"/>
                        <a:pt x="145673" y="0"/>
                      </a:cubicBezTo>
                      <a:cubicBezTo>
                        <a:pt x="226125" y="0"/>
                        <a:pt x="291344" y="62885"/>
                        <a:pt x="291344" y="140458"/>
                      </a:cubicBezTo>
                      <a:cubicBezTo>
                        <a:pt x="291344" y="218031"/>
                        <a:pt x="228745" y="307117"/>
                        <a:pt x="148293" y="307117"/>
                      </a:cubicBezTo>
                      <a:cubicBezTo>
                        <a:pt x="67841" y="307117"/>
                        <a:pt x="439" y="191644"/>
                        <a:pt x="2" y="14045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latin typeface="+mj-lt"/>
                  </a:endParaRPr>
                </a:p>
              </p:txBody>
            </p:sp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8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72737" y="0"/>
                  <a:ext cx="1170926" cy="1170926"/>
                </a:xfrm>
                <a:prstGeom prst="rect">
                  <a:avLst/>
                </a:prstGeom>
              </p:spPr>
            </p:pic>
          </p:grpSp>
          <p:pic>
            <p:nvPicPr>
              <p:cNvPr id="2068" name="Picture 20" descr="Image result for html icon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6805" y="1857376"/>
                <a:ext cx="919696" cy="9196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611781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-0.39011 0.001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1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24200"/>
            <a:ext cx="9120554" cy="524998"/>
          </a:xfrm>
        </p:spPr>
        <p:txBody>
          <a:bodyPr/>
          <a:lstStyle/>
          <a:p>
            <a:r>
              <a:rPr lang="en-US" sz="3200" dirty="0" smtClean="0">
                <a:latin typeface="Tw Cen MT" panose="020B0602020104020603" pitchFamily="34" charset="0"/>
              </a:rPr>
              <a:t>Issue 1 – No separation of technology concerns</a:t>
            </a:r>
            <a:endParaRPr lang="en-US" sz="32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93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24200"/>
            <a:ext cx="9120554" cy="524998"/>
          </a:xfrm>
        </p:spPr>
        <p:txBody>
          <a:bodyPr/>
          <a:lstStyle/>
          <a:p>
            <a:r>
              <a:rPr lang="en-US" sz="3200" dirty="0" smtClean="0">
                <a:latin typeface="Tw Cen MT" panose="020B0602020104020603" pitchFamily="34" charset="0"/>
              </a:rPr>
              <a:t>Solution 1 – </a:t>
            </a:r>
            <a:r>
              <a:rPr lang="en-US" sz="3200" dirty="0">
                <a:latin typeface="Tw Cen MT" panose="020B0602020104020603" pitchFamily="34" charset="0"/>
              </a:rPr>
              <a:t>Let’s separate the technology concerns</a:t>
            </a:r>
          </a:p>
        </p:txBody>
      </p:sp>
    </p:spTree>
    <p:extLst>
      <p:ext uri="{BB962C8B-B14F-4D97-AF65-F5344CB8AC3E}">
        <p14:creationId xmlns:p14="http://schemas.microsoft.com/office/powerpoint/2010/main" val="23867513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4519613" cy="277410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791200" y="4480283"/>
            <a:ext cx="2968535" cy="1702191"/>
            <a:chOff x="5791200" y="4480283"/>
            <a:chExt cx="2968535" cy="170219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7400" y="4602907"/>
              <a:ext cx="2828925" cy="1476375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5791200" y="4480283"/>
              <a:ext cx="2968535" cy="1702191"/>
            </a:xfrm>
            <a:prstGeom prst="roundRect">
              <a:avLst>
                <a:gd name="adj" fmla="val 8917"/>
              </a:avLst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91200" y="914400"/>
            <a:ext cx="2968535" cy="3276599"/>
            <a:chOff x="5791200" y="914400"/>
            <a:chExt cx="2968535" cy="32765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7400" y="1052620"/>
              <a:ext cx="2828925" cy="3048000"/>
            </a:xfrm>
            <a:prstGeom prst="rect">
              <a:avLst/>
            </a:prstGeom>
          </p:spPr>
        </p:pic>
        <p:sp>
          <p:nvSpPr>
            <p:cNvPr id="28" name="Rounded Rectangle 27"/>
            <p:cNvSpPr/>
            <p:nvPr/>
          </p:nvSpPr>
          <p:spPr>
            <a:xfrm>
              <a:off x="5791200" y="914400"/>
              <a:ext cx="2968535" cy="3276599"/>
            </a:xfrm>
            <a:prstGeom prst="roundRect">
              <a:avLst>
                <a:gd name="adj" fmla="val 4418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92619" y="1863006"/>
            <a:ext cx="3993667" cy="1170926"/>
            <a:chOff x="5192619" y="1863006"/>
            <a:chExt cx="3993667" cy="1170926"/>
          </a:xfrm>
        </p:grpSpPr>
        <p:pic>
          <p:nvPicPr>
            <p:cNvPr id="29" name="Picture 2" descr="Image result for application server 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619" y="2106911"/>
              <a:ext cx="700181" cy="864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" name="Group 33"/>
            <p:cNvGrpSpPr/>
            <p:nvPr/>
          </p:nvGrpSpPr>
          <p:grpSpPr>
            <a:xfrm>
              <a:off x="8015360" y="1863006"/>
              <a:ext cx="1170926" cy="1170926"/>
              <a:chOff x="7845321" y="-134572"/>
              <a:chExt cx="1170926" cy="1170926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7845321" y="-134572"/>
                <a:ext cx="1170926" cy="1170926"/>
                <a:chOff x="7845321" y="-134572"/>
                <a:chExt cx="1170926" cy="1170926"/>
              </a:xfrm>
            </p:grpSpPr>
            <p:sp>
              <p:nvSpPr>
                <p:cNvPr id="42" name="Oval 49"/>
                <p:cNvSpPr/>
                <p:nvPr/>
              </p:nvSpPr>
              <p:spPr>
                <a:xfrm>
                  <a:off x="8288605" y="18296"/>
                  <a:ext cx="291344" cy="307117"/>
                </a:xfrm>
                <a:custGeom>
                  <a:avLst/>
                  <a:gdLst>
                    <a:gd name="connsiteX0" fmla="*/ 0 w 291341"/>
                    <a:gd name="connsiteY0" fmla="*/ 140458 h 280915"/>
                    <a:gd name="connsiteX1" fmla="*/ 145671 w 291341"/>
                    <a:gd name="connsiteY1" fmla="*/ 0 h 280915"/>
                    <a:gd name="connsiteX2" fmla="*/ 291342 w 291341"/>
                    <a:gd name="connsiteY2" fmla="*/ 140458 h 280915"/>
                    <a:gd name="connsiteX3" fmla="*/ 145671 w 291341"/>
                    <a:gd name="connsiteY3" fmla="*/ 280916 h 280915"/>
                    <a:gd name="connsiteX4" fmla="*/ 0 w 291341"/>
                    <a:gd name="connsiteY4" fmla="*/ 140458 h 280915"/>
                    <a:gd name="connsiteX0" fmla="*/ 2 w 291344"/>
                    <a:gd name="connsiteY0" fmla="*/ 140458 h 307117"/>
                    <a:gd name="connsiteX1" fmla="*/ 145673 w 291344"/>
                    <a:gd name="connsiteY1" fmla="*/ 0 h 307117"/>
                    <a:gd name="connsiteX2" fmla="*/ 291344 w 291344"/>
                    <a:gd name="connsiteY2" fmla="*/ 140458 h 307117"/>
                    <a:gd name="connsiteX3" fmla="*/ 148293 w 291344"/>
                    <a:gd name="connsiteY3" fmla="*/ 307117 h 307117"/>
                    <a:gd name="connsiteX4" fmla="*/ 2 w 291344"/>
                    <a:gd name="connsiteY4" fmla="*/ 140458 h 307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1344" h="307117">
                      <a:moveTo>
                        <a:pt x="2" y="140458"/>
                      </a:moveTo>
                      <a:cubicBezTo>
                        <a:pt x="-435" y="89272"/>
                        <a:pt x="65221" y="0"/>
                        <a:pt x="145673" y="0"/>
                      </a:cubicBezTo>
                      <a:cubicBezTo>
                        <a:pt x="226125" y="0"/>
                        <a:pt x="291344" y="62885"/>
                        <a:pt x="291344" y="140458"/>
                      </a:cubicBezTo>
                      <a:cubicBezTo>
                        <a:pt x="291344" y="218031"/>
                        <a:pt x="228745" y="307117"/>
                        <a:pt x="148293" y="307117"/>
                      </a:cubicBezTo>
                      <a:cubicBezTo>
                        <a:pt x="67841" y="307117"/>
                        <a:pt x="439" y="191644"/>
                        <a:pt x="2" y="14045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latin typeface="+mj-lt"/>
                  </a:endParaRPr>
                </a:p>
              </p:txBody>
            </p:sp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45321" y="-134572"/>
                  <a:ext cx="1170926" cy="1170926"/>
                </a:xfrm>
                <a:prstGeom prst="rect">
                  <a:avLst/>
                </a:prstGeom>
              </p:spPr>
            </p:pic>
          </p:grp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8379" y="513596"/>
                <a:ext cx="387866" cy="387866"/>
              </a:xfrm>
              <a:prstGeom prst="rect">
                <a:avLst/>
              </a:prstGeom>
            </p:spPr>
          </p:pic>
        </p:grpSp>
      </p:grpSp>
      <p:grpSp>
        <p:nvGrpSpPr>
          <p:cNvPr id="18" name="Group 17"/>
          <p:cNvGrpSpPr/>
          <p:nvPr/>
        </p:nvGrpSpPr>
        <p:grpSpPr>
          <a:xfrm>
            <a:off x="5204199" y="4680957"/>
            <a:ext cx="4009503" cy="1300842"/>
            <a:chOff x="5204199" y="4680957"/>
            <a:chExt cx="4009503" cy="130084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4199" y="4876800"/>
              <a:ext cx="699549" cy="838201"/>
            </a:xfrm>
            <a:prstGeom prst="rect">
              <a:avLst/>
            </a:prstGeom>
          </p:spPr>
        </p:pic>
        <p:grpSp>
          <p:nvGrpSpPr>
            <p:cNvPr id="35" name="Group 34"/>
            <p:cNvGrpSpPr/>
            <p:nvPr/>
          </p:nvGrpSpPr>
          <p:grpSpPr>
            <a:xfrm>
              <a:off x="8042776" y="4680957"/>
              <a:ext cx="1170926" cy="1300842"/>
              <a:chOff x="7986532" y="1476230"/>
              <a:chExt cx="1170926" cy="130084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7986532" y="1476230"/>
                <a:ext cx="1170926" cy="1170926"/>
                <a:chOff x="7872737" y="0"/>
                <a:chExt cx="1170926" cy="1170926"/>
              </a:xfrm>
            </p:grpSpPr>
            <p:sp>
              <p:nvSpPr>
                <p:cNvPr id="38" name="Oval 49"/>
                <p:cNvSpPr/>
                <p:nvPr/>
              </p:nvSpPr>
              <p:spPr>
                <a:xfrm>
                  <a:off x="8314018" y="152400"/>
                  <a:ext cx="291344" cy="307117"/>
                </a:xfrm>
                <a:custGeom>
                  <a:avLst/>
                  <a:gdLst>
                    <a:gd name="connsiteX0" fmla="*/ 0 w 291341"/>
                    <a:gd name="connsiteY0" fmla="*/ 140458 h 280915"/>
                    <a:gd name="connsiteX1" fmla="*/ 145671 w 291341"/>
                    <a:gd name="connsiteY1" fmla="*/ 0 h 280915"/>
                    <a:gd name="connsiteX2" fmla="*/ 291342 w 291341"/>
                    <a:gd name="connsiteY2" fmla="*/ 140458 h 280915"/>
                    <a:gd name="connsiteX3" fmla="*/ 145671 w 291341"/>
                    <a:gd name="connsiteY3" fmla="*/ 280916 h 280915"/>
                    <a:gd name="connsiteX4" fmla="*/ 0 w 291341"/>
                    <a:gd name="connsiteY4" fmla="*/ 140458 h 280915"/>
                    <a:gd name="connsiteX0" fmla="*/ 2 w 291344"/>
                    <a:gd name="connsiteY0" fmla="*/ 140458 h 307117"/>
                    <a:gd name="connsiteX1" fmla="*/ 145673 w 291344"/>
                    <a:gd name="connsiteY1" fmla="*/ 0 h 307117"/>
                    <a:gd name="connsiteX2" fmla="*/ 291344 w 291344"/>
                    <a:gd name="connsiteY2" fmla="*/ 140458 h 307117"/>
                    <a:gd name="connsiteX3" fmla="*/ 148293 w 291344"/>
                    <a:gd name="connsiteY3" fmla="*/ 307117 h 307117"/>
                    <a:gd name="connsiteX4" fmla="*/ 2 w 291344"/>
                    <a:gd name="connsiteY4" fmla="*/ 140458 h 307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1344" h="307117">
                      <a:moveTo>
                        <a:pt x="2" y="140458"/>
                      </a:moveTo>
                      <a:cubicBezTo>
                        <a:pt x="-435" y="89272"/>
                        <a:pt x="65221" y="0"/>
                        <a:pt x="145673" y="0"/>
                      </a:cubicBezTo>
                      <a:cubicBezTo>
                        <a:pt x="226125" y="0"/>
                        <a:pt x="291344" y="62885"/>
                        <a:pt x="291344" y="140458"/>
                      </a:cubicBezTo>
                      <a:cubicBezTo>
                        <a:pt x="291344" y="218031"/>
                        <a:pt x="228745" y="307117"/>
                        <a:pt x="148293" y="307117"/>
                      </a:cubicBezTo>
                      <a:cubicBezTo>
                        <a:pt x="67841" y="307117"/>
                        <a:pt x="439" y="191644"/>
                        <a:pt x="2" y="14045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latin typeface="+mj-lt"/>
                  </a:endParaRPr>
                </a:p>
              </p:txBody>
            </p:sp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10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72737" y="0"/>
                  <a:ext cx="1170926" cy="1170926"/>
                </a:xfrm>
                <a:prstGeom prst="rect">
                  <a:avLst/>
                </a:prstGeom>
              </p:spPr>
            </p:pic>
          </p:grpSp>
          <p:pic>
            <p:nvPicPr>
              <p:cNvPr id="37" name="Picture 20" descr="Image result for html icon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6805" y="1857376"/>
                <a:ext cx="919696" cy="9196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4" name="Rounded Rectangle 43"/>
          <p:cNvSpPr/>
          <p:nvPr/>
        </p:nvSpPr>
        <p:spPr>
          <a:xfrm>
            <a:off x="6603735" y="3033932"/>
            <a:ext cx="1371600" cy="228600"/>
          </a:xfrm>
          <a:prstGeom prst="roundRect">
            <a:avLst/>
          </a:prstGeom>
          <a:solidFill>
            <a:schemeClr val="accent5"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+mj-lt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04506" y="1887071"/>
            <a:ext cx="6124894" cy="2642616"/>
            <a:chOff x="504506" y="1887071"/>
            <a:chExt cx="6124894" cy="2642616"/>
          </a:xfrm>
        </p:grpSpPr>
        <p:sp>
          <p:nvSpPr>
            <p:cNvPr id="45" name="Rounded Rectangle 44"/>
            <p:cNvSpPr/>
            <p:nvPr/>
          </p:nvSpPr>
          <p:spPr>
            <a:xfrm>
              <a:off x="504506" y="1887071"/>
              <a:ext cx="4416552" cy="2642616"/>
            </a:xfrm>
            <a:prstGeom prst="roundRect">
              <a:avLst>
                <a:gd name="adj" fmla="val 2386"/>
              </a:avLst>
            </a:prstGeom>
            <a:solidFill>
              <a:schemeClr val="accent5">
                <a:alpha val="3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  <p:sp>
          <p:nvSpPr>
            <p:cNvPr id="46" name="Right Arrow 45"/>
            <p:cNvSpPr/>
            <p:nvPr/>
          </p:nvSpPr>
          <p:spPr>
            <a:xfrm flipH="1">
              <a:off x="4547882" y="2971800"/>
              <a:ext cx="2081518" cy="318980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3770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24200"/>
            <a:ext cx="9120554" cy="524998"/>
          </a:xfrm>
        </p:spPr>
        <p:txBody>
          <a:bodyPr/>
          <a:lstStyle/>
          <a:p>
            <a:r>
              <a:rPr lang="en-US" sz="3200" dirty="0" smtClean="0">
                <a:latin typeface="Tw Cen MT" panose="020B0602020104020603" pitchFamily="34" charset="0"/>
              </a:rPr>
              <a:t>Issue 2 – Single JSP to rule them all</a:t>
            </a:r>
            <a:endParaRPr lang="en-US" sz="32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584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24200"/>
            <a:ext cx="9120554" cy="524998"/>
          </a:xfrm>
        </p:spPr>
        <p:txBody>
          <a:bodyPr/>
          <a:lstStyle/>
          <a:p>
            <a:r>
              <a:rPr lang="en-US" sz="3200" dirty="0" smtClean="0">
                <a:latin typeface="Tw Cen MT" panose="020B0602020104020603" pitchFamily="34" charset="0"/>
              </a:rPr>
              <a:t>Solution 2 – Tiles to rescue</a:t>
            </a:r>
            <a:endParaRPr lang="en-US" sz="32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0886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791200" y="1477507"/>
            <a:ext cx="2968535" cy="3399293"/>
            <a:chOff x="5791200" y="1477507"/>
            <a:chExt cx="2968535" cy="3399293"/>
          </a:xfrm>
        </p:grpSpPr>
        <p:sp>
          <p:nvSpPr>
            <p:cNvPr id="28" name="Rounded Rectangle 27"/>
            <p:cNvSpPr/>
            <p:nvPr/>
          </p:nvSpPr>
          <p:spPr>
            <a:xfrm>
              <a:off x="5791200" y="1477507"/>
              <a:ext cx="2968535" cy="3399293"/>
            </a:xfrm>
            <a:prstGeom prst="roundRect">
              <a:avLst>
                <a:gd name="adj" fmla="val 4418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9233" y="1600200"/>
              <a:ext cx="2695575" cy="312420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28800"/>
            <a:ext cx="4519613" cy="277410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192619" y="1863006"/>
            <a:ext cx="3993667" cy="1170926"/>
            <a:chOff x="5192619" y="1863006"/>
            <a:chExt cx="3993667" cy="1170926"/>
          </a:xfrm>
        </p:grpSpPr>
        <p:pic>
          <p:nvPicPr>
            <p:cNvPr id="29" name="Picture 2" descr="Image result for application server 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619" y="2106911"/>
              <a:ext cx="700181" cy="864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" name="Group 33"/>
            <p:cNvGrpSpPr/>
            <p:nvPr/>
          </p:nvGrpSpPr>
          <p:grpSpPr>
            <a:xfrm>
              <a:off x="8015360" y="1863006"/>
              <a:ext cx="1170926" cy="1170926"/>
              <a:chOff x="7845321" y="-134572"/>
              <a:chExt cx="1170926" cy="1170926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7845321" y="-134572"/>
                <a:ext cx="1170926" cy="1170926"/>
                <a:chOff x="7845321" y="-134572"/>
                <a:chExt cx="1170926" cy="1170926"/>
              </a:xfrm>
            </p:grpSpPr>
            <p:sp>
              <p:nvSpPr>
                <p:cNvPr id="42" name="Oval 49"/>
                <p:cNvSpPr/>
                <p:nvPr/>
              </p:nvSpPr>
              <p:spPr>
                <a:xfrm>
                  <a:off x="8288605" y="18296"/>
                  <a:ext cx="291344" cy="307117"/>
                </a:xfrm>
                <a:custGeom>
                  <a:avLst/>
                  <a:gdLst>
                    <a:gd name="connsiteX0" fmla="*/ 0 w 291341"/>
                    <a:gd name="connsiteY0" fmla="*/ 140458 h 280915"/>
                    <a:gd name="connsiteX1" fmla="*/ 145671 w 291341"/>
                    <a:gd name="connsiteY1" fmla="*/ 0 h 280915"/>
                    <a:gd name="connsiteX2" fmla="*/ 291342 w 291341"/>
                    <a:gd name="connsiteY2" fmla="*/ 140458 h 280915"/>
                    <a:gd name="connsiteX3" fmla="*/ 145671 w 291341"/>
                    <a:gd name="connsiteY3" fmla="*/ 280916 h 280915"/>
                    <a:gd name="connsiteX4" fmla="*/ 0 w 291341"/>
                    <a:gd name="connsiteY4" fmla="*/ 140458 h 280915"/>
                    <a:gd name="connsiteX0" fmla="*/ 2 w 291344"/>
                    <a:gd name="connsiteY0" fmla="*/ 140458 h 307117"/>
                    <a:gd name="connsiteX1" fmla="*/ 145673 w 291344"/>
                    <a:gd name="connsiteY1" fmla="*/ 0 h 307117"/>
                    <a:gd name="connsiteX2" fmla="*/ 291344 w 291344"/>
                    <a:gd name="connsiteY2" fmla="*/ 140458 h 307117"/>
                    <a:gd name="connsiteX3" fmla="*/ 148293 w 291344"/>
                    <a:gd name="connsiteY3" fmla="*/ 307117 h 307117"/>
                    <a:gd name="connsiteX4" fmla="*/ 2 w 291344"/>
                    <a:gd name="connsiteY4" fmla="*/ 140458 h 307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1344" h="307117">
                      <a:moveTo>
                        <a:pt x="2" y="140458"/>
                      </a:moveTo>
                      <a:cubicBezTo>
                        <a:pt x="-435" y="89272"/>
                        <a:pt x="65221" y="0"/>
                        <a:pt x="145673" y="0"/>
                      </a:cubicBezTo>
                      <a:cubicBezTo>
                        <a:pt x="226125" y="0"/>
                        <a:pt x="291344" y="62885"/>
                        <a:pt x="291344" y="140458"/>
                      </a:cubicBezTo>
                      <a:cubicBezTo>
                        <a:pt x="291344" y="218031"/>
                        <a:pt x="228745" y="307117"/>
                        <a:pt x="148293" y="307117"/>
                      </a:cubicBezTo>
                      <a:cubicBezTo>
                        <a:pt x="67841" y="307117"/>
                        <a:pt x="439" y="191644"/>
                        <a:pt x="2" y="14045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latin typeface="+mj-lt"/>
                  </a:endParaRPr>
                </a:p>
              </p:txBody>
            </p:sp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45321" y="-134572"/>
                  <a:ext cx="1170926" cy="1170926"/>
                </a:xfrm>
                <a:prstGeom prst="rect">
                  <a:avLst/>
                </a:prstGeom>
              </p:spPr>
            </p:pic>
          </p:grp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8379" y="513596"/>
                <a:ext cx="387866" cy="387866"/>
              </a:xfrm>
              <a:prstGeom prst="rect">
                <a:avLst/>
              </a:prstGeom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493290" y="3368844"/>
            <a:ext cx="7638104" cy="1188720"/>
            <a:chOff x="493290" y="3368844"/>
            <a:chExt cx="7638104" cy="1188720"/>
          </a:xfrm>
        </p:grpSpPr>
        <p:sp>
          <p:nvSpPr>
            <p:cNvPr id="30" name="Rounded Rectangle 29"/>
            <p:cNvSpPr/>
            <p:nvPr/>
          </p:nvSpPr>
          <p:spPr>
            <a:xfrm>
              <a:off x="6759794" y="3436523"/>
              <a:ext cx="1371600" cy="16459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3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93290" y="3368844"/>
              <a:ext cx="866277" cy="1188720"/>
            </a:xfrm>
            <a:prstGeom prst="rect">
              <a:avLst/>
            </a:prstGeom>
            <a:solidFill>
              <a:srgbClr val="FF666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3290" y="2386914"/>
            <a:ext cx="7636676" cy="1392239"/>
            <a:chOff x="493290" y="2386914"/>
            <a:chExt cx="7636676" cy="1392239"/>
          </a:xfrm>
        </p:grpSpPr>
        <p:sp>
          <p:nvSpPr>
            <p:cNvPr id="32" name="Rounded Rectangle 31"/>
            <p:cNvSpPr/>
            <p:nvPr/>
          </p:nvSpPr>
          <p:spPr>
            <a:xfrm>
              <a:off x="6758366" y="3614561"/>
              <a:ext cx="1371600" cy="164592"/>
            </a:xfrm>
            <a:prstGeom prst="roundRect">
              <a:avLst/>
            </a:prstGeom>
            <a:solidFill>
              <a:schemeClr val="accent1">
                <a:alpha val="3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3290" y="2386914"/>
              <a:ext cx="866277" cy="928349"/>
            </a:xfrm>
            <a:prstGeom prst="rect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3290" y="1891831"/>
            <a:ext cx="7635248" cy="2065360"/>
            <a:chOff x="493290" y="1891831"/>
            <a:chExt cx="7635248" cy="2065360"/>
          </a:xfrm>
        </p:grpSpPr>
        <p:sp>
          <p:nvSpPr>
            <p:cNvPr id="33" name="Rounded Rectangle 32"/>
            <p:cNvSpPr/>
            <p:nvPr/>
          </p:nvSpPr>
          <p:spPr>
            <a:xfrm>
              <a:off x="6756938" y="3792599"/>
              <a:ext cx="1371600" cy="164592"/>
            </a:xfrm>
            <a:prstGeom prst="roundRect">
              <a:avLst/>
            </a:prstGeom>
            <a:solidFill>
              <a:srgbClr val="00B050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3290" y="1891831"/>
              <a:ext cx="4434840" cy="435280"/>
            </a:xfrm>
            <a:prstGeom prst="rect">
              <a:avLst/>
            </a:prstGeom>
            <a:solidFill>
              <a:srgbClr val="00B05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12133" y="2386914"/>
            <a:ext cx="6714981" cy="2170650"/>
            <a:chOff x="1412133" y="2386914"/>
            <a:chExt cx="6714981" cy="2170650"/>
          </a:xfrm>
        </p:grpSpPr>
        <p:sp>
          <p:nvSpPr>
            <p:cNvPr id="48" name="Rounded Rectangle 47"/>
            <p:cNvSpPr/>
            <p:nvPr/>
          </p:nvSpPr>
          <p:spPr>
            <a:xfrm>
              <a:off x="6755514" y="3979183"/>
              <a:ext cx="1371600" cy="16459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3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12133" y="2386914"/>
              <a:ext cx="3515997" cy="217065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5250230"/>
            <a:ext cx="2538631" cy="127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501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24200"/>
            <a:ext cx="9120554" cy="524998"/>
          </a:xfrm>
        </p:spPr>
        <p:txBody>
          <a:bodyPr/>
          <a:lstStyle/>
          <a:p>
            <a:r>
              <a:rPr lang="en-US" sz="3200" dirty="0" smtClean="0">
                <a:latin typeface="Tw Cen MT" panose="020B0602020104020603" pitchFamily="34" charset="0"/>
              </a:rPr>
              <a:t>Let’s revisit the web contents</a:t>
            </a:r>
            <a:endParaRPr lang="en-US" sz="32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941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036" y="3269417"/>
            <a:ext cx="4842165" cy="382349"/>
          </a:xfrm>
        </p:spPr>
        <p:txBody>
          <a:bodyPr/>
          <a:lstStyle/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0" y="228600"/>
            <a:ext cx="3657600" cy="640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Defining </a:t>
            </a:r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en-US" dirty="0" smtClean="0">
                <a:solidFill>
                  <a:schemeClr val="tx1"/>
                </a:solidFill>
              </a:rPr>
              <a:t>Modularity’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 case study - Gmail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Client-side </a:t>
            </a:r>
            <a:r>
              <a:rPr lang="en-US" dirty="0" smtClean="0">
                <a:solidFill>
                  <a:schemeClr val="tx1"/>
                </a:solidFill>
              </a:rPr>
              <a:t>solution – a Framework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Demo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817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013" y="2916538"/>
            <a:ext cx="2857500" cy="1314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28800"/>
            <a:ext cx="4519613" cy="27741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52400"/>
            <a:ext cx="2286000" cy="2084787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5760822" y="2846559"/>
            <a:ext cx="2968535" cy="1447800"/>
          </a:xfrm>
          <a:prstGeom prst="roundRect">
            <a:avLst>
              <a:gd name="adj" fmla="val 8917"/>
            </a:avLst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+mj-lt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164768" y="2971800"/>
            <a:ext cx="4009503" cy="1300842"/>
            <a:chOff x="5204199" y="4680957"/>
            <a:chExt cx="4009503" cy="1300842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4199" y="4876800"/>
              <a:ext cx="699549" cy="838201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8042776" y="4680957"/>
              <a:ext cx="1170926" cy="1300842"/>
              <a:chOff x="7986532" y="1476230"/>
              <a:chExt cx="1170926" cy="1300842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7986532" y="1476230"/>
                <a:ext cx="1170926" cy="1170926"/>
                <a:chOff x="7872737" y="0"/>
                <a:chExt cx="1170926" cy="1170926"/>
              </a:xfrm>
            </p:grpSpPr>
            <p:sp>
              <p:nvSpPr>
                <p:cNvPr id="45" name="Oval 49"/>
                <p:cNvSpPr/>
                <p:nvPr/>
              </p:nvSpPr>
              <p:spPr>
                <a:xfrm>
                  <a:off x="8314018" y="152400"/>
                  <a:ext cx="291344" cy="307117"/>
                </a:xfrm>
                <a:custGeom>
                  <a:avLst/>
                  <a:gdLst>
                    <a:gd name="connsiteX0" fmla="*/ 0 w 291341"/>
                    <a:gd name="connsiteY0" fmla="*/ 140458 h 280915"/>
                    <a:gd name="connsiteX1" fmla="*/ 145671 w 291341"/>
                    <a:gd name="connsiteY1" fmla="*/ 0 h 280915"/>
                    <a:gd name="connsiteX2" fmla="*/ 291342 w 291341"/>
                    <a:gd name="connsiteY2" fmla="*/ 140458 h 280915"/>
                    <a:gd name="connsiteX3" fmla="*/ 145671 w 291341"/>
                    <a:gd name="connsiteY3" fmla="*/ 280916 h 280915"/>
                    <a:gd name="connsiteX4" fmla="*/ 0 w 291341"/>
                    <a:gd name="connsiteY4" fmla="*/ 140458 h 280915"/>
                    <a:gd name="connsiteX0" fmla="*/ 2 w 291344"/>
                    <a:gd name="connsiteY0" fmla="*/ 140458 h 307117"/>
                    <a:gd name="connsiteX1" fmla="*/ 145673 w 291344"/>
                    <a:gd name="connsiteY1" fmla="*/ 0 h 307117"/>
                    <a:gd name="connsiteX2" fmla="*/ 291344 w 291344"/>
                    <a:gd name="connsiteY2" fmla="*/ 140458 h 307117"/>
                    <a:gd name="connsiteX3" fmla="*/ 148293 w 291344"/>
                    <a:gd name="connsiteY3" fmla="*/ 307117 h 307117"/>
                    <a:gd name="connsiteX4" fmla="*/ 2 w 291344"/>
                    <a:gd name="connsiteY4" fmla="*/ 140458 h 307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1344" h="307117">
                      <a:moveTo>
                        <a:pt x="2" y="140458"/>
                      </a:moveTo>
                      <a:cubicBezTo>
                        <a:pt x="-435" y="89272"/>
                        <a:pt x="65221" y="0"/>
                        <a:pt x="145673" y="0"/>
                      </a:cubicBezTo>
                      <a:cubicBezTo>
                        <a:pt x="226125" y="0"/>
                        <a:pt x="291344" y="62885"/>
                        <a:pt x="291344" y="140458"/>
                      </a:cubicBezTo>
                      <a:cubicBezTo>
                        <a:pt x="291344" y="218031"/>
                        <a:pt x="228745" y="307117"/>
                        <a:pt x="148293" y="307117"/>
                      </a:cubicBezTo>
                      <a:cubicBezTo>
                        <a:pt x="67841" y="307117"/>
                        <a:pt x="439" y="191644"/>
                        <a:pt x="2" y="14045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latin typeface="+mj-lt"/>
                  </a:endParaRPr>
                </a:p>
              </p:txBody>
            </p:sp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4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72737" y="0"/>
                  <a:ext cx="1170926" cy="1170926"/>
                </a:xfrm>
                <a:prstGeom prst="rect">
                  <a:avLst/>
                </a:prstGeom>
              </p:spPr>
            </p:pic>
          </p:grpSp>
          <p:pic>
            <p:nvPicPr>
              <p:cNvPr id="44" name="Picture 20" descr="Image result for html icon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6805" y="1857376"/>
                <a:ext cx="919696" cy="9196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" name="Group 7"/>
          <p:cNvGrpSpPr/>
          <p:nvPr/>
        </p:nvGrpSpPr>
        <p:grpSpPr>
          <a:xfrm>
            <a:off x="500324" y="1876864"/>
            <a:ext cx="5659350" cy="2670048"/>
            <a:chOff x="500324" y="1876864"/>
            <a:chExt cx="5659350" cy="2670048"/>
          </a:xfrm>
        </p:grpSpPr>
        <p:sp>
          <p:nvSpPr>
            <p:cNvPr id="53" name="Rectangle 52"/>
            <p:cNvSpPr/>
            <p:nvPr/>
          </p:nvSpPr>
          <p:spPr>
            <a:xfrm>
              <a:off x="500324" y="1876864"/>
              <a:ext cx="4434840" cy="2670048"/>
            </a:xfrm>
            <a:prstGeom prst="rect">
              <a:avLst/>
            </a:prstGeom>
            <a:solidFill>
              <a:srgbClr val="FF666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 flipH="1">
              <a:off x="4495800" y="3468756"/>
              <a:ext cx="1663874" cy="31898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6163147" y="3450650"/>
            <a:ext cx="1371600" cy="417444"/>
          </a:xfrm>
          <a:prstGeom prst="roundRect">
            <a:avLst>
              <a:gd name="adj" fmla="val 7992"/>
            </a:avLst>
          </a:prstGeom>
          <a:solidFill>
            <a:schemeClr val="accent5">
              <a:lumMod val="60000"/>
              <a:lumOff val="40000"/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36136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6200"/>
            <a:ext cx="4191000" cy="11496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162800" cy="524998"/>
          </a:xfrm>
          <a:solidFill>
            <a:schemeClr val="bg1"/>
          </a:solidFill>
        </p:spPr>
        <p:txBody>
          <a:bodyPr/>
          <a:lstStyle/>
          <a:p>
            <a:r>
              <a:rPr lang="en-US" sz="3200" dirty="0" smtClean="0">
                <a:latin typeface="Tw Cen MT" panose="020B0602020104020603" pitchFamily="34" charset="0"/>
              </a:rPr>
              <a:t>Issue 3 – Long JavaScript files (&amp; functions)</a:t>
            </a:r>
            <a:endParaRPr lang="en-US" sz="3200" dirty="0"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5350" y="1972798"/>
            <a:ext cx="4419600" cy="59093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 2" panose="05020102010507070707" pitchFamily="18" charset="2"/>
              <a:buChar char=""/>
            </a:pPr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Not coherent</a:t>
            </a:r>
          </a:p>
          <a:p>
            <a:pPr marL="457200" indent="-457200">
              <a:buFont typeface="Wingdings 2" panose="05020102010507070707" pitchFamily="18" charset="2"/>
              <a:buChar char=""/>
            </a:pPr>
            <a:endParaRPr lang="en-US" sz="24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457200" indent="-457200">
              <a:buFont typeface="Wingdings 2" panose="05020102010507070707" pitchFamily="18" charset="2"/>
              <a:buChar char=""/>
            </a:pPr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Violates SRP</a:t>
            </a:r>
          </a:p>
          <a:p>
            <a:pPr marL="457200" indent="-457200">
              <a:buFont typeface="Wingdings 2" panose="05020102010507070707" pitchFamily="18" charset="2"/>
              <a:buChar char=""/>
            </a:pPr>
            <a:endParaRPr lang="en-US" sz="24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457200" indent="-457200">
              <a:buFont typeface="Wingdings 2" panose="05020102010507070707" pitchFamily="18" charset="2"/>
              <a:buChar char=""/>
            </a:pPr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Encourages developing pages</a:t>
            </a:r>
          </a:p>
          <a:p>
            <a:pPr marL="457200" indent="-457200">
              <a:buFont typeface="Wingdings 2" panose="05020102010507070707" pitchFamily="18" charset="2"/>
              <a:buChar char=""/>
            </a:pPr>
            <a:endParaRPr lang="en-US" sz="24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457200" indent="-457200">
              <a:buFont typeface="Wingdings 2" panose="05020102010507070707" pitchFamily="18" charset="2"/>
              <a:buChar char=""/>
            </a:pPr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Not reusable</a:t>
            </a:r>
          </a:p>
          <a:p>
            <a:pPr marL="457200" indent="-457200">
              <a:buFont typeface="Wingdings 2" panose="05020102010507070707" pitchFamily="18" charset="2"/>
              <a:buChar char=""/>
            </a:pPr>
            <a:endParaRPr lang="en-US" sz="24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457200" indent="-457200">
              <a:buFont typeface="Wingdings 2" panose="05020102010507070707" pitchFamily="18" charset="2"/>
              <a:buChar char=""/>
            </a:pPr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High complexity</a:t>
            </a:r>
          </a:p>
          <a:p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6263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-0.59375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43473" y="903767"/>
            <a:ext cx="4002390" cy="4735644"/>
            <a:chOff x="943473" y="903767"/>
            <a:chExt cx="4002390" cy="4735644"/>
          </a:xfrm>
        </p:grpSpPr>
        <p:sp>
          <p:nvSpPr>
            <p:cNvPr id="4" name="Arc 3"/>
            <p:cNvSpPr/>
            <p:nvPr/>
          </p:nvSpPr>
          <p:spPr>
            <a:xfrm rot="867921" flipH="1">
              <a:off x="1434397" y="2493559"/>
              <a:ext cx="3197617" cy="1863091"/>
            </a:xfrm>
            <a:prstGeom prst="arc">
              <a:avLst>
                <a:gd name="adj1" fmla="val 18344516"/>
                <a:gd name="adj2" fmla="val 21143879"/>
              </a:avLst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H="1">
              <a:off x="1809750" y="2964316"/>
              <a:ext cx="2260530" cy="2675095"/>
            </a:xfrm>
            <a:prstGeom prst="arc">
              <a:avLst>
                <a:gd name="adj1" fmla="val 16438361"/>
                <a:gd name="adj2" fmla="val 21376352"/>
              </a:avLst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20174046">
              <a:off x="2632162" y="2629474"/>
              <a:ext cx="1522618" cy="1310273"/>
            </a:xfrm>
            <a:prstGeom prst="arc">
              <a:avLst>
                <a:gd name="adj1" fmla="val 17856746"/>
                <a:gd name="adj2" fmla="val 2097900"/>
              </a:avLst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0260194" flipH="1">
              <a:off x="1405982" y="3342095"/>
              <a:ext cx="2321898" cy="1577140"/>
            </a:xfrm>
            <a:prstGeom prst="arc">
              <a:avLst>
                <a:gd name="adj1" fmla="val 15417251"/>
                <a:gd name="adj2" fmla="val 20499384"/>
              </a:avLst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1316345">
              <a:off x="943473" y="3253265"/>
              <a:ext cx="2075283" cy="1492214"/>
            </a:xfrm>
            <a:prstGeom prst="arc">
              <a:avLst>
                <a:gd name="adj1" fmla="val 18069836"/>
                <a:gd name="adj2" fmla="val 278842"/>
              </a:avLst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0800000" flipV="1">
              <a:off x="2256949" y="3733800"/>
              <a:ext cx="2104180" cy="1134775"/>
            </a:xfrm>
            <a:prstGeom prst="arc">
              <a:avLst>
                <a:gd name="adj1" fmla="val 16075461"/>
                <a:gd name="adj2" fmla="val 21304313"/>
              </a:avLst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9829573">
              <a:off x="1449455" y="903767"/>
              <a:ext cx="3496408" cy="2821209"/>
            </a:xfrm>
            <a:prstGeom prst="arc">
              <a:avLst>
                <a:gd name="adj1" fmla="val 17022864"/>
                <a:gd name="adj2" fmla="val 20760737"/>
              </a:avLst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162800" cy="524998"/>
          </a:xfrm>
          <a:solidFill>
            <a:schemeClr val="bg1"/>
          </a:solidFill>
        </p:spPr>
        <p:txBody>
          <a:bodyPr/>
          <a:lstStyle/>
          <a:p>
            <a:r>
              <a:rPr lang="en-US" sz="3200" dirty="0" smtClean="0">
                <a:latin typeface="Tw Cen MT" panose="020B0602020104020603" pitchFamily="34" charset="0"/>
              </a:rPr>
              <a:t>Issue 4 – Tight coupling</a:t>
            </a:r>
            <a:endParaRPr lang="en-US" sz="3200" dirty="0"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5350" y="1972798"/>
            <a:ext cx="4286250" cy="6278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 2" panose="05020102010507070707" pitchFamily="18" charset="2"/>
              <a:buChar char=""/>
            </a:pPr>
            <a:r>
              <a:rPr lang="en-GB" sz="2400" dirty="0">
                <a:solidFill>
                  <a:schemeClr val="tx2"/>
                </a:solidFill>
                <a:latin typeface="Tw Cen MT" panose="020B0602020104020603" pitchFamily="34" charset="0"/>
              </a:rPr>
              <a:t>When one function fails, rest of the system fails</a:t>
            </a:r>
          </a:p>
          <a:p>
            <a:pPr marL="457200" indent="-457200">
              <a:buFont typeface="Wingdings 2" panose="05020102010507070707" pitchFamily="18" charset="2"/>
              <a:buChar char=""/>
            </a:pPr>
            <a:endParaRPr lang="en-US" sz="24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457200" indent="-457200">
              <a:buFont typeface="Wingdings 2" panose="05020102010507070707" pitchFamily="18" charset="2"/>
              <a:buChar char=""/>
            </a:pPr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Difficult to test in isolation</a:t>
            </a:r>
          </a:p>
          <a:p>
            <a:pPr marL="457200" indent="-457200">
              <a:buFont typeface="Wingdings 2" panose="05020102010507070707" pitchFamily="18" charset="2"/>
              <a:buChar char=""/>
            </a:pPr>
            <a:endParaRPr lang="en-US" sz="24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457200" indent="-457200">
              <a:buFont typeface="Wingdings 2" panose="05020102010507070707" pitchFamily="18" charset="2"/>
              <a:buChar char=""/>
            </a:pPr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Cannot </a:t>
            </a:r>
            <a:r>
              <a:rPr lang="en-US" sz="2400" dirty="0">
                <a:solidFill>
                  <a:schemeClr val="tx2"/>
                </a:solidFill>
                <a:latin typeface="Tw Cen MT" panose="020B0602020104020603" pitchFamily="34" charset="0"/>
              </a:rPr>
              <a:t>introduce a new feature </a:t>
            </a:r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(without modifying existing code)</a:t>
            </a:r>
            <a:endParaRPr lang="en-US" sz="24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4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457200" indent="-457200">
              <a:buFont typeface="Wingdings 2" panose="05020102010507070707" pitchFamily="18" charset="2"/>
              <a:buChar char=""/>
            </a:pPr>
            <a:r>
              <a:rPr lang="en-US" sz="2400" dirty="0">
                <a:solidFill>
                  <a:schemeClr val="tx2"/>
                </a:solidFill>
                <a:latin typeface="Tw Cen MT" panose="020B0602020104020603" pitchFamily="34" charset="0"/>
              </a:rPr>
              <a:t>High </a:t>
            </a:r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complexity</a:t>
            </a:r>
          </a:p>
          <a:p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49830" y="2045969"/>
            <a:ext cx="1274445" cy="914401"/>
            <a:chOff x="1129665" y="4869180"/>
            <a:chExt cx="1274445" cy="914401"/>
          </a:xfrm>
        </p:grpSpPr>
        <p:sp>
          <p:nvSpPr>
            <p:cNvPr id="18" name="Folded Corner 17"/>
            <p:cNvSpPr/>
            <p:nvPr/>
          </p:nvSpPr>
          <p:spPr>
            <a:xfrm flipV="1">
              <a:off x="1129665" y="4869180"/>
              <a:ext cx="1274445" cy="914401"/>
            </a:xfrm>
            <a:prstGeom prst="foldedCorner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29665" y="5155763"/>
              <a:ext cx="126313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Main.js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98245" y="4244339"/>
            <a:ext cx="1274445" cy="914401"/>
            <a:chOff x="1129665" y="4869180"/>
            <a:chExt cx="1274445" cy="914401"/>
          </a:xfrm>
        </p:grpSpPr>
        <p:sp>
          <p:nvSpPr>
            <p:cNvPr id="21" name="Folded Corner 20"/>
            <p:cNvSpPr/>
            <p:nvPr/>
          </p:nvSpPr>
          <p:spPr>
            <a:xfrm flipV="1">
              <a:off x="1129665" y="4869180"/>
              <a:ext cx="1274445" cy="914401"/>
            </a:xfrm>
            <a:prstGeom prst="foldedCorner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9665" y="5155763"/>
              <a:ext cx="126313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That.js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3394710"/>
            <a:ext cx="1274445" cy="914401"/>
            <a:chOff x="1129665" y="4869180"/>
            <a:chExt cx="1274445" cy="914401"/>
          </a:xfrm>
        </p:grpSpPr>
        <p:sp>
          <p:nvSpPr>
            <p:cNvPr id="24" name="Folded Corner 23"/>
            <p:cNvSpPr/>
            <p:nvPr/>
          </p:nvSpPr>
          <p:spPr>
            <a:xfrm flipV="1">
              <a:off x="1129665" y="4869180"/>
              <a:ext cx="1274445" cy="914401"/>
            </a:xfrm>
            <a:prstGeom prst="foldedCorner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29665" y="5155763"/>
              <a:ext cx="126313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This.js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4918" y="2807970"/>
            <a:ext cx="1274445" cy="914401"/>
            <a:chOff x="1129665" y="4869180"/>
            <a:chExt cx="1274445" cy="914401"/>
          </a:xfrm>
        </p:grpSpPr>
        <p:sp>
          <p:nvSpPr>
            <p:cNvPr id="27" name="Folded Corner 26"/>
            <p:cNvSpPr/>
            <p:nvPr/>
          </p:nvSpPr>
          <p:spPr>
            <a:xfrm flipV="1">
              <a:off x="1129665" y="4869180"/>
              <a:ext cx="1274445" cy="914401"/>
            </a:xfrm>
            <a:prstGeom prst="foldedCorner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29665" y="5155763"/>
              <a:ext cx="126313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Util.js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47995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162800" cy="524998"/>
          </a:xfrm>
          <a:solidFill>
            <a:schemeClr val="bg1"/>
          </a:solidFill>
        </p:spPr>
        <p:txBody>
          <a:bodyPr/>
          <a:lstStyle/>
          <a:p>
            <a:r>
              <a:rPr lang="en-US" sz="3200" dirty="0" smtClean="0">
                <a:latin typeface="Tw Cen MT" panose="020B0602020104020603" pitchFamily="34" charset="0"/>
              </a:rPr>
              <a:t>Issue 5 – Polluted DOM</a:t>
            </a:r>
            <a:endParaRPr lang="en-US" sz="3200" dirty="0"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5400" y="1824990"/>
            <a:ext cx="3678079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 2" panose="05020102010507070707" pitchFamily="18" charset="2"/>
              <a:buChar char=""/>
            </a:pPr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Same portion of the DOM is updated by multiple JS files</a:t>
            </a:r>
          </a:p>
          <a:p>
            <a:pPr marL="457200" indent="-457200">
              <a:buFont typeface="Wingdings 2" panose="05020102010507070707" pitchFamily="18" charset="2"/>
              <a:buChar char=""/>
            </a:pPr>
            <a:endParaRPr lang="en-US" sz="24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457200" indent="-457200">
              <a:buFont typeface="Wingdings 2" panose="05020102010507070707" pitchFamily="18" charset="2"/>
              <a:buChar char=""/>
            </a:pPr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DOM </a:t>
            </a:r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is in </a:t>
            </a:r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race condition?</a:t>
            </a:r>
          </a:p>
          <a:p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4519613" cy="2774107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1571625" y="1958340"/>
            <a:ext cx="381000" cy="2866787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+mj-lt"/>
            </a:endParaRPr>
          </a:p>
        </p:txBody>
      </p:sp>
      <p:sp>
        <p:nvSpPr>
          <p:cNvPr id="21" name="Up Arrow 20"/>
          <p:cNvSpPr/>
          <p:nvPr/>
        </p:nvSpPr>
        <p:spPr>
          <a:xfrm>
            <a:off x="3172063" y="1958340"/>
            <a:ext cx="381000" cy="2866787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+mj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29665" y="4846320"/>
            <a:ext cx="1274445" cy="914401"/>
            <a:chOff x="1129665" y="4869180"/>
            <a:chExt cx="1274445" cy="914401"/>
          </a:xfrm>
        </p:grpSpPr>
        <p:sp>
          <p:nvSpPr>
            <p:cNvPr id="22" name="Folded Corner 21"/>
            <p:cNvSpPr/>
            <p:nvPr/>
          </p:nvSpPr>
          <p:spPr>
            <a:xfrm flipV="1">
              <a:off x="1129665" y="4869180"/>
              <a:ext cx="1274445" cy="914401"/>
            </a:xfrm>
            <a:prstGeom prst="foldedCorner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29665" y="5155763"/>
              <a:ext cx="126313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That.js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91063" y="4851339"/>
            <a:ext cx="1274445" cy="914401"/>
            <a:chOff x="1129665" y="4869180"/>
            <a:chExt cx="1274445" cy="914401"/>
          </a:xfrm>
        </p:grpSpPr>
        <p:sp>
          <p:nvSpPr>
            <p:cNvPr id="26" name="Folded Corner 25"/>
            <p:cNvSpPr/>
            <p:nvPr/>
          </p:nvSpPr>
          <p:spPr>
            <a:xfrm flipV="1">
              <a:off x="1129665" y="4869180"/>
              <a:ext cx="1274445" cy="914401"/>
            </a:xfrm>
            <a:prstGeom prst="foldedCorner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29665" y="5155763"/>
              <a:ext cx="126313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Main.js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5511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lded Corner 27"/>
          <p:cNvSpPr/>
          <p:nvPr/>
        </p:nvSpPr>
        <p:spPr>
          <a:xfrm flipV="1">
            <a:off x="304800" y="1371600"/>
            <a:ext cx="1756041" cy="4343400"/>
          </a:xfrm>
          <a:prstGeom prst="foldedCorner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162800" cy="524998"/>
          </a:xfrm>
          <a:solidFill>
            <a:schemeClr val="bg1"/>
          </a:solidFill>
        </p:spPr>
        <p:txBody>
          <a:bodyPr/>
          <a:lstStyle/>
          <a:p>
            <a:r>
              <a:rPr lang="en-US" sz="3200" dirty="0" smtClean="0">
                <a:latin typeface="Tw Cen MT" panose="020B0602020104020603" pitchFamily="34" charset="0"/>
              </a:rPr>
              <a:t>Issue 6 – Vendor Lock</a:t>
            </a:r>
            <a:endParaRPr lang="en-US" sz="3200" dirty="0"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5350" y="1972798"/>
            <a:ext cx="4286250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 2" panose="05020102010507070707" pitchFamily="18" charset="2"/>
              <a:buChar char=""/>
            </a:pPr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Tight coupling with libraries</a:t>
            </a:r>
          </a:p>
          <a:p>
            <a:pPr marL="457200" indent="-457200">
              <a:buFont typeface="Wingdings 2" panose="05020102010507070707" pitchFamily="18" charset="2"/>
              <a:buChar char=""/>
            </a:pPr>
            <a:endParaRPr lang="en-US" sz="24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457200" indent="-457200">
              <a:buFont typeface="Wingdings 2" panose="05020102010507070707" pitchFamily="18" charset="2"/>
              <a:buChar char=""/>
            </a:pPr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Moving from </a:t>
            </a:r>
            <a:r>
              <a:rPr lang="en-US" sz="2400" dirty="0">
                <a:solidFill>
                  <a:schemeClr val="tx2"/>
                </a:solidFill>
                <a:latin typeface="Tw Cen MT" panose="020B0602020104020603" pitchFamily="34" charset="0"/>
              </a:rPr>
              <a:t>j</a:t>
            </a:r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Query to dojo is nearly impossible</a:t>
            </a:r>
          </a:p>
          <a:p>
            <a:pPr marL="457200" indent="-457200">
              <a:buFont typeface="Wingdings 2" panose="05020102010507070707" pitchFamily="18" charset="2"/>
              <a:buChar char=""/>
            </a:pPr>
            <a:endParaRPr lang="en-US" sz="24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457200" indent="-457200">
              <a:buFont typeface="Wingdings 2" panose="05020102010507070707" pitchFamily="18" charset="2"/>
              <a:buChar char=""/>
            </a:pPr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Rewriting the entire application?</a:t>
            </a:r>
          </a:p>
          <a:p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" y="1676400"/>
            <a:ext cx="1447800" cy="45704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  <a:latin typeface="+mj-lt"/>
              </a:rPr>
              <a:t>$(‘.element’).function();</a:t>
            </a:r>
          </a:p>
          <a:p>
            <a:endParaRPr lang="en-US" sz="1100" dirty="0">
              <a:solidFill>
                <a:schemeClr val="tx2"/>
              </a:solidFill>
              <a:latin typeface="+mj-lt"/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$(‘.element’).function();</a:t>
            </a:r>
          </a:p>
          <a:p>
            <a:endParaRPr lang="en-US" sz="1100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$(‘.element’).function();</a:t>
            </a:r>
          </a:p>
          <a:p>
            <a:endParaRPr lang="en-US" sz="1100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$(‘.element’).function();</a:t>
            </a:r>
          </a:p>
          <a:p>
            <a:endParaRPr lang="en-US" sz="1100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$(‘.element’).function();</a:t>
            </a:r>
          </a:p>
          <a:p>
            <a:endParaRPr lang="en-US" sz="1100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$(‘.element’).function();</a:t>
            </a:r>
          </a:p>
          <a:p>
            <a:endParaRPr lang="en-US" sz="1100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$(‘.element’).function();</a:t>
            </a:r>
          </a:p>
          <a:p>
            <a:endParaRPr lang="en-US" sz="1100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$(‘.element’).function();</a:t>
            </a:r>
          </a:p>
          <a:p>
            <a:endParaRPr lang="en-US" sz="1100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$(‘.element’).function();</a:t>
            </a:r>
          </a:p>
          <a:p>
            <a:endParaRPr lang="en-US" sz="1100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$(‘.element’).function();</a:t>
            </a:r>
          </a:p>
          <a:p>
            <a:endParaRPr lang="en-US" sz="1100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$(‘.element’).function();</a:t>
            </a:r>
          </a:p>
          <a:p>
            <a:endParaRPr lang="en-US" sz="1100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$(‘.element’).function();</a:t>
            </a:r>
          </a:p>
          <a:p>
            <a:endParaRPr lang="en-US" sz="1100" dirty="0" smtClean="0">
              <a:solidFill>
                <a:schemeClr val="tx2"/>
              </a:solidFill>
              <a:latin typeface="+mj-lt"/>
            </a:endParaRPr>
          </a:p>
          <a:p>
            <a:endParaRPr lang="en-US" sz="1100" dirty="0">
              <a:solidFill>
                <a:schemeClr val="tx2"/>
              </a:solidFill>
              <a:latin typeface="+mj-lt"/>
            </a:endParaRPr>
          </a:p>
          <a:p>
            <a:endParaRPr lang="en-US" sz="1100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29" y="4263584"/>
            <a:ext cx="1946193" cy="973097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2582227" y="1989781"/>
            <a:ext cx="1598295" cy="2201219"/>
            <a:chOff x="2582227" y="1989781"/>
            <a:chExt cx="1598295" cy="220121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227" y="1989781"/>
              <a:ext cx="1598295" cy="713639"/>
            </a:xfrm>
            <a:prstGeom prst="rect">
              <a:avLst/>
            </a:prstGeom>
          </p:spPr>
        </p:pic>
        <p:sp>
          <p:nvSpPr>
            <p:cNvPr id="23" name="Down Arrow 22"/>
            <p:cNvSpPr/>
            <p:nvPr/>
          </p:nvSpPr>
          <p:spPr>
            <a:xfrm flipV="1">
              <a:off x="3087416" y="2766831"/>
              <a:ext cx="473618" cy="1424169"/>
            </a:xfrm>
            <a:prstGeom prst="down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4799" y="5791200"/>
            <a:ext cx="17560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Main.js</a:t>
            </a:r>
          </a:p>
        </p:txBody>
      </p:sp>
    </p:spTree>
    <p:extLst>
      <p:ext uri="{BB962C8B-B14F-4D97-AF65-F5344CB8AC3E}">
        <p14:creationId xmlns:p14="http://schemas.microsoft.com/office/powerpoint/2010/main" val="36186450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8400"/>
            <a:ext cx="9144000" cy="524998"/>
          </a:xfrm>
        </p:spPr>
        <p:txBody>
          <a:bodyPr/>
          <a:lstStyle/>
          <a:p>
            <a:r>
              <a:rPr lang="en-US" sz="3200" dirty="0" smtClean="0">
                <a:latin typeface="Tw Cen MT" panose="020B0602020104020603" pitchFamily="34" charset="0"/>
              </a:rPr>
              <a:t>Solution 3, 4, 5, </a:t>
            </a:r>
            <a:r>
              <a:rPr lang="en-US" sz="3200" dirty="0" smtClean="0">
                <a:latin typeface="Tw Cen MT" panose="020B0602020104020603" pitchFamily="34" charset="0"/>
              </a:rPr>
              <a:t>6</a:t>
            </a:r>
            <a:endParaRPr lang="en-US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24200"/>
            <a:ext cx="9144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6600"/>
                </a:solidFill>
                <a:latin typeface="Tw Cen MT" panose="020B0602020104020603" pitchFamily="34" charset="0"/>
              </a:rPr>
              <a:t>Let’s build a </a:t>
            </a:r>
            <a:r>
              <a:rPr lang="en-US" sz="3200" b="1" dirty="0" smtClean="0">
                <a:solidFill>
                  <a:srgbClr val="FF6600"/>
                </a:solidFill>
                <a:latin typeface="Tw Cen MT" panose="020B0602020104020603" pitchFamily="34" charset="0"/>
              </a:rPr>
              <a:t>Framework</a:t>
            </a:r>
            <a:endParaRPr lang="en-US" sz="2400" b="1" dirty="0" smtClean="0">
              <a:solidFill>
                <a:srgbClr val="FF66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84957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24200"/>
            <a:ext cx="9120554" cy="524998"/>
          </a:xfrm>
        </p:spPr>
        <p:txBody>
          <a:bodyPr/>
          <a:lstStyle/>
          <a:p>
            <a:r>
              <a:rPr lang="en-US" sz="3200" dirty="0" smtClean="0">
                <a:latin typeface="Tw Cen MT" panose="020B0602020104020603" pitchFamily="34" charset="0"/>
              </a:rPr>
              <a:t>Back to Tiles</a:t>
            </a:r>
            <a:endParaRPr lang="en-US" sz="32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5297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791200" y="1477507"/>
            <a:ext cx="2968535" cy="3399293"/>
            <a:chOff x="5791200" y="1477507"/>
            <a:chExt cx="2968535" cy="3399293"/>
          </a:xfrm>
        </p:grpSpPr>
        <p:sp>
          <p:nvSpPr>
            <p:cNvPr id="28" name="Rounded Rectangle 27"/>
            <p:cNvSpPr/>
            <p:nvPr/>
          </p:nvSpPr>
          <p:spPr>
            <a:xfrm>
              <a:off x="5791200" y="1477507"/>
              <a:ext cx="2968535" cy="3399293"/>
            </a:xfrm>
            <a:prstGeom prst="roundRect">
              <a:avLst>
                <a:gd name="adj" fmla="val 4418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9233" y="1600200"/>
              <a:ext cx="2695575" cy="312420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28800"/>
            <a:ext cx="4519613" cy="277410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192619" y="1863006"/>
            <a:ext cx="3993667" cy="1170926"/>
            <a:chOff x="5192619" y="1863006"/>
            <a:chExt cx="3993667" cy="1170926"/>
          </a:xfrm>
        </p:grpSpPr>
        <p:pic>
          <p:nvPicPr>
            <p:cNvPr id="29" name="Picture 2" descr="Image result for application server 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619" y="2106911"/>
              <a:ext cx="700181" cy="864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" name="Group 33"/>
            <p:cNvGrpSpPr/>
            <p:nvPr/>
          </p:nvGrpSpPr>
          <p:grpSpPr>
            <a:xfrm>
              <a:off x="8015360" y="1863006"/>
              <a:ext cx="1170926" cy="1170926"/>
              <a:chOff x="7845321" y="-134572"/>
              <a:chExt cx="1170926" cy="1170926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7845321" y="-134572"/>
                <a:ext cx="1170926" cy="1170926"/>
                <a:chOff x="7845321" y="-134572"/>
                <a:chExt cx="1170926" cy="1170926"/>
              </a:xfrm>
            </p:grpSpPr>
            <p:sp>
              <p:nvSpPr>
                <p:cNvPr id="42" name="Oval 49"/>
                <p:cNvSpPr/>
                <p:nvPr/>
              </p:nvSpPr>
              <p:spPr>
                <a:xfrm>
                  <a:off x="8288605" y="18296"/>
                  <a:ext cx="291344" cy="307117"/>
                </a:xfrm>
                <a:custGeom>
                  <a:avLst/>
                  <a:gdLst>
                    <a:gd name="connsiteX0" fmla="*/ 0 w 291341"/>
                    <a:gd name="connsiteY0" fmla="*/ 140458 h 280915"/>
                    <a:gd name="connsiteX1" fmla="*/ 145671 w 291341"/>
                    <a:gd name="connsiteY1" fmla="*/ 0 h 280915"/>
                    <a:gd name="connsiteX2" fmla="*/ 291342 w 291341"/>
                    <a:gd name="connsiteY2" fmla="*/ 140458 h 280915"/>
                    <a:gd name="connsiteX3" fmla="*/ 145671 w 291341"/>
                    <a:gd name="connsiteY3" fmla="*/ 280916 h 280915"/>
                    <a:gd name="connsiteX4" fmla="*/ 0 w 291341"/>
                    <a:gd name="connsiteY4" fmla="*/ 140458 h 280915"/>
                    <a:gd name="connsiteX0" fmla="*/ 2 w 291344"/>
                    <a:gd name="connsiteY0" fmla="*/ 140458 h 307117"/>
                    <a:gd name="connsiteX1" fmla="*/ 145673 w 291344"/>
                    <a:gd name="connsiteY1" fmla="*/ 0 h 307117"/>
                    <a:gd name="connsiteX2" fmla="*/ 291344 w 291344"/>
                    <a:gd name="connsiteY2" fmla="*/ 140458 h 307117"/>
                    <a:gd name="connsiteX3" fmla="*/ 148293 w 291344"/>
                    <a:gd name="connsiteY3" fmla="*/ 307117 h 307117"/>
                    <a:gd name="connsiteX4" fmla="*/ 2 w 291344"/>
                    <a:gd name="connsiteY4" fmla="*/ 140458 h 307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1344" h="307117">
                      <a:moveTo>
                        <a:pt x="2" y="140458"/>
                      </a:moveTo>
                      <a:cubicBezTo>
                        <a:pt x="-435" y="89272"/>
                        <a:pt x="65221" y="0"/>
                        <a:pt x="145673" y="0"/>
                      </a:cubicBezTo>
                      <a:cubicBezTo>
                        <a:pt x="226125" y="0"/>
                        <a:pt x="291344" y="62885"/>
                        <a:pt x="291344" y="140458"/>
                      </a:cubicBezTo>
                      <a:cubicBezTo>
                        <a:pt x="291344" y="218031"/>
                        <a:pt x="228745" y="307117"/>
                        <a:pt x="148293" y="307117"/>
                      </a:cubicBezTo>
                      <a:cubicBezTo>
                        <a:pt x="67841" y="307117"/>
                        <a:pt x="439" y="191644"/>
                        <a:pt x="2" y="14045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 smtClean="0">
                    <a:latin typeface="+mj-lt"/>
                  </a:endParaRPr>
                </a:p>
              </p:txBody>
            </p:sp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45321" y="-134572"/>
                  <a:ext cx="1170926" cy="1170926"/>
                </a:xfrm>
                <a:prstGeom prst="rect">
                  <a:avLst/>
                </a:prstGeom>
              </p:spPr>
            </p:pic>
          </p:grp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8379" y="513596"/>
                <a:ext cx="387866" cy="387866"/>
              </a:xfrm>
              <a:prstGeom prst="rect">
                <a:avLst/>
              </a:prstGeom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493290" y="3368844"/>
            <a:ext cx="7638104" cy="1188720"/>
            <a:chOff x="493290" y="3368844"/>
            <a:chExt cx="7638104" cy="1188720"/>
          </a:xfrm>
        </p:grpSpPr>
        <p:sp>
          <p:nvSpPr>
            <p:cNvPr id="30" name="Rounded Rectangle 29"/>
            <p:cNvSpPr/>
            <p:nvPr/>
          </p:nvSpPr>
          <p:spPr>
            <a:xfrm>
              <a:off x="6759794" y="3436523"/>
              <a:ext cx="1371600" cy="16459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3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93290" y="3368844"/>
              <a:ext cx="866277" cy="1188720"/>
            </a:xfrm>
            <a:prstGeom prst="rect">
              <a:avLst/>
            </a:prstGeom>
            <a:solidFill>
              <a:srgbClr val="FF666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3290" y="2386914"/>
            <a:ext cx="7636676" cy="1392239"/>
            <a:chOff x="493290" y="2386914"/>
            <a:chExt cx="7636676" cy="1392239"/>
          </a:xfrm>
        </p:grpSpPr>
        <p:sp>
          <p:nvSpPr>
            <p:cNvPr id="32" name="Rounded Rectangle 31"/>
            <p:cNvSpPr/>
            <p:nvPr/>
          </p:nvSpPr>
          <p:spPr>
            <a:xfrm>
              <a:off x="6758366" y="3614561"/>
              <a:ext cx="1371600" cy="164592"/>
            </a:xfrm>
            <a:prstGeom prst="roundRect">
              <a:avLst/>
            </a:prstGeom>
            <a:solidFill>
              <a:schemeClr val="accent1">
                <a:alpha val="3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3290" y="2386914"/>
              <a:ext cx="866277" cy="928349"/>
            </a:xfrm>
            <a:prstGeom prst="rect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3290" y="1891831"/>
            <a:ext cx="7635248" cy="2065360"/>
            <a:chOff x="493290" y="1891831"/>
            <a:chExt cx="7635248" cy="2065360"/>
          </a:xfrm>
        </p:grpSpPr>
        <p:sp>
          <p:nvSpPr>
            <p:cNvPr id="33" name="Rounded Rectangle 32"/>
            <p:cNvSpPr/>
            <p:nvPr/>
          </p:nvSpPr>
          <p:spPr>
            <a:xfrm>
              <a:off x="6756938" y="3792599"/>
              <a:ext cx="1371600" cy="164592"/>
            </a:xfrm>
            <a:prstGeom prst="roundRect">
              <a:avLst/>
            </a:prstGeom>
            <a:solidFill>
              <a:srgbClr val="00B050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3290" y="1891831"/>
              <a:ext cx="4434840" cy="435280"/>
            </a:xfrm>
            <a:prstGeom prst="rect">
              <a:avLst/>
            </a:prstGeom>
            <a:solidFill>
              <a:srgbClr val="00B05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12133" y="2386914"/>
            <a:ext cx="6714981" cy="2170650"/>
            <a:chOff x="1412133" y="2386914"/>
            <a:chExt cx="6714981" cy="2170650"/>
          </a:xfrm>
        </p:grpSpPr>
        <p:sp>
          <p:nvSpPr>
            <p:cNvPr id="48" name="Rounded Rectangle 47"/>
            <p:cNvSpPr/>
            <p:nvPr/>
          </p:nvSpPr>
          <p:spPr>
            <a:xfrm>
              <a:off x="6755514" y="3979183"/>
              <a:ext cx="1371600" cy="16459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3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12133" y="2386914"/>
              <a:ext cx="3515997" cy="217065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5250230"/>
            <a:ext cx="2538631" cy="127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333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162800" cy="524998"/>
          </a:xfrm>
          <a:solidFill>
            <a:schemeClr val="bg1"/>
          </a:solidFill>
        </p:spPr>
        <p:txBody>
          <a:bodyPr/>
          <a:lstStyle/>
          <a:p>
            <a:r>
              <a:rPr lang="en-US" sz="3200" dirty="0" smtClean="0">
                <a:latin typeface="Tw Cen MT" panose="020B0602020104020603" pitchFamily="34" charset="0"/>
              </a:rPr>
              <a:t>Issue 7 – Server side view technology (JSP)</a:t>
            </a:r>
            <a:endParaRPr lang="en-US" sz="3200" dirty="0"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837" y="1676400"/>
            <a:ext cx="8391525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 2" panose="05020102010507070707" pitchFamily="18" charset="2"/>
              <a:buChar char=""/>
            </a:pPr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Java + HTML</a:t>
            </a:r>
          </a:p>
          <a:p>
            <a:pPr marL="457200" indent="-457200">
              <a:buFont typeface="Wingdings 2" panose="05020102010507070707" pitchFamily="18" charset="2"/>
              <a:buChar char=""/>
            </a:pPr>
            <a:endParaRPr lang="en-US" sz="24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457200" indent="-457200">
              <a:buFont typeface="Wingdings 2" panose="05020102010507070707" pitchFamily="18" charset="2"/>
              <a:buChar char=""/>
            </a:pPr>
            <a:r>
              <a:rPr lang="en-US" sz="2400" smtClean="0">
                <a:solidFill>
                  <a:schemeClr val="tx2"/>
                </a:solidFill>
                <a:latin typeface="Tw Cen MT" panose="020B0602020104020603" pitchFamily="34" charset="0"/>
              </a:rPr>
              <a:t>Requires </a:t>
            </a:r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compilation</a:t>
            </a:r>
          </a:p>
          <a:p>
            <a:pPr marL="457200" indent="-457200">
              <a:buFont typeface="Wingdings 2" panose="05020102010507070707" pitchFamily="18" charset="2"/>
              <a:buChar char=""/>
            </a:pPr>
            <a:endParaRPr lang="en-US" sz="24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457200" indent="-457200">
              <a:buFont typeface="Wingdings 2" panose="05020102010507070707" pitchFamily="18" charset="2"/>
              <a:buChar char=""/>
            </a:pPr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Cannot reuse prototype</a:t>
            </a:r>
          </a:p>
          <a:p>
            <a:pPr marL="457200" indent="-457200">
              <a:buFont typeface="Wingdings 2" panose="05020102010507070707" pitchFamily="18" charset="2"/>
              <a:buChar char=""/>
            </a:pPr>
            <a:endParaRPr lang="en-US" sz="24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457200" indent="-457200">
              <a:buFont typeface="Wingdings 2" panose="05020102010507070707" pitchFamily="18" charset="2"/>
              <a:buChar char=""/>
            </a:pPr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UI guys to setup application servers to look into UI issues</a:t>
            </a:r>
          </a:p>
          <a:p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sz="2800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016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14600"/>
            <a:ext cx="9120554" cy="524998"/>
          </a:xfrm>
        </p:spPr>
        <p:txBody>
          <a:bodyPr/>
          <a:lstStyle/>
          <a:p>
            <a:r>
              <a:rPr lang="en-US" sz="3200" dirty="0" smtClean="0">
                <a:latin typeface="Tw Cen MT" panose="020B0602020104020603" pitchFamily="34" charset="0"/>
              </a:rPr>
              <a:t>Solution </a:t>
            </a:r>
            <a:r>
              <a:rPr lang="en-US" sz="3200" dirty="0" smtClean="0">
                <a:latin typeface="Tw Cen MT" panose="020B0602020104020603" pitchFamily="34" charset="0"/>
              </a:rPr>
              <a:t>7</a:t>
            </a:r>
            <a:endParaRPr lang="en-US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124200"/>
            <a:ext cx="9144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6600"/>
                </a:solidFill>
                <a:latin typeface="Tw Cen MT" panose="020B0602020104020603" pitchFamily="34" charset="0"/>
              </a:rPr>
              <a:t>Let’s build the </a:t>
            </a:r>
            <a:r>
              <a:rPr lang="en-US" sz="3200" b="1" dirty="0" smtClean="0">
                <a:solidFill>
                  <a:srgbClr val="FF6600"/>
                </a:solidFill>
                <a:latin typeface="Tw Cen MT" panose="020B0602020104020603" pitchFamily="34" charset="0"/>
              </a:rPr>
              <a:t>Framework</a:t>
            </a:r>
            <a:endParaRPr lang="en-US" sz="2400" b="1" dirty="0" smtClean="0">
              <a:solidFill>
                <a:srgbClr val="FF66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50938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036" y="3269417"/>
            <a:ext cx="4842165" cy="382349"/>
          </a:xfrm>
        </p:spPr>
        <p:txBody>
          <a:bodyPr/>
          <a:lstStyle/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0" y="228600"/>
            <a:ext cx="3810000" cy="640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Defining </a:t>
            </a:r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en-US" dirty="0" smtClean="0">
                <a:solidFill>
                  <a:schemeClr val="tx1"/>
                </a:solidFill>
              </a:rPr>
              <a:t>Modularity’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case study - Gmail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Client-side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solution – a Framework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796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036" y="3269417"/>
            <a:ext cx="4842165" cy="382349"/>
          </a:xfrm>
        </p:spPr>
        <p:txBody>
          <a:bodyPr/>
          <a:lstStyle/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0" y="228600"/>
            <a:ext cx="3657600" cy="64008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Defining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‘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Modularity’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case study - Gmail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Client-side </a:t>
            </a:r>
            <a:r>
              <a:rPr lang="en-US" dirty="0">
                <a:solidFill>
                  <a:schemeClr val="tx1"/>
                </a:solidFill>
              </a:rPr>
              <a:t>solution </a:t>
            </a:r>
            <a:r>
              <a:rPr lang="en-US" dirty="0" smtClean="0">
                <a:solidFill>
                  <a:schemeClr val="tx1"/>
                </a:solidFill>
              </a:rPr>
              <a:t>– a Framework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556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9402"/>
            <a:ext cx="9144000" cy="524998"/>
          </a:xfrm>
          <a:solidFill>
            <a:schemeClr val="bg1"/>
          </a:solidFill>
        </p:spPr>
        <p:txBody>
          <a:bodyPr/>
          <a:lstStyle/>
          <a:p>
            <a:r>
              <a:rPr lang="en-US" sz="3200" dirty="0" smtClean="0">
                <a:latin typeface="Tw Cen MT" panose="020B0602020104020603" pitchFamily="34" charset="0"/>
              </a:rPr>
              <a:t>Design Goals</a:t>
            </a:r>
            <a:endParaRPr lang="en-US" sz="3200" dirty="0"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341358"/>
            <a:ext cx="8382000" cy="6278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w Cen MT" panose="020B0602020104020603" pitchFamily="34" charset="0"/>
              </a:rPr>
              <a:t>Modular </a:t>
            </a:r>
            <a:r>
              <a:rPr lang="en-GB" sz="2000" dirty="0">
                <a:latin typeface="Tw Cen MT" panose="020B0602020104020603" pitchFamily="34" charset="0"/>
              </a:rPr>
              <a:t>/ coherent front-end </a:t>
            </a:r>
            <a:r>
              <a:rPr lang="en-GB" sz="2000" dirty="0" smtClean="0">
                <a:latin typeface="Tw Cen MT" panose="020B0602020104020603" pitchFamily="34" charset="0"/>
              </a:rPr>
              <a:t>component</a:t>
            </a:r>
            <a:endParaRPr lang="en-GB" sz="2000" dirty="0">
              <a:latin typeface="Tw Cen MT" panose="020B0602020104020603" pitchFamily="34" charset="0"/>
            </a:endParaRPr>
          </a:p>
          <a:p>
            <a:pPr lvl="0"/>
            <a:endParaRPr lang="en-US" sz="2000" dirty="0">
              <a:latin typeface="Tw Cen MT" panose="020B06020201040206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w Cen MT" panose="020B0602020104020603" pitchFamily="34" charset="0"/>
              </a:rPr>
              <a:t>Loosely </a:t>
            </a:r>
            <a:r>
              <a:rPr lang="en-GB" sz="2000" dirty="0">
                <a:latin typeface="Tw Cen MT" panose="020B0602020104020603" pitchFamily="34" charset="0"/>
              </a:rPr>
              <a:t>coupled JavaScript </a:t>
            </a:r>
            <a:r>
              <a:rPr lang="en-GB" sz="2000" dirty="0" smtClean="0">
                <a:latin typeface="Tw Cen MT" panose="020B0602020104020603" pitchFamily="34" charset="0"/>
              </a:rPr>
              <a:t>modules</a:t>
            </a:r>
            <a:endParaRPr lang="en-US" sz="2000" dirty="0" smtClean="0">
              <a:latin typeface="Tw Cen MT" panose="020B0602020104020603" pitchFamily="34" charset="0"/>
            </a:endParaRPr>
          </a:p>
          <a:p>
            <a:pPr lvl="0"/>
            <a:endParaRPr lang="en-GB" sz="20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</a:rPr>
              <a:t>Reduce complexity of the overall application</a:t>
            </a:r>
          </a:p>
          <a:p>
            <a:pPr lvl="0"/>
            <a:endParaRPr lang="en-US" sz="2000" dirty="0">
              <a:latin typeface="Tw Cen MT" panose="020B06020201040206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</a:rPr>
              <a:t>A</a:t>
            </a:r>
            <a:r>
              <a:rPr lang="en-GB" sz="2000" dirty="0" smtClean="0">
                <a:latin typeface="Tw Cen MT" panose="020B0602020104020603" pitchFamily="34" charset="0"/>
              </a:rPr>
              <a:t>pplication </a:t>
            </a:r>
            <a:r>
              <a:rPr lang="en-GB" sz="2000" dirty="0">
                <a:latin typeface="Tw Cen MT" panose="020B0602020104020603" pitchFamily="34" charset="0"/>
              </a:rPr>
              <a:t>architecture </a:t>
            </a:r>
            <a:r>
              <a:rPr lang="en-GB" sz="2000" dirty="0" smtClean="0">
                <a:latin typeface="Tw Cen MT" panose="020B0602020104020603" pitchFamily="34" charset="0"/>
              </a:rPr>
              <a:t>to be independent </a:t>
            </a:r>
            <a:r>
              <a:rPr lang="en-GB" sz="2000" dirty="0">
                <a:latin typeface="Tw Cen MT" panose="020B0602020104020603" pitchFamily="34" charset="0"/>
              </a:rPr>
              <a:t>of the </a:t>
            </a:r>
            <a:r>
              <a:rPr lang="en-GB" sz="2000" dirty="0" smtClean="0">
                <a:latin typeface="Tw Cen MT" panose="020B0602020104020603" pitchFamily="34" charset="0"/>
              </a:rPr>
              <a:t>technology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latin typeface="Tw Cen MT" panose="020B06020201040206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w Cen MT" panose="020B0602020104020603" pitchFamily="34" charset="0"/>
              </a:rPr>
              <a:t>Safe DOM</a:t>
            </a:r>
            <a:endParaRPr lang="en-GB" sz="2000" dirty="0">
              <a:latin typeface="Tw Cen MT" panose="020B06020201040206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000" dirty="0" smtClean="0">
              <a:latin typeface="Tw Cen MT" panose="020B06020201040206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w Cen MT" panose="020B0602020104020603" pitchFamily="34" charset="0"/>
              </a:rPr>
              <a:t>A centralized error handling </a:t>
            </a:r>
            <a:r>
              <a:rPr lang="en-GB" sz="2000" dirty="0" smtClean="0">
                <a:latin typeface="Tw Cen MT" panose="020B0602020104020603" pitchFamily="34" charset="0"/>
              </a:rPr>
              <a:t>mechanism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000" dirty="0">
              <a:latin typeface="Tw Cen MT" panose="020B06020201040206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w Cen MT" panose="020B0602020104020603" pitchFamily="34" charset="0"/>
              </a:rPr>
              <a:t>Utilities – Logging, argument validation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000" dirty="0">
              <a:latin typeface="Tw Cen MT" panose="020B06020201040206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w Cen MT" panose="020B0602020104020603" pitchFamily="34" charset="0"/>
              </a:rPr>
              <a:t>Extendibility via plugins</a:t>
            </a:r>
            <a:endParaRPr lang="en-GB" sz="2000" dirty="0">
              <a:latin typeface="Tw Cen MT" panose="020B0602020104020603" pitchFamily="34" charset="0"/>
            </a:endParaRPr>
          </a:p>
          <a:p>
            <a:endParaRPr lang="en-US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endParaRPr lang="en-US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035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9402"/>
            <a:ext cx="9144000" cy="524998"/>
          </a:xfrm>
          <a:solidFill>
            <a:schemeClr val="bg1"/>
          </a:solidFill>
        </p:spPr>
        <p:txBody>
          <a:bodyPr/>
          <a:lstStyle/>
          <a:p>
            <a:r>
              <a:rPr lang="en-US" sz="3200" dirty="0" smtClean="0">
                <a:latin typeface="Tw Cen MT" panose="020B0602020104020603" pitchFamily="34" charset="0"/>
              </a:rPr>
              <a:t>Self contained UI Components</a:t>
            </a:r>
            <a:endParaRPr lang="en-US" sz="3200" dirty="0">
              <a:latin typeface="Tw Cen MT" panose="020B0602020104020603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63235" y="1641765"/>
            <a:ext cx="3635157" cy="1934368"/>
            <a:chOff x="263235" y="1641765"/>
            <a:chExt cx="3635157" cy="1934368"/>
          </a:xfrm>
        </p:grpSpPr>
        <p:grpSp>
          <p:nvGrpSpPr>
            <p:cNvPr id="37" name="Group 36"/>
            <p:cNvGrpSpPr/>
            <p:nvPr/>
          </p:nvGrpSpPr>
          <p:grpSpPr>
            <a:xfrm>
              <a:off x="263235" y="1641765"/>
              <a:ext cx="1219200" cy="1934368"/>
              <a:chOff x="263235" y="1641765"/>
              <a:chExt cx="1219200" cy="193436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318379" y="1689273"/>
                <a:ext cx="1129421" cy="1845295"/>
                <a:chOff x="318379" y="1689273"/>
                <a:chExt cx="1129421" cy="1845295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26103"/>
                <a:stretch/>
              </p:blipFill>
              <p:spPr>
                <a:xfrm>
                  <a:off x="322188" y="1689273"/>
                  <a:ext cx="1111757" cy="91537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18015"/>
                <a:stretch/>
              </p:blipFill>
              <p:spPr>
                <a:xfrm>
                  <a:off x="318379" y="2619190"/>
                  <a:ext cx="1129421" cy="91537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</p:pic>
          </p:grpSp>
          <p:sp>
            <p:nvSpPr>
              <p:cNvPr id="34" name="Rectangle 33"/>
              <p:cNvSpPr/>
              <p:nvPr/>
            </p:nvSpPr>
            <p:spPr>
              <a:xfrm>
                <a:off x="263235" y="1641765"/>
                <a:ext cx="1219200" cy="193436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latin typeface="+mj-lt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318379" y="2604650"/>
                <a:ext cx="1115566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1905000" y="1753285"/>
              <a:ext cx="1993392" cy="1746504"/>
              <a:chOff x="2199822" y="3529990"/>
              <a:chExt cx="1993392" cy="1746504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2199822" y="3529990"/>
                <a:ext cx="1993392" cy="1746504"/>
              </a:xfrm>
              <a:prstGeom prst="roundRect">
                <a:avLst>
                  <a:gd name="adj" fmla="val 5931"/>
                </a:avLst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latin typeface="+mj-lt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300514" y="3642412"/>
                <a:ext cx="1801368" cy="479581"/>
              </a:xfrm>
              <a:prstGeom prst="roundRect">
                <a:avLst>
                  <a:gd name="adj" fmla="val 10614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dk1"/>
                    </a:solidFill>
                    <a:latin typeface="Tw Cen MT" panose="020B0602020104020603" pitchFamily="34" charset="0"/>
                  </a:rPr>
                  <a:t>Header</a:t>
                </a:r>
                <a:endParaRPr lang="en-US" sz="1400" dirty="0">
                  <a:solidFill>
                    <a:schemeClr val="dk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291260" y="4205386"/>
                <a:ext cx="680540" cy="976214"/>
              </a:xfrm>
              <a:prstGeom prst="roundRect">
                <a:avLst>
                  <a:gd name="adj" fmla="val 6736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dk1"/>
                    </a:solidFill>
                    <a:latin typeface="Tw Cen MT" panose="020B0602020104020603" pitchFamily="34" charset="0"/>
                  </a:rPr>
                  <a:t>Folder</a:t>
                </a:r>
                <a:endParaRPr lang="en-US" sz="1400" dirty="0">
                  <a:solidFill>
                    <a:schemeClr val="dk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071401" y="4205386"/>
                <a:ext cx="1024128" cy="976214"/>
              </a:xfrm>
              <a:prstGeom prst="roundRect">
                <a:avLst>
                  <a:gd name="adj" fmla="val 5506"/>
                </a:avLst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dk1"/>
                    </a:solidFill>
                    <a:latin typeface="Tw Cen MT" panose="020B0602020104020603" pitchFamily="34" charset="0"/>
                  </a:rPr>
                  <a:t>Mail List</a:t>
                </a:r>
                <a:endParaRPr lang="en-US" sz="1400" dirty="0">
                  <a:solidFill>
                    <a:schemeClr val="dk1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069182" y="2032378"/>
              <a:ext cx="2156780" cy="1058356"/>
              <a:chOff x="1723740" y="2184093"/>
              <a:chExt cx="2156780" cy="1058356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V="1">
                <a:off x="1738750" y="2184093"/>
                <a:ext cx="1219200" cy="1058356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1723740" y="2667412"/>
                <a:ext cx="1310410" cy="575037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738750" y="3183775"/>
                <a:ext cx="2141770" cy="58674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083492" y="2104076"/>
              <a:ext cx="2239455" cy="1333538"/>
              <a:chOff x="1820725" y="1908912"/>
              <a:chExt cx="2239455" cy="1333538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835735" y="1908912"/>
                <a:ext cx="1552575" cy="1333537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1820725" y="2706524"/>
                <a:ext cx="1357439" cy="535926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835735" y="2974487"/>
                <a:ext cx="2224445" cy="267962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038600" y="1524000"/>
            <a:ext cx="4953000" cy="2057400"/>
            <a:chOff x="4038600" y="1524000"/>
            <a:chExt cx="4953000" cy="2057400"/>
          </a:xfrm>
        </p:grpSpPr>
        <p:grpSp>
          <p:nvGrpSpPr>
            <p:cNvPr id="28" name="Group 27"/>
            <p:cNvGrpSpPr/>
            <p:nvPr/>
          </p:nvGrpSpPr>
          <p:grpSpPr>
            <a:xfrm>
              <a:off x="6998208" y="1753285"/>
              <a:ext cx="1993392" cy="1746504"/>
              <a:chOff x="2199822" y="3529990"/>
              <a:chExt cx="1993392" cy="1746504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2199822" y="3529990"/>
                <a:ext cx="1993392" cy="1746504"/>
              </a:xfrm>
              <a:prstGeom prst="roundRect">
                <a:avLst>
                  <a:gd name="adj" fmla="val 5931"/>
                </a:avLst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latin typeface="+mj-lt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300514" y="3642412"/>
                <a:ext cx="1801368" cy="479581"/>
              </a:xfrm>
              <a:prstGeom prst="roundRect">
                <a:avLst>
                  <a:gd name="adj" fmla="val 10614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dk1"/>
                    </a:solidFill>
                    <a:latin typeface="Tw Cen MT" panose="020B0602020104020603" pitchFamily="34" charset="0"/>
                  </a:rPr>
                  <a:t>Header</a:t>
                </a:r>
                <a:endParaRPr lang="en-US" sz="1400" dirty="0">
                  <a:solidFill>
                    <a:schemeClr val="dk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291260" y="4205386"/>
                <a:ext cx="680540" cy="976214"/>
              </a:xfrm>
              <a:prstGeom prst="roundRect">
                <a:avLst>
                  <a:gd name="adj" fmla="val 673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dk1"/>
                    </a:solidFill>
                    <a:latin typeface="Tw Cen MT" panose="020B0602020104020603" pitchFamily="34" charset="0"/>
                  </a:rPr>
                  <a:t>Folder</a:t>
                </a:r>
                <a:endParaRPr lang="en-US" sz="1400" dirty="0">
                  <a:solidFill>
                    <a:schemeClr val="dk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071401" y="4205386"/>
                <a:ext cx="1024128" cy="976214"/>
              </a:xfrm>
              <a:prstGeom prst="roundRect">
                <a:avLst>
                  <a:gd name="adj" fmla="val 550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dk1"/>
                    </a:solidFill>
                    <a:latin typeface="Tw Cen MT" panose="020B0602020104020603" pitchFamily="34" charset="0"/>
                  </a:rPr>
                  <a:t>Mail List</a:t>
                </a:r>
                <a:endParaRPr lang="en-US" sz="1400" dirty="0">
                  <a:solidFill>
                    <a:schemeClr val="dk1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090021" y="1524000"/>
              <a:ext cx="1225538" cy="1036769"/>
              <a:chOff x="4857598" y="1582421"/>
              <a:chExt cx="1225538" cy="1036769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5"/>
              <a:srcRect r="4471"/>
              <a:stretch/>
            </p:blipFill>
            <p:spPr>
              <a:xfrm>
                <a:off x="4919814" y="1646937"/>
                <a:ext cx="1119188" cy="933450"/>
              </a:xfrm>
              <a:prstGeom prst="rect">
                <a:avLst/>
              </a:prstGeom>
            </p:spPr>
          </p:pic>
          <p:sp>
            <p:nvSpPr>
              <p:cNvPr id="41" name="Rectangle 40"/>
              <p:cNvSpPr/>
              <p:nvPr/>
            </p:nvSpPr>
            <p:spPr>
              <a:xfrm>
                <a:off x="4857598" y="1582421"/>
                <a:ext cx="1225538" cy="1036769"/>
              </a:xfrm>
              <a:prstGeom prst="rect">
                <a:avLst/>
              </a:prstGeom>
              <a:solidFill>
                <a:srgbClr val="8DC63F">
                  <a:alpha val="20000"/>
                </a:srgb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latin typeface="+mj-lt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099062" y="2712720"/>
              <a:ext cx="1225538" cy="868680"/>
              <a:chOff x="4866639" y="2838992"/>
              <a:chExt cx="1225538" cy="868680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6"/>
              <a:srcRect r="14233"/>
              <a:stretch/>
            </p:blipFill>
            <p:spPr>
              <a:xfrm>
                <a:off x="4926284" y="2895600"/>
                <a:ext cx="1119187" cy="762000"/>
              </a:xfrm>
              <a:prstGeom prst="rect">
                <a:avLst/>
              </a:prstGeom>
            </p:spPr>
          </p:pic>
          <p:sp>
            <p:nvSpPr>
              <p:cNvPr id="42" name="Rectangle 41"/>
              <p:cNvSpPr/>
              <p:nvPr/>
            </p:nvSpPr>
            <p:spPr>
              <a:xfrm>
                <a:off x="4866639" y="2838992"/>
                <a:ext cx="1225538" cy="86868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latin typeface="+mj-lt"/>
                </a:endParaRPr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>
              <a:off x="6324600" y="2133600"/>
              <a:ext cx="11430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315559" y="3090734"/>
              <a:ext cx="114300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ight Arrow 48"/>
            <p:cNvSpPr/>
            <p:nvPr/>
          </p:nvSpPr>
          <p:spPr>
            <a:xfrm>
              <a:off x="4038600" y="2345288"/>
              <a:ext cx="838200" cy="686772"/>
            </a:xfrm>
            <a:prstGeom prst="right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38200" y="4191000"/>
            <a:ext cx="7543800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2000" dirty="0" smtClean="0"/>
              <a:t>Reusable </a:t>
            </a:r>
            <a:r>
              <a:rPr lang="en-GB" sz="2000" dirty="0"/>
              <a:t>UI components composed of </a:t>
            </a:r>
            <a:endParaRPr lang="en-GB" sz="2000" dirty="0" smtClean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GB" sz="2000" dirty="0" smtClean="0"/>
              <a:t>JavaScript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GB" sz="2000" dirty="0" smtClean="0"/>
              <a:t>Html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GB" sz="2000" dirty="0" err="1" smtClean="0">
                <a:latin typeface="Tw Cen MT" panose="020B0602020104020603" pitchFamily="34" charset="0"/>
              </a:rPr>
              <a:t>Css</a:t>
            </a:r>
            <a:endParaRPr lang="en-GB" sz="2000" dirty="0" smtClean="0">
              <a:latin typeface="Tw Cen MT" panose="020B0602020104020603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GB" sz="2000" dirty="0" smtClean="0"/>
              <a:t>Images</a:t>
            </a:r>
          </a:p>
          <a:p>
            <a:pPr lvl="0"/>
            <a:r>
              <a:rPr lang="en-GB" sz="2000" dirty="0" smtClean="0"/>
              <a:t>all </a:t>
            </a:r>
            <a:r>
              <a:rPr lang="en-GB" sz="2000" dirty="0"/>
              <a:t>in one directory</a:t>
            </a:r>
          </a:p>
          <a:p>
            <a:endParaRPr lang="en-US" sz="2000" dirty="0" err="1" smtClean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94335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9402"/>
            <a:ext cx="9144000" cy="524998"/>
          </a:xfrm>
          <a:solidFill>
            <a:schemeClr val="bg1"/>
          </a:solidFill>
        </p:spPr>
        <p:txBody>
          <a:bodyPr/>
          <a:lstStyle/>
          <a:p>
            <a:r>
              <a:rPr lang="en-US" sz="3200" dirty="0" smtClean="0">
                <a:latin typeface="Tw Cen MT" panose="020B0602020104020603" pitchFamily="34" charset="0"/>
              </a:rPr>
              <a:t>Safe DOM</a:t>
            </a:r>
            <a:endParaRPr lang="en-US" sz="3200" dirty="0">
              <a:latin typeface="Tw Cen MT" panose="020B0602020104020603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410200" y="1661421"/>
            <a:ext cx="1993392" cy="1746504"/>
            <a:chOff x="2199822" y="3529990"/>
            <a:chExt cx="1993392" cy="1746504"/>
          </a:xfrm>
        </p:grpSpPr>
        <p:sp>
          <p:nvSpPr>
            <p:cNvPr id="29" name="Rounded Rectangle 28"/>
            <p:cNvSpPr/>
            <p:nvPr/>
          </p:nvSpPr>
          <p:spPr>
            <a:xfrm>
              <a:off x="2199822" y="3529990"/>
              <a:ext cx="1993392" cy="1746504"/>
            </a:xfrm>
            <a:prstGeom prst="roundRect">
              <a:avLst>
                <a:gd name="adj" fmla="val 5931"/>
              </a:avLst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300514" y="3642412"/>
              <a:ext cx="1801368" cy="479581"/>
            </a:xfrm>
            <a:prstGeom prst="roundRect">
              <a:avLst>
                <a:gd name="adj" fmla="val 10614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dk1"/>
                  </a:solidFill>
                  <a:latin typeface="Tw Cen MT" panose="020B0602020104020603" pitchFamily="34" charset="0"/>
                </a:rPr>
                <a:t>Header</a:t>
              </a:r>
              <a:endParaRPr lang="en-US" sz="1400" dirty="0">
                <a:solidFill>
                  <a:schemeClr val="dk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291260" y="4205386"/>
              <a:ext cx="680540" cy="976214"/>
            </a:xfrm>
            <a:prstGeom prst="roundRect">
              <a:avLst>
                <a:gd name="adj" fmla="val 673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dk1"/>
                  </a:solidFill>
                  <a:latin typeface="Tw Cen MT" panose="020B0602020104020603" pitchFamily="34" charset="0"/>
                </a:rPr>
                <a:t>Folder</a:t>
              </a:r>
              <a:endParaRPr lang="en-US" sz="1400" dirty="0">
                <a:solidFill>
                  <a:schemeClr val="dk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071401" y="4205386"/>
              <a:ext cx="1024128" cy="976214"/>
            </a:xfrm>
            <a:prstGeom prst="roundRect">
              <a:avLst>
                <a:gd name="adj" fmla="val 550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dk1"/>
                  </a:solidFill>
                  <a:latin typeface="Tw Cen MT" panose="020B0602020104020603" pitchFamily="34" charset="0"/>
                </a:rPr>
                <a:t>Mail List</a:t>
              </a:r>
              <a:endParaRPr lang="en-US" sz="1400" dirty="0">
                <a:solidFill>
                  <a:schemeClr val="dk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09800" y="1572206"/>
            <a:ext cx="1225538" cy="1036769"/>
            <a:chOff x="4857598" y="1582421"/>
            <a:chExt cx="1225538" cy="1036769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"/>
            <a:srcRect r="4471"/>
            <a:stretch/>
          </p:blipFill>
          <p:spPr>
            <a:xfrm>
              <a:off x="4919814" y="1646937"/>
              <a:ext cx="1119188" cy="933450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4857598" y="1582421"/>
              <a:ext cx="1225538" cy="1036769"/>
            </a:xfrm>
            <a:prstGeom prst="rect">
              <a:avLst/>
            </a:prstGeom>
            <a:solidFill>
              <a:srgbClr val="8DC63F">
                <a:alpha val="20000"/>
              </a:srgb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18841" y="2760926"/>
            <a:ext cx="1225538" cy="868680"/>
            <a:chOff x="4866639" y="2838992"/>
            <a:chExt cx="1225538" cy="86868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/>
            <a:srcRect r="14233"/>
            <a:stretch/>
          </p:blipFill>
          <p:spPr>
            <a:xfrm>
              <a:off x="4926284" y="2895600"/>
              <a:ext cx="1119187" cy="762000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4866639" y="2838992"/>
              <a:ext cx="1225538" cy="86868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10225" y="1673948"/>
            <a:ext cx="682649" cy="1746506"/>
            <a:chOff x="4410225" y="1673948"/>
            <a:chExt cx="682649" cy="1746506"/>
          </a:xfrm>
        </p:grpSpPr>
        <p:sp>
          <p:nvSpPr>
            <p:cNvPr id="4" name="Rectangle 3"/>
            <p:cNvSpPr/>
            <p:nvPr/>
          </p:nvSpPr>
          <p:spPr>
            <a:xfrm>
              <a:off x="4410225" y="1673948"/>
              <a:ext cx="682649" cy="1746504"/>
            </a:xfrm>
            <a:prstGeom prst="rect">
              <a:avLst/>
            </a:prstGeom>
            <a:solidFill>
              <a:srgbClr val="FF3300">
                <a:alpha val="10196"/>
              </a:srgb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3897355" y="2428994"/>
              <a:ext cx="170592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  <a:latin typeface="Tw Cen MT" panose="020B0602020104020603" pitchFamily="34" charset="0"/>
                </a:rPr>
                <a:t>DOM Gateway</a:t>
              </a:r>
            </a:p>
          </p:txBody>
        </p:sp>
      </p:grpSp>
      <p:sp>
        <p:nvSpPr>
          <p:cNvPr id="13" name="Freeform 12"/>
          <p:cNvSpPr/>
          <p:nvPr/>
        </p:nvSpPr>
        <p:spPr>
          <a:xfrm>
            <a:off x="3432132" y="2129425"/>
            <a:ext cx="964504" cy="688931"/>
          </a:xfrm>
          <a:custGeom>
            <a:avLst/>
            <a:gdLst>
              <a:gd name="connsiteX0" fmla="*/ 0 w 964504"/>
              <a:gd name="connsiteY0" fmla="*/ 0 h 688931"/>
              <a:gd name="connsiteX1" fmla="*/ 964504 w 964504"/>
              <a:gd name="connsiteY1" fmla="*/ 475989 h 688931"/>
              <a:gd name="connsiteX2" fmla="*/ 638827 w 964504"/>
              <a:gd name="connsiteY2" fmla="*/ 688931 h 68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504" h="688931">
                <a:moveTo>
                  <a:pt x="0" y="0"/>
                </a:moveTo>
                <a:lnTo>
                  <a:pt x="964504" y="475989"/>
                </a:lnTo>
                <a:lnTo>
                  <a:pt x="638827" y="688931"/>
                </a:ln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414052" y="2069926"/>
            <a:ext cx="246888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429000" y="3064638"/>
            <a:ext cx="237744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900" y="4876800"/>
            <a:ext cx="76962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dirty="0">
                <a:latin typeface="Tw Cen MT" panose="020B0602020104020603" pitchFamily="34" charset="0"/>
              </a:rPr>
              <a:t>Modules are not allowed to access the DOM outside it’s ‘domain’</a:t>
            </a:r>
            <a:endParaRPr lang="en-US" sz="2000" dirty="0">
              <a:latin typeface="Tw Cen MT" panose="020B0602020104020603" pitchFamily="34" charset="0"/>
            </a:endParaRPr>
          </a:p>
          <a:p>
            <a:endParaRPr lang="en-US" sz="2000" dirty="0" err="1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0924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9402"/>
            <a:ext cx="9144000" cy="524998"/>
          </a:xfrm>
          <a:solidFill>
            <a:schemeClr val="bg1"/>
          </a:solidFill>
        </p:spPr>
        <p:txBody>
          <a:bodyPr/>
          <a:lstStyle/>
          <a:p>
            <a:r>
              <a:rPr lang="en-US" sz="3200" dirty="0" smtClean="0">
                <a:latin typeface="Tw Cen MT" panose="020B0602020104020603" pitchFamily="34" charset="0"/>
              </a:rPr>
              <a:t>No Module Coupling</a:t>
            </a:r>
            <a:endParaRPr lang="en-US" sz="3200" dirty="0">
              <a:latin typeface="Tw Cen MT" panose="020B06020201040206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900" y="4876800"/>
            <a:ext cx="76962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buClr>
                <a:srgbClr val="FF9900"/>
              </a:buClr>
            </a:pPr>
            <a:r>
              <a:rPr lang="en-US" sz="2000" dirty="0"/>
              <a:t>Modules communicate via an injected façade – no modules call each other directly – hence decoupled</a:t>
            </a:r>
          </a:p>
          <a:p>
            <a:endParaRPr lang="en-US" sz="2000" dirty="0" err="1" smtClean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9" y="1571625"/>
            <a:ext cx="3581400" cy="2619375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4724400" y="1455613"/>
            <a:ext cx="4240626" cy="2474793"/>
            <a:chOff x="457732" y="1654831"/>
            <a:chExt cx="4240626" cy="2474793"/>
          </a:xfrm>
        </p:grpSpPr>
        <p:grpSp>
          <p:nvGrpSpPr>
            <p:cNvPr id="55" name="Group 54"/>
            <p:cNvGrpSpPr/>
            <p:nvPr/>
          </p:nvGrpSpPr>
          <p:grpSpPr>
            <a:xfrm>
              <a:off x="457732" y="1654831"/>
              <a:ext cx="4240626" cy="2474793"/>
              <a:chOff x="4343816" y="3548418"/>
              <a:chExt cx="4240626" cy="2474793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5349922" y="3548418"/>
                <a:ext cx="3234520" cy="2474793"/>
                <a:chOff x="5349922" y="3548418"/>
                <a:chExt cx="3234520" cy="2474793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5349922" y="3548418"/>
                  <a:ext cx="846162" cy="750627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latin typeface="Tw Cen MT" panose="020B0602020104020603" pitchFamily="34" charset="0"/>
                    </a:rPr>
                    <a:t>Module 1</a:t>
                  </a:r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5349922" y="4410501"/>
                  <a:ext cx="846162" cy="750627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latin typeface="Tw Cen MT" panose="020B0602020104020603" pitchFamily="34" charset="0"/>
                    </a:rPr>
                    <a:t>Module 2</a:t>
                  </a:r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>
                <a:xfrm>
                  <a:off x="5349922" y="5272584"/>
                  <a:ext cx="846162" cy="750627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latin typeface="Tw Cen MT" panose="020B0602020104020603" pitchFamily="34" charset="0"/>
                    </a:rPr>
                    <a:t>Module 3</a:t>
                  </a: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7397087" y="4085229"/>
                  <a:ext cx="1187355" cy="1187355"/>
                </a:xfrm>
                <a:prstGeom prst="ellips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atin typeface="Tw Cen MT" panose="020B0602020104020603" pitchFamily="34" charset="0"/>
                    </a:rPr>
                    <a:t>Kernel</a:t>
                  </a:r>
                </a:p>
              </p:txBody>
            </p:sp>
            <p:grpSp>
              <p:nvGrpSpPr>
                <p:cNvPr id="70" name="Group 69"/>
                <p:cNvGrpSpPr/>
                <p:nvPr/>
              </p:nvGrpSpPr>
              <p:grpSpPr>
                <a:xfrm>
                  <a:off x="6054924" y="3772860"/>
                  <a:ext cx="466045" cy="259307"/>
                  <a:chOff x="3094707" y="2975212"/>
                  <a:chExt cx="466045" cy="259307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3097162" y="3067664"/>
                    <a:ext cx="274320" cy="0"/>
                  </a:xfrm>
                  <a:prstGeom prst="line">
                    <a:avLst/>
                  </a:prstGeom>
                  <a:ln w="571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3094707" y="3161072"/>
                    <a:ext cx="274320" cy="0"/>
                  </a:xfrm>
                  <a:prstGeom prst="line">
                    <a:avLst/>
                  </a:prstGeom>
                  <a:ln w="571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3286432" y="3102079"/>
                    <a:ext cx="274320" cy="0"/>
                  </a:xfrm>
                  <a:prstGeom prst="line">
                    <a:avLst/>
                  </a:prstGeom>
                  <a:ln w="571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Rectangle 86"/>
                  <p:cNvSpPr/>
                  <p:nvPr/>
                </p:nvSpPr>
                <p:spPr>
                  <a:xfrm>
                    <a:off x="3166281" y="2975212"/>
                    <a:ext cx="327546" cy="259307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7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rPr>
                      <a:t>Facade</a:t>
                    </a:r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6050974" y="4638611"/>
                  <a:ext cx="466045" cy="259307"/>
                  <a:chOff x="3094707" y="2975212"/>
                  <a:chExt cx="466045" cy="259307"/>
                </a:xfrm>
              </p:grpSpPr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3097162" y="3067664"/>
                    <a:ext cx="274320" cy="0"/>
                  </a:xfrm>
                  <a:prstGeom prst="line">
                    <a:avLst/>
                  </a:prstGeom>
                  <a:ln w="571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3094707" y="3161072"/>
                    <a:ext cx="274320" cy="0"/>
                  </a:xfrm>
                  <a:prstGeom prst="line">
                    <a:avLst/>
                  </a:prstGeom>
                  <a:ln w="571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3286432" y="3102079"/>
                    <a:ext cx="274320" cy="0"/>
                  </a:xfrm>
                  <a:prstGeom prst="line">
                    <a:avLst/>
                  </a:prstGeom>
                  <a:ln w="571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Rectangle 82"/>
                  <p:cNvSpPr/>
                  <p:nvPr/>
                </p:nvSpPr>
                <p:spPr>
                  <a:xfrm>
                    <a:off x="3166281" y="2975212"/>
                    <a:ext cx="327546" cy="259307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7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rPr>
                      <a:t>Facade</a:t>
                    </a:r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6056574" y="5508986"/>
                  <a:ext cx="466045" cy="259307"/>
                  <a:chOff x="3094707" y="2975212"/>
                  <a:chExt cx="466045" cy="259307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3097162" y="3067664"/>
                    <a:ext cx="274320" cy="0"/>
                  </a:xfrm>
                  <a:prstGeom prst="line">
                    <a:avLst/>
                  </a:prstGeom>
                  <a:ln w="571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3094707" y="3161072"/>
                    <a:ext cx="274320" cy="0"/>
                  </a:xfrm>
                  <a:prstGeom prst="line">
                    <a:avLst/>
                  </a:prstGeom>
                  <a:ln w="571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286432" y="3102079"/>
                    <a:ext cx="274320" cy="0"/>
                  </a:xfrm>
                  <a:prstGeom prst="line">
                    <a:avLst/>
                  </a:prstGeom>
                  <a:ln w="571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Rectangle 78"/>
                  <p:cNvSpPr/>
                  <p:nvPr/>
                </p:nvSpPr>
                <p:spPr>
                  <a:xfrm>
                    <a:off x="3166281" y="2975212"/>
                    <a:ext cx="327546" cy="259307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7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rPr>
                      <a:t>Facade</a:t>
                    </a:r>
                  </a:p>
                </p:txBody>
              </p:sp>
            </p:grp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6632812" y="3958720"/>
                  <a:ext cx="764275" cy="340325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6632812" y="4731063"/>
                  <a:ext cx="640080" cy="0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 flipV="1">
                  <a:off x="6674624" y="5161128"/>
                  <a:ext cx="722463" cy="474726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Arc 59"/>
              <p:cNvSpPr/>
              <p:nvPr/>
            </p:nvSpPr>
            <p:spPr>
              <a:xfrm flipH="1">
                <a:off x="4773075" y="3784880"/>
                <a:ext cx="946469" cy="1098527"/>
              </a:xfrm>
              <a:prstGeom prst="arc">
                <a:avLst>
                  <a:gd name="adj1" fmla="val 16287575"/>
                  <a:gd name="adj2" fmla="val 5520479"/>
                </a:avLst>
              </a:prstGeom>
              <a:ln w="19050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4343816" y="4070445"/>
                <a:ext cx="1280160" cy="457200"/>
                <a:chOff x="3607104" y="3958720"/>
                <a:chExt cx="1280160" cy="45720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3830833" y="3958720"/>
                  <a:ext cx="457200" cy="457200"/>
                  <a:chOff x="3903260" y="4875494"/>
                  <a:chExt cx="507034" cy="515372"/>
                </a:xfrm>
              </p:grpSpPr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3903260" y="4875494"/>
                    <a:ext cx="507034" cy="515372"/>
                  </a:xfrm>
                  <a:prstGeom prst="line">
                    <a:avLst/>
                  </a:prstGeom>
                  <a:ln>
                    <a:solidFill>
                      <a:schemeClr val="accent5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 flipH="1">
                    <a:off x="3926263" y="4897918"/>
                    <a:ext cx="461028" cy="470524"/>
                  </a:xfrm>
                  <a:prstGeom prst="line">
                    <a:avLst/>
                  </a:prstGeom>
                  <a:ln>
                    <a:solidFill>
                      <a:schemeClr val="accent5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TextBox 62"/>
                <p:cNvSpPr txBox="1"/>
                <p:nvPr/>
              </p:nvSpPr>
              <p:spPr>
                <a:xfrm>
                  <a:off x="3607104" y="4079598"/>
                  <a:ext cx="1280160" cy="215444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tx2"/>
                      </a:solidFill>
                      <a:latin typeface="Tw Cen MT" panose="020B0602020104020603" pitchFamily="34" charset="0"/>
                    </a:rPr>
                    <a:t>Not allowed</a:t>
                  </a:r>
                </a:p>
              </p:txBody>
            </p:sp>
          </p:grpSp>
        </p:grpSp>
        <p:sp>
          <p:nvSpPr>
            <p:cNvPr id="56" name="TextBox 55"/>
            <p:cNvSpPr txBox="1"/>
            <p:nvPr/>
          </p:nvSpPr>
          <p:spPr>
            <a:xfrm>
              <a:off x="2949984" y="1971725"/>
              <a:ext cx="591509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  <a:latin typeface="+mj-lt"/>
                </a:rPr>
                <a:t>PUBLISH X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79679" y="2612572"/>
              <a:ext cx="734175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  <a:latin typeface="+mj-lt"/>
                </a:rPr>
                <a:t>SUBSCRIBE X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88540" y="3742266"/>
              <a:ext cx="734175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  <a:latin typeface="+mj-lt"/>
                </a:rPr>
                <a:t>SUBSCRIBE X</a:t>
              </a:r>
            </a:p>
          </p:txBody>
        </p:sp>
      </p:grpSp>
      <p:sp>
        <p:nvSpPr>
          <p:cNvPr id="88" name="Right Arrow 87"/>
          <p:cNvSpPr/>
          <p:nvPr/>
        </p:nvSpPr>
        <p:spPr>
          <a:xfrm>
            <a:off x="4038600" y="2581701"/>
            <a:ext cx="838200" cy="68677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28900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9402"/>
            <a:ext cx="9144000" cy="524998"/>
          </a:xfrm>
          <a:solidFill>
            <a:schemeClr val="bg1"/>
          </a:solidFill>
        </p:spPr>
        <p:txBody>
          <a:bodyPr/>
          <a:lstStyle/>
          <a:p>
            <a:r>
              <a:rPr lang="en-US" sz="3200" dirty="0" smtClean="0">
                <a:latin typeface="Tw Cen MT" panose="020B0602020104020603" pitchFamily="34" charset="0"/>
              </a:rPr>
              <a:t>Extensibility</a:t>
            </a:r>
            <a:endParaRPr lang="en-US" sz="3200" dirty="0">
              <a:latin typeface="Tw Cen MT" panose="020B06020201040206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815760" y="2404570"/>
            <a:ext cx="2749468" cy="1772307"/>
            <a:chOff x="5133793" y="2456793"/>
            <a:chExt cx="2749468" cy="1772307"/>
          </a:xfrm>
        </p:grpSpPr>
        <p:sp>
          <p:nvSpPr>
            <p:cNvPr id="41" name="Rounded Rectangle 40"/>
            <p:cNvSpPr/>
            <p:nvPr/>
          </p:nvSpPr>
          <p:spPr>
            <a:xfrm>
              <a:off x="5215079" y="3377999"/>
              <a:ext cx="731520" cy="73152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133793" y="2456793"/>
              <a:ext cx="1768658" cy="1772307"/>
            </a:xfrm>
            <a:prstGeom prst="roundRect">
              <a:avLst>
                <a:gd name="adj" fmla="val 8638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noFill/>
                <a:latin typeface="+mj-lt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066885" y="3382899"/>
              <a:ext cx="731520" cy="73152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357987" y="3389454"/>
              <a:ext cx="1525274" cy="731520"/>
              <a:chOff x="6950799" y="3434789"/>
              <a:chExt cx="1525274" cy="731520"/>
            </a:xfrm>
          </p:grpSpPr>
          <p:cxnSp>
            <p:nvCxnSpPr>
              <p:cNvPr id="92" name="Straight Arrow Connector 91"/>
              <p:cNvCxnSpPr/>
              <p:nvPr/>
            </p:nvCxnSpPr>
            <p:spPr>
              <a:xfrm flipH="1">
                <a:off x="6950799" y="3829019"/>
                <a:ext cx="1068615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ounded Rectangle 92"/>
              <p:cNvSpPr/>
              <p:nvPr/>
            </p:nvSpPr>
            <p:spPr>
              <a:xfrm>
                <a:off x="7744553" y="3434789"/>
                <a:ext cx="731520" cy="73152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dk1"/>
                    </a:solidFill>
                    <a:latin typeface="Tw Cen MT" panose="020B0602020104020603" pitchFamily="34" charset="0"/>
                  </a:rPr>
                  <a:t>Module</a:t>
                </a:r>
                <a:endParaRPr lang="en-US" sz="1200" dirty="0">
                  <a:solidFill>
                    <a:schemeClr val="dk1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9308" y="3600591"/>
              <a:ext cx="263061" cy="314293"/>
              <a:chOff x="4935046" y="4754054"/>
              <a:chExt cx="536840" cy="413032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4949371" y="4760686"/>
                <a:ext cx="522515" cy="406400"/>
              </a:xfrm>
              <a:prstGeom prst="line">
                <a:avLst/>
              </a:prstGeom>
              <a:ln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10800000" flipV="1">
                <a:off x="4935046" y="4754054"/>
                <a:ext cx="522515" cy="406400"/>
              </a:xfrm>
              <a:prstGeom prst="line">
                <a:avLst/>
              </a:prstGeom>
              <a:ln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6069704" y="2547447"/>
              <a:ext cx="731520" cy="731520"/>
              <a:chOff x="6372952" y="2573348"/>
              <a:chExt cx="731520" cy="731520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6372952" y="2573348"/>
                <a:ext cx="731520" cy="73152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 rot="1025491">
                <a:off x="6642202" y="2765304"/>
                <a:ext cx="255841" cy="297754"/>
                <a:chOff x="2366576" y="3552835"/>
                <a:chExt cx="255841" cy="297754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366576" y="3759149"/>
                  <a:ext cx="91440" cy="9144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20574509" flipV="1">
                  <a:off x="2405432" y="3552835"/>
                  <a:ext cx="216985" cy="278689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Rounded Rectangle 46"/>
            <p:cNvSpPr/>
            <p:nvPr/>
          </p:nvSpPr>
          <p:spPr>
            <a:xfrm>
              <a:off x="5236220" y="2547447"/>
              <a:ext cx="731520" cy="73152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 rot="1025491">
              <a:off x="5505470" y="2739403"/>
              <a:ext cx="255841" cy="297754"/>
              <a:chOff x="2366576" y="3552835"/>
              <a:chExt cx="255841" cy="297754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2366576" y="3759149"/>
                <a:ext cx="91440" cy="91440"/>
              </a:xfrm>
              <a:prstGeom prst="line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20574509" flipV="1">
                <a:off x="2405432" y="3552835"/>
                <a:ext cx="216985" cy="278689"/>
              </a:xfrm>
              <a:prstGeom prst="line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19477"/>
            <a:ext cx="3952875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67805" y="4535015"/>
            <a:ext cx="32218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j-lt"/>
              </a:rPr>
              <a:t>Application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with modules</a:t>
            </a:r>
            <a:endParaRPr lang="en-US" sz="2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572001" y="4492823"/>
            <a:ext cx="38544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j-lt"/>
              </a:rPr>
              <a:t>Framework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 with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Plugins</a:t>
            </a:r>
            <a:endParaRPr lang="en-US" sz="2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4311" y="4951067"/>
            <a:ext cx="330728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Security</a:t>
            </a:r>
            <a:endParaRPr lang="en-US" sz="14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Template</a:t>
            </a:r>
            <a:endParaRPr lang="en-US" sz="14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HTTP</a:t>
            </a:r>
            <a:endParaRPr lang="en-US" sz="14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FSM</a:t>
            </a:r>
          </a:p>
        </p:txBody>
      </p:sp>
    </p:spTree>
    <p:extLst>
      <p:ext uri="{BB962C8B-B14F-4D97-AF65-F5344CB8AC3E}">
        <p14:creationId xmlns:p14="http://schemas.microsoft.com/office/powerpoint/2010/main" val="15060714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24998"/>
          </a:xfrm>
          <a:solidFill>
            <a:schemeClr val="bg1"/>
          </a:solidFill>
        </p:spPr>
        <p:txBody>
          <a:bodyPr/>
          <a:lstStyle/>
          <a:p>
            <a:r>
              <a:rPr lang="en-US" sz="3200" dirty="0" smtClean="0">
                <a:latin typeface="Tw Cen MT" panose="020B0602020104020603" pitchFamily="34" charset="0"/>
              </a:rPr>
              <a:t>Design</a:t>
            </a:r>
            <a:endParaRPr lang="en-US" sz="3200" dirty="0">
              <a:latin typeface="Tw Cen MT" panose="020B06020201040206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1519237"/>
            <a:ext cx="70770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274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9402"/>
            <a:ext cx="9144000" cy="524998"/>
          </a:xfrm>
          <a:solidFill>
            <a:schemeClr val="bg1"/>
          </a:solidFill>
        </p:spPr>
        <p:txBody>
          <a:bodyPr/>
          <a:lstStyle/>
          <a:p>
            <a:r>
              <a:rPr lang="en-US" sz="3200" dirty="0" smtClean="0">
                <a:latin typeface="Tw Cen MT" panose="020B0602020104020603" pitchFamily="34" charset="0"/>
              </a:rPr>
              <a:t>What else?</a:t>
            </a:r>
            <a:endParaRPr lang="en-US" sz="3200" dirty="0">
              <a:latin typeface="Tw Cen MT" panose="020B06020201040206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752600"/>
            <a:ext cx="5791200" cy="340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Scaffolding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Widgets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Integration – Mustache, React etc.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Bower compliant components</a:t>
            </a:r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lvl="2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 err="1" smtClean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61164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24200"/>
            <a:ext cx="9120554" cy="524998"/>
          </a:xfrm>
          <a:ln>
            <a:noFill/>
          </a:ln>
        </p:spPr>
        <p:txBody>
          <a:bodyPr/>
          <a:lstStyle/>
          <a:p>
            <a:endParaRPr lang="en-US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095172"/>
            <a:ext cx="914400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dirty="0" smtClean="0">
                <a:latin typeface="Tw Cen MT" panose="020B0602020104020603" pitchFamily="34" charset="0"/>
              </a:rPr>
              <a:t>Demo</a:t>
            </a:r>
            <a:endParaRPr lang="en-US" sz="4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85038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0701"/>
            <a:ext cx="9144000" cy="923330"/>
          </a:xfrm>
          <a:noFill/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rPr>
              <a:t>A Framework to solve ‘em </a:t>
            </a:r>
            <a:r>
              <a:rPr lang="en-US" sz="4000" b="1" dirty="0" smtClean="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rPr>
              <a:t>all?</a:t>
            </a:r>
            <a:endParaRPr lang="en-US" sz="4000" b="1" dirty="0">
              <a:solidFill>
                <a:schemeClr val="tx1"/>
              </a:solidFill>
              <a:latin typeface="Tw Cen MT" panose="020B06020201040206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9754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685800"/>
            <a:ext cx="2266950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00400"/>
            <a:ext cx="2362200" cy="25483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2906794"/>
            <a:ext cx="2152650" cy="2874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685800"/>
            <a:ext cx="2895600" cy="126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5029200" y="0"/>
            <a:ext cx="41148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5760" rIns="365760" rtlCol="0" anchor="ctr"/>
          <a:lstStyle/>
          <a:p>
            <a:pPr>
              <a:spcBef>
                <a:spcPts val="1200"/>
              </a:spcBef>
            </a:pPr>
            <a:r>
              <a:rPr lang="en-US" sz="2400" b="1" i="1" dirty="0" smtClean="0">
                <a:latin typeface="Tw Cen MT" panose="020B0602020104020603" pitchFamily="34" charset="0"/>
              </a:rPr>
              <a:t>Modules </a:t>
            </a:r>
            <a:r>
              <a:rPr lang="en-US" sz="2400" dirty="0" smtClean="0">
                <a:latin typeface="Tw Cen MT" panose="020B0602020104020603" pitchFamily="34" charset="0"/>
              </a:rPr>
              <a:t>are</a:t>
            </a:r>
            <a:r>
              <a:rPr lang="en-US" sz="2400" b="1" i="1" dirty="0" smtClean="0">
                <a:latin typeface="Tw Cen MT" panose="020B0602020104020603" pitchFamily="34" charset="0"/>
              </a:rPr>
              <a:t> Highly cohesive </a:t>
            </a:r>
            <a:r>
              <a:rPr lang="en-US" sz="2400" dirty="0" smtClean="0">
                <a:latin typeface="Tw Cen MT" panose="020B0602020104020603" pitchFamily="34" charset="0"/>
              </a:rPr>
              <a:t>and </a:t>
            </a:r>
            <a:r>
              <a:rPr lang="en-US" sz="2400" b="1" i="1" dirty="0" smtClean="0">
                <a:latin typeface="Tw Cen MT" panose="020B0602020104020603" pitchFamily="34" charset="0"/>
              </a:rPr>
              <a:t>Loosely coupled </a:t>
            </a:r>
            <a:r>
              <a:rPr lang="en-US" sz="2400" dirty="0" smtClean="0">
                <a:latin typeface="Tw Cen MT" panose="020B0602020104020603" pitchFamily="34" charset="0"/>
              </a:rPr>
              <a:t>‘units’</a:t>
            </a:r>
            <a:endParaRPr lang="en-US" sz="2400" dirty="0">
              <a:latin typeface="Tw Cen MT" panose="020B0602020104020603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 smtClean="0">
              <a:latin typeface="Tw Cen MT" panose="020B0602020104020603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Tw Cen MT" panose="020B0602020104020603" pitchFamily="34" charset="0"/>
              </a:rPr>
              <a:t>Reduced complexity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Tw Cen MT" panose="020B0602020104020603" pitchFamily="34" charset="0"/>
              </a:rPr>
              <a:t>Increased maintainability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Tw Cen MT" panose="020B0602020104020603" pitchFamily="34" charset="0"/>
              </a:rPr>
              <a:t>Increased reusability</a:t>
            </a:r>
          </a:p>
        </p:txBody>
      </p:sp>
    </p:spTree>
    <p:extLst>
      <p:ext uri="{BB962C8B-B14F-4D97-AF65-F5344CB8AC3E}">
        <p14:creationId xmlns:p14="http://schemas.microsoft.com/office/powerpoint/2010/main" val="19545241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0" y="2133600"/>
            <a:ext cx="9144000" cy="1238843"/>
          </a:xfrm>
        </p:spPr>
        <p:txBody>
          <a:bodyPr/>
          <a:lstStyle/>
          <a:p>
            <a:pPr algn="ctr"/>
            <a:r>
              <a:rPr lang="en-US" sz="4000" dirty="0" smtClean="0">
                <a:latin typeface="Tw Cen MT" panose="020B0602020104020603" pitchFamily="34" charset="0"/>
              </a:rPr>
              <a:t>Thank you!</a:t>
            </a:r>
            <a:endParaRPr lang="en-US" sz="4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647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7002"/>
            <a:ext cx="9120554" cy="524998"/>
          </a:xfrm>
        </p:spPr>
        <p:txBody>
          <a:bodyPr/>
          <a:lstStyle/>
          <a:p>
            <a:r>
              <a:rPr lang="en-US" sz="3200" dirty="0" smtClean="0">
                <a:latin typeface="Tw Cen MT" panose="020B0602020104020603" pitchFamily="34" charset="0"/>
              </a:rPr>
              <a:t>Keywords</a:t>
            </a:r>
            <a:endParaRPr lang="en-US" sz="3200" dirty="0">
              <a:latin typeface="Tw Cen MT" panose="020B06020201040206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7620000" cy="473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DOTADIW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Single Responsibility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Focused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High </a:t>
            </a: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Cohesion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Low </a:t>
            </a:r>
            <a:r>
              <a:rPr lang="en-US" sz="28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Coupling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Divide and </a:t>
            </a:r>
            <a:r>
              <a:rPr lang="en-US" sz="28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Conquer</a:t>
            </a:r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Simple/ Not-complex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Reusable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Maintainable</a:t>
            </a:r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Self contained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Easy Navigation</a:t>
            </a:r>
            <a:endParaRPr lang="en-US" dirty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772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24200"/>
            <a:ext cx="9120554" cy="524998"/>
          </a:xfrm>
        </p:spPr>
        <p:txBody>
          <a:bodyPr/>
          <a:lstStyle/>
          <a:p>
            <a:r>
              <a:rPr lang="en-US" sz="3200" dirty="0" smtClean="0">
                <a:latin typeface="Tw Cen MT" panose="020B0602020104020603" pitchFamily="34" charset="0"/>
              </a:rPr>
              <a:t>How about JavaScript?</a:t>
            </a:r>
            <a:endParaRPr lang="en-US" sz="32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877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85975"/>
            <a:ext cx="3495675" cy="266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047875"/>
            <a:ext cx="3905250" cy="2905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" y="1524000"/>
            <a:ext cx="349567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With IIFE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0156" y="1524000"/>
            <a:ext cx="349567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Tw Cen MT" panose="020B0602020104020603" pitchFamily="34" charset="0"/>
              </a:rPr>
              <a:t>AMD</a:t>
            </a:r>
          </a:p>
        </p:txBody>
      </p:sp>
    </p:spTree>
    <p:extLst>
      <p:ext uri="{BB962C8B-B14F-4D97-AF65-F5344CB8AC3E}">
        <p14:creationId xmlns:p14="http://schemas.microsoft.com/office/powerpoint/2010/main" val="25700575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24200"/>
            <a:ext cx="9120554" cy="524998"/>
          </a:xfrm>
        </p:spPr>
        <p:txBody>
          <a:bodyPr/>
          <a:lstStyle/>
          <a:p>
            <a:r>
              <a:rPr lang="en-US" sz="3200" dirty="0" smtClean="0">
                <a:latin typeface="Tw Cen MT" panose="020B0602020104020603" pitchFamily="34" charset="0"/>
              </a:rPr>
              <a:t>What about ‘Modular UI’ then?</a:t>
            </a:r>
            <a:endParaRPr lang="en-US" sz="32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039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036" y="3269417"/>
            <a:ext cx="4842165" cy="382349"/>
          </a:xfrm>
        </p:spPr>
        <p:txBody>
          <a:bodyPr/>
          <a:lstStyle/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0" y="228600"/>
            <a:ext cx="3810000" cy="64008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Defining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‘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Modularity’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 case study - Gmail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Client-side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solution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– a Framework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269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"/>
  <p:tag name="SAVETOFOLDER" val="C:\Users\Dan\Desktop\poop\"/>
  <p:tag name="IMAGEWIDTH" val="960"/>
  <p:tag name="IMAGEHEIGHT" val="720"/>
  <p:tag name="EXPORTRANGE" val="EntirePresentation"/>
  <p:tag name="SIZEBY" val="DPI"/>
  <p:tag name="OUTPUTDPI" val="96"/>
  <p:tag name="EXPORTAS" val="JPG"/>
  <p:tag name="NUMBERFORMAT" val="0000"/>
</p:tagLst>
</file>

<file path=ppt/theme/theme1.xml><?xml version="1.0" encoding="utf-8"?>
<a:theme xmlns:a="http://schemas.openxmlformats.org/drawingml/2006/main" name="virtusa master">
  <a:themeElements>
    <a:clrScheme name="Virtusa 1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E7B800"/>
      </a:accent1>
      <a:accent2>
        <a:srgbClr val="C3D7A4"/>
      </a:accent2>
      <a:accent3>
        <a:srgbClr val="1F3C92"/>
      </a:accent3>
      <a:accent4>
        <a:srgbClr val="ADCDEC"/>
      </a:accent4>
      <a:accent5>
        <a:srgbClr val="FF0000"/>
      </a:accent5>
      <a:accent6>
        <a:srgbClr val="F37021"/>
      </a:accent6>
      <a:hlink>
        <a:srgbClr val="64645D"/>
      </a:hlink>
      <a:folHlink>
        <a:srgbClr val="6464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9402FB19-073B-4B1C-8F9D-E5A14D96403A}" vid="{2C5A9F1D-3154-4459-AEBF-A9F6400D7F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75CE9E57E52F458DB1C7BF0FCA4710" ma:contentTypeVersion="0" ma:contentTypeDescription="Create a new document." ma:contentTypeScope="" ma:versionID="02e2fddc9a1107cc1c6ca0ce42e1d12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FD3050-20CA-4D06-80DC-CCAEFFA800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39E457E-FD97-4C22-95F4-337C73BD1C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8DD5CB-44AA-4F45-8238-169146D25C19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6035</TotalTime>
  <Words>1059</Words>
  <Application>Microsoft Office PowerPoint</Application>
  <PresentationFormat>On-screen Show (4:3)</PresentationFormat>
  <Paragraphs>328</Paragraphs>
  <Slides>40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Candara</vt:lpstr>
      <vt:lpstr>Consolas</vt:lpstr>
      <vt:lpstr>Georgia</vt:lpstr>
      <vt:lpstr>Tw Cen MT</vt:lpstr>
      <vt:lpstr>Verdana</vt:lpstr>
      <vt:lpstr>Wingdings</vt:lpstr>
      <vt:lpstr>Wingdings 2</vt:lpstr>
      <vt:lpstr>virtusa master</vt:lpstr>
      <vt:lpstr>Modular User Interfaces</vt:lpstr>
      <vt:lpstr>Agenda</vt:lpstr>
      <vt:lpstr>Agenda</vt:lpstr>
      <vt:lpstr>PowerPoint Presentation</vt:lpstr>
      <vt:lpstr>Keywords</vt:lpstr>
      <vt:lpstr>How about JavaScript?</vt:lpstr>
      <vt:lpstr>PowerPoint Presentation</vt:lpstr>
      <vt:lpstr>What about ‘Modular UI’ then?</vt:lpstr>
      <vt:lpstr>Agenda</vt:lpstr>
      <vt:lpstr>PowerPoint Presentation</vt:lpstr>
      <vt:lpstr>PowerPoint Presentation</vt:lpstr>
      <vt:lpstr>PowerPoint Presentation</vt:lpstr>
      <vt:lpstr>Issue 1 – No separation of technology concerns</vt:lpstr>
      <vt:lpstr>Solution 1 – Let’s separate the technology concerns</vt:lpstr>
      <vt:lpstr>PowerPoint Presentation</vt:lpstr>
      <vt:lpstr>Issue 2 – Single JSP to rule them all</vt:lpstr>
      <vt:lpstr>Solution 2 – Tiles to rescue</vt:lpstr>
      <vt:lpstr>PowerPoint Presentation</vt:lpstr>
      <vt:lpstr>Let’s revisit the web contents</vt:lpstr>
      <vt:lpstr>PowerPoint Presentation</vt:lpstr>
      <vt:lpstr>Issue 3 – Long JavaScript files (&amp; functions)</vt:lpstr>
      <vt:lpstr>Issue 4 – Tight coupling</vt:lpstr>
      <vt:lpstr>Issue 5 – Polluted DOM</vt:lpstr>
      <vt:lpstr>Issue 6 – Vendor Lock</vt:lpstr>
      <vt:lpstr>Solution 3, 4, 5, 6</vt:lpstr>
      <vt:lpstr>Back to Tiles</vt:lpstr>
      <vt:lpstr>PowerPoint Presentation</vt:lpstr>
      <vt:lpstr>Issue 7 – Server side view technology (JSP)</vt:lpstr>
      <vt:lpstr>Solution 7</vt:lpstr>
      <vt:lpstr>Agenda</vt:lpstr>
      <vt:lpstr>Design Goals</vt:lpstr>
      <vt:lpstr>Self contained UI Components</vt:lpstr>
      <vt:lpstr>Safe DOM</vt:lpstr>
      <vt:lpstr>No Module Coupling</vt:lpstr>
      <vt:lpstr>Extensibility</vt:lpstr>
      <vt:lpstr>Design</vt:lpstr>
      <vt:lpstr>What else?</vt:lpstr>
      <vt:lpstr>PowerPoint Presentation</vt:lpstr>
      <vt:lpstr>A Framework to solve ‘em all?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User Interfaces</dc:title>
  <dc:subject/>
  <dc:creator>Fahim Farook</dc:creator>
  <cp:keywords/>
  <dc:description/>
  <cp:lastModifiedBy>Fahim Farook</cp:lastModifiedBy>
  <cp:revision>536</cp:revision>
  <cp:lastPrinted>2014-05-15T09:00:30Z</cp:lastPrinted>
  <dcterms:created xsi:type="dcterms:W3CDTF">2017-03-26T18:17:01Z</dcterms:created>
  <dcterms:modified xsi:type="dcterms:W3CDTF">2017-12-05T18:06:27Z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0x0101003575CE9E57E52F458DB1C7BF0FCA4710</vt:lpwstr>
  </property>
</Properties>
</file>